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3"/>
  </p:notesMasterIdLst>
  <p:sldIdLst>
    <p:sldId id="350" r:id="rId2"/>
    <p:sldId id="258" r:id="rId3"/>
    <p:sldId id="277" r:id="rId4"/>
    <p:sldId id="359" r:id="rId5"/>
    <p:sldId id="364" r:id="rId6"/>
    <p:sldId id="263" r:id="rId7"/>
    <p:sldId id="268" r:id="rId8"/>
    <p:sldId id="305" r:id="rId9"/>
    <p:sldId id="363" r:id="rId10"/>
    <p:sldId id="311" r:id="rId11"/>
    <p:sldId id="362" r:id="rId12"/>
    <p:sldId id="270" r:id="rId13"/>
    <p:sldId id="314" r:id="rId14"/>
    <p:sldId id="322" r:id="rId15"/>
    <p:sldId id="302" r:id="rId16"/>
    <p:sldId id="272" r:id="rId17"/>
    <p:sldId id="336" r:id="rId18"/>
    <p:sldId id="338" r:id="rId19"/>
    <p:sldId id="361" r:id="rId20"/>
    <p:sldId id="299" r:id="rId21"/>
    <p:sldId id="323" r:id="rId22"/>
    <p:sldId id="345" r:id="rId23"/>
    <p:sldId id="344" r:id="rId24"/>
    <p:sldId id="289" r:id="rId25"/>
    <p:sldId id="352" r:id="rId26"/>
    <p:sldId id="353" r:id="rId27"/>
    <p:sldId id="324" r:id="rId28"/>
    <p:sldId id="261" r:id="rId29"/>
    <p:sldId id="351" r:id="rId30"/>
    <p:sldId id="308" r:id="rId31"/>
    <p:sldId id="325" r:id="rId32"/>
    <p:sldId id="321" r:id="rId33"/>
    <p:sldId id="280" r:id="rId34"/>
    <p:sldId id="327" r:id="rId35"/>
    <p:sldId id="310" r:id="rId36"/>
    <p:sldId id="288" r:id="rId37"/>
    <p:sldId id="328" r:id="rId38"/>
    <p:sldId id="290" r:id="rId39"/>
    <p:sldId id="309" r:id="rId40"/>
    <p:sldId id="329" r:id="rId41"/>
    <p:sldId id="318" r:id="rId42"/>
    <p:sldId id="312" r:id="rId43"/>
    <p:sldId id="354" r:id="rId44"/>
    <p:sldId id="355" r:id="rId45"/>
    <p:sldId id="266" r:id="rId46"/>
    <p:sldId id="331" r:id="rId47"/>
    <p:sldId id="357" r:id="rId48"/>
    <p:sldId id="358" r:id="rId49"/>
    <p:sldId id="307" r:id="rId50"/>
    <p:sldId id="315" r:id="rId51"/>
    <p:sldId id="332" r:id="rId5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mbria Math" panose="02040503050406030204" pitchFamily="18" charset="0"/>
      <p:regular r:id="rId58"/>
    </p:embeddedFont>
    <p:embeddedFont>
      <p:font typeface="Nunito" pitchFamily="2" charset="77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65"/>
    <p:restoredTop sz="84370"/>
  </p:normalViewPr>
  <p:slideViewPr>
    <p:cSldViewPr snapToGrid="0">
      <p:cViewPr varScale="1">
        <p:scale>
          <a:sx n="134" d="100"/>
          <a:sy n="134" d="100"/>
        </p:scale>
        <p:origin x="64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741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what a </a:t>
            </a:r>
            <a:r>
              <a:rPr lang="en-US" dirty="0" err="1"/>
              <a:t>HeCO</a:t>
            </a:r>
            <a:r>
              <a:rPr lang="en-US" dirty="0"/>
              <a:t> hybrid is</a:t>
            </a:r>
          </a:p>
        </p:txBody>
      </p:sp>
    </p:spTree>
    <p:extLst>
      <p:ext uri="{BB962C8B-B14F-4D97-AF65-F5344CB8AC3E}">
        <p14:creationId xmlns:p14="http://schemas.microsoft.com/office/powerpoint/2010/main" val="4252932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what a </a:t>
            </a:r>
            <a:r>
              <a:rPr lang="en-US" dirty="0" err="1"/>
              <a:t>HeCO</a:t>
            </a:r>
            <a:r>
              <a:rPr lang="en-US" dirty="0"/>
              <a:t> hybrid is</a:t>
            </a:r>
          </a:p>
        </p:txBody>
      </p:sp>
    </p:spTree>
    <p:extLst>
      <p:ext uri="{BB962C8B-B14F-4D97-AF65-F5344CB8AC3E}">
        <p14:creationId xmlns:p14="http://schemas.microsoft.com/office/powerpoint/2010/main" val="1830365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81193f785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81193f785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Make this about physical </a:t>
            </a:r>
            <a:r>
              <a:rPr lang="en-US" dirty="0" err="1"/>
              <a:t>classiciation</a:t>
            </a:r>
            <a:r>
              <a:rPr lang="en-US" dirty="0"/>
              <a:t> of SNE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5189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81193f785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81193f785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Make this about physical </a:t>
            </a:r>
            <a:r>
              <a:rPr lang="en-US" dirty="0" err="1"/>
              <a:t>classiciation</a:t>
            </a:r>
            <a:r>
              <a:rPr lang="en-US" dirty="0"/>
              <a:t> of SNE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0068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backup slide</a:t>
            </a:r>
          </a:p>
        </p:txBody>
      </p:sp>
    </p:spTree>
    <p:extLst>
      <p:ext uri="{BB962C8B-B14F-4D97-AF65-F5344CB8AC3E}">
        <p14:creationId xmlns:p14="http://schemas.microsoft.com/office/powerpoint/2010/main" val="501183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YSE, part of a larger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371290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6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Blackbody SED and photometry into one box, and don’t go into too much detail</a:t>
            </a:r>
          </a:p>
        </p:txBody>
      </p:sp>
    </p:spTree>
    <p:extLst>
      <p:ext uri="{BB962C8B-B14F-4D97-AF65-F5344CB8AC3E}">
        <p14:creationId xmlns:p14="http://schemas.microsoft.com/office/powerpoint/2010/main" val="713576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Blackbody SED and photometry into one box, and don’t go into too much detail</a:t>
            </a:r>
          </a:p>
        </p:txBody>
      </p:sp>
    </p:spTree>
    <p:extLst>
      <p:ext uri="{BB962C8B-B14F-4D97-AF65-F5344CB8AC3E}">
        <p14:creationId xmlns:p14="http://schemas.microsoft.com/office/powerpoint/2010/main" val="605684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81193f785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081193f785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225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81193f785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081193f785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Classified as </a:t>
            </a:r>
            <a:r>
              <a:rPr lang="en-US" dirty="0" err="1"/>
              <a:t>Ic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99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5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343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33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We tried a bunch of different shock emission models</a:t>
            </a:r>
          </a:p>
          <a:p>
            <a:pPr lvl="1"/>
            <a:r>
              <a:rPr lang="en-US" dirty="0"/>
              <a:t>Exponential</a:t>
            </a:r>
          </a:p>
          <a:p>
            <a:pPr lvl="1"/>
            <a:r>
              <a:rPr lang="en-US" dirty="0"/>
              <a:t>Power law-exponential</a:t>
            </a:r>
          </a:p>
          <a:p>
            <a:pPr lvl="1"/>
            <a:r>
              <a:rPr lang="en-US" dirty="0"/>
              <a:t>With diffusion too</a:t>
            </a:r>
          </a:p>
          <a:p>
            <a:pPr lvl="0"/>
            <a:r>
              <a:rPr lang="en-US" dirty="0"/>
              <a:t>For whatever reason, no diffusion works best</a:t>
            </a:r>
          </a:p>
          <a:p>
            <a:pPr lvl="1"/>
            <a:r>
              <a:rPr lang="en-US" dirty="0"/>
              <a:t>Implies there’s very little material beyond the </a:t>
            </a:r>
            <a:r>
              <a:rPr lang="en-US" dirty="0" err="1"/>
              <a:t>csm</a:t>
            </a:r>
            <a:r>
              <a:rPr lang="en-US" dirty="0"/>
              <a:t> to reprocess the photons emitted by the </a:t>
            </a:r>
            <a:r>
              <a:rPr lang="en-US" dirty="0" err="1"/>
              <a:t>csm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84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81193f785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81193f785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Make this about physical </a:t>
            </a:r>
            <a:r>
              <a:rPr lang="en-US" dirty="0" err="1"/>
              <a:t>classiciation</a:t>
            </a:r>
            <a:r>
              <a:rPr lang="en-US" dirty="0"/>
              <a:t> of SNE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708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 slide</a:t>
            </a:r>
          </a:p>
        </p:txBody>
      </p:sp>
    </p:spTree>
    <p:extLst>
      <p:ext uri="{BB962C8B-B14F-4D97-AF65-F5344CB8AC3E}">
        <p14:creationId xmlns:p14="http://schemas.microsoft.com/office/powerpoint/2010/main" val="1263627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far offset in host galaxy</a:t>
            </a:r>
          </a:p>
          <a:p>
            <a:r>
              <a:rPr lang="en-US" dirty="0"/>
              <a:t>Ejecta mass is inconsistent</a:t>
            </a:r>
          </a:p>
          <a:p>
            <a:r>
              <a:rPr lang="en-US" dirty="0"/>
              <a:t>Doesn’t quite match to a </a:t>
            </a:r>
            <a:r>
              <a:rPr lang="en-US" dirty="0" err="1"/>
              <a:t>Ic</a:t>
            </a:r>
            <a:r>
              <a:rPr lang="en-US" dirty="0"/>
              <a:t> density profile</a:t>
            </a:r>
          </a:p>
        </p:txBody>
      </p:sp>
    </p:spTree>
    <p:extLst>
      <p:ext uri="{BB962C8B-B14F-4D97-AF65-F5344CB8AC3E}">
        <p14:creationId xmlns:p14="http://schemas.microsoft.com/office/powerpoint/2010/main" val="268408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far offset in host galaxy</a:t>
            </a:r>
          </a:p>
          <a:p>
            <a:r>
              <a:rPr lang="en-US" dirty="0"/>
              <a:t>Ejecta mass is inconsistent</a:t>
            </a:r>
          </a:p>
          <a:p>
            <a:r>
              <a:rPr lang="en-US" dirty="0"/>
              <a:t>Doesn’t quite match to a </a:t>
            </a:r>
            <a:r>
              <a:rPr lang="en-US" dirty="0" err="1"/>
              <a:t>Ic</a:t>
            </a:r>
            <a:r>
              <a:rPr lang="en-US" dirty="0"/>
              <a:t> density profile</a:t>
            </a:r>
          </a:p>
        </p:txBody>
      </p:sp>
    </p:spTree>
    <p:extLst>
      <p:ext uri="{BB962C8B-B14F-4D97-AF65-F5344CB8AC3E}">
        <p14:creationId xmlns:p14="http://schemas.microsoft.com/office/powerpoint/2010/main" val="4073772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We tried a bunch of different shock emission models</a:t>
            </a:r>
          </a:p>
          <a:p>
            <a:pPr lvl="1"/>
            <a:r>
              <a:rPr lang="en-US" dirty="0"/>
              <a:t>Exponential</a:t>
            </a:r>
          </a:p>
          <a:p>
            <a:pPr lvl="1"/>
            <a:r>
              <a:rPr lang="en-US" dirty="0"/>
              <a:t>Power law-exponential</a:t>
            </a:r>
          </a:p>
          <a:p>
            <a:pPr lvl="1"/>
            <a:r>
              <a:rPr lang="en-US" dirty="0"/>
              <a:t>With diffusion too</a:t>
            </a:r>
          </a:p>
          <a:p>
            <a:pPr lvl="0"/>
            <a:r>
              <a:rPr lang="en-US" dirty="0"/>
              <a:t>For whatever reason, no diffusion works best</a:t>
            </a:r>
          </a:p>
          <a:p>
            <a:pPr lvl="1"/>
            <a:r>
              <a:rPr lang="en-US" dirty="0"/>
              <a:t>Implies there’s very little material beyond the </a:t>
            </a:r>
            <a:r>
              <a:rPr lang="en-US" dirty="0" err="1"/>
              <a:t>csm</a:t>
            </a:r>
            <a:r>
              <a:rPr lang="en-US" dirty="0"/>
              <a:t> to reprocess the photons emitted by the </a:t>
            </a:r>
            <a:r>
              <a:rPr lang="en-US" dirty="0" err="1"/>
              <a:t>csm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42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</a:t>
            </a:r>
            <a:r>
              <a:rPr lang="en-US" dirty="0" err="1"/>
              <a:t>photospheric</a:t>
            </a:r>
            <a:r>
              <a:rPr lang="en-US" dirty="0"/>
              <a:t> phase of supernova</a:t>
            </a:r>
          </a:p>
          <a:p>
            <a:r>
              <a:rPr lang="en-US" dirty="0"/>
              <a:t>Point out that </a:t>
            </a:r>
            <a:r>
              <a:rPr lang="en-US" dirty="0" err="1"/>
              <a:t>Ic’s</a:t>
            </a:r>
            <a:r>
              <a:rPr lang="en-US" dirty="0"/>
              <a:t> and </a:t>
            </a:r>
            <a:r>
              <a:rPr lang="en-US" dirty="0" err="1"/>
              <a:t>Iax’s</a:t>
            </a:r>
            <a:r>
              <a:rPr lang="en-US" dirty="0"/>
              <a:t> have very different progenitors, so it’s weird that it’s similar to both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Got like 8 spectra on this object from my program on HET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02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43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92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Ejecta mass for </a:t>
            </a:r>
            <a:r>
              <a:rPr lang="en-US" dirty="0" err="1"/>
              <a:t>Iax</a:t>
            </a:r>
            <a:r>
              <a:rPr lang="en-US" dirty="0"/>
              <a:t> is 0.5 </a:t>
            </a:r>
            <a:r>
              <a:rPr lang="en-US" dirty="0" err="1"/>
              <a:t>ish</a:t>
            </a:r>
            <a:endParaRPr lang="en-US" dirty="0"/>
          </a:p>
          <a:p>
            <a:r>
              <a:rPr lang="en-US" dirty="0"/>
              <a:t>Ours is larger</a:t>
            </a:r>
          </a:p>
        </p:txBody>
      </p:sp>
    </p:spTree>
    <p:extLst>
      <p:ext uri="{BB962C8B-B14F-4D97-AF65-F5344CB8AC3E}">
        <p14:creationId xmlns:p14="http://schemas.microsoft.com/office/powerpoint/2010/main" val="176240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 is the next best coolant—could imply not much Oxygen</a:t>
            </a:r>
          </a:p>
          <a:p>
            <a:pPr lvl="1"/>
            <a:r>
              <a:rPr lang="en-US" dirty="0"/>
              <a:t>Understand the physics of this, from this paper: https://</a:t>
            </a:r>
            <a:r>
              <a:rPr lang="en-US" dirty="0" err="1"/>
              <a:t>iopscience.iop.org</a:t>
            </a:r>
            <a:r>
              <a:rPr lang="en-US" dirty="0"/>
              <a:t>/article/10.3847/1538-4357/</a:t>
            </a:r>
            <a:r>
              <a:rPr lang="en-US" dirty="0" err="1"/>
              <a:t>abcccc</a:t>
            </a:r>
            <a:r>
              <a:rPr lang="en-US" dirty="0"/>
              <a:t>/pdf</a:t>
            </a:r>
          </a:p>
        </p:txBody>
      </p:sp>
    </p:spTree>
    <p:extLst>
      <p:ext uri="{BB962C8B-B14F-4D97-AF65-F5344CB8AC3E}">
        <p14:creationId xmlns:p14="http://schemas.microsoft.com/office/powerpoint/2010/main" val="247843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 is the next best coolant—could imply not much Oxygen</a:t>
            </a:r>
          </a:p>
          <a:p>
            <a:pPr lvl="1"/>
            <a:r>
              <a:rPr lang="en-US" dirty="0"/>
              <a:t>Understand the physics of this, from this paper: https://</a:t>
            </a:r>
            <a:r>
              <a:rPr lang="en-US" dirty="0" err="1"/>
              <a:t>iopscience.iop.org</a:t>
            </a:r>
            <a:r>
              <a:rPr lang="en-US" dirty="0"/>
              <a:t>/article/10.3847/1538-4357/</a:t>
            </a:r>
            <a:r>
              <a:rPr lang="en-US" dirty="0" err="1"/>
              <a:t>abcccc</a:t>
            </a:r>
            <a:r>
              <a:rPr lang="en-US" dirty="0"/>
              <a:t>/pdf</a:t>
            </a:r>
          </a:p>
        </p:txBody>
      </p:sp>
    </p:spTree>
    <p:extLst>
      <p:ext uri="{BB962C8B-B14F-4D97-AF65-F5344CB8AC3E}">
        <p14:creationId xmlns:p14="http://schemas.microsoft.com/office/powerpoint/2010/main" val="82207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Among the brightest, definitely the brightest </a:t>
            </a:r>
            <a:r>
              <a:rPr lang="en-US" dirty="0" err="1"/>
              <a:t>CaRT-ic</a:t>
            </a:r>
            <a:r>
              <a:rPr lang="en-US" dirty="0"/>
              <a:t>, except for 19bkc, which was also weird</a:t>
            </a:r>
          </a:p>
          <a:p>
            <a:r>
              <a:rPr lang="en-US" dirty="0"/>
              <a:t>Check if </a:t>
            </a:r>
            <a:r>
              <a:rPr lang="en-US" dirty="0" err="1"/>
              <a:t>bkc</a:t>
            </a:r>
            <a:r>
              <a:rPr lang="en-US" dirty="0"/>
              <a:t> is a </a:t>
            </a:r>
            <a:r>
              <a:rPr lang="en-US" dirty="0" err="1"/>
              <a:t>radioacritve</a:t>
            </a:r>
            <a:r>
              <a:rPr lang="en-US" dirty="0"/>
              <a:t> peak</a:t>
            </a:r>
          </a:p>
        </p:txBody>
      </p:sp>
    </p:spTree>
    <p:extLst>
      <p:ext uri="{BB962C8B-B14F-4D97-AF65-F5344CB8AC3E}">
        <p14:creationId xmlns:p14="http://schemas.microsoft.com/office/powerpoint/2010/main" val="353049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Double peaked Fe-peak and Calcium abundance</a:t>
            </a:r>
          </a:p>
          <a:p>
            <a:pPr lvl="1"/>
            <a:r>
              <a:rPr lang="en-US" dirty="0"/>
              <a:t>Consistent with </a:t>
            </a:r>
            <a:r>
              <a:rPr lang="en-US" dirty="0" err="1"/>
              <a:t>Mosfit</a:t>
            </a:r>
            <a:r>
              <a:rPr lang="en-US" dirty="0"/>
              <a:t> suggestions</a:t>
            </a:r>
          </a:p>
        </p:txBody>
      </p:sp>
    </p:spTree>
    <p:extLst>
      <p:ext uri="{BB962C8B-B14F-4D97-AF65-F5344CB8AC3E}">
        <p14:creationId xmlns:p14="http://schemas.microsoft.com/office/powerpoint/2010/main" val="2763487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what a </a:t>
            </a:r>
            <a:r>
              <a:rPr lang="en-US" dirty="0" err="1"/>
              <a:t>HeCO</a:t>
            </a:r>
            <a:r>
              <a:rPr lang="en-US" dirty="0"/>
              <a:t> hybrid is</a:t>
            </a:r>
          </a:p>
        </p:txBody>
      </p:sp>
    </p:spTree>
    <p:extLst>
      <p:ext uri="{BB962C8B-B14F-4D97-AF65-F5344CB8AC3E}">
        <p14:creationId xmlns:p14="http://schemas.microsoft.com/office/powerpoint/2010/main" val="1398482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what a </a:t>
            </a:r>
            <a:r>
              <a:rPr lang="en-US" dirty="0" err="1"/>
              <a:t>HeCO</a:t>
            </a:r>
            <a:r>
              <a:rPr lang="en-US" dirty="0"/>
              <a:t> hybrid is</a:t>
            </a:r>
          </a:p>
        </p:txBody>
      </p:sp>
    </p:spTree>
    <p:extLst>
      <p:ext uri="{BB962C8B-B14F-4D97-AF65-F5344CB8AC3E}">
        <p14:creationId xmlns:p14="http://schemas.microsoft.com/office/powerpoint/2010/main" val="214741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y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6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5.emf"/><Relationship Id="rId4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7.emf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9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9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9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41.emf"/><Relationship Id="rId10" Type="http://schemas.openxmlformats.org/officeDocument/2006/relationships/image" Target="../media/image9.png"/><Relationship Id="rId4" Type="http://schemas.openxmlformats.org/officeDocument/2006/relationships/image" Target="../media/image40.emf"/><Relationship Id="rId9" Type="http://schemas.openxmlformats.org/officeDocument/2006/relationships/image" Target="../media/image32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58700" y="1017474"/>
            <a:ext cx="5361300" cy="2056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SN 2022oqm: An Exceptionally Bright Multipeaked Calcium-rich Transient</a:t>
            </a:r>
            <a:endParaRPr dirty="0"/>
          </a:p>
        </p:txBody>
      </p:sp>
      <p:sp>
        <p:nvSpPr>
          <p:cNvPr id="2" name="Google Shape;129;p13">
            <a:extLst>
              <a:ext uri="{FF2B5EF4-FFF2-40B4-BE49-F238E27FC236}">
                <a16:creationId xmlns:a16="http://schemas.microsoft.com/office/drawing/2014/main" id="{6362E845-D454-3CBF-70C7-B159AD5B5E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58700" y="3264394"/>
            <a:ext cx="5361300" cy="8616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S. Karthik Yadavalli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BAE006-D4BE-0310-D0C0-E7FAD51E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297" y="2519377"/>
            <a:ext cx="1503112" cy="150311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98A85E-EF1F-E297-B584-7BBFB66D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99" y="4052331"/>
            <a:ext cx="3267075" cy="8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34B56-567E-AB9C-7F90-63CA43B8E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87" y="3927578"/>
            <a:ext cx="3476625" cy="9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9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B73A-67AC-E68F-2BE0-9CD38DF3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9" y="235298"/>
            <a:ext cx="7505700" cy="530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Shock + Double Radioactive Decay Model</a:t>
            </a:r>
            <a:endParaRPr lang="en-US" dirty="0"/>
          </a:p>
        </p:txBody>
      </p:sp>
      <p:pic>
        <p:nvPicPr>
          <p:cNvPr id="5" name="Picture 4" descr="MOSFiT">
            <a:extLst>
              <a:ext uri="{FF2B5EF4-FFF2-40B4-BE49-F238E27FC236}">
                <a16:creationId xmlns:a16="http://schemas.microsoft.com/office/drawing/2014/main" id="{891A23EC-1CA1-0839-0F92-99D55AE7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79" y="3469333"/>
            <a:ext cx="1185601" cy="10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2201F0-5F07-3518-CDFE-C8BF5D7A6650}"/>
              </a:ext>
            </a:extLst>
          </p:cNvPr>
          <p:cNvSpPr txBox="1"/>
          <p:nvPr/>
        </p:nvSpPr>
        <p:spPr>
          <a:xfrm>
            <a:off x="7027967" y="4618179"/>
            <a:ext cx="2164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Guillochon</a:t>
            </a:r>
            <a:r>
              <a:rPr lang="en-US" dirty="0">
                <a:solidFill>
                  <a:schemeClr val="bg1"/>
                </a:solidFill>
              </a:rPr>
              <a:t> et al, 2018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B7860AFA-2801-620B-E3D7-AAB07DE4E4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746696"/>
                <a:ext cx="1942148" cy="530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11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300"/>
                  <a:buFont typeface="Calibri"/>
                  <a:buChar char="●"/>
                  <a:defRPr sz="13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○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■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●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○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■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●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○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■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1460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pPr marL="146050" indent="0">
                  <a:buNone/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B7860AFA-2801-620B-E3D7-AAB07DE4E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46696"/>
                <a:ext cx="1942148" cy="530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E29F3E1-30FE-935D-C929-7279D9604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51" y="923412"/>
            <a:ext cx="5578092" cy="36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14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74C98-C08D-F2CB-ACE7-68F42753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95036"/>
            <a:ext cx="7505700" cy="954600"/>
          </a:xfrm>
        </p:spPr>
        <p:txBody>
          <a:bodyPr/>
          <a:lstStyle/>
          <a:p>
            <a:pPr algn="ctr"/>
            <a:r>
              <a:rPr lang="en-US" dirty="0"/>
              <a:t>Three Peaks are Well-Captured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53B1A-C56E-40EA-5A32-92A347B37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454" y="1289616"/>
            <a:ext cx="5197092" cy="34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75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D081-4A11-23D3-075E-94B3EA96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Spectroscopic Modeling</a:t>
            </a:r>
          </a:p>
        </p:txBody>
      </p:sp>
    </p:spTree>
    <p:extLst>
      <p:ext uri="{BB962C8B-B14F-4D97-AF65-F5344CB8AC3E}">
        <p14:creationId xmlns:p14="http://schemas.microsoft.com/office/powerpoint/2010/main" val="9197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540800"/>
            <a:ext cx="7505700" cy="954600"/>
          </a:xfrm>
        </p:spPr>
        <p:txBody>
          <a:bodyPr>
            <a:normAutofit/>
          </a:bodyPr>
          <a:lstStyle/>
          <a:p>
            <a:r>
              <a:rPr lang="en-US" dirty="0"/>
              <a:t>Tardis Can Fit Spectra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414CF1A-D917-A40B-F998-82B50B095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800856" cy="38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66967-3E59-20E3-1E66-04BD42127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028" y="384240"/>
            <a:ext cx="2394652" cy="437501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FCA1918-9FAE-ADF8-2515-933B4D29D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990725"/>
            <a:ext cx="3276187" cy="24480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Most line features are captured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D7EAF-5881-EEFC-D113-0FFBEE26A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20" y="4080089"/>
            <a:ext cx="1708911" cy="717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E0511F-FFA0-A226-0352-BA8D19E84094}"/>
              </a:ext>
            </a:extLst>
          </p:cNvPr>
          <p:cNvSpPr txBox="1"/>
          <p:nvPr/>
        </p:nvSpPr>
        <p:spPr>
          <a:xfrm>
            <a:off x="2196875" y="4576250"/>
            <a:ext cx="2164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Kerzendorf</a:t>
            </a:r>
            <a:r>
              <a:rPr lang="en-US" dirty="0">
                <a:solidFill>
                  <a:schemeClr val="bg1"/>
                </a:solidFill>
              </a:rPr>
              <a:t> &amp; Sim 2014</a:t>
            </a:r>
          </a:p>
        </p:txBody>
      </p:sp>
    </p:spTree>
    <p:extLst>
      <p:ext uri="{BB962C8B-B14F-4D97-AF65-F5344CB8AC3E}">
        <p14:creationId xmlns:p14="http://schemas.microsoft.com/office/powerpoint/2010/main" val="583268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9" y="278062"/>
            <a:ext cx="750570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Abundance Profile: Double Peaked in Iron Group Elements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414CF1A-D917-A40B-F998-82B50B095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800856" cy="38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715D9E-4D58-BEB0-CD9C-9A3FA2E0D3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5942" y="1145301"/>
            <a:ext cx="5512113" cy="38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28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D081-4A11-23D3-075E-94B3EA96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Exploded?</a:t>
            </a:r>
          </a:p>
        </p:txBody>
      </p:sp>
    </p:spTree>
    <p:extLst>
      <p:ext uri="{BB962C8B-B14F-4D97-AF65-F5344CB8AC3E}">
        <p14:creationId xmlns:p14="http://schemas.microsoft.com/office/powerpoint/2010/main" val="85745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3795-3FDB-66A0-CE06-3C5B44A2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80988"/>
            <a:ext cx="750570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2022oqm Can Be Interpreted as a </a:t>
            </a:r>
            <a:r>
              <a:rPr lang="en-US" dirty="0" err="1"/>
              <a:t>HeCO</a:t>
            </a:r>
            <a:r>
              <a:rPr lang="en-US" dirty="0"/>
              <a:t>-CO WD Binary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59120-01D1-CCB7-45A9-8E765834950E}"/>
              </a:ext>
            </a:extLst>
          </p:cNvPr>
          <p:cNvSpPr txBox="1"/>
          <p:nvPr/>
        </p:nvSpPr>
        <p:spPr>
          <a:xfrm>
            <a:off x="223861" y="4649375"/>
            <a:ext cx="2474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Zenati et al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5BD1A-C525-B934-EDCC-9A6887735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49" y="1574800"/>
            <a:ext cx="5648325" cy="28639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 White Dwarf Disrupted by </a:t>
            </a:r>
            <a:r>
              <a:rPr lang="en-US" sz="2400" dirty="0" err="1">
                <a:solidFill>
                  <a:schemeClr val="bg1"/>
                </a:solidFill>
              </a:rPr>
              <a:t>HeCO</a:t>
            </a:r>
            <a:r>
              <a:rPr lang="en-US" sz="2400" dirty="0">
                <a:solidFill>
                  <a:schemeClr val="bg1"/>
                </a:solidFill>
              </a:rPr>
              <a:t> Hybrid White Dwarf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2CF64D-0F4E-B10B-2114-DF4363EF076C}"/>
              </a:ext>
            </a:extLst>
          </p:cNvPr>
          <p:cNvGrpSpPr/>
          <p:nvPr/>
        </p:nvGrpSpPr>
        <p:grpSpPr>
          <a:xfrm>
            <a:off x="419100" y="3134835"/>
            <a:ext cx="8436909" cy="1545336"/>
            <a:chOff x="419100" y="3134835"/>
            <a:chExt cx="8436909" cy="15453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D5BB98-DF5F-7CDA-FB71-2E4738019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95" t="67442" r="2443" b="1476"/>
            <a:stretch/>
          </p:blipFill>
          <p:spPr>
            <a:xfrm>
              <a:off x="6381750" y="3134835"/>
              <a:ext cx="2474259" cy="140921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8D9796-9FC6-66C3-1BFF-BA2C847FE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02" t="31082" r="2874" b="34883"/>
            <a:stretch/>
          </p:blipFill>
          <p:spPr>
            <a:xfrm>
              <a:off x="3400425" y="3134835"/>
              <a:ext cx="2474259" cy="15453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5CF023-74ED-420C-CC39-FBDF10EFE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5" t="1867" r="3024" b="68917"/>
            <a:stretch/>
          </p:blipFill>
          <p:spPr>
            <a:xfrm>
              <a:off x="419100" y="3219450"/>
              <a:ext cx="2474259" cy="132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801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3795-3FDB-66A0-CE06-3C5B44A2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09550"/>
            <a:ext cx="750570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2022oqm Can Be Interpreted as a </a:t>
            </a:r>
            <a:r>
              <a:rPr lang="en-US" dirty="0" err="1"/>
              <a:t>HeCO</a:t>
            </a:r>
            <a:r>
              <a:rPr lang="en-US" dirty="0"/>
              <a:t>-CO WD Binary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5BD1A-C525-B934-EDCC-9A6887735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574800"/>
            <a:ext cx="5012690" cy="28639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Asymmetric mass ratio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q &lt; 0.55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1C5C27-11D9-FAF6-31BE-9AE26303FD4D}"/>
              </a:ext>
            </a:extLst>
          </p:cNvPr>
          <p:cNvGrpSpPr/>
          <p:nvPr/>
        </p:nvGrpSpPr>
        <p:grpSpPr>
          <a:xfrm>
            <a:off x="419100" y="3134835"/>
            <a:ext cx="8436909" cy="1545336"/>
            <a:chOff x="419100" y="3134835"/>
            <a:chExt cx="8436909" cy="15453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9AE3D6-CDBC-8CAB-2E49-3E84F8354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95" t="67442" r="2443" b="1476"/>
            <a:stretch/>
          </p:blipFill>
          <p:spPr>
            <a:xfrm>
              <a:off x="6381750" y="3134835"/>
              <a:ext cx="2474259" cy="14092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F78C61-FE75-AE2D-2724-ACF59ACFA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02" t="31082" r="2874" b="34883"/>
            <a:stretch/>
          </p:blipFill>
          <p:spPr>
            <a:xfrm>
              <a:off x="3400425" y="3134835"/>
              <a:ext cx="2474259" cy="15453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345E66-E151-37DC-787C-1F5048065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5" t="1867" r="3024" b="68917"/>
            <a:stretch/>
          </p:blipFill>
          <p:spPr>
            <a:xfrm>
              <a:off x="419100" y="3219450"/>
              <a:ext cx="2474259" cy="132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0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3795-3FDB-66A0-CE06-3C5B44A2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09550"/>
            <a:ext cx="7505700" cy="954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But This Space is Not Well Studied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5BD1A-C525-B934-EDCC-9A6887735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574800"/>
            <a:ext cx="7766050" cy="28639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2022oqm is still so bright!</a:t>
            </a:r>
          </a:p>
          <a:p>
            <a:r>
              <a:rPr lang="en-US" sz="2400" dirty="0">
                <a:solidFill>
                  <a:schemeClr val="bg1"/>
                </a:solidFill>
              </a:rPr>
              <a:t>Double Radioactive Decay is a </a:t>
            </a:r>
            <a:r>
              <a:rPr lang="en-US" sz="2400" i="1" dirty="0">
                <a:solidFill>
                  <a:schemeClr val="bg1"/>
                </a:solidFill>
              </a:rPr>
              <a:t>toy</a:t>
            </a:r>
            <a:r>
              <a:rPr lang="en-US" sz="2400" dirty="0">
                <a:solidFill>
                  <a:schemeClr val="bg1"/>
                </a:solidFill>
              </a:rPr>
              <a:t> model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Need detailed simulations to fully explore the phase space-especially for regions with more asymmetric WD mass ratios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51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3795-3FDB-66A0-CE06-3C5B44A2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09550"/>
            <a:ext cx="7505700" cy="954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5BD1A-C525-B934-EDCC-9A6887735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026160"/>
            <a:ext cx="7766050" cy="362585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Among the brightest </a:t>
            </a:r>
            <a:r>
              <a:rPr lang="en-US" sz="2400" dirty="0" err="1">
                <a:solidFill>
                  <a:schemeClr val="bg1"/>
                </a:solidFill>
              </a:rPr>
              <a:t>CaRTs</a:t>
            </a:r>
            <a:r>
              <a:rPr lang="en-US" sz="2400" dirty="0">
                <a:solidFill>
                  <a:schemeClr val="bg1"/>
                </a:solidFill>
              </a:rPr>
              <a:t> detected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About as bright as usual </a:t>
            </a:r>
            <a:r>
              <a:rPr lang="en-US" sz="2200" dirty="0" err="1">
                <a:solidFill>
                  <a:schemeClr val="bg1"/>
                </a:solidFill>
              </a:rPr>
              <a:t>SNe-Ic</a:t>
            </a:r>
            <a:endParaRPr lang="en-US" sz="2200" dirty="0">
              <a:solidFill>
                <a:schemeClr val="bg1"/>
              </a:solidFill>
            </a:endParaRP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-&gt; Misclassified Population?</a:t>
            </a:r>
          </a:p>
          <a:p>
            <a:r>
              <a:rPr lang="en-US" sz="2400" dirty="0">
                <a:solidFill>
                  <a:schemeClr val="bg1"/>
                </a:solidFill>
              </a:rPr>
              <a:t>Triple Peaked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Mixing of Nickel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Double-peaked Iron group elements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Read the paper (will be out soon, email me)!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Thanks!!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6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819150" y="3683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Photometry</a:t>
            </a:r>
            <a:endParaRPr dirty="0"/>
          </a:p>
        </p:txBody>
      </p:sp>
      <p:sp>
        <p:nvSpPr>
          <p:cNvPr id="141" name="Google Shape;141;p15"/>
          <p:cNvSpPr txBox="1">
            <a:spLocks noGrp="1"/>
          </p:cNvSpPr>
          <p:nvPr>
            <p:ph type="body" idx="1"/>
          </p:nvPr>
        </p:nvSpPr>
        <p:spPr>
          <a:xfrm>
            <a:off x="498764" y="1849900"/>
            <a:ext cx="3086326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Initially classified as a </a:t>
            </a:r>
            <a:r>
              <a:rPr lang="en-US" sz="1800" dirty="0" err="1">
                <a:solidFill>
                  <a:schemeClr val="bg1"/>
                </a:solidFill>
              </a:rPr>
              <a:t>Ic</a:t>
            </a:r>
            <a:endParaRPr lang="en-US"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lt1"/>
                </a:solidFill>
              </a:rPr>
              <a:t>Early-time excess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800" dirty="0">
                <a:solidFill>
                  <a:schemeClr val="lt1"/>
                </a:solidFill>
                <a:sym typeface="Wingdings" pitchFamily="2" charset="2"/>
              </a:rPr>
              <a:t>Multiple Peaks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A7DED-997B-402D-C9F3-E456F1B52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6" r="4444"/>
          <a:stretch/>
        </p:blipFill>
        <p:spPr>
          <a:xfrm>
            <a:off x="3073111" y="868948"/>
            <a:ext cx="5251739" cy="39062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D081-4A11-23D3-075E-94B3EA96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095796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D081-4A11-23D3-075E-94B3EA96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112950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378691"/>
            <a:ext cx="7505700" cy="14215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dirty="0"/>
              <a:t>So What Can Produce This Much Nickel?</a:t>
            </a:r>
            <a:br>
              <a:rPr lang="en-US" dirty="0"/>
            </a:br>
            <a:r>
              <a:rPr lang="en-US" sz="2000" dirty="0"/>
              <a:t>Core Collapse of High Mass Stars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E77B6-559C-8F8D-1AAA-8BF6D6EA2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" t="3339" r="2746" b="2996"/>
          <a:stretch/>
        </p:blipFill>
        <p:spPr>
          <a:xfrm>
            <a:off x="1681566" y="1494692"/>
            <a:ext cx="5780867" cy="3050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35;p14">
                <a:extLst>
                  <a:ext uri="{FF2B5EF4-FFF2-40B4-BE49-F238E27FC236}">
                    <a16:creationId xmlns:a16="http://schemas.microsoft.com/office/drawing/2014/main" id="{7276375E-5B58-77BB-0375-79AD231A1C18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31233" y="1692201"/>
                <a:ext cx="1238250" cy="24480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>
                  <a:spcAft>
                    <a:spcPts val="1200"/>
                  </a:spcAft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M &gt; 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0" lvl="0" indent="0">
                  <a:spcAft>
                    <a:spcPts val="1200"/>
                  </a:spcAft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0" lvl="0" indent="0">
                  <a:spcAft>
                    <a:spcPts val="1200"/>
                  </a:spcAft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Google Shape;135;p14">
                <a:extLst>
                  <a:ext uri="{FF2B5EF4-FFF2-40B4-BE49-F238E27FC236}">
                    <a16:creationId xmlns:a16="http://schemas.microsoft.com/office/drawing/2014/main" id="{7276375E-5B58-77BB-0375-79AD231A1C1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233" y="1692201"/>
                <a:ext cx="1238250" cy="2448000"/>
              </a:xfrm>
              <a:prstGeom prst="rect">
                <a:avLst/>
              </a:prstGeom>
              <a:blipFill>
                <a:blip r:embed="rId4"/>
                <a:stretch>
                  <a:fillRect l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108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378691"/>
            <a:ext cx="7505700" cy="14215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dirty="0"/>
              <a:t>So What Can Produce This Much Nickel?</a:t>
            </a:r>
            <a:br>
              <a:rPr lang="en-US" dirty="0"/>
            </a:br>
            <a:r>
              <a:rPr lang="en-US" sz="2000" dirty="0"/>
              <a:t>Thermonuclear Detonation of White Dwarfs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4BA127AE-C34E-0A51-8E76-3F6C70BD142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0146" y="1990725"/>
                <a:ext cx="4190928" cy="24480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Electron Degeneracy Pressure holds up WD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Carbon begins to burn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~3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Starts Convection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Accretion/shell burning/whatever drives up central density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Eventually burn all the way to IGE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4BA127AE-C34E-0A51-8E76-3F6C70BD14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0146" y="1990725"/>
                <a:ext cx="4190928" cy="2448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98CD1FF-C7EA-6E4E-A430-F76528A90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461" t="1344" r="6338" b="76022"/>
          <a:stretch/>
        </p:blipFill>
        <p:spPr>
          <a:xfrm>
            <a:off x="4709674" y="1583765"/>
            <a:ext cx="2643698" cy="28549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CFAD8B-A5E3-1FFF-13DE-F0FAFE71C483}"/>
              </a:ext>
            </a:extLst>
          </p:cNvPr>
          <p:cNvSpPr txBox="1">
            <a:spLocks/>
          </p:cNvSpPr>
          <p:nvPr/>
        </p:nvSpPr>
        <p:spPr>
          <a:xfrm>
            <a:off x="5156688" y="2461921"/>
            <a:ext cx="1521070" cy="109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46050" indent="0" algn="ctr">
              <a:buNone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Degenerate Carbon </a:t>
            </a:r>
          </a:p>
          <a:p>
            <a:pPr marL="146050" indent="0" algn="ctr">
              <a:buNone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Burning</a:t>
            </a:r>
          </a:p>
        </p:txBody>
      </p:sp>
    </p:spTree>
    <p:extLst>
      <p:ext uri="{BB962C8B-B14F-4D97-AF65-F5344CB8AC3E}">
        <p14:creationId xmlns:p14="http://schemas.microsoft.com/office/powerpoint/2010/main" val="4294415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08EA7-5477-0E21-21E4-3769BB8E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25523"/>
            <a:ext cx="7505700" cy="9546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Magnetar Model (This Doesn’t Work..)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26798-88F6-508B-B6F1-9658AEA85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23" t="11574" r="9327" b="8796"/>
          <a:stretch/>
        </p:blipFill>
        <p:spPr>
          <a:xfrm>
            <a:off x="1515533" y="897466"/>
            <a:ext cx="6112934" cy="36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87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08EA7-5477-0E21-21E4-3769BB8E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25523"/>
            <a:ext cx="7505700" cy="954600"/>
          </a:xfrm>
        </p:spPr>
        <p:txBody>
          <a:bodyPr>
            <a:noAutofit/>
          </a:bodyPr>
          <a:lstStyle/>
          <a:p>
            <a:pPr algn="ctr"/>
            <a:r>
              <a:rPr lang="en-US" sz="2400" dirty="0" err="1"/>
              <a:t>EXtrabol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97BD4-2221-0478-8C74-9568CF50F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553309"/>
            <a:ext cx="2613504" cy="419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54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08EA7-5477-0E21-21E4-3769BB8E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25523"/>
            <a:ext cx="7505700" cy="9546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Three Peaks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49EFC1-8BC4-5552-6898-2D7A35D1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087" y="837242"/>
            <a:ext cx="6009825" cy="398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38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2AB7-1D2D-FEC3-56E7-D24C6917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Evolution Comparisons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EA9BB-8E37-D626-E039-1DD4438E8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545" y="2015002"/>
            <a:ext cx="3437919" cy="2448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r-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color shows more similarity to </a:t>
            </a:r>
            <a:r>
              <a:rPr lang="en-US" dirty="0" err="1">
                <a:solidFill>
                  <a:schemeClr val="bg1"/>
                </a:solidFill>
              </a:rPr>
              <a:t>CaRTs</a:t>
            </a:r>
            <a:r>
              <a:rPr lang="en-US" dirty="0">
                <a:solidFill>
                  <a:schemeClr val="bg1"/>
                </a:solidFill>
              </a:rPr>
              <a:t>, but also to </a:t>
            </a:r>
            <a:r>
              <a:rPr lang="en-US" dirty="0" err="1">
                <a:solidFill>
                  <a:schemeClr val="bg1"/>
                </a:solidFill>
              </a:rPr>
              <a:t>SNe-Ibc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DA816-7510-9D90-6FE8-05751BA26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055" y="1443990"/>
            <a:ext cx="4890897" cy="32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02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C68657-B06E-DD2F-24E5-7AC482ED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081" y="1301436"/>
            <a:ext cx="3487882" cy="3487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59F70-6C02-031F-EC5B-2206DF4E7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46836"/>
            <a:ext cx="7505700" cy="954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Extended, Star-forming Host Galaxy</a:t>
            </a:r>
          </a:p>
        </p:txBody>
      </p:sp>
      <p:sp>
        <p:nvSpPr>
          <p:cNvPr id="6" name="Google Shape;135;p14">
            <a:extLst>
              <a:ext uri="{FF2B5EF4-FFF2-40B4-BE49-F238E27FC236}">
                <a16:creationId xmlns:a16="http://schemas.microsoft.com/office/drawing/2014/main" id="{D11409A3-BC01-2CA9-66C7-23C9998F43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9768" y="1394065"/>
            <a:ext cx="375285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Initially classified as a </a:t>
            </a:r>
            <a:r>
              <a:rPr lang="en-US" sz="2000" dirty="0" err="1">
                <a:solidFill>
                  <a:schemeClr val="bg1"/>
                </a:solidFill>
              </a:rPr>
              <a:t>Ic</a:t>
            </a:r>
            <a:endParaRPr lang="en-US" sz="2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Offset (19.9 kpc) from center of galaxy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B111E01-AFCA-6A25-B2FF-B706034C5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18" y="3091019"/>
            <a:ext cx="1683026" cy="16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64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B73A-67AC-E68F-2BE0-9CD38DF3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9" y="235298"/>
            <a:ext cx="750570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The Parameters Are (Somewhat) Reasonable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1C23A266-8925-8DA2-6C4E-552F869DE48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10550" y="1325686"/>
                <a:ext cx="3276187" cy="341459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Power Law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=5.7</m:t>
                    </m:r>
                  </m:oMath>
                </a14:m>
                <a:endParaRPr lang="en-US" sz="1400" dirty="0">
                  <a:solidFill>
                    <a:schemeClr val="bg1"/>
                  </a:solidFill>
                </a:endParaRPr>
              </a:p>
              <a:p>
                <a:pPr lvl="1"/>
                <a:endParaRPr lang="en-US" sz="1400" dirty="0">
                  <a:solidFill>
                    <a:schemeClr val="bg1"/>
                  </a:solidFill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Radioactive Decay 1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𝑒𝑗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=0.9 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𝑁𝑖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=0.05 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=11.4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Radioactive Decay 2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𝑒𝑗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=0.15 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𝑁𝑖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=0.03 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=3.83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1C23A266-8925-8DA2-6C4E-552F869DE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0550" y="1325686"/>
                <a:ext cx="3276187" cy="341459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CA4D596-A556-836E-16FF-44A3659216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6116" y="1325685"/>
                <a:ext cx="3597332" cy="34145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11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300"/>
                  <a:buFont typeface="Calibri"/>
                  <a:buChar char="●"/>
                  <a:defRPr sz="13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○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■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●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○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■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●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○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■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=5.7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sz="1600" dirty="0">
                    <a:solidFill>
                      <a:schemeClr val="bg1"/>
                    </a:solidFill>
                  </a:rPr>
                  <a:t>Very Shallow outer ejecta density profile (n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2.7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)</a:t>
                </a:r>
              </a:p>
              <a:p>
                <a:pPr lvl="1"/>
                <a:r>
                  <a:rPr lang="en-US" sz="1600" dirty="0">
                    <a:solidFill>
                      <a:schemeClr val="bg1"/>
                    </a:solidFill>
                  </a:rPr>
                  <a:t>Compact objects tend to have n = 10-12</a:t>
                </a:r>
              </a:p>
              <a:p>
                <a:endParaRPr lang="en-US" sz="1800" dirty="0">
                  <a:solidFill>
                    <a:schemeClr val="bg1"/>
                  </a:solidFill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Total Ejecta Mass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8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Total Nickel Mass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This is a </a:t>
                </a:r>
                <a:r>
                  <a:rPr lang="en-US" sz="1800" dirty="0" err="1">
                    <a:solidFill>
                      <a:schemeClr val="bg1"/>
                    </a:solidFill>
                  </a:rPr>
                  <a:t>Ic</a:t>
                </a:r>
                <a:r>
                  <a:rPr lang="en-US" sz="1800" dirty="0">
                    <a:solidFill>
                      <a:schemeClr val="bg1"/>
                    </a:solidFill>
                  </a:rPr>
                  <a:t>-like nickel-fraction</a:t>
                </a:r>
              </a:p>
              <a:p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CA4D596-A556-836E-16FF-44A365921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16" y="1325685"/>
                <a:ext cx="3597332" cy="3414597"/>
              </a:xfrm>
              <a:prstGeom prst="rect">
                <a:avLst/>
              </a:prstGeom>
              <a:blipFill>
                <a:blip r:embed="rId4"/>
                <a:stretch>
                  <a:fillRect r="-14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21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7D3D-01EC-99A5-892C-47875CB0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491788"/>
            <a:ext cx="3663315" cy="1668481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Ic</a:t>
            </a:r>
            <a:r>
              <a:rPr lang="en-US" dirty="0"/>
              <a:t>-like </a:t>
            </a:r>
            <a:r>
              <a:rPr lang="en-US" dirty="0" err="1"/>
              <a:t>Photospheric</a:t>
            </a:r>
            <a:r>
              <a:rPr lang="en-US" dirty="0"/>
              <a:t> Spectra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90268-7EAD-8E1F-6D63-38AFE7F91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2750"/>
            <a:ext cx="3390900" cy="46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39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540800"/>
            <a:ext cx="7505700" cy="954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Modular Open Source Fitter for Transients</a:t>
            </a:r>
          </a:p>
        </p:txBody>
      </p:sp>
      <p:pic>
        <p:nvPicPr>
          <p:cNvPr id="3" name="Picture 2" descr="MOSFiT">
            <a:extLst>
              <a:ext uri="{FF2B5EF4-FFF2-40B4-BE49-F238E27FC236}">
                <a16:creationId xmlns:a16="http://schemas.microsoft.com/office/drawing/2014/main" id="{8B20A5F7-664C-DF7B-2723-9F647E42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571" y="2967221"/>
            <a:ext cx="190500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D75A3-B33D-48A0-652B-9401CFDC8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20" t="33710" r="22708" b="33710"/>
          <a:stretch/>
        </p:blipFill>
        <p:spPr>
          <a:xfrm>
            <a:off x="3470049" y="1766656"/>
            <a:ext cx="2001582" cy="95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D3DC1D-C658-FD91-9D95-E45EDF227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20" t="33710" r="22708" b="33710"/>
          <a:stretch/>
        </p:blipFill>
        <p:spPr>
          <a:xfrm>
            <a:off x="1373625" y="1766656"/>
            <a:ext cx="2001582" cy="9546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605381-72A2-FA0C-D620-C8C222B9814C}"/>
              </a:ext>
            </a:extLst>
          </p:cNvPr>
          <p:cNvCxnSpPr/>
          <p:nvPr/>
        </p:nvCxnSpPr>
        <p:spPr>
          <a:xfrm>
            <a:off x="2973425" y="2351873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6E9B748-0F50-644A-ADD6-145D5A8240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73" t="33324" r="23752" b="33612"/>
          <a:stretch/>
        </p:blipFill>
        <p:spPr>
          <a:xfrm>
            <a:off x="5576801" y="1744920"/>
            <a:ext cx="2001582" cy="97633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FC0039-58FF-2017-9643-ECF8770A866D}"/>
              </a:ext>
            </a:extLst>
          </p:cNvPr>
          <p:cNvCxnSpPr/>
          <p:nvPr/>
        </p:nvCxnSpPr>
        <p:spPr>
          <a:xfrm>
            <a:off x="5164691" y="2346626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6BF7EE-1BE2-A566-D0AF-EEE299CEFD82}"/>
              </a:ext>
            </a:extLst>
          </p:cNvPr>
          <p:cNvSpPr txBox="1"/>
          <p:nvPr/>
        </p:nvSpPr>
        <p:spPr>
          <a:xfrm>
            <a:off x="6668031" y="4651659"/>
            <a:ext cx="2164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Guillochon</a:t>
            </a:r>
            <a:r>
              <a:rPr lang="en-US" dirty="0">
                <a:solidFill>
                  <a:schemeClr val="bg1"/>
                </a:solidFill>
              </a:rPr>
              <a:t> et al, 2018</a:t>
            </a:r>
          </a:p>
        </p:txBody>
      </p:sp>
    </p:spTree>
    <p:extLst>
      <p:ext uri="{BB962C8B-B14F-4D97-AF65-F5344CB8AC3E}">
        <p14:creationId xmlns:p14="http://schemas.microsoft.com/office/powerpoint/2010/main" val="3550978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FE46292-CCB0-2D4F-3D75-BE010F0E1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79" t="12884" r="10066" b="12077"/>
          <a:stretch/>
        </p:blipFill>
        <p:spPr>
          <a:xfrm>
            <a:off x="1432560" y="1686560"/>
            <a:ext cx="6004560" cy="2916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540800"/>
            <a:ext cx="750570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‘Default’ Arnett Model Already Exists in </a:t>
            </a:r>
            <a:r>
              <a:rPr lang="en-US" dirty="0" err="1"/>
              <a:t>MOSFiT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D75A3-B33D-48A0-652B-9401CFDC8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20" t="33710" r="22708" b="33710"/>
          <a:stretch/>
        </p:blipFill>
        <p:spPr>
          <a:xfrm>
            <a:off x="2743964" y="2491944"/>
            <a:ext cx="2001582" cy="95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E9B748-0F50-644A-ADD6-145D5A8240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73" t="33324" r="23752" b="33612"/>
          <a:stretch/>
        </p:blipFill>
        <p:spPr>
          <a:xfrm>
            <a:off x="6467792" y="2552331"/>
            <a:ext cx="2001582" cy="97633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FC0039-58FF-2017-9643-ECF8770A866D}"/>
              </a:ext>
            </a:extLst>
          </p:cNvPr>
          <p:cNvCxnSpPr>
            <a:cxnSpLocks/>
          </p:cNvCxnSpPr>
          <p:nvPr/>
        </p:nvCxnSpPr>
        <p:spPr>
          <a:xfrm>
            <a:off x="4745546" y="3128946"/>
            <a:ext cx="16450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E115055-02E1-0976-A86D-1534402AA6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05" t="33324" r="22929" b="31994"/>
          <a:stretch/>
        </p:blipFill>
        <p:spPr>
          <a:xfrm>
            <a:off x="749572" y="2491944"/>
            <a:ext cx="1926638" cy="97633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605381-72A2-FA0C-D620-C8C222B9814C}"/>
              </a:ext>
            </a:extLst>
          </p:cNvPr>
          <p:cNvCxnSpPr/>
          <p:nvPr/>
        </p:nvCxnSpPr>
        <p:spPr>
          <a:xfrm>
            <a:off x="2323185" y="2980112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9A9A970-17F4-8A20-6868-B0D096B9A9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89" t="34305" r="22863" b="30392"/>
          <a:stretch/>
        </p:blipFill>
        <p:spPr>
          <a:xfrm>
            <a:off x="2838800" y="3427067"/>
            <a:ext cx="1666924" cy="854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F13AA7-C8CB-8391-423A-CDCC703D6F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90" t="40140" r="35892" b="33839"/>
          <a:stretch/>
        </p:blipFill>
        <p:spPr>
          <a:xfrm>
            <a:off x="1215601" y="3438332"/>
            <a:ext cx="825681" cy="62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819150" y="365309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Light Curve Has 3 Peaks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CABB4-E3A1-B86B-9672-BE9A945D8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69" y="913350"/>
            <a:ext cx="5797261" cy="38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62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540800"/>
            <a:ext cx="7505700" cy="954600"/>
          </a:xfrm>
        </p:spPr>
        <p:txBody>
          <a:bodyPr/>
          <a:lstStyle/>
          <a:p>
            <a:r>
              <a:rPr lang="en-US" dirty="0"/>
              <a:t>Shock Emission with Radioactive Decay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A5387-E3E0-1B00-7FE6-8A798746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26770"/>
            <a:ext cx="7772400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04A434-F363-C04A-D010-31A86A2B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559" y="1775899"/>
            <a:ext cx="1310641" cy="99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A5B297-2657-CE8C-99F6-408CFA4464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05" t="33324" r="22929" b="31994"/>
          <a:stretch/>
        </p:blipFill>
        <p:spPr>
          <a:xfrm>
            <a:off x="2645362" y="2083581"/>
            <a:ext cx="1926638" cy="976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E5D010-617F-FE21-1FF6-CE28464D99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90" t="40140" r="35892" b="33839"/>
          <a:stretch/>
        </p:blipFill>
        <p:spPr>
          <a:xfrm>
            <a:off x="3111391" y="3019809"/>
            <a:ext cx="825681" cy="62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5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540800"/>
            <a:ext cx="750570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Shock Emission with Radioactive Decay Model Schema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4A434-F363-C04A-D010-31A86A2B3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" t="3253" r="5101" b="5563"/>
          <a:stretch/>
        </p:blipFill>
        <p:spPr>
          <a:xfrm>
            <a:off x="385846" y="1412611"/>
            <a:ext cx="1849121" cy="1371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FF4446-E398-9190-1E6F-BFD8FAC75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45" t="17520" r="11721" b="17010"/>
          <a:stretch/>
        </p:blipFill>
        <p:spPr>
          <a:xfrm>
            <a:off x="4684948" y="1480037"/>
            <a:ext cx="1913573" cy="123007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87321B-AC83-DBBF-9EE6-9E84437DCCFE}"/>
              </a:ext>
            </a:extLst>
          </p:cNvPr>
          <p:cNvCxnSpPr>
            <a:cxnSpLocks/>
          </p:cNvCxnSpPr>
          <p:nvPr/>
        </p:nvCxnSpPr>
        <p:spPr>
          <a:xfrm>
            <a:off x="2123378" y="2053578"/>
            <a:ext cx="28033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F50346E-93ED-660B-01A0-76AA04DC5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45" t="17520" r="11721" b="17010"/>
          <a:stretch/>
        </p:blipFill>
        <p:spPr>
          <a:xfrm>
            <a:off x="4666836" y="2873960"/>
            <a:ext cx="1913573" cy="12300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9CEE72-17FC-EB07-0C64-0F59CC84A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32" t="17520" r="5157" b="11468"/>
          <a:stretch/>
        </p:blipFill>
        <p:spPr>
          <a:xfrm>
            <a:off x="6747205" y="2091665"/>
            <a:ext cx="2010949" cy="123688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38D423-0534-A16A-A5B8-68AD539C1C14}"/>
              </a:ext>
            </a:extLst>
          </p:cNvPr>
          <p:cNvCxnSpPr>
            <a:cxnSpLocks/>
          </p:cNvCxnSpPr>
          <p:nvPr/>
        </p:nvCxnSpPr>
        <p:spPr>
          <a:xfrm>
            <a:off x="6461760" y="2184400"/>
            <a:ext cx="589280" cy="23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7DBF7D-D954-F9B7-94AB-D2A5AFAD47A3}"/>
              </a:ext>
            </a:extLst>
          </p:cNvPr>
          <p:cNvCxnSpPr>
            <a:cxnSpLocks/>
          </p:cNvCxnSpPr>
          <p:nvPr/>
        </p:nvCxnSpPr>
        <p:spPr>
          <a:xfrm flipV="1">
            <a:off x="6376007" y="2975511"/>
            <a:ext cx="598475" cy="264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4A083B68-0822-122C-B791-F7C99CD42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39" t="24342" r="28295" b="17562"/>
          <a:stretch/>
        </p:blipFill>
        <p:spPr>
          <a:xfrm>
            <a:off x="2686536" y="2923183"/>
            <a:ext cx="1363068" cy="14053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8DE02F9-7CB3-0D76-BCE3-57CF8FBD2A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63" t="22064" r="24880" b="21756"/>
          <a:stretch/>
        </p:blipFill>
        <p:spPr>
          <a:xfrm>
            <a:off x="540843" y="2956073"/>
            <a:ext cx="1694124" cy="13999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DEA82E-BF7E-C3D9-3DEA-893E6C29767B}"/>
              </a:ext>
            </a:extLst>
          </p:cNvPr>
          <p:cNvCxnSpPr/>
          <p:nvPr/>
        </p:nvCxnSpPr>
        <p:spPr>
          <a:xfrm>
            <a:off x="2149639" y="3499864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EAB1A0-0F52-D4E2-B7CA-B2C734A674A2}"/>
              </a:ext>
            </a:extLst>
          </p:cNvPr>
          <p:cNvCxnSpPr>
            <a:cxnSpLocks/>
          </p:cNvCxnSpPr>
          <p:nvPr/>
        </p:nvCxnSpPr>
        <p:spPr>
          <a:xfrm>
            <a:off x="4023360" y="3547098"/>
            <a:ext cx="7103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910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548821"/>
            <a:ext cx="7505700" cy="954600"/>
          </a:xfrm>
        </p:spPr>
        <p:txBody>
          <a:bodyPr>
            <a:normAutofit fontScale="90000"/>
          </a:bodyPr>
          <a:lstStyle/>
          <a:p>
            <a:r>
              <a:rPr lang="en-US" dirty="0"/>
              <a:t>Shock Emission with Double Radioactive Decay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8D423-E021-9754-8268-FB56A79DAD6B}"/>
              </a:ext>
            </a:extLst>
          </p:cNvPr>
          <p:cNvSpPr txBox="1"/>
          <p:nvPr/>
        </p:nvSpPr>
        <p:spPr>
          <a:xfrm>
            <a:off x="280737" y="1644316"/>
            <a:ext cx="2112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Finds peak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29F60-CFAE-2CF4-58F5-0F032D7F7B45}"/>
              </a:ext>
            </a:extLst>
          </p:cNvPr>
          <p:cNvSpPr txBox="1"/>
          <p:nvPr/>
        </p:nvSpPr>
        <p:spPr>
          <a:xfrm>
            <a:off x="280737" y="1939099"/>
            <a:ext cx="2112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Finds diffusion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EDCD8-A4D8-830D-54A5-EB59CA86EF2F}"/>
              </a:ext>
            </a:extLst>
          </p:cNvPr>
          <p:cNvSpPr txBox="1"/>
          <p:nvPr/>
        </p:nvSpPr>
        <p:spPr>
          <a:xfrm>
            <a:off x="280735" y="3486191"/>
            <a:ext cx="211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Doesn’t distinguish peaks 2+3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1176E-D605-1952-CA20-BA53E951709D}"/>
              </a:ext>
            </a:extLst>
          </p:cNvPr>
          <p:cNvSpPr txBox="1"/>
          <p:nvPr/>
        </p:nvSpPr>
        <p:spPr>
          <a:xfrm>
            <a:off x="280735" y="4025758"/>
            <a:ext cx="211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Doesn’t fully capture shock emission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CDC14D-1E59-93BB-2B83-830C4117B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738" y="1236563"/>
            <a:ext cx="5222152" cy="345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1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8FE707-257E-316B-3B1D-7334620B4498}"/>
              </a:ext>
            </a:extLst>
          </p:cNvPr>
          <p:cNvSpPr txBox="1">
            <a:spLocks/>
          </p:cNvSpPr>
          <p:nvPr/>
        </p:nvSpPr>
        <p:spPr>
          <a:xfrm>
            <a:off x="819149" y="235298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ctr"/>
            <a:r>
              <a:rPr lang="en-US" sz="3200" dirty="0"/>
              <a:t>Double Radioactive Decay (A Toy Model)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45526A-AD40-07FE-7080-17099D10C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2" t="11054" r="9481" b="9562"/>
          <a:stretch/>
        </p:blipFill>
        <p:spPr>
          <a:xfrm>
            <a:off x="1517902" y="1189898"/>
            <a:ext cx="6108193" cy="342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35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27EF564-E6FC-FC20-C33E-A7E96261C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9" t="24413" r="20107" b="20071"/>
          <a:stretch/>
        </p:blipFill>
        <p:spPr>
          <a:xfrm>
            <a:off x="2484318" y="2930640"/>
            <a:ext cx="1557145" cy="1108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F93EF-5FB1-2C26-34E2-E9F0CC728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9" t="22064" r="25914" b="19275"/>
          <a:stretch/>
        </p:blipFill>
        <p:spPr>
          <a:xfrm>
            <a:off x="2531567" y="1368532"/>
            <a:ext cx="1438944" cy="1341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7382E-9FE0-F274-7679-816D9C1F8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58" t="19163" r="21362" b="17028"/>
          <a:stretch/>
        </p:blipFill>
        <p:spPr>
          <a:xfrm>
            <a:off x="764824" y="1449798"/>
            <a:ext cx="1468919" cy="1260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540800"/>
            <a:ext cx="7505700" cy="954600"/>
          </a:xfrm>
        </p:spPr>
        <p:txBody>
          <a:bodyPr/>
          <a:lstStyle/>
          <a:p>
            <a:r>
              <a:rPr lang="en-US" dirty="0"/>
              <a:t>Double Radioactive Decay Model Schema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DEA82E-BF7E-C3D9-3DEA-893E6C29767B}"/>
              </a:ext>
            </a:extLst>
          </p:cNvPr>
          <p:cNvCxnSpPr/>
          <p:nvPr/>
        </p:nvCxnSpPr>
        <p:spPr>
          <a:xfrm>
            <a:off x="2148415" y="1974151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CFF4446-E398-9190-1E6F-BFD8FAC753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5" t="17520" r="11721" b="17010"/>
          <a:stretch/>
        </p:blipFill>
        <p:spPr>
          <a:xfrm>
            <a:off x="4684948" y="1480037"/>
            <a:ext cx="1913573" cy="12300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0346E-93ED-660B-01A0-76AA04DC5C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5" t="17520" r="11721" b="17010"/>
          <a:stretch/>
        </p:blipFill>
        <p:spPr>
          <a:xfrm>
            <a:off x="4684948" y="2884085"/>
            <a:ext cx="1913573" cy="123007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EAB1A0-0F52-D4E2-B7CA-B2C734A674A2}"/>
              </a:ext>
            </a:extLst>
          </p:cNvPr>
          <p:cNvCxnSpPr>
            <a:cxnSpLocks/>
          </p:cNvCxnSpPr>
          <p:nvPr/>
        </p:nvCxnSpPr>
        <p:spPr>
          <a:xfrm>
            <a:off x="3675871" y="1974151"/>
            <a:ext cx="1099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59CEE72-17FC-EB07-0C64-0F59CC84A3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32" t="17520" r="5157" b="11468"/>
          <a:stretch/>
        </p:blipFill>
        <p:spPr>
          <a:xfrm>
            <a:off x="6747205" y="2091665"/>
            <a:ext cx="2010949" cy="123688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38D423-0534-A16A-A5B8-68AD539C1C14}"/>
              </a:ext>
            </a:extLst>
          </p:cNvPr>
          <p:cNvCxnSpPr>
            <a:cxnSpLocks/>
          </p:cNvCxnSpPr>
          <p:nvPr/>
        </p:nvCxnSpPr>
        <p:spPr>
          <a:xfrm>
            <a:off x="6461760" y="2184400"/>
            <a:ext cx="589280" cy="23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7DBF7D-D954-F9B7-94AB-D2A5AFAD47A3}"/>
              </a:ext>
            </a:extLst>
          </p:cNvPr>
          <p:cNvCxnSpPr>
            <a:cxnSpLocks/>
          </p:cNvCxnSpPr>
          <p:nvPr/>
        </p:nvCxnSpPr>
        <p:spPr>
          <a:xfrm flipV="1">
            <a:off x="6376007" y="2975511"/>
            <a:ext cx="598475" cy="264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BDD5029-1E6D-664D-F3F1-A3265C422E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93" t="22064" r="25123" b="19839"/>
          <a:stretch/>
        </p:blipFill>
        <p:spPr>
          <a:xfrm>
            <a:off x="778168" y="2975511"/>
            <a:ext cx="1455575" cy="1260311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8A8921-C8D0-5DD1-FCF7-42DBB76B92E8}"/>
              </a:ext>
            </a:extLst>
          </p:cNvPr>
          <p:cNvCxnSpPr/>
          <p:nvPr/>
        </p:nvCxnSpPr>
        <p:spPr>
          <a:xfrm>
            <a:off x="2138255" y="3508311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195105-864A-C75B-9116-C2CD2107ACCD}"/>
              </a:ext>
            </a:extLst>
          </p:cNvPr>
          <p:cNvCxnSpPr>
            <a:cxnSpLocks/>
          </p:cNvCxnSpPr>
          <p:nvPr/>
        </p:nvCxnSpPr>
        <p:spPr>
          <a:xfrm>
            <a:off x="3675871" y="3305111"/>
            <a:ext cx="1099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431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B73A-67AC-E68F-2BE0-9CD38DF3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9" y="235298"/>
            <a:ext cx="750570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Double Radioactive Decay</a:t>
            </a:r>
            <a:r>
              <a:rPr lang="en-US" sz="2800" dirty="0"/>
              <a:t> (A Toy Model) Captures Peaks 2 and 3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58F1DF-6A6C-CE06-7317-37680E08C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570" y="1191732"/>
            <a:ext cx="5610858" cy="37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22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B73A-67AC-E68F-2BE0-9CD38DF3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9" y="235298"/>
            <a:ext cx="7505700" cy="9546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Shock + Double Radioactive Decay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991FB1-0201-B7B6-13B6-1C58F50DB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2" t="9589" r="9529" b="9000"/>
          <a:stretch/>
        </p:blipFill>
        <p:spPr>
          <a:xfrm>
            <a:off x="1124710" y="1189898"/>
            <a:ext cx="6894577" cy="35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0350-94A6-232D-B4E8-9106C726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25014"/>
            <a:ext cx="7505700" cy="954600"/>
          </a:xfrm>
        </p:spPr>
        <p:txBody>
          <a:bodyPr/>
          <a:lstStyle/>
          <a:p>
            <a:pPr algn="ctr"/>
            <a:r>
              <a:rPr lang="en-US" dirty="0"/>
              <a:t>Later Spectra Show Calcium-Rich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650B3C-9E35-11B0-E35B-B036812C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362" y="809734"/>
            <a:ext cx="4229275" cy="403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87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27EF564-E6FC-FC20-C33E-A7E96261C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9" t="24413" r="20107" b="20071"/>
          <a:stretch/>
        </p:blipFill>
        <p:spPr>
          <a:xfrm>
            <a:off x="2371370" y="3695899"/>
            <a:ext cx="1557145" cy="1108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F93EF-5FB1-2C26-34E2-E9F0CC728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9" t="22064" r="25914" b="19275"/>
          <a:stretch/>
        </p:blipFill>
        <p:spPr>
          <a:xfrm>
            <a:off x="2394806" y="2235643"/>
            <a:ext cx="1438944" cy="1341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7382E-9FE0-F274-7679-816D9C1F8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58" t="19163" r="21362" b="17028"/>
          <a:stretch/>
        </p:blipFill>
        <p:spPr>
          <a:xfrm>
            <a:off x="628063" y="2316909"/>
            <a:ext cx="1468919" cy="1260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17544"/>
            <a:ext cx="7505700" cy="684292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Shock + Double Radioactive Decay Model Schema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DEA82E-BF7E-C3D9-3DEA-893E6C29767B}"/>
              </a:ext>
            </a:extLst>
          </p:cNvPr>
          <p:cNvCxnSpPr/>
          <p:nvPr/>
        </p:nvCxnSpPr>
        <p:spPr>
          <a:xfrm>
            <a:off x="2011654" y="2841262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CFF4446-E398-9190-1E6F-BFD8FAC753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5" t="17520" r="11721" b="17010"/>
          <a:stretch/>
        </p:blipFill>
        <p:spPr>
          <a:xfrm>
            <a:off x="4548187" y="2347148"/>
            <a:ext cx="1913573" cy="12300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0346E-93ED-660B-01A0-76AA04DC5C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5" t="17520" r="11721" b="17010"/>
          <a:stretch/>
        </p:blipFill>
        <p:spPr>
          <a:xfrm>
            <a:off x="4572000" y="3649344"/>
            <a:ext cx="1913573" cy="123007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EAB1A0-0F52-D4E2-B7CA-B2C734A674A2}"/>
              </a:ext>
            </a:extLst>
          </p:cNvPr>
          <p:cNvCxnSpPr>
            <a:cxnSpLocks/>
          </p:cNvCxnSpPr>
          <p:nvPr/>
        </p:nvCxnSpPr>
        <p:spPr>
          <a:xfrm>
            <a:off x="3539110" y="2841262"/>
            <a:ext cx="1099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59CEE72-17FC-EB07-0C64-0F59CC84A3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32" t="17520" r="5157" b="11468"/>
          <a:stretch/>
        </p:blipFill>
        <p:spPr>
          <a:xfrm>
            <a:off x="6756400" y="2724163"/>
            <a:ext cx="2010949" cy="123688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38D423-0534-A16A-A5B8-68AD539C1C14}"/>
              </a:ext>
            </a:extLst>
          </p:cNvPr>
          <p:cNvCxnSpPr>
            <a:cxnSpLocks/>
          </p:cNvCxnSpPr>
          <p:nvPr/>
        </p:nvCxnSpPr>
        <p:spPr>
          <a:xfrm>
            <a:off x="6324999" y="3051511"/>
            <a:ext cx="589280" cy="23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7DBF7D-D954-F9B7-94AB-D2A5AFAD47A3}"/>
              </a:ext>
            </a:extLst>
          </p:cNvPr>
          <p:cNvCxnSpPr>
            <a:cxnSpLocks/>
          </p:cNvCxnSpPr>
          <p:nvPr/>
        </p:nvCxnSpPr>
        <p:spPr>
          <a:xfrm flipV="1">
            <a:off x="6461760" y="3830320"/>
            <a:ext cx="467360" cy="240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BDD5029-1E6D-664D-F3F1-A3265C422E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93" t="22064" r="25123" b="19839"/>
          <a:stretch/>
        </p:blipFill>
        <p:spPr>
          <a:xfrm>
            <a:off x="665220" y="3740770"/>
            <a:ext cx="1455575" cy="1260311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8A8921-C8D0-5DD1-FCF7-42DBB76B92E8}"/>
              </a:ext>
            </a:extLst>
          </p:cNvPr>
          <p:cNvCxnSpPr/>
          <p:nvPr/>
        </p:nvCxnSpPr>
        <p:spPr>
          <a:xfrm>
            <a:off x="2025307" y="4273570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195105-864A-C75B-9116-C2CD2107ACCD}"/>
              </a:ext>
            </a:extLst>
          </p:cNvPr>
          <p:cNvCxnSpPr>
            <a:cxnSpLocks/>
          </p:cNvCxnSpPr>
          <p:nvPr/>
        </p:nvCxnSpPr>
        <p:spPr>
          <a:xfrm>
            <a:off x="3562923" y="4070370"/>
            <a:ext cx="1099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02D0B8C-50D4-E023-6CD4-CA8E71791A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1" t="3253" r="5101" b="5563"/>
          <a:stretch/>
        </p:blipFill>
        <p:spPr>
          <a:xfrm>
            <a:off x="588034" y="1102529"/>
            <a:ext cx="1527606" cy="1133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79CBF-0C79-E6E3-6A79-FF3AD21736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5" t="17520" r="11721" b="17010"/>
          <a:stretch/>
        </p:blipFill>
        <p:spPr>
          <a:xfrm>
            <a:off x="4548186" y="1026589"/>
            <a:ext cx="1913573" cy="123007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932013-056A-B8D2-750C-B033958660D5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011654" y="1630203"/>
            <a:ext cx="2536532" cy="114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12AA9C-EAB1-54FB-AAE0-908DF67D7571}"/>
              </a:ext>
            </a:extLst>
          </p:cNvPr>
          <p:cNvCxnSpPr>
            <a:cxnSpLocks/>
          </p:cNvCxnSpPr>
          <p:nvPr/>
        </p:nvCxnSpPr>
        <p:spPr>
          <a:xfrm>
            <a:off x="6314839" y="1803277"/>
            <a:ext cx="614281" cy="1037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852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378691"/>
            <a:ext cx="7505700" cy="14215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dirty="0"/>
              <a:t>So What Can Produce This Much Nickel?</a:t>
            </a:r>
            <a:br>
              <a:rPr lang="en-US" dirty="0"/>
            </a:br>
            <a:r>
              <a:rPr lang="en-US" sz="2000" dirty="0"/>
              <a:t>Core Collapse of High Mass Stars</a:t>
            </a:r>
            <a:endParaRPr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DDFDEC1-7424-7B5C-42CF-1C15D41AA638}"/>
              </a:ext>
            </a:extLst>
          </p:cNvPr>
          <p:cNvGrpSpPr/>
          <p:nvPr/>
        </p:nvGrpSpPr>
        <p:grpSpPr>
          <a:xfrm>
            <a:off x="834375" y="378692"/>
            <a:ext cx="11331794" cy="6084102"/>
            <a:chOff x="834375" y="378692"/>
            <a:chExt cx="11331794" cy="60841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0B497C-972E-8284-B663-8B04EE1FD108}"/>
                </a:ext>
              </a:extLst>
            </p:cNvPr>
            <p:cNvSpPr/>
            <p:nvPr/>
          </p:nvSpPr>
          <p:spPr>
            <a:xfrm>
              <a:off x="834375" y="378692"/>
              <a:ext cx="11331794" cy="608410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BF5DB1-CF2D-277A-618B-76B2F9D0B20B}"/>
                </a:ext>
              </a:extLst>
            </p:cNvPr>
            <p:cNvSpPr/>
            <p:nvPr/>
          </p:nvSpPr>
          <p:spPr>
            <a:xfrm>
              <a:off x="2501670" y="1462651"/>
              <a:ext cx="5051578" cy="470484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582A1D0-B504-DC68-B6E9-EBEB27F9272D}"/>
                </a:ext>
              </a:extLst>
            </p:cNvPr>
            <p:cNvSpPr/>
            <p:nvPr/>
          </p:nvSpPr>
          <p:spPr>
            <a:xfrm>
              <a:off x="2706005" y="1647875"/>
              <a:ext cx="4618324" cy="43214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1E385F6-CB44-64F5-D3A4-E964A572D266}"/>
                </a:ext>
              </a:extLst>
            </p:cNvPr>
            <p:cNvSpPr/>
            <p:nvPr/>
          </p:nvSpPr>
          <p:spPr>
            <a:xfrm>
              <a:off x="2919562" y="1831658"/>
              <a:ext cx="4191212" cy="386305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879D77-E705-2B11-0557-5DA160B94206}"/>
                </a:ext>
              </a:extLst>
            </p:cNvPr>
            <p:cNvSpPr/>
            <p:nvPr/>
          </p:nvSpPr>
          <p:spPr>
            <a:xfrm>
              <a:off x="3226836" y="2166072"/>
              <a:ext cx="3601248" cy="325188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F84C48-3097-4E0B-9611-A2104AD687DA}"/>
                </a:ext>
              </a:extLst>
            </p:cNvPr>
            <p:cNvSpPr/>
            <p:nvPr/>
          </p:nvSpPr>
          <p:spPr>
            <a:xfrm>
              <a:off x="3583274" y="2470576"/>
              <a:ext cx="2874544" cy="26760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04EA87-D3EE-0E48-3F7F-5ACEED574CE9}"/>
                </a:ext>
              </a:extLst>
            </p:cNvPr>
            <p:cNvSpPr/>
            <p:nvPr/>
          </p:nvSpPr>
          <p:spPr>
            <a:xfrm>
              <a:off x="3865967" y="2684990"/>
              <a:ext cx="2309159" cy="22472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6D80F8D-D4FD-7177-C401-29BF3CC7AA30}"/>
                </a:ext>
              </a:extLst>
            </p:cNvPr>
            <p:cNvSpPr/>
            <p:nvPr/>
          </p:nvSpPr>
          <p:spPr>
            <a:xfrm>
              <a:off x="4073373" y="2891114"/>
              <a:ext cx="1898951" cy="17931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4F1262-0291-D12F-9D32-9DE39227FA76}"/>
                </a:ext>
              </a:extLst>
            </p:cNvPr>
            <p:cNvCxnSpPr>
              <a:cxnSpLocks/>
              <a:stCxn id="14" idx="7"/>
              <a:endCxn id="16" idx="1"/>
            </p:cNvCxnSpPr>
            <p:nvPr/>
          </p:nvCxnSpPr>
          <p:spPr>
            <a:xfrm>
              <a:off x="5694229" y="3153715"/>
              <a:ext cx="2136530" cy="1889735"/>
            </a:xfrm>
            <a:prstGeom prst="line">
              <a:avLst/>
            </a:prstGeom>
            <a:ln w="44450"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F28AF0-975F-A4DB-4ED2-B18F63A4FB84}"/>
                </a:ext>
              </a:extLst>
            </p:cNvPr>
            <p:cNvSpPr txBox="1"/>
            <p:nvPr/>
          </p:nvSpPr>
          <p:spPr>
            <a:xfrm>
              <a:off x="7830760" y="4833556"/>
              <a:ext cx="1843641" cy="41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Iron Ash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98AA554-2C20-52C2-6866-412BC6874DC0}"/>
                </a:ext>
              </a:extLst>
            </p:cNvPr>
            <p:cNvCxnSpPr>
              <a:cxnSpLocks/>
              <a:stCxn id="12" idx="7"/>
              <a:endCxn id="18" idx="1"/>
            </p:cNvCxnSpPr>
            <p:nvPr/>
          </p:nvCxnSpPr>
          <p:spPr>
            <a:xfrm>
              <a:off x="6036852" y="2862471"/>
              <a:ext cx="1746268" cy="641489"/>
            </a:xfrm>
            <a:prstGeom prst="line">
              <a:avLst/>
            </a:prstGeom>
            <a:ln w="44450"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B4FEEB-0A88-B360-E171-D563A5A34C7D}"/>
                </a:ext>
              </a:extLst>
            </p:cNvPr>
            <p:cNvSpPr txBox="1"/>
            <p:nvPr/>
          </p:nvSpPr>
          <p:spPr>
            <a:xfrm>
              <a:off x="7783118" y="3126152"/>
              <a:ext cx="3848508" cy="755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Magnesium, Neon, Oxygen Fusion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7AFD206-088F-0EB1-8A72-825593B2450E}"/>
                </a:ext>
              </a:extLst>
            </p:cNvPr>
            <p:cNvCxnSpPr>
              <a:cxnSpLocks/>
              <a:stCxn id="13" idx="7"/>
              <a:endCxn id="20" idx="1"/>
            </p:cNvCxnSpPr>
            <p:nvPr/>
          </p:nvCxnSpPr>
          <p:spPr>
            <a:xfrm>
              <a:off x="5836958" y="3014085"/>
              <a:ext cx="2193075" cy="1142507"/>
            </a:xfrm>
            <a:prstGeom prst="line">
              <a:avLst/>
            </a:prstGeom>
            <a:ln w="44450"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8A0CC1-4007-61E7-EE00-9551139045F5}"/>
                </a:ext>
              </a:extLst>
            </p:cNvPr>
            <p:cNvSpPr txBox="1"/>
            <p:nvPr/>
          </p:nvSpPr>
          <p:spPr>
            <a:xfrm>
              <a:off x="8030033" y="3946698"/>
              <a:ext cx="3079472" cy="41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Silicon, Sulfur Fusion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BF1182-5EE4-5B03-4C02-A973DAA4E55E}"/>
                </a:ext>
              </a:extLst>
            </p:cNvPr>
            <p:cNvCxnSpPr>
              <a:cxnSpLocks/>
              <a:stCxn id="11" idx="7"/>
              <a:endCxn id="22" idx="1"/>
            </p:cNvCxnSpPr>
            <p:nvPr/>
          </p:nvCxnSpPr>
          <p:spPr>
            <a:xfrm flipV="1">
              <a:off x="6300693" y="2617103"/>
              <a:ext cx="1509049" cy="25195"/>
            </a:xfrm>
            <a:prstGeom prst="line">
              <a:avLst/>
            </a:prstGeom>
            <a:ln w="44450"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3C7A45-8DDE-30E3-B293-3DA66EBE05EE}"/>
                </a:ext>
              </a:extLst>
            </p:cNvPr>
            <p:cNvSpPr txBox="1"/>
            <p:nvPr/>
          </p:nvSpPr>
          <p:spPr>
            <a:xfrm>
              <a:off x="7809742" y="2407209"/>
              <a:ext cx="3857388" cy="41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Carbon, Oxygen Fusion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6372C3-44D7-1731-26D8-AD4BBB890717}"/>
                </a:ext>
              </a:extLst>
            </p:cNvPr>
            <p:cNvCxnSpPr>
              <a:cxnSpLocks/>
              <a:stCxn id="10" idx="7"/>
              <a:endCxn id="24" idx="1"/>
            </p:cNvCxnSpPr>
            <p:nvPr/>
          </p:nvCxnSpPr>
          <p:spPr>
            <a:xfrm flipV="1">
              <a:off x="6496986" y="2167526"/>
              <a:ext cx="1342539" cy="229863"/>
            </a:xfrm>
            <a:prstGeom prst="line">
              <a:avLst/>
            </a:prstGeom>
            <a:ln w="44450"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117EAF-2BD7-C29A-F3CD-3F5BDFFD921B}"/>
                </a:ext>
              </a:extLst>
            </p:cNvPr>
            <p:cNvSpPr txBox="1"/>
            <p:nvPr/>
          </p:nvSpPr>
          <p:spPr>
            <a:xfrm>
              <a:off x="7839524" y="1957632"/>
              <a:ext cx="2801734" cy="41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Helium Fusion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7EC5AD-856E-3C42-EC19-39780E85D239}"/>
                </a:ext>
              </a:extLst>
            </p:cNvPr>
            <p:cNvCxnSpPr>
              <a:cxnSpLocks/>
              <a:stCxn id="9" idx="7"/>
              <a:endCxn id="26" idx="1"/>
            </p:cNvCxnSpPr>
            <p:nvPr/>
          </p:nvCxnSpPr>
          <p:spPr>
            <a:xfrm flipV="1">
              <a:off x="6647992" y="1678043"/>
              <a:ext cx="980543" cy="602691"/>
            </a:xfrm>
            <a:prstGeom prst="line">
              <a:avLst/>
            </a:prstGeom>
            <a:ln w="44450"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A9D291-E479-60D1-AB95-222FFA1429D4}"/>
                </a:ext>
              </a:extLst>
            </p:cNvPr>
            <p:cNvSpPr txBox="1"/>
            <p:nvPr/>
          </p:nvSpPr>
          <p:spPr>
            <a:xfrm>
              <a:off x="7628533" y="1468149"/>
              <a:ext cx="3659432" cy="41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Hydrogen, Helium Fusion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EE412E9-8AC9-DBF2-EB39-15C4F0F832BB}"/>
                </a:ext>
              </a:extLst>
            </p:cNvPr>
            <p:cNvCxnSpPr>
              <a:cxnSpLocks/>
              <a:stCxn id="8" idx="7"/>
              <a:endCxn id="28" idx="1"/>
            </p:cNvCxnSpPr>
            <p:nvPr/>
          </p:nvCxnSpPr>
          <p:spPr>
            <a:xfrm flipV="1">
              <a:off x="6813462" y="1106642"/>
              <a:ext cx="580603" cy="1045019"/>
            </a:xfrm>
            <a:prstGeom prst="line">
              <a:avLst/>
            </a:prstGeom>
            <a:ln w="44450"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FFA567-66AC-A366-A55F-ACBBAC6485EF}"/>
                </a:ext>
              </a:extLst>
            </p:cNvPr>
            <p:cNvSpPr txBox="1"/>
            <p:nvPr/>
          </p:nvSpPr>
          <p:spPr>
            <a:xfrm>
              <a:off x="7394066" y="896747"/>
              <a:ext cx="2949301" cy="41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Hydrogen Envelope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695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540800"/>
            <a:ext cx="7505700" cy="954600"/>
          </a:xfrm>
        </p:spPr>
        <p:txBody>
          <a:bodyPr>
            <a:normAutofit/>
          </a:bodyPr>
          <a:lstStyle/>
          <a:p>
            <a:r>
              <a:rPr lang="en-US" dirty="0"/>
              <a:t>Velocity Gradient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414CF1A-D917-A40B-F998-82B50B095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800856" cy="38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9FF78-772D-AD8D-DC7B-71B2651D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885" y="1224895"/>
            <a:ext cx="5186230" cy="33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34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31F46-05A0-8A67-C3E1-0CED771CC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C782B-50FB-E75B-B63B-C0AE59F47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72FF0-AB96-3D68-98EF-3A8DCDBC2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89" y="0"/>
            <a:ext cx="403302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B0EE6-F48B-5008-65B4-018D6059A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489" y="0"/>
            <a:ext cx="4033021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1D76FC-FF4B-FC45-98C1-47CF51D7B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6" y="0"/>
            <a:ext cx="7772400" cy="45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25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A312B-4533-8D03-2947-4E1EFE5D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CF2A3-D59E-1B7E-9F8C-89BC84EAE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3E330-03F3-C626-F5A9-6D3BDF957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46" y="0"/>
            <a:ext cx="51614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43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B0BC-E03F-1234-F33C-C55DABD9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01814"/>
            <a:ext cx="7505700" cy="954600"/>
          </a:xfrm>
        </p:spPr>
        <p:txBody>
          <a:bodyPr>
            <a:normAutofit/>
          </a:bodyPr>
          <a:lstStyle/>
          <a:p>
            <a:r>
              <a:rPr lang="en-US" dirty="0"/>
              <a:t>Was it a normal SN-</a:t>
            </a:r>
            <a:r>
              <a:rPr lang="en-US" dirty="0" err="1"/>
              <a:t>Ic</a:t>
            </a:r>
            <a:r>
              <a:rPr lang="en-US" dirty="0"/>
              <a:t> (i.e. Core Collapse)?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36125-80F2-F41D-6BA5-3A7A5F367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574800"/>
            <a:ext cx="7505700" cy="28639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Location in Host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Too far</a:t>
            </a:r>
          </a:p>
          <a:p>
            <a:r>
              <a:rPr lang="en-US" sz="2400" dirty="0">
                <a:solidFill>
                  <a:schemeClr val="bg1"/>
                </a:solidFill>
              </a:rPr>
              <a:t>Fitting to Photometry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Ejecta Mass too small</a:t>
            </a:r>
          </a:p>
          <a:p>
            <a:r>
              <a:rPr lang="en-US" sz="2400" dirty="0">
                <a:solidFill>
                  <a:schemeClr val="bg1"/>
                </a:solidFill>
              </a:rPr>
              <a:t>Spectra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Density Profile Mismatch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E46B7D-FB5F-E5E3-F265-0951A7180FEC}"/>
              </a:ext>
            </a:extLst>
          </p:cNvPr>
          <p:cNvGrpSpPr/>
          <p:nvPr/>
        </p:nvGrpSpPr>
        <p:grpSpPr>
          <a:xfrm>
            <a:off x="4969164" y="1097077"/>
            <a:ext cx="3717059" cy="3717059"/>
            <a:chOff x="4969164" y="1097077"/>
            <a:chExt cx="3717059" cy="37170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691D90-4E25-4544-C1E8-B1C174AC3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9164" y="1097077"/>
              <a:ext cx="3717059" cy="3717059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1C85DA-6BF7-C2B0-AC59-73D00D6A5226}"/>
                </a:ext>
              </a:extLst>
            </p:cNvPr>
            <p:cNvSpPr/>
            <p:nvPr/>
          </p:nvSpPr>
          <p:spPr>
            <a:xfrm>
              <a:off x="6494096" y="2746374"/>
              <a:ext cx="254977" cy="2195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C6F779-8504-302E-4132-E9EC087AC63A}"/>
                </a:ext>
              </a:extLst>
            </p:cNvPr>
            <p:cNvSpPr/>
            <p:nvPr/>
          </p:nvSpPr>
          <p:spPr>
            <a:xfrm>
              <a:off x="6494095" y="3008809"/>
              <a:ext cx="254977" cy="2195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4285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F394F8-E8FD-214E-7541-20F7B58DBF36}"/>
              </a:ext>
            </a:extLst>
          </p:cNvPr>
          <p:cNvGrpSpPr/>
          <p:nvPr/>
        </p:nvGrpSpPr>
        <p:grpSpPr>
          <a:xfrm>
            <a:off x="4969164" y="1097077"/>
            <a:ext cx="3717059" cy="3717059"/>
            <a:chOff x="4969164" y="1097077"/>
            <a:chExt cx="3717059" cy="37170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FCF57F-298C-4EEA-6FBC-939E3E13A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9164" y="1097077"/>
              <a:ext cx="3717059" cy="371705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D84D63E-E713-6BD9-EA41-BFED1467C21E}"/>
                </a:ext>
              </a:extLst>
            </p:cNvPr>
            <p:cNvSpPr/>
            <p:nvPr/>
          </p:nvSpPr>
          <p:spPr>
            <a:xfrm>
              <a:off x="6494096" y="2746374"/>
              <a:ext cx="254977" cy="2195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6CED59A-2775-DDFA-23D4-1248B4472328}"/>
                </a:ext>
              </a:extLst>
            </p:cNvPr>
            <p:cNvSpPr/>
            <p:nvPr/>
          </p:nvSpPr>
          <p:spPr>
            <a:xfrm>
              <a:off x="6494095" y="3008809"/>
              <a:ext cx="254977" cy="2195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36125-80F2-F41D-6BA5-3A7A5F367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574800"/>
            <a:ext cx="7505700" cy="28639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Location in Host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Too far</a:t>
            </a:r>
          </a:p>
          <a:p>
            <a:r>
              <a:rPr lang="en-US" sz="2400" dirty="0">
                <a:solidFill>
                  <a:schemeClr val="bg1"/>
                </a:solidFill>
              </a:rPr>
              <a:t>Fitting to Photometry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Ejecta Mass too small</a:t>
            </a:r>
          </a:p>
          <a:p>
            <a:r>
              <a:rPr lang="en-US" sz="2400" dirty="0">
                <a:solidFill>
                  <a:schemeClr val="bg1"/>
                </a:solidFill>
              </a:rPr>
              <a:t>Spectra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Density Profile Mismatch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AF99DF-38BE-9144-3FEF-F37579921542}"/>
              </a:ext>
            </a:extLst>
          </p:cNvPr>
          <p:cNvSpPr/>
          <p:nvPr/>
        </p:nvSpPr>
        <p:spPr>
          <a:xfrm rot="2223365">
            <a:off x="2406007" y="1644748"/>
            <a:ext cx="50564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NO!!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3D6B11-1C05-CC28-3384-2679111C94BA}"/>
              </a:ext>
            </a:extLst>
          </p:cNvPr>
          <p:cNvSpPr txBox="1">
            <a:spLocks/>
          </p:cNvSpPr>
          <p:nvPr/>
        </p:nvSpPr>
        <p:spPr>
          <a:xfrm>
            <a:off x="819150" y="401814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/>
              <a:t>Was it a normal SN-</a:t>
            </a:r>
            <a:r>
              <a:rPr lang="en-US" dirty="0" err="1"/>
              <a:t>Ic</a:t>
            </a:r>
            <a:r>
              <a:rPr lang="en-US" dirty="0"/>
              <a:t> (i.e. Core Collapse)?</a:t>
            </a:r>
          </a:p>
        </p:txBody>
      </p:sp>
    </p:spTree>
    <p:extLst>
      <p:ext uri="{BB962C8B-B14F-4D97-AF65-F5344CB8AC3E}">
        <p14:creationId xmlns:p14="http://schemas.microsoft.com/office/powerpoint/2010/main" val="1368569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27EF564-E6FC-FC20-C33E-A7E96261C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9" t="24413" r="20107" b="20071"/>
          <a:stretch/>
        </p:blipFill>
        <p:spPr>
          <a:xfrm>
            <a:off x="2371370" y="3695899"/>
            <a:ext cx="1557145" cy="1108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F93EF-5FB1-2C26-34E2-E9F0CC728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9" t="22064" r="25914" b="19275"/>
          <a:stretch/>
        </p:blipFill>
        <p:spPr>
          <a:xfrm>
            <a:off x="2394806" y="2235643"/>
            <a:ext cx="1438944" cy="1341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7382E-9FE0-F274-7679-816D9C1F8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58" t="19163" r="21362" b="17028"/>
          <a:stretch/>
        </p:blipFill>
        <p:spPr>
          <a:xfrm>
            <a:off x="628063" y="2316909"/>
            <a:ext cx="1468919" cy="1260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217544"/>
            <a:ext cx="7505700" cy="684292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Shock + Double Radioactive Decay Model Schema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DEA82E-BF7E-C3D9-3DEA-893E6C29767B}"/>
              </a:ext>
            </a:extLst>
          </p:cNvPr>
          <p:cNvCxnSpPr/>
          <p:nvPr/>
        </p:nvCxnSpPr>
        <p:spPr>
          <a:xfrm>
            <a:off x="2011654" y="2841262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CFF4446-E398-9190-1E6F-BFD8FAC753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5" t="17520" r="11721" b="17010"/>
          <a:stretch/>
        </p:blipFill>
        <p:spPr>
          <a:xfrm>
            <a:off x="4548187" y="2347148"/>
            <a:ext cx="1913573" cy="12300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0346E-93ED-660B-01A0-76AA04DC5C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5" t="17520" r="11721" b="17010"/>
          <a:stretch/>
        </p:blipFill>
        <p:spPr>
          <a:xfrm>
            <a:off x="4572000" y="3649344"/>
            <a:ext cx="1913573" cy="123007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EAB1A0-0F52-D4E2-B7CA-B2C734A674A2}"/>
              </a:ext>
            </a:extLst>
          </p:cNvPr>
          <p:cNvCxnSpPr>
            <a:cxnSpLocks/>
          </p:cNvCxnSpPr>
          <p:nvPr/>
        </p:nvCxnSpPr>
        <p:spPr>
          <a:xfrm>
            <a:off x="3539110" y="2841262"/>
            <a:ext cx="1099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59CEE72-17FC-EB07-0C64-0F59CC84A3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32" t="17520" r="5157" b="11468"/>
          <a:stretch/>
        </p:blipFill>
        <p:spPr>
          <a:xfrm>
            <a:off x="6929120" y="1221988"/>
            <a:ext cx="2010949" cy="123688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38D423-0534-A16A-A5B8-68AD539C1C14}"/>
              </a:ext>
            </a:extLst>
          </p:cNvPr>
          <p:cNvCxnSpPr>
            <a:cxnSpLocks/>
            <a:stCxn id="18" idx="3"/>
            <a:endCxn id="21" idx="1"/>
          </p:cNvCxnSpPr>
          <p:nvPr/>
        </p:nvCxnSpPr>
        <p:spPr>
          <a:xfrm flipV="1">
            <a:off x="6461760" y="1840431"/>
            <a:ext cx="467360" cy="11217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7DBF7D-D954-F9B7-94AB-D2A5AFAD47A3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6485573" y="1840431"/>
            <a:ext cx="443547" cy="2423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BDD5029-1E6D-664D-F3F1-A3265C422E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93" t="22064" r="25123" b="19839"/>
          <a:stretch/>
        </p:blipFill>
        <p:spPr>
          <a:xfrm>
            <a:off x="665220" y="3740770"/>
            <a:ext cx="1455575" cy="1260311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8A8921-C8D0-5DD1-FCF7-42DBB76B92E8}"/>
              </a:ext>
            </a:extLst>
          </p:cNvPr>
          <p:cNvCxnSpPr/>
          <p:nvPr/>
        </p:nvCxnSpPr>
        <p:spPr>
          <a:xfrm>
            <a:off x="2025307" y="4273570"/>
            <a:ext cx="8035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195105-864A-C75B-9116-C2CD2107ACCD}"/>
              </a:ext>
            </a:extLst>
          </p:cNvPr>
          <p:cNvCxnSpPr>
            <a:cxnSpLocks/>
          </p:cNvCxnSpPr>
          <p:nvPr/>
        </p:nvCxnSpPr>
        <p:spPr>
          <a:xfrm>
            <a:off x="3562923" y="4070370"/>
            <a:ext cx="10993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02D0B8C-50D4-E023-6CD4-CA8E71791A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1" t="3253" r="5101" b="5563"/>
          <a:stretch/>
        </p:blipFill>
        <p:spPr>
          <a:xfrm>
            <a:off x="588034" y="1102529"/>
            <a:ext cx="1527606" cy="1133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79CBF-0C79-E6E3-6A79-FF3AD21736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5" t="17520" r="11721" b="17010"/>
          <a:stretch/>
        </p:blipFill>
        <p:spPr>
          <a:xfrm>
            <a:off x="4548186" y="1026589"/>
            <a:ext cx="1913573" cy="123007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932013-056A-B8D2-750C-B033958660D5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011654" y="1630203"/>
            <a:ext cx="2536532" cy="114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12AA9C-EAB1-54FB-AAE0-908DF67D757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314839" y="1803277"/>
            <a:ext cx="614281" cy="371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Picture 2" descr="MOSFiT">
            <a:extLst>
              <a:ext uri="{FF2B5EF4-FFF2-40B4-BE49-F238E27FC236}">
                <a16:creationId xmlns:a16="http://schemas.microsoft.com/office/drawing/2014/main" id="{B9703590-695F-45A2-833C-C9B629C17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421" y="2822774"/>
            <a:ext cx="190500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C11815-0076-B110-46E0-FB96500A769E}"/>
              </a:ext>
            </a:extLst>
          </p:cNvPr>
          <p:cNvSpPr txBox="1"/>
          <p:nvPr/>
        </p:nvSpPr>
        <p:spPr>
          <a:xfrm>
            <a:off x="7027967" y="4618179"/>
            <a:ext cx="2164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Guillochon</a:t>
            </a:r>
            <a:r>
              <a:rPr lang="en-US" dirty="0">
                <a:solidFill>
                  <a:schemeClr val="bg1"/>
                </a:solidFill>
              </a:rPr>
              <a:t> et al, 2018</a:t>
            </a:r>
          </a:p>
        </p:txBody>
      </p:sp>
    </p:spTree>
    <p:extLst>
      <p:ext uri="{BB962C8B-B14F-4D97-AF65-F5344CB8AC3E}">
        <p14:creationId xmlns:p14="http://schemas.microsoft.com/office/powerpoint/2010/main" val="2371236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B73A-67AC-E68F-2BE0-9CD38DF3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9" y="235298"/>
            <a:ext cx="7505700" cy="9546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Shock + Double Radioactive Decay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991FB1-0201-B7B6-13B6-1C58F50DB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2" t="9589" r="9529" b="9000"/>
          <a:stretch/>
        </p:blipFill>
        <p:spPr>
          <a:xfrm>
            <a:off x="1124710" y="1189898"/>
            <a:ext cx="6894577" cy="35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60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6AA2B-CFDC-0C70-B858-5B221492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845600"/>
            <a:ext cx="375285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Could The Progenitor Be?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130CBE-870E-85A1-2613-F17852DE32D0}"/>
              </a:ext>
            </a:extLst>
          </p:cNvPr>
          <p:cNvGrpSpPr/>
          <p:nvPr/>
        </p:nvGrpSpPr>
        <p:grpSpPr>
          <a:xfrm>
            <a:off x="4047847" y="306848"/>
            <a:ext cx="4651832" cy="4419698"/>
            <a:chOff x="4047847" y="306848"/>
            <a:chExt cx="4651832" cy="4419698"/>
          </a:xfrm>
        </p:grpSpPr>
        <p:pic>
          <p:nvPicPr>
            <p:cNvPr id="4" name="Picture 3" descr="SN classification scheme">
              <a:extLst>
                <a:ext uri="{FF2B5EF4-FFF2-40B4-BE49-F238E27FC236}">
                  <a16:creationId xmlns:a16="http://schemas.microsoft.com/office/drawing/2014/main" id="{73B8D907-5456-B140-416D-315D16713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069" y="306848"/>
              <a:ext cx="3332610" cy="44196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20E0948-0107-F457-A657-AFA0005A7A86}"/>
                </a:ext>
              </a:extLst>
            </p:cNvPr>
            <p:cNvSpPr/>
            <p:nvPr/>
          </p:nvSpPr>
          <p:spPr>
            <a:xfrm>
              <a:off x="4047847" y="3688648"/>
              <a:ext cx="1319222" cy="750077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Calcium-Rich Transient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4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0350-94A6-232D-B4E8-9106C726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25014"/>
            <a:ext cx="7505700" cy="954600"/>
          </a:xfrm>
        </p:spPr>
        <p:txBody>
          <a:bodyPr/>
          <a:lstStyle/>
          <a:p>
            <a:pPr algn="ctr"/>
            <a:r>
              <a:rPr lang="en-US" dirty="0"/>
              <a:t>Later Spectra Show Calcium-Rich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650B3C-9E35-11B0-E35B-B036812C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362" y="809734"/>
            <a:ext cx="4229275" cy="40373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10DE3F-434E-6FDA-B4B1-A86970BE38A4}"/>
              </a:ext>
            </a:extLst>
          </p:cNvPr>
          <p:cNvSpPr/>
          <p:nvPr/>
        </p:nvSpPr>
        <p:spPr>
          <a:xfrm rot="2223365">
            <a:off x="1800217" y="1915692"/>
            <a:ext cx="505647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0000"/>
                </a:highlight>
              </a:rPr>
              <a:t>This is a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0000"/>
                </a:highlight>
              </a:rPr>
              <a:t>CaRT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86835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826A-1084-F0B5-1001-BC2AAD0D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86795"/>
            <a:ext cx="750570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Needed to Use a Novel Density Profile: Exponential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414CF1A-D917-A40B-F998-82B50B095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800856" cy="38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1C103E-25D1-94E6-DCC8-440651E7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624" y="1356603"/>
            <a:ext cx="5214752" cy="3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3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B0BC-E03F-1234-F33C-C55DABD9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660727"/>
            <a:ext cx="7505700" cy="954600"/>
          </a:xfrm>
        </p:spPr>
        <p:txBody>
          <a:bodyPr/>
          <a:lstStyle/>
          <a:p>
            <a:r>
              <a:rPr lang="en-US" dirty="0"/>
              <a:t>Was it a SN-</a:t>
            </a:r>
            <a:r>
              <a:rPr lang="en-US" dirty="0" err="1"/>
              <a:t>Iax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36125-80F2-F41D-6BA5-3A7A5F367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574800"/>
            <a:ext cx="3752850" cy="28639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Velocity-somewhat consistent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Ejecta Mass too large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EC9DE-0BA7-EFBD-F453-D9543CA1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269" y="1574800"/>
            <a:ext cx="4040446" cy="263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D081-4A11-23D3-075E-94B3EA96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Comparison to Other Transients</a:t>
            </a:r>
          </a:p>
        </p:txBody>
      </p:sp>
    </p:spTree>
    <p:extLst>
      <p:ext uri="{BB962C8B-B14F-4D97-AF65-F5344CB8AC3E}">
        <p14:creationId xmlns:p14="http://schemas.microsoft.com/office/powerpoint/2010/main" val="232710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2AB7-1D2D-FEC3-56E7-D24C6917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423341"/>
            <a:ext cx="7505700" cy="954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2022oqm is Among the Brightest </a:t>
            </a:r>
            <a:r>
              <a:rPr lang="en-US" dirty="0" err="1"/>
              <a:t>CaRTs</a:t>
            </a:r>
            <a:r>
              <a:rPr lang="en-US" dirty="0"/>
              <a:t> Seen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4C5BC-458F-17D1-37A2-27A9AC1F3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6" t="7764" r="8911"/>
          <a:stretch/>
        </p:blipFill>
        <p:spPr>
          <a:xfrm>
            <a:off x="1733896" y="920253"/>
            <a:ext cx="5676207" cy="40006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346339-C6CA-EF9A-DDDF-EFA409BB6199}"/>
              </a:ext>
            </a:extLst>
          </p:cNvPr>
          <p:cNvSpPr txBox="1"/>
          <p:nvPr/>
        </p:nvSpPr>
        <p:spPr>
          <a:xfrm>
            <a:off x="7410103" y="4189393"/>
            <a:ext cx="1611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Das et al. 2022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 et al. 2020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D081-4A11-23D3-075E-94B3EA96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Modeling</a:t>
            </a:r>
          </a:p>
        </p:txBody>
      </p:sp>
    </p:spTree>
    <p:extLst>
      <p:ext uri="{BB962C8B-B14F-4D97-AF65-F5344CB8AC3E}">
        <p14:creationId xmlns:p14="http://schemas.microsoft.com/office/powerpoint/2010/main" val="86067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B73A-67AC-E68F-2BE0-9CD38DF3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9" y="235298"/>
            <a:ext cx="7505700" cy="9546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Shock + Double Radioactive Decay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991FB1-0201-B7B6-13B6-1C58F50DB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2" t="9589" r="9529" b="9000"/>
          <a:stretch/>
        </p:blipFill>
        <p:spPr>
          <a:xfrm>
            <a:off x="1124710" y="1189898"/>
            <a:ext cx="6894577" cy="35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1897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091520"/>
      </a:dk1>
      <a:lt1>
        <a:srgbClr val="DDD30F"/>
      </a:lt1>
      <a:dk2>
        <a:srgbClr val="233A44"/>
      </a:dk2>
      <a:lt2>
        <a:srgbClr val="D9D9D9"/>
      </a:lt2>
      <a:accent1>
        <a:srgbClr val="0AA391"/>
      </a:accent1>
      <a:accent2>
        <a:srgbClr val="D9563F"/>
      </a:accent2>
      <a:accent3>
        <a:srgbClr val="00BFFF"/>
      </a:accent3>
      <a:accent4>
        <a:srgbClr val="14F597"/>
      </a:accent4>
      <a:accent5>
        <a:srgbClr val="3E4799"/>
      </a:accent5>
      <a:accent6>
        <a:srgbClr val="4545E9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8664</TotalTime>
  <Words>1040</Words>
  <Application>Microsoft Macintosh PowerPoint</Application>
  <PresentationFormat>On-screen Show (16:9)</PresentationFormat>
  <Paragraphs>184</Paragraphs>
  <Slides>51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Nunito</vt:lpstr>
      <vt:lpstr>Arial</vt:lpstr>
      <vt:lpstr>Calibri</vt:lpstr>
      <vt:lpstr>Cambria Math</vt:lpstr>
      <vt:lpstr>Shift</vt:lpstr>
      <vt:lpstr>SN 2022oqm: An Exceptionally Bright Multipeaked Calcium-rich Transient</vt:lpstr>
      <vt:lpstr>Photometry</vt:lpstr>
      <vt:lpstr>Ic-like Photospheric Spectra</vt:lpstr>
      <vt:lpstr>Later Spectra Show Calcium-Rich Status</vt:lpstr>
      <vt:lpstr>Later Spectra Show Calcium-Rich Status</vt:lpstr>
      <vt:lpstr>Photometric Comparison to Other Transients</vt:lpstr>
      <vt:lpstr>2022oqm is Among the Brightest CaRTs Seen</vt:lpstr>
      <vt:lpstr>Photometric Modeling</vt:lpstr>
      <vt:lpstr>Shock + Double Radioactive Decay</vt:lpstr>
      <vt:lpstr>Shock + Double Radioactive Decay Model</vt:lpstr>
      <vt:lpstr>Three Peaks are Well-Captured</vt:lpstr>
      <vt:lpstr>Spectroscopic Modeling</vt:lpstr>
      <vt:lpstr>Tardis Can Fit Spectra</vt:lpstr>
      <vt:lpstr>Abundance Profile: Double Peaked in Iron Group Elements</vt:lpstr>
      <vt:lpstr>So, What Exploded?</vt:lpstr>
      <vt:lpstr>2022oqm Can Be Interpreted as a HeCO-CO WD Binary</vt:lpstr>
      <vt:lpstr>2022oqm Can Be Interpreted as a HeCO-CO WD Binary</vt:lpstr>
      <vt:lpstr>But This Space is Not Well Studied</vt:lpstr>
      <vt:lpstr>Conclusions</vt:lpstr>
      <vt:lpstr>Questions? Thanks!</vt:lpstr>
      <vt:lpstr>Backup Slides</vt:lpstr>
      <vt:lpstr>So What Can Produce This Much Nickel? Core Collapse of High Mass Stars</vt:lpstr>
      <vt:lpstr>So What Can Produce This Much Nickel? Thermonuclear Detonation of White Dwarfs</vt:lpstr>
      <vt:lpstr>Magnetar Model (This Doesn’t Work..)</vt:lpstr>
      <vt:lpstr>EXtrabol</vt:lpstr>
      <vt:lpstr>Three Peaks</vt:lpstr>
      <vt:lpstr>Color Evolution Comparisons</vt:lpstr>
      <vt:lpstr>Extended, Star-forming Host Galaxy</vt:lpstr>
      <vt:lpstr>The Parameters Are (Somewhat) Reasonable</vt:lpstr>
      <vt:lpstr>The Modular Open Source Fitter for Transients</vt:lpstr>
      <vt:lpstr>The ‘Default’ Arnett Model Already Exists in MOSFiT</vt:lpstr>
      <vt:lpstr>The Light Curve Has 3 Peaks</vt:lpstr>
      <vt:lpstr>Shock Emission with Radioactive Decay</vt:lpstr>
      <vt:lpstr>Shock Emission with Radioactive Decay Model Schema</vt:lpstr>
      <vt:lpstr>Shock Emission with Double Radioactive Decay</vt:lpstr>
      <vt:lpstr>PowerPoint Presentation</vt:lpstr>
      <vt:lpstr>Double Radioactive Decay Model Schema</vt:lpstr>
      <vt:lpstr>Double Radioactive Decay (A Toy Model) Captures Peaks 2 and 3</vt:lpstr>
      <vt:lpstr>Shock + Double Radioactive Decay</vt:lpstr>
      <vt:lpstr>Shock + Double Radioactive Decay Model Schema</vt:lpstr>
      <vt:lpstr>So What Can Produce This Much Nickel? Core Collapse of High Mass Stars</vt:lpstr>
      <vt:lpstr>Velocity Gradient</vt:lpstr>
      <vt:lpstr>PowerPoint Presentation</vt:lpstr>
      <vt:lpstr>PowerPoint Presentation</vt:lpstr>
      <vt:lpstr>Was it a normal SN-Ic (i.e. Core Collapse)?</vt:lpstr>
      <vt:lpstr>PowerPoint Presentation</vt:lpstr>
      <vt:lpstr>Shock + Double Radioactive Decay Model Schema</vt:lpstr>
      <vt:lpstr>Shock + Double Radioactive Decay</vt:lpstr>
      <vt:lpstr>What Could The Progenitor Be?</vt:lpstr>
      <vt:lpstr>Needed to Use a Novel Density Profile: Exponential</vt:lpstr>
      <vt:lpstr>Was it a SN-Iax?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 2022oqm</dc:title>
  <cp:lastModifiedBy>Yadavalli, Srisurya Karthik</cp:lastModifiedBy>
  <cp:revision>198</cp:revision>
  <dcterms:modified xsi:type="dcterms:W3CDTF">2023-06-22T04:37:21Z</dcterms:modified>
</cp:coreProperties>
</file>