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0" r:id="rId1"/>
  </p:sldMasterIdLst>
  <p:notesMasterIdLst>
    <p:notesMasterId r:id="rId21"/>
  </p:notesMasterIdLst>
  <p:sldIdLst>
    <p:sldId id="256" r:id="rId2"/>
    <p:sldId id="258" r:id="rId3"/>
    <p:sldId id="284" r:id="rId4"/>
    <p:sldId id="313" r:id="rId5"/>
    <p:sldId id="324" r:id="rId6"/>
    <p:sldId id="314" r:id="rId7"/>
    <p:sldId id="285" r:id="rId8"/>
    <p:sldId id="263" r:id="rId9"/>
    <p:sldId id="276" r:id="rId10"/>
    <p:sldId id="319" r:id="rId11"/>
    <p:sldId id="320" r:id="rId12"/>
    <p:sldId id="321" r:id="rId13"/>
    <p:sldId id="306" r:id="rId14"/>
    <p:sldId id="323" r:id="rId15"/>
    <p:sldId id="322" r:id="rId16"/>
    <p:sldId id="278" r:id="rId17"/>
    <p:sldId id="316" r:id="rId18"/>
    <p:sldId id="297" r:id="rId19"/>
    <p:sldId id="29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22"/>
    <p:restoredTop sz="64992"/>
  </p:normalViewPr>
  <p:slideViewPr>
    <p:cSldViewPr snapToGrid="0" snapToObjects="1">
      <p:cViewPr varScale="1">
        <p:scale>
          <a:sx n="69" d="100"/>
          <a:sy n="69" d="100"/>
        </p:scale>
        <p:origin x="1800" y="184"/>
      </p:cViewPr>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7DE13-7FA3-C549-946A-BA54CC9C4B39}" type="datetimeFigureOut">
              <a:rPr lang="en-US" smtClean="0"/>
              <a:t>6/15/23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45F3F-D348-F54B-A326-0E03ED307560}" type="slidenum">
              <a:rPr lang="en-US" smtClean="0"/>
              <a:t>‹#›</a:t>
            </a:fld>
            <a:endParaRPr lang="en-US"/>
          </a:p>
        </p:txBody>
      </p:sp>
    </p:spTree>
    <p:extLst>
      <p:ext uri="{BB962C8B-B14F-4D97-AF65-F5344CB8AC3E}">
        <p14:creationId xmlns:p14="http://schemas.microsoft.com/office/powerpoint/2010/main" val="114932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45F3F-D348-F54B-A326-0E03ED307560}" type="slidenum">
              <a:rPr lang="en-US" smtClean="0"/>
              <a:t>1</a:t>
            </a:fld>
            <a:endParaRPr lang="en-US"/>
          </a:p>
        </p:txBody>
      </p:sp>
    </p:spTree>
    <p:extLst>
      <p:ext uri="{BB962C8B-B14F-4D97-AF65-F5344CB8AC3E}">
        <p14:creationId xmlns:p14="http://schemas.microsoft.com/office/powerpoint/2010/main" val="364823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crosses represent the CSM parameters inferred for </a:t>
            </a:r>
            <a:r>
              <a:rPr lang="en-US" dirty="0" err="1"/>
              <a:t>SNe~II</a:t>
            </a:r>
            <a:r>
              <a:rPr lang="en-US" dirty="0"/>
              <a:t> fit in </a:t>
            </a:r>
            <a:r>
              <a:rPr lang="en-US" dirty="0" err="1"/>
              <a:t>Morozova</a:t>
            </a:r>
            <a:r>
              <a:rPr lang="en-US" dirty="0"/>
              <a:t> 2018 – they aren’t so different than the 13arp wind that they can’t live on the same parameter space plot, but seem to at least be a little different </a:t>
            </a:r>
          </a:p>
          <a:p>
            <a:endParaRPr lang="en-US" dirty="0"/>
          </a:p>
          <a:p>
            <a:endParaRPr lang="en-US" dirty="0"/>
          </a:p>
          <a:p>
            <a:r>
              <a:rPr lang="en-US" dirty="0"/>
              <a:t>Many of the events in </a:t>
            </a:r>
            <a:r>
              <a:rPr lang="en-US" dirty="0" err="1"/>
              <a:t>morozova</a:t>
            </a:r>
            <a:r>
              <a:rPr lang="en-US" dirty="0"/>
              <a:t> 2018 have smaller R and larger D, both of which, if we remember the scaling from a few slides ago,  would cause an even shorter </a:t>
            </a:r>
            <a:r>
              <a:rPr lang="en-US" dirty="0" err="1"/>
              <a:t>sbo</a:t>
            </a:r>
            <a:r>
              <a:rPr lang="en-US" dirty="0"/>
              <a:t> rise time meaning that even with </a:t>
            </a:r>
            <a:r>
              <a:rPr lang="en-US" dirty="0" err="1"/>
              <a:t>csm</a:t>
            </a:r>
            <a:r>
              <a:rPr lang="en-US" dirty="0"/>
              <a:t> distorting the </a:t>
            </a:r>
            <a:r>
              <a:rPr lang="en-US" dirty="0" err="1"/>
              <a:t>sbo</a:t>
            </a:r>
            <a:r>
              <a:rPr lang="en-US" dirty="0"/>
              <a:t> signal, they are still probably pretty fast and hard to see. Are these totally different types of events? Probably not, but tell us that the mass loss history between this population and 13arp is sort of different, where the </a:t>
            </a:r>
            <a:r>
              <a:rPr lang="en-US" dirty="0" err="1"/>
              <a:t>Morozova</a:t>
            </a:r>
            <a:r>
              <a:rPr lang="en-US" dirty="0"/>
              <a:t> events probably got more violent closer to CC  than 13arp did or had higher mass loss rates creating denser winds. </a:t>
            </a:r>
          </a:p>
          <a:p>
            <a:endParaRPr lang="en-US" dirty="0"/>
          </a:p>
          <a:p>
            <a:r>
              <a:rPr lang="en-US" dirty="0"/>
              <a:t>As new high cadence surveys come online and we start to observe this early </a:t>
            </a:r>
            <a:r>
              <a:rPr lang="en-US" dirty="0" err="1"/>
              <a:t>sbo</a:t>
            </a:r>
            <a:r>
              <a:rPr lang="en-US" dirty="0"/>
              <a:t> signal more and more often, it will be great to have this sort of apparatus ready to apply to the data and continue fleshing out our understanding on </a:t>
            </a:r>
            <a:r>
              <a:rPr lang="en-US" dirty="0" err="1"/>
              <a:t>csm</a:t>
            </a:r>
            <a:r>
              <a:rPr lang="en-US" dirty="0"/>
              <a:t> and how it tells us about the very final stages of stellar evolution </a:t>
            </a:r>
          </a:p>
        </p:txBody>
      </p:sp>
      <p:sp>
        <p:nvSpPr>
          <p:cNvPr id="4" name="Slide Number Placeholder 3"/>
          <p:cNvSpPr>
            <a:spLocks noGrp="1"/>
          </p:cNvSpPr>
          <p:nvPr>
            <p:ph type="sldNum" sz="quarter" idx="5"/>
          </p:nvPr>
        </p:nvSpPr>
        <p:spPr/>
        <p:txBody>
          <a:bodyPr/>
          <a:lstStyle/>
          <a:p>
            <a:fld id="{E0245F3F-D348-F54B-A326-0E03ED307560}" type="slidenum">
              <a:rPr lang="en-US" smtClean="0"/>
              <a:t>10</a:t>
            </a:fld>
            <a:endParaRPr lang="en-US"/>
          </a:p>
        </p:txBody>
      </p:sp>
    </p:spTree>
    <p:extLst>
      <p:ext uri="{BB962C8B-B14F-4D97-AF65-F5344CB8AC3E}">
        <p14:creationId xmlns:p14="http://schemas.microsoft.com/office/powerpoint/2010/main" val="2428370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events I’ve begun exploring to understand their CSM properties include 2018fif which was primarily studied through SCE and inferred to be a typical RSG with a small amount of CSM necessary to explain the UV excess at early The broader properties of this CSM, however, are not well explored and I hope to find a nice fit to the SWIFT data shown here. </a:t>
            </a:r>
          </a:p>
          <a:p>
            <a:endParaRPr lang="en-US" dirty="0"/>
          </a:p>
          <a:p>
            <a:r>
              <a:rPr lang="en-US" dirty="0"/>
              <a:t>Similarly, I’ve looked into SN PTF 09uj, which has CSM properties explored in the extended wind regime, while I suspect a more accurate analysis may utilize the compact wind regime. </a:t>
            </a:r>
          </a:p>
          <a:p>
            <a:endParaRPr lang="en-US" dirty="0"/>
          </a:p>
          <a:p>
            <a:r>
              <a:rPr lang="en-US" dirty="0"/>
              <a:t>This is now a general call for SBO+CSM events, if there is something that you’re excited about and would like me to take a whack at modeling it, please please let me know! </a:t>
            </a:r>
          </a:p>
          <a:p>
            <a:endParaRPr lang="en-US" dirty="0"/>
          </a:p>
        </p:txBody>
      </p:sp>
      <p:sp>
        <p:nvSpPr>
          <p:cNvPr id="4" name="Slide Number Placeholder 3"/>
          <p:cNvSpPr>
            <a:spLocks noGrp="1"/>
          </p:cNvSpPr>
          <p:nvPr>
            <p:ph type="sldNum" sz="quarter" idx="5"/>
          </p:nvPr>
        </p:nvSpPr>
        <p:spPr/>
        <p:txBody>
          <a:bodyPr/>
          <a:lstStyle/>
          <a:p>
            <a:fld id="{E0245F3F-D348-F54B-A326-0E03ED307560}" type="slidenum">
              <a:rPr lang="en-US" smtClean="0"/>
              <a:t>11</a:t>
            </a:fld>
            <a:endParaRPr lang="en-US"/>
          </a:p>
        </p:txBody>
      </p:sp>
    </p:spTree>
    <p:extLst>
      <p:ext uri="{BB962C8B-B14F-4D97-AF65-F5344CB8AC3E}">
        <p14:creationId xmlns:p14="http://schemas.microsoft.com/office/powerpoint/2010/main" val="429460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time since this paper was published in 2021, I have also become interested in stripped envelope supernovae, and you can look for a paper from me on the progenitors of these events soon, but I am delighted to be working with Samantha Wu and Jim Fuller on the marriage of these two projects by exploring the overall light curve properties of SESN interacting with dense CSM, utilizing the models from their 2022 paper exploring extreme mass loss during binary evolution. </a:t>
            </a:r>
          </a:p>
          <a:p>
            <a:endParaRPr lang="en-US" dirty="0"/>
          </a:p>
          <a:p>
            <a:r>
              <a:rPr lang="en-US" dirty="0"/>
              <a:t>This project is very much still in the exploratory phases and I’m excited to see where it takes us as we continue to understand the origin and impacts of CSM</a:t>
            </a:r>
          </a:p>
          <a:p>
            <a:endParaRPr lang="en-US" dirty="0"/>
          </a:p>
          <a:p>
            <a:r>
              <a:rPr lang="en-US" dirty="0"/>
              <a:t>Again here is an open call for any other CSM events/impacts that you’re thinking about! Please let me know! </a:t>
            </a:r>
          </a:p>
          <a:p>
            <a:endParaRPr lang="en-US" dirty="0"/>
          </a:p>
          <a:p>
            <a:endParaRPr lang="en-US" dirty="0"/>
          </a:p>
        </p:txBody>
      </p:sp>
      <p:sp>
        <p:nvSpPr>
          <p:cNvPr id="4" name="Slide Number Placeholder 3"/>
          <p:cNvSpPr>
            <a:spLocks noGrp="1"/>
          </p:cNvSpPr>
          <p:nvPr>
            <p:ph type="sldNum" sz="quarter" idx="5"/>
          </p:nvPr>
        </p:nvSpPr>
        <p:spPr/>
        <p:txBody>
          <a:bodyPr/>
          <a:lstStyle/>
          <a:p>
            <a:fld id="{E0245F3F-D348-F54B-A326-0E03ED307560}" type="slidenum">
              <a:rPr lang="en-US" smtClean="0"/>
              <a:t>12</a:t>
            </a:fld>
            <a:endParaRPr lang="en-US"/>
          </a:p>
        </p:txBody>
      </p:sp>
    </p:spTree>
    <p:extLst>
      <p:ext uri="{BB962C8B-B14F-4D97-AF65-F5344CB8AC3E}">
        <p14:creationId xmlns:p14="http://schemas.microsoft.com/office/powerpoint/2010/main" val="1409647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45F3F-D348-F54B-A326-0E03ED307560}" type="slidenum">
              <a:rPr lang="en-US" smtClean="0"/>
              <a:t>13</a:t>
            </a:fld>
            <a:endParaRPr lang="en-US"/>
          </a:p>
        </p:txBody>
      </p:sp>
    </p:spTree>
    <p:extLst>
      <p:ext uri="{BB962C8B-B14F-4D97-AF65-F5344CB8AC3E}">
        <p14:creationId xmlns:p14="http://schemas.microsoft.com/office/powerpoint/2010/main" val="3133909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observed UV and optical photometric bands are on the Rayleigh-Jeans side of the spectrum, we expect a scaling of L</a:t>
            </a:r>
            <a:r>
              <a:rPr lang="el-GR" dirty="0"/>
              <a:t>ν ∝ </a:t>
            </a:r>
            <a:r>
              <a:rPr lang="en-US" dirty="0"/>
              <a:t>R 2 w</a:t>
            </a:r>
            <a:r>
              <a:rPr lang="el-GR" dirty="0"/>
              <a:t>ν 2</a:t>
            </a:r>
            <a:r>
              <a:rPr lang="en-US" dirty="0"/>
              <a:t>T, which would result in an up to ∼ 10% decrease in the measured R </a:t>
            </a:r>
          </a:p>
        </p:txBody>
      </p:sp>
      <p:sp>
        <p:nvSpPr>
          <p:cNvPr id="4" name="Slide Number Placeholder 3"/>
          <p:cNvSpPr>
            <a:spLocks noGrp="1"/>
          </p:cNvSpPr>
          <p:nvPr>
            <p:ph type="sldNum" sz="quarter" idx="5"/>
          </p:nvPr>
        </p:nvSpPr>
        <p:spPr/>
        <p:txBody>
          <a:bodyPr/>
          <a:lstStyle/>
          <a:p>
            <a:fld id="{E0245F3F-D348-F54B-A326-0E03ED307560}" type="slidenum">
              <a:rPr lang="en-US" smtClean="0"/>
              <a:t>14</a:t>
            </a:fld>
            <a:endParaRPr lang="en-US"/>
          </a:p>
        </p:txBody>
      </p:sp>
    </p:spTree>
    <p:extLst>
      <p:ext uri="{BB962C8B-B14F-4D97-AF65-F5344CB8AC3E}">
        <p14:creationId xmlns:p14="http://schemas.microsoft.com/office/powerpoint/2010/main" val="1764732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diffusion time ~ adiabatic cooling time </a:t>
            </a:r>
          </a:p>
        </p:txBody>
      </p:sp>
      <p:sp>
        <p:nvSpPr>
          <p:cNvPr id="4" name="Slide Number Placeholder 3"/>
          <p:cNvSpPr>
            <a:spLocks noGrp="1"/>
          </p:cNvSpPr>
          <p:nvPr>
            <p:ph type="sldNum" sz="quarter" idx="5"/>
          </p:nvPr>
        </p:nvSpPr>
        <p:spPr/>
        <p:txBody>
          <a:bodyPr/>
          <a:lstStyle/>
          <a:p>
            <a:fld id="{E0245F3F-D348-F54B-A326-0E03ED307560}" type="slidenum">
              <a:rPr lang="en-US" smtClean="0"/>
              <a:t>15</a:t>
            </a:fld>
            <a:endParaRPr lang="en-US"/>
          </a:p>
        </p:txBody>
      </p:sp>
    </p:spTree>
    <p:extLst>
      <p:ext uri="{BB962C8B-B14F-4D97-AF65-F5344CB8AC3E}">
        <p14:creationId xmlns:p14="http://schemas.microsoft.com/office/powerpoint/2010/main" val="407225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45F3F-D348-F54B-A326-0E03ED307560}" type="slidenum">
              <a:rPr lang="en-US" smtClean="0"/>
              <a:t>16</a:t>
            </a:fld>
            <a:endParaRPr lang="en-US"/>
          </a:p>
        </p:txBody>
      </p:sp>
    </p:spTree>
    <p:extLst>
      <p:ext uri="{BB962C8B-B14F-4D97-AF65-F5344CB8AC3E}">
        <p14:creationId xmlns:p14="http://schemas.microsoft.com/office/powerpoint/2010/main" val="3296071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45F3F-D348-F54B-A326-0E03ED307560}" type="slidenum">
              <a:rPr lang="en-US" smtClean="0"/>
              <a:t>17</a:t>
            </a:fld>
            <a:endParaRPr lang="en-US"/>
          </a:p>
        </p:txBody>
      </p:sp>
    </p:spTree>
    <p:extLst>
      <p:ext uri="{BB962C8B-B14F-4D97-AF65-F5344CB8AC3E}">
        <p14:creationId xmlns:p14="http://schemas.microsoft.com/office/powerpoint/2010/main" val="1816499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diffusion time ~ adiabatic cooling time </a:t>
            </a:r>
          </a:p>
        </p:txBody>
      </p:sp>
      <p:sp>
        <p:nvSpPr>
          <p:cNvPr id="4" name="Slide Number Placeholder 3"/>
          <p:cNvSpPr>
            <a:spLocks noGrp="1"/>
          </p:cNvSpPr>
          <p:nvPr>
            <p:ph type="sldNum" sz="quarter" idx="5"/>
          </p:nvPr>
        </p:nvSpPr>
        <p:spPr/>
        <p:txBody>
          <a:bodyPr/>
          <a:lstStyle/>
          <a:p>
            <a:fld id="{E0245F3F-D348-F54B-A326-0E03ED307560}" type="slidenum">
              <a:rPr lang="en-US" smtClean="0"/>
              <a:t>18</a:t>
            </a:fld>
            <a:endParaRPr lang="en-US"/>
          </a:p>
        </p:txBody>
      </p:sp>
    </p:spTree>
    <p:extLst>
      <p:ext uri="{BB962C8B-B14F-4D97-AF65-F5344CB8AC3E}">
        <p14:creationId xmlns:p14="http://schemas.microsoft.com/office/powerpoint/2010/main" val="4178516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Motivated to study this phenomena, we prepared to do numerical modeling with SNEC- the open source code developed by () and it is a one dimensional code that </a:t>
            </a:r>
            <a:r>
              <a:rPr lang="en-US" b="1" dirty="0"/>
              <a:t>solves hydrodynamic and radiative transport equations to model stars through shock breakout out and beyond and produce light curves </a:t>
            </a:r>
          </a:p>
          <a:p>
            <a:endParaRPr lang="en-US" b="1" dirty="0"/>
          </a:p>
          <a:p>
            <a:r>
              <a:rPr lang="en-US" dirty="0"/>
              <a:t>I feed </a:t>
            </a:r>
            <a:r>
              <a:rPr lang="en-US" dirty="0" err="1"/>
              <a:t>snec</a:t>
            </a:r>
            <a:r>
              <a:rPr lang="en-US" dirty="0"/>
              <a:t> hydrodynamic and compositional profiles of stellar models and then set off the explosion as you can see in the video here we insert a certain amount of heat and see the shock pass through the mass of the star and then the photosphere start being deeper and deeper in so we are observing deeper in and that’s the luminosity that we’re seeing above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happy to explain this more if there are questions, but otherwise I will save time and move on! </a:t>
            </a:r>
          </a:p>
        </p:txBody>
      </p:sp>
      <p:sp>
        <p:nvSpPr>
          <p:cNvPr id="4" name="Slide Number Placeholder 3"/>
          <p:cNvSpPr>
            <a:spLocks noGrp="1"/>
          </p:cNvSpPr>
          <p:nvPr>
            <p:ph type="sldNum" sz="quarter" idx="5"/>
          </p:nvPr>
        </p:nvSpPr>
        <p:spPr/>
        <p:txBody>
          <a:bodyPr/>
          <a:lstStyle/>
          <a:p>
            <a:fld id="{E0245F3F-D348-F54B-A326-0E03ED307560}" type="slidenum">
              <a:rPr lang="en-US" smtClean="0"/>
              <a:t>19</a:t>
            </a:fld>
            <a:endParaRPr lang="en-US"/>
          </a:p>
        </p:txBody>
      </p:sp>
    </p:spTree>
    <p:extLst>
      <p:ext uri="{BB962C8B-B14F-4D97-AF65-F5344CB8AC3E}">
        <p14:creationId xmlns:p14="http://schemas.microsoft.com/office/powerpoint/2010/main" val="344201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becoming increasingly clear that we must include interaction with CSM to most core collapse supernova modeling to be able to explain the shock cooling emission over the first ~20-30 days of the light curve, which you can see here in this partial figure from </a:t>
            </a:r>
            <a:r>
              <a:rPr lang="en-US" dirty="0" err="1"/>
              <a:t>Morozova</a:t>
            </a:r>
            <a:r>
              <a:rPr lang="en-US" dirty="0"/>
              <a:t> 2018 where 4 </a:t>
            </a:r>
            <a:r>
              <a:rPr lang="en-US" dirty="0" err="1"/>
              <a:t>CCSNe</a:t>
            </a:r>
            <a:r>
              <a:rPr lang="en-US" dirty="0"/>
              <a:t> are fit to models with (solid line) and without </a:t>
            </a:r>
            <a:r>
              <a:rPr lang="en-US" dirty="0" err="1"/>
              <a:t>csm</a:t>
            </a:r>
            <a:r>
              <a:rPr lang="en-US" dirty="0"/>
              <a:t> (dashed line) </a:t>
            </a:r>
          </a:p>
          <a:p>
            <a:endParaRPr lang="en-US" dirty="0"/>
          </a:p>
          <a:p>
            <a:r>
              <a:rPr lang="en-US" dirty="0"/>
              <a:t>Because the shock cooling emission is proportional to the initial radius of the star, bare models are unable to recreate the early excess in the light curve </a:t>
            </a:r>
          </a:p>
          <a:p>
            <a:endParaRPr lang="en-US" dirty="0"/>
          </a:p>
          <a:p>
            <a:r>
              <a:rPr lang="en-US" dirty="0"/>
              <a:t>Similarly, we see evidence of CSM in early time spectra, such as this figure from </a:t>
            </a:r>
            <a:r>
              <a:rPr lang="en-US" dirty="0" err="1"/>
              <a:t>Yaron</a:t>
            </a:r>
            <a:r>
              <a:rPr lang="en-US" dirty="0"/>
              <a:t> 2017 which shows spectra from within 2 days of explosion in the </a:t>
            </a:r>
            <a:r>
              <a:rPr lang="en-US" dirty="0" err="1"/>
              <a:t>ccsn</a:t>
            </a:r>
            <a:r>
              <a:rPr lang="en-US" dirty="0"/>
              <a:t> iPTF13dqy – the strong oxygen lines early on are signatures of flash ionization from the </a:t>
            </a:r>
            <a:r>
              <a:rPr lang="en-US" dirty="0" err="1"/>
              <a:t>sn</a:t>
            </a:r>
            <a:r>
              <a:rPr lang="en-US" dirty="0"/>
              <a:t> shock interacting with a surrounding dense </a:t>
            </a:r>
            <a:r>
              <a:rPr lang="en-US" dirty="0" err="1"/>
              <a:t>csm</a:t>
            </a:r>
            <a:r>
              <a:rPr lang="en-US" dirty="0"/>
              <a:t> </a:t>
            </a:r>
          </a:p>
          <a:p>
            <a:endParaRPr lang="en-US" dirty="0"/>
          </a:p>
          <a:p>
            <a:r>
              <a:rPr lang="en-US" dirty="0"/>
              <a:t>The groups involved in these works, among many others in the field including but not limited to </a:t>
            </a:r>
            <a:r>
              <a:rPr lang="en-US" dirty="0">
                <a:latin typeface="+mj-lt"/>
              </a:rPr>
              <a:t>Luc </a:t>
            </a:r>
            <a:r>
              <a:rPr lang="en-US" dirty="0" err="1">
                <a:latin typeface="+mj-lt"/>
              </a:rPr>
              <a:t>Dessart</a:t>
            </a:r>
            <a:r>
              <a:rPr lang="en-US" dirty="0">
                <a:latin typeface="+mj-lt"/>
              </a:rPr>
              <a:t>, Takashi Moriya, Sung-</a:t>
            </a:r>
            <a:r>
              <a:rPr lang="en-US" dirty="0" err="1">
                <a:latin typeface="+mj-lt"/>
              </a:rPr>
              <a:t>Chul</a:t>
            </a:r>
            <a:r>
              <a:rPr lang="en-US" dirty="0">
                <a:latin typeface="+mj-lt"/>
              </a:rPr>
              <a:t> Yoon, Jim Fuller, Patrick Vallely, Ben Margalit, Keiichi Maeda, Nathan Smith, Roger Chevalier, Christopher Irwin, and more have dedicated significant work to understanding the impacts and origins of this circumstellar material and what it means for the final stages of massive star evolution. </a:t>
            </a:r>
          </a:p>
          <a:p>
            <a:endParaRPr lang="en-US" dirty="0">
              <a:latin typeface="+mj-lt"/>
            </a:endParaRPr>
          </a:p>
          <a:p>
            <a:r>
              <a:rPr lang="en-US" dirty="0"/>
              <a:t>I have been motivated by their work, as well as some exciting observations and upcoming high cadence surveys to explore other ways we may probe CSM around massive stars, specifically via observations of the shock breakout signal </a:t>
            </a:r>
            <a:endParaRPr lang="en-US" b="0" dirty="0">
              <a:sym typeface="Wingdings" pitchFamily="2" charset="2"/>
            </a:endParaRPr>
          </a:p>
        </p:txBody>
      </p:sp>
      <p:sp>
        <p:nvSpPr>
          <p:cNvPr id="4" name="Slide Number Placeholder 3"/>
          <p:cNvSpPr>
            <a:spLocks noGrp="1"/>
          </p:cNvSpPr>
          <p:nvPr>
            <p:ph type="sldNum" sz="quarter" idx="5"/>
          </p:nvPr>
        </p:nvSpPr>
        <p:spPr/>
        <p:txBody>
          <a:bodyPr/>
          <a:lstStyle/>
          <a:p>
            <a:fld id="{E0245F3F-D348-F54B-A326-0E03ED307560}" type="slidenum">
              <a:rPr lang="en-US" smtClean="0"/>
              <a:t>2</a:t>
            </a:fld>
            <a:endParaRPr lang="en-US"/>
          </a:p>
        </p:txBody>
      </p:sp>
    </p:spTree>
    <p:extLst>
      <p:ext uri="{BB962C8B-B14F-4D97-AF65-F5344CB8AC3E}">
        <p14:creationId xmlns:p14="http://schemas.microsoft.com/office/powerpoint/2010/main" val="50694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has been mentioned, shock breakout is the very initial flash of radiation in a supernova explosion because this is the moment where the shockwave from collapse reaches a sufficiently low optical depth such that radiation can diffuse out in front of the shockwave and break out of the star </a:t>
            </a:r>
          </a:p>
          <a:p>
            <a:endParaRPr lang="en-US" dirty="0"/>
          </a:p>
          <a:p>
            <a:r>
              <a:rPr lang="en-US" dirty="0"/>
              <a:t>As explored in the Shock Breakout Theory review paper by Waxman and Katz, this </a:t>
            </a:r>
            <a:r>
              <a:rPr lang="en-US" b="1" dirty="0"/>
              <a:t>optical depth </a:t>
            </a:r>
            <a:r>
              <a:rPr lang="en-US" b="0" dirty="0"/>
              <a:t>threshold for </a:t>
            </a:r>
            <a:r>
              <a:rPr lang="en-US" b="0" dirty="0" err="1"/>
              <a:t>sbo</a:t>
            </a:r>
            <a:r>
              <a:rPr lang="en-US" b="0" dirty="0"/>
              <a:t> </a:t>
            </a:r>
            <a:r>
              <a:rPr lang="en-US" dirty="0"/>
              <a:t>defines where the diffusion time becomes shorter than the shock travel time, and happens at tau ~ c/v ~30 </a:t>
            </a:r>
          </a:p>
          <a:p>
            <a:endParaRPr lang="en-US" dirty="0"/>
          </a:p>
          <a:p>
            <a:r>
              <a:rPr lang="en-US" dirty="0"/>
              <a:t>For a typical, bare red supergiant, the </a:t>
            </a:r>
          </a:p>
          <a:p>
            <a:r>
              <a:rPr lang="en-US" dirty="0"/>
              <a:t>radiation escapes roughly in the light crossing time of the star </a:t>
            </a:r>
            <a:r>
              <a:rPr lang="en-US" dirty="0">
                <a:sym typeface="Wingdings" pitchFamily="2" charset="2"/>
              </a:rPr>
              <a:t> short lived (~1hr)</a:t>
            </a:r>
          </a:p>
          <a:p>
            <a:r>
              <a:rPr lang="en-US" dirty="0">
                <a:sym typeface="Wingdings" pitchFamily="2" charset="2"/>
              </a:rPr>
              <a:t>Characteristic temp that peaks in UV </a:t>
            </a:r>
          </a:p>
          <a:p>
            <a:endParaRPr lang="en-US" dirty="0">
              <a:sym typeface="Wingdings" pitchFamily="2" charset="2"/>
            </a:endParaRPr>
          </a:p>
          <a:p>
            <a:r>
              <a:rPr lang="en-US" dirty="0">
                <a:sym typeface="Wingdings" pitchFamily="2" charset="2"/>
              </a:rPr>
              <a:t>All of this makes it a really interesting signal to study because of how it is </a:t>
            </a:r>
            <a:r>
              <a:rPr lang="en-US" b="1" dirty="0">
                <a:sym typeface="Wingdings" pitchFamily="2" charset="2"/>
              </a:rPr>
              <a:t>probing the very surface of the progenitor, </a:t>
            </a:r>
            <a:r>
              <a:rPr lang="en-US" dirty="0">
                <a:sym typeface="Wingdings" pitchFamily="2" charset="2"/>
              </a:rPr>
              <a:t>but it’s both extremely short lived and peaks in the UV, making it dim for optical/ground-based surveys, so it’s very difficult to capture most of the time </a:t>
            </a:r>
          </a:p>
          <a:p>
            <a:endParaRPr lang="en-US"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this event Ps1-13arp (discovery paper </a:t>
            </a:r>
            <a:r>
              <a:rPr lang="en-US" dirty="0" err="1"/>
              <a:t>Gezari</a:t>
            </a:r>
            <a:r>
              <a:rPr lang="en-US" dirty="0"/>
              <a:t> et al 2015) shows a clear UV excess at early times </a:t>
            </a:r>
          </a:p>
          <a:p>
            <a:endParaRPr lang="en-US" dirty="0">
              <a:sym typeface="Wingdings" pitchFamily="2" charset="2"/>
            </a:endParaRPr>
          </a:p>
          <a:p>
            <a:r>
              <a:rPr lang="en-US" dirty="0">
                <a:sym typeface="Wingdings" pitchFamily="2" charset="2"/>
              </a:rPr>
              <a:t>We can see the obvious UV flash, much brighter than the more optical bands, but doesn’t look like how we expect because it lasts too long, motivated to find out what could be causing this? Recent work from Jared Goldberg shows that explosion asymmetry can extend the shock breakout signal by a few hours, however, the signal in this case is on the order of a day,</a:t>
            </a:r>
          </a:p>
        </p:txBody>
      </p:sp>
      <p:sp>
        <p:nvSpPr>
          <p:cNvPr id="4" name="Slide Number Placeholder 3"/>
          <p:cNvSpPr>
            <a:spLocks noGrp="1"/>
          </p:cNvSpPr>
          <p:nvPr>
            <p:ph type="sldNum" sz="quarter" idx="5"/>
          </p:nvPr>
        </p:nvSpPr>
        <p:spPr/>
        <p:txBody>
          <a:bodyPr/>
          <a:lstStyle/>
          <a:p>
            <a:fld id="{E0245F3F-D348-F54B-A326-0E03ED307560}" type="slidenum">
              <a:rPr lang="en-US" smtClean="0"/>
              <a:t>3</a:t>
            </a:fld>
            <a:endParaRPr lang="en-US"/>
          </a:p>
        </p:txBody>
      </p:sp>
    </p:spTree>
    <p:extLst>
      <p:ext uri="{BB962C8B-B14F-4D97-AF65-F5344CB8AC3E}">
        <p14:creationId xmlns:p14="http://schemas.microsoft.com/office/powerpoint/2010/main" val="320232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begin by adopting the steady-state wind framework provided in C&amp;I 2011, which parameterizes the CSM by it’s radius of extent, and mass loading factor, D, which encompasses the information of the density structure, giving it a nice 1/r2 profile. </a:t>
            </a:r>
          </a:p>
          <a:p>
            <a:endParaRPr lang="en-US" b="0" dirty="0"/>
          </a:p>
          <a:p>
            <a:r>
              <a:rPr lang="en-US" b="0" dirty="0"/>
              <a:t>In this framework, there are two main considerations we need to think about, the first being the size or compactness of the wind. This is determined by the diffusion radius defined by Chevalier and Irwin, as the radius where shock breakout would happen if the wind was infinitely large. For winds that are larger than this radius, we call those extended and </a:t>
            </a:r>
            <a:r>
              <a:rPr lang="en-US" b="0" dirty="0" err="1"/>
              <a:t>sbo</a:t>
            </a:r>
            <a:r>
              <a:rPr lang="en-US" b="0" dirty="0"/>
              <a:t> occurs near the diffusion radius</a:t>
            </a:r>
          </a:p>
          <a:p>
            <a:endParaRPr lang="en-US" b="0" dirty="0"/>
          </a:p>
          <a:p>
            <a:r>
              <a:rPr lang="en-US" b="0" dirty="0"/>
              <a:t>For winds that are smaller than Rd, we call those compact and </a:t>
            </a:r>
            <a:r>
              <a:rPr lang="en-US" b="0" dirty="0" err="1"/>
              <a:t>sbo</a:t>
            </a:r>
            <a:r>
              <a:rPr lang="en-US" b="0" dirty="0"/>
              <a:t> is going to occur very near the surface of the wind, so we generally approximate the radius of </a:t>
            </a:r>
            <a:r>
              <a:rPr lang="en-US" b="0" dirty="0" err="1"/>
              <a:t>sbo</a:t>
            </a:r>
            <a:r>
              <a:rPr lang="en-US" b="0" dirty="0"/>
              <a:t> as the wind radius – for the kinds of winds/events I’m discussing here, we’re always in the compact regime</a:t>
            </a:r>
          </a:p>
          <a:p>
            <a:endParaRPr lang="en-US" dirty="0"/>
          </a:p>
        </p:txBody>
      </p:sp>
      <p:sp>
        <p:nvSpPr>
          <p:cNvPr id="4" name="Slide Number Placeholder 3"/>
          <p:cNvSpPr>
            <a:spLocks noGrp="1"/>
          </p:cNvSpPr>
          <p:nvPr>
            <p:ph type="sldNum" sz="quarter" idx="5"/>
          </p:nvPr>
        </p:nvSpPr>
        <p:spPr/>
        <p:txBody>
          <a:bodyPr/>
          <a:lstStyle/>
          <a:p>
            <a:fld id="{E0245F3F-D348-F54B-A326-0E03ED307560}" type="slidenum">
              <a:rPr lang="en-US" smtClean="0"/>
              <a:t>4</a:t>
            </a:fld>
            <a:endParaRPr lang="en-US"/>
          </a:p>
        </p:txBody>
      </p:sp>
    </p:spTree>
    <p:extLst>
      <p:ext uri="{BB962C8B-B14F-4D97-AF65-F5344CB8AC3E}">
        <p14:creationId xmlns:p14="http://schemas.microsoft.com/office/powerpoint/2010/main" val="370942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begin by adopting the steady-state wind framework provided in C&amp;I 2011, which parameterizes the CSM by it’s radius of extent, and mass loading factor, D, which encompasses the information of the density structure, giving it a nice 1/r2 profile. </a:t>
            </a:r>
          </a:p>
          <a:p>
            <a:endParaRPr lang="en-US" b="0" dirty="0"/>
          </a:p>
          <a:p>
            <a:r>
              <a:rPr lang="en-US" b="0" dirty="0"/>
              <a:t>In this framework, there are two main considerations we need to think about, the first being the size or compactness of the wind. This is determined by the diffusion radius defined by Chevalier and Irwin, as the radius where shock breakout would happen if the wind was infinitely large. For winds that are larger than this radius, we call those extended and </a:t>
            </a:r>
            <a:r>
              <a:rPr lang="en-US" b="0" dirty="0" err="1"/>
              <a:t>sbo</a:t>
            </a:r>
            <a:r>
              <a:rPr lang="en-US" b="0" dirty="0"/>
              <a:t> occurs near the diffusion radius</a:t>
            </a:r>
          </a:p>
          <a:p>
            <a:endParaRPr lang="en-US" b="0" dirty="0"/>
          </a:p>
          <a:p>
            <a:r>
              <a:rPr lang="en-US" b="0" dirty="0"/>
              <a:t>For winds that are smaller than Rd, we call those compact and </a:t>
            </a:r>
            <a:r>
              <a:rPr lang="en-US" b="0" dirty="0" err="1"/>
              <a:t>sbo</a:t>
            </a:r>
            <a:r>
              <a:rPr lang="en-US" b="0" dirty="0"/>
              <a:t> is going to occur very near the surface of the wind, so we generally approximate the radius of </a:t>
            </a:r>
            <a:r>
              <a:rPr lang="en-US" b="0" dirty="0" err="1"/>
              <a:t>sbo</a:t>
            </a:r>
            <a:r>
              <a:rPr lang="en-US" b="0" dirty="0"/>
              <a:t> as the wind radius – for the kinds of winds/events I’m discussing here, we’re always in the compact regime</a:t>
            </a:r>
          </a:p>
          <a:p>
            <a:endParaRPr lang="en-US" dirty="0"/>
          </a:p>
        </p:txBody>
      </p:sp>
      <p:sp>
        <p:nvSpPr>
          <p:cNvPr id="4" name="Slide Number Placeholder 3"/>
          <p:cNvSpPr>
            <a:spLocks noGrp="1"/>
          </p:cNvSpPr>
          <p:nvPr>
            <p:ph type="sldNum" sz="quarter" idx="5"/>
          </p:nvPr>
        </p:nvSpPr>
        <p:spPr/>
        <p:txBody>
          <a:bodyPr/>
          <a:lstStyle/>
          <a:p>
            <a:fld id="{E0245F3F-D348-F54B-A326-0E03ED307560}" type="slidenum">
              <a:rPr lang="en-US" smtClean="0"/>
              <a:t>5</a:t>
            </a:fld>
            <a:endParaRPr lang="en-US"/>
          </a:p>
        </p:txBody>
      </p:sp>
    </p:spTree>
    <p:extLst>
      <p:ext uri="{BB962C8B-B14F-4D97-AF65-F5344CB8AC3E}">
        <p14:creationId xmlns:p14="http://schemas.microsoft.com/office/powerpoint/2010/main" val="195510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second consideration we need to explore is the timescale for the photons to reach the observer and whether that is dominated by the diffusion time or the light travel time, because this will set scaling for the rise time for the light curve.</a:t>
            </a:r>
          </a:p>
          <a:p>
            <a:endParaRPr lang="en-US" b="0" dirty="0"/>
          </a:p>
          <a:p>
            <a:r>
              <a:rPr lang="en-US" b="0" dirty="0"/>
              <a:t>In the case of light travel dominance (longer of the two processes) the rise time is set by  the light travel time which is roughly the the </a:t>
            </a:r>
            <a:r>
              <a:rPr lang="en-US" b="0" dirty="0" err="1"/>
              <a:t>sbo</a:t>
            </a:r>
            <a:r>
              <a:rPr lang="en-US" b="0" dirty="0"/>
              <a:t> radius/c</a:t>
            </a:r>
          </a:p>
          <a:p>
            <a:endParaRPr lang="en-US" b="0" dirty="0"/>
          </a:p>
          <a:p>
            <a:r>
              <a:rPr lang="en-US" b="0" dirty="0"/>
              <a:t>For the compact case, this is roughly the wind radius over c, and compared to the diffusion time for the compact case, which we’ll get to shortly, this requires the radius of the star to be smaller than (  ), which divides our parameter space like this.</a:t>
            </a:r>
          </a:p>
          <a:p>
            <a:endParaRPr lang="en-US" b="0" dirty="0"/>
          </a:p>
          <a:p>
            <a:r>
              <a:rPr lang="en-US" b="0" dirty="0"/>
              <a:t>For the numerical studies that I’ve worked on, I worked mainly in the diffusion dominant regime, but as we’ll see later on, it’s likely important to continue expanding well into the light travel dominant regime </a:t>
            </a:r>
          </a:p>
          <a:p>
            <a:endParaRPr lang="en-US" dirty="0"/>
          </a:p>
        </p:txBody>
      </p:sp>
      <p:sp>
        <p:nvSpPr>
          <p:cNvPr id="4" name="Slide Number Placeholder 3"/>
          <p:cNvSpPr>
            <a:spLocks noGrp="1"/>
          </p:cNvSpPr>
          <p:nvPr>
            <p:ph type="sldNum" sz="quarter" idx="5"/>
          </p:nvPr>
        </p:nvSpPr>
        <p:spPr/>
        <p:txBody>
          <a:bodyPr/>
          <a:lstStyle/>
          <a:p>
            <a:fld id="{E0245F3F-D348-F54B-A326-0E03ED307560}" type="slidenum">
              <a:rPr lang="en-US" smtClean="0"/>
              <a:t>6</a:t>
            </a:fld>
            <a:endParaRPr lang="en-US"/>
          </a:p>
        </p:txBody>
      </p:sp>
    </p:spTree>
    <p:extLst>
      <p:ext uri="{BB962C8B-B14F-4D97-AF65-F5344CB8AC3E}">
        <p14:creationId xmlns:p14="http://schemas.microsoft.com/office/powerpoint/2010/main" val="136643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the conditions of </a:t>
            </a:r>
            <a:r>
              <a:rPr lang="en-US" dirty="0" err="1"/>
              <a:t>sbo</a:t>
            </a:r>
            <a:r>
              <a:rPr lang="en-US" dirty="0"/>
              <a:t> to our compact, diffusion dominated model we find that the rise time should go as </a:t>
            </a:r>
          </a:p>
          <a:p>
            <a:endParaRPr lang="en-US" dirty="0"/>
          </a:p>
          <a:p>
            <a:r>
              <a:rPr lang="en-US" dirty="0"/>
              <a:t>Meaning that for progenitors with a larger radius they will rise more slowly and with larger D or larger opacity, meaning more material to diffuse through is present, they will rise more quickly, </a:t>
            </a:r>
          </a:p>
          <a:p>
            <a:endParaRPr lang="en-US" dirty="0"/>
          </a:p>
          <a:p>
            <a:r>
              <a:rPr lang="en-US" dirty="0"/>
              <a:t>I like this result because it’s slightly counterintuitive that a dense wind will have a shorter rise time, but in reality this is because the </a:t>
            </a:r>
            <a:r>
              <a:rPr lang="en-US" dirty="0" err="1"/>
              <a:t>sbo</a:t>
            </a:r>
            <a:r>
              <a:rPr lang="en-US" dirty="0"/>
              <a:t> optical depth threshold is not met until much closer to the edge of the wind so there is only a very short distance to cross to get all the way out of the </a:t>
            </a:r>
            <a:r>
              <a:rPr lang="en-US" dirty="0" err="1"/>
              <a:t>csm</a:t>
            </a:r>
            <a:r>
              <a:rPr lang="en-US" dirty="0"/>
              <a:t> </a:t>
            </a:r>
          </a:p>
          <a:p>
            <a:endParaRPr lang="en-US" dirty="0"/>
          </a:p>
          <a:p>
            <a:r>
              <a:rPr lang="en-US" dirty="0"/>
              <a:t>We also see that luminosity does not have any strong dependence on the radius, only on D, while the velocity of the shock may depend weakly on the radius </a:t>
            </a:r>
          </a:p>
          <a:p>
            <a:endParaRPr lang="en-US" dirty="0"/>
          </a:p>
          <a:p>
            <a:r>
              <a:rPr lang="en-US" dirty="0"/>
              <a:t>We tested these analytic </a:t>
            </a:r>
            <a:r>
              <a:rPr lang="en-US" dirty="0" err="1"/>
              <a:t>scalings</a:t>
            </a:r>
            <a:r>
              <a:rPr lang="en-US" dirty="0"/>
              <a:t> against more detailed numerical models done in the 1D </a:t>
            </a:r>
            <a:r>
              <a:rPr lang="en-US" dirty="0" err="1"/>
              <a:t>hydrorad</a:t>
            </a:r>
            <a:r>
              <a:rPr lang="en-US" dirty="0"/>
              <a:t> code SNEC and find very nice agreement with our analytic arguments. The top panel here shows a subset of the LCs in our grid with the same initial radius and D increases to the left. We see these models get brighter and rise more quickly as D increases as we expect. Similarly the bottom panel shows a subset of LCs with a constant D and R increases towards the right. The models chance only very minorly in peak luminosity while the rise time increases as the radius increases. </a:t>
            </a:r>
          </a:p>
          <a:p>
            <a:endParaRPr lang="en-US" dirty="0"/>
          </a:p>
        </p:txBody>
      </p:sp>
      <p:sp>
        <p:nvSpPr>
          <p:cNvPr id="4" name="Slide Number Placeholder 3"/>
          <p:cNvSpPr>
            <a:spLocks noGrp="1"/>
          </p:cNvSpPr>
          <p:nvPr>
            <p:ph type="sldNum" sz="quarter" idx="5"/>
          </p:nvPr>
        </p:nvSpPr>
        <p:spPr/>
        <p:txBody>
          <a:bodyPr/>
          <a:lstStyle/>
          <a:p>
            <a:fld id="{E0245F3F-D348-F54B-A326-0E03ED307560}" type="slidenum">
              <a:rPr lang="en-US" smtClean="0"/>
              <a:t>7</a:t>
            </a:fld>
            <a:endParaRPr lang="en-US"/>
          </a:p>
        </p:txBody>
      </p:sp>
    </p:spTree>
    <p:extLst>
      <p:ext uri="{BB962C8B-B14F-4D97-AF65-F5344CB8AC3E}">
        <p14:creationId xmlns:p14="http://schemas.microsoft.com/office/powerpoint/2010/main" val="161612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we’re happy with the results of our numerical models, we can try to fit the PS1-13arp data and try to understand why kind of CSM is necessary to reproduce this early, extended UV flash</a:t>
            </a:r>
          </a:p>
          <a:p>
            <a:endParaRPr lang="en-US" dirty="0"/>
          </a:p>
          <a:p>
            <a:r>
              <a:rPr lang="en-US" dirty="0"/>
              <a:t>Properties of best fit model : </a:t>
            </a:r>
            <a:r>
              <a:rPr lang="en-US" dirty="0" err="1"/>
              <a:t>Rw</a:t>
            </a:r>
            <a:r>
              <a:rPr lang="en-US" dirty="0"/>
              <a:t> = 1900Rsun, D = 1.0e17 g/cm giving us a total wind mass of ~0.08Msun</a:t>
            </a:r>
          </a:p>
          <a:p>
            <a:endParaRPr lang="en-US" dirty="0"/>
          </a:p>
          <a:p>
            <a:r>
              <a:rPr lang="en-US" b="1" dirty="0"/>
              <a:t>Finding a well fitting </a:t>
            </a:r>
            <a:r>
              <a:rPr lang="en-US" b="1" dirty="0" err="1"/>
              <a:t>csm</a:t>
            </a:r>
            <a:r>
              <a:rPr lang="en-US" b="1" dirty="0"/>
              <a:t> model for this data is really exciting because of the implications it has for further characterizing and understanding CSM in the future </a:t>
            </a:r>
            <a:r>
              <a:rPr lang="en-US" b="0" dirty="0"/>
              <a:t>and it’s good to understand how this model fits into our larger grid as well as other events observed </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E0245F3F-D348-F54B-A326-0E03ED307560}" type="slidenum">
              <a:rPr lang="en-US" smtClean="0"/>
              <a:t>8</a:t>
            </a:fld>
            <a:endParaRPr lang="en-US"/>
          </a:p>
        </p:txBody>
      </p:sp>
    </p:spTree>
    <p:extLst>
      <p:ext uri="{BB962C8B-B14F-4D97-AF65-F5344CB8AC3E}">
        <p14:creationId xmlns:p14="http://schemas.microsoft.com/office/powerpoint/2010/main" val="434922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our best fit model, indicated by the star compares to the suite of numerical models we tested, all of which are in the compact regime and all but one fall into the diffusion dominant regime and the color of each circle represent the goodness of fit to the 13arp data </a:t>
            </a:r>
          </a:p>
          <a:p>
            <a:endParaRPr lang="en-US" dirty="0"/>
          </a:p>
          <a:p>
            <a:r>
              <a:rPr lang="en-US" dirty="0"/>
              <a:t>We see an interesting degeneracy along lines of equal mass showing that the light curve is sensitive to the overall mass of the wind, which has also been seen in other work </a:t>
            </a:r>
          </a:p>
          <a:p>
            <a:endParaRPr lang="en-US" dirty="0"/>
          </a:p>
          <a:p>
            <a:r>
              <a:rPr lang="en-US" dirty="0"/>
              <a:t>And speaking of other work, how unique is the wind on 13arp anyway? While it’s unusual to observe the </a:t>
            </a:r>
            <a:r>
              <a:rPr lang="en-US" dirty="0" err="1"/>
              <a:t>sbo</a:t>
            </a:r>
            <a:r>
              <a:rPr lang="en-US" dirty="0"/>
              <a:t> signal, we know that </a:t>
            </a:r>
            <a:r>
              <a:rPr lang="en-US" dirty="0" err="1"/>
              <a:t>csm</a:t>
            </a:r>
            <a:r>
              <a:rPr lang="en-US" dirty="0"/>
              <a:t> has been inferred in other works using SCE data, some of which is shown here </a:t>
            </a:r>
          </a:p>
        </p:txBody>
      </p:sp>
      <p:sp>
        <p:nvSpPr>
          <p:cNvPr id="4" name="Slide Number Placeholder 3"/>
          <p:cNvSpPr>
            <a:spLocks noGrp="1"/>
          </p:cNvSpPr>
          <p:nvPr>
            <p:ph type="sldNum" sz="quarter" idx="5"/>
          </p:nvPr>
        </p:nvSpPr>
        <p:spPr/>
        <p:txBody>
          <a:bodyPr/>
          <a:lstStyle/>
          <a:p>
            <a:fld id="{E0245F3F-D348-F54B-A326-0E03ED307560}" type="slidenum">
              <a:rPr lang="en-US" smtClean="0"/>
              <a:t>9</a:t>
            </a:fld>
            <a:endParaRPr lang="en-US"/>
          </a:p>
        </p:txBody>
      </p:sp>
    </p:spTree>
    <p:extLst>
      <p:ext uri="{BB962C8B-B14F-4D97-AF65-F5344CB8AC3E}">
        <p14:creationId xmlns:p14="http://schemas.microsoft.com/office/powerpoint/2010/main" val="346993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828C43-2881-F346-8427-1F91152813E7}" type="datetime1">
              <a:rPr lang="en-US" smtClean="0"/>
              <a:t>6/15/23</a:t>
            </a:fld>
            <a:endParaRPr lang="en-US"/>
          </a:p>
        </p:txBody>
      </p:sp>
      <p:sp>
        <p:nvSpPr>
          <p:cNvPr id="5" name="Footer Placeholder 4"/>
          <p:cNvSpPr>
            <a:spLocks noGrp="1"/>
          </p:cNvSpPr>
          <p:nvPr>
            <p:ph type="ftr" sz="quarter" idx="11"/>
          </p:nvPr>
        </p:nvSpPr>
        <p:spPr/>
        <p:txBody>
          <a:bodyPr/>
          <a:lstStyle/>
          <a:p>
            <a:r>
              <a:rPr lang="en-US"/>
              <a:t>Transient &amp; Variable Universe - Annastasia Haynie </a:t>
            </a:r>
          </a:p>
        </p:txBody>
      </p:sp>
      <p:sp>
        <p:nvSpPr>
          <p:cNvPr id="6" name="Slide Number Placeholder 5"/>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192467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66A0A-0FD7-4846-B0AF-30A0CAC8487C}" type="datetime1">
              <a:rPr lang="en-US" smtClean="0"/>
              <a:t>6/15/23</a:t>
            </a:fld>
            <a:endParaRPr lang="en-US"/>
          </a:p>
        </p:txBody>
      </p:sp>
      <p:sp>
        <p:nvSpPr>
          <p:cNvPr id="5" name="Footer Placeholder 4"/>
          <p:cNvSpPr>
            <a:spLocks noGrp="1"/>
          </p:cNvSpPr>
          <p:nvPr>
            <p:ph type="ftr" sz="quarter" idx="11"/>
          </p:nvPr>
        </p:nvSpPr>
        <p:spPr/>
        <p:txBody>
          <a:bodyPr/>
          <a:lstStyle/>
          <a:p>
            <a:r>
              <a:rPr lang="en-US"/>
              <a:t>Transient &amp; Variable Universe - Annastasia Haynie </a:t>
            </a:r>
          </a:p>
        </p:txBody>
      </p:sp>
      <p:sp>
        <p:nvSpPr>
          <p:cNvPr id="6" name="Slide Number Placeholder 5"/>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80237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A060E-AA0D-DE41-B4F9-98CF948296C7}" type="datetime1">
              <a:rPr lang="en-US" smtClean="0"/>
              <a:t>6/15/23</a:t>
            </a:fld>
            <a:endParaRPr lang="en-US"/>
          </a:p>
        </p:txBody>
      </p:sp>
      <p:sp>
        <p:nvSpPr>
          <p:cNvPr id="5" name="Footer Placeholder 4"/>
          <p:cNvSpPr>
            <a:spLocks noGrp="1"/>
          </p:cNvSpPr>
          <p:nvPr>
            <p:ph type="ftr" sz="quarter" idx="11"/>
          </p:nvPr>
        </p:nvSpPr>
        <p:spPr/>
        <p:txBody>
          <a:bodyPr/>
          <a:lstStyle/>
          <a:p>
            <a:r>
              <a:rPr lang="en-US"/>
              <a:t>Transient &amp; Variable Universe - Annastasia Haynie </a:t>
            </a:r>
          </a:p>
        </p:txBody>
      </p:sp>
      <p:sp>
        <p:nvSpPr>
          <p:cNvPr id="6" name="Slide Number Placeholder 5"/>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390859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9F401-F0DF-AA47-91BC-2712F8B0195F}" type="datetime1">
              <a:rPr lang="en-US" smtClean="0"/>
              <a:t>6/15/23</a:t>
            </a:fld>
            <a:endParaRPr lang="en-US"/>
          </a:p>
        </p:txBody>
      </p:sp>
      <p:sp>
        <p:nvSpPr>
          <p:cNvPr id="5" name="Footer Placeholder 4"/>
          <p:cNvSpPr>
            <a:spLocks noGrp="1"/>
          </p:cNvSpPr>
          <p:nvPr>
            <p:ph type="ftr" sz="quarter" idx="11"/>
          </p:nvPr>
        </p:nvSpPr>
        <p:spPr/>
        <p:txBody>
          <a:bodyPr/>
          <a:lstStyle/>
          <a:p>
            <a:r>
              <a:rPr lang="en-US"/>
              <a:t>Transient &amp; Variable Universe - Annastasia Haynie </a:t>
            </a:r>
          </a:p>
        </p:txBody>
      </p:sp>
      <p:sp>
        <p:nvSpPr>
          <p:cNvPr id="6" name="Slide Number Placeholder 5"/>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255651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11EB3-C99E-884D-9E43-3418E8E4DE9F}" type="datetime1">
              <a:rPr lang="en-US" smtClean="0"/>
              <a:t>6/15/23</a:t>
            </a:fld>
            <a:endParaRPr lang="en-US"/>
          </a:p>
        </p:txBody>
      </p:sp>
      <p:sp>
        <p:nvSpPr>
          <p:cNvPr id="5" name="Footer Placeholder 4"/>
          <p:cNvSpPr>
            <a:spLocks noGrp="1"/>
          </p:cNvSpPr>
          <p:nvPr>
            <p:ph type="ftr" sz="quarter" idx="11"/>
          </p:nvPr>
        </p:nvSpPr>
        <p:spPr/>
        <p:txBody>
          <a:bodyPr/>
          <a:lstStyle/>
          <a:p>
            <a:r>
              <a:rPr lang="en-US"/>
              <a:t>Transient &amp; Variable Universe - Annastasia Haynie </a:t>
            </a:r>
          </a:p>
        </p:txBody>
      </p:sp>
      <p:sp>
        <p:nvSpPr>
          <p:cNvPr id="6" name="Slide Number Placeholder 5"/>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29021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94B3A-A4A1-9445-A222-3115BBC95270}" type="datetime1">
              <a:rPr lang="en-US" smtClean="0"/>
              <a:t>6/15/23</a:t>
            </a:fld>
            <a:endParaRPr lang="en-US"/>
          </a:p>
        </p:txBody>
      </p:sp>
      <p:sp>
        <p:nvSpPr>
          <p:cNvPr id="6" name="Footer Placeholder 5"/>
          <p:cNvSpPr>
            <a:spLocks noGrp="1"/>
          </p:cNvSpPr>
          <p:nvPr>
            <p:ph type="ftr" sz="quarter" idx="11"/>
          </p:nvPr>
        </p:nvSpPr>
        <p:spPr/>
        <p:txBody>
          <a:bodyPr/>
          <a:lstStyle/>
          <a:p>
            <a:r>
              <a:rPr lang="en-US"/>
              <a:t>Transient &amp; Variable Universe - Annastasia Haynie </a:t>
            </a:r>
          </a:p>
        </p:txBody>
      </p:sp>
      <p:sp>
        <p:nvSpPr>
          <p:cNvPr id="7" name="Slide Number Placeholder 6"/>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115399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16B275-C080-F64C-B9D6-51823E391F66}" type="datetime1">
              <a:rPr lang="en-US" smtClean="0"/>
              <a:t>6/15/23</a:t>
            </a:fld>
            <a:endParaRPr lang="en-US"/>
          </a:p>
        </p:txBody>
      </p:sp>
      <p:sp>
        <p:nvSpPr>
          <p:cNvPr id="8" name="Footer Placeholder 7"/>
          <p:cNvSpPr>
            <a:spLocks noGrp="1"/>
          </p:cNvSpPr>
          <p:nvPr>
            <p:ph type="ftr" sz="quarter" idx="11"/>
          </p:nvPr>
        </p:nvSpPr>
        <p:spPr/>
        <p:txBody>
          <a:bodyPr/>
          <a:lstStyle/>
          <a:p>
            <a:r>
              <a:rPr lang="en-US"/>
              <a:t>Transient &amp; Variable Universe - Annastasia Haynie </a:t>
            </a:r>
          </a:p>
        </p:txBody>
      </p:sp>
      <p:sp>
        <p:nvSpPr>
          <p:cNvPr id="9" name="Slide Number Placeholder 8"/>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397044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53C86A-D847-AD4D-8360-1A6857214A2D}" type="datetime1">
              <a:rPr lang="en-US" smtClean="0"/>
              <a:t>6/15/23</a:t>
            </a:fld>
            <a:endParaRPr lang="en-US"/>
          </a:p>
        </p:txBody>
      </p:sp>
      <p:sp>
        <p:nvSpPr>
          <p:cNvPr id="4" name="Footer Placeholder 3"/>
          <p:cNvSpPr>
            <a:spLocks noGrp="1"/>
          </p:cNvSpPr>
          <p:nvPr>
            <p:ph type="ftr" sz="quarter" idx="11"/>
          </p:nvPr>
        </p:nvSpPr>
        <p:spPr/>
        <p:txBody>
          <a:bodyPr/>
          <a:lstStyle/>
          <a:p>
            <a:r>
              <a:rPr lang="en-US"/>
              <a:t>Transient &amp; Variable Universe - Annastasia Haynie </a:t>
            </a:r>
          </a:p>
        </p:txBody>
      </p:sp>
      <p:sp>
        <p:nvSpPr>
          <p:cNvPr id="5" name="Slide Number Placeholder 4"/>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163990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022BE-B73F-834D-B965-BB5B419213C3}" type="datetime1">
              <a:rPr lang="en-US" smtClean="0"/>
              <a:t>6/15/23</a:t>
            </a:fld>
            <a:endParaRPr lang="en-US"/>
          </a:p>
        </p:txBody>
      </p:sp>
      <p:sp>
        <p:nvSpPr>
          <p:cNvPr id="3" name="Footer Placeholder 2"/>
          <p:cNvSpPr>
            <a:spLocks noGrp="1"/>
          </p:cNvSpPr>
          <p:nvPr>
            <p:ph type="ftr" sz="quarter" idx="11"/>
          </p:nvPr>
        </p:nvSpPr>
        <p:spPr/>
        <p:txBody>
          <a:bodyPr/>
          <a:lstStyle/>
          <a:p>
            <a:r>
              <a:rPr lang="en-US"/>
              <a:t>Transient &amp; Variable Universe - Annastasia Haynie </a:t>
            </a:r>
          </a:p>
        </p:txBody>
      </p:sp>
      <p:sp>
        <p:nvSpPr>
          <p:cNvPr id="4" name="Slide Number Placeholder 3"/>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233801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A1A31-604F-044C-BCB5-2E6D32602B83}" type="datetime1">
              <a:rPr lang="en-US" smtClean="0"/>
              <a:t>6/15/23</a:t>
            </a:fld>
            <a:endParaRPr lang="en-US"/>
          </a:p>
        </p:txBody>
      </p:sp>
      <p:sp>
        <p:nvSpPr>
          <p:cNvPr id="6" name="Footer Placeholder 5"/>
          <p:cNvSpPr>
            <a:spLocks noGrp="1"/>
          </p:cNvSpPr>
          <p:nvPr>
            <p:ph type="ftr" sz="quarter" idx="11"/>
          </p:nvPr>
        </p:nvSpPr>
        <p:spPr/>
        <p:txBody>
          <a:bodyPr/>
          <a:lstStyle/>
          <a:p>
            <a:r>
              <a:rPr lang="en-US"/>
              <a:t>Transient &amp; Variable Universe - Annastasia Haynie </a:t>
            </a:r>
          </a:p>
        </p:txBody>
      </p:sp>
      <p:sp>
        <p:nvSpPr>
          <p:cNvPr id="7" name="Slide Number Placeholder 6"/>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110566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231A03-BBBC-AC43-9F0E-479CD9A7CF31}" type="datetime1">
              <a:rPr lang="en-US" smtClean="0"/>
              <a:t>6/15/23</a:t>
            </a:fld>
            <a:endParaRPr lang="en-US"/>
          </a:p>
        </p:txBody>
      </p:sp>
      <p:sp>
        <p:nvSpPr>
          <p:cNvPr id="6" name="Footer Placeholder 5"/>
          <p:cNvSpPr>
            <a:spLocks noGrp="1"/>
          </p:cNvSpPr>
          <p:nvPr>
            <p:ph type="ftr" sz="quarter" idx="11"/>
          </p:nvPr>
        </p:nvSpPr>
        <p:spPr/>
        <p:txBody>
          <a:bodyPr/>
          <a:lstStyle/>
          <a:p>
            <a:r>
              <a:rPr lang="en-US"/>
              <a:t>Transient &amp; Variable Universe - Annastasia Haynie </a:t>
            </a:r>
          </a:p>
        </p:txBody>
      </p:sp>
      <p:sp>
        <p:nvSpPr>
          <p:cNvPr id="7" name="Slide Number Placeholder 6"/>
          <p:cNvSpPr>
            <a:spLocks noGrp="1"/>
          </p:cNvSpPr>
          <p:nvPr>
            <p:ph type="sldNum" sz="quarter" idx="12"/>
          </p:nvPr>
        </p:nvSpPr>
        <p:spPr/>
        <p:txBody>
          <a:bodyPr/>
          <a:lstStyle/>
          <a:p>
            <a:fld id="{FBE9A169-964F-1E4E-B2F9-33AE598A0D65}" type="slidenum">
              <a:rPr lang="en-US" smtClean="0"/>
              <a:t>‹#›</a:t>
            </a:fld>
            <a:endParaRPr lang="en-US"/>
          </a:p>
        </p:txBody>
      </p:sp>
    </p:spTree>
    <p:extLst>
      <p:ext uri="{BB962C8B-B14F-4D97-AF65-F5344CB8AC3E}">
        <p14:creationId xmlns:p14="http://schemas.microsoft.com/office/powerpoint/2010/main" val="303744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A8C6D-ACB3-1C41-9083-8FB14F0B45C8}" type="datetime1">
              <a:rPr lang="en-US" smtClean="0"/>
              <a:t>6/15/23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Transient &amp; Variable Universe - Annastasia Haynie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9A169-964F-1E4E-B2F9-33AE598A0D65}" type="slidenum">
              <a:rPr lang="en-US" smtClean="0"/>
              <a:t>‹#›</a:t>
            </a:fld>
            <a:endParaRPr lang="en-US"/>
          </a:p>
        </p:txBody>
      </p:sp>
    </p:spTree>
    <p:extLst>
      <p:ext uri="{BB962C8B-B14F-4D97-AF65-F5344CB8AC3E}">
        <p14:creationId xmlns:p14="http://schemas.microsoft.com/office/powerpoint/2010/main" val="154504168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4"/><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7D4F6E6-F4A9-FC4C-846B-C4A451ED66A2}"/>
              </a:ext>
            </a:extLst>
          </p:cNvPr>
          <p:cNvPicPr>
            <a:picLocks noChangeAspect="1"/>
          </p:cNvPicPr>
          <p:nvPr/>
        </p:nvPicPr>
        <p:blipFill rotWithShape="1">
          <a:blip r:embed="rId3">
            <a:alphaModFix amt="50000"/>
          </a:blip>
          <a:srcRect t="19085" b="24665"/>
          <a:stretch/>
        </p:blipFill>
        <p:spPr>
          <a:xfrm>
            <a:off x="20" y="1"/>
            <a:ext cx="12191980" cy="6857999"/>
          </a:xfrm>
          <a:prstGeom prst="rect">
            <a:avLst/>
          </a:prstGeom>
        </p:spPr>
      </p:pic>
      <p:sp>
        <p:nvSpPr>
          <p:cNvPr id="2" name="Title 1">
            <a:extLst>
              <a:ext uri="{FF2B5EF4-FFF2-40B4-BE49-F238E27FC236}">
                <a16:creationId xmlns:a16="http://schemas.microsoft.com/office/drawing/2014/main" id="{272292AC-C423-5A43-A024-AF6BC976846E}"/>
              </a:ext>
            </a:extLst>
          </p:cNvPr>
          <p:cNvSpPr>
            <a:spLocks noGrp="1"/>
          </p:cNvSpPr>
          <p:nvPr>
            <p:ph type="ctrTitle"/>
          </p:nvPr>
        </p:nvSpPr>
        <p:spPr>
          <a:xfrm>
            <a:off x="1819469" y="397761"/>
            <a:ext cx="8553061" cy="2900518"/>
          </a:xfrm>
        </p:spPr>
        <p:txBody>
          <a:bodyPr>
            <a:normAutofit/>
          </a:bodyPr>
          <a:lstStyle/>
          <a:p>
            <a:r>
              <a:rPr lang="en-US" b="1" dirty="0">
                <a:solidFill>
                  <a:srgbClr val="FFFFFF"/>
                </a:solidFill>
                <a:latin typeface="Arial" panose="020B0604020202020204" pitchFamily="34" charset="0"/>
                <a:cs typeface="Arial" panose="020B0604020202020204" pitchFamily="34" charset="0"/>
              </a:rPr>
              <a:t>Shock Breakout in Dense Circumstellar Material</a:t>
            </a:r>
          </a:p>
        </p:txBody>
      </p:sp>
      <p:sp>
        <p:nvSpPr>
          <p:cNvPr id="3" name="Subtitle 2">
            <a:extLst>
              <a:ext uri="{FF2B5EF4-FFF2-40B4-BE49-F238E27FC236}">
                <a16:creationId xmlns:a16="http://schemas.microsoft.com/office/drawing/2014/main" id="{8BAEB280-6102-2446-8AA5-10EC93C49013}"/>
              </a:ext>
            </a:extLst>
          </p:cNvPr>
          <p:cNvSpPr>
            <a:spLocks noGrp="1"/>
          </p:cNvSpPr>
          <p:nvPr>
            <p:ph type="subTitle" idx="1"/>
          </p:nvPr>
        </p:nvSpPr>
        <p:spPr>
          <a:xfrm>
            <a:off x="1231641" y="3696038"/>
            <a:ext cx="9728718" cy="2367266"/>
          </a:xfrm>
        </p:spPr>
        <p:txBody>
          <a:bodyPr>
            <a:normAutofit/>
          </a:bodyPr>
          <a:lstStyle/>
          <a:p>
            <a:r>
              <a:rPr lang="en-US" sz="3600" b="1" u="sng" dirty="0" err="1">
                <a:solidFill>
                  <a:srgbClr val="FFFFFF"/>
                </a:solidFill>
                <a:latin typeface="Arial" panose="020B0604020202020204" pitchFamily="34" charset="0"/>
                <a:cs typeface="Arial" panose="020B0604020202020204" pitchFamily="34" charset="0"/>
              </a:rPr>
              <a:t>Annastasia</a:t>
            </a:r>
            <a:r>
              <a:rPr lang="en-US" sz="3600" b="1" u="sng" dirty="0">
                <a:solidFill>
                  <a:srgbClr val="FFFFFF"/>
                </a:solidFill>
                <a:latin typeface="Arial" panose="020B0604020202020204" pitchFamily="34" charset="0"/>
                <a:cs typeface="Arial" panose="020B0604020202020204" pitchFamily="34" charset="0"/>
              </a:rPr>
              <a:t> Haynie </a:t>
            </a:r>
          </a:p>
          <a:p>
            <a:r>
              <a:rPr lang="en-US" dirty="0">
                <a:solidFill>
                  <a:srgbClr val="FFFFFF"/>
                </a:solidFill>
                <a:latin typeface="Arial" panose="020B0604020202020204" pitchFamily="34" charset="0"/>
                <a:cs typeface="Arial" panose="020B0604020202020204" pitchFamily="34" charset="0"/>
              </a:rPr>
              <a:t>Advisor: Anthony </a:t>
            </a:r>
            <a:r>
              <a:rPr lang="en-US" dirty="0" err="1">
                <a:solidFill>
                  <a:srgbClr val="FFFFFF"/>
                </a:solidFill>
                <a:latin typeface="Arial" panose="020B0604020202020204" pitchFamily="34" charset="0"/>
                <a:cs typeface="Arial" panose="020B0604020202020204" pitchFamily="34" charset="0"/>
              </a:rPr>
              <a:t>Piro</a:t>
            </a:r>
            <a:endParaRPr lang="en-US" dirty="0">
              <a:solidFill>
                <a:srgbClr val="FFFFFF"/>
              </a:solidFill>
              <a:latin typeface="Arial" panose="020B0604020202020204" pitchFamily="34" charset="0"/>
              <a:cs typeface="Arial" panose="020B0604020202020204" pitchFamily="34" charset="0"/>
            </a:endParaRPr>
          </a:p>
          <a:p>
            <a:r>
              <a:rPr lang="en-US" dirty="0">
                <a:solidFill>
                  <a:srgbClr val="FFFFFF"/>
                </a:solidFill>
                <a:latin typeface="Arial" panose="020B0604020202020204" pitchFamily="34" charset="0"/>
                <a:cs typeface="Arial" panose="020B0604020202020204" pitchFamily="34" charset="0"/>
              </a:rPr>
              <a:t>University of Southern California and Carnegie Observatories</a:t>
            </a:r>
          </a:p>
          <a:p>
            <a:r>
              <a:rPr lang="en-US" dirty="0">
                <a:solidFill>
                  <a:srgbClr val="FFFFFF"/>
                </a:solidFill>
                <a:latin typeface="Arial" panose="020B0604020202020204" pitchFamily="34" charset="0"/>
                <a:cs typeface="Arial" panose="020B0604020202020204" pitchFamily="34" charset="0"/>
              </a:rPr>
              <a:t>6/21/2023</a:t>
            </a:r>
          </a:p>
        </p:txBody>
      </p:sp>
      <p:sp>
        <p:nvSpPr>
          <p:cNvPr id="6" name="TextBox 5">
            <a:extLst>
              <a:ext uri="{FF2B5EF4-FFF2-40B4-BE49-F238E27FC236}">
                <a16:creationId xmlns:a16="http://schemas.microsoft.com/office/drawing/2014/main" id="{1EE1EE43-17A3-954F-93C4-BE4063992031}"/>
              </a:ext>
            </a:extLst>
          </p:cNvPr>
          <p:cNvSpPr txBox="1"/>
          <p:nvPr/>
        </p:nvSpPr>
        <p:spPr>
          <a:xfrm>
            <a:off x="10668000" y="6581000"/>
            <a:ext cx="2332653" cy="276999"/>
          </a:xfrm>
          <a:prstGeom prst="rect">
            <a:avLst/>
          </a:prstGeom>
          <a:noFill/>
        </p:spPr>
        <p:txBody>
          <a:bodyPr wrap="square" rtlCol="0">
            <a:spAutoFit/>
          </a:bodyPr>
          <a:lstStyle/>
          <a:p>
            <a:pPr>
              <a:spcAft>
                <a:spcPts val="600"/>
              </a:spcAft>
            </a:pPr>
            <a:r>
              <a:rPr lang="en-US" sz="1200" dirty="0">
                <a:latin typeface="Arial" panose="020B0604020202020204" pitchFamily="34" charset="0"/>
                <a:cs typeface="Arial" panose="020B0604020202020204" pitchFamily="34" charset="0"/>
              </a:rPr>
              <a:t>Image: NASA</a:t>
            </a:r>
          </a:p>
        </p:txBody>
      </p:sp>
    </p:spTree>
    <p:extLst>
      <p:ext uri="{BB962C8B-B14F-4D97-AF65-F5344CB8AC3E}">
        <p14:creationId xmlns:p14="http://schemas.microsoft.com/office/powerpoint/2010/main" val="266456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8499FE-ADD6-044C-A220-A9519C78912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4600" kern="1200">
                <a:solidFill>
                  <a:srgbClr val="FFFFFF"/>
                </a:solidFill>
                <a:latin typeface="+mj-lt"/>
                <a:ea typeface="+mj-ea"/>
                <a:cs typeface="+mj-cs"/>
              </a:rPr>
              <a:t>Numerical Grid compared to SCE events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C840CDA8-05F5-D443-B675-6662291EF6EA}"/>
              </a:ext>
            </a:extLst>
          </p:cNvPr>
          <p:cNvPicPr>
            <a:picLocks noGrp="1" noChangeAspect="1"/>
          </p:cNvPicPr>
          <p:nvPr>
            <p:ph idx="1"/>
          </p:nvPr>
        </p:nvPicPr>
        <p:blipFill>
          <a:blip r:embed="rId3"/>
          <a:stretch>
            <a:fillRect/>
          </a:stretch>
        </p:blipFill>
        <p:spPr>
          <a:xfrm>
            <a:off x="379237" y="1520117"/>
            <a:ext cx="7318725" cy="5052012"/>
          </a:xfrm>
          <a:prstGeom prst="rect">
            <a:avLst/>
          </a:prstGeom>
        </p:spPr>
      </p:pic>
      <p:sp>
        <p:nvSpPr>
          <p:cNvPr id="4" name="Date Placeholder 3">
            <a:extLst>
              <a:ext uri="{FF2B5EF4-FFF2-40B4-BE49-F238E27FC236}">
                <a16:creationId xmlns:a16="http://schemas.microsoft.com/office/drawing/2014/main" id="{707D8A2D-87F3-7B44-B029-F021093B597D}"/>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defTabSz="914400">
              <a:spcAft>
                <a:spcPts val="600"/>
              </a:spcAft>
            </a:pPr>
            <a:fld id="{9ECD0B0D-9296-1441-972A-CDDDAB3F601B}" type="datetime1">
              <a:rPr lang="en-US" smtClean="0">
                <a:solidFill>
                  <a:srgbClr val="898989"/>
                </a:solidFill>
              </a:rPr>
              <a:t>6/15/23</a:t>
            </a:fld>
            <a:endParaRPr lang="en-US">
              <a:solidFill>
                <a:srgbClr val="898989"/>
              </a:solidFill>
            </a:endParaRPr>
          </a:p>
        </p:txBody>
      </p:sp>
      <p:sp>
        <p:nvSpPr>
          <p:cNvPr id="5" name="Footer Placeholder 4">
            <a:extLst>
              <a:ext uri="{FF2B5EF4-FFF2-40B4-BE49-F238E27FC236}">
                <a16:creationId xmlns:a16="http://schemas.microsoft.com/office/drawing/2014/main" id="{47FCBDDC-983E-4749-9E78-ADB17BF6F946}"/>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A340D634-7C2D-8748-9D3D-487D144E9792}"/>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10</a:t>
            </a:fld>
            <a:endParaRPr lang="en-US">
              <a:solidFill>
                <a:srgbClr val="898989"/>
              </a:solidFill>
            </a:endParaRPr>
          </a:p>
        </p:txBody>
      </p:sp>
      <p:sp>
        <p:nvSpPr>
          <p:cNvPr id="9" name="TextBox 8">
            <a:extLst>
              <a:ext uri="{FF2B5EF4-FFF2-40B4-BE49-F238E27FC236}">
                <a16:creationId xmlns:a16="http://schemas.microsoft.com/office/drawing/2014/main" id="{816F5AAF-9EBE-7B44-B105-8C16F867B42D}"/>
              </a:ext>
            </a:extLst>
          </p:cNvPr>
          <p:cNvSpPr txBox="1"/>
          <p:nvPr/>
        </p:nvSpPr>
        <p:spPr>
          <a:xfrm>
            <a:off x="838200" y="6259921"/>
            <a:ext cx="2743200" cy="307777"/>
          </a:xfrm>
          <a:prstGeom prst="rect">
            <a:avLst/>
          </a:prstGeom>
          <a:noFill/>
        </p:spPr>
        <p:txBody>
          <a:bodyPr wrap="square" rtlCol="0">
            <a:spAutoFit/>
          </a:bodyPr>
          <a:lstStyle/>
          <a:p>
            <a:r>
              <a:rPr lang="en-US" sz="1400" dirty="0">
                <a:solidFill>
                  <a:schemeClr val="bg1"/>
                </a:solidFill>
              </a:rPr>
              <a:t>Haynie &amp; </a:t>
            </a:r>
            <a:r>
              <a:rPr lang="en-US" sz="1400" dirty="0" err="1">
                <a:solidFill>
                  <a:schemeClr val="bg1"/>
                </a:solidFill>
              </a:rPr>
              <a:t>Piro</a:t>
            </a:r>
            <a:r>
              <a:rPr lang="en-US" sz="1400" dirty="0">
                <a:solidFill>
                  <a:schemeClr val="bg1"/>
                </a:solidFill>
              </a:rPr>
              <a:t> 2021</a:t>
            </a:r>
          </a:p>
        </p:txBody>
      </p:sp>
      <p:sp>
        <p:nvSpPr>
          <p:cNvPr id="3" name="TextBox 2">
            <a:extLst>
              <a:ext uri="{FF2B5EF4-FFF2-40B4-BE49-F238E27FC236}">
                <a16:creationId xmlns:a16="http://schemas.microsoft.com/office/drawing/2014/main" id="{634709BA-FD1B-DB1B-939D-D11B0EDC4DB5}"/>
              </a:ext>
            </a:extLst>
          </p:cNvPr>
          <p:cNvSpPr txBox="1"/>
          <p:nvPr/>
        </p:nvSpPr>
        <p:spPr>
          <a:xfrm>
            <a:off x="7819053" y="2276815"/>
            <a:ext cx="384687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Large amount of parameter space to explore </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dirty="0">
                <a:latin typeface="+mj-lt"/>
              </a:rPr>
              <a:t>Some degeneracy along lines of equal CSM mass</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dirty="0">
                <a:latin typeface="+mj-lt"/>
              </a:rPr>
              <a:t>CSM inferred from SCE tends to be more dense and more confined</a:t>
            </a:r>
          </a:p>
          <a:p>
            <a:pPr marL="742950" lvl="1" indent="-28575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3733742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8499FE-ADD6-044C-A220-A9519C78912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4600" dirty="0">
                <a:solidFill>
                  <a:srgbClr val="FFFFFF"/>
                </a:solidFill>
              </a:rPr>
              <a:t>CSM in 2023ixf</a:t>
            </a:r>
            <a:endParaRPr lang="en-US" sz="4600" kern="1200" dirty="0">
              <a:solidFill>
                <a:srgbClr val="FFFFFF"/>
              </a:solidFill>
              <a:latin typeface="+mj-lt"/>
              <a:ea typeface="+mj-ea"/>
              <a:cs typeface="+mj-cs"/>
            </a:endParaRP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07D8A2D-87F3-7B44-B029-F021093B597D}"/>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defTabSz="914400">
              <a:spcAft>
                <a:spcPts val="600"/>
              </a:spcAft>
            </a:pPr>
            <a:fld id="{DBAA1794-DA6A-2D4B-AC2B-E9456D2C09A0}" type="datetime1">
              <a:rPr lang="en-US" smtClean="0">
                <a:solidFill>
                  <a:srgbClr val="898989"/>
                </a:solidFill>
              </a:rPr>
              <a:t>6/15/23</a:t>
            </a:fld>
            <a:endParaRPr lang="en-US">
              <a:solidFill>
                <a:srgbClr val="898989"/>
              </a:solidFill>
            </a:endParaRPr>
          </a:p>
        </p:txBody>
      </p:sp>
      <p:sp>
        <p:nvSpPr>
          <p:cNvPr id="5" name="Footer Placeholder 4">
            <a:extLst>
              <a:ext uri="{FF2B5EF4-FFF2-40B4-BE49-F238E27FC236}">
                <a16:creationId xmlns:a16="http://schemas.microsoft.com/office/drawing/2014/main" id="{47FCBDDC-983E-4749-9E78-ADB17BF6F946}"/>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A340D634-7C2D-8748-9D3D-487D144E9792}"/>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11</a:t>
            </a:fld>
            <a:endParaRPr lang="en-US">
              <a:solidFill>
                <a:srgbClr val="898989"/>
              </a:solidFill>
            </a:endParaRPr>
          </a:p>
        </p:txBody>
      </p:sp>
      <p:sp>
        <p:nvSpPr>
          <p:cNvPr id="10" name="TextBox 9">
            <a:extLst>
              <a:ext uri="{FF2B5EF4-FFF2-40B4-BE49-F238E27FC236}">
                <a16:creationId xmlns:a16="http://schemas.microsoft.com/office/drawing/2014/main" id="{57FAB09F-2C97-0541-A220-6F4612D83DFF}"/>
              </a:ext>
            </a:extLst>
          </p:cNvPr>
          <p:cNvSpPr txBox="1"/>
          <p:nvPr/>
        </p:nvSpPr>
        <p:spPr>
          <a:xfrm>
            <a:off x="526072" y="2369927"/>
            <a:ext cx="2888931"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rPr>
              <a:t>Quick rise and bright peak make this event a great candidate for CSM interaction</a:t>
            </a:r>
          </a:p>
          <a:p>
            <a:pPr marL="342900" indent="-342900">
              <a:buFont typeface="Arial" panose="020B0604020202020204" pitchFamily="34" charset="0"/>
              <a:buChar char="•"/>
            </a:pPr>
            <a:endParaRPr lang="en-US" sz="2000" dirty="0">
              <a:latin typeface="+mj-lt"/>
            </a:endParaRPr>
          </a:p>
          <a:p>
            <a:pPr marL="342900" indent="-342900">
              <a:buFont typeface="Arial" panose="020B0604020202020204" pitchFamily="34" charset="0"/>
              <a:buChar char="•"/>
            </a:pPr>
            <a:r>
              <a:rPr lang="en-US" sz="2000" dirty="0">
                <a:latin typeface="+mj-lt"/>
              </a:rPr>
              <a:t>Seems to lay outside of the parameter space I have already explored and more modeling is necessary to understand its CSM</a:t>
            </a:r>
          </a:p>
          <a:p>
            <a:pPr marL="342900" indent="-342900">
              <a:buFont typeface="Arial" panose="020B0604020202020204" pitchFamily="34" charset="0"/>
              <a:buChar char="•"/>
            </a:pPr>
            <a:endParaRPr lang="en-US" sz="2000" dirty="0">
              <a:latin typeface="+mj-lt"/>
            </a:endParaRPr>
          </a:p>
          <a:p>
            <a:pPr marL="342900" indent="-342900">
              <a:buFont typeface="Arial" panose="020B0604020202020204" pitchFamily="34" charset="0"/>
              <a:buChar char="•"/>
            </a:pPr>
            <a:endParaRPr lang="en-US" sz="2000" dirty="0">
              <a:latin typeface="+mj-lt"/>
            </a:endParaRPr>
          </a:p>
          <a:p>
            <a:pPr marL="342900" indent="-342900">
              <a:buFont typeface="Arial" panose="020B0604020202020204" pitchFamily="34" charset="0"/>
              <a:buChar char="•"/>
            </a:pPr>
            <a:endParaRPr lang="en-US" sz="2000" dirty="0">
              <a:latin typeface="+mj-lt"/>
            </a:endParaRPr>
          </a:p>
        </p:txBody>
      </p:sp>
      <p:pic>
        <p:nvPicPr>
          <p:cNvPr id="27" name="Picture 26">
            <a:extLst>
              <a:ext uri="{FF2B5EF4-FFF2-40B4-BE49-F238E27FC236}">
                <a16:creationId xmlns:a16="http://schemas.microsoft.com/office/drawing/2014/main" id="{2A2524F7-4175-4B12-E6EA-5EBA6952C4DF}"/>
              </a:ext>
            </a:extLst>
          </p:cNvPr>
          <p:cNvPicPr>
            <a:picLocks noChangeAspect="1"/>
          </p:cNvPicPr>
          <p:nvPr/>
        </p:nvPicPr>
        <p:blipFill>
          <a:blip r:embed="rId3"/>
          <a:stretch>
            <a:fillRect/>
          </a:stretch>
        </p:blipFill>
        <p:spPr>
          <a:xfrm>
            <a:off x="3933418" y="1415686"/>
            <a:ext cx="6124249" cy="5163716"/>
          </a:xfrm>
          <a:prstGeom prst="rect">
            <a:avLst/>
          </a:prstGeom>
        </p:spPr>
      </p:pic>
      <p:pic>
        <p:nvPicPr>
          <p:cNvPr id="29" name="Picture 28">
            <a:extLst>
              <a:ext uri="{FF2B5EF4-FFF2-40B4-BE49-F238E27FC236}">
                <a16:creationId xmlns:a16="http://schemas.microsoft.com/office/drawing/2014/main" id="{37A705DB-EE49-A71A-41A9-0A752D094A10}"/>
              </a:ext>
            </a:extLst>
          </p:cNvPr>
          <p:cNvPicPr>
            <a:picLocks noChangeAspect="1"/>
          </p:cNvPicPr>
          <p:nvPr/>
        </p:nvPicPr>
        <p:blipFill>
          <a:blip r:embed="rId4"/>
          <a:stretch>
            <a:fillRect/>
          </a:stretch>
        </p:blipFill>
        <p:spPr>
          <a:xfrm>
            <a:off x="3931866" y="1415686"/>
            <a:ext cx="6124249" cy="5163716"/>
          </a:xfrm>
          <a:prstGeom prst="rect">
            <a:avLst/>
          </a:prstGeom>
        </p:spPr>
      </p:pic>
      <p:sp>
        <p:nvSpPr>
          <p:cNvPr id="30" name="TextBox 29">
            <a:extLst>
              <a:ext uri="{FF2B5EF4-FFF2-40B4-BE49-F238E27FC236}">
                <a16:creationId xmlns:a16="http://schemas.microsoft.com/office/drawing/2014/main" id="{F927E353-26A8-77B9-D69C-2B46C730D9DE}"/>
              </a:ext>
            </a:extLst>
          </p:cNvPr>
          <p:cNvSpPr txBox="1"/>
          <p:nvPr/>
        </p:nvSpPr>
        <p:spPr>
          <a:xfrm rot="19676298">
            <a:off x="4041487" y="3138283"/>
            <a:ext cx="6025869" cy="1107996"/>
          </a:xfrm>
          <a:prstGeom prst="rect">
            <a:avLst/>
          </a:prstGeom>
          <a:noFill/>
        </p:spPr>
        <p:txBody>
          <a:bodyPr wrap="square" rtlCol="0">
            <a:spAutoFit/>
          </a:bodyPr>
          <a:lstStyle/>
          <a:p>
            <a:pPr algn="ctr"/>
            <a:r>
              <a:rPr lang="en-US" sz="6600" dirty="0">
                <a:solidFill>
                  <a:srgbClr val="FF0000">
                    <a:alpha val="51311"/>
                  </a:srgbClr>
                </a:solidFill>
                <a:latin typeface="+mj-lt"/>
              </a:rPr>
              <a:t>PRELIMINARY</a:t>
            </a:r>
          </a:p>
        </p:txBody>
      </p:sp>
    </p:spTree>
    <p:extLst>
      <p:ext uri="{BB962C8B-B14F-4D97-AF65-F5344CB8AC3E}">
        <p14:creationId xmlns:p14="http://schemas.microsoft.com/office/powerpoint/2010/main" val="242544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8499FE-ADD6-044C-A220-A9519C78912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4600">
                <a:solidFill>
                  <a:srgbClr val="FFFFFF"/>
                </a:solidFill>
              </a:rPr>
              <a:t>SESN and CSM</a:t>
            </a:r>
            <a:endParaRPr lang="en-US" sz="4600" kern="1200" dirty="0">
              <a:solidFill>
                <a:srgbClr val="FFFFFF"/>
              </a:solidFill>
              <a:latin typeface="+mj-lt"/>
              <a:ea typeface="+mj-ea"/>
              <a:cs typeface="+mj-cs"/>
            </a:endParaRP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07D8A2D-87F3-7B44-B029-F021093B597D}"/>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defTabSz="914400">
              <a:spcAft>
                <a:spcPts val="600"/>
              </a:spcAft>
            </a:pPr>
            <a:fld id="{A4501465-8C45-3D48-B2A1-D5104199F6B5}" type="datetime1">
              <a:rPr lang="en-US" smtClean="0">
                <a:solidFill>
                  <a:srgbClr val="898989"/>
                </a:solidFill>
              </a:rPr>
              <a:t>6/20/23</a:t>
            </a:fld>
            <a:endParaRPr lang="en-US">
              <a:solidFill>
                <a:srgbClr val="898989"/>
              </a:solidFill>
            </a:endParaRPr>
          </a:p>
        </p:txBody>
      </p:sp>
      <p:sp>
        <p:nvSpPr>
          <p:cNvPr id="5" name="Footer Placeholder 4">
            <a:extLst>
              <a:ext uri="{FF2B5EF4-FFF2-40B4-BE49-F238E27FC236}">
                <a16:creationId xmlns:a16="http://schemas.microsoft.com/office/drawing/2014/main" id="{47FCBDDC-983E-4749-9E78-ADB17BF6F946}"/>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A340D634-7C2D-8748-9D3D-487D144E9792}"/>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smtClean="0">
                <a:solidFill>
                  <a:srgbClr val="898989"/>
                </a:solidFill>
              </a:rPr>
              <a:pPr defTabSz="914400">
                <a:spcAft>
                  <a:spcPts val="600"/>
                </a:spcAft>
              </a:pPr>
              <a:t>12</a:t>
            </a:fld>
            <a:endParaRPr lang="en-US">
              <a:solidFill>
                <a:srgbClr val="898989"/>
              </a:solidFill>
            </a:endParaRPr>
          </a:p>
        </p:txBody>
      </p:sp>
      <p:sp>
        <p:nvSpPr>
          <p:cNvPr id="10" name="TextBox 9">
            <a:extLst>
              <a:ext uri="{FF2B5EF4-FFF2-40B4-BE49-F238E27FC236}">
                <a16:creationId xmlns:a16="http://schemas.microsoft.com/office/drawing/2014/main" id="{57FAB09F-2C97-0541-A220-6F4612D83DFF}"/>
              </a:ext>
            </a:extLst>
          </p:cNvPr>
          <p:cNvSpPr txBox="1"/>
          <p:nvPr/>
        </p:nvSpPr>
        <p:spPr>
          <a:xfrm>
            <a:off x="1099959" y="2187742"/>
            <a:ext cx="4277842" cy="1569660"/>
          </a:xfrm>
          <a:prstGeom prst="rect">
            <a:avLst/>
          </a:prstGeom>
          <a:noFill/>
        </p:spPr>
        <p:txBody>
          <a:bodyPr wrap="square" rtlCol="0">
            <a:spAutoFit/>
          </a:bodyPr>
          <a:lstStyle/>
          <a:p>
            <a:pPr marL="285750" indent="-285750">
              <a:buFont typeface="Arial" panose="020B0604020202020204" pitchFamily="34" charset="0"/>
              <a:buChar char="•"/>
            </a:pPr>
            <a:r>
              <a:rPr lang="en-US" sz="2400" i="1" dirty="0">
                <a:latin typeface="+mj-lt"/>
              </a:rPr>
              <a:t>Wu and Fuller 2022</a:t>
            </a:r>
            <a:endParaRPr lang="en-US" sz="2400" dirty="0">
              <a:latin typeface="+mj-lt"/>
            </a:endParaRP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a:latin typeface="+mj-lt"/>
            </a:endParaRPr>
          </a:p>
          <a:p>
            <a:pPr lvl="1"/>
            <a:endParaRPr lang="en-US" sz="2400" dirty="0">
              <a:latin typeface="+mj-lt"/>
            </a:endParaRPr>
          </a:p>
        </p:txBody>
      </p:sp>
      <p:pic>
        <p:nvPicPr>
          <p:cNvPr id="7" name="Picture 6" descr="Chart, scatter chart&#10;&#10;Description automatically generated">
            <a:extLst>
              <a:ext uri="{FF2B5EF4-FFF2-40B4-BE49-F238E27FC236}">
                <a16:creationId xmlns:a16="http://schemas.microsoft.com/office/drawing/2014/main" id="{9657EDC6-A635-CF99-92F8-B317A1735473}"/>
              </a:ext>
            </a:extLst>
          </p:cNvPr>
          <p:cNvPicPr>
            <a:picLocks noChangeAspect="1"/>
          </p:cNvPicPr>
          <p:nvPr/>
        </p:nvPicPr>
        <p:blipFill>
          <a:blip r:embed="rId3"/>
          <a:stretch>
            <a:fillRect/>
          </a:stretch>
        </p:blipFill>
        <p:spPr>
          <a:xfrm>
            <a:off x="744244" y="2648604"/>
            <a:ext cx="4558304" cy="3412963"/>
          </a:xfrm>
          <a:prstGeom prst="rect">
            <a:avLst/>
          </a:prstGeom>
        </p:spPr>
      </p:pic>
      <p:pic>
        <p:nvPicPr>
          <p:cNvPr id="14" name="Picture 13" descr="A picture containing line, text, plot, diagram&#10;&#10;Description automatically generated">
            <a:extLst>
              <a:ext uri="{FF2B5EF4-FFF2-40B4-BE49-F238E27FC236}">
                <a16:creationId xmlns:a16="http://schemas.microsoft.com/office/drawing/2014/main" id="{6D0C848A-B5B5-C01C-AD7F-5BF2A9540349}"/>
              </a:ext>
            </a:extLst>
          </p:cNvPr>
          <p:cNvPicPr>
            <a:picLocks noChangeAspect="1"/>
          </p:cNvPicPr>
          <p:nvPr/>
        </p:nvPicPr>
        <p:blipFill>
          <a:blip r:embed="rId4"/>
          <a:stretch>
            <a:fillRect/>
          </a:stretch>
        </p:blipFill>
        <p:spPr>
          <a:xfrm>
            <a:off x="5772580" y="2641617"/>
            <a:ext cx="5676039" cy="3412963"/>
          </a:xfrm>
          <a:prstGeom prst="rect">
            <a:avLst/>
          </a:prstGeom>
        </p:spPr>
      </p:pic>
      <p:sp>
        <p:nvSpPr>
          <p:cNvPr id="16" name="TextBox 15">
            <a:extLst>
              <a:ext uri="{FF2B5EF4-FFF2-40B4-BE49-F238E27FC236}">
                <a16:creationId xmlns:a16="http://schemas.microsoft.com/office/drawing/2014/main" id="{F08330A6-5281-3021-674E-5F28209A3D03}"/>
              </a:ext>
            </a:extLst>
          </p:cNvPr>
          <p:cNvSpPr txBox="1"/>
          <p:nvPr/>
        </p:nvSpPr>
        <p:spPr>
          <a:xfrm rot="19676298">
            <a:off x="5587348" y="3801088"/>
            <a:ext cx="6025869" cy="1107996"/>
          </a:xfrm>
          <a:prstGeom prst="rect">
            <a:avLst/>
          </a:prstGeom>
          <a:noFill/>
        </p:spPr>
        <p:txBody>
          <a:bodyPr wrap="square" rtlCol="0">
            <a:spAutoFit/>
          </a:bodyPr>
          <a:lstStyle/>
          <a:p>
            <a:pPr algn="ctr"/>
            <a:r>
              <a:rPr lang="en-US" sz="6600" dirty="0">
                <a:solidFill>
                  <a:srgbClr val="FF0000">
                    <a:alpha val="51311"/>
                  </a:srgbClr>
                </a:solidFill>
                <a:latin typeface="+mj-lt"/>
              </a:rPr>
              <a:t>PRELIMINARY</a:t>
            </a:r>
          </a:p>
        </p:txBody>
      </p:sp>
    </p:spTree>
    <p:extLst>
      <p:ext uri="{BB962C8B-B14F-4D97-AF65-F5344CB8AC3E}">
        <p14:creationId xmlns:p14="http://schemas.microsoft.com/office/powerpoint/2010/main" val="20329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504E5-A273-1F4F-9F06-5446D65BBCDB}"/>
              </a:ext>
            </a:extLst>
          </p:cNvPr>
          <p:cNvSpPr>
            <a:spLocks noGrp="1"/>
          </p:cNvSpPr>
          <p:nvPr>
            <p:ph type="title"/>
          </p:nvPr>
        </p:nvSpPr>
        <p:spPr>
          <a:xfrm>
            <a:off x="838200" y="631825"/>
            <a:ext cx="10515600" cy="1325563"/>
          </a:xfrm>
        </p:spPr>
        <p:txBody>
          <a:bodyPr>
            <a:normAutofit/>
          </a:bodyPr>
          <a:lstStyle/>
          <a:p>
            <a:pPr algn="ctr"/>
            <a:r>
              <a:rPr lang="en-US" dirty="0"/>
              <a:t>Summary and Future Work</a:t>
            </a:r>
          </a:p>
        </p:txBody>
      </p:sp>
      <p:cxnSp>
        <p:nvCxnSpPr>
          <p:cNvPr id="13" name="Straight Connector 12">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0F1BB915-01FD-6942-AD42-4BD4E89C560B}"/>
              </a:ext>
            </a:extLst>
          </p:cNvPr>
          <p:cNvSpPr>
            <a:spLocks noGrp="1"/>
          </p:cNvSpPr>
          <p:nvPr>
            <p:ph type="dt" sz="half" idx="10"/>
          </p:nvPr>
        </p:nvSpPr>
        <p:spPr>
          <a:xfrm>
            <a:off x="838200" y="6077585"/>
            <a:ext cx="2743200" cy="365125"/>
          </a:xfrm>
        </p:spPr>
        <p:txBody>
          <a:bodyPr>
            <a:normAutofit/>
          </a:bodyPr>
          <a:lstStyle/>
          <a:p>
            <a:pPr>
              <a:spcAft>
                <a:spcPts val="600"/>
              </a:spcAft>
            </a:pPr>
            <a:fld id="{F2DA6332-952C-B446-AA7A-89CB7334D65B}" type="datetime1">
              <a:rPr lang="en-US" smtClean="0"/>
              <a:t>6/15/23</a:t>
            </a:fld>
            <a:endParaRPr lang="en-US"/>
          </a:p>
        </p:txBody>
      </p:sp>
      <p:sp>
        <p:nvSpPr>
          <p:cNvPr id="5" name="Footer Placeholder 4">
            <a:extLst>
              <a:ext uri="{FF2B5EF4-FFF2-40B4-BE49-F238E27FC236}">
                <a16:creationId xmlns:a16="http://schemas.microsoft.com/office/drawing/2014/main" id="{B5F66672-AA9A-BF42-AA3C-D72268CF6DF1}"/>
              </a:ext>
            </a:extLst>
          </p:cNvPr>
          <p:cNvSpPr>
            <a:spLocks noGrp="1"/>
          </p:cNvSpPr>
          <p:nvPr>
            <p:ph type="ftr" sz="quarter" idx="11"/>
          </p:nvPr>
        </p:nvSpPr>
        <p:spPr>
          <a:xfrm>
            <a:off x="4038600" y="6077585"/>
            <a:ext cx="4114800" cy="365125"/>
          </a:xfrm>
        </p:spPr>
        <p:txBody>
          <a:bodyPr>
            <a:normAutofit/>
          </a:bodyPr>
          <a:lstStyle/>
          <a:p>
            <a:pPr>
              <a:spcAft>
                <a:spcPts val="600"/>
              </a:spcAft>
            </a:pPr>
            <a:r>
              <a:rPr lang="en-US"/>
              <a:t>Transient &amp; Variable Universe - Annastasia Haynie </a:t>
            </a:r>
          </a:p>
        </p:txBody>
      </p:sp>
      <p:sp>
        <p:nvSpPr>
          <p:cNvPr id="6" name="Slide Number Placeholder 5">
            <a:extLst>
              <a:ext uri="{FF2B5EF4-FFF2-40B4-BE49-F238E27FC236}">
                <a16:creationId xmlns:a16="http://schemas.microsoft.com/office/drawing/2014/main" id="{0718E6EE-F239-204F-9D2E-DA0D3750BA03}"/>
              </a:ext>
            </a:extLst>
          </p:cNvPr>
          <p:cNvSpPr>
            <a:spLocks noGrp="1"/>
          </p:cNvSpPr>
          <p:nvPr>
            <p:ph type="sldNum" sz="quarter" idx="12"/>
          </p:nvPr>
        </p:nvSpPr>
        <p:spPr>
          <a:xfrm>
            <a:off x="8610600" y="6077585"/>
            <a:ext cx="2743200" cy="365125"/>
          </a:xfrm>
        </p:spPr>
        <p:txBody>
          <a:bodyPr>
            <a:normAutofit/>
          </a:bodyPr>
          <a:lstStyle/>
          <a:p>
            <a:pPr>
              <a:spcAft>
                <a:spcPts val="600"/>
              </a:spcAft>
            </a:pPr>
            <a:fld id="{FBE9A169-964F-1E4E-B2F9-33AE598A0D65}" type="slidenum">
              <a:rPr lang="en-US" smtClean="0"/>
              <a:pPr>
                <a:spcAft>
                  <a:spcPts val="600"/>
                </a:spcAft>
              </a:pPr>
              <a:t>13</a:t>
            </a:fld>
            <a:endParaRPr lang="en-US"/>
          </a:p>
        </p:txBody>
      </p:sp>
      <p:sp>
        <p:nvSpPr>
          <p:cNvPr id="3" name="TextBox 2">
            <a:extLst>
              <a:ext uri="{FF2B5EF4-FFF2-40B4-BE49-F238E27FC236}">
                <a16:creationId xmlns:a16="http://schemas.microsoft.com/office/drawing/2014/main" id="{AEDB790A-76FC-1149-A2CB-EBB06B062681}"/>
              </a:ext>
            </a:extLst>
          </p:cNvPr>
          <p:cNvSpPr txBox="1"/>
          <p:nvPr/>
        </p:nvSpPr>
        <p:spPr>
          <a:xfrm>
            <a:off x="897636" y="2269173"/>
            <a:ext cx="10456164" cy="3816429"/>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FFFFFF"/>
                </a:solidFill>
                <a:latin typeface="Arial" panose="020B0604020202020204" pitchFamily="34" charset="0"/>
                <a:cs typeface="Arial" panose="020B0604020202020204" pitchFamily="34" charset="0"/>
              </a:rPr>
              <a:t>Observations of the shock breakout luminosity and rise time can constrain properties of the circumstellar material (</a:t>
            </a:r>
            <a:r>
              <a:rPr lang="en-US" sz="2200" i="1" dirty="0">
                <a:solidFill>
                  <a:srgbClr val="FFFFFF"/>
                </a:solidFill>
                <a:latin typeface="Arial" panose="020B0604020202020204" pitchFamily="34" charset="0"/>
                <a:cs typeface="Arial" panose="020B0604020202020204" pitchFamily="34" charset="0"/>
              </a:rPr>
              <a:t>Haynie &amp; </a:t>
            </a:r>
            <a:r>
              <a:rPr lang="en-US" sz="2200" i="1" dirty="0" err="1">
                <a:solidFill>
                  <a:srgbClr val="FFFFFF"/>
                </a:solidFill>
                <a:latin typeface="Arial" panose="020B0604020202020204" pitchFamily="34" charset="0"/>
                <a:cs typeface="Arial" panose="020B0604020202020204" pitchFamily="34" charset="0"/>
              </a:rPr>
              <a:t>Piro</a:t>
            </a:r>
            <a:r>
              <a:rPr lang="en-US" sz="2200" i="1" dirty="0">
                <a:solidFill>
                  <a:srgbClr val="FFFFFF"/>
                </a:solidFill>
                <a:latin typeface="Arial" panose="020B0604020202020204" pitchFamily="34" charset="0"/>
                <a:cs typeface="Arial" panose="020B0604020202020204" pitchFamily="34" charset="0"/>
              </a:rPr>
              <a:t> 2021</a:t>
            </a:r>
            <a:r>
              <a:rPr lang="en-US" sz="2200" dirty="0">
                <a:solidFill>
                  <a:srgbClr val="FFFFFF"/>
                </a:solidFill>
                <a:latin typeface="Arial" panose="020B0604020202020204" pitchFamily="34" charset="0"/>
                <a:cs typeface="Arial" panose="020B0604020202020204" pitchFamily="34" charset="0"/>
              </a:rPr>
              <a:t>, </a:t>
            </a:r>
            <a:r>
              <a:rPr lang="en-US" sz="2200" dirty="0" err="1">
                <a:solidFill>
                  <a:srgbClr val="FFFFFF"/>
                </a:solidFill>
                <a:latin typeface="Arial" panose="020B0604020202020204" pitchFamily="34" charset="0"/>
                <a:cs typeface="Arial" panose="020B0604020202020204" pitchFamily="34" charset="0"/>
              </a:rPr>
              <a:t>ApJ</a:t>
            </a:r>
            <a:r>
              <a:rPr lang="en-US" sz="2200" dirty="0">
                <a:solidFill>
                  <a:srgbClr val="FFFFFF"/>
                </a:solidFill>
                <a:latin typeface="Arial" panose="020B0604020202020204" pitchFamily="34" charset="0"/>
                <a:cs typeface="Arial" panose="020B0604020202020204" pitchFamily="34" charset="0"/>
              </a:rPr>
              <a:t>, 910, 128)</a:t>
            </a:r>
          </a:p>
          <a:p>
            <a:endParaRPr lang="en-US" sz="2200" dirty="0">
              <a:solidFill>
                <a:srgbClr val="FFFFFF"/>
              </a:solidFill>
              <a:latin typeface="Arial" panose="020B0604020202020204" pitchFamily="34" charset="0"/>
              <a:cs typeface="Arial" panose="020B0604020202020204" pitchFamily="34" charset="0"/>
            </a:endParaRPr>
          </a:p>
          <a:p>
            <a:endParaRPr lang="en-US" sz="2200" dirty="0">
              <a:solidFill>
                <a:srgbClr val="FFFFF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FFFFFF"/>
                </a:solidFill>
                <a:latin typeface="Arial" panose="020B0604020202020204" pitchFamily="34" charset="0"/>
                <a:cs typeface="Arial" panose="020B0604020202020204" pitchFamily="34" charset="0"/>
              </a:rPr>
              <a:t>There is still a large parameter space to explore, especially with respect to stars stripped via binary interaction</a:t>
            </a:r>
          </a:p>
          <a:p>
            <a:r>
              <a:rPr lang="en-US" sz="2200" dirty="0">
                <a:solidFill>
                  <a:srgbClr val="FFFFFF"/>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200" dirty="0">
              <a:solidFill>
                <a:srgbClr val="FFFFF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FFFFFF"/>
                </a:solidFill>
                <a:latin typeface="Arial" panose="020B0604020202020204" pitchFamily="34" charset="0"/>
                <a:cs typeface="Arial" panose="020B0604020202020204" pitchFamily="34" charset="0"/>
              </a:rPr>
              <a:t>More detailed treatment of thermalization, wind density profiles, and modeling in the extended wind and light-travel dominant regimes are necessary to better characterize SBO observables </a:t>
            </a:r>
          </a:p>
        </p:txBody>
      </p:sp>
    </p:spTree>
    <p:extLst>
      <p:ext uri="{BB962C8B-B14F-4D97-AF65-F5344CB8AC3E}">
        <p14:creationId xmlns:p14="http://schemas.microsoft.com/office/powerpoint/2010/main" val="170206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76E2E-5B87-334F-8EE6-740A1AF3741E}"/>
              </a:ext>
            </a:extLst>
          </p:cNvPr>
          <p:cNvSpPr>
            <a:spLocks noGrp="1"/>
          </p:cNvSpPr>
          <p:nvPr>
            <p:ph type="title"/>
          </p:nvPr>
        </p:nvSpPr>
        <p:spPr>
          <a:xfrm>
            <a:off x="838200" y="631825"/>
            <a:ext cx="10515600"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A Caveat on Thermalization</a:t>
            </a:r>
          </a:p>
        </p:txBody>
      </p:sp>
      <p:cxnSp>
        <p:nvCxnSpPr>
          <p:cNvPr id="19" name="Straight Connector 18">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994D8D-5383-B64A-85A1-C7D975772B8A}"/>
                  </a:ext>
                </a:extLst>
              </p:cNvPr>
              <p:cNvSpPr txBox="1"/>
              <p:nvPr/>
            </p:nvSpPr>
            <p:spPr>
              <a:xfrm>
                <a:off x="838200" y="2269173"/>
                <a:ext cx="10515600" cy="365998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400" dirty="0"/>
                  <a:t>We consider our models to be roughly thermalized at the SBO depth on the condition that: </a:t>
                </a:r>
                <a:r>
                  <a:rPr lang="en-US" sz="1600" i="1" dirty="0"/>
                  <a:t>(Rybicki &amp; Lightman 1986, Hansen &amp; </a:t>
                </a:r>
                <a:r>
                  <a:rPr lang="en-US" sz="1600" i="1" dirty="0" err="1"/>
                  <a:t>Kawaler</a:t>
                </a:r>
                <a:r>
                  <a:rPr lang="en-US" sz="1600" i="1" dirty="0"/>
                  <a:t> 1994, Waxman &amp; Katz 2017)</a:t>
                </a:r>
                <a:r>
                  <a:rPr lang="en-US" sz="1600" dirty="0"/>
                  <a:t> </a:t>
                </a:r>
              </a:p>
              <a:p>
                <a:pPr algn="ctr" defTabSz="914400">
                  <a:lnSpc>
                    <a:spcPct val="90000"/>
                  </a:lnSpc>
                  <a:spcAft>
                    <a:spcPts val="600"/>
                  </a:spcAft>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𝜏</m:t>
                        </m:r>
                      </m:e>
                      <m:sub>
                        <m:r>
                          <a:rPr lang="en-US" sz="2400" b="0" i="1" smtClean="0">
                            <a:latin typeface="Cambria Math" panose="02040503050406030204" pitchFamily="18" charset="0"/>
                          </a:rPr>
                          <m:t>𝑒𝑓𝑓</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𝜅</m:t>
                        </m:r>
                      </m:e>
                      <m:sub>
                        <m:r>
                          <a:rPr lang="en-US" sz="2400" b="0" i="1" smtClean="0">
                            <a:latin typeface="Cambria Math" panose="02040503050406030204" pitchFamily="18" charset="0"/>
                          </a:rPr>
                          <m:t>𝑒𝑓𝑓</m:t>
                        </m:r>
                      </m:sub>
                    </m:sSub>
                    <m:r>
                      <a:rPr lang="en-US" sz="2400" b="0" i="1" smtClean="0">
                        <a:latin typeface="Cambria Math" panose="02040503050406030204" pitchFamily="18" charset="0"/>
                      </a:rPr>
                      <m:t> </m:t>
                    </m:r>
                    <m:r>
                      <a:rPr lang="en-US" sz="2400" b="0" i="1" smtClean="0">
                        <a:latin typeface="Cambria Math" panose="02040503050406030204" pitchFamily="18" charset="0"/>
                      </a:rPr>
                      <m:t>𝜌</m:t>
                    </m:r>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𝑤</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𝑆𝐵𝑂</m:t>
                            </m:r>
                          </m:sub>
                        </m:sSub>
                      </m:e>
                    </m:d>
                    <m:r>
                      <a:rPr lang="en-US" sz="2400" b="0" i="1" smtClean="0">
                        <a:latin typeface="Cambria Math" panose="02040503050406030204" pitchFamily="18" charset="0"/>
                      </a:rPr>
                      <m:t>≈0.24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𝐷</m:t>
                        </m:r>
                      </m:e>
                      <m:sub>
                        <m:r>
                          <a:rPr lang="en-US" sz="2400" b="0" i="1" smtClean="0">
                            <a:latin typeface="Cambria Math" panose="02040503050406030204" pitchFamily="18" charset="0"/>
                          </a:rPr>
                          <m:t>17</m:t>
                        </m:r>
                      </m:sub>
                      <m:sup>
                        <m:f>
                          <m:fPr>
                            <m:type m:val="skw"/>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16</m:t>
                            </m:r>
                          </m:den>
                        </m:f>
                      </m:sup>
                    </m:sSubSup>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9</m:t>
                        </m:r>
                      </m:sub>
                      <m:sup>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−37</m:t>
                            </m:r>
                          </m:num>
                          <m:den>
                            <m:r>
                              <a:rPr lang="en-US" sz="2400" b="0" i="1" smtClean="0">
                                <a:latin typeface="Cambria Math" panose="02040503050406030204" pitchFamily="18" charset="0"/>
                              </a:rPr>
                              <m:t>16</m:t>
                            </m:r>
                          </m:den>
                        </m:f>
                      </m:sup>
                    </m:sSubSup>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14</m:t>
                        </m:r>
                      </m:sub>
                      <m:sup>
                        <m:r>
                          <a:rPr lang="en-US" sz="2400" b="0" i="1" smtClean="0">
                            <a:latin typeface="Cambria Math" panose="02040503050406030204" pitchFamily="18" charset="0"/>
                          </a:rPr>
                          <m:t>−1/8</m:t>
                        </m:r>
                      </m:sup>
                    </m:sSubSup>
                    <m:r>
                      <a:rPr lang="en-US" sz="2400" b="0" i="1" smtClean="0">
                        <a:latin typeface="Cambria Math" panose="02040503050406030204" pitchFamily="18" charset="0"/>
                        <a:ea typeface="Cambria Math" panose="02040503050406030204" pitchFamily="18" charset="0"/>
                      </a:rPr>
                      <m:t>≥1</m:t>
                    </m:r>
                  </m:oMath>
                </a14:m>
                <a:r>
                  <a:rPr lang="en-US" sz="2400" dirty="0"/>
                  <a:t> </a:t>
                </a:r>
              </a:p>
              <a:p>
                <a:pPr algn="ctr" defTabSz="914400">
                  <a:lnSpc>
                    <a:spcPct val="90000"/>
                  </a:lnSpc>
                  <a:spcAft>
                    <a:spcPts val="600"/>
                  </a:spcAft>
                </a:pPr>
                <a:endParaRPr lang="en-US" sz="2400" dirty="0"/>
              </a:p>
              <a:p>
                <a:pPr marL="342900" indent="-342900" defTabSz="914400">
                  <a:lnSpc>
                    <a:spcPct val="90000"/>
                  </a:lnSpc>
                  <a:spcAft>
                    <a:spcPts val="600"/>
                  </a:spcAft>
                  <a:buFont typeface="Arial" panose="020B0604020202020204" pitchFamily="34" charset="0"/>
                  <a:buChar char="•"/>
                </a:pPr>
                <a:r>
                  <a:rPr lang="en-US" sz="2400" dirty="0"/>
                  <a:t>Region above SBO depth is not necessarily thermalized, therefore </a:t>
                </a:r>
                <a:r>
                  <a:rPr lang="en-US" sz="1200" dirty="0"/>
                  <a:t>(see </a:t>
                </a:r>
                <a:r>
                  <a:rPr lang="en-US" sz="1200" i="1" dirty="0"/>
                  <a:t>Sapir &amp; Waxman 2017</a:t>
                </a:r>
                <a:r>
                  <a:rPr lang="en-US" sz="12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𝑇</m:t>
                        </m:r>
                      </m:e>
                      <m:sub>
                        <m:r>
                          <a:rPr lang="en-US" sz="2400" b="0" i="1" smtClean="0">
                            <a:latin typeface="Cambria Math" panose="02040503050406030204" pitchFamily="18" charset="0"/>
                          </a:rPr>
                          <m:t>𝑡h𝑒𝑟𝑚</m:t>
                        </m:r>
                      </m:sub>
                    </m:sSub>
                    <m:r>
                      <a:rPr lang="en-US" sz="2400" b="0" i="1" smtClean="0">
                        <a:latin typeface="Cambria Math" panose="02040503050406030204" pitchFamily="18" charset="0"/>
                      </a:rPr>
                      <m:t>≈1.2</m:t>
                    </m:r>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𝑇</m:t>
                        </m:r>
                      </m:e>
                      <m:sub>
                        <m:r>
                          <a:rPr lang="en-US" sz="2400" b="0" i="1" smtClean="0">
                            <a:latin typeface="Cambria Math" panose="02040503050406030204" pitchFamily="18" charset="0"/>
                          </a:rPr>
                          <m:t>𝐵𝐵</m:t>
                        </m:r>
                      </m:sub>
                    </m:sSub>
                  </m:oMath>
                </a14:m>
                <a:endParaRPr lang="en-US" sz="1600" dirty="0"/>
              </a:p>
              <a:p>
                <a:pPr marL="342900" indent="-342900" defTabSz="914400">
                  <a:lnSpc>
                    <a:spcPct val="90000"/>
                  </a:lnSpc>
                  <a:spcAft>
                    <a:spcPts val="600"/>
                  </a:spcAft>
                  <a:buFont typeface="Arial" panose="020B0604020202020204" pitchFamily="34" charset="0"/>
                  <a:buChar char="•"/>
                </a:pPr>
                <a:endParaRPr lang="en-US" sz="1600" dirty="0"/>
              </a:p>
              <a:p>
                <a:pPr marL="342900" indent="-342900" defTabSz="914400">
                  <a:lnSpc>
                    <a:spcPct val="90000"/>
                  </a:lnSpc>
                  <a:spcAft>
                    <a:spcPts val="600"/>
                  </a:spcAft>
                  <a:buFont typeface="Arial" panose="020B0604020202020204" pitchFamily="34" charset="0"/>
                  <a:buChar char="•"/>
                </a:pPr>
                <a:r>
                  <a:rPr lang="en-US" sz="2400" dirty="0"/>
                  <a:t>Could result in an up to ~10% decrease in estimate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𝑤</m:t>
                        </m:r>
                      </m:sub>
                    </m:sSub>
                  </m:oMath>
                </a14:m>
                <a:endParaRPr lang="en-US" sz="2400" dirty="0"/>
              </a:p>
              <a:p>
                <a:pPr algn="ctr" defTabSz="914400">
                  <a:lnSpc>
                    <a:spcPct val="90000"/>
                  </a:lnSpc>
                  <a:spcAft>
                    <a:spcPts val="600"/>
                  </a:spcAft>
                </a:pPr>
                <a:endParaRPr lang="en-US" sz="2400" dirty="0"/>
              </a:p>
            </p:txBody>
          </p:sp>
        </mc:Choice>
        <mc:Fallback xmlns="">
          <p:sp>
            <p:nvSpPr>
              <p:cNvPr id="12" name="TextBox 11">
                <a:extLst>
                  <a:ext uri="{FF2B5EF4-FFF2-40B4-BE49-F238E27FC236}">
                    <a16:creationId xmlns:a16="http://schemas.microsoft.com/office/drawing/2014/main" id="{84994D8D-5383-B64A-85A1-C7D975772B8A}"/>
                  </a:ext>
                </a:extLst>
              </p:cNvPr>
              <p:cNvSpPr txBox="1">
                <a:spLocks noRot="1" noChangeAspect="1" noMove="1" noResize="1" noEditPoints="1" noAdjustHandles="1" noChangeArrowheads="1" noChangeShapeType="1" noTextEdit="1"/>
              </p:cNvSpPr>
              <p:nvPr/>
            </p:nvSpPr>
            <p:spPr>
              <a:xfrm>
                <a:off x="838200" y="2269173"/>
                <a:ext cx="10515600" cy="3659988"/>
              </a:xfrm>
              <a:prstGeom prst="rect">
                <a:avLst/>
              </a:prstGeom>
              <a:blipFill>
                <a:blip r:embed="rId3"/>
                <a:stretch>
                  <a:fillRect l="-965" t="-241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FEEBB0B-4D15-0444-8B84-584C03B62478}"/>
              </a:ext>
            </a:extLst>
          </p:cNvPr>
          <p:cNvSpPr>
            <a:spLocks noGrp="1"/>
          </p:cNvSpPr>
          <p:nvPr>
            <p:ph type="dt" sz="half" idx="10"/>
          </p:nvPr>
        </p:nvSpPr>
        <p:spPr>
          <a:xfrm>
            <a:off x="838200" y="6077585"/>
            <a:ext cx="2743200" cy="365125"/>
          </a:xfrm>
        </p:spPr>
        <p:txBody>
          <a:bodyPr vert="horz" lIns="91440" tIns="45720" rIns="91440" bIns="45720" rtlCol="0" anchor="ctr">
            <a:normAutofit/>
          </a:bodyPr>
          <a:lstStyle/>
          <a:p>
            <a:pPr defTabSz="914400">
              <a:spcAft>
                <a:spcPts val="600"/>
              </a:spcAft>
            </a:pPr>
            <a:fld id="{75E5B767-DD48-B845-B8C7-8D6F1E5AC830}" type="datetime1">
              <a:rPr lang="en-US" smtClean="0"/>
              <a:t>6/15/23</a:t>
            </a:fld>
            <a:endParaRPr lang="en-US"/>
          </a:p>
        </p:txBody>
      </p:sp>
      <p:sp>
        <p:nvSpPr>
          <p:cNvPr id="5" name="Footer Placeholder 4">
            <a:extLst>
              <a:ext uri="{FF2B5EF4-FFF2-40B4-BE49-F238E27FC236}">
                <a16:creationId xmlns:a16="http://schemas.microsoft.com/office/drawing/2014/main" id="{63B140B4-D060-B249-A91D-FE42F79E0C80}"/>
              </a:ext>
            </a:extLst>
          </p:cNvPr>
          <p:cNvSpPr>
            <a:spLocks noGrp="1"/>
          </p:cNvSpPr>
          <p:nvPr>
            <p:ph type="ftr" sz="quarter" idx="11"/>
          </p:nvPr>
        </p:nvSpPr>
        <p:spPr>
          <a:xfrm>
            <a:off x="4038600" y="6077585"/>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85A531F1-CBE9-6848-BF4F-AD43BA21BB85}"/>
              </a:ext>
            </a:extLst>
          </p:cNvPr>
          <p:cNvSpPr>
            <a:spLocks noGrp="1"/>
          </p:cNvSpPr>
          <p:nvPr>
            <p:ph type="sldNum" sz="quarter" idx="12"/>
          </p:nvPr>
        </p:nvSpPr>
        <p:spPr>
          <a:xfrm>
            <a:off x="8610600" y="6077585"/>
            <a:ext cx="2743200" cy="365125"/>
          </a:xfrm>
        </p:spPr>
        <p:txBody>
          <a:bodyPr vert="horz" lIns="91440" tIns="45720" rIns="91440" bIns="45720" rtlCol="0" anchor="ctr">
            <a:normAutofit/>
          </a:bodyPr>
          <a:lstStyle/>
          <a:p>
            <a:pPr defTabSz="914400">
              <a:spcAft>
                <a:spcPts val="600"/>
              </a:spcAft>
            </a:pPr>
            <a:fld id="{FBE9A169-964F-1E4E-B2F9-33AE598A0D65}" type="slidenum">
              <a:rPr lang="en-US" smtClean="0"/>
              <a:pPr defTabSz="914400">
                <a:spcAft>
                  <a:spcPts val="600"/>
                </a:spcAft>
              </a:pPr>
              <a:t>14</a:t>
            </a:fld>
            <a:endParaRPr lang="en-US"/>
          </a:p>
        </p:txBody>
      </p:sp>
    </p:spTree>
    <p:extLst>
      <p:ext uri="{BB962C8B-B14F-4D97-AF65-F5344CB8AC3E}">
        <p14:creationId xmlns:p14="http://schemas.microsoft.com/office/powerpoint/2010/main" val="2806160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499FE-ADD6-044C-A220-A9519C78912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RSG vs RSG+CSM </a:t>
            </a:r>
          </a:p>
        </p:txBody>
      </p:sp>
      <p:cxnSp>
        <p:nvCxnSpPr>
          <p:cNvPr id="22" name="Straight Connector 2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sn2013fs_csm_fast">
            <a:hlinkClick r:id="" action="ppaction://media"/>
            <a:extLst>
              <a:ext uri="{FF2B5EF4-FFF2-40B4-BE49-F238E27FC236}">
                <a16:creationId xmlns:a16="http://schemas.microsoft.com/office/drawing/2014/main" id="{5688A8CC-75BD-D45A-7466-9C122571737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31567" y="2686949"/>
            <a:ext cx="5818962" cy="3273164"/>
          </a:xfrm>
          <a:prstGeom prst="rect">
            <a:avLst/>
          </a:prstGeom>
        </p:spPr>
      </p:pic>
      <p:cxnSp>
        <p:nvCxnSpPr>
          <p:cNvPr id="24" name="Straight Connector 2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sn2013fs_no_csm_fast">
            <a:hlinkClick r:id="" action="ppaction://media"/>
            <a:extLst>
              <a:ext uri="{FF2B5EF4-FFF2-40B4-BE49-F238E27FC236}">
                <a16:creationId xmlns:a16="http://schemas.microsoft.com/office/drawing/2014/main" id="{7CFA867C-D0C6-E6E6-BA42-9A36A4519D77}"/>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5921829" y="2596837"/>
            <a:ext cx="5979162" cy="3363276"/>
          </a:xfrm>
          <a:prstGeom prst="rect">
            <a:avLst/>
          </a:prstGeom>
        </p:spPr>
      </p:pic>
      <p:sp>
        <p:nvSpPr>
          <p:cNvPr id="4" name="Date Placeholder 3">
            <a:extLst>
              <a:ext uri="{FF2B5EF4-FFF2-40B4-BE49-F238E27FC236}">
                <a16:creationId xmlns:a16="http://schemas.microsoft.com/office/drawing/2014/main" id="{707D8A2D-87F3-7B44-B029-F021093B597D}"/>
              </a:ext>
            </a:extLst>
          </p:cNvPr>
          <p:cNvSpPr>
            <a:spLocks noGrp="1"/>
          </p:cNvSpPr>
          <p:nvPr>
            <p:ph type="dt" sz="half" idx="10"/>
          </p:nvPr>
        </p:nvSpPr>
        <p:spPr>
          <a:xfrm>
            <a:off x="830943" y="6522430"/>
            <a:ext cx="2743200" cy="347472"/>
          </a:xfrm>
        </p:spPr>
        <p:txBody>
          <a:bodyPr vert="horz" lIns="91440" tIns="45720" rIns="91440" bIns="45720" rtlCol="0" anchor="ctr">
            <a:normAutofit/>
          </a:bodyPr>
          <a:lstStyle/>
          <a:p>
            <a:pPr defTabSz="914400">
              <a:spcAft>
                <a:spcPts val="600"/>
              </a:spcAft>
            </a:pPr>
            <a:fld id="{21F5D7CA-301D-2349-9C64-DE859AAB9725}" type="datetime1">
              <a:rPr lang="en-US" smtClean="0">
                <a:solidFill>
                  <a:srgbClr val="898989"/>
                </a:solidFill>
              </a:rPr>
              <a:t>6/15/23</a:t>
            </a:fld>
            <a:endParaRPr lang="en-US">
              <a:solidFill>
                <a:srgbClr val="898989"/>
              </a:solidFill>
            </a:endParaRPr>
          </a:p>
        </p:txBody>
      </p:sp>
      <p:sp>
        <p:nvSpPr>
          <p:cNvPr id="5" name="Footer Placeholder 4">
            <a:extLst>
              <a:ext uri="{FF2B5EF4-FFF2-40B4-BE49-F238E27FC236}">
                <a16:creationId xmlns:a16="http://schemas.microsoft.com/office/drawing/2014/main" id="{47FCBDDC-983E-4749-9E78-ADB17BF6F946}"/>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A340D634-7C2D-8748-9D3D-487D144E9792}"/>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15</a:t>
            </a:fld>
            <a:endParaRPr lang="en-US">
              <a:solidFill>
                <a:srgbClr val="898989"/>
              </a:solidFill>
            </a:endParaRPr>
          </a:p>
        </p:txBody>
      </p:sp>
      <p:sp>
        <p:nvSpPr>
          <p:cNvPr id="8" name="TextBox 7">
            <a:extLst>
              <a:ext uri="{FF2B5EF4-FFF2-40B4-BE49-F238E27FC236}">
                <a16:creationId xmlns:a16="http://schemas.microsoft.com/office/drawing/2014/main" id="{086CE703-2EC9-FB85-4F1C-B817EEAE5A28}"/>
              </a:ext>
            </a:extLst>
          </p:cNvPr>
          <p:cNvSpPr txBox="1"/>
          <p:nvPr/>
        </p:nvSpPr>
        <p:spPr>
          <a:xfrm>
            <a:off x="3268738" y="1503340"/>
            <a:ext cx="5654524" cy="707886"/>
          </a:xfrm>
          <a:prstGeom prst="rect">
            <a:avLst/>
          </a:prstGeom>
          <a:noFill/>
        </p:spPr>
        <p:txBody>
          <a:bodyPr wrap="square" rtlCol="0">
            <a:spAutoFit/>
          </a:bodyPr>
          <a:lstStyle/>
          <a:p>
            <a:pPr algn="ctr"/>
            <a:r>
              <a:rPr lang="en-US" sz="2400" dirty="0"/>
              <a:t>SN 2013fs</a:t>
            </a:r>
          </a:p>
          <a:p>
            <a:pPr algn="ctr"/>
            <a:r>
              <a:rPr lang="en-US" sz="1600" dirty="0"/>
              <a:t>Courtesy of Anthony </a:t>
            </a:r>
            <a:r>
              <a:rPr lang="en-US" sz="1600" dirty="0" err="1"/>
              <a:t>Piro</a:t>
            </a:r>
            <a:endParaRPr lang="en-US" sz="1600" dirty="0"/>
          </a:p>
        </p:txBody>
      </p:sp>
      <p:sp>
        <p:nvSpPr>
          <p:cNvPr id="9" name="TextBox 8">
            <a:extLst>
              <a:ext uri="{FF2B5EF4-FFF2-40B4-BE49-F238E27FC236}">
                <a16:creationId xmlns:a16="http://schemas.microsoft.com/office/drawing/2014/main" id="{C556B818-B703-86CD-7967-88D5E00A93E4}"/>
              </a:ext>
            </a:extLst>
          </p:cNvPr>
          <p:cNvSpPr txBox="1"/>
          <p:nvPr/>
        </p:nvSpPr>
        <p:spPr>
          <a:xfrm>
            <a:off x="1828800" y="2261110"/>
            <a:ext cx="2963333" cy="461665"/>
          </a:xfrm>
          <a:prstGeom prst="rect">
            <a:avLst/>
          </a:prstGeom>
          <a:noFill/>
        </p:spPr>
        <p:txBody>
          <a:bodyPr wrap="square" rtlCol="0">
            <a:spAutoFit/>
          </a:bodyPr>
          <a:lstStyle/>
          <a:p>
            <a:pPr algn="ctr"/>
            <a:r>
              <a:rPr lang="en-US" sz="2400" dirty="0"/>
              <a:t>With CSM</a:t>
            </a:r>
          </a:p>
        </p:txBody>
      </p:sp>
      <p:sp>
        <p:nvSpPr>
          <p:cNvPr id="10" name="TextBox 9">
            <a:extLst>
              <a:ext uri="{FF2B5EF4-FFF2-40B4-BE49-F238E27FC236}">
                <a16:creationId xmlns:a16="http://schemas.microsoft.com/office/drawing/2014/main" id="{3D8E6193-4148-CABD-21CD-377A89851447}"/>
              </a:ext>
            </a:extLst>
          </p:cNvPr>
          <p:cNvSpPr txBox="1"/>
          <p:nvPr/>
        </p:nvSpPr>
        <p:spPr>
          <a:xfrm>
            <a:off x="7429743" y="2196906"/>
            <a:ext cx="2963333" cy="461665"/>
          </a:xfrm>
          <a:prstGeom prst="rect">
            <a:avLst/>
          </a:prstGeom>
          <a:noFill/>
        </p:spPr>
        <p:txBody>
          <a:bodyPr wrap="square" rtlCol="0">
            <a:spAutoFit/>
          </a:bodyPr>
          <a:lstStyle/>
          <a:p>
            <a:pPr algn="ctr"/>
            <a:r>
              <a:rPr lang="en-US" sz="2400" dirty="0"/>
              <a:t>Without  CSM</a:t>
            </a:r>
          </a:p>
        </p:txBody>
      </p:sp>
    </p:spTree>
    <p:extLst>
      <p:ext uri="{BB962C8B-B14F-4D97-AF65-F5344CB8AC3E}">
        <p14:creationId xmlns:p14="http://schemas.microsoft.com/office/powerpoint/2010/main" val="13009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0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2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76E2E-5B87-334F-8EE6-740A1AF3741E}"/>
              </a:ext>
            </a:extLst>
          </p:cNvPr>
          <p:cNvSpPr>
            <a:spLocks noGrp="1"/>
          </p:cNvSpPr>
          <p:nvPr>
            <p:ph type="title"/>
          </p:nvPr>
        </p:nvSpPr>
        <p:spPr>
          <a:xfrm>
            <a:off x="838200" y="631825"/>
            <a:ext cx="10515600" cy="1325563"/>
          </a:xfrm>
        </p:spPr>
        <p:txBody>
          <a:bodyPr vert="horz" lIns="91440" tIns="45720" rIns="91440" bIns="45720" rtlCol="0" anchor="ctr">
            <a:normAutofit/>
          </a:bodyPr>
          <a:lstStyle/>
          <a:p>
            <a:pPr algn="ctr"/>
            <a:r>
              <a:rPr lang="en-US" kern="1200">
                <a:solidFill>
                  <a:schemeClr val="tx1"/>
                </a:solidFill>
                <a:latin typeface="+mj-lt"/>
                <a:ea typeface="+mj-ea"/>
                <a:cs typeface="+mj-cs"/>
              </a:rPr>
              <a:t>Derivation of SBO threshold </a:t>
            </a:r>
          </a:p>
        </p:txBody>
      </p:sp>
      <p:cxnSp>
        <p:nvCxnSpPr>
          <p:cNvPr id="19" name="Straight Connector 18">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994D8D-5383-B64A-85A1-C7D975772B8A}"/>
                  </a:ext>
                </a:extLst>
              </p:cNvPr>
              <p:cNvSpPr txBox="1"/>
              <p:nvPr/>
            </p:nvSpPr>
            <p:spPr>
              <a:xfrm>
                <a:off x="838200" y="2269173"/>
                <a:ext cx="10515600" cy="3659988"/>
              </a:xfrm>
              <a:prstGeom prst="rect">
                <a:avLst/>
              </a:prstGeom>
            </p:spPr>
            <p:txBody>
              <a:bodyPr vert="horz" lIns="91440" tIns="45720" rIns="91440" bIns="45720" rtlCol="0">
                <a:normAutofit fontScale="92500"/>
              </a:bodyPr>
              <a:lstStyle/>
              <a:p>
                <a:pPr algn="ctr" defTabSz="914400">
                  <a:lnSpc>
                    <a:spcPct val="90000"/>
                  </a:lnSpc>
                  <a:spcAft>
                    <a:spcPts val="600"/>
                  </a:spcAft>
                </a:pPr>
                <a14:m>
                  <m:oMathPara xmlns:m="http://schemas.openxmlformats.org/officeDocument/2006/math">
                    <m:oMathParaPr>
                      <m:jc m:val="centerGroup"/>
                    </m:oMathParaPr>
                    <m:oMath xmlns:m="http://schemas.openxmlformats.org/officeDocument/2006/math">
                      <m:sSub>
                        <m:sSubPr>
                          <m:ctrlPr>
                            <a:rPr lang="en-US" sz="3600" b="0" i="1">
                              <a:latin typeface="Cambria Math" panose="02040503050406030204" pitchFamily="18" charset="0"/>
                            </a:rPr>
                          </m:ctrlPr>
                        </m:sSubPr>
                        <m:e>
                          <m:r>
                            <a:rPr lang="en-US" sz="3600" b="0" i="1">
                              <a:latin typeface="Cambria Math" panose="02040503050406030204" pitchFamily="18" charset="0"/>
                            </a:rPr>
                            <m:t>𝑡</m:t>
                          </m:r>
                        </m:e>
                        <m:sub>
                          <m:r>
                            <a:rPr lang="en-US" sz="3600" b="0" i="1">
                              <a:latin typeface="Cambria Math" panose="02040503050406030204" pitchFamily="18" charset="0"/>
                            </a:rPr>
                            <m:t>𝑑</m:t>
                          </m:r>
                        </m:sub>
                      </m:sSub>
                      <m:r>
                        <a:rPr lang="en-US" sz="3600" b="0" i="1">
                          <a:latin typeface="Cambria Math" panose="02040503050406030204" pitchFamily="18" charset="0"/>
                        </a:rPr>
                        <m:t>&lt;</m:t>
                      </m:r>
                      <m:sSub>
                        <m:sSubPr>
                          <m:ctrlPr>
                            <a:rPr lang="en-US" sz="3600" b="0" i="1">
                              <a:latin typeface="Cambria Math" panose="02040503050406030204" pitchFamily="18" charset="0"/>
                            </a:rPr>
                          </m:ctrlPr>
                        </m:sSubPr>
                        <m:e>
                          <m:r>
                            <a:rPr lang="en-US" sz="3600" b="0" i="1">
                              <a:latin typeface="Cambria Math" panose="02040503050406030204" pitchFamily="18" charset="0"/>
                            </a:rPr>
                            <m:t>𝑡</m:t>
                          </m:r>
                        </m:e>
                        <m:sub>
                          <m:r>
                            <a:rPr lang="en-US" sz="3600" b="0" i="1">
                              <a:latin typeface="Cambria Math" panose="02040503050406030204" pitchFamily="18" charset="0"/>
                            </a:rPr>
                            <m:t>𝑠</m:t>
                          </m:r>
                        </m:sub>
                      </m:sSub>
                    </m:oMath>
                  </m:oMathPara>
                </a14:m>
                <a:endParaRPr lang="en-US" sz="3600" b="0" dirty="0"/>
              </a:p>
              <a:p>
                <a:pPr algn="ctr" defTabSz="914400">
                  <a:lnSpc>
                    <a:spcPct val="90000"/>
                  </a:lnSpc>
                  <a:spcAft>
                    <a:spcPts val="600"/>
                  </a:spcAft>
                </a:pPr>
                <a:endParaRPr lang="en-US" sz="3600" b="0" dirty="0"/>
              </a:p>
              <a:p>
                <a:pPr algn="ctr" defTabSz="914400">
                  <a:lnSpc>
                    <a:spcPct val="90000"/>
                  </a:lnSpc>
                  <a:spcAft>
                    <a:spcPts val="600"/>
                  </a:spcAft>
                </a:pPr>
                <a14:m>
                  <m:oMathPara xmlns:m="http://schemas.openxmlformats.org/officeDocument/2006/math">
                    <m:oMathParaPr>
                      <m:jc m:val="centerGroup"/>
                    </m:oMathParaPr>
                    <m:oMath xmlns:m="http://schemas.openxmlformats.org/officeDocument/2006/math">
                      <m:sSub>
                        <m:sSubPr>
                          <m:ctrlPr>
                            <a:rPr lang="en-US" sz="3600" b="0" i="1">
                              <a:latin typeface="Cambria Math" panose="02040503050406030204" pitchFamily="18" charset="0"/>
                            </a:rPr>
                          </m:ctrlPr>
                        </m:sSubPr>
                        <m:e>
                          <m:r>
                            <a:rPr lang="en-US" sz="3600" b="0" i="1">
                              <a:latin typeface="Cambria Math" panose="02040503050406030204" pitchFamily="18" charset="0"/>
                            </a:rPr>
                            <m:t>𝑡</m:t>
                          </m:r>
                        </m:e>
                        <m:sub>
                          <m:r>
                            <a:rPr lang="en-US" sz="3600" b="0" i="1">
                              <a:latin typeface="Cambria Math" panose="02040503050406030204" pitchFamily="18" charset="0"/>
                            </a:rPr>
                            <m:t>𝑑</m:t>
                          </m:r>
                        </m:sub>
                      </m:sSub>
                      <m:r>
                        <a:rPr lang="en-US" sz="3600" b="0" i="1">
                          <a:latin typeface="Cambria Math" panose="02040503050406030204" pitchFamily="18" charset="0"/>
                        </a:rPr>
                        <m:t>=</m:t>
                      </m:r>
                      <m:f>
                        <m:fPr>
                          <m:ctrlPr>
                            <a:rPr lang="en-US" sz="3600" b="0" i="1">
                              <a:latin typeface="Cambria Math" panose="02040503050406030204" pitchFamily="18" charset="0"/>
                            </a:rPr>
                          </m:ctrlPr>
                        </m:fPr>
                        <m:num>
                          <m:r>
                            <a:rPr lang="en-US" sz="3600" b="0" i="1">
                              <a:latin typeface="Cambria Math" panose="02040503050406030204" pitchFamily="18" charset="0"/>
                            </a:rPr>
                            <m:t>𝜏</m:t>
                          </m:r>
                          <m:r>
                            <a:rPr lang="en-US" sz="3600" b="0" i="1">
                              <a:latin typeface="Cambria Math" panose="02040503050406030204" pitchFamily="18" charset="0"/>
                            </a:rPr>
                            <m:t>𝑙</m:t>
                          </m:r>
                        </m:num>
                        <m:den>
                          <m:r>
                            <a:rPr lang="en-US" sz="3600" b="0" i="1">
                              <a:latin typeface="Cambria Math" panose="02040503050406030204" pitchFamily="18" charset="0"/>
                            </a:rPr>
                            <m:t>𝑐</m:t>
                          </m:r>
                        </m:den>
                      </m:f>
                      <m:r>
                        <a:rPr lang="en-US" sz="3600" b="0" i="1">
                          <a:latin typeface="Cambria Math" panose="02040503050406030204" pitchFamily="18" charset="0"/>
                        </a:rPr>
                        <m:t>                     </m:t>
                      </m:r>
                      <m:sSub>
                        <m:sSubPr>
                          <m:ctrlPr>
                            <a:rPr lang="en-US" sz="3600" b="0" i="1">
                              <a:latin typeface="Cambria Math" panose="02040503050406030204" pitchFamily="18" charset="0"/>
                            </a:rPr>
                          </m:ctrlPr>
                        </m:sSubPr>
                        <m:e>
                          <m:r>
                            <a:rPr lang="en-US" sz="3600" b="0" i="1">
                              <a:latin typeface="Cambria Math" panose="02040503050406030204" pitchFamily="18" charset="0"/>
                            </a:rPr>
                            <m:t>𝑡</m:t>
                          </m:r>
                        </m:e>
                        <m:sub>
                          <m:r>
                            <a:rPr lang="en-US" sz="3600" b="0" i="1">
                              <a:latin typeface="Cambria Math" panose="02040503050406030204" pitchFamily="18" charset="0"/>
                            </a:rPr>
                            <m:t>𝑠</m:t>
                          </m:r>
                        </m:sub>
                      </m:sSub>
                      <m:r>
                        <a:rPr lang="en-US" sz="3600" b="0" i="1">
                          <a:latin typeface="Cambria Math" panose="02040503050406030204" pitchFamily="18" charset="0"/>
                        </a:rPr>
                        <m:t>=</m:t>
                      </m:r>
                      <m:f>
                        <m:fPr>
                          <m:ctrlPr>
                            <a:rPr lang="en-US" sz="3600" b="0" i="1">
                              <a:latin typeface="Cambria Math" panose="02040503050406030204" pitchFamily="18" charset="0"/>
                            </a:rPr>
                          </m:ctrlPr>
                        </m:fPr>
                        <m:num>
                          <m:r>
                            <a:rPr lang="en-US" sz="3600" b="0" i="1">
                              <a:latin typeface="Cambria Math" panose="02040503050406030204" pitchFamily="18" charset="0"/>
                            </a:rPr>
                            <m:t>𝑙</m:t>
                          </m:r>
                        </m:num>
                        <m:den>
                          <m:sSub>
                            <m:sSubPr>
                              <m:ctrlPr>
                                <a:rPr lang="en-US" sz="3600" b="0" i="1">
                                  <a:latin typeface="Cambria Math" panose="02040503050406030204" pitchFamily="18" charset="0"/>
                                </a:rPr>
                              </m:ctrlPr>
                            </m:sSubPr>
                            <m:e>
                              <m:r>
                                <a:rPr lang="en-US" sz="3600" b="0" i="1">
                                  <a:latin typeface="Cambria Math" panose="02040503050406030204" pitchFamily="18" charset="0"/>
                                </a:rPr>
                                <m:t>𝑣</m:t>
                              </m:r>
                            </m:e>
                            <m:sub>
                              <m:r>
                                <a:rPr lang="en-US" sz="3600" b="0" i="1">
                                  <a:latin typeface="Cambria Math" panose="02040503050406030204" pitchFamily="18" charset="0"/>
                                </a:rPr>
                                <m:t>𝑠</m:t>
                              </m:r>
                            </m:sub>
                          </m:sSub>
                        </m:den>
                      </m:f>
                    </m:oMath>
                  </m:oMathPara>
                </a14:m>
                <a:endParaRPr lang="en-US" sz="3600" dirty="0"/>
              </a:p>
              <a:p>
                <a:pPr algn="ctr" defTabSz="914400">
                  <a:lnSpc>
                    <a:spcPct val="90000"/>
                  </a:lnSpc>
                  <a:spcAft>
                    <a:spcPts val="600"/>
                  </a:spcAft>
                </a:pPr>
                <a:endParaRPr lang="en-US" sz="3600" dirty="0"/>
              </a:p>
              <a:p>
                <a:pPr algn="ctr" defTabSz="914400">
                  <a:lnSpc>
                    <a:spcPct val="90000"/>
                  </a:lnSpc>
                  <a:spcAft>
                    <a:spcPts val="600"/>
                  </a:spcAft>
                </a:pPr>
                <a14:m>
                  <m:oMathPara xmlns:m="http://schemas.openxmlformats.org/officeDocument/2006/math">
                    <m:oMathParaPr>
                      <m:jc m:val="centerGroup"/>
                    </m:oMathParaPr>
                    <m:oMath xmlns:m="http://schemas.openxmlformats.org/officeDocument/2006/math">
                      <m:r>
                        <a:rPr lang="en-US" sz="3600" b="0" i="1">
                          <a:latin typeface="Cambria Math" panose="02040503050406030204" pitchFamily="18" charset="0"/>
                        </a:rPr>
                        <m:t>𝜏</m:t>
                      </m:r>
                      <m:r>
                        <a:rPr lang="en-US" sz="3600" b="0" i="1">
                          <a:latin typeface="Cambria Math" panose="02040503050406030204" pitchFamily="18" charset="0"/>
                        </a:rPr>
                        <m:t>&lt;</m:t>
                      </m:r>
                      <m:f>
                        <m:fPr>
                          <m:ctrlPr>
                            <a:rPr lang="en-US" sz="3600" b="0" i="1">
                              <a:latin typeface="Cambria Math" panose="02040503050406030204" pitchFamily="18" charset="0"/>
                            </a:rPr>
                          </m:ctrlPr>
                        </m:fPr>
                        <m:num>
                          <m:r>
                            <a:rPr lang="en-US" sz="3600" b="0" i="1">
                              <a:latin typeface="Cambria Math" panose="02040503050406030204" pitchFamily="18" charset="0"/>
                            </a:rPr>
                            <m:t>𝑐</m:t>
                          </m:r>
                        </m:num>
                        <m:den>
                          <m:sSub>
                            <m:sSubPr>
                              <m:ctrlPr>
                                <a:rPr lang="en-US" sz="3600" b="0" i="1">
                                  <a:latin typeface="Cambria Math" panose="02040503050406030204" pitchFamily="18" charset="0"/>
                                </a:rPr>
                              </m:ctrlPr>
                            </m:sSubPr>
                            <m:e>
                              <m:r>
                                <a:rPr lang="en-US" sz="3600" b="0" i="1">
                                  <a:latin typeface="Cambria Math" panose="02040503050406030204" pitchFamily="18" charset="0"/>
                                </a:rPr>
                                <m:t>𝑣</m:t>
                              </m:r>
                            </m:e>
                            <m:sub>
                              <m:r>
                                <a:rPr lang="en-US" sz="3600" b="0" i="1">
                                  <a:latin typeface="Cambria Math" panose="02040503050406030204" pitchFamily="18" charset="0"/>
                                </a:rPr>
                                <m:t>𝑠</m:t>
                              </m:r>
                            </m:sub>
                          </m:sSub>
                        </m:den>
                      </m:f>
                      <m:r>
                        <a:rPr lang="en-US" sz="3600" b="0" i="1">
                          <a:latin typeface="Cambria Math" panose="02040503050406030204" pitchFamily="18" charset="0"/>
                        </a:rPr>
                        <m:t>≈30</m:t>
                      </m:r>
                    </m:oMath>
                  </m:oMathPara>
                </a14:m>
                <a:endParaRPr lang="en-US" sz="3600" b="0" dirty="0"/>
              </a:p>
              <a:p>
                <a:pPr indent="-228600" defTabSz="914400">
                  <a:lnSpc>
                    <a:spcPct val="90000"/>
                  </a:lnSpc>
                  <a:spcAft>
                    <a:spcPts val="600"/>
                  </a:spcAft>
                  <a:buFont typeface="Arial" panose="020B0604020202020204" pitchFamily="34" charset="0"/>
                  <a:buChar char="•"/>
                </a:pPr>
                <a:endParaRPr lang="en-US" sz="2400" dirty="0"/>
              </a:p>
            </p:txBody>
          </p:sp>
        </mc:Choice>
        <mc:Fallback xmlns="">
          <p:sp>
            <p:nvSpPr>
              <p:cNvPr id="12" name="TextBox 11">
                <a:extLst>
                  <a:ext uri="{FF2B5EF4-FFF2-40B4-BE49-F238E27FC236}">
                    <a16:creationId xmlns:a16="http://schemas.microsoft.com/office/drawing/2014/main" id="{84994D8D-5383-B64A-85A1-C7D975772B8A}"/>
                  </a:ext>
                </a:extLst>
              </p:cNvPr>
              <p:cNvSpPr txBox="1">
                <a:spLocks noRot="1" noChangeAspect="1" noMove="1" noResize="1" noEditPoints="1" noAdjustHandles="1" noChangeArrowheads="1" noChangeShapeType="1" noTextEdit="1"/>
              </p:cNvSpPr>
              <p:nvPr/>
            </p:nvSpPr>
            <p:spPr>
              <a:xfrm>
                <a:off x="838200" y="2269173"/>
                <a:ext cx="10515600" cy="3659988"/>
              </a:xfrm>
              <a:prstGeom prst="rect">
                <a:avLst/>
              </a:prstGeom>
              <a:blipFill>
                <a:blip r:embed="rId3"/>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FEEBB0B-4D15-0444-8B84-584C03B62478}"/>
              </a:ext>
            </a:extLst>
          </p:cNvPr>
          <p:cNvSpPr>
            <a:spLocks noGrp="1"/>
          </p:cNvSpPr>
          <p:nvPr>
            <p:ph type="dt" sz="half" idx="10"/>
          </p:nvPr>
        </p:nvSpPr>
        <p:spPr>
          <a:xfrm>
            <a:off x="838200" y="6077585"/>
            <a:ext cx="2743200" cy="365125"/>
          </a:xfrm>
        </p:spPr>
        <p:txBody>
          <a:bodyPr vert="horz" lIns="91440" tIns="45720" rIns="91440" bIns="45720" rtlCol="0" anchor="ctr">
            <a:normAutofit/>
          </a:bodyPr>
          <a:lstStyle/>
          <a:p>
            <a:pPr defTabSz="914400">
              <a:spcAft>
                <a:spcPts val="600"/>
              </a:spcAft>
            </a:pPr>
            <a:fld id="{1A1DAD55-618D-EE41-9C27-698AA0283F1A}" type="datetime1">
              <a:rPr lang="en-US" smtClean="0"/>
              <a:t>6/15/23</a:t>
            </a:fld>
            <a:endParaRPr lang="en-US"/>
          </a:p>
        </p:txBody>
      </p:sp>
      <p:sp>
        <p:nvSpPr>
          <p:cNvPr id="5" name="Footer Placeholder 4">
            <a:extLst>
              <a:ext uri="{FF2B5EF4-FFF2-40B4-BE49-F238E27FC236}">
                <a16:creationId xmlns:a16="http://schemas.microsoft.com/office/drawing/2014/main" id="{63B140B4-D060-B249-A91D-FE42F79E0C80}"/>
              </a:ext>
            </a:extLst>
          </p:cNvPr>
          <p:cNvSpPr>
            <a:spLocks noGrp="1"/>
          </p:cNvSpPr>
          <p:nvPr>
            <p:ph type="ftr" sz="quarter" idx="11"/>
          </p:nvPr>
        </p:nvSpPr>
        <p:spPr>
          <a:xfrm>
            <a:off x="4038600" y="6077585"/>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85A531F1-CBE9-6848-BF4F-AD43BA21BB85}"/>
              </a:ext>
            </a:extLst>
          </p:cNvPr>
          <p:cNvSpPr>
            <a:spLocks noGrp="1"/>
          </p:cNvSpPr>
          <p:nvPr>
            <p:ph type="sldNum" sz="quarter" idx="12"/>
          </p:nvPr>
        </p:nvSpPr>
        <p:spPr>
          <a:xfrm>
            <a:off x="8610600" y="6077585"/>
            <a:ext cx="2743200" cy="365125"/>
          </a:xfrm>
        </p:spPr>
        <p:txBody>
          <a:bodyPr vert="horz" lIns="91440" tIns="45720" rIns="91440" bIns="45720" rtlCol="0" anchor="ctr">
            <a:normAutofit/>
          </a:bodyPr>
          <a:lstStyle/>
          <a:p>
            <a:pPr defTabSz="914400">
              <a:spcAft>
                <a:spcPts val="600"/>
              </a:spcAft>
            </a:pPr>
            <a:fld id="{FBE9A169-964F-1E4E-B2F9-33AE598A0D65}" type="slidenum">
              <a:rPr lang="en-US" smtClean="0"/>
              <a:pPr defTabSz="914400">
                <a:spcAft>
                  <a:spcPts val="600"/>
                </a:spcAft>
              </a:pPr>
              <a:t>16</a:t>
            </a:fld>
            <a:endParaRPr lang="en-US"/>
          </a:p>
        </p:txBody>
      </p:sp>
    </p:spTree>
    <p:extLst>
      <p:ext uri="{BB962C8B-B14F-4D97-AF65-F5344CB8AC3E}">
        <p14:creationId xmlns:p14="http://schemas.microsoft.com/office/powerpoint/2010/main" val="326124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FAE79-CF62-DD49-B215-93CD160B1B0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dirty="0">
                <a:solidFill>
                  <a:srgbClr val="FFFFFF"/>
                </a:solidFill>
              </a:rPr>
              <a:t>Extended Wind and Light Travel Regimes</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16F30A36-F927-BE44-ACA9-631711010744}"/>
              </a:ext>
            </a:extLst>
          </p:cNvPr>
          <p:cNvSpPr>
            <a:spLocks noGrp="1"/>
          </p:cNvSpPr>
          <p:nvPr>
            <p:ph type="dt" sz="half" idx="10"/>
          </p:nvPr>
        </p:nvSpPr>
        <p:spPr>
          <a:xfrm>
            <a:off x="830943" y="6522430"/>
            <a:ext cx="2743200" cy="347472"/>
          </a:xfrm>
        </p:spPr>
        <p:txBody>
          <a:bodyPr vert="horz" lIns="91440" tIns="45720" rIns="91440" bIns="45720" rtlCol="0" anchor="ctr">
            <a:normAutofit/>
          </a:bodyPr>
          <a:lstStyle/>
          <a:p>
            <a:pPr defTabSz="914400">
              <a:spcAft>
                <a:spcPts val="600"/>
              </a:spcAft>
            </a:pPr>
            <a:fld id="{FE3BB7C9-FD0C-6F4B-AADC-462B80DC66BB}" type="datetime1">
              <a:rPr lang="en-US" smtClean="0">
                <a:solidFill>
                  <a:srgbClr val="898989"/>
                </a:solidFill>
              </a:rPr>
              <a:t>6/15/23</a:t>
            </a:fld>
            <a:endParaRPr lang="en-US">
              <a:solidFill>
                <a:srgbClr val="898989"/>
              </a:solidFill>
            </a:endParaRPr>
          </a:p>
        </p:txBody>
      </p:sp>
      <p:sp>
        <p:nvSpPr>
          <p:cNvPr id="8" name="Footer Placeholder 7">
            <a:extLst>
              <a:ext uri="{FF2B5EF4-FFF2-40B4-BE49-F238E27FC236}">
                <a16:creationId xmlns:a16="http://schemas.microsoft.com/office/drawing/2014/main" id="{D48ECB94-B889-3C4F-AF68-3369D51C73AE}"/>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9" name="Slide Number Placeholder 8">
            <a:extLst>
              <a:ext uri="{FF2B5EF4-FFF2-40B4-BE49-F238E27FC236}">
                <a16:creationId xmlns:a16="http://schemas.microsoft.com/office/drawing/2014/main" id="{4E37A1A8-E145-8540-994B-9EE5BD7611D3}"/>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17</a:t>
            </a:fld>
            <a:endParaRPr lang="en-US">
              <a:solidFill>
                <a:srgbClr val="898989"/>
              </a:solidFill>
            </a:endParaRPr>
          </a:p>
        </p:txBody>
      </p:sp>
      <mc:AlternateContent xmlns:mc="http://schemas.openxmlformats.org/markup-compatibility/2006" xmlns:a14="http://schemas.microsoft.com/office/drawing/2010/main">
        <mc:Choice Requires="a14">
          <p:sp>
            <p:nvSpPr>
              <p:cNvPr id="26" name="Content Placeholder 3">
                <a:extLst>
                  <a:ext uri="{FF2B5EF4-FFF2-40B4-BE49-F238E27FC236}">
                    <a16:creationId xmlns:a16="http://schemas.microsoft.com/office/drawing/2014/main" id="{7C4A1DA3-5506-8D4A-B6A1-72B5B1AA8492}"/>
                  </a:ext>
                </a:extLst>
              </p:cNvPr>
              <p:cNvSpPr>
                <a:spLocks noGrp="1"/>
              </p:cNvSpPr>
              <p:nvPr>
                <p:ph sz="half" idx="1"/>
              </p:nvPr>
            </p:nvSpPr>
            <p:spPr>
              <a:xfrm>
                <a:off x="508725" y="2466922"/>
                <a:ext cx="5181600" cy="4351338"/>
              </a:xfrm>
            </p:spPr>
            <p:txBody>
              <a:bodyPr>
                <a:normAutofit/>
              </a:bodyPr>
              <a:lstStyle/>
              <a:p>
                <a:pPr marL="0" indent="0" algn="ctr">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𝑤</m:t>
                          </m:r>
                        </m:sub>
                      </m:sSub>
                      <m:r>
                        <a:rPr lang="en-US" b="0" i="1" smtClean="0">
                          <a:latin typeface="Cambria Math" panose="02040503050406030204" pitchFamily="18" charset="0"/>
                        </a:rPr>
                        <m:t>&gt;</m:t>
                      </m:r>
                      <m:f>
                        <m:fPr>
                          <m:ctrlPr>
                            <a:rPr lang="en-US" b="0" i="1" smtClean="0">
                              <a:latin typeface="Cambria Math" panose="02040503050406030204" pitchFamily="18" charset="0"/>
                            </a:rPr>
                          </m:ctrlPr>
                        </m:fPr>
                        <m:num>
                          <m:r>
                            <a:rPr lang="en-US" b="0" i="1" smtClean="0">
                              <a:latin typeface="Cambria Math" panose="02040503050406030204" pitchFamily="18" charset="0"/>
                            </a:rPr>
                            <m:t>𝜅</m:t>
                          </m:r>
                          <m:r>
                            <a:rPr lang="en-US" b="0" i="1" smtClean="0">
                              <a:latin typeface="Cambria Math" panose="02040503050406030204" pitchFamily="18" charset="0"/>
                            </a:rPr>
                            <m:t>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num>
                        <m:den>
                          <m:r>
                            <a:rPr lang="en-US" b="0" i="1" smtClean="0">
                              <a:latin typeface="Cambria Math" panose="02040503050406030204" pitchFamily="18" charset="0"/>
                            </a:rPr>
                            <m:t>𝑐</m:t>
                          </m:r>
                        </m:den>
                      </m:f>
                    </m:oMath>
                  </m:oMathPara>
                </a14:m>
                <a:endParaRPr lang="en-US" b="0"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𝑟𝑖𝑠𝑒</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𝜅</m:t>
                          </m:r>
                          <m:r>
                            <a:rPr lang="en-US" b="0" i="1" smtClean="0">
                              <a:latin typeface="Cambria Math" panose="02040503050406030204" pitchFamily="18" charset="0"/>
                            </a:rPr>
                            <m:t>𝐷</m:t>
                          </m:r>
                        </m:num>
                        <m:den>
                          <m:r>
                            <a:rPr lang="en-US" b="0" i="1" smtClean="0">
                              <a:latin typeface="Cambria Math" panose="02040503050406030204" pitchFamily="18" charset="0"/>
                            </a:rPr>
                            <m:t>𝑐</m:t>
                          </m:r>
                        </m:den>
                      </m:f>
                    </m:oMath>
                  </m:oMathPara>
                </a14:m>
                <a:endParaRPr lang="en-US" dirty="0"/>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𝑠𝑏𝑜</m:t>
                          </m:r>
                        </m:sub>
                      </m:sSub>
                      <m:r>
                        <a:rPr lang="en-US" i="1">
                          <a:latin typeface="Cambria Math" panose="02040503050406030204" pitchFamily="18" charset="0"/>
                        </a:rPr>
                        <m:t>≈4</m:t>
                      </m:r>
                      <m:r>
                        <a:rPr lang="en-US" i="1">
                          <a:latin typeface="Cambria Math" panose="02040503050406030204" pitchFamily="18" charset="0"/>
                        </a:rPr>
                        <m:t>𝜋</m:t>
                      </m:r>
                      <m:r>
                        <a:rPr lang="en-US" i="1">
                          <a:latin typeface="Cambria Math" panose="02040503050406030204" pitchFamily="18" charset="0"/>
                        </a:rPr>
                        <m:t>𝐷</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𝑠</m:t>
                          </m:r>
                        </m:sub>
                        <m:sup>
                          <m:r>
                            <a:rPr lang="en-US" i="1">
                              <a:latin typeface="Cambria Math" panose="02040503050406030204" pitchFamily="18" charset="0"/>
                            </a:rPr>
                            <m:t>3</m:t>
                          </m:r>
                        </m:sup>
                      </m:sSubSup>
                    </m:oMath>
                  </m:oMathPara>
                </a14:m>
                <a:endParaRPr lang="en-US" dirty="0"/>
              </a:p>
            </p:txBody>
          </p:sp>
        </mc:Choice>
        <mc:Fallback xmlns="">
          <p:sp>
            <p:nvSpPr>
              <p:cNvPr id="26" name="Content Placeholder 3">
                <a:extLst>
                  <a:ext uri="{FF2B5EF4-FFF2-40B4-BE49-F238E27FC236}">
                    <a16:creationId xmlns:a16="http://schemas.microsoft.com/office/drawing/2014/main" id="{7C4A1DA3-5506-8D4A-B6A1-72B5B1AA8492}"/>
                  </a:ext>
                </a:extLst>
              </p:cNvPr>
              <p:cNvSpPr>
                <a:spLocks noGrp="1" noRot="1" noChangeAspect="1" noMove="1" noResize="1" noEditPoints="1" noAdjustHandles="1" noChangeArrowheads="1" noChangeShapeType="1" noTextEdit="1"/>
              </p:cNvSpPr>
              <p:nvPr>
                <p:ph sz="half" idx="1"/>
              </p:nvPr>
            </p:nvSpPr>
            <p:spPr>
              <a:xfrm>
                <a:off x="508725" y="2466922"/>
                <a:ext cx="5181600" cy="4351338"/>
              </a:xfrm>
              <a:blipFill>
                <a:blip r:embed="rId3"/>
                <a:stretch>
                  <a:fillRect t="-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ontent Placeholder 5">
                <a:extLst>
                  <a:ext uri="{FF2B5EF4-FFF2-40B4-BE49-F238E27FC236}">
                    <a16:creationId xmlns:a16="http://schemas.microsoft.com/office/drawing/2014/main" id="{97CF263A-924B-7546-B97A-F4D54CA52860}"/>
                  </a:ext>
                </a:extLst>
              </p:cNvPr>
              <p:cNvSpPr txBox="1">
                <a:spLocks/>
              </p:cNvSpPr>
              <p:nvPr/>
            </p:nvSpPr>
            <p:spPr>
              <a:xfrm>
                <a:off x="6501675" y="2286633"/>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𝑤</m:t>
                          </m:r>
                        </m:sub>
                      </m:sSub>
                      <m:r>
                        <a:rPr lang="en-US" i="1" smtClean="0">
                          <a:latin typeface="Cambria Math" panose="02040503050406030204" pitchFamily="18" charset="0"/>
                        </a:rPr>
                        <m:t>&lt;</m:t>
                      </m:r>
                      <m:r>
                        <a:rPr lang="en-US" i="1" smtClean="0">
                          <a:latin typeface="Cambria Math" panose="02040503050406030204" pitchFamily="18" charset="0"/>
                        </a:rPr>
                        <m:t>𝜅</m:t>
                      </m:r>
                      <m:r>
                        <a:rPr lang="en-US" i="1" smtClean="0">
                          <a:latin typeface="Cambria Math" panose="02040503050406030204" pitchFamily="18" charset="0"/>
                        </a:rPr>
                        <m:t>𝐷</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rPr>
                                        <m:t>𝑣</m:t>
                                      </m:r>
                                    </m:e>
                                    <m:sub>
                                      <m:r>
                                        <a:rPr lang="en-US" i="1" smtClean="0">
                                          <a:latin typeface="Cambria Math" panose="02040503050406030204" pitchFamily="18" charset="0"/>
                                        </a:rPr>
                                        <m:t>𝑠</m:t>
                                      </m:r>
                                    </m:sub>
                                  </m:sSub>
                                </m:num>
                                <m:den>
                                  <m:r>
                                    <a:rPr lang="en-US" i="1" smtClean="0">
                                      <a:latin typeface="Cambria Math" panose="02040503050406030204" pitchFamily="18" charset="0"/>
                                    </a:rPr>
                                    <m:t>𝑐</m:t>
                                  </m:r>
                                </m:den>
                              </m:f>
                            </m:e>
                          </m:d>
                        </m:e>
                        <m:sup>
                          <m:r>
                            <a:rPr lang="en-US" i="1" smtClean="0">
                              <a:latin typeface="Cambria Math" panose="02040503050406030204" pitchFamily="18" charset="0"/>
                            </a:rPr>
                            <m:t>2</m:t>
                          </m:r>
                        </m:sup>
                      </m:sSup>
                    </m:oMath>
                  </m:oMathPara>
                </a14:m>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𝑟𝑖𝑠𝑒</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𝑤</m:t>
                              </m:r>
                            </m:sub>
                          </m:sSub>
                        </m:num>
                        <m:den>
                          <m:r>
                            <a:rPr lang="en-US" i="1" smtClean="0">
                              <a:latin typeface="Cambria Math" panose="02040503050406030204" pitchFamily="18" charset="0"/>
                            </a:rPr>
                            <m:t>𝑐</m:t>
                          </m:r>
                        </m:den>
                      </m:f>
                    </m:oMath>
                  </m:oMathPara>
                </a14:m>
                <a:endParaRPr lang="en-US" dirty="0"/>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𝑠𝑏𝑜</m:t>
                          </m:r>
                        </m:sub>
                      </m:sSub>
                      <m:r>
                        <a:rPr lang="en-US" i="1">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4</m:t>
                          </m:r>
                          <m:r>
                            <a:rPr lang="en-US" i="1">
                              <a:latin typeface="Cambria Math" panose="02040503050406030204" pitchFamily="18" charset="0"/>
                            </a:rPr>
                            <m:t>𝜋</m:t>
                          </m:r>
                          <m:sSub>
                            <m:sSubPr>
                              <m:ctrlPr>
                                <a:rPr lang="en-US" i="1" smtClean="0">
                                  <a:latin typeface="Cambria Math" panose="02040503050406030204" pitchFamily="18" charset="0"/>
                                </a:rPr>
                              </m:ctrlPr>
                            </m:sSubPr>
                            <m:e>
                              <m:r>
                                <a:rPr lang="en-US" i="1" smtClean="0">
                                  <a:latin typeface="Cambria Math" panose="02040503050406030204" pitchFamily="18" charset="0"/>
                                </a:rPr>
                                <m:t>𝑣</m:t>
                              </m:r>
                            </m:e>
                            <m:sub>
                              <m:r>
                                <a:rPr lang="en-US" i="1" smtClean="0">
                                  <a:latin typeface="Cambria Math" panose="02040503050406030204" pitchFamily="18" charset="0"/>
                                </a:rPr>
                                <m:t>𝑠</m:t>
                              </m:r>
                            </m:sub>
                          </m:sSub>
                          <m:sSup>
                            <m:sSupPr>
                              <m:ctrlPr>
                                <a:rPr lang="en-US" i="1" smtClean="0">
                                  <a:latin typeface="Cambria Math" panose="02040503050406030204" pitchFamily="18" charset="0"/>
                                </a:rPr>
                              </m:ctrlPr>
                            </m:sSupPr>
                            <m:e>
                              <m:r>
                                <a:rPr lang="en-US" i="1" smtClean="0">
                                  <a:latin typeface="Cambria Math" panose="02040503050406030204" pitchFamily="18" charset="0"/>
                                </a:rPr>
                                <m:t>𝑐</m:t>
                              </m:r>
                            </m:e>
                            <m:sup>
                              <m:r>
                                <a:rPr lang="en-US" i="1" smtClean="0">
                                  <a:latin typeface="Cambria Math" panose="02040503050406030204" pitchFamily="18" charset="0"/>
                                </a:rPr>
                                <m:t>2</m:t>
                              </m:r>
                            </m:sup>
                          </m:sSup>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𝑤</m:t>
                              </m:r>
                            </m:sub>
                          </m:sSub>
                        </m:num>
                        <m:den>
                          <m:r>
                            <a:rPr lang="en-US" i="1" smtClean="0">
                              <a:latin typeface="Cambria Math" panose="02040503050406030204" pitchFamily="18" charset="0"/>
                            </a:rPr>
                            <m:t>𝜅</m:t>
                          </m:r>
                        </m:den>
                      </m:f>
                    </m:oMath>
                  </m:oMathPara>
                </a14:m>
                <a:endParaRPr lang="en-US" dirty="0"/>
              </a:p>
            </p:txBody>
          </p:sp>
        </mc:Choice>
        <mc:Fallback xmlns="">
          <p:sp>
            <p:nvSpPr>
              <p:cNvPr id="27" name="Content Placeholder 5">
                <a:extLst>
                  <a:ext uri="{FF2B5EF4-FFF2-40B4-BE49-F238E27FC236}">
                    <a16:creationId xmlns:a16="http://schemas.microsoft.com/office/drawing/2014/main" id="{97CF263A-924B-7546-B97A-F4D54CA52860}"/>
                  </a:ext>
                </a:extLst>
              </p:cNvPr>
              <p:cNvSpPr txBox="1">
                <a:spLocks noRot="1" noChangeAspect="1" noMove="1" noResize="1" noEditPoints="1" noAdjustHandles="1" noChangeArrowheads="1" noChangeShapeType="1" noTextEdit="1"/>
              </p:cNvSpPr>
              <p:nvPr/>
            </p:nvSpPr>
            <p:spPr>
              <a:xfrm>
                <a:off x="6501675" y="2286633"/>
                <a:ext cx="5181600" cy="4351338"/>
              </a:xfrm>
              <a:prstGeom prst="rect">
                <a:avLst/>
              </a:prstGeom>
              <a:blipFill>
                <a:blip r:embed="rId4"/>
                <a:stretch>
                  <a:fillRect t="-292"/>
                </a:stretch>
              </a:blipFill>
            </p:spPr>
            <p:txBody>
              <a:bodyPr/>
              <a:lstStyle/>
              <a:p>
                <a:r>
                  <a:rPr lang="en-US">
                    <a:noFill/>
                  </a:rPr>
                  <a:t> </a:t>
                </a:r>
              </a:p>
            </p:txBody>
          </p:sp>
        </mc:Fallback>
      </mc:AlternateContent>
    </p:spTree>
    <p:extLst>
      <p:ext uri="{BB962C8B-B14F-4D97-AF65-F5344CB8AC3E}">
        <p14:creationId xmlns:p14="http://schemas.microsoft.com/office/powerpoint/2010/main" val="238173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8499FE-ADD6-044C-A220-A9519C78912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4600" dirty="0">
                <a:solidFill>
                  <a:srgbClr val="FFFFFF"/>
                </a:solidFill>
              </a:rPr>
              <a:t>Derivation of Rise Time</a:t>
            </a:r>
            <a:endParaRPr lang="en-US" sz="4600" kern="1200" dirty="0">
              <a:solidFill>
                <a:srgbClr val="FFFFFF"/>
              </a:solidFill>
              <a:latin typeface="+mj-lt"/>
              <a:ea typeface="+mj-ea"/>
              <a:cs typeface="+mj-cs"/>
            </a:endParaRP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07D8A2D-87F3-7B44-B029-F021093B597D}"/>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defTabSz="914400">
              <a:spcAft>
                <a:spcPts val="600"/>
              </a:spcAft>
            </a:pPr>
            <a:fld id="{A9D6A19B-4E6E-B344-895A-158859B56181}" type="datetime1">
              <a:rPr lang="en-US" smtClean="0">
                <a:solidFill>
                  <a:srgbClr val="898989"/>
                </a:solidFill>
              </a:rPr>
              <a:t>6/15/23</a:t>
            </a:fld>
            <a:endParaRPr lang="en-US">
              <a:solidFill>
                <a:srgbClr val="898989"/>
              </a:solidFill>
            </a:endParaRPr>
          </a:p>
        </p:txBody>
      </p:sp>
      <p:sp>
        <p:nvSpPr>
          <p:cNvPr id="5" name="Footer Placeholder 4">
            <a:extLst>
              <a:ext uri="{FF2B5EF4-FFF2-40B4-BE49-F238E27FC236}">
                <a16:creationId xmlns:a16="http://schemas.microsoft.com/office/drawing/2014/main" id="{47FCBDDC-983E-4749-9E78-ADB17BF6F946}"/>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A340D634-7C2D-8748-9D3D-487D144E9792}"/>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18</a:t>
            </a:fld>
            <a:endParaRPr lang="en-US">
              <a:solidFill>
                <a:srgbClr val="898989"/>
              </a:solidFill>
            </a:endParaRPr>
          </a:p>
        </p:txBody>
      </p:sp>
      <p:pic>
        <p:nvPicPr>
          <p:cNvPr id="18" name="Picture 17" descr="A picture containing diagram&#10;&#10;Description automatically generated">
            <a:extLst>
              <a:ext uri="{FF2B5EF4-FFF2-40B4-BE49-F238E27FC236}">
                <a16:creationId xmlns:a16="http://schemas.microsoft.com/office/drawing/2014/main" id="{498CAB50-8EED-FB48-964E-1571E37FDECF}"/>
              </a:ext>
            </a:extLst>
          </p:cNvPr>
          <p:cNvPicPr>
            <a:picLocks noChangeAspect="1"/>
          </p:cNvPicPr>
          <p:nvPr/>
        </p:nvPicPr>
        <p:blipFill>
          <a:blip r:embed="rId3"/>
          <a:stretch>
            <a:fillRect/>
          </a:stretch>
        </p:blipFill>
        <p:spPr>
          <a:xfrm>
            <a:off x="2165498" y="1597859"/>
            <a:ext cx="8259581" cy="4929887"/>
          </a:xfrm>
          <a:prstGeom prst="rect">
            <a:avLst/>
          </a:prstGeom>
        </p:spPr>
      </p:pic>
    </p:spTree>
    <p:extLst>
      <p:ext uri="{BB962C8B-B14F-4D97-AF65-F5344CB8AC3E}">
        <p14:creationId xmlns:p14="http://schemas.microsoft.com/office/powerpoint/2010/main" val="401610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AF510B-4CBE-AA4D-8769-A64C3A491AE1}"/>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Supernova Explosion Code</a:t>
            </a: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C1F07440-B7AF-6840-B19A-D0D3C02AD12C}"/>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defTabSz="914400">
              <a:spcAft>
                <a:spcPts val="600"/>
              </a:spcAft>
            </a:pPr>
            <a:fld id="{051601BB-5F46-3548-AB15-EDC5BDAE2EC3}" type="datetime1">
              <a:rPr lang="en-US" smtClean="0">
                <a:solidFill>
                  <a:srgbClr val="898989"/>
                </a:solidFill>
              </a:rPr>
              <a:t>6/15/23</a:t>
            </a:fld>
            <a:endParaRPr lang="en-US">
              <a:solidFill>
                <a:srgbClr val="898989"/>
              </a:solidFill>
            </a:endParaRPr>
          </a:p>
        </p:txBody>
      </p:sp>
      <p:sp>
        <p:nvSpPr>
          <p:cNvPr id="5" name="Footer Placeholder 4">
            <a:extLst>
              <a:ext uri="{FF2B5EF4-FFF2-40B4-BE49-F238E27FC236}">
                <a16:creationId xmlns:a16="http://schemas.microsoft.com/office/drawing/2014/main" id="{5DA1AB92-CE14-BC4E-A33A-5BE78866D847}"/>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71077F44-1CFE-564E-9F9B-3E3CDDC7F19F}"/>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19</a:t>
            </a:fld>
            <a:endParaRPr lang="en-US">
              <a:solidFill>
                <a:srgbClr val="898989"/>
              </a:solidFill>
            </a:endParaRPr>
          </a:p>
        </p:txBody>
      </p:sp>
      <p:pic>
        <p:nvPicPr>
          <p:cNvPr id="10" name="Content Placeholder 7" descr="A picture containing invertebrate&#10;&#10;Description automatically generated">
            <a:extLst>
              <a:ext uri="{FF2B5EF4-FFF2-40B4-BE49-F238E27FC236}">
                <a16:creationId xmlns:a16="http://schemas.microsoft.com/office/drawing/2014/main" id="{A83FA881-C280-3347-B533-E6EB0EC31ADE}"/>
              </a:ext>
            </a:extLst>
          </p:cNvPr>
          <p:cNvPicPr>
            <a:picLocks noGrp="1" noChangeAspect="1"/>
          </p:cNvPicPr>
          <p:nvPr>
            <p:ph idx="1"/>
          </p:nvPr>
        </p:nvPicPr>
        <p:blipFill>
          <a:blip r:embed="rId5"/>
          <a:stretch>
            <a:fillRect/>
          </a:stretch>
        </p:blipFill>
        <p:spPr>
          <a:xfrm>
            <a:off x="10637715" y="653256"/>
            <a:ext cx="635000" cy="749300"/>
          </a:xfrm>
        </p:spPr>
      </p:pic>
      <p:sp>
        <p:nvSpPr>
          <p:cNvPr id="11" name="TextBox 10">
            <a:extLst>
              <a:ext uri="{FF2B5EF4-FFF2-40B4-BE49-F238E27FC236}">
                <a16:creationId xmlns:a16="http://schemas.microsoft.com/office/drawing/2014/main" id="{9A2F8999-DAB9-8343-BEFB-2F0EA8152498}"/>
              </a:ext>
            </a:extLst>
          </p:cNvPr>
          <p:cNvSpPr txBox="1"/>
          <p:nvPr/>
        </p:nvSpPr>
        <p:spPr>
          <a:xfrm>
            <a:off x="434243" y="2188914"/>
            <a:ext cx="5653338" cy="59400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Open-source 1-D hydrodynamic radiative transfer code</a:t>
            </a:r>
          </a:p>
          <a:p>
            <a:endParaRPr lang="en-US" sz="2400" dirty="0">
              <a:latin typeface="+mj-lt"/>
            </a:endParaRPr>
          </a:p>
          <a:p>
            <a:endParaRPr lang="en-US" sz="2400" dirty="0">
              <a:latin typeface="+mj-lt"/>
            </a:endParaRPr>
          </a:p>
          <a:p>
            <a:pPr marL="285750" indent="-285750">
              <a:buFont typeface="Arial" panose="020B0604020202020204" pitchFamily="34" charset="0"/>
              <a:buChar char="•"/>
            </a:pPr>
            <a:r>
              <a:rPr lang="en-US" sz="2400" dirty="0">
                <a:latin typeface="+mj-lt"/>
              </a:rPr>
              <a:t>Developers:</a:t>
            </a:r>
          </a:p>
          <a:p>
            <a:pPr marL="742950" lvl="1" indent="-285750">
              <a:buFont typeface="Arial" panose="020B0604020202020204" pitchFamily="34" charset="0"/>
              <a:buChar char="•"/>
            </a:pPr>
            <a:r>
              <a:rPr lang="en-US" sz="2400" dirty="0">
                <a:latin typeface="+mj-lt"/>
              </a:rPr>
              <a:t>Viktoriya </a:t>
            </a:r>
            <a:r>
              <a:rPr lang="en-US" sz="2400" dirty="0" err="1">
                <a:latin typeface="+mj-lt"/>
              </a:rPr>
              <a:t>Morozova</a:t>
            </a:r>
            <a:endParaRPr lang="en-US" sz="2400" dirty="0">
              <a:latin typeface="+mj-lt"/>
            </a:endParaRPr>
          </a:p>
          <a:p>
            <a:pPr marL="742950" lvl="1" indent="-285750">
              <a:buFont typeface="Arial" panose="020B0604020202020204" pitchFamily="34" charset="0"/>
              <a:buChar char="•"/>
            </a:pPr>
            <a:r>
              <a:rPr lang="en-US" sz="2400" dirty="0">
                <a:latin typeface="+mj-lt"/>
              </a:rPr>
              <a:t>Anthony </a:t>
            </a:r>
            <a:r>
              <a:rPr lang="en-US" sz="2400" dirty="0" err="1">
                <a:latin typeface="+mj-lt"/>
              </a:rPr>
              <a:t>Piro</a:t>
            </a:r>
            <a:endParaRPr lang="en-US" sz="2400" dirty="0">
              <a:latin typeface="+mj-lt"/>
            </a:endParaRPr>
          </a:p>
          <a:p>
            <a:pPr lvl="1"/>
            <a:endParaRPr lang="en-US" sz="2800" dirty="0">
              <a:latin typeface="+mj-lt"/>
            </a:endParaRPr>
          </a:p>
          <a:p>
            <a:pPr lvl="1"/>
            <a:endParaRPr lang="en-US" sz="2800" dirty="0">
              <a:latin typeface="+mj-lt"/>
            </a:endParaRPr>
          </a:p>
          <a:p>
            <a:pPr marL="285750" indent="-285750">
              <a:buFont typeface="Arial" panose="020B0604020202020204" pitchFamily="34" charset="0"/>
              <a:buChar char="•"/>
            </a:pPr>
            <a:endParaRPr lang="en-US" sz="2800" dirty="0">
              <a:latin typeface="+mj-lt"/>
            </a:endParaRPr>
          </a:p>
          <a:p>
            <a:endParaRPr lang="en-US" sz="2800" dirty="0">
              <a:latin typeface="+mj-lt"/>
            </a:endParaRPr>
          </a:p>
          <a:p>
            <a:endParaRPr lang="en-US" sz="2800" dirty="0">
              <a:latin typeface="+mj-lt"/>
            </a:endParaRP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endParaRPr lang="en-US" dirty="0">
              <a:latin typeface="+mj-lt"/>
            </a:endParaRPr>
          </a:p>
          <a:p>
            <a:endParaRPr lang="en-US" dirty="0">
              <a:latin typeface="+mj-lt"/>
            </a:endParaRPr>
          </a:p>
        </p:txBody>
      </p:sp>
      <p:sp>
        <p:nvSpPr>
          <p:cNvPr id="15" name="TextBox 14">
            <a:extLst>
              <a:ext uri="{FF2B5EF4-FFF2-40B4-BE49-F238E27FC236}">
                <a16:creationId xmlns:a16="http://schemas.microsoft.com/office/drawing/2014/main" id="{58F6473E-C5A0-7E48-A39A-40BF223778ED}"/>
              </a:ext>
            </a:extLst>
          </p:cNvPr>
          <p:cNvSpPr txBox="1"/>
          <p:nvPr/>
        </p:nvSpPr>
        <p:spPr>
          <a:xfrm>
            <a:off x="9841521" y="1446677"/>
            <a:ext cx="2413977" cy="276999"/>
          </a:xfrm>
          <a:prstGeom prst="rect">
            <a:avLst/>
          </a:prstGeom>
          <a:noFill/>
        </p:spPr>
        <p:txBody>
          <a:bodyPr wrap="square" rtlCol="0">
            <a:spAutoFit/>
          </a:bodyPr>
          <a:lstStyle/>
          <a:p>
            <a:r>
              <a:rPr lang="en-US" sz="1200" dirty="0" err="1"/>
              <a:t>stellarcollapse.org</a:t>
            </a:r>
            <a:r>
              <a:rPr lang="en-US" sz="1200" dirty="0"/>
              <a:t>/</a:t>
            </a:r>
            <a:r>
              <a:rPr lang="en-US" sz="1200" dirty="0" err="1"/>
              <a:t>SNEC.html</a:t>
            </a:r>
            <a:endParaRPr lang="en-US" sz="1200" dirty="0"/>
          </a:p>
        </p:txBody>
      </p:sp>
      <p:pic>
        <p:nvPicPr>
          <p:cNvPr id="3" name="sn" descr="sn">
            <a:hlinkClick r:id="" action="ppaction://media"/>
            <a:extLst>
              <a:ext uri="{FF2B5EF4-FFF2-40B4-BE49-F238E27FC236}">
                <a16:creationId xmlns:a16="http://schemas.microsoft.com/office/drawing/2014/main" id="{33CEC1EA-4C1C-2D4E-847F-F465A51B150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104421" y="2239348"/>
            <a:ext cx="5653338" cy="4240004"/>
          </a:xfrm>
          <a:prstGeom prst="rect">
            <a:avLst/>
          </a:prstGeom>
        </p:spPr>
      </p:pic>
    </p:spTree>
    <p:extLst>
      <p:ext uri="{BB962C8B-B14F-4D97-AF65-F5344CB8AC3E}">
        <p14:creationId xmlns:p14="http://schemas.microsoft.com/office/powerpoint/2010/main" val="12578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FAE79-CF62-DD49-B215-93CD160B1B08}"/>
              </a:ext>
            </a:extLst>
          </p:cNvPr>
          <p:cNvSpPr>
            <a:spLocks noGrp="1"/>
          </p:cNvSpPr>
          <p:nvPr>
            <p:ph type="title"/>
          </p:nvPr>
        </p:nvSpPr>
        <p:spPr>
          <a:xfrm>
            <a:off x="546351" y="433545"/>
            <a:ext cx="11139854" cy="930447"/>
          </a:xfrm>
        </p:spPr>
        <p:txBody>
          <a:bodyPr vert="horz" lIns="91440" tIns="45720" rIns="91440" bIns="45720" rtlCol="0" anchor="b">
            <a:noAutofit/>
          </a:bodyPr>
          <a:lstStyle/>
          <a:p>
            <a:pPr algn="ctr"/>
            <a:r>
              <a:rPr lang="en-US" dirty="0">
                <a:solidFill>
                  <a:srgbClr val="FFFFFF"/>
                </a:solidFill>
              </a:rPr>
              <a:t>Massive Stars and Extended Material</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16F30A36-F927-BE44-ACA9-631711010744}"/>
              </a:ext>
            </a:extLst>
          </p:cNvPr>
          <p:cNvSpPr>
            <a:spLocks noGrp="1"/>
          </p:cNvSpPr>
          <p:nvPr>
            <p:ph type="dt" sz="half" idx="10"/>
          </p:nvPr>
        </p:nvSpPr>
        <p:spPr>
          <a:xfrm>
            <a:off x="830943" y="6522430"/>
            <a:ext cx="2743200" cy="347472"/>
          </a:xfrm>
        </p:spPr>
        <p:txBody>
          <a:bodyPr vert="horz" lIns="91440" tIns="45720" rIns="91440" bIns="45720" rtlCol="0" anchor="ctr">
            <a:normAutofit/>
          </a:bodyPr>
          <a:lstStyle/>
          <a:p>
            <a:pPr defTabSz="914400">
              <a:spcAft>
                <a:spcPts val="600"/>
              </a:spcAft>
            </a:pPr>
            <a:fld id="{2CB866D9-B47B-8942-9D5D-CA5F6A94F5C9}" type="datetime1">
              <a:rPr lang="en-US" smtClean="0">
                <a:solidFill>
                  <a:srgbClr val="898989"/>
                </a:solidFill>
              </a:rPr>
              <a:t>6/15/23</a:t>
            </a:fld>
            <a:endParaRPr lang="en-US">
              <a:solidFill>
                <a:srgbClr val="898989"/>
              </a:solidFill>
            </a:endParaRPr>
          </a:p>
        </p:txBody>
      </p:sp>
      <p:sp>
        <p:nvSpPr>
          <p:cNvPr id="8" name="Footer Placeholder 7">
            <a:extLst>
              <a:ext uri="{FF2B5EF4-FFF2-40B4-BE49-F238E27FC236}">
                <a16:creationId xmlns:a16="http://schemas.microsoft.com/office/drawing/2014/main" id="{D48ECB94-B889-3C4F-AF68-3369D51C73AE}"/>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dirty="0">
                <a:solidFill>
                  <a:srgbClr val="898989"/>
                </a:solidFill>
                <a:latin typeface="+mn-lt"/>
                <a:ea typeface="+mn-ea"/>
                <a:cs typeface="+mn-cs"/>
              </a:rPr>
              <a:t>Transient &amp; Variable Universe - </a:t>
            </a:r>
            <a:r>
              <a:rPr lang="en-US" kern="1200" dirty="0" err="1">
                <a:solidFill>
                  <a:srgbClr val="898989"/>
                </a:solidFill>
                <a:latin typeface="+mn-lt"/>
                <a:ea typeface="+mn-ea"/>
                <a:cs typeface="+mn-cs"/>
              </a:rPr>
              <a:t>Annastasia</a:t>
            </a:r>
            <a:r>
              <a:rPr lang="en-US" kern="1200" dirty="0">
                <a:solidFill>
                  <a:srgbClr val="898989"/>
                </a:solidFill>
                <a:latin typeface="+mn-lt"/>
                <a:ea typeface="+mn-ea"/>
                <a:cs typeface="+mn-cs"/>
              </a:rPr>
              <a:t> Haynie </a:t>
            </a:r>
          </a:p>
        </p:txBody>
      </p:sp>
      <p:sp>
        <p:nvSpPr>
          <p:cNvPr id="9" name="Slide Number Placeholder 8">
            <a:extLst>
              <a:ext uri="{FF2B5EF4-FFF2-40B4-BE49-F238E27FC236}">
                <a16:creationId xmlns:a16="http://schemas.microsoft.com/office/drawing/2014/main" id="{4E37A1A8-E145-8540-994B-9EE5BD7611D3}"/>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2</a:t>
            </a:fld>
            <a:endParaRPr lang="en-US">
              <a:solidFill>
                <a:srgbClr val="898989"/>
              </a:solidFill>
            </a:endParaRPr>
          </a:p>
        </p:txBody>
      </p:sp>
      <p:pic>
        <p:nvPicPr>
          <p:cNvPr id="4" name="Picture 3" descr="Diagram&#10;&#10;Description automatically generated">
            <a:extLst>
              <a:ext uri="{FF2B5EF4-FFF2-40B4-BE49-F238E27FC236}">
                <a16:creationId xmlns:a16="http://schemas.microsoft.com/office/drawing/2014/main" id="{7C90E72C-BD88-76FC-4FDA-362CD14EB889}"/>
              </a:ext>
            </a:extLst>
          </p:cNvPr>
          <p:cNvPicPr>
            <a:picLocks noChangeAspect="1"/>
          </p:cNvPicPr>
          <p:nvPr/>
        </p:nvPicPr>
        <p:blipFill>
          <a:blip r:embed="rId3"/>
          <a:stretch>
            <a:fillRect/>
          </a:stretch>
        </p:blipFill>
        <p:spPr>
          <a:xfrm>
            <a:off x="82342" y="2348269"/>
            <a:ext cx="6013658" cy="2900897"/>
          </a:xfrm>
          <a:prstGeom prst="rect">
            <a:avLst/>
          </a:prstGeom>
        </p:spPr>
      </p:pic>
      <p:sp>
        <p:nvSpPr>
          <p:cNvPr id="5" name="TextBox 4">
            <a:extLst>
              <a:ext uri="{FF2B5EF4-FFF2-40B4-BE49-F238E27FC236}">
                <a16:creationId xmlns:a16="http://schemas.microsoft.com/office/drawing/2014/main" id="{DD6EC803-DEB3-203A-593B-631953329430}"/>
              </a:ext>
            </a:extLst>
          </p:cNvPr>
          <p:cNvSpPr txBox="1"/>
          <p:nvPr/>
        </p:nvSpPr>
        <p:spPr>
          <a:xfrm>
            <a:off x="62064" y="5213196"/>
            <a:ext cx="2641600" cy="338554"/>
          </a:xfrm>
          <a:prstGeom prst="rect">
            <a:avLst/>
          </a:prstGeom>
          <a:noFill/>
        </p:spPr>
        <p:txBody>
          <a:bodyPr wrap="square" rtlCol="0">
            <a:spAutoFit/>
          </a:bodyPr>
          <a:lstStyle/>
          <a:p>
            <a:r>
              <a:rPr lang="en-US" sz="1600" dirty="0" err="1"/>
              <a:t>Morozova</a:t>
            </a:r>
            <a:r>
              <a:rPr lang="en-US" sz="1600" dirty="0"/>
              <a:t> + 2018</a:t>
            </a:r>
          </a:p>
        </p:txBody>
      </p:sp>
      <p:grpSp>
        <p:nvGrpSpPr>
          <p:cNvPr id="6" name="Group 5">
            <a:extLst>
              <a:ext uri="{FF2B5EF4-FFF2-40B4-BE49-F238E27FC236}">
                <a16:creationId xmlns:a16="http://schemas.microsoft.com/office/drawing/2014/main" id="{3A0D5FF2-CDA5-ACB6-D617-D2ECA9DD86D0}"/>
              </a:ext>
            </a:extLst>
          </p:cNvPr>
          <p:cNvGrpSpPr/>
          <p:nvPr/>
        </p:nvGrpSpPr>
        <p:grpSpPr>
          <a:xfrm>
            <a:off x="6294947" y="2392624"/>
            <a:ext cx="5372548" cy="3023715"/>
            <a:chOff x="470363" y="2655099"/>
            <a:chExt cx="7132263" cy="3882364"/>
          </a:xfrm>
        </p:grpSpPr>
        <p:pic>
          <p:nvPicPr>
            <p:cNvPr id="11" name="Picture 10" descr="Chart, histogram&#10;&#10;Description automatically generated">
              <a:extLst>
                <a:ext uri="{FF2B5EF4-FFF2-40B4-BE49-F238E27FC236}">
                  <a16:creationId xmlns:a16="http://schemas.microsoft.com/office/drawing/2014/main" id="{7589FA8B-BAF3-6314-F44A-17A04A69DE39}"/>
                </a:ext>
              </a:extLst>
            </p:cNvPr>
            <p:cNvPicPr>
              <a:picLocks noChangeAspect="1"/>
            </p:cNvPicPr>
            <p:nvPr/>
          </p:nvPicPr>
          <p:blipFill>
            <a:blip r:embed="rId4"/>
            <a:stretch>
              <a:fillRect/>
            </a:stretch>
          </p:blipFill>
          <p:spPr>
            <a:xfrm>
              <a:off x="493775" y="2655099"/>
              <a:ext cx="7108851" cy="3483334"/>
            </a:xfrm>
            <a:prstGeom prst="rect">
              <a:avLst/>
            </a:prstGeom>
          </p:spPr>
        </p:pic>
        <p:sp>
          <p:nvSpPr>
            <p:cNvPr id="12" name="TextBox 11">
              <a:extLst>
                <a:ext uri="{FF2B5EF4-FFF2-40B4-BE49-F238E27FC236}">
                  <a16:creationId xmlns:a16="http://schemas.microsoft.com/office/drawing/2014/main" id="{12B4D6C9-B809-6FA2-F332-3859E05AB3DF}"/>
                </a:ext>
              </a:extLst>
            </p:cNvPr>
            <p:cNvSpPr txBox="1"/>
            <p:nvPr/>
          </p:nvSpPr>
          <p:spPr>
            <a:xfrm>
              <a:off x="470363" y="6102769"/>
              <a:ext cx="1733083" cy="434694"/>
            </a:xfrm>
            <a:prstGeom prst="rect">
              <a:avLst/>
            </a:prstGeom>
            <a:noFill/>
          </p:spPr>
          <p:txBody>
            <a:bodyPr wrap="none" rtlCol="0">
              <a:spAutoFit/>
            </a:bodyPr>
            <a:lstStyle/>
            <a:p>
              <a:pPr>
                <a:spcAft>
                  <a:spcPts val="600"/>
                </a:spcAft>
              </a:pPr>
              <a:r>
                <a:rPr lang="en-US" sz="1600" dirty="0" err="1"/>
                <a:t>Yaron</a:t>
              </a:r>
              <a:r>
                <a:rPr lang="en-US" sz="1600" dirty="0"/>
                <a:t> + 2017</a:t>
              </a:r>
            </a:p>
          </p:txBody>
        </p:sp>
      </p:grpSp>
      <p:sp>
        <p:nvSpPr>
          <p:cNvPr id="14" name="TextBox 13">
            <a:extLst>
              <a:ext uri="{FF2B5EF4-FFF2-40B4-BE49-F238E27FC236}">
                <a16:creationId xmlns:a16="http://schemas.microsoft.com/office/drawing/2014/main" id="{8F648F54-1056-DF79-26D7-46F94ED7EE95}"/>
              </a:ext>
            </a:extLst>
          </p:cNvPr>
          <p:cNvSpPr txBox="1"/>
          <p:nvPr/>
        </p:nvSpPr>
        <p:spPr>
          <a:xfrm>
            <a:off x="2405948" y="5660987"/>
            <a:ext cx="7777997" cy="923330"/>
          </a:xfrm>
          <a:prstGeom prst="rect">
            <a:avLst/>
          </a:prstGeom>
          <a:noFill/>
          <a:ln w="3175">
            <a:solidFill>
              <a:schemeClr val="tx1"/>
            </a:solidFill>
          </a:ln>
        </p:spPr>
        <p:txBody>
          <a:bodyPr wrap="square" rtlCol="0">
            <a:spAutoFit/>
          </a:bodyPr>
          <a:lstStyle/>
          <a:p>
            <a:pPr algn="ctr"/>
            <a:r>
              <a:rPr lang="en-US" dirty="0">
                <a:latin typeface="+mj-lt"/>
              </a:rPr>
              <a:t>+ Luc </a:t>
            </a:r>
            <a:r>
              <a:rPr lang="en-US" dirty="0" err="1">
                <a:latin typeface="+mj-lt"/>
              </a:rPr>
              <a:t>Dessart</a:t>
            </a:r>
            <a:r>
              <a:rPr lang="en-US" dirty="0">
                <a:latin typeface="+mj-lt"/>
              </a:rPr>
              <a:t>, Takashi Moriya, Sung-</a:t>
            </a:r>
            <a:r>
              <a:rPr lang="en-US" dirty="0" err="1">
                <a:latin typeface="+mj-lt"/>
              </a:rPr>
              <a:t>Chul</a:t>
            </a:r>
            <a:r>
              <a:rPr lang="en-US" dirty="0">
                <a:latin typeface="+mj-lt"/>
              </a:rPr>
              <a:t> Yoon, Jim Fuller, Ben Margalit, Keiichi Maeda, Nathan Smith, Roger Chevalier, Christopher Irwin, and many more </a:t>
            </a:r>
          </a:p>
        </p:txBody>
      </p:sp>
    </p:spTree>
    <p:extLst>
      <p:ext uri="{BB962C8B-B14F-4D97-AF65-F5344CB8AC3E}">
        <p14:creationId xmlns:p14="http://schemas.microsoft.com/office/powerpoint/2010/main" val="2792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FAE79-CF62-DD49-B215-93CD160B1B0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dirty="0">
                <a:solidFill>
                  <a:srgbClr val="FFFFFF"/>
                </a:solidFill>
              </a:rPr>
              <a:t>Expected Properties of Shock Breakout </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16F30A36-F927-BE44-ACA9-631711010744}"/>
              </a:ext>
            </a:extLst>
          </p:cNvPr>
          <p:cNvSpPr>
            <a:spLocks noGrp="1"/>
          </p:cNvSpPr>
          <p:nvPr>
            <p:ph type="dt" sz="half" idx="10"/>
          </p:nvPr>
        </p:nvSpPr>
        <p:spPr>
          <a:xfrm>
            <a:off x="830943" y="6522430"/>
            <a:ext cx="2743200" cy="347472"/>
          </a:xfrm>
        </p:spPr>
        <p:txBody>
          <a:bodyPr vert="horz" lIns="91440" tIns="45720" rIns="91440" bIns="45720" rtlCol="0" anchor="ctr">
            <a:normAutofit/>
          </a:bodyPr>
          <a:lstStyle/>
          <a:p>
            <a:pPr defTabSz="914400">
              <a:spcAft>
                <a:spcPts val="600"/>
              </a:spcAft>
            </a:pPr>
            <a:fld id="{4C94CF3E-4A2B-584F-AAB0-322C851F1253}" type="datetime1">
              <a:rPr lang="en-US" smtClean="0">
                <a:solidFill>
                  <a:srgbClr val="898989"/>
                </a:solidFill>
              </a:rPr>
              <a:t>6/15/23</a:t>
            </a:fld>
            <a:endParaRPr lang="en-US">
              <a:solidFill>
                <a:srgbClr val="898989"/>
              </a:solidFill>
            </a:endParaRPr>
          </a:p>
        </p:txBody>
      </p:sp>
      <p:sp>
        <p:nvSpPr>
          <p:cNvPr id="8" name="Footer Placeholder 7">
            <a:extLst>
              <a:ext uri="{FF2B5EF4-FFF2-40B4-BE49-F238E27FC236}">
                <a16:creationId xmlns:a16="http://schemas.microsoft.com/office/drawing/2014/main" id="{D48ECB94-B889-3C4F-AF68-3369D51C73AE}"/>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9" name="Slide Number Placeholder 8">
            <a:extLst>
              <a:ext uri="{FF2B5EF4-FFF2-40B4-BE49-F238E27FC236}">
                <a16:creationId xmlns:a16="http://schemas.microsoft.com/office/drawing/2014/main" id="{4E37A1A8-E145-8540-994B-9EE5BD7611D3}"/>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3</a:t>
            </a:fld>
            <a:endParaRPr lang="en-US">
              <a:solidFill>
                <a:srgbClr val="898989"/>
              </a:solidFill>
            </a:endParaRPr>
          </a:p>
        </p:txBody>
      </p:sp>
      <p:grpSp>
        <p:nvGrpSpPr>
          <p:cNvPr id="17" name="Group 16">
            <a:extLst>
              <a:ext uri="{FF2B5EF4-FFF2-40B4-BE49-F238E27FC236}">
                <a16:creationId xmlns:a16="http://schemas.microsoft.com/office/drawing/2014/main" id="{54008555-AFCC-6648-847C-C0F1B016184C}"/>
              </a:ext>
            </a:extLst>
          </p:cNvPr>
          <p:cNvGrpSpPr/>
          <p:nvPr/>
        </p:nvGrpSpPr>
        <p:grpSpPr>
          <a:xfrm>
            <a:off x="7400133" y="2455223"/>
            <a:ext cx="3960924" cy="4122403"/>
            <a:chOff x="7795923" y="2464043"/>
            <a:chExt cx="3960924" cy="4122403"/>
          </a:xfrm>
        </p:grpSpPr>
        <p:sp>
          <p:nvSpPr>
            <p:cNvPr id="19" name="Oval 18">
              <a:extLst>
                <a:ext uri="{FF2B5EF4-FFF2-40B4-BE49-F238E27FC236}">
                  <a16:creationId xmlns:a16="http://schemas.microsoft.com/office/drawing/2014/main" id="{9142C6A2-C8E0-E342-AEC7-F7D67542AFCD}"/>
                </a:ext>
              </a:extLst>
            </p:cNvPr>
            <p:cNvSpPr/>
            <p:nvPr/>
          </p:nvSpPr>
          <p:spPr>
            <a:xfrm>
              <a:off x="7800006" y="3080224"/>
              <a:ext cx="2494116" cy="23865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a:extLst>
                <a:ext uri="{FF2B5EF4-FFF2-40B4-BE49-F238E27FC236}">
                  <a16:creationId xmlns:a16="http://schemas.microsoft.com/office/drawing/2014/main" id="{FE7E0480-026B-4145-8FFC-734456638E71}"/>
                </a:ext>
              </a:extLst>
            </p:cNvPr>
            <p:cNvSpPr/>
            <p:nvPr/>
          </p:nvSpPr>
          <p:spPr>
            <a:xfrm>
              <a:off x="7984496" y="3238717"/>
              <a:ext cx="2103120" cy="2103120"/>
            </a:xfrm>
            <a:prstGeom prst="donut">
              <a:avLst>
                <a:gd name="adj" fmla="val 42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6231235F-8F9E-0C42-A54B-469738AF424C}"/>
                </a:ext>
              </a:extLst>
            </p:cNvPr>
            <p:cNvSpPr/>
            <p:nvPr/>
          </p:nvSpPr>
          <p:spPr>
            <a:xfrm>
              <a:off x="8746479" y="3993641"/>
              <a:ext cx="640080" cy="640080"/>
            </a:xfrm>
            <a:prstGeom prst="ellipse">
              <a:avLst/>
            </a:prstGeom>
            <a:solidFill>
              <a:srgbClr val="7E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749BBD9-D4B8-0045-8471-A077FA8DA5EC}"/>
                </a:ext>
              </a:extLst>
            </p:cNvPr>
            <p:cNvGrpSpPr/>
            <p:nvPr/>
          </p:nvGrpSpPr>
          <p:grpSpPr>
            <a:xfrm>
              <a:off x="7795923" y="2464043"/>
              <a:ext cx="3960924" cy="4122403"/>
              <a:chOff x="247389" y="1111678"/>
              <a:chExt cx="3960924" cy="4122403"/>
            </a:xfrm>
          </p:grpSpPr>
          <p:sp>
            <p:nvSpPr>
              <p:cNvPr id="24" name="TextBox 23">
                <a:extLst>
                  <a:ext uri="{FF2B5EF4-FFF2-40B4-BE49-F238E27FC236}">
                    <a16:creationId xmlns:a16="http://schemas.microsoft.com/office/drawing/2014/main" id="{BD1BE0C2-C0F4-5340-935A-AA03B33F5DC0}"/>
                  </a:ext>
                </a:extLst>
              </p:cNvPr>
              <p:cNvSpPr txBox="1"/>
              <p:nvPr/>
            </p:nvSpPr>
            <p:spPr>
              <a:xfrm>
                <a:off x="247389" y="4115684"/>
                <a:ext cx="624803" cy="369332"/>
              </a:xfrm>
              <a:prstGeom prst="rect">
                <a:avLst/>
              </a:prstGeom>
              <a:noFill/>
            </p:spPr>
            <p:txBody>
              <a:bodyPr wrap="none" rtlCol="0">
                <a:spAutoFit/>
              </a:bodyPr>
              <a:lstStyle/>
              <a:p>
                <a:r>
                  <a:rPr lang="en-US" dirty="0"/>
                  <a:t>Core</a:t>
                </a:r>
              </a:p>
            </p:txBody>
          </p:sp>
          <p:sp>
            <p:nvSpPr>
              <p:cNvPr id="25" name="TextBox 24">
                <a:extLst>
                  <a:ext uri="{FF2B5EF4-FFF2-40B4-BE49-F238E27FC236}">
                    <a16:creationId xmlns:a16="http://schemas.microsoft.com/office/drawing/2014/main" id="{87BF2012-59D3-194F-963E-1E3839490F33}"/>
                  </a:ext>
                </a:extLst>
              </p:cNvPr>
              <p:cNvSpPr txBox="1"/>
              <p:nvPr/>
            </p:nvSpPr>
            <p:spPr>
              <a:xfrm>
                <a:off x="2076933" y="4864749"/>
                <a:ext cx="736274" cy="369332"/>
              </a:xfrm>
              <a:prstGeom prst="rect">
                <a:avLst/>
              </a:prstGeom>
              <a:noFill/>
            </p:spPr>
            <p:txBody>
              <a:bodyPr wrap="none" rtlCol="0">
                <a:spAutoFit/>
              </a:bodyPr>
              <a:lstStyle/>
              <a:p>
                <a:r>
                  <a:rPr lang="en-US" dirty="0"/>
                  <a:t>Shock</a:t>
                </a:r>
              </a:p>
            </p:txBody>
          </p:sp>
          <p:sp>
            <p:nvSpPr>
              <p:cNvPr id="26" name="TextBox 25">
                <a:extLst>
                  <a:ext uri="{FF2B5EF4-FFF2-40B4-BE49-F238E27FC236}">
                    <a16:creationId xmlns:a16="http://schemas.microsoft.com/office/drawing/2014/main" id="{92DFFE5B-A651-3847-A771-BF2EE195E98C}"/>
                  </a:ext>
                </a:extLst>
              </p:cNvPr>
              <p:cNvSpPr txBox="1"/>
              <p:nvPr/>
            </p:nvSpPr>
            <p:spPr>
              <a:xfrm>
                <a:off x="2674946" y="1111678"/>
                <a:ext cx="1533367" cy="369332"/>
              </a:xfrm>
              <a:prstGeom prst="rect">
                <a:avLst/>
              </a:prstGeom>
              <a:noFill/>
            </p:spPr>
            <p:txBody>
              <a:bodyPr wrap="none" rtlCol="0">
                <a:spAutoFit/>
              </a:bodyPr>
              <a:lstStyle/>
              <a:p>
                <a:r>
                  <a:rPr lang="en-US" dirty="0"/>
                  <a:t>Stellar Surface</a:t>
                </a:r>
              </a:p>
            </p:txBody>
          </p:sp>
          <p:cxnSp>
            <p:nvCxnSpPr>
              <p:cNvPr id="27" name="Straight Arrow Connector 26">
                <a:extLst>
                  <a:ext uri="{FF2B5EF4-FFF2-40B4-BE49-F238E27FC236}">
                    <a16:creationId xmlns:a16="http://schemas.microsoft.com/office/drawing/2014/main" id="{E2C30DB5-0EC2-724D-9B9F-626FE418A1AD}"/>
                  </a:ext>
                </a:extLst>
              </p:cNvPr>
              <p:cNvCxnSpPr>
                <a:cxnSpLocks/>
              </p:cNvCxnSpPr>
              <p:nvPr/>
            </p:nvCxnSpPr>
            <p:spPr>
              <a:xfrm flipV="1">
                <a:off x="616722" y="3099564"/>
                <a:ext cx="607855" cy="8582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5553246-892A-2C4A-8EC4-8A2C9EF835AA}"/>
                  </a:ext>
                </a:extLst>
              </p:cNvPr>
              <p:cNvCxnSpPr/>
              <p:nvPr/>
            </p:nvCxnSpPr>
            <p:spPr>
              <a:xfrm flipH="1">
                <a:off x="2200726" y="1514694"/>
                <a:ext cx="1065852" cy="3504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AB9F2076-85A6-3942-A95A-7EBCFAA480A4}"/>
                  </a:ext>
                </a:extLst>
              </p:cNvPr>
              <p:cNvCxnSpPr/>
              <p:nvPr/>
            </p:nvCxnSpPr>
            <p:spPr>
              <a:xfrm flipH="1" flipV="1">
                <a:off x="2107991" y="3873523"/>
                <a:ext cx="295760" cy="10285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pic>
        <p:nvPicPr>
          <p:cNvPr id="15" name="Content Placeholder 12">
            <a:extLst>
              <a:ext uri="{FF2B5EF4-FFF2-40B4-BE49-F238E27FC236}">
                <a16:creationId xmlns:a16="http://schemas.microsoft.com/office/drawing/2014/main" id="{42E5F42D-3F02-734A-B84E-4614E65107F1}"/>
              </a:ext>
            </a:extLst>
          </p:cNvPr>
          <p:cNvPicPr>
            <a:picLocks noGrp="1" noChangeAspect="1"/>
          </p:cNvPicPr>
          <p:nvPr>
            <p:ph idx="1"/>
          </p:nvPr>
        </p:nvPicPr>
        <p:blipFill>
          <a:blip r:embed="rId3"/>
          <a:srcRect/>
          <a:stretch/>
        </p:blipFill>
        <p:spPr>
          <a:xfrm>
            <a:off x="4572000" y="1390007"/>
            <a:ext cx="7333044" cy="5285283"/>
          </a:xfrm>
          <a:prstGeom prst="rect">
            <a:avLst/>
          </a:prstGeom>
        </p:spPr>
      </p:pic>
      <p:sp>
        <p:nvSpPr>
          <p:cNvPr id="30" name="TextBox 29">
            <a:extLst>
              <a:ext uri="{FF2B5EF4-FFF2-40B4-BE49-F238E27FC236}">
                <a16:creationId xmlns:a16="http://schemas.microsoft.com/office/drawing/2014/main" id="{DDE528EC-441C-574A-A41D-19438F22B978}"/>
              </a:ext>
            </a:extLst>
          </p:cNvPr>
          <p:cNvSpPr txBox="1"/>
          <p:nvPr/>
        </p:nvSpPr>
        <p:spPr>
          <a:xfrm>
            <a:off x="5647573" y="1403561"/>
            <a:ext cx="3937518" cy="830997"/>
          </a:xfrm>
          <a:prstGeom prst="rect">
            <a:avLst/>
          </a:prstGeom>
          <a:noFill/>
        </p:spPr>
        <p:txBody>
          <a:bodyPr wrap="square" rtlCol="0">
            <a:spAutoFit/>
          </a:bodyPr>
          <a:lstStyle/>
          <a:p>
            <a:r>
              <a:rPr lang="en-US" sz="3200" b="1" dirty="0">
                <a:solidFill>
                  <a:schemeClr val="bg1"/>
                </a:solidFill>
                <a:latin typeface="+mj-lt"/>
              </a:rPr>
              <a:t>PS1-13arp</a:t>
            </a:r>
          </a:p>
          <a:p>
            <a:r>
              <a:rPr lang="en-US" sz="1600" b="1" i="1" dirty="0" err="1">
                <a:solidFill>
                  <a:schemeClr val="bg1"/>
                </a:solidFill>
                <a:latin typeface="+mj-lt"/>
              </a:rPr>
              <a:t>Gezari</a:t>
            </a:r>
            <a:r>
              <a:rPr lang="en-US" sz="1600" b="1" i="1" dirty="0">
                <a:solidFill>
                  <a:schemeClr val="bg1"/>
                </a:solidFill>
                <a:latin typeface="+mj-lt"/>
              </a:rPr>
              <a:t> + 2015</a:t>
            </a:r>
          </a:p>
        </p:txBody>
      </p:sp>
      <p:grpSp>
        <p:nvGrpSpPr>
          <p:cNvPr id="46" name="Group 45">
            <a:extLst>
              <a:ext uri="{FF2B5EF4-FFF2-40B4-BE49-F238E27FC236}">
                <a16:creationId xmlns:a16="http://schemas.microsoft.com/office/drawing/2014/main" id="{FA7A3347-FD9E-024F-A800-D5D95AC36A5D}"/>
              </a:ext>
            </a:extLst>
          </p:cNvPr>
          <p:cNvGrpSpPr/>
          <p:nvPr/>
        </p:nvGrpSpPr>
        <p:grpSpPr>
          <a:xfrm>
            <a:off x="6324937" y="2714050"/>
            <a:ext cx="383934" cy="208897"/>
            <a:chOff x="13666413" y="1261790"/>
            <a:chExt cx="383934" cy="208897"/>
          </a:xfrm>
        </p:grpSpPr>
        <p:cxnSp>
          <p:nvCxnSpPr>
            <p:cNvPr id="33" name="Straight Connector 32">
              <a:extLst>
                <a:ext uri="{FF2B5EF4-FFF2-40B4-BE49-F238E27FC236}">
                  <a16:creationId xmlns:a16="http://schemas.microsoft.com/office/drawing/2014/main" id="{220BDF6A-3619-1848-8365-A9C3680B1898}"/>
                </a:ext>
              </a:extLst>
            </p:cNvPr>
            <p:cNvCxnSpPr>
              <a:cxnSpLocks/>
            </p:cNvCxnSpPr>
            <p:nvPr/>
          </p:nvCxnSpPr>
          <p:spPr>
            <a:xfrm>
              <a:off x="13666413" y="1353987"/>
              <a:ext cx="3839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F5C0C0-8403-874B-B324-CB2D14C73549}"/>
                </a:ext>
              </a:extLst>
            </p:cNvPr>
            <p:cNvCxnSpPr>
              <a:cxnSpLocks/>
            </p:cNvCxnSpPr>
            <p:nvPr/>
          </p:nvCxnSpPr>
          <p:spPr>
            <a:xfrm flipV="1">
              <a:off x="13666413" y="1261790"/>
              <a:ext cx="0" cy="2088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1B8048-19D2-014E-8381-83E1FC6C1A57}"/>
                </a:ext>
              </a:extLst>
            </p:cNvPr>
            <p:cNvCxnSpPr>
              <a:cxnSpLocks/>
            </p:cNvCxnSpPr>
            <p:nvPr/>
          </p:nvCxnSpPr>
          <p:spPr>
            <a:xfrm>
              <a:off x="14050347" y="1265769"/>
              <a:ext cx="0" cy="196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375AA91-8D8F-028B-94C4-C6C7352EA46D}"/>
              </a:ext>
            </a:extLst>
          </p:cNvPr>
          <p:cNvSpPr txBox="1"/>
          <p:nvPr/>
        </p:nvSpPr>
        <p:spPr>
          <a:xfrm>
            <a:off x="8309188" y="5143309"/>
            <a:ext cx="3476301" cy="923330"/>
          </a:xfrm>
          <a:prstGeom prst="rect">
            <a:avLst/>
          </a:prstGeom>
          <a:noFill/>
          <a:ln w="3175">
            <a:solidFill>
              <a:schemeClr val="bg1"/>
            </a:solidFill>
          </a:ln>
        </p:spPr>
        <p:txBody>
          <a:bodyPr wrap="square" rtlCol="0">
            <a:spAutoFit/>
          </a:bodyPr>
          <a:lstStyle/>
          <a:p>
            <a:r>
              <a:rPr lang="en-US" i="1" dirty="0">
                <a:solidFill>
                  <a:schemeClr val="bg1"/>
                </a:solidFill>
                <a:latin typeface="+mj-lt"/>
              </a:rPr>
              <a:t>Goldberg + 2022: </a:t>
            </a:r>
            <a:r>
              <a:rPr lang="en-US" dirty="0">
                <a:solidFill>
                  <a:schemeClr val="bg1"/>
                </a:solidFill>
                <a:latin typeface="+mj-lt"/>
              </a:rPr>
              <a:t>3D modeling pushes SBO to ~3-6hr timescale </a:t>
            </a:r>
          </a:p>
        </p:txBody>
      </p:sp>
      <p:grpSp>
        <p:nvGrpSpPr>
          <p:cNvPr id="12" name="Group 11">
            <a:extLst>
              <a:ext uri="{FF2B5EF4-FFF2-40B4-BE49-F238E27FC236}">
                <a16:creationId xmlns:a16="http://schemas.microsoft.com/office/drawing/2014/main" id="{DE3BACE3-7BC1-C864-ABAC-78F565B3F591}"/>
              </a:ext>
            </a:extLst>
          </p:cNvPr>
          <p:cNvGrpSpPr/>
          <p:nvPr/>
        </p:nvGrpSpPr>
        <p:grpSpPr>
          <a:xfrm>
            <a:off x="-2041" y="2184077"/>
            <a:ext cx="4572000" cy="4719252"/>
            <a:chOff x="-2041" y="2184077"/>
            <a:chExt cx="4572000" cy="471925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EE47F4-A6F9-5342-954B-C6E355741BE8}"/>
                    </a:ext>
                  </a:extLst>
                </p:cNvPr>
                <p:cNvSpPr txBox="1"/>
                <p:nvPr/>
              </p:nvSpPr>
              <p:spPr>
                <a:xfrm>
                  <a:off x="-2041" y="2816889"/>
                  <a:ext cx="4572000" cy="408644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600" i="1" smtClean="0">
                                <a:solidFill>
                                  <a:srgbClr val="FFFFFF"/>
                                </a:solidFill>
                                <a:latin typeface="Cambria Math" panose="02040503050406030204" pitchFamily="18" charset="0"/>
                              </a:rPr>
                            </m:ctrlPr>
                          </m:sSubPr>
                          <m:e>
                            <m:r>
                              <a:rPr lang="en-US" sz="3600" i="1">
                                <a:solidFill>
                                  <a:srgbClr val="FFFFFF"/>
                                </a:solidFill>
                                <a:latin typeface="Cambria Math" panose="02040503050406030204" pitchFamily="18" charset="0"/>
                              </a:rPr>
                              <m:t>𝜏</m:t>
                            </m:r>
                          </m:e>
                          <m:sub>
                            <m:r>
                              <a:rPr lang="en-US" sz="3600" i="1">
                                <a:solidFill>
                                  <a:srgbClr val="FFFFFF"/>
                                </a:solidFill>
                                <a:latin typeface="Cambria Math" panose="02040503050406030204" pitchFamily="18" charset="0"/>
                              </a:rPr>
                              <m:t>𝑠𝑏𝑜</m:t>
                            </m:r>
                          </m:sub>
                        </m:sSub>
                        <m:r>
                          <a:rPr lang="en-US" sz="3600" i="1">
                            <a:solidFill>
                              <a:srgbClr val="FFFFFF"/>
                            </a:solidFill>
                            <a:latin typeface="Cambria Math" panose="02040503050406030204" pitchFamily="18" charset="0"/>
                          </a:rPr>
                          <m:t>≈</m:t>
                        </m:r>
                        <m:f>
                          <m:fPr>
                            <m:ctrlPr>
                              <a:rPr lang="en-US" sz="3600" i="1">
                                <a:solidFill>
                                  <a:srgbClr val="FFFFFF"/>
                                </a:solidFill>
                                <a:latin typeface="Cambria Math" panose="02040503050406030204" pitchFamily="18" charset="0"/>
                              </a:rPr>
                            </m:ctrlPr>
                          </m:fPr>
                          <m:num>
                            <m:r>
                              <a:rPr lang="en-US" sz="3600" i="1">
                                <a:solidFill>
                                  <a:srgbClr val="FFFFFF"/>
                                </a:solidFill>
                                <a:latin typeface="Cambria Math" panose="02040503050406030204" pitchFamily="18" charset="0"/>
                              </a:rPr>
                              <m:t>𝑐</m:t>
                            </m:r>
                          </m:num>
                          <m:den>
                            <m:sSub>
                              <m:sSubPr>
                                <m:ctrlPr>
                                  <a:rPr lang="en-US" sz="3600" b="0" i="1" smtClean="0">
                                    <a:solidFill>
                                      <a:srgbClr val="FFFFFF"/>
                                    </a:solidFill>
                                    <a:latin typeface="Cambria Math" panose="02040503050406030204" pitchFamily="18" charset="0"/>
                                  </a:rPr>
                                </m:ctrlPr>
                              </m:sSubPr>
                              <m:e>
                                <m:r>
                                  <a:rPr lang="en-US" sz="3600" i="1">
                                    <a:solidFill>
                                      <a:srgbClr val="FFFFFF"/>
                                    </a:solidFill>
                                    <a:latin typeface="Cambria Math" panose="02040503050406030204" pitchFamily="18" charset="0"/>
                                  </a:rPr>
                                  <m:t>𝑣</m:t>
                                </m:r>
                              </m:e>
                              <m:sub>
                                <m:r>
                                  <a:rPr lang="en-US" sz="3600" b="0" i="1" smtClean="0">
                                    <a:solidFill>
                                      <a:srgbClr val="FFFFFF"/>
                                    </a:solidFill>
                                    <a:latin typeface="Cambria Math" panose="02040503050406030204" pitchFamily="18" charset="0"/>
                                  </a:rPr>
                                  <m:t>𝑠</m:t>
                                </m:r>
                              </m:sub>
                            </m:sSub>
                          </m:den>
                        </m:f>
                      </m:oMath>
                    </m:oMathPara>
                  </a14:m>
                  <a:endParaRPr lang="en-US" sz="3600" dirty="0">
                    <a:solidFill>
                      <a:srgbClr val="FFFFFF"/>
                    </a:solidFill>
                  </a:endParaRPr>
                </a:p>
                <a:p>
                  <a:pPr algn="ctr"/>
                  <a:endParaRPr lang="en-US" sz="3600" dirty="0">
                    <a:solidFill>
                      <a:srgbClr val="FFFFFF"/>
                    </a:solidFill>
                  </a:endParaRPr>
                </a:p>
                <a:p>
                  <a:pPr algn="ctr"/>
                  <a14:m>
                    <m:oMathPara xmlns:m="http://schemas.openxmlformats.org/officeDocument/2006/math">
                      <m:oMathParaPr>
                        <m:jc m:val="centerGroup"/>
                      </m:oMathParaPr>
                      <m:oMath xmlns:m="http://schemas.openxmlformats.org/officeDocument/2006/math">
                        <m:sSub>
                          <m:sSubPr>
                            <m:ctrlPr>
                              <a:rPr lang="en-US" sz="3600" i="1">
                                <a:solidFill>
                                  <a:srgbClr val="FFFFFF"/>
                                </a:solidFill>
                                <a:latin typeface="Cambria Math" panose="02040503050406030204" pitchFamily="18" charset="0"/>
                              </a:rPr>
                            </m:ctrlPr>
                          </m:sSubPr>
                          <m:e>
                            <m:r>
                              <a:rPr lang="en-US" sz="3600" i="1">
                                <a:solidFill>
                                  <a:srgbClr val="FFFFFF"/>
                                </a:solidFill>
                                <a:latin typeface="Cambria Math" panose="02040503050406030204" pitchFamily="18" charset="0"/>
                              </a:rPr>
                              <m:t>𝑡</m:t>
                            </m:r>
                          </m:e>
                          <m:sub>
                            <m:r>
                              <a:rPr lang="en-US" sz="3600" i="1">
                                <a:solidFill>
                                  <a:srgbClr val="FFFFFF"/>
                                </a:solidFill>
                                <a:latin typeface="Cambria Math" panose="02040503050406030204" pitchFamily="18" charset="0"/>
                              </a:rPr>
                              <m:t>𝑠𝑏𝑜</m:t>
                            </m:r>
                          </m:sub>
                        </m:sSub>
                        <m:r>
                          <a:rPr lang="en-US" sz="3600" i="1">
                            <a:solidFill>
                              <a:srgbClr val="FFFFFF"/>
                            </a:solidFill>
                            <a:latin typeface="Cambria Math" panose="02040503050406030204" pitchFamily="18" charset="0"/>
                          </a:rPr>
                          <m:t>≈</m:t>
                        </m:r>
                        <m:f>
                          <m:fPr>
                            <m:ctrlPr>
                              <a:rPr lang="en-US" sz="3600" i="1">
                                <a:solidFill>
                                  <a:srgbClr val="FFFFFF"/>
                                </a:solidFill>
                                <a:latin typeface="Cambria Math" panose="02040503050406030204" pitchFamily="18" charset="0"/>
                              </a:rPr>
                            </m:ctrlPr>
                          </m:fPr>
                          <m:num>
                            <m:sSub>
                              <m:sSubPr>
                                <m:ctrlPr>
                                  <a:rPr lang="en-US" sz="3600" i="1">
                                    <a:solidFill>
                                      <a:srgbClr val="FFFFFF"/>
                                    </a:solidFill>
                                    <a:latin typeface="Cambria Math" panose="02040503050406030204" pitchFamily="18" charset="0"/>
                                  </a:rPr>
                                </m:ctrlPr>
                              </m:sSubPr>
                              <m:e>
                                <m:r>
                                  <a:rPr lang="en-US" sz="3600" i="1">
                                    <a:solidFill>
                                      <a:srgbClr val="FFFFFF"/>
                                    </a:solidFill>
                                    <a:latin typeface="Cambria Math" panose="02040503050406030204" pitchFamily="18" charset="0"/>
                                  </a:rPr>
                                  <m:t>𝑅</m:t>
                                </m:r>
                              </m:e>
                              <m:sub>
                                <m:r>
                                  <a:rPr lang="en-US" sz="3600" i="1">
                                    <a:solidFill>
                                      <a:srgbClr val="FFFFFF"/>
                                    </a:solidFill>
                                    <a:latin typeface="Cambria Math" panose="02040503050406030204" pitchFamily="18" charset="0"/>
                                  </a:rPr>
                                  <m:t>∗</m:t>
                                </m:r>
                              </m:sub>
                            </m:sSub>
                          </m:num>
                          <m:den>
                            <m:r>
                              <a:rPr lang="en-US" sz="3600" i="1">
                                <a:solidFill>
                                  <a:srgbClr val="FFFFFF"/>
                                </a:solidFill>
                                <a:latin typeface="Cambria Math" panose="02040503050406030204" pitchFamily="18" charset="0"/>
                              </a:rPr>
                              <m:t>𝑐</m:t>
                            </m:r>
                          </m:den>
                        </m:f>
                      </m:oMath>
                    </m:oMathPara>
                  </a14:m>
                  <a:endParaRPr lang="en-US" sz="2400" dirty="0">
                    <a:solidFill>
                      <a:srgbClr val="FFFFFF"/>
                    </a:solidFill>
                  </a:endParaRPr>
                </a:p>
                <a:p>
                  <a:pPr algn="ctr"/>
                  <a:endParaRPr lang="en-US" sz="3600" dirty="0">
                    <a:solidFill>
                      <a:srgbClr val="FFFFFF"/>
                    </a:solidFill>
                  </a:endParaRPr>
                </a:p>
                <a:p>
                  <a:pPr algn="ctr"/>
                  <a14:m>
                    <m:oMathPara xmlns:m="http://schemas.openxmlformats.org/officeDocument/2006/math">
                      <m:oMathParaPr>
                        <m:jc m:val="centerGroup"/>
                      </m:oMathParaPr>
                      <m:oMath xmlns:m="http://schemas.openxmlformats.org/officeDocument/2006/math">
                        <m:sSub>
                          <m:sSubPr>
                            <m:ctrlPr>
                              <a:rPr lang="en-US" sz="3600" i="1">
                                <a:solidFill>
                                  <a:srgbClr val="FFFFFF"/>
                                </a:solidFill>
                                <a:latin typeface="Cambria Math" panose="02040503050406030204" pitchFamily="18" charset="0"/>
                              </a:rPr>
                            </m:ctrlPr>
                          </m:sSubPr>
                          <m:e>
                            <m:r>
                              <a:rPr lang="en-US" sz="3600" i="1">
                                <a:solidFill>
                                  <a:srgbClr val="FFFFFF"/>
                                </a:solidFill>
                                <a:latin typeface="Cambria Math" panose="02040503050406030204" pitchFamily="18" charset="0"/>
                              </a:rPr>
                              <m:t>𝑇</m:t>
                            </m:r>
                          </m:e>
                          <m:sub>
                            <m:r>
                              <a:rPr lang="en-US" sz="3600" i="1">
                                <a:solidFill>
                                  <a:srgbClr val="FFFFFF"/>
                                </a:solidFill>
                                <a:latin typeface="Cambria Math" panose="02040503050406030204" pitchFamily="18" charset="0"/>
                              </a:rPr>
                              <m:t>𝑠𝑏𝑜</m:t>
                            </m:r>
                          </m:sub>
                        </m:sSub>
                        <m:r>
                          <a:rPr lang="en-US" sz="3600" i="1">
                            <a:solidFill>
                              <a:srgbClr val="FFFFFF"/>
                            </a:solidFill>
                            <a:latin typeface="Cambria Math" panose="02040503050406030204" pitchFamily="18" charset="0"/>
                          </a:rPr>
                          <m:t>≈</m:t>
                        </m:r>
                        <m:sSup>
                          <m:sSupPr>
                            <m:ctrlPr>
                              <a:rPr lang="en-US" sz="3600" i="1">
                                <a:solidFill>
                                  <a:srgbClr val="FFFFFF"/>
                                </a:solidFill>
                                <a:latin typeface="Cambria Math" panose="02040503050406030204" pitchFamily="18" charset="0"/>
                              </a:rPr>
                            </m:ctrlPr>
                          </m:sSupPr>
                          <m:e>
                            <m:r>
                              <a:rPr lang="en-US" sz="3600" i="1">
                                <a:solidFill>
                                  <a:srgbClr val="FFFFFF"/>
                                </a:solidFill>
                                <a:latin typeface="Cambria Math" panose="02040503050406030204" pitchFamily="18" charset="0"/>
                              </a:rPr>
                              <m:t>10</m:t>
                            </m:r>
                          </m:e>
                          <m:sup>
                            <m:r>
                              <a:rPr lang="en-US" sz="3600" i="1">
                                <a:solidFill>
                                  <a:srgbClr val="FFFFFF"/>
                                </a:solidFill>
                                <a:latin typeface="Cambria Math" panose="02040503050406030204" pitchFamily="18" charset="0"/>
                              </a:rPr>
                              <m:t>5</m:t>
                            </m:r>
                          </m:sup>
                        </m:sSup>
                        <m:r>
                          <m:rPr>
                            <m:sty m:val="p"/>
                          </m:rPr>
                          <a:rPr lang="en-US" sz="3600">
                            <a:solidFill>
                              <a:srgbClr val="FFFFFF"/>
                            </a:solidFill>
                            <a:latin typeface="Cambria Math" panose="02040503050406030204" pitchFamily="18" charset="0"/>
                          </a:rPr>
                          <m:t>K</m:t>
                        </m:r>
                      </m:oMath>
                    </m:oMathPara>
                  </a14:m>
                  <a:endParaRPr lang="en-US" sz="3600" dirty="0">
                    <a:solidFill>
                      <a:srgbClr val="FFFFFF"/>
                    </a:solidFill>
                  </a:endParaRPr>
                </a:p>
                <a:p>
                  <a:endParaRPr lang="en-US" sz="1600" dirty="0">
                    <a:solidFill>
                      <a:srgbClr val="FFFFFF"/>
                    </a:solidFill>
                  </a:endParaRPr>
                </a:p>
              </p:txBody>
            </p:sp>
          </mc:Choice>
          <mc:Fallback xmlns="">
            <p:sp>
              <p:nvSpPr>
                <p:cNvPr id="6" name="TextBox 5">
                  <a:extLst>
                    <a:ext uri="{FF2B5EF4-FFF2-40B4-BE49-F238E27FC236}">
                      <a16:creationId xmlns:a16="http://schemas.microsoft.com/office/drawing/2014/main" id="{02EE47F4-A6F9-5342-954B-C6E355741BE8}"/>
                    </a:ext>
                  </a:extLst>
                </p:cNvPr>
                <p:cNvSpPr txBox="1">
                  <a:spLocks noRot="1" noChangeAspect="1" noMove="1" noResize="1" noEditPoints="1" noAdjustHandles="1" noChangeArrowheads="1" noChangeShapeType="1" noTextEdit="1"/>
                </p:cNvSpPr>
                <p:nvPr/>
              </p:nvSpPr>
              <p:spPr>
                <a:xfrm>
                  <a:off x="-2041" y="2816889"/>
                  <a:ext cx="4572000" cy="4086440"/>
                </a:xfrm>
                <a:prstGeom prst="rect">
                  <a:avLst/>
                </a:prstGeom>
                <a:blipFill>
                  <a:blip r:embed="rId4"/>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EAA27AA-8008-D8FF-3672-73C071C22793}"/>
                </a:ext>
              </a:extLst>
            </p:cNvPr>
            <p:cNvSpPr txBox="1"/>
            <p:nvPr/>
          </p:nvSpPr>
          <p:spPr>
            <a:xfrm>
              <a:off x="296690" y="2184077"/>
              <a:ext cx="343305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See </a:t>
              </a:r>
              <a:r>
                <a:rPr lang="en-US" i="1" dirty="0">
                  <a:latin typeface="Arial" panose="020B0604020202020204" pitchFamily="34" charset="0"/>
                  <a:cs typeface="Arial" panose="020B0604020202020204" pitchFamily="34" charset="0"/>
                </a:rPr>
                <a:t>Waxman &amp; Katz 2017 </a:t>
              </a:r>
              <a:r>
                <a:rPr lang="en-US" dirty="0">
                  <a:latin typeface="Arial" panose="020B0604020202020204" pitchFamily="34" charset="0"/>
                  <a:cs typeface="Arial" panose="020B0604020202020204" pitchFamily="34" charset="0"/>
                </a:rPr>
                <a:t>review and references therein:</a:t>
              </a:r>
            </a:p>
          </p:txBody>
        </p:sp>
      </p:grpSp>
    </p:spTree>
    <p:extLst>
      <p:ext uri="{BB962C8B-B14F-4D97-AF65-F5344CB8AC3E}">
        <p14:creationId xmlns:p14="http://schemas.microsoft.com/office/powerpoint/2010/main" val="24888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76E2E-5B87-334F-8EE6-740A1AF3741E}"/>
              </a:ext>
            </a:extLst>
          </p:cNvPr>
          <p:cNvSpPr>
            <a:spLocks noGrp="1"/>
          </p:cNvSpPr>
          <p:nvPr>
            <p:ph type="title"/>
          </p:nvPr>
        </p:nvSpPr>
        <p:spPr>
          <a:xfrm>
            <a:off x="838200" y="631825"/>
            <a:ext cx="10515600" cy="1325563"/>
          </a:xfrm>
        </p:spPr>
        <p:txBody>
          <a:bodyPr vert="horz" lIns="91440" tIns="45720" rIns="91440" bIns="45720" rtlCol="0" anchor="ctr">
            <a:normAutofit/>
          </a:bodyPr>
          <a:lstStyle/>
          <a:p>
            <a:pPr algn="ctr"/>
            <a:r>
              <a:rPr lang="en-US" dirty="0">
                <a:solidFill>
                  <a:srgbClr val="FFFFFF"/>
                </a:solidFill>
              </a:rPr>
              <a:t>Framework</a:t>
            </a:r>
            <a:endParaRPr lang="en-US" kern="1200" dirty="0">
              <a:solidFill>
                <a:schemeClr val="tx1"/>
              </a:solidFill>
              <a:latin typeface="+mj-lt"/>
              <a:ea typeface="+mj-ea"/>
              <a:cs typeface="+mj-cs"/>
            </a:endParaRPr>
          </a:p>
        </p:txBody>
      </p:sp>
      <p:cxnSp>
        <p:nvCxnSpPr>
          <p:cNvPr id="19" name="Straight Connector 18">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EEBB0B-4D15-0444-8B84-584C03B62478}"/>
              </a:ext>
            </a:extLst>
          </p:cNvPr>
          <p:cNvSpPr>
            <a:spLocks noGrp="1"/>
          </p:cNvSpPr>
          <p:nvPr>
            <p:ph type="dt" sz="half" idx="10"/>
          </p:nvPr>
        </p:nvSpPr>
        <p:spPr>
          <a:xfrm>
            <a:off x="838200" y="6077585"/>
            <a:ext cx="2743200" cy="365125"/>
          </a:xfrm>
        </p:spPr>
        <p:txBody>
          <a:bodyPr vert="horz" lIns="91440" tIns="45720" rIns="91440" bIns="45720" rtlCol="0" anchor="ctr">
            <a:normAutofit/>
          </a:bodyPr>
          <a:lstStyle/>
          <a:p>
            <a:pPr defTabSz="914400">
              <a:spcAft>
                <a:spcPts val="600"/>
              </a:spcAft>
            </a:pPr>
            <a:fld id="{0C02817E-9C98-FD49-9EC3-38AE449E9DCA}" type="datetime1">
              <a:rPr lang="en-US" smtClean="0"/>
              <a:t>6/15/23</a:t>
            </a:fld>
            <a:endParaRPr lang="en-US"/>
          </a:p>
        </p:txBody>
      </p:sp>
      <p:sp>
        <p:nvSpPr>
          <p:cNvPr id="5" name="Footer Placeholder 4">
            <a:extLst>
              <a:ext uri="{FF2B5EF4-FFF2-40B4-BE49-F238E27FC236}">
                <a16:creationId xmlns:a16="http://schemas.microsoft.com/office/drawing/2014/main" id="{63B140B4-D060-B249-A91D-FE42F79E0C80}"/>
              </a:ext>
            </a:extLst>
          </p:cNvPr>
          <p:cNvSpPr>
            <a:spLocks noGrp="1"/>
          </p:cNvSpPr>
          <p:nvPr>
            <p:ph type="ftr" sz="quarter" idx="11"/>
          </p:nvPr>
        </p:nvSpPr>
        <p:spPr>
          <a:xfrm>
            <a:off x="4038600" y="6077585"/>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85A531F1-CBE9-6848-BF4F-AD43BA21BB85}"/>
              </a:ext>
            </a:extLst>
          </p:cNvPr>
          <p:cNvSpPr>
            <a:spLocks noGrp="1"/>
          </p:cNvSpPr>
          <p:nvPr>
            <p:ph type="sldNum" sz="quarter" idx="12"/>
          </p:nvPr>
        </p:nvSpPr>
        <p:spPr>
          <a:xfrm>
            <a:off x="8610600" y="6077585"/>
            <a:ext cx="2743200" cy="365125"/>
          </a:xfrm>
        </p:spPr>
        <p:txBody>
          <a:bodyPr vert="horz" lIns="91440" tIns="45720" rIns="91440" bIns="45720" rtlCol="0" anchor="ctr">
            <a:normAutofit/>
          </a:bodyPr>
          <a:lstStyle/>
          <a:p>
            <a:pPr defTabSz="914400">
              <a:spcAft>
                <a:spcPts val="600"/>
              </a:spcAft>
            </a:pPr>
            <a:fld id="{FBE9A169-964F-1E4E-B2F9-33AE598A0D65}" type="slidenum">
              <a:rPr lang="en-US" smtClean="0"/>
              <a:pPr defTabSz="914400">
                <a:spcAft>
                  <a:spcPts val="600"/>
                </a:spcAft>
              </a:pPr>
              <a:t>4</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D2230AE-5981-7E4A-8082-3092DF13D07D}"/>
                  </a:ext>
                </a:extLst>
              </p:cNvPr>
              <p:cNvSpPr txBox="1"/>
              <p:nvPr/>
            </p:nvSpPr>
            <p:spPr>
              <a:xfrm>
                <a:off x="297042" y="1957388"/>
                <a:ext cx="5930639" cy="425744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j-lt"/>
                  </a:rPr>
                  <a:t>A steady state wind </a:t>
                </a:r>
                <a:r>
                  <a:rPr lang="en-US" sz="1600" dirty="0">
                    <a:latin typeface="+mj-lt"/>
                  </a:rPr>
                  <a:t>(</a:t>
                </a:r>
                <a:r>
                  <a:rPr lang="en-US" sz="1600" i="1" dirty="0">
                    <a:latin typeface="+mj-lt"/>
                  </a:rPr>
                  <a:t>Chevalier &amp; Irwin 2011</a:t>
                </a:r>
                <a:r>
                  <a:rPr lang="en-US" sz="1600" dirty="0">
                    <a:latin typeface="+mj-lt"/>
                  </a:rPr>
                  <a:t>)</a:t>
                </a:r>
              </a:p>
              <a:p>
                <a:pPr marL="742950" lvl="1" indent="-285750">
                  <a:buFont typeface="Arial" panose="020B0604020202020204" pitchFamily="34" charset="0"/>
                  <a:buChar cha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𝑅</m:t>
                        </m:r>
                      </m:e>
                      <m:sub>
                        <m:r>
                          <a:rPr lang="en-US" sz="2800" i="1">
                            <a:latin typeface="Cambria Math" panose="02040503050406030204" pitchFamily="18" charset="0"/>
                          </a:rPr>
                          <m:t>𝑤</m:t>
                        </m:r>
                      </m:sub>
                    </m:sSub>
                  </m:oMath>
                </a14:m>
                <a:endParaRPr lang="en-US" sz="2800" i="1" dirty="0">
                  <a:latin typeface="+mj-lt"/>
                </a:endParaRPr>
              </a:p>
              <a:p>
                <a:pPr marL="742950" lvl="1" indent="-285750">
                  <a:buFont typeface="Arial" panose="020B0604020202020204" pitchFamily="34" charset="0"/>
                  <a:buChar cha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𝜌</m:t>
                        </m:r>
                      </m:e>
                      <m:sub>
                        <m:r>
                          <a:rPr lang="en-US" sz="2800" i="1">
                            <a:latin typeface="Cambria Math" panose="02040503050406030204" pitchFamily="18" charset="0"/>
                          </a:rPr>
                          <m:t>𝑤</m:t>
                        </m:r>
                      </m:sub>
                    </m:sSub>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𝐷</m:t>
                        </m:r>
                      </m:num>
                      <m:den>
                        <m:sSup>
                          <m:sSupPr>
                            <m:ctrlPr>
                              <a:rPr lang="en-US" sz="2800" i="1">
                                <a:latin typeface="Cambria Math" panose="02040503050406030204" pitchFamily="18" charset="0"/>
                              </a:rPr>
                            </m:ctrlPr>
                          </m:sSupPr>
                          <m:e>
                            <m:r>
                              <a:rPr lang="en-US" sz="2800" i="1">
                                <a:latin typeface="Cambria Math" panose="02040503050406030204" pitchFamily="18" charset="0"/>
                              </a:rPr>
                              <m:t>𝑟</m:t>
                            </m:r>
                          </m:e>
                          <m:sup>
                            <m:r>
                              <a:rPr lang="en-US" sz="2800" i="1">
                                <a:latin typeface="Cambria Math" panose="02040503050406030204" pitchFamily="18" charset="0"/>
                              </a:rPr>
                              <m:t>2</m:t>
                            </m:r>
                          </m:sup>
                        </m:sSup>
                      </m:den>
                    </m:f>
                    <m:r>
                      <a:rPr lang="en-US" sz="2800" i="1">
                        <a:latin typeface="Cambria Math" panose="02040503050406030204" pitchFamily="18" charset="0"/>
                      </a:rPr>
                      <m:t>=</m:t>
                    </m:r>
                    <m:f>
                      <m:fPr>
                        <m:ctrlPr>
                          <a:rPr lang="en-US" sz="2800" i="1">
                            <a:latin typeface="Cambria Math" panose="02040503050406030204" pitchFamily="18" charset="0"/>
                          </a:rPr>
                        </m:ctrlPr>
                      </m:fPr>
                      <m:num>
                        <m:acc>
                          <m:accPr>
                            <m:chr m:val="̇"/>
                            <m:ctrlPr>
                              <a:rPr lang="en-US" sz="2800" i="1">
                                <a:latin typeface="Cambria Math" panose="02040503050406030204" pitchFamily="18" charset="0"/>
                              </a:rPr>
                            </m:ctrlPr>
                          </m:accPr>
                          <m:e>
                            <m:r>
                              <a:rPr lang="en-US" sz="2800" i="1">
                                <a:latin typeface="Cambria Math" panose="02040503050406030204" pitchFamily="18" charset="0"/>
                              </a:rPr>
                              <m:t>𝑀</m:t>
                            </m:r>
                          </m:e>
                        </m:acc>
                      </m:num>
                      <m:den>
                        <m:r>
                          <a:rPr lang="en-US" sz="2800" i="1">
                            <a:latin typeface="Cambria Math" panose="02040503050406030204" pitchFamily="18" charset="0"/>
                          </a:rPr>
                          <m:t>4</m:t>
                        </m:r>
                        <m:r>
                          <a:rPr lang="en-US" sz="2800" i="1">
                            <a:latin typeface="Cambria Math" panose="02040503050406030204" pitchFamily="18" charset="0"/>
                          </a:rPr>
                          <m:t>𝜋</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𝑤</m:t>
                            </m:r>
                          </m:sub>
                        </m:sSub>
                        <m:sSup>
                          <m:sSupPr>
                            <m:ctrlPr>
                              <a:rPr lang="en-US" sz="2800" i="1">
                                <a:latin typeface="Cambria Math" panose="02040503050406030204" pitchFamily="18" charset="0"/>
                              </a:rPr>
                            </m:ctrlPr>
                          </m:sSupPr>
                          <m:e>
                            <m:r>
                              <a:rPr lang="en-US" sz="2800" i="1">
                                <a:latin typeface="Cambria Math" panose="02040503050406030204" pitchFamily="18" charset="0"/>
                              </a:rPr>
                              <m:t>𝑟</m:t>
                            </m:r>
                          </m:e>
                          <m:sup>
                            <m:r>
                              <a:rPr lang="en-US" sz="2800" i="1">
                                <a:latin typeface="Cambria Math" panose="02040503050406030204" pitchFamily="18" charset="0"/>
                              </a:rPr>
                              <m:t>2</m:t>
                            </m:r>
                          </m:sup>
                        </m:sSup>
                      </m:den>
                    </m:f>
                  </m:oMath>
                </a14:m>
                <a:endParaRPr lang="en-US" sz="2800" i="1" dirty="0">
                  <a:latin typeface="+mj-lt"/>
                </a:endParaRPr>
              </a:p>
              <a:p>
                <a:endParaRPr lang="en-US" sz="2800" dirty="0">
                  <a:latin typeface="+mj-lt"/>
                </a:endParaRPr>
              </a:p>
              <a:p>
                <a:pPr marL="285750" indent="-285750">
                  <a:buFont typeface="Arial" panose="020B0604020202020204" pitchFamily="34" charset="0"/>
                  <a:buChar char="•"/>
                </a:pPr>
                <a:endParaRPr lang="en-US" sz="2800" dirty="0">
                  <a:latin typeface="+mj-lt"/>
                </a:endParaRPr>
              </a:p>
              <a:p>
                <a:pPr marL="285750" indent="-285750">
                  <a:buFont typeface="Arial" panose="020B0604020202020204" pitchFamily="34" charset="0"/>
                  <a:buChar char="•"/>
                </a:pPr>
                <a:r>
                  <a:rPr lang="en-US" sz="2800" dirty="0">
                    <a:latin typeface="+mj-lt"/>
                  </a:rPr>
                  <a:t>Considerations </a:t>
                </a:r>
                <a:endParaRPr lang="en-US" sz="2800" i="1" dirty="0">
                  <a:latin typeface="+mj-lt"/>
                </a:endParaRPr>
              </a:p>
              <a:p>
                <a:pPr marL="742950" lvl="1" indent="-285750">
                  <a:buFont typeface="Arial" panose="020B0604020202020204" pitchFamily="34" charset="0"/>
                  <a:buChar char="•"/>
                </a:pPr>
                <a:r>
                  <a:rPr lang="en-US" sz="2800" dirty="0">
                    <a:latin typeface="+mj-lt"/>
                  </a:rPr>
                  <a:t>Compactness</a:t>
                </a:r>
              </a:p>
              <a:p>
                <a:pPr marL="742950" lvl="1" indent="-285750">
                  <a:buFont typeface="Arial" panose="020B0604020202020204" pitchFamily="34" charset="0"/>
                  <a:buChar char="•"/>
                </a:pPr>
                <a:r>
                  <a:rPr lang="en-US" sz="2800" dirty="0">
                    <a:latin typeface="+mj-lt"/>
                  </a:rPr>
                  <a:t>Timescale</a:t>
                </a:r>
              </a:p>
              <a:p>
                <a:pPr marL="742950" lvl="1" indent="-285750">
                  <a:buFont typeface="Arial" panose="020B0604020202020204" pitchFamily="34" charset="0"/>
                  <a:buChar char="•"/>
                </a:pPr>
                <a:endParaRPr lang="en-US" sz="2800" dirty="0">
                  <a:latin typeface="+mj-lt"/>
                </a:endParaRPr>
              </a:p>
            </p:txBody>
          </p:sp>
        </mc:Choice>
        <mc:Fallback xmlns="">
          <p:sp>
            <p:nvSpPr>
              <p:cNvPr id="9" name="TextBox 8">
                <a:extLst>
                  <a:ext uri="{FF2B5EF4-FFF2-40B4-BE49-F238E27FC236}">
                    <a16:creationId xmlns:a16="http://schemas.microsoft.com/office/drawing/2014/main" id="{BD2230AE-5981-7E4A-8082-3092DF13D07D}"/>
                  </a:ext>
                </a:extLst>
              </p:cNvPr>
              <p:cNvSpPr txBox="1">
                <a:spLocks noRot="1" noChangeAspect="1" noMove="1" noResize="1" noEditPoints="1" noAdjustHandles="1" noChangeArrowheads="1" noChangeShapeType="1" noTextEdit="1"/>
              </p:cNvSpPr>
              <p:nvPr/>
            </p:nvSpPr>
            <p:spPr>
              <a:xfrm>
                <a:off x="297042" y="1957388"/>
                <a:ext cx="5930639" cy="4257448"/>
              </a:xfrm>
              <a:prstGeom prst="rect">
                <a:avLst/>
              </a:prstGeom>
              <a:blipFill>
                <a:blip r:embed="rId3"/>
                <a:stretch>
                  <a:fillRect l="-1923" t="-1786"/>
                </a:stretch>
              </a:blipFill>
            </p:spPr>
            <p:txBody>
              <a:bodyPr/>
              <a:lstStyle/>
              <a:p>
                <a:r>
                  <a:rPr lang="en-US">
                    <a:noFill/>
                  </a:rPr>
                  <a:t> </a:t>
                </a:r>
              </a:p>
            </p:txBody>
          </p:sp>
        </mc:Fallback>
      </mc:AlternateContent>
    </p:spTree>
    <p:extLst>
      <p:ext uri="{BB962C8B-B14F-4D97-AF65-F5344CB8AC3E}">
        <p14:creationId xmlns:p14="http://schemas.microsoft.com/office/powerpoint/2010/main" val="379482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76E2E-5B87-334F-8EE6-740A1AF3741E}"/>
              </a:ext>
            </a:extLst>
          </p:cNvPr>
          <p:cNvSpPr>
            <a:spLocks noGrp="1"/>
          </p:cNvSpPr>
          <p:nvPr>
            <p:ph type="title"/>
          </p:nvPr>
        </p:nvSpPr>
        <p:spPr>
          <a:xfrm>
            <a:off x="838200" y="631825"/>
            <a:ext cx="10515600" cy="1325563"/>
          </a:xfrm>
        </p:spPr>
        <p:txBody>
          <a:bodyPr vert="horz" lIns="91440" tIns="45720" rIns="91440" bIns="45720" rtlCol="0" anchor="ctr">
            <a:normAutofit/>
          </a:bodyPr>
          <a:lstStyle/>
          <a:p>
            <a:pPr algn="ctr"/>
            <a:r>
              <a:rPr lang="en-US" dirty="0">
                <a:solidFill>
                  <a:srgbClr val="FFFFFF"/>
                </a:solidFill>
              </a:rPr>
              <a:t>Framework: Compactness</a:t>
            </a:r>
            <a:endParaRPr lang="en-US" kern="1200" dirty="0">
              <a:solidFill>
                <a:schemeClr val="tx1"/>
              </a:solidFill>
              <a:latin typeface="+mj-lt"/>
              <a:ea typeface="+mj-ea"/>
              <a:cs typeface="+mj-cs"/>
            </a:endParaRPr>
          </a:p>
        </p:txBody>
      </p:sp>
      <p:cxnSp>
        <p:nvCxnSpPr>
          <p:cNvPr id="19" name="Straight Connector 18">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EEBB0B-4D15-0444-8B84-584C03B62478}"/>
              </a:ext>
            </a:extLst>
          </p:cNvPr>
          <p:cNvSpPr>
            <a:spLocks noGrp="1"/>
          </p:cNvSpPr>
          <p:nvPr>
            <p:ph type="dt" sz="half" idx="10"/>
          </p:nvPr>
        </p:nvSpPr>
        <p:spPr>
          <a:xfrm>
            <a:off x="838200" y="6077585"/>
            <a:ext cx="2743200" cy="365125"/>
          </a:xfrm>
        </p:spPr>
        <p:txBody>
          <a:bodyPr vert="horz" lIns="91440" tIns="45720" rIns="91440" bIns="45720" rtlCol="0" anchor="ctr">
            <a:normAutofit/>
          </a:bodyPr>
          <a:lstStyle/>
          <a:p>
            <a:pPr defTabSz="914400">
              <a:spcAft>
                <a:spcPts val="600"/>
              </a:spcAft>
            </a:pPr>
            <a:fld id="{18A01DF0-4387-3F4E-B51D-B3316EF711E4}" type="datetime1">
              <a:rPr lang="en-US" smtClean="0"/>
              <a:t>6/15/23</a:t>
            </a:fld>
            <a:endParaRPr lang="en-US"/>
          </a:p>
        </p:txBody>
      </p:sp>
      <p:sp>
        <p:nvSpPr>
          <p:cNvPr id="5" name="Footer Placeholder 4">
            <a:extLst>
              <a:ext uri="{FF2B5EF4-FFF2-40B4-BE49-F238E27FC236}">
                <a16:creationId xmlns:a16="http://schemas.microsoft.com/office/drawing/2014/main" id="{63B140B4-D060-B249-A91D-FE42F79E0C80}"/>
              </a:ext>
            </a:extLst>
          </p:cNvPr>
          <p:cNvSpPr>
            <a:spLocks noGrp="1"/>
          </p:cNvSpPr>
          <p:nvPr>
            <p:ph type="ftr" sz="quarter" idx="11"/>
          </p:nvPr>
        </p:nvSpPr>
        <p:spPr>
          <a:xfrm>
            <a:off x="4038600" y="6077585"/>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85A531F1-CBE9-6848-BF4F-AD43BA21BB85}"/>
              </a:ext>
            </a:extLst>
          </p:cNvPr>
          <p:cNvSpPr>
            <a:spLocks noGrp="1"/>
          </p:cNvSpPr>
          <p:nvPr>
            <p:ph type="sldNum" sz="quarter" idx="12"/>
          </p:nvPr>
        </p:nvSpPr>
        <p:spPr>
          <a:xfrm>
            <a:off x="8610600" y="6077585"/>
            <a:ext cx="2743200" cy="365125"/>
          </a:xfrm>
        </p:spPr>
        <p:txBody>
          <a:bodyPr vert="horz" lIns="91440" tIns="45720" rIns="91440" bIns="45720" rtlCol="0" anchor="ctr">
            <a:normAutofit/>
          </a:bodyPr>
          <a:lstStyle/>
          <a:p>
            <a:pPr defTabSz="914400">
              <a:spcAft>
                <a:spcPts val="600"/>
              </a:spcAft>
            </a:pPr>
            <a:fld id="{FBE9A169-964F-1E4E-B2F9-33AE598A0D65}" type="slidenum">
              <a:rPr lang="en-US" smtClean="0"/>
              <a:pPr defTabSz="914400">
                <a:spcAft>
                  <a:spcPts val="600"/>
                </a:spcAft>
              </a:pPr>
              <a:t>5</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D2230AE-5981-7E4A-8082-3092DF13D07D}"/>
                  </a:ext>
                </a:extLst>
              </p:cNvPr>
              <p:cNvSpPr txBox="1"/>
              <p:nvPr/>
            </p:nvSpPr>
            <p:spPr>
              <a:xfrm>
                <a:off x="297042" y="1957388"/>
                <a:ext cx="5930639" cy="40075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j-lt"/>
                  </a:rPr>
                  <a:t>A steady state wind </a:t>
                </a:r>
                <a:r>
                  <a:rPr lang="en-US" sz="1600" dirty="0">
                    <a:latin typeface="+mj-lt"/>
                  </a:rPr>
                  <a:t>(</a:t>
                </a:r>
                <a:r>
                  <a:rPr lang="en-US" sz="1600" i="1" dirty="0">
                    <a:latin typeface="+mj-lt"/>
                  </a:rPr>
                  <a:t>Chevalier &amp; Irwin 2011</a:t>
                </a:r>
                <a:r>
                  <a:rPr lang="en-US" sz="1600" dirty="0">
                    <a:latin typeface="+mj-lt"/>
                  </a:rPr>
                  <a:t>)</a:t>
                </a:r>
              </a:p>
              <a:p>
                <a:pPr marL="742950" lvl="1" indent="-285750">
                  <a:buFont typeface="Arial" panose="020B0604020202020204" pitchFamily="34" charset="0"/>
                  <a:buChar cha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𝑅</m:t>
                        </m:r>
                      </m:e>
                      <m:sub>
                        <m:r>
                          <a:rPr lang="en-US" sz="2800" i="1">
                            <a:latin typeface="Cambria Math" panose="02040503050406030204" pitchFamily="18" charset="0"/>
                          </a:rPr>
                          <m:t>𝑤</m:t>
                        </m:r>
                      </m:sub>
                    </m:sSub>
                  </m:oMath>
                </a14:m>
                <a:endParaRPr lang="en-US" sz="2800" i="1" dirty="0">
                  <a:latin typeface="+mj-lt"/>
                </a:endParaRPr>
              </a:p>
              <a:p>
                <a:pPr marL="742950" lvl="1" indent="-285750">
                  <a:buFont typeface="Arial" panose="020B0604020202020204" pitchFamily="34" charset="0"/>
                  <a:buChar cha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𝜌</m:t>
                        </m:r>
                      </m:e>
                      <m:sub>
                        <m:r>
                          <a:rPr lang="en-US" sz="2800" i="1">
                            <a:latin typeface="Cambria Math" panose="02040503050406030204" pitchFamily="18" charset="0"/>
                          </a:rPr>
                          <m:t>𝑤</m:t>
                        </m:r>
                      </m:sub>
                    </m:sSub>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𝐷</m:t>
                        </m:r>
                      </m:num>
                      <m:den>
                        <m:sSup>
                          <m:sSupPr>
                            <m:ctrlPr>
                              <a:rPr lang="en-US" sz="2800" i="1">
                                <a:latin typeface="Cambria Math" panose="02040503050406030204" pitchFamily="18" charset="0"/>
                              </a:rPr>
                            </m:ctrlPr>
                          </m:sSupPr>
                          <m:e>
                            <m:r>
                              <a:rPr lang="en-US" sz="2800" i="1">
                                <a:latin typeface="Cambria Math" panose="02040503050406030204" pitchFamily="18" charset="0"/>
                              </a:rPr>
                              <m:t>𝑟</m:t>
                            </m:r>
                          </m:e>
                          <m:sup>
                            <m:r>
                              <a:rPr lang="en-US" sz="2800" i="1">
                                <a:latin typeface="Cambria Math" panose="02040503050406030204" pitchFamily="18" charset="0"/>
                              </a:rPr>
                              <m:t>2</m:t>
                            </m:r>
                          </m:sup>
                        </m:sSup>
                      </m:den>
                    </m:f>
                    <m:r>
                      <a:rPr lang="en-US" sz="2800" i="1">
                        <a:latin typeface="Cambria Math" panose="02040503050406030204" pitchFamily="18" charset="0"/>
                      </a:rPr>
                      <m:t>=</m:t>
                    </m:r>
                    <m:f>
                      <m:fPr>
                        <m:ctrlPr>
                          <a:rPr lang="en-US" sz="2800" i="1">
                            <a:latin typeface="Cambria Math" panose="02040503050406030204" pitchFamily="18" charset="0"/>
                          </a:rPr>
                        </m:ctrlPr>
                      </m:fPr>
                      <m:num>
                        <m:acc>
                          <m:accPr>
                            <m:chr m:val="̇"/>
                            <m:ctrlPr>
                              <a:rPr lang="en-US" sz="2800" i="1">
                                <a:latin typeface="Cambria Math" panose="02040503050406030204" pitchFamily="18" charset="0"/>
                              </a:rPr>
                            </m:ctrlPr>
                          </m:accPr>
                          <m:e>
                            <m:r>
                              <a:rPr lang="en-US" sz="2800" i="1">
                                <a:latin typeface="Cambria Math" panose="02040503050406030204" pitchFamily="18" charset="0"/>
                              </a:rPr>
                              <m:t>𝑀</m:t>
                            </m:r>
                          </m:e>
                        </m:acc>
                      </m:num>
                      <m:den>
                        <m:r>
                          <a:rPr lang="en-US" sz="2800" i="1">
                            <a:latin typeface="Cambria Math" panose="02040503050406030204" pitchFamily="18" charset="0"/>
                          </a:rPr>
                          <m:t>4</m:t>
                        </m:r>
                        <m:r>
                          <a:rPr lang="en-US" sz="2800" i="1">
                            <a:latin typeface="Cambria Math" panose="02040503050406030204" pitchFamily="18" charset="0"/>
                          </a:rPr>
                          <m:t>𝜋</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𝑤</m:t>
                            </m:r>
                          </m:sub>
                        </m:sSub>
                        <m:sSup>
                          <m:sSupPr>
                            <m:ctrlPr>
                              <a:rPr lang="en-US" sz="2800" i="1">
                                <a:latin typeface="Cambria Math" panose="02040503050406030204" pitchFamily="18" charset="0"/>
                              </a:rPr>
                            </m:ctrlPr>
                          </m:sSupPr>
                          <m:e>
                            <m:r>
                              <a:rPr lang="en-US" sz="2800" i="1">
                                <a:latin typeface="Cambria Math" panose="02040503050406030204" pitchFamily="18" charset="0"/>
                              </a:rPr>
                              <m:t>𝑟</m:t>
                            </m:r>
                          </m:e>
                          <m:sup>
                            <m:r>
                              <a:rPr lang="en-US" sz="2800" i="1">
                                <a:latin typeface="Cambria Math" panose="02040503050406030204" pitchFamily="18" charset="0"/>
                              </a:rPr>
                              <m:t>2</m:t>
                            </m:r>
                          </m:sup>
                        </m:sSup>
                      </m:den>
                    </m:f>
                  </m:oMath>
                </a14:m>
                <a:endParaRPr lang="en-US" sz="2800" i="1" dirty="0">
                  <a:latin typeface="+mj-lt"/>
                </a:endParaRPr>
              </a:p>
              <a:p>
                <a:endParaRPr lang="en-US" sz="2800" dirty="0">
                  <a:latin typeface="+mj-lt"/>
                </a:endParaRPr>
              </a:p>
              <a:p>
                <a:pPr marL="285750" indent="-285750">
                  <a:buFont typeface="Arial" panose="020B0604020202020204" pitchFamily="34" charset="0"/>
                  <a:buChar char="•"/>
                </a:pPr>
                <a:endParaRPr lang="en-US" sz="2800" dirty="0">
                  <a:latin typeface="+mj-lt"/>
                </a:endParaRPr>
              </a:p>
              <a:p>
                <a:pPr marL="285750" indent="-285750">
                  <a:buFont typeface="Arial" panose="020B0604020202020204" pitchFamily="34" charset="0"/>
                  <a:buChar char="•"/>
                </a:pPr>
                <a:r>
                  <a:rPr lang="en-US" sz="2800" dirty="0">
                    <a:latin typeface="+mj-lt"/>
                  </a:rPr>
                  <a:t>Diffusion Radius </a:t>
                </a:r>
                <a:endParaRPr lang="en-US" sz="2800" i="1" dirty="0">
                  <a:latin typeface="+mj-lt"/>
                </a:endParaRPr>
              </a:p>
              <a:p>
                <a:pPr marL="742950" lvl="1" indent="-285750">
                  <a:buFont typeface="Arial" panose="020B0604020202020204" pitchFamily="34" charset="0"/>
                  <a:buChar cha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𝑅</m:t>
                        </m:r>
                      </m:e>
                      <m:sub>
                        <m:r>
                          <a:rPr lang="en-US" sz="2800" i="1">
                            <a:latin typeface="Cambria Math" panose="02040503050406030204" pitchFamily="18" charset="0"/>
                          </a:rPr>
                          <m:t>𝑑</m:t>
                        </m:r>
                      </m:sub>
                    </m:sSub>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𝜅</m:t>
                        </m:r>
                        <m:r>
                          <a:rPr lang="en-US" sz="2800" i="1">
                            <a:latin typeface="Cambria Math" panose="02040503050406030204" pitchFamily="18" charset="0"/>
                          </a:rPr>
                          <m:t>𝐷</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𝑠</m:t>
                            </m:r>
                          </m:sub>
                        </m:sSub>
                      </m:num>
                      <m:den>
                        <m:r>
                          <a:rPr lang="en-US" sz="2800" i="1">
                            <a:latin typeface="Cambria Math" panose="02040503050406030204" pitchFamily="18" charset="0"/>
                          </a:rPr>
                          <m:t>𝑐</m:t>
                        </m:r>
                      </m:den>
                    </m:f>
                  </m:oMath>
                </a14:m>
                <a:r>
                  <a:rPr lang="en-US" sz="2800" dirty="0">
                    <a:latin typeface="+mj-lt"/>
                  </a:rPr>
                  <a:t> </a:t>
                </a:r>
              </a:p>
              <a:p>
                <a:pPr marL="742950" lvl="1" indent="-285750">
                  <a:buFont typeface="Arial" panose="020B0604020202020204" pitchFamily="34" charset="0"/>
                  <a:buChar char="•"/>
                </a:pPr>
                <a:r>
                  <a:rPr lang="en-US" sz="2800" dirty="0">
                    <a:latin typeface="+mj-lt"/>
                  </a:rPr>
                  <a:t>Compact: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𝑤</m:t>
                        </m:r>
                      </m:sub>
                    </m:sSub>
                    <m:r>
                      <a:rPr lang="en-US" sz="2800" b="0" i="1" smtClean="0">
                        <a:latin typeface="Cambria Math" panose="02040503050406030204" pitchFamily="18" charset="0"/>
                      </a:rPr>
                      <m:t>&lt;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𝑑</m:t>
                        </m:r>
                      </m:sub>
                    </m:sSub>
                  </m:oMath>
                </a14:m>
                <a:endParaRPr lang="en-US" sz="2800" dirty="0">
                  <a:latin typeface="+mj-lt"/>
                </a:endParaRPr>
              </a:p>
            </p:txBody>
          </p:sp>
        </mc:Choice>
        <mc:Fallback xmlns="">
          <p:sp>
            <p:nvSpPr>
              <p:cNvPr id="9" name="TextBox 8">
                <a:extLst>
                  <a:ext uri="{FF2B5EF4-FFF2-40B4-BE49-F238E27FC236}">
                    <a16:creationId xmlns:a16="http://schemas.microsoft.com/office/drawing/2014/main" id="{BD2230AE-5981-7E4A-8082-3092DF13D07D}"/>
                  </a:ext>
                </a:extLst>
              </p:cNvPr>
              <p:cNvSpPr txBox="1">
                <a:spLocks noRot="1" noChangeAspect="1" noMove="1" noResize="1" noEditPoints="1" noAdjustHandles="1" noChangeArrowheads="1" noChangeShapeType="1" noTextEdit="1"/>
              </p:cNvSpPr>
              <p:nvPr/>
            </p:nvSpPr>
            <p:spPr>
              <a:xfrm>
                <a:off x="297042" y="1957388"/>
                <a:ext cx="5930639" cy="4007507"/>
              </a:xfrm>
              <a:prstGeom prst="rect">
                <a:avLst/>
              </a:prstGeom>
              <a:blipFill>
                <a:blip r:embed="rId3"/>
                <a:stretch>
                  <a:fillRect l="-1923" t="-1899" b="-3481"/>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B33AC45-5FA6-D056-1801-40010280826F}"/>
              </a:ext>
            </a:extLst>
          </p:cNvPr>
          <p:cNvGrpSpPr/>
          <p:nvPr/>
        </p:nvGrpSpPr>
        <p:grpSpPr>
          <a:xfrm>
            <a:off x="6035292" y="1720461"/>
            <a:ext cx="6087581" cy="4679354"/>
            <a:chOff x="6035292" y="1720461"/>
            <a:chExt cx="6087581" cy="4679354"/>
          </a:xfrm>
        </p:grpSpPr>
        <p:grpSp>
          <p:nvGrpSpPr>
            <p:cNvPr id="10" name="Group 9">
              <a:extLst>
                <a:ext uri="{FF2B5EF4-FFF2-40B4-BE49-F238E27FC236}">
                  <a16:creationId xmlns:a16="http://schemas.microsoft.com/office/drawing/2014/main" id="{9FFB453C-4C21-9C45-B09C-EEA8821208BD}"/>
                </a:ext>
              </a:extLst>
            </p:cNvPr>
            <p:cNvGrpSpPr/>
            <p:nvPr/>
          </p:nvGrpSpPr>
          <p:grpSpPr>
            <a:xfrm>
              <a:off x="6035292" y="1720461"/>
              <a:ext cx="6087581" cy="4679354"/>
              <a:chOff x="5974373" y="1655525"/>
              <a:chExt cx="6087581" cy="4679354"/>
            </a:xfrm>
          </p:grpSpPr>
          <p:pic>
            <p:nvPicPr>
              <p:cNvPr id="11" name="Picture 10" descr="A picture containing shape&#10;&#10;Description automatically generated">
                <a:extLst>
                  <a:ext uri="{FF2B5EF4-FFF2-40B4-BE49-F238E27FC236}">
                    <a16:creationId xmlns:a16="http://schemas.microsoft.com/office/drawing/2014/main" id="{BE561B7B-44FF-5F4B-A40A-CFCDCDBC6F97}"/>
                  </a:ext>
                </a:extLst>
              </p:cNvPr>
              <p:cNvPicPr>
                <a:picLocks noChangeAspect="1"/>
              </p:cNvPicPr>
              <p:nvPr/>
            </p:nvPicPr>
            <p:blipFill>
              <a:blip r:embed="rId4"/>
              <a:stretch>
                <a:fillRect/>
              </a:stretch>
            </p:blipFill>
            <p:spPr>
              <a:xfrm>
                <a:off x="5974373" y="1655525"/>
                <a:ext cx="6087581" cy="4679354"/>
              </a:xfrm>
              <a:prstGeom prst="rect">
                <a:avLst/>
              </a:prstGeom>
            </p:spPr>
          </p:pic>
          <p:cxnSp>
            <p:nvCxnSpPr>
              <p:cNvPr id="13" name="Straight Arrow Connector 12">
                <a:extLst>
                  <a:ext uri="{FF2B5EF4-FFF2-40B4-BE49-F238E27FC236}">
                    <a16:creationId xmlns:a16="http://schemas.microsoft.com/office/drawing/2014/main" id="{97B191E6-67E0-5F42-91EC-390119523339}"/>
                  </a:ext>
                </a:extLst>
              </p:cNvPr>
              <p:cNvCxnSpPr>
                <a:cxnSpLocks/>
              </p:cNvCxnSpPr>
              <p:nvPr/>
            </p:nvCxnSpPr>
            <p:spPr>
              <a:xfrm>
                <a:off x="6434208" y="1791216"/>
                <a:ext cx="5535553" cy="4039315"/>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FF350D4C-AB79-754E-AF27-5BEA871CCC4A}"/>
                </a:ext>
              </a:extLst>
            </p:cNvPr>
            <p:cNvSpPr txBox="1"/>
            <p:nvPr/>
          </p:nvSpPr>
          <p:spPr>
            <a:xfrm>
              <a:off x="6825343" y="3936917"/>
              <a:ext cx="1963057" cy="584775"/>
            </a:xfrm>
            <a:prstGeom prst="rect">
              <a:avLst/>
            </a:prstGeom>
            <a:noFill/>
          </p:spPr>
          <p:txBody>
            <a:bodyPr wrap="square" rtlCol="0">
              <a:spAutoFit/>
            </a:bodyPr>
            <a:lstStyle/>
            <a:p>
              <a:r>
                <a:rPr lang="en-US" sz="3200" dirty="0">
                  <a:solidFill>
                    <a:schemeClr val="bg1"/>
                  </a:solidFill>
                  <a:latin typeface="+mj-lt"/>
                </a:rPr>
                <a:t>Compact</a:t>
              </a:r>
            </a:p>
          </p:txBody>
        </p:sp>
        <p:sp>
          <p:nvSpPr>
            <p:cNvPr id="14" name="TextBox 13">
              <a:extLst>
                <a:ext uri="{FF2B5EF4-FFF2-40B4-BE49-F238E27FC236}">
                  <a16:creationId xmlns:a16="http://schemas.microsoft.com/office/drawing/2014/main" id="{76FAD645-09C8-0F4F-8C55-1A0E7E594880}"/>
                </a:ext>
              </a:extLst>
            </p:cNvPr>
            <p:cNvSpPr txBox="1"/>
            <p:nvPr/>
          </p:nvSpPr>
          <p:spPr>
            <a:xfrm>
              <a:off x="9603774" y="5370404"/>
              <a:ext cx="2037595" cy="584775"/>
            </a:xfrm>
            <a:prstGeom prst="rect">
              <a:avLst/>
            </a:prstGeom>
            <a:noFill/>
          </p:spPr>
          <p:txBody>
            <a:bodyPr wrap="square" rtlCol="0">
              <a:spAutoFit/>
            </a:bodyPr>
            <a:lstStyle/>
            <a:p>
              <a:r>
                <a:rPr lang="en-US" sz="3200" dirty="0">
                  <a:solidFill>
                    <a:schemeClr val="bg1"/>
                  </a:solidFill>
                  <a:latin typeface="+mj-lt"/>
                </a:rPr>
                <a:t>Extended</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689906-53E0-A35B-E6DD-79AB8FA91B89}"/>
                  </a:ext>
                </a:extLst>
              </p:cNvPr>
              <p:cNvSpPr txBox="1"/>
              <p:nvPr/>
            </p:nvSpPr>
            <p:spPr>
              <a:xfrm>
                <a:off x="9197792" y="5916224"/>
                <a:ext cx="73510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rPr>
                          </m:ctrlPr>
                        </m:sSubPr>
                        <m:e>
                          <m:r>
                            <a:rPr lang="en-US" sz="2400" b="1" i="1" smtClean="0">
                              <a:solidFill>
                                <a:schemeClr val="bg1"/>
                              </a:solidFill>
                              <a:latin typeface="Cambria Math" panose="02040503050406030204" pitchFamily="18" charset="0"/>
                            </a:rPr>
                            <m:t>𝑹</m:t>
                          </m:r>
                        </m:e>
                        <m:sub>
                          <m:r>
                            <a:rPr lang="en-US" sz="2400" b="1" i="1" smtClean="0">
                              <a:solidFill>
                                <a:schemeClr val="bg1"/>
                              </a:solidFill>
                              <a:latin typeface="Cambria Math" panose="02040503050406030204" pitchFamily="18" charset="0"/>
                            </a:rPr>
                            <m:t>𝒅</m:t>
                          </m:r>
                        </m:sub>
                      </m:sSub>
                    </m:oMath>
                  </m:oMathPara>
                </a14:m>
                <a:endParaRPr lang="en-US" sz="2400" b="1" dirty="0">
                  <a:solidFill>
                    <a:schemeClr val="bg1"/>
                  </a:solidFill>
                </a:endParaRPr>
              </a:p>
            </p:txBody>
          </p:sp>
        </mc:Choice>
        <mc:Fallback xmlns="">
          <p:sp>
            <p:nvSpPr>
              <p:cNvPr id="7" name="TextBox 6">
                <a:extLst>
                  <a:ext uri="{FF2B5EF4-FFF2-40B4-BE49-F238E27FC236}">
                    <a16:creationId xmlns:a16="http://schemas.microsoft.com/office/drawing/2014/main" id="{8C689906-53E0-A35B-E6DD-79AB8FA91B89}"/>
                  </a:ext>
                </a:extLst>
              </p:cNvPr>
              <p:cNvSpPr txBox="1">
                <a:spLocks noRot="1" noChangeAspect="1" noMove="1" noResize="1" noEditPoints="1" noAdjustHandles="1" noChangeArrowheads="1" noChangeShapeType="1" noTextEdit="1"/>
              </p:cNvSpPr>
              <p:nvPr/>
            </p:nvSpPr>
            <p:spPr>
              <a:xfrm>
                <a:off x="9197792" y="5916224"/>
                <a:ext cx="735106" cy="461665"/>
              </a:xfrm>
              <a:prstGeom prst="rect">
                <a:avLst/>
              </a:prstGeom>
              <a:blipFill>
                <a:blip r:embed="rId5"/>
                <a:stretch>
                  <a:fillRect b="-2703"/>
                </a:stretch>
              </a:blipFill>
            </p:spPr>
            <p:txBody>
              <a:bodyPr/>
              <a:lstStyle/>
              <a:p>
                <a:r>
                  <a:rPr lang="en-US">
                    <a:noFill/>
                  </a:rPr>
                  <a:t> </a:t>
                </a:r>
              </a:p>
            </p:txBody>
          </p:sp>
        </mc:Fallback>
      </mc:AlternateContent>
    </p:spTree>
    <p:extLst>
      <p:ext uri="{BB962C8B-B14F-4D97-AF65-F5344CB8AC3E}">
        <p14:creationId xmlns:p14="http://schemas.microsoft.com/office/powerpoint/2010/main" val="272922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76E2E-5B87-334F-8EE6-740A1AF3741E}"/>
              </a:ext>
            </a:extLst>
          </p:cNvPr>
          <p:cNvSpPr>
            <a:spLocks noGrp="1"/>
          </p:cNvSpPr>
          <p:nvPr>
            <p:ph type="title"/>
          </p:nvPr>
        </p:nvSpPr>
        <p:spPr>
          <a:xfrm>
            <a:off x="838200" y="631825"/>
            <a:ext cx="10515600" cy="1325563"/>
          </a:xfrm>
        </p:spPr>
        <p:txBody>
          <a:bodyPr vert="horz" lIns="91440" tIns="45720" rIns="91440" bIns="45720" rtlCol="0" anchor="ctr">
            <a:normAutofit/>
          </a:bodyPr>
          <a:lstStyle/>
          <a:p>
            <a:pPr algn="ctr"/>
            <a:r>
              <a:rPr lang="en-US" dirty="0">
                <a:solidFill>
                  <a:srgbClr val="FFFFFF"/>
                </a:solidFill>
              </a:rPr>
              <a:t>Framework: Timescale</a:t>
            </a:r>
            <a:endParaRPr lang="en-US" kern="1200" dirty="0">
              <a:solidFill>
                <a:schemeClr val="tx1"/>
              </a:solidFill>
              <a:latin typeface="+mj-lt"/>
              <a:ea typeface="+mj-ea"/>
              <a:cs typeface="+mj-cs"/>
            </a:endParaRPr>
          </a:p>
        </p:txBody>
      </p:sp>
      <p:cxnSp>
        <p:nvCxnSpPr>
          <p:cNvPr id="19" name="Straight Connector 18">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EEBB0B-4D15-0444-8B84-584C03B62478}"/>
              </a:ext>
            </a:extLst>
          </p:cNvPr>
          <p:cNvSpPr>
            <a:spLocks noGrp="1"/>
          </p:cNvSpPr>
          <p:nvPr>
            <p:ph type="dt" sz="half" idx="10"/>
          </p:nvPr>
        </p:nvSpPr>
        <p:spPr>
          <a:xfrm>
            <a:off x="838200" y="6077585"/>
            <a:ext cx="2743200" cy="365125"/>
          </a:xfrm>
        </p:spPr>
        <p:txBody>
          <a:bodyPr vert="horz" lIns="91440" tIns="45720" rIns="91440" bIns="45720" rtlCol="0" anchor="ctr">
            <a:normAutofit/>
          </a:bodyPr>
          <a:lstStyle/>
          <a:p>
            <a:pPr defTabSz="914400">
              <a:spcAft>
                <a:spcPts val="600"/>
              </a:spcAft>
            </a:pPr>
            <a:fld id="{A3F53A51-4259-BB48-A18F-A301BA972E67}" type="datetime1">
              <a:rPr lang="en-US" smtClean="0"/>
              <a:t>6/15/23</a:t>
            </a:fld>
            <a:endParaRPr lang="en-US"/>
          </a:p>
        </p:txBody>
      </p:sp>
      <p:sp>
        <p:nvSpPr>
          <p:cNvPr id="5" name="Footer Placeholder 4">
            <a:extLst>
              <a:ext uri="{FF2B5EF4-FFF2-40B4-BE49-F238E27FC236}">
                <a16:creationId xmlns:a16="http://schemas.microsoft.com/office/drawing/2014/main" id="{63B140B4-D060-B249-A91D-FE42F79E0C80}"/>
              </a:ext>
            </a:extLst>
          </p:cNvPr>
          <p:cNvSpPr>
            <a:spLocks noGrp="1"/>
          </p:cNvSpPr>
          <p:nvPr>
            <p:ph type="ftr" sz="quarter" idx="11"/>
          </p:nvPr>
        </p:nvSpPr>
        <p:spPr>
          <a:xfrm>
            <a:off x="4038600" y="6077585"/>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85A531F1-CBE9-6848-BF4F-AD43BA21BB85}"/>
              </a:ext>
            </a:extLst>
          </p:cNvPr>
          <p:cNvSpPr>
            <a:spLocks noGrp="1"/>
          </p:cNvSpPr>
          <p:nvPr>
            <p:ph type="sldNum" sz="quarter" idx="12"/>
          </p:nvPr>
        </p:nvSpPr>
        <p:spPr>
          <a:xfrm>
            <a:off x="8610600" y="6077585"/>
            <a:ext cx="2743200" cy="365125"/>
          </a:xfrm>
        </p:spPr>
        <p:txBody>
          <a:bodyPr vert="horz" lIns="91440" tIns="45720" rIns="91440" bIns="45720" rtlCol="0" anchor="ctr">
            <a:normAutofit/>
          </a:bodyPr>
          <a:lstStyle/>
          <a:p>
            <a:pPr defTabSz="914400">
              <a:spcAft>
                <a:spcPts val="600"/>
              </a:spcAft>
            </a:pPr>
            <a:fld id="{FBE9A169-964F-1E4E-B2F9-33AE598A0D65}" type="slidenum">
              <a:rPr lang="en-US" smtClean="0"/>
              <a:pPr defTabSz="914400">
                <a:spcAft>
                  <a:spcPts val="600"/>
                </a:spcAft>
              </a:pPr>
              <a:t>6</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BCE80D-2827-B34D-A4DE-A94B6C97779F}"/>
                  </a:ext>
                </a:extLst>
              </p:cNvPr>
              <p:cNvSpPr txBox="1"/>
              <p:nvPr/>
            </p:nvSpPr>
            <p:spPr>
              <a:xfrm>
                <a:off x="378068" y="2115398"/>
                <a:ext cx="5134669" cy="401943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j-lt"/>
                  </a:rPr>
                  <a:t>Diffusion vs. Light Travel</a:t>
                </a:r>
              </a:p>
              <a:p>
                <a:pPr marL="457200" indent="-457200">
                  <a:buFont typeface="Arial" panose="020B0604020202020204" pitchFamily="34" charset="0"/>
                  <a:buChar char="•"/>
                </a:pPr>
                <a:endParaRPr lang="en-US" sz="2800" dirty="0">
                  <a:latin typeface="+mj-lt"/>
                </a:endParaRPr>
              </a:p>
              <a:p>
                <a:pPr marL="457200" indent="-457200">
                  <a:buFont typeface="Arial" panose="020B0604020202020204" pitchFamily="34" charset="0"/>
                  <a:buChar char="•"/>
                </a:pPr>
                <a:r>
                  <a:rPr lang="en-US" sz="2800" dirty="0">
                    <a:latin typeface="+mj-lt"/>
                  </a:rPr>
                  <a:t>Light Travel Dominance: </a:t>
                </a:r>
              </a:p>
              <a:p>
                <a:pPr marL="457200" indent="-457200">
                  <a:buFont typeface="Arial" panose="020B0604020202020204" pitchFamily="34" charset="0"/>
                  <a:buChar char="•"/>
                </a:pPr>
                <a:endParaRPr lang="en-US" sz="2800" dirty="0">
                  <a:latin typeface="+mj-lt"/>
                </a:endParaRPr>
              </a:p>
              <a:p>
                <a:pPr marL="914400" lvl="1" indent="-457200">
                  <a:buFont typeface="Arial" panose="020B0604020202020204" pitchFamily="34" charset="0"/>
                  <a:buChar char="•"/>
                </a:pP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𝑙𝑡</m:t>
                        </m:r>
                      </m:sub>
                    </m:sSub>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𝑅</m:t>
                            </m:r>
                          </m:e>
                          <m:sub>
                            <m:r>
                              <a:rPr lang="en-US" sz="2800" b="0" i="1" smtClean="0">
                                <a:latin typeface="Cambria Math" panose="02040503050406030204" pitchFamily="18" charset="0"/>
                                <a:ea typeface="Cambria Math" panose="02040503050406030204" pitchFamily="18" charset="0"/>
                              </a:rPr>
                              <m:t>𝑠𝑏𝑜</m:t>
                            </m:r>
                          </m:sub>
                        </m:sSub>
                      </m:num>
                      <m:den>
                        <m:r>
                          <a:rPr lang="en-US" sz="2800" b="0" i="1" smtClean="0">
                            <a:latin typeface="Cambria Math" panose="02040503050406030204" pitchFamily="18" charset="0"/>
                            <a:ea typeface="Cambria Math" panose="02040503050406030204" pitchFamily="18" charset="0"/>
                          </a:rPr>
                          <m:t>𝑐</m:t>
                        </m:r>
                      </m:den>
                    </m:f>
                  </m:oMath>
                </a14:m>
                <a:endParaRPr lang="en-US" sz="2800" dirty="0">
                  <a:latin typeface="+mj-lt"/>
                </a:endParaRPr>
              </a:p>
              <a:p>
                <a:pPr marL="914400" lvl="1" indent="-457200">
                  <a:buFont typeface="Arial" panose="020B0604020202020204" pitchFamily="34" charset="0"/>
                  <a:buChar char="•"/>
                </a:pPr>
                <a:endParaRPr lang="en-US" sz="2800" dirty="0">
                  <a:latin typeface="+mj-lt"/>
                </a:endParaRPr>
              </a:p>
              <a:p>
                <a:pPr marL="914400" lvl="1" indent="-457200">
                  <a:buFont typeface="Arial" panose="020B0604020202020204" pitchFamily="34" charset="0"/>
                  <a:buChar cha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𝑅</m:t>
                        </m:r>
                      </m:e>
                      <m:sub>
                        <m:r>
                          <a:rPr lang="en-US" sz="2800" i="1">
                            <a:latin typeface="Cambria Math" panose="02040503050406030204" pitchFamily="18" charset="0"/>
                          </a:rPr>
                          <m:t>𝑤</m:t>
                        </m:r>
                      </m:sub>
                    </m:sSub>
                    <m:r>
                      <a:rPr lang="en-US" sz="2800" i="1">
                        <a:latin typeface="Cambria Math" panose="02040503050406030204" pitchFamily="18" charset="0"/>
                      </a:rPr>
                      <m:t>&lt;</m:t>
                    </m:r>
                    <m:r>
                      <a:rPr lang="en-US" sz="2800" i="1">
                        <a:latin typeface="Cambria Math" panose="02040503050406030204" pitchFamily="18" charset="0"/>
                      </a:rPr>
                      <m:t>𝜅</m:t>
                    </m:r>
                    <m:r>
                      <a:rPr lang="en-US" sz="2800" i="1">
                        <a:latin typeface="Cambria Math" panose="02040503050406030204" pitchFamily="18" charset="0"/>
                      </a:rPr>
                      <m:t>𝐷</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𝑠</m:t>
                                    </m:r>
                                  </m:sub>
                                </m:sSub>
                              </m:num>
                              <m:den>
                                <m:r>
                                  <a:rPr lang="en-US" sz="2800" i="1">
                                    <a:latin typeface="Cambria Math" panose="02040503050406030204" pitchFamily="18" charset="0"/>
                                  </a:rPr>
                                  <m:t>𝑐</m:t>
                                </m:r>
                              </m:den>
                            </m:f>
                          </m:e>
                        </m:d>
                      </m:e>
                      <m:sup>
                        <m:r>
                          <a:rPr lang="en-US" sz="2800" i="1">
                            <a:latin typeface="Cambria Math" panose="02040503050406030204" pitchFamily="18" charset="0"/>
                          </a:rPr>
                          <m:t>2</m:t>
                        </m:r>
                      </m:sup>
                    </m:sSup>
                  </m:oMath>
                </a14:m>
                <a:endParaRPr lang="en-US" sz="2800" dirty="0">
                  <a:latin typeface="+mj-lt"/>
                </a:endParaRPr>
              </a:p>
              <a:p>
                <a:pPr lvl="1"/>
                <a:endParaRPr lang="en-US" sz="2800" dirty="0">
                  <a:latin typeface="+mj-lt"/>
                </a:endParaRPr>
              </a:p>
            </p:txBody>
          </p:sp>
        </mc:Choice>
        <mc:Fallback xmlns="">
          <p:sp>
            <p:nvSpPr>
              <p:cNvPr id="9" name="TextBox 8">
                <a:extLst>
                  <a:ext uri="{FF2B5EF4-FFF2-40B4-BE49-F238E27FC236}">
                    <a16:creationId xmlns:a16="http://schemas.microsoft.com/office/drawing/2014/main" id="{F0BCE80D-2827-B34D-A4DE-A94B6C97779F}"/>
                  </a:ext>
                </a:extLst>
              </p:cNvPr>
              <p:cNvSpPr txBox="1">
                <a:spLocks noRot="1" noChangeAspect="1" noMove="1" noResize="1" noEditPoints="1" noAdjustHandles="1" noChangeArrowheads="1" noChangeShapeType="1" noTextEdit="1"/>
              </p:cNvSpPr>
              <p:nvPr/>
            </p:nvSpPr>
            <p:spPr>
              <a:xfrm>
                <a:off x="378068" y="2115398"/>
                <a:ext cx="5134669" cy="4019434"/>
              </a:xfrm>
              <a:prstGeom prst="rect">
                <a:avLst/>
              </a:prstGeom>
              <a:blipFill>
                <a:blip r:embed="rId3"/>
                <a:stretch>
                  <a:fillRect l="-1975" t="-157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B8960B2-4CDA-FD4A-A23E-97C6F081B439}"/>
              </a:ext>
            </a:extLst>
          </p:cNvPr>
          <p:cNvPicPr>
            <a:picLocks noChangeAspect="1"/>
          </p:cNvPicPr>
          <p:nvPr/>
        </p:nvPicPr>
        <p:blipFill>
          <a:blip r:embed="rId4"/>
          <a:srcRect/>
          <a:stretch/>
        </p:blipFill>
        <p:spPr>
          <a:xfrm>
            <a:off x="5663671" y="1592144"/>
            <a:ext cx="6289609" cy="4764485"/>
          </a:xfrm>
          <a:prstGeom prst="rect">
            <a:avLst/>
          </a:prstGeom>
        </p:spPr>
      </p:pic>
      <p:sp>
        <p:nvSpPr>
          <p:cNvPr id="11" name="TextBox 10">
            <a:extLst>
              <a:ext uri="{FF2B5EF4-FFF2-40B4-BE49-F238E27FC236}">
                <a16:creationId xmlns:a16="http://schemas.microsoft.com/office/drawing/2014/main" id="{480FA7AA-0080-8242-AB5E-2213C9BA1BE6}"/>
              </a:ext>
            </a:extLst>
          </p:cNvPr>
          <p:cNvSpPr txBox="1"/>
          <p:nvPr/>
        </p:nvSpPr>
        <p:spPr>
          <a:xfrm>
            <a:off x="7228114" y="2365827"/>
            <a:ext cx="1850571" cy="461665"/>
          </a:xfrm>
          <a:prstGeom prst="rect">
            <a:avLst/>
          </a:prstGeom>
          <a:noFill/>
        </p:spPr>
        <p:txBody>
          <a:bodyPr wrap="square" rtlCol="0">
            <a:spAutoFit/>
          </a:bodyPr>
          <a:lstStyle/>
          <a:p>
            <a:r>
              <a:rPr lang="en-US" sz="2400" dirty="0">
                <a:solidFill>
                  <a:schemeClr val="bg1"/>
                </a:solidFill>
                <a:latin typeface="+mj-lt"/>
              </a:rPr>
              <a:t>Diffusion</a:t>
            </a:r>
          </a:p>
        </p:txBody>
      </p:sp>
      <p:sp>
        <p:nvSpPr>
          <p:cNvPr id="12" name="TextBox 11">
            <a:extLst>
              <a:ext uri="{FF2B5EF4-FFF2-40B4-BE49-F238E27FC236}">
                <a16:creationId xmlns:a16="http://schemas.microsoft.com/office/drawing/2014/main" id="{080CE375-5F5E-2646-83CA-6578AA087B69}"/>
              </a:ext>
            </a:extLst>
          </p:cNvPr>
          <p:cNvSpPr txBox="1"/>
          <p:nvPr/>
        </p:nvSpPr>
        <p:spPr>
          <a:xfrm>
            <a:off x="9289245" y="4241786"/>
            <a:ext cx="1850571" cy="461665"/>
          </a:xfrm>
          <a:prstGeom prst="rect">
            <a:avLst/>
          </a:prstGeom>
          <a:noFill/>
        </p:spPr>
        <p:txBody>
          <a:bodyPr wrap="square" rtlCol="0">
            <a:spAutoFit/>
          </a:bodyPr>
          <a:lstStyle/>
          <a:p>
            <a:r>
              <a:rPr lang="en-US" sz="2400" dirty="0">
                <a:solidFill>
                  <a:schemeClr val="bg1"/>
                </a:solidFill>
                <a:latin typeface="+mj-lt"/>
              </a:rPr>
              <a:t>Light Travel</a:t>
            </a:r>
          </a:p>
        </p:txBody>
      </p:sp>
    </p:spTree>
    <p:extLst>
      <p:ext uri="{BB962C8B-B14F-4D97-AF65-F5344CB8AC3E}">
        <p14:creationId xmlns:p14="http://schemas.microsoft.com/office/powerpoint/2010/main" val="77186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FAE79-CF62-DD49-B215-93CD160B1B08}"/>
              </a:ext>
            </a:extLst>
          </p:cNvPr>
          <p:cNvSpPr>
            <a:spLocks noGrp="1"/>
          </p:cNvSpPr>
          <p:nvPr>
            <p:ph type="title"/>
          </p:nvPr>
        </p:nvSpPr>
        <p:spPr>
          <a:xfrm>
            <a:off x="1903437" y="433545"/>
            <a:ext cx="4703147" cy="930447"/>
          </a:xfrm>
        </p:spPr>
        <p:txBody>
          <a:bodyPr vert="horz" lIns="91440" tIns="45720" rIns="91440" bIns="45720" rtlCol="0" anchor="b">
            <a:normAutofit/>
          </a:bodyPr>
          <a:lstStyle/>
          <a:p>
            <a:pPr algn="ctr"/>
            <a:r>
              <a:rPr lang="en-US" dirty="0">
                <a:solidFill>
                  <a:srgbClr val="FFFFFF"/>
                </a:solidFill>
              </a:rPr>
              <a:t>Impact of CSM</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16F30A36-F927-BE44-ACA9-631711010744}"/>
              </a:ext>
            </a:extLst>
          </p:cNvPr>
          <p:cNvSpPr>
            <a:spLocks noGrp="1"/>
          </p:cNvSpPr>
          <p:nvPr>
            <p:ph type="dt" sz="half" idx="10"/>
          </p:nvPr>
        </p:nvSpPr>
        <p:spPr>
          <a:xfrm>
            <a:off x="830943" y="6522430"/>
            <a:ext cx="2743200" cy="347472"/>
          </a:xfrm>
        </p:spPr>
        <p:txBody>
          <a:bodyPr vert="horz" lIns="91440" tIns="45720" rIns="91440" bIns="45720" rtlCol="0" anchor="ctr">
            <a:normAutofit/>
          </a:bodyPr>
          <a:lstStyle/>
          <a:p>
            <a:pPr defTabSz="914400">
              <a:spcAft>
                <a:spcPts val="600"/>
              </a:spcAft>
            </a:pPr>
            <a:fld id="{F2CD9171-5741-6645-A4D5-59A1B0C20060}" type="datetime1">
              <a:rPr lang="en-US" smtClean="0">
                <a:solidFill>
                  <a:srgbClr val="898989"/>
                </a:solidFill>
              </a:rPr>
              <a:t>6/15/23</a:t>
            </a:fld>
            <a:endParaRPr lang="en-US">
              <a:solidFill>
                <a:srgbClr val="898989"/>
              </a:solidFill>
            </a:endParaRPr>
          </a:p>
        </p:txBody>
      </p:sp>
      <p:sp>
        <p:nvSpPr>
          <p:cNvPr id="8" name="Footer Placeholder 7">
            <a:extLst>
              <a:ext uri="{FF2B5EF4-FFF2-40B4-BE49-F238E27FC236}">
                <a16:creationId xmlns:a16="http://schemas.microsoft.com/office/drawing/2014/main" id="{D48ECB94-B889-3C4F-AF68-3369D51C73AE}"/>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9" name="Slide Number Placeholder 8">
            <a:extLst>
              <a:ext uri="{FF2B5EF4-FFF2-40B4-BE49-F238E27FC236}">
                <a16:creationId xmlns:a16="http://schemas.microsoft.com/office/drawing/2014/main" id="{4E37A1A8-E145-8540-994B-9EE5BD7611D3}"/>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7</a:t>
            </a:fld>
            <a:endParaRPr lang="en-US">
              <a:solidFill>
                <a:srgbClr val="898989"/>
              </a:solidFill>
            </a:endParaRPr>
          </a:p>
        </p:txBody>
      </p:sp>
      <p:sp>
        <p:nvSpPr>
          <p:cNvPr id="3" name="TextBox 2">
            <a:extLst>
              <a:ext uri="{FF2B5EF4-FFF2-40B4-BE49-F238E27FC236}">
                <a16:creationId xmlns:a16="http://schemas.microsoft.com/office/drawing/2014/main" id="{66DA918F-6CFE-684F-B7DD-6F6DF37ECE71}"/>
              </a:ext>
            </a:extLst>
          </p:cNvPr>
          <p:cNvSpPr txBox="1"/>
          <p:nvPr/>
        </p:nvSpPr>
        <p:spPr>
          <a:xfrm>
            <a:off x="7788981" y="5831642"/>
            <a:ext cx="2743200" cy="307777"/>
          </a:xfrm>
          <a:prstGeom prst="rect">
            <a:avLst/>
          </a:prstGeom>
          <a:noFill/>
        </p:spPr>
        <p:txBody>
          <a:bodyPr wrap="square" rtlCol="0">
            <a:spAutoFit/>
          </a:bodyPr>
          <a:lstStyle/>
          <a:p>
            <a:r>
              <a:rPr lang="en-US" sz="1400" dirty="0">
                <a:solidFill>
                  <a:schemeClr val="bg1"/>
                </a:solidFill>
              </a:rPr>
              <a:t>Haynie &amp; </a:t>
            </a:r>
            <a:r>
              <a:rPr lang="en-US" sz="1400" dirty="0" err="1">
                <a:solidFill>
                  <a:schemeClr val="bg1"/>
                </a:solidFill>
              </a:rPr>
              <a:t>Piro</a:t>
            </a:r>
            <a:r>
              <a:rPr lang="en-US" sz="1400" dirty="0">
                <a:solidFill>
                  <a:schemeClr val="bg1"/>
                </a:solidFill>
              </a:rPr>
              <a:t> 2021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512830-C8D9-AB4D-9DA8-B107824EF314}"/>
                  </a:ext>
                </a:extLst>
              </p:cNvPr>
              <p:cNvSpPr txBox="1"/>
              <p:nvPr/>
            </p:nvSpPr>
            <p:spPr>
              <a:xfrm>
                <a:off x="699340" y="2277801"/>
                <a:ext cx="5221521" cy="3863815"/>
              </a:xfrm>
              <a:prstGeom prst="rect">
                <a:avLst/>
              </a:prstGeom>
              <a:noFill/>
            </p:spPr>
            <p:txBody>
              <a:bodyPr wrap="square" rtlCol="0">
                <a:spAutoFit/>
              </a:bodyPr>
              <a:lstStyle/>
              <a:p>
                <a:pPr marL="457200" indent="-457200">
                  <a:buFont typeface="Arial" panose="020B0604020202020204" pitchFamily="34" charset="0"/>
                  <a:buChar char="•"/>
                </a:pPr>
                <a:r>
                  <a:rPr lang="en-US" sz="2400" i="1" dirty="0">
                    <a:latin typeface="+mj-lt"/>
                  </a:rPr>
                  <a:t>Haynie &amp; </a:t>
                </a:r>
                <a:r>
                  <a:rPr lang="en-US" sz="2400" i="1" dirty="0" err="1">
                    <a:latin typeface="+mj-lt"/>
                  </a:rPr>
                  <a:t>Piro</a:t>
                </a:r>
                <a:r>
                  <a:rPr lang="en-US" sz="2400" i="1" dirty="0">
                    <a:latin typeface="+mj-lt"/>
                  </a:rPr>
                  <a:t> 2021</a:t>
                </a:r>
              </a:p>
              <a:p>
                <a:pPr marL="457200" indent="-457200">
                  <a:buFont typeface="Arial" panose="020B0604020202020204" pitchFamily="34" charset="0"/>
                  <a:buChar char="•"/>
                </a:pPr>
                <a:endParaRPr lang="en-US" sz="2400" i="1" dirty="0">
                  <a:latin typeface="+mj-lt"/>
                </a:endParaRP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𝑟𝑖𝑠𝑒</m:t>
                          </m:r>
                        </m:sub>
                      </m:sSub>
                      <m:r>
                        <a:rPr lang="en-US" sz="2400" i="1">
                          <a:latin typeface="Cambria Math" panose="02040503050406030204" pitchFamily="18" charset="0"/>
                        </a:rPr>
                        <m:t>≈</m:t>
                      </m:r>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𝑅</m:t>
                              </m:r>
                            </m:e>
                            <m:sub>
                              <m:r>
                                <a:rPr lang="en-US" sz="2400" i="1">
                                  <a:latin typeface="Cambria Math" panose="02040503050406030204" pitchFamily="18" charset="0"/>
                                </a:rPr>
                                <m:t>𝑤</m:t>
                              </m:r>
                            </m:sub>
                            <m:sup>
                              <m:r>
                                <a:rPr lang="en-US" sz="2400" i="1">
                                  <a:latin typeface="Cambria Math" panose="02040503050406030204" pitchFamily="18" charset="0"/>
                                </a:rPr>
                                <m:t>2</m:t>
                              </m:r>
                            </m:sup>
                          </m:sSubSup>
                          <m:r>
                            <a:rPr lang="en-US" sz="2400" i="1">
                              <a:latin typeface="Cambria Math" panose="02040503050406030204" pitchFamily="18" charset="0"/>
                            </a:rPr>
                            <m:t>𝑐</m:t>
                          </m:r>
                        </m:num>
                        <m:den>
                          <m:r>
                            <a:rPr lang="en-US" sz="2400" i="1">
                              <a:latin typeface="Cambria Math" panose="02040503050406030204" pitchFamily="18" charset="0"/>
                            </a:rPr>
                            <m:t>𝜅</m:t>
                          </m:r>
                          <m:r>
                            <m:rPr>
                              <m:sty m:val="p"/>
                            </m:rPr>
                            <a:rPr lang="en-US" sz="2400" i="1">
                              <a:latin typeface="Cambria Math" panose="02040503050406030204" pitchFamily="18" charset="0"/>
                            </a:rPr>
                            <m:t>D</m:t>
                          </m:r>
                          <m:sSubSup>
                            <m:sSubSupPr>
                              <m:ctrlPr>
                                <a:rPr lang="en-US" sz="2400" i="1">
                                  <a:latin typeface="Cambria Math" panose="02040503050406030204" pitchFamily="18" charset="0"/>
                                </a:rPr>
                              </m:ctrlPr>
                            </m:sSubSupPr>
                            <m:e>
                              <m:r>
                                <a:rPr lang="en-US" sz="2400" i="1">
                                  <a:latin typeface="Cambria Math" panose="02040503050406030204" pitchFamily="18" charset="0"/>
                                </a:rPr>
                                <m:t>𝑣</m:t>
                              </m:r>
                            </m:e>
                            <m:sub>
                              <m:r>
                                <a:rPr lang="en-US" sz="2400" i="1">
                                  <a:latin typeface="Cambria Math" panose="02040503050406030204" pitchFamily="18" charset="0"/>
                                </a:rPr>
                                <m:t>𝑠</m:t>
                              </m:r>
                            </m:sub>
                            <m:sup>
                              <m:r>
                                <a:rPr lang="en-US" sz="2400" i="1">
                                  <a:latin typeface="Cambria Math" panose="02040503050406030204" pitchFamily="18" charset="0"/>
                                </a:rPr>
                                <m:t>2</m:t>
                              </m:r>
                            </m:sup>
                          </m:sSubSup>
                        </m:den>
                      </m:f>
                    </m:oMath>
                  </m:oMathPara>
                </a14:m>
                <a:endParaRPr lang="en-US" sz="2400" dirty="0">
                  <a:latin typeface="+mj-lt"/>
                </a:endParaRPr>
              </a:p>
              <a:p>
                <a:endParaRPr lang="en-US" sz="2400" dirty="0">
                  <a:latin typeface="+mj-lt"/>
                </a:endParaRP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𝑠𝑏𝑜</m:t>
                          </m:r>
                        </m:sub>
                      </m:sSub>
                      <m:r>
                        <a:rPr lang="en-US" sz="2400" i="1">
                          <a:latin typeface="Cambria Math" panose="02040503050406030204" pitchFamily="18" charset="0"/>
                        </a:rPr>
                        <m:t>≈4</m:t>
                      </m:r>
                      <m:r>
                        <a:rPr lang="en-US" sz="2400" i="1">
                          <a:latin typeface="Cambria Math" panose="02040503050406030204" pitchFamily="18" charset="0"/>
                        </a:rPr>
                        <m:t>𝜋</m:t>
                      </m:r>
                      <m:r>
                        <a:rPr lang="en-US" sz="2400" i="1">
                          <a:latin typeface="Cambria Math" panose="02040503050406030204" pitchFamily="18" charset="0"/>
                        </a:rPr>
                        <m:t>𝐷</m:t>
                      </m:r>
                      <m:sSubSup>
                        <m:sSubSupPr>
                          <m:ctrlPr>
                            <a:rPr lang="en-US" sz="2400" i="1">
                              <a:latin typeface="Cambria Math" panose="02040503050406030204" pitchFamily="18" charset="0"/>
                            </a:rPr>
                          </m:ctrlPr>
                        </m:sSubSupPr>
                        <m:e>
                          <m:r>
                            <a:rPr lang="en-US" sz="2400" i="1">
                              <a:latin typeface="Cambria Math" panose="02040503050406030204" pitchFamily="18" charset="0"/>
                            </a:rPr>
                            <m:t>𝑣</m:t>
                          </m:r>
                        </m:e>
                        <m:sub>
                          <m:r>
                            <a:rPr lang="en-US" sz="2400" i="1">
                              <a:latin typeface="Cambria Math" panose="02040503050406030204" pitchFamily="18" charset="0"/>
                            </a:rPr>
                            <m:t>𝑠</m:t>
                          </m:r>
                        </m:sub>
                        <m:sup>
                          <m:r>
                            <a:rPr lang="en-US" sz="2400" i="1">
                              <a:latin typeface="Cambria Math" panose="02040503050406030204" pitchFamily="18" charset="0"/>
                            </a:rPr>
                            <m:t>3</m:t>
                          </m:r>
                        </m:sup>
                      </m:sSubSup>
                    </m:oMath>
                  </m:oMathPara>
                </a14:m>
                <a:endParaRPr lang="en-US" sz="2400" dirty="0">
                  <a:solidFill>
                    <a:srgbClr val="FFFFFF"/>
                  </a:solidFill>
                  <a:latin typeface="+mj-lt"/>
                </a:endParaRPr>
              </a:p>
              <a:p>
                <a:endParaRPr lang="en-US" sz="2400" dirty="0">
                  <a:solidFill>
                    <a:srgbClr val="FFFFFF"/>
                  </a:solidFill>
                  <a:latin typeface="+mj-lt"/>
                </a:endParaRPr>
              </a:p>
              <a:p>
                <a:endParaRPr lang="en-US" sz="2400" dirty="0">
                  <a:solidFill>
                    <a:srgbClr val="FFFFFF"/>
                  </a:solidFill>
                  <a:latin typeface="+mj-lt"/>
                </a:endParaRPr>
              </a:p>
              <a:p>
                <a:pPr marL="457200" indent="-457200">
                  <a:buFont typeface="Arial" panose="020B0604020202020204" pitchFamily="34" charset="0"/>
                  <a:buChar char="•"/>
                </a:pPr>
                <a:r>
                  <a:rPr lang="en-US" sz="2400" dirty="0">
                    <a:solidFill>
                      <a:srgbClr val="FFFFFF"/>
                    </a:solidFill>
                    <a:latin typeface="+mj-lt"/>
                  </a:rPr>
                  <a:t>Numerical modeling with SNEC (</a:t>
                </a:r>
                <a:r>
                  <a:rPr lang="en-US" sz="2400" i="1" dirty="0" err="1">
                    <a:solidFill>
                      <a:srgbClr val="FFFFFF"/>
                    </a:solidFill>
                    <a:latin typeface="+mj-lt"/>
                  </a:rPr>
                  <a:t>Morozova</a:t>
                </a:r>
                <a:r>
                  <a:rPr lang="en-US" sz="2400" i="1" dirty="0">
                    <a:solidFill>
                      <a:srgbClr val="FFFFFF"/>
                    </a:solidFill>
                    <a:latin typeface="+mj-lt"/>
                  </a:rPr>
                  <a:t> + 2015</a:t>
                </a:r>
                <a:r>
                  <a:rPr lang="en-US" sz="2400" dirty="0">
                    <a:solidFill>
                      <a:srgbClr val="FFFFFF"/>
                    </a:solidFill>
                    <a:latin typeface="+mj-lt"/>
                  </a:rPr>
                  <a:t>)</a:t>
                </a:r>
              </a:p>
            </p:txBody>
          </p:sp>
        </mc:Choice>
        <mc:Fallback xmlns="">
          <p:sp>
            <p:nvSpPr>
              <p:cNvPr id="12" name="TextBox 11">
                <a:extLst>
                  <a:ext uri="{FF2B5EF4-FFF2-40B4-BE49-F238E27FC236}">
                    <a16:creationId xmlns:a16="http://schemas.microsoft.com/office/drawing/2014/main" id="{D6512830-C8D9-AB4D-9DA8-B107824EF314}"/>
                  </a:ext>
                </a:extLst>
              </p:cNvPr>
              <p:cNvSpPr txBox="1">
                <a:spLocks noRot="1" noChangeAspect="1" noMove="1" noResize="1" noEditPoints="1" noAdjustHandles="1" noChangeArrowheads="1" noChangeShapeType="1" noTextEdit="1"/>
              </p:cNvSpPr>
              <p:nvPr/>
            </p:nvSpPr>
            <p:spPr>
              <a:xfrm>
                <a:off x="699340" y="2277801"/>
                <a:ext cx="5221521" cy="3863815"/>
              </a:xfrm>
              <a:prstGeom prst="rect">
                <a:avLst/>
              </a:prstGeom>
              <a:blipFill>
                <a:blip r:embed="rId3"/>
                <a:stretch>
                  <a:fillRect l="-1699" t="-1311" b="-2623"/>
                </a:stretch>
              </a:blipFill>
            </p:spPr>
            <p:txBody>
              <a:bodyPr/>
              <a:lstStyle/>
              <a:p>
                <a:r>
                  <a:rPr lang="en-US">
                    <a:noFill/>
                  </a:rPr>
                  <a:t> </a:t>
                </a:r>
              </a:p>
            </p:txBody>
          </p:sp>
        </mc:Fallback>
      </mc:AlternateContent>
      <p:pic>
        <p:nvPicPr>
          <p:cNvPr id="15" name="Content Placeholder 13">
            <a:extLst>
              <a:ext uri="{FF2B5EF4-FFF2-40B4-BE49-F238E27FC236}">
                <a16:creationId xmlns:a16="http://schemas.microsoft.com/office/drawing/2014/main" id="{A597006A-0452-DF49-8D85-33E8BCB85B05}"/>
              </a:ext>
            </a:extLst>
          </p:cNvPr>
          <p:cNvPicPr>
            <a:picLocks noGrp="1" noChangeAspect="1"/>
          </p:cNvPicPr>
          <p:nvPr>
            <p:ph idx="1"/>
          </p:nvPr>
        </p:nvPicPr>
        <p:blipFill>
          <a:blip r:embed="rId4"/>
          <a:srcRect/>
          <a:stretch/>
        </p:blipFill>
        <p:spPr>
          <a:xfrm>
            <a:off x="6564597" y="158880"/>
            <a:ext cx="5434033" cy="6412974"/>
          </a:xfrm>
          <a:prstGeom prst="rect">
            <a:avLst/>
          </a:prstGeom>
        </p:spPr>
      </p:pic>
      <p:cxnSp>
        <p:nvCxnSpPr>
          <p:cNvPr id="17" name="Straight Arrow Connector 16">
            <a:extLst>
              <a:ext uri="{FF2B5EF4-FFF2-40B4-BE49-F238E27FC236}">
                <a16:creationId xmlns:a16="http://schemas.microsoft.com/office/drawing/2014/main" id="{F91D8B4B-5744-1D41-92E2-3E557E0C3260}"/>
              </a:ext>
            </a:extLst>
          </p:cNvPr>
          <p:cNvCxnSpPr/>
          <p:nvPr/>
        </p:nvCxnSpPr>
        <p:spPr>
          <a:xfrm flipH="1" flipV="1">
            <a:off x="8746778" y="307739"/>
            <a:ext cx="2025151" cy="894763"/>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BA1C184-2179-7443-BBB3-4D500C132FA5}"/>
              </a:ext>
            </a:extLst>
          </p:cNvPr>
          <p:cNvCxnSpPr>
            <a:cxnSpLocks/>
          </p:cNvCxnSpPr>
          <p:nvPr/>
        </p:nvCxnSpPr>
        <p:spPr>
          <a:xfrm flipV="1">
            <a:off x="7848701" y="3365366"/>
            <a:ext cx="1509284" cy="1"/>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6107768-C31C-B244-983D-8A91FB638918}"/>
              </a:ext>
            </a:extLst>
          </p:cNvPr>
          <p:cNvSpPr txBox="1"/>
          <p:nvPr/>
        </p:nvSpPr>
        <p:spPr>
          <a:xfrm>
            <a:off x="10511625" y="597581"/>
            <a:ext cx="683563" cy="523220"/>
          </a:xfrm>
          <a:prstGeom prst="rect">
            <a:avLst/>
          </a:prstGeom>
          <a:noFill/>
        </p:spPr>
        <p:txBody>
          <a:bodyPr wrap="square" rtlCol="0">
            <a:spAutoFit/>
          </a:bodyPr>
          <a:lstStyle/>
          <a:p>
            <a:r>
              <a:rPr lang="en-US" sz="2800" b="1" dirty="0">
                <a:solidFill>
                  <a:srgbClr val="FF0000"/>
                </a:solidFill>
              </a:rPr>
              <a:t>D</a:t>
            </a:r>
          </a:p>
        </p:txBody>
      </p:sp>
      <p:sp>
        <p:nvSpPr>
          <p:cNvPr id="22" name="TextBox 21">
            <a:extLst>
              <a:ext uri="{FF2B5EF4-FFF2-40B4-BE49-F238E27FC236}">
                <a16:creationId xmlns:a16="http://schemas.microsoft.com/office/drawing/2014/main" id="{972D99CA-441C-7D46-B694-98A9E5580FF1}"/>
              </a:ext>
            </a:extLst>
          </p:cNvPr>
          <p:cNvSpPr txBox="1"/>
          <p:nvPr/>
        </p:nvSpPr>
        <p:spPr>
          <a:xfrm>
            <a:off x="7506919" y="3318097"/>
            <a:ext cx="683563" cy="523220"/>
          </a:xfrm>
          <a:prstGeom prst="rect">
            <a:avLst/>
          </a:prstGeom>
          <a:noFill/>
        </p:spPr>
        <p:txBody>
          <a:bodyPr wrap="square" rtlCol="0">
            <a:spAutoFit/>
          </a:bodyPr>
          <a:lstStyle/>
          <a:p>
            <a:r>
              <a:rPr lang="en-US" sz="2800" b="1" dirty="0">
                <a:solidFill>
                  <a:srgbClr val="FF0000"/>
                </a:solidFill>
              </a:rPr>
              <a:t>R</a:t>
            </a:r>
          </a:p>
        </p:txBody>
      </p:sp>
    </p:spTree>
    <p:extLst>
      <p:ext uri="{BB962C8B-B14F-4D97-AF65-F5344CB8AC3E}">
        <p14:creationId xmlns:p14="http://schemas.microsoft.com/office/powerpoint/2010/main" val="84941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AF510B-4CBE-AA4D-8769-A64C3A491AE1}"/>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Fitting PS1-13arp </a:t>
            </a: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C1F07440-B7AF-6840-B19A-D0D3C02AD12C}"/>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defTabSz="914400">
              <a:spcAft>
                <a:spcPts val="600"/>
              </a:spcAft>
            </a:pPr>
            <a:fld id="{906857FF-B1AE-234E-9A03-8F15E23E4B75}" type="datetime1">
              <a:rPr lang="en-US" smtClean="0">
                <a:solidFill>
                  <a:srgbClr val="898989"/>
                </a:solidFill>
              </a:rPr>
              <a:t>6/15/23</a:t>
            </a:fld>
            <a:endParaRPr lang="en-US">
              <a:solidFill>
                <a:srgbClr val="898989"/>
              </a:solidFill>
            </a:endParaRPr>
          </a:p>
        </p:txBody>
      </p:sp>
      <p:sp>
        <p:nvSpPr>
          <p:cNvPr id="5" name="Footer Placeholder 4">
            <a:extLst>
              <a:ext uri="{FF2B5EF4-FFF2-40B4-BE49-F238E27FC236}">
                <a16:creationId xmlns:a16="http://schemas.microsoft.com/office/drawing/2014/main" id="{5DA1AB92-CE14-BC4E-A33A-5BE78866D847}"/>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71077F44-1CFE-564E-9F9B-3E3CDDC7F19F}"/>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8</a:t>
            </a:fld>
            <a:endParaRPr lang="en-US">
              <a:solidFill>
                <a:srgbClr val="898989"/>
              </a:solidFill>
            </a:endParaRPr>
          </a:p>
        </p:txBody>
      </p:sp>
      <p:sp>
        <p:nvSpPr>
          <p:cNvPr id="10" name="TextBox 9">
            <a:extLst>
              <a:ext uri="{FF2B5EF4-FFF2-40B4-BE49-F238E27FC236}">
                <a16:creationId xmlns:a16="http://schemas.microsoft.com/office/drawing/2014/main" id="{BE7FF81E-F06B-7746-A911-FBE21D6BB217}"/>
              </a:ext>
            </a:extLst>
          </p:cNvPr>
          <p:cNvSpPr txBox="1"/>
          <p:nvPr/>
        </p:nvSpPr>
        <p:spPr>
          <a:xfrm>
            <a:off x="8153400" y="5848587"/>
            <a:ext cx="2743200" cy="307777"/>
          </a:xfrm>
          <a:prstGeom prst="rect">
            <a:avLst/>
          </a:prstGeom>
          <a:noFill/>
        </p:spPr>
        <p:txBody>
          <a:bodyPr wrap="square" rtlCol="0">
            <a:spAutoFit/>
          </a:bodyPr>
          <a:lstStyle/>
          <a:p>
            <a:r>
              <a:rPr lang="en-US" sz="1400" dirty="0">
                <a:solidFill>
                  <a:schemeClr val="bg1"/>
                </a:solidFill>
              </a:rPr>
              <a:t>Haynie &amp; </a:t>
            </a:r>
            <a:r>
              <a:rPr lang="en-US" sz="1400" dirty="0" err="1">
                <a:solidFill>
                  <a:schemeClr val="bg1"/>
                </a:solidFill>
              </a:rPr>
              <a:t>Piro</a:t>
            </a:r>
            <a:r>
              <a:rPr lang="en-US" sz="1400" dirty="0">
                <a:solidFill>
                  <a:schemeClr val="bg1"/>
                </a:solidFill>
              </a:rPr>
              <a:t> 2021</a:t>
            </a:r>
          </a:p>
        </p:txBody>
      </p:sp>
      <p:pic>
        <p:nvPicPr>
          <p:cNvPr id="7" name="Content Placeholder 12">
            <a:extLst>
              <a:ext uri="{FF2B5EF4-FFF2-40B4-BE49-F238E27FC236}">
                <a16:creationId xmlns:a16="http://schemas.microsoft.com/office/drawing/2014/main" id="{121CD4F3-6808-A86F-392C-84F6E57F8EE0}"/>
              </a:ext>
            </a:extLst>
          </p:cNvPr>
          <p:cNvPicPr>
            <a:picLocks noGrp="1" noChangeAspect="1"/>
          </p:cNvPicPr>
          <p:nvPr>
            <p:ph idx="1"/>
          </p:nvPr>
        </p:nvPicPr>
        <p:blipFill>
          <a:blip r:embed="rId3"/>
          <a:srcRect/>
          <a:stretch/>
        </p:blipFill>
        <p:spPr>
          <a:xfrm>
            <a:off x="2554070" y="1465323"/>
            <a:ext cx="7083860" cy="5105684"/>
          </a:xfrm>
          <a:prstGeom prst="rect">
            <a:avLst/>
          </a:prstGeom>
        </p:spPr>
      </p:pic>
      <p:pic>
        <p:nvPicPr>
          <p:cNvPr id="9" name="Picture 8">
            <a:extLst>
              <a:ext uri="{FF2B5EF4-FFF2-40B4-BE49-F238E27FC236}">
                <a16:creationId xmlns:a16="http://schemas.microsoft.com/office/drawing/2014/main" id="{CC6F9F3D-5D32-5746-8EED-DE43A0258F42}"/>
              </a:ext>
            </a:extLst>
          </p:cNvPr>
          <p:cNvPicPr>
            <a:picLocks noChangeAspect="1"/>
          </p:cNvPicPr>
          <p:nvPr/>
        </p:nvPicPr>
        <p:blipFill>
          <a:blip r:embed="rId4"/>
          <a:stretch>
            <a:fillRect/>
          </a:stretch>
        </p:blipFill>
        <p:spPr>
          <a:xfrm>
            <a:off x="2608499" y="1431940"/>
            <a:ext cx="7083490" cy="510568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9E73B4E-5562-9E48-B8FC-415704006698}"/>
                  </a:ext>
                </a:extLst>
              </p:cNvPr>
              <p:cNvSpPr txBox="1"/>
              <p:nvPr/>
            </p:nvSpPr>
            <p:spPr>
              <a:xfrm>
                <a:off x="5074435" y="1595913"/>
                <a:ext cx="3433665" cy="19785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𝑅</m:t>
                          </m:r>
                        </m:e>
                        <m:sub>
                          <m:r>
                            <a:rPr lang="en-US" sz="2400" b="0" i="1" smtClean="0">
                              <a:solidFill>
                                <a:schemeClr val="bg1"/>
                              </a:solidFill>
                              <a:latin typeface="Cambria Math" panose="02040503050406030204" pitchFamily="18" charset="0"/>
                            </a:rPr>
                            <m:t>𝑤</m:t>
                          </m:r>
                        </m:sub>
                      </m:sSub>
                      <m:r>
                        <a:rPr lang="en-US" sz="2400" b="0" i="1" smtClean="0">
                          <a:solidFill>
                            <a:schemeClr val="bg1"/>
                          </a:solidFill>
                          <a:latin typeface="Cambria Math" panose="02040503050406030204" pitchFamily="18" charset="0"/>
                        </a:rPr>
                        <m:t>≈1900</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𝑅</m:t>
                          </m:r>
                        </m:e>
                        <m:sub>
                          <m:r>
                            <a:rPr lang="en-US" sz="2400" b="0" i="1" smtClean="0">
                              <a:solidFill>
                                <a:schemeClr val="bg1"/>
                              </a:solidFill>
                              <a:latin typeface="Cambria Math" panose="02040503050406030204" pitchFamily="18" charset="0"/>
                              <a:ea typeface="Cambria Math" panose="02040503050406030204" pitchFamily="18" charset="0"/>
                            </a:rPr>
                            <m:t>⨀</m:t>
                          </m:r>
                        </m:sub>
                      </m:sSub>
                    </m:oMath>
                  </m:oMathPara>
                </a14:m>
                <a:endParaRPr lang="en-US" sz="2400" b="0" dirty="0">
                  <a:solidFill>
                    <a:schemeClr val="bg1"/>
                  </a:solidFill>
                  <a:latin typeface="+mj-lt"/>
                </a:endParaRPr>
              </a:p>
              <a:p>
                <a:endParaRPr lang="en-US" sz="2400" b="0" dirty="0">
                  <a:solidFill>
                    <a:schemeClr val="bg1"/>
                  </a:solidFill>
                  <a:latin typeface="+mj-lt"/>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𝐷</m:t>
                      </m:r>
                      <m:r>
                        <a:rPr lang="en-US" sz="2400" i="1">
                          <a:solidFill>
                            <a:schemeClr val="bg1"/>
                          </a:solidFill>
                          <a:latin typeface="Cambria Math" panose="02040503050406030204" pitchFamily="18" charset="0"/>
                        </a:rPr>
                        <m:t>≈</m:t>
                      </m:r>
                      <m:sSup>
                        <m:sSupPr>
                          <m:ctrlPr>
                            <a:rPr lang="en-US" sz="240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10</m:t>
                          </m:r>
                        </m:e>
                        <m:sup>
                          <m:r>
                            <a:rPr lang="en-US" sz="2400" b="0" i="1" smtClean="0">
                              <a:solidFill>
                                <a:schemeClr val="bg1"/>
                              </a:solidFill>
                              <a:latin typeface="Cambria Math" panose="02040503050406030204" pitchFamily="18" charset="0"/>
                            </a:rPr>
                            <m:t>17</m:t>
                          </m:r>
                        </m:sup>
                      </m:sSup>
                      <m:r>
                        <a:rPr lang="en-US" sz="2400" b="0" i="1" smtClean="0">
                          <a:solidFill>
                            <a:schemeClr val="bg1"/>
                          </a:solidFill>
                          <a:latin typeface="Cambria Math" panose="02040503050406030204" pitchFamily="18" charset="0"/>
                        </a:rPr>
                        <m:t>𝑔</m:t>
                      </m:r>
                      <m:r>
                        <a:rPr lang="en-US" sz="2400" b="0" i="1" smtClean="0">
                          <a:solidFill>
                            <a:schemeClr val="bg1"/>
                          </a:solidFill>
                          <a:latin typeface="Cambria Math" panose="02040503050406030204" pitchFamily="18" charset="0"/>
                        </a:rPr>
                        <m:t> </m:t>
                      </m:r>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𝑐𝑚</m:t>
                          </m:r>
                        </m:e>
                        <m:sup>
                          <m:r>
                            <a:rPr lang="en-US" sz="2400" b="0" i="1" smtClean="0">
                              <a:solidFill>
                                <a:schemeClr val="bg1"/>
                              </a:solidFill>
                              <a:latin typeface="Cambria Math" panose="02040503050406030204" pitchFamily="18" charset="0"/>
                            </a:rPr>
                            <m:t>−1</m:t>
                          </m:r>
                        </m:sup>
                      </m:sSup>
                    </m:oMath>
                  </m:oMathPara>
                </a14:m>
                <a:endParaRPr lang="en-US" sz="2400" dirty="0">
                  <a:latin typeface="+mj-lt"/>
                </a:endParaRPr>
              </a:p>
              <a:p>
                <a:pPr algn="ctr"/>
                <a:endParaRPr lang="en-US" sz="2400" dirty="0">
                  <a:latin typeface="+mj-lt"/>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𝑀</m:t>
                          </m:r>
                        </m:e>
                        <m:sub>
                          <m:r>
                            <a:rPr lang="en-US" sz="2400" b="0" i="1" smtClean="0">
                              <a:solidFill>
                                <a:schemeClr val="bg1"/>
                              </a:solidFill>
                              <a:latin typeface="Cambria Math" panose="02040503050406030204" pitchFamily="18" charset="0"/>
                            </a:rPr>
                            <m:t>𝑤</m:t>
                          </m:r>
                        </m:sub>
                      </m:sSub>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0.08</m:t>
                      </m:r>
                      <m:sSub>
                        <m:sSubPr>
                          <m:ctrlPr>
                            <a:rPr lang="en-US" sz="2400" i="1">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𝑀</m:t>
                          </m:r>
                        </m:e>
                        <m:sub>
                          <m:r>
                            <a:rPr lang="en-US" sz="2400" i="1">
                              <a:solidFill>
                                <a:schemeClr val="bg1"/>
                              </a:solidFill>
                              <a:latin typeface="Cambria Math" panose="02040503050406030204" pitchFamily="18" charset="0"/>
                              <a:ea typeface="Cambria Math" panose="02040503050406030204" pitchFamily="18" charset="0"/>
                            </a:rPr>
                            <m:t>⨀</m:t>
                          </m:r>
                        </m:sub>
                      </m:sSub>
                    </m:oMath>
                  </m:oMathPara>
                </a14:m>
                <a:endParaRPr lang="en-US" sz="2400" dirty="0">
                  <a:latin typeface="+mj-lt"/>
                </a:endParaRPr>
              </a:p>
            </p:txBody>
          </p:sp>
        </mc:Choice>
        <mc:Fallback xmlns="">
          <p:sp>
            <p:nvSpPr>
              <p:cNvPr id="3" name="TextBox 2">
                <a:extLst>
                  <a:ext uri="{FF2B5EF4-FFF2-40B4-BE49-F238E27FC236}">
                    <a16:creationId xmlns:a16="http://schemas.microsoft.com/office/drawing/2014/main" id="{69E73B4E-5562-9E48-B8FC-415704006698}"/>
                  </a:ext>
                </a:extLst>
              </p:cNvPr>
              <p:cNvSpPr txBox="1">
                <a:spLocks noRot="1" noChangeAspect="1" noMove="1" noResize="1" noEditPoints="1" noAdjustHandles="1" noChangeArrowheads="1" noChangeShapeType="1" noTextEdit="1"/>
              </p:cNvSpPr>
              <p:nvPr/>
            </p:nvSpPr>
            <p:spPr>
              <a:xfrm>
                <a:off x="5074435" y="1595913"/>
                <a:ext cx="3433665" cy="1978555"/>
              </a:xfrm>
              <a:prstGeom prst="rect">
                <a:avLst/>
              </a:prstGeom>
              <a:blipFill>
                <a:blip r:embed="rId5"/>
                <a:stretch>
                  <a:fillRect b="-63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B2C8BE9-7E55-58CB-82F6-1425009D69E6}"/>
              </a:ext>
            </a:extLst>
          </p:cNvPr>
          <p:cNvSpPr txBox="1"/>
          <p:nvPr/>
        </p:nvSpPr>
        <p:spPr>
          <a:xfrm>
            <a:off x="7391400" y="5676325"/>
            <a:ext cx="2438400" cy="369332"/>
          </a:xfrm>
          <a:prstGeom prst="rect">
            <a:avLst/>
          </a:prstGeom>
          <a:noFill/>
        </p:spPr>
        <p:txBody>
          <a:bodyPr wrap="square" rtlCol="0">
            <a:spAutoFit/>
          </a:bodyPr>
          <a:lstStyle/>
          <a:p>
            <a:r>
              <a:rPr lang="en-US" dirty="0">
                <a:solidFill>
                  <a:schemeClr val="bg1"/>
                </a:solidFill>
                <a:latin typeface="+mj-lt"/>
              </a:rPr>
              <a:t>Haynie &amp; </a:t>
            </a:r>
            <a:r>
              <a:rPr lang="en-US" dirty="0" err="1">
                <a:solidFill>
                  <a:schemeClr val="bg1"/>
                </a:solidFill>
                <a:latin typeface="+mj-lt"/>
              </a:rPr>
              <a:t>Piro</a:t>
            </a:r>
            <a:r>
              <a:rPr lang="en-US" dirty="0">
                <a:solidFill>
                  <a:schemeClr val="bg1"/>
                </a:solidFill>
                <a:latin typeface="+mj-lt"/>
              </a:rPr>
              <a:t> 2021 </a:t>
            </a:r>
          </a:p>
        </p:txBody>
      </p:sp>
    </p:spTree>
    <p:extLst>
      <p:ext uri="{BB962C8B-B14F-4D97-AF65-F5344CB8AC3E}">
        <p14:creationId xmlns:p14="http://schemas.microsoft.com/office/powerpoint/2010/main" val="374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8499FE-ADD6-044C-A220-A9519C78912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4600" kern="1200">
                <a:solidFill>
                  <a:srgbClr val="FFFFFF"/>
                </a:solidFill>
                <a:latin typeface="+mj-lt"/>
                <a:ea typeface="+mj-ea"/>
                <a:cs typeface="+mj-cs"/>
              </a:rPr>
              <a:t>Numerical Grid compared to SCE events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C840CDA8-05F5-D443-B675-6662291EF6EA}"/>
              </a:ext>
            </a:extLst>
          </p:cNvPr>
          <p:cNvPicPr>
            <a:picLocks noGrp="1" noChangeAspect="1"/>
          </p:cNvPicPr>
          <p:nvPr>
            <p:ph idx="1"/>
          </p:nvPr>
        </p:nvPicPr>
        <p:blipFill>
          <a:blip r:embed="rId3"/>
          <a:srcRect/>
          <a:stretch/>
        </p:blipFill>
        <p:spPr>
          <a:xfrm>
            <a:off x="380246" y="1520117"/>
            <a:ext cx="7316707" cy="5052012"/>
          </a:xfrm>
          <a:prstGeom prst="rect">
            <a:avLst/>
          </a:prstGeom>
        </p:spPr>
      </p:pic>
      <p:sp>
        <p:nvSpPr>
          <p:cNvPr id="4" name="Date Placeholder 3">
            <a:extLst>
              <a:ext uri="{FF2B5EF4-FFF2-40B4-BE49-F238E27FC236}">
                <a16:creationId xmlns:a16="http://schemas.microsoft.com/office/drawing/2014/main" id="{707D8A2D-87F3-7B44-B029-F021093B597D}"/>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defTabSz="914400">
              <a:spcAft>
                <a:spcPts val="600"/>
              </a:spcAft>
            </a:pPr>
            <a:fld id="{1718E1A1-787C-B94F-9F80-97C3F2AAEE33}" type="datetime1">
              <a:rPr lang="en-US" smtClean="0">
                <a:solidFill>
                  <a:srgbClr val="898989"/>
                </a:solidFill>
              </a:rPr>
              <a:t>6/15/23</a:t>
            </a:fld>
            <a:endParaRPr lang="en-US">
              <a:solidFill>
                <a:srgbClr val="898989"/>
              </a:solidFill>
            </a:endParaRPr>
          </a:p>
        </p:txBody>
      </p:sp>
      <p:sp>
        <p:nvSpPr>
          <p:cNvPr id="5" name="Footer Placeholder 4">
            <a:extLst>
              <a:ext uri="{FF2B5EF4-FFF2-40B4-BE49-F238E27FC236}">
                <a16:creationId xmlns:a16="http://schemas.microsoft.com/office/drawing/2014/main" id="{47FCBDDC-983E-4749-9E78-ADB17BF6F946}"/>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Transient &amp; Variable Universe - Annastasia Haynie </a:t>
            </a:r>
          </a:p>
        </p:txBody>
      </p:sp>
      <p:sp>
        <p:nvSpPr>
          <p:cNvPr id="6" name="Slide Number Placeholder 5">
            <a:extLst>
              <a:ext uri="{FF2B5EF4-FFF2-40B4-BE49-F238E27FC236}">
                <a16:creationId xmlns:a16="http://schemas.microsoft.com/office/drawing/2014/main" id="{A340D634-7C2D-8748-9D3D-487D144E9792}"/>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defTabSz="914400">
              <a:spcAft>
                <a:spcPts val="600"/>
              </a:spcAft>
            </a:pPr>
            <a:fld id="{FBE9A169-964F-1E4E-B2F9-33AE598A0D65}" type="slidenum">
              <a:rPr lang="en-US">
                <a:solidFill>
                  <a:srgbClr val="898989"/>
                </a:solidFill>
              </a:rPr>
              <a:pPr defTabSz="914400">
                <a:spcAft>
                  <a:spcPts val="600"/>
                </a:spcAft>
              </a:pPr>
              <a:t>9</a:t>
            </a:fld>
            <a:endParaRPr lang="en-US">
              <a:solidFill>
                <a:srgbClr val="898989"/>
              </a:solidFill>
            </a:endParaRPr>
          </a:p>
        </p:txBody>
      </p:sp>
      <p:sp>
        <p:nvSpPr>
          <p:cNvPr id="9" name="TextBox 8">
            <a:extLst>
              <a:ext uri="{FF2B5EF4-FFF2-40B4-BE49-F238E27FC236}">
                <a16:creationId xmlns:a16="http://schemas.microsoft.com/office/drawing/2014/main" id="{816F5AAF-9EBE-7B44-B105-8C16F867B42D}"/>
              </a:ext>
            </a:extLst>
          </p:cNvPr>
          <p:cNvSpPr txBox="1"/>
          <p:nvPr/>
        </p:nvSpPr>
        <p:spPr>
          <a:xfrm>
            <a:off x="838200" y="6259921"/>
            <a:ext cx="2743200" cy="307777"/>
          </a:xfrm>
          <a:prstGeom prst="rect">
            <a:avLst/>
          </a:prstGeom>
          <a:noFill/>
        </p:spPr>
        <p:txBody>
          <a:bodyPr wrap="square" rtlCol="0">
            <a:spAutoFit/>
          </a:bodyPr>
          <a:lstStyle/>
          <a:p>
            <a:r>
              <a:rPr lang="en-US" sz="1400" dirty="0">
                <a:solidFill>
                  <a:schemeClr val="bg1"/>
                </a:solidFill>
              </a:rPr>
              <a:t>Haynie &amp; </a:t>
            </a:r>
            <a:r>
              <a:rPr lang="en-US" sz="1400" dirty="0" err="1">
                <a:solidFill>
                  <a:schemeClr val="bg1"/>
                </a:solidFill>
              </a:rPr>
              <a:t>Piro</a:t>
            </a:r>
            <a:r>
              <a:rPr lang="en-US" sz="1400" dirty="0">
                <a:solidFill>
                  <a:schemeClr val="bg1"/>
                </a:solidFill>
              </a:rPr>
              <a:t> 2021</a:t>
            </a:r>
          </a:p>
        </p:txBody>
      </p:sp>
      <p:sp>
        <p:nvSpPr>
          <p:cNvPr id="10" name="TextBox 9">
            <a:extLst>
              <a:ext uri="{FF2B5EF4-FFF2-40B4-BE49-F238E27FC236}">
                <a16:creationId xmlns:a16="http://schemas.microsoft.com/office/drawing/2014/main" id="{57FAB09F-2C97-0541-A220-6F4612D83DFF}"/>
              </a:ext>
            </a:extLst>
          </p:cNvPr>
          <p:cNvSpPr txBox="1"/>
          <p:nvPr/>
        </p:nvSpPr>
        <p:spPr>
          <a:xfrm>
            <a:off x="7819053" y="2276815"/>
            <a:ext cx="384687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Large amount of parameter space to explore </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dirty="0">
                <a:latin typeface="+mj-lt"/>
              </a:rPr>
              <a:t>Some degeneracy along lines of equal CSM mass</a:t>
            </a:r>
          </a:p>
          <a:p>
            <a:pPr marL="285750" indent="-285750">
              <a:buFont typeface="Arial" panose="020B0604020202020204" pitchFamily="34" charset="0"/>
              <a:buChar char="•"/>
            </a:pPr>
            <a:endParaRPr lang="en-US" sz="2400" dirty="0">
              <a:latin typeface="+mj-lt"/>
            </a:endParaRPr>
          </a:p>
          <a:p>
            <a:r>
              <a:rPr lang="en-US" sz="2400" dirty="0">
                <a:latin typeface="+mj-lt"/>
              </a:rPr>
              <a:t> </a:t>
            </a:r>
          </a:p>
          <a:p>
            <a:pPr marL="742950" lvl="1" indent="-28575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506941343"/>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64010</TotalTime>
  <Words>3035</Words>
  <Application>Microsoft Macintosh PowerPoint</Application>
  <PresentationFormat>Widescreen</PresentationFormat>
  <Paragraphs>307</Paragraphs>
  <Slides>19</Slides>
  <Notes>19</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Times New Roman</vt:lpstr>
      <vt:lpstr>Office Theme</vt:lpstr>
      <vt:lpstr>Shock Breakout in Dense Circumstellar Material</vt:lpstr>
      <vt:lpstr>Massive Stars and Extended Material</vt:lpstr>
      <vt:lpstr>Expected Properties of Shock Breakout </vt:lpstr>
      <vt:lpstr>Framework</vt:lpstr>
      <vt:lpstr>Framework: Compactness</vt:lpstr>
      <vt:lpstr>Framework: Timescale</vt:lpstr>
      <vt:lpstr>Impact of CSM</vt:lpstr>
      <vt:lpstr>Fitting PS1-13arp </vt:lpstr>
      <vt:lpstr>Numerical Grid compared to SCE events </vt:lpstr>
      <vt:lpstr>Numerical Grid compared to SCE events </vt:lpstr>
      <vt:lpstr>CSM in 2023ixf</vt:lpstr>
      <vt:lpstr>SESN and CSM</vt:lpstr>
      <vt:lpstr>Summary and Future Work</vt:lpstr>
      <vt:lpstr>A Caveat on Thermalization</vt:lpstr>
      <vt:lpstr>RSG vs RSG+CSM </vt:lpstr>
      <vt:lpstr>Derivation of SBO threshold </vt:lpstr>
      <vt:lpstr>Extended Wind and Light Travel Regimes</vt:lpstr>
      <vt:lpstr>Derivation of Rise Time</vt:lpstr>
      <vt:lpstr>Supernova Explosion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Qualifying Exam</dc:title>
  <dc:creator>Annastasia Haynie</dc:creator>
  <cp:lastModifiedBy>Annastasia Haynie</cp:lastModifiedBy>
  <cp:revision>201</cp:revision>
  <dcterms:created xsi:type="dcterms:W3CDTF">2021-07-16T22:00:32Z</dcterms:created>
  <dcterms:modified xsi:type="dcterms:W3CDTF">2023-06-20T14:32:48Z</dcterms:modified>
</cp:coreProperties>
</file>