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1"/>
  </p:notesMasterIdLst>
  <p:sldIdLst>
    <p:sldId id="256" r:id="rId2"/>
    <p:sldId id="291" r:id="rId3"/>
    <p:sldId id="259" r:id="rId4"/>
    <p:sldId id="309" r:id="rId5"/>
    <p:sldId id="310" r:id="rId6"/>
    <p:sldId id="311" r:id="rId7"/>
    <p:sldId id="314" r:id="rId8"/>
    <p:sldId id="322" r:id="rId9"/>
    <p:sldId id="290" r:id="rId10"/>
    <p:sldId id="268" r:id="rId11"/>
    <p:sldId id="273" r:id="rId12"/>
    <p:sldId id="258" r:id="rId13"/>
    <p:sldId id="277" r:id="rId14"/>
    <p:sldId id="292" r:id="rId15"/>
    <p:sldId id="281" r:id="rId16"/>
    <p:sldId id="269" r:id="rId17"/>
    <p:sldId id="313" r:id="rId18"/>
    <p:sldId id="284" r:id="rId19"/>
    <p:sldId id="279" r:id="rId20"/>
    <p:sldId id="301" r:id="rId21"/>
    <p:sldId id="288" r:id="rId22"/>
    <p:sldId id="323" r:id="rId23"/>
    <p:sldId id="306" r:id="rId24"/>
    <p:sldId id="266" r:id="rId25"/>
    <p:sldId id="302" r:id="rId26"/>
    <p:sldId id="285" r:id="rId27"/>
    <p:sldId id="317" r:id="rId28"/>
    <p:sldId id="319" r:id="rId29"/>
    <p:sldId id="32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B0C"/>
    <a:srgbClr val="FF0A8C"/>
    <a:srgbClr val="0000CB"/>
    <a:srgbClr val="2C3E87"/>
    <a:srgbClr val="0C11CE"/>
    <a:srgbClr val="0B7E11"/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8"/>
    <p:restoredTop sz="80958" autoAdjust="0"/>
  </p:normalViewPr>
  <p:slideViewPr>
    <p:cSldViewPr snapToGrid="0" snapToObjects="1">
      <p:cViewPr>
        <p:scale>
          <a:sx n="112" d="100"/>
          <a:sy n="112" d="100"/>
        </p:scale>
        <p:origin x="328" y="168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D5FA-B0FD-7B4C-AD46-064937C80574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79AB-1FF3-F945-ACF6-06881111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8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plot on the left I show the line velocities for several CSM lines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first way we noticed SN 2022ann is unique relative to the other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. All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in the Pellegrino sample show P-</a:t>
            </a:r>
            <a:r>
              <a:rPr lang="en-US" dirty="0" err="1"/>
              <a:t>Cygni</a:t>
            </a:r>
            <a:r>
              <a:rPr lang="en-US" dirty="0"/>
              <a:t> absorption velocities of 1000-2000 km/s, which are consistent with massive WR winds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SN 2022ann shows 800 km/s which is too low for typical single WRs, and is inconsistent with any stripped stars shown on the diagram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think about the line velocities in terms of the escape velocity of the star, this implies we either have a puffed up, or lower mass progenitor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4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next clue into the progenitor is the light curve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estimate the CSM and ejecta properties, we then model the light curve with </a:t>
            </a:r>
            <a:r>
              <a:rPr lang="en-US" dirty="0" err="1"/>
              <a:t>MOSFiT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find, like other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, the mass is too low for a WR star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, I don’t show it here, but we also find the CSM density profile parameter “s” to be inconsistent with either a pure steady wind, or constant density shell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third clue is the host galaxy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first time </a:t>
            </a:r>
            <a:r>
              <a:rPr lang="en-US" dirty="0" err="1"/>
              <a:t>im</a:t>
            </a:r>
            <a:r>
              <a:rPr lang="en-US" dirty="0"/>
              <a:t> showing an image of the supernova!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1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2022ann has extremely low stellar mass and SFR among CCSN host galaxies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LePHARE</a:t>
            </a:r>
            <a:r>
              <a:rPr lang="en-US" dirty="0"/>
              <a:t> to model a declining starburst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5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Reproduces trend that In the past few years, people have begun to doubt WR as Ibn/</a:t>
            </a:r>
            <a:r>
              <a:rPr lang="en-US" dirty="0" err="1"/>
              <a:t>Icn</a:t>
            </a:r>
            <a:r>
              <a:rPr lang="en-US" dirty="0"/>
              <a:t> progenitors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left I show the host galaxy properties of Type Ibn </a:t>
            </a:r>
            <a:r>
              <a:rPr lang="en-US" dirty="0" err="1"/>
              <a:t>SNe</a:t>
            </a:r>
            <a:r>
              <a:rPr lang="en-US" dirty="0"/>
              <a:t> from </a:t>
            </a:r>
            <a:r>
              <a:rPr lang="en-US" dirty="0" err="1"/>
              <a:t>Hosseinzadeh</a:t>
            </a:r>
            <a:r>
              <a:rPr lang="en-US" dirty="0"/>
              <a:t> 2019, which shows that some </a:t>
            </a:r>
            <a:r>
              <a:rPr lang="en-US" dirty="0" err="1"/>
              <a:t>SNe</a:t>
            </a:r>
            <a:r>
              <a:rPr lang="en-US" dirty="0"/>
              <a:t> Ibn explode in host galaxy environments that are nearly devoid of star formation, which is inconsistent with massive progenitors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right I show again the ejecta mass of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measured from light curve modeling, which finds that they are unilaterally inconsistent with massive WRs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Kirsty helped a lot with the host galaxy analysis, and is taking the next step to do local environment analysis of </a:t>
            </a:r>
            <a:r>
              <a:rPr lang="en-US" dirty="0" err="1"/>
              <a:t>SNe</a:t>
            </a:r>
            <a:r>
              <a:rPr lang="en-US" dirty="0"/>
              <a:t> Ibn/</a:t>
            </a:r>
            <a:r>
              <a:rPr lang="en-US" dirty="0" err="1"/>
              <a:t>Icn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3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Photometry probably a better probe of CSM differences than spectroscopy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Overall, we find 22ann inconsistent with a single massive progenitor, and believe a binary is likely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91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a year later, we find that 2022ann is still bright in the infrared!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Prolonged IR emission is an indication of dust, solid grains based on primarily C and O!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first detection of a SN </a:t>
            </a:r>
            <a:r>
              <a:rPr lang="en-US" dirty="0" err="1"/>
              <a:t>Icn</a:t>
            </a:r>
            <a:r>
              <a:rPr lang="en-US" dirty="0"/>
              <a:t> in this phase space (late-time, red wavelengths).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Type </a:t>
            </a:r>
            <a:r>
              <a:rPr lang="en-US" dirty="0" err="1"/>
              <a:t>IIn</a:t>
            </a:r>
            <a:r>
              <a:rPr lang="en-US" dirty="0"/>
              <a:t> are dusty, </a:t>
            </a:r>
            <a:r>
              <a:rPr lang="en-US" dirty="0" err="1"/>
              <a:t>Icn</a:t>
            </a:r>
            <a:r>
              <a:rPr lang="en-US" dirty="0"/>
              <a:t> could be the ideal dust production for supernovae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probe cooler dust, we really need JWST, so it would be great if a 2022ann DDT proposal was approved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65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10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9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Top-level, textbook diagram of stellar evolution where your mass is your 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Things are very simple in this paradigm where if </a:t>
            </a:r>
            <a:r>
              <a:rPr lang="en-US" dirty="0" err="1"/>
              <a:t>youre</a:t>
            </a:r>
            <a:r>
              <a:rPr lang="en-US" dirty="0"/>
              <a:t> more than about 8 solar masses </a:t>
            </a:r>
            <a:r>
              <a:rPr lang="en-US" dirty="0" err="1"/>
              <a:t>youll</a:t>
            </a:r>
            <a:r>
              <a:rPr lang="en-US" dirty="0"/>
              <a:t> evolve through the MS and RSG phases until you fuse to iron and explode as a core collapse supernovae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Leave behind a neutron star, or a black hole depending on mass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78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Form after CO formation equally depletes C and O (like Doug said) and cools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Dust can either be pre-existing in CSM or newly formed in ejecta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SNe</a:t>
            </a:r>
            <a:r>
              <a:rPr lang="en-US" dirty="0"/>
              <a:t> Ibn and SN </a:t>
            </a:r>
            <a:r>
              <a:rPr lang="en-US" dirty="0" err="1"/>
              <a:t>IIn</a:t>
            </a:r>
            <a:r>
              <a:rPr lang="en-US" dirty="0"/>
              <a:t> known to be particularly dusty, but still produce way less dust than supernova models predict, and not enough to solve dust budget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2022ann could be the ideal dust factory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67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9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Despite the very simple picture of stellar evolution, there is a ton of diversity in </a:t>
            </a:r>
            <a:r>
              <a:rPr lang="en-US" dirty="0" err="1"/>
              <a:t>Sne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0" dirty="0"/>
              <a:t>With technological advances of time domain sky surveys, we are discovering new types of </a:t>
            </a:r>
            <a:r>
              <a:rPr lang="en-US" b="0" dirty="0" err="1"/>
              <a:t>SNe</a:t>
            </a:r>
            <a:r>
              <a:rPr lang="en-US" b="0" dirty="0"/>
              <a:t> almost every year, a trend that will only increase as Rubin and LSST come online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0" dirty="0"/>
              <a:t>Each type of SN indicates a different endpoint of stellar evolution, which we don’t have good explanations for yet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4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main driver of this diversity at least on the core collapse side is stellar mass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Stars can lose up to tens of solar masses through these channels, which will obviously manifest itself in the eventual supernova.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observed starts losing mass through a variety of mechanisms,  such as driving winds, undergoing epochs of explosive mass loss, or binary stripping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while we know that extreme mass loss occurs in galactic massive stars and binaries, the connection to the extragalactic supernovae we observe is still unclear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the different flavors of single and binary mass loss are numerous and many are intrinsically messy processes, so we should expect a heterogenous set of resulting supernovae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7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Given my advisor wont pay me to sit and wait 10000 years for a galactic WR to explode, we’re left with no choice but to figure out these channels of stellar evolution from observations off extragalactic supernovae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will be talking about </a:t>
            </a:r>
            <a:r>
              <a:rPr lang="en-US" dirty="0" err="1"/>
              <a:t>SESNe</a:t>
            </a:r>
            <a:r>
              <a:rPr lang="en-US" dirty="0"/>
              <a:t>, which are particularly drastic cases of mass loss in which the progenitor has been stripped of its entire H (in the case of </a:t>
            </a:r>
            <a:r>
              <a:rPr lang="en-US" dirty="0" err="1"/>
              <a:t>Ib</a:t>
            </a:r>
            <a:r>
              <a:rPr lang="en-US" dirty="0"/>
              <a:t>) or also the He shell (in the case of </a:t>
            </a:r>
            <a:r>
              <a:rPr lang="en-US" dirty="0" err="1"/>
              <a:t>Ic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also want to draw your attention to type </a:t>
            </a:r>
            <a:r>
              <a:rPr lang="en-US" dirty="0" err="1"/>
              <a:t>IIn</a:t>
            </a:r>
            <a:r>
              <a:rPr lang="en-US" dirty="0"/>
              <a:t> and Ibn supernovae, which as many of you know, are characterized by narrow emission lines arising from interaction with circumstellar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means that the stripped stellar material remains nearby when the star explodes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of 2019 there was no type </a:t>
            </a:r>
            <a:r>
              <a:rPr lang="en-US" dirty="0" err="1"/>
              <a:t>Ic</a:t>
            </a:r>
            <a:r>
              <a:rPr lang="en-US" dirty="0"/>
              <a:t> analog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4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no longer true since the discovery and classification of SN 2019hgp which showed narrow and highly ionized lines with no H or He such as shown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sample is currently at 5, 4 of which are compiled in the </a:t>
            </a:r>
            <a:r>
              <a:rPr lang="en-US" dirty="0" err="1"/>
              <a:t>smaple</a:t>
            </a:r>
            <a:r>
              <a:rPr lang="en-US" dirty="0"/>
              <a:t> paper by craig Pellegrino and what </a:t>
            </a:r>
            <a:r>
              <a:rPr lang="en-US" dirty="0" err="1"/>
              <a:t>wer’re</a:t>
            </a:r>
            <a:r>
              <a:rPr lang="en-US" dirty="0"/>
              <a:t> finding is a heterogeneous and fast-evolving population roughly consistent with other interacting supernovae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Super rare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56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basic premise and single progenitor scenario for interacting supernova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start off with some star undergoing heavy mass loss, shrouding itself in a dense cocoon of circumstellar material, or CSM. Note here the CSM outflow from the star is roughly the escape velocity of the star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when the star explodes, it sends an energetic shock wave that propagates through the CSM at 10,000s km/s and heats it 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key here is that the SN ejecta and CSM velocities are an order of magnitude apart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csm</a:t>
            </a:r>
            <a:r>
              <a:rPr lang="en-US" dirty="0"/>
              <a:t> properties are reflective of the progenitor </a:t>
            </a:r>
            <a:r>
              <a:rPr lang="en-US" dirty="0" err="1"/>
              <a:t>properites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4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44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here that I will introduce 2022ann, which exploded in February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the most recent Type </a:t>
            </a:r>
            <a:r>
              <a:rPr lang="en-US" dirty="0" err="1"/>
              <a:t>Icn</a:t>
            </a:r>
            <a:r>
              <a:rPr lang="en-US" dirty="0"/>
              <a:t> as of two days ago when 2023emq was demoted to a type Ibn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you can see in the spectral time series on the right, it shows narrow lines of C and O throughout its entire evolution, while also showing no H and very little He (ill touch on this in a bit)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this talk, I’m going to go through some of the unique observed properties in 2022ann that have pointed us in the direction of a binary progenitor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79AB-1FF3-F945-ACF6-0688111114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5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DC8F6-2E7B-9C77-F3CC-DC53B98868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9789"/>
            <a:ext cx="12192000" cy="6745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3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49" y="184151"/>
            <a:ext cx="11725275" cy="825500"/>
          </a:xfrm>
          <a:ln w="38100">
            <a:gradFill flip="none" rotWithShape="1">
              <a:gsLst>
                <a:gs pos="0">
                  <a:srgbClr val="2C3E87"/>
                </a:gs>
                <a:gs pos="11000">
                  <a:srgbClr val="2C3E87">
                    <a:alpha val="0"/>
                  </a:srgbClr>
                </a:gs>
                <a:gs pos="90000">
                  <a:srgbClr val="2C3E87">
                    <a:alpha val="0"/>
                  </a:srgbClr>
                </a:gs>
                <a:gs pos="100000">
                  <a:srgbClr val="2C3E87">
                    <a:alpha val="0"/>
                  </a:srgbClr>
                </a:gs>
              </a:gsLst>
              <a:lin ang="16200000" scaled="1"/>
              <a:tileRect/>
            </a:gradFill>
          </a:ln>
        </p:spPr>
        <p:txBody>
          <a:bodyPr>
            <a:normAutofit/>
          </a:bodyPr>
          <a:lstStyle>
            <a:lvl1pPr algn="ctr"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4"/>
            <a:ext cx="2743200" cy="365125"/>
          </a:xfr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fld id="{34603436-10E0-5842-ACD7-56AA6A1E18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3D3F0-D173-714F-9132-EC96FAC3F14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2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510979"/>
            <a:ext cx="2743200" cy="365125"/>
          </a:xfrm>
        </p:spPr>
        <p:txBody>
          <a:bodyPr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fld id="{34603436-10E0-5842-ACD7-56AA6A1E18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0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9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4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5000">
              <a:schemeClr val="bg1"/>
            </a:gs>
            <a:gs pos="96000">
              <a:srgbClr val="2C3E87"/>
            </a:gs>
            <a:gs pos="100000">
              <a:srgbClr val="2C3E8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03436-10E0-5842-ACD7-56AA6A1E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5000">
              <a:schemeClr val="tx1"/>
            </a:gs>
            <a:gs pos="96000">
              <a:srgbClr val="2C3E87"/>
            </a:gs>
            <a:gs pos="100000">
              <a:srgbClr val="2C3E8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F155-8A43-5340-BE48-B7836A1D3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2224"/>
            <a:ext cx="9144000" cy="1727449"/>
          </a:xfrm>
          <a:solidFill>
            <a:schemeClr val="tx1">
              <a:alpha val="80000"/>
            </a:schemeClr>
          </a:solidFill>
          <a:ln w="25400">
            <a:solidFill>
              <a:srgbClr val="2C3E87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ln w="12700">
                  <a:noFill/>
                </a:ln>
                <a:solidFill>
                  <a:schemeClr val="bg1"/>
                </a:solidFill>
              </a:rPr>
              <a:t>SN 2022ann</a:t>
            </a:r>
            <a:br>
              <a:rPr lang="en-US" dirty="0">
                <a:ln w="12700">
                  <a:noFill/>
                </a:ln>
                <a:solidFill>
                  <a:schemeClr val="bg1"/>
                </a:solidFill>
              </a:rPr>
            </a:br>
            <a:r>
              <a:rPr lang="en-US" sz="3900" dirty="0">
                <a:ln w="12700">
                  <a:noFill/>
                </a:ln>
                <a:solidFill>
                  <a:schemeClr val="bg1"/>
                </a:solidFill>
              </a:rPr>
              <a:t>a type </a:t>
            </a:r>
            <a:r>
              <a:rPr lang="en-US" sz="3900" dirty="0" err="1">
                <a:ln w="12700">
                  <a:noFill/>
                </a:ln>
                <a:solidFill>
                  <a:schemeClr val="bg1"/>
                </a:solidFill>
              </a:rPr>
              <a:t>Icn</a:t>
            </a:r>
            <a:r>
              <a:rPr lang="en-US" sz="3900" dirty="0">
                <a:ln w="12700">
                  <a:noFill/>
                </a:ln>
                <a:solidFill>
                  <a:schemeClr val="bg1"/>
                </a:solidFill>
              </a:rPr>
              <a:t> supernova from a dwarf galaxy that reveals helium in its circumstellar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39B52-33A2-C446-8FF1-134DB8722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3400" y="5637283"/>
            <a:ext cx="5585200" cy="774192"/>
          </a:xfrm>
        </p:spPr>
        <p:txBody>
          <a:bodyPr>
            <a:noAutofit/>
          </a:bodyPr>
          <a:lstStyle/>
          <a:p>
            <a:r>
              <a:rPr lang="en-US" sz="2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Kyle Davis</a:t>
            </a:r>
          </a:p>
          <a:p>
            <a:r>
              <a:rPr lang="en-US" sz="22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Transient &amp; Variable Universe 2023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D226B1-3A35-7C4C-8D3B-41320F1DF34D}"/>
              </a:ext>
            </a:extLst>
          </p:cNvPr>
          <p:cNvSpPr txBox="1">
            <a:spLocks/>
          </p:cNvSpPr>
          <p:nvPr/>
        </p:nvSpPr>
        <p:spPr>
          <a:xfrm>
            <a:off x="0" y="5643989"/>
            <a:ext cx="4242816" cy="1077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see Davis et al. 2023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arxiv:2211.05134</a:t>
            </a:r>
          </a:p>
          <a:p>
            <a:pPr algn="l"/>
            <a:endParaRPr lang="en-US" sz="3000" dirty="0"/>
          </a:p>
        </p:txBody>
      </p:sp>
      <p:pic>
        <p:nvPicPr>
          <p:cNvPr id="1026" name="Picture 2" descr="Support Us">
            <a:extLst>
              <a:ext uri="{FF2B5EF4-FFF2-40B4-BE49-F238E27FC236}">
                <a16:creationId xmlns:a16="http://schemas.microsoft.com/office/drawing/2014/main" id="{47DD72D3-C374-93E8-2791-E041489A8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4936942"/>
            <a:ext cx="217487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245BB9B-01A8-7C20-A7F0-F3743FE5ADDD}"/>
              </a:ext>
            </a:extLst>
          </p:cNvPr>
          <p:cNvSpPr txBox="1">
            <a:spLocks/>
          </p:cNvSpPr>
          <p:nvPr/>
        </p:nvSpPr>
        <p:spPr>
          <a:xfrm>
            <a:off x="0" y="5189"/>
            <a:ext cx="2590800" cy="966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1" dirty="0">
                <a:solidFill>
                  <a:schemeClr val="bg1"/>
                </a:solidFill>
              </a:rPr>
              <a:t>Image: Cas A (SN IIb), </a:t>
            </a:r>
          </a:p>
          <a:p>
            <a:pPr algn="l"/>
            <a:r>
              <a:rPr lang="en-US" sz="2000" i="1" dirty="0">
                <a:solidFill>
                  <a:schemeClr val="bg1"/>
                </a:solidFill>
              </a:rPr>
              <a:t>NASA/JPL-Caltech</a:t>
            </a:r>
          </a:p>
          <a:p>
            <a:pPr algn="l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6189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2022ann Progenitor: Line Velocities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16448D7-E838-7242-A129-B593DA73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70" y="1402012"/>
            <a:ext cx="4827816" cy="48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B74058-666C-F54F-8DB4-E3796A1352BA}"/>
              </a:ext>
            </a:extLst>
          </p:cNvPr>
          <p:cNvSpPr txBox="1"/>
          <p:nvPr/>
        </p:nvSpPr>
        <p:spPr>
          <a:xfrm>
            <a:off x="10113341" y="5985468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Smith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17C1B-DE7C-850C-5AE9-04EB9CEED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8" y="1227911"/>
            <a:ext cx="6123103" cy="492444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414B7-532C-2119-5AEB-E90F6A78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5018"/>
            <a:ext cx="12192000" cy="365125"/>
          </a:xfrm>
        </p:spPr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0CEDC-C841-BEDA-D4C4-349ADD3D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F4CB1-0207-2345-B462-9B81CC30DF9B}"/>
              </a:ext>
            </a:extLst>
          </p:cNvPr>
          <p:cNvSpPr txBox="1"/>
          <p:nvPr/>
        </p:nvSpPr>
        <p:spPr>
          <a:xfrm>
            <a:off x="4680801" y="5967686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384274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2022ann Progenitor: Light Curve Modeling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44A28-525E-3B45-BA8E-C0311DBC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8" y="1712229"/>
            <a:ext cx="4679955" cy="45402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04442-8EB2-0AD1-DBFA-8FE71F1A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040E7-DF40-E622-198F-96586D1E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2D8FA-98FC-BB9D-AA81-DC624759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93" y="2339973"/>
            <a:ext cx="5325190" cy="415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A1979-4734-C2D3-1A05-514311048885}"/>
              </a:ext>
            </a:extLst>
          </p:cNvPr>
          <p:cNvSpPr txBox="1"/>
          <p:nvPr/>
        </p:nvSpPr>
        <p:spPr>
          <a:xfrm>
            <a:off x="6053751" y="1158230"/>
            <a:ext cx="59856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Light curve modeling estimates only 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highlight>
                  <a:srgbClr val="FFFF00"/>
                </a:highlight>
              </a:rPr>
              <a:t>5</a:t>
            </a:r>
            <a:r>
              <a:rPr lang="en-US" sz="2200" dirty="0">
                <a:highlight>
                  <a:srgbClr val="FFFF00"/>
                </a:highlight>
              </a:rPr>
              <a:t>M</a:t>
            </a:r>
            <a:r>
              <a:rPr lang="en-US" sz="2200" baseline="-25000" dirty="0">
                <a:highlight>
                  <a:srgbClr val="FFFF00"/>
                </a:highlight>
              </a:rPr>
              <a:t>☉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highlight>
                  <a:srgbClr val="FFFF00"/>
                </a:highlight>
              </a:rPr>
              <a:t> of SN ejecta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 interacting with 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highlight>
                  <a:srgbClr val="FFFF00"/>
                </a:highlight>
              </a:rPr>
              <a:t>1</a:t>
            </a:r>
            <a:r>
              <a:rPr lang="en-US" sz="2200" dirty="0">
                <a:highlight>
                  <a:srgbClr val="FFFF00"/>
                </a:highlight>
              </a:rPr>
              <a:t>M</a:t>
            </a:r>
            <a:r>
              <a:rPr lang="en-US" sz="2200" baseline="-25000" dirty="0">
                <a:highlight>
                  <a:srgbClr val="FFFF00"/>
                </a:highlight>
              </a:rPr>
              <a:t>☉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highlight>
                  <a:srgbClr val="FFFF00"/>
                </a:highlight>
              </a:rPr>
              <a:t> of CSM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, as well as &gt;0.04</a:t>
            </a:r>
            <a:r>
              <a:rPr lang="en-US" sz="2200" dirty="0"/>
              <a:t>M</a:t>
            </a:r>
            <a:r>
              <a:rPr lang="en-US" sz="2200" baseline="-25000" dirty="0"/>
              <a:t>☉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 of radioactive Ni!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473A557-5327-56C5-AEA3-D20ADBE11D24}"/>
              </a:ext>
            </a:extLst>
          </p:cNvPr>
          <p:cNvSpPr/>
          <p:nvPr/>
        </p:nvSpPr>
        <p:spPr>
          <a:xfrm>
            <a:off x="9852675" y="4729572"/>
            <a:ext cx="333375" cy="304800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805BD-13AD-F14E-E8B0-F47FF65C197D}"/>
              </a:ext>
            </a:extLst>
          </p:cNvPr>
          <p:cNvSpPr txBox="1"/>
          <p:nvPr/>
        </p:nvSpPr>
        <p:spPr>
          <a:xfrm>
            <a:off x="9347849" y="4428160"/>
            <a:ext cx="1343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SN 2022ann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A459F-48DB-1965-D83A-384EA489E8C5}"/>
              </a:ext>
            </a:extLst>
          </p:cNvPr>
          <p:cNvSpPr txBox="1"/>
          <p:nvPr/>
        </p:nvSpPr>
        <p:spPr>
          <a:xfrm>
            <a:off x="3507138" y="6123542"/>
            <a:ext cx="1382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9CA1B-CD3E-34BE-CCCC-FF67492658EC}"/>
              </a:ext>
            </a:extLst>
          </p:cNvPr>
          <p:cNvSpPr txBox="1"/>
          <p:nvPr/>
        </p:nvSpPr>
        <p:spPr>
          <a:xfrm>
            <a:off x="209547" y="1065897"/>
            <a:ext cx="4876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MOSFiT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;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</a:rPr>
              <a:t>Guillochon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+ 2018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CSM model; Chatzopolous+12, Villar+17, Jiang+20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93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95000">
              <a:schemeClr val="tx1"/>
            </a:gs>
            <a:gs pos="96000">
              <a:srgbClr val="2C3E87"/>
            </a:gs>
            <a:gs pos="100000">
              <a:srgbClr val="2C3E8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0C22-15E9-F646-904C-9A48BDA203E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SN 2022ann Progenitor: Host Galaxy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FA5F6F-CF62-554A-A116-29833EB5B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255691"/>
            <a:ext cx="10515600" cy="34912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BF585-A67A-AD4E-DD22-0C988DDD9CF2}"/>
              </a:ext>
            </a:extLst>
          </p:cNvPr>
          <p:cNvSpPr txBox="1"/>
          <p:nvPr/>
        </p:nvSpPr>
        <p:spPr>
          <a:xfrm>
            <a:off x="838200" y="2269240"/>
            <a:ext cx="1660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pre-explosion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4453B-F510-1392-8C1D-2A050004583C}"/>
              </a:ext>
            </a:extLst>
          </p:cNvPr>
          <p:cNvSpPr txBox="1"/>
          <p:nvPr/>
        </p:nvSpPr>
        <p:spPr>
          <a:xfrm>
            <a:off x="4435374" y="2269240"/>
            <a:ext cx="1660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pre-explosion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EEFDF-FBC2-EAF5-3E1B-F6D3460956A6}"/>
              </a:ext>
            </a:extLst>
          </p:cNvPr>
          <p:cNvSpPr txBox="1"/>
          <p:nvPr/>
        </p:nvSpPr>
        <p:spPr>
          <a:xfrm>
            <a:off x="9192768" y="5800377"/>
            <a:ext cx="216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Davis+ 2023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5AC024-7972-0ECC-4BB6-23173828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D4435-D87A-E8A2-CB66-7CE1BFCB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26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96D-BB98-BE4A-849A-0BBCEABA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2022ann Progenitor: Host Galaxy</a:t>
            </a:r>
          </a:p>
        </p:txBody>
      </p:sp>
      <p:pic>
        <p:nvPicPr>
          <p:cNvPr id="7" name="Picture 6" descr="A picture containing text, map, screenshot, diagram&#10;&#10;Description automatically generated">
            <a:extLst>
              <a:ext uri="{FF2B5EF4-FFF2-40B4-BE49-F238E27FC236}">
                <a16:creationId xmlns:a16="http://schemas.microsoft.com/office/drawing/2014/main" id="{C13D4F28-F6A9-3248-8065-1A498C80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83" y="1435499"/>
            <a:ext cx="4723341" cy="462835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4BE83-D0B2-9A8E-156E-B21774F9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5C7EA-B87A-46AC-7252-F90874C5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AC851-BC3E-4729-8796-2719D946A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" r="33567"/>
          <a:stretch/>
        </p:blipFill>
        <p:spPr>
          <a:xfrm>
            <a:off x="561976" y="1977187"/>
            <a:ext cx="5810251" cy="29036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DC1FD-CAF0-5AAB-4A73-A8D24C50D70C}"/>
              </a:ext>
            </a:extLst>
          </p:cNvPr>
          <p:cNvSpPr txBox="1"/>
          <p:nvPr/>
        </p:nvSpPr>
        <p:spPr>
          <a:xfrm>
            <a:off x="10172699" y="6063855"/>
            <a:ext cx="1457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611124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Ibn/</a:t>
            </a:r>
            <a:r>
              <a:rPr lang="en-US" dirty="0" err="1"/>
              <a:t>Icn</a:t>
            </a:r>
            <a:r>
              <a:rPr lang="en-US" dirty="0"/>
              <a:t> Massive Progenitor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D9615-2AB4-221B-E21E-DC224F36FBB6}"/>
              </a:ext>
            </a:extLst>
          </p:cNvPr>
          <p:cNvSpPr txBox="1"/>
          <p:nvPr/>
        </p:nvSpPr>
        <p:spPr>
          <a:xfrm>
            <a:off x="9538810" y="166652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Pellegrino+ 2022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744B2-A73F-24F5-A995-F5A11E95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" y="2157000"/>
            <a:ext cx="5977628" cy="3952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CAD88-304F-06CE-88D1-5C414942F64D}"/>
              </a:ext>
            </a:extLst>
          </p:cNvPr>
          <p:cNvSpPr txBox="1"/>
          <p:nvPr/>
        </p:nvSpPr>
        <p:spPr>
          <a:xfrm>
            <a:off x="660560" y="1702599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Hosseinzadeh</a:t>
            </a:r>
            <a:r>
              <a:rPr lang="en-US" dirty="0"/>
              <a:t>+ 2019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1BEA00A-7F59-32AB-C61E-B04B8BF2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DA776A-19BF-EF24-7F5D-74A0FA85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4E8E8-94FF-FF41-BADF-C52C9AF2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93" y="2339973"/>
            <a:ext cx="5325190" cy="4152900"/>
          </a:xfrm>
          <a:prstGeom prst="rect">
            <a:avLst/>
          </a:prstGeom>
        </p:spPr>
      </p:pic>
      <p:sp>
        <p:nvSpPr>
          <p:cNvPr id="16" name="Star: 5 Points 9">
            <a:extLst>
              <a:ext uri="{FF2B5EF4-FFF2-40B4-BE49-F238E27FC236}">
                <a16:creationId xmlns:a16="http://schemas.microsoft.com/office/drawing/2014/main" id="{3277E7F0-326B-2A4F-ABF1-72C4122064D5}"/>
              </a:ext>
            </a:extLst>
          </p:cNvPr>
          <p:cNvSpPr/>
          <p:nvPr/>
        </p:nvSpPr>
        <p:spPr>
          <a:xfrm>
            <a:off x="9852675" y="4729572"/>
            <a:ext cx="333375" cy="304800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A4318-F1BA-684C-A871-C2876682E7A3}"/>
              </a:ext>
            </a:extLst>
          </p:cNvPr>
          <p:cNvSpPr txBox="1"/>
          <p:nvPr/>
        </p:nvSpPr>
        <p:spPr>
          <a:xfrm>
            <a:off x="9347849" y="4428160"/>
            <a:ext cx="1343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SN 2022ann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5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96D-BB98-BE4A-849A-0BBCEABA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</a:t>
            </a:r>
            <a:r>
              <a:rPr lang="en-US" dirty="0" err="1"/>
              <a:t>Icn</a:t>
            </a:r>
            <a:r>
              <a:rPr lang="en-US" dirty="0"/>
              <a:t> Host Galaxies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12EDB-4C9A-CEDC-5D6F-2356F42A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5E7F8-7AD5-F9AF-CF84-F78E550F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AE07F-2E80-4E10-7797-0C55A678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" y="1367260"/>
            <a:ext cx="6738173" cy="4304706"/>
          </a:xfrm>
          <a:prstGeom prst="rect">
            <a:avLst/>
          </a:prstGeom>
        </p:spPr>
      </p:pic>
      <p:pic>
        <p:nvPicPr>
          <p:cNvPr id="7" name="Picture 6" descr="A picture containing text, diagram, screenshot, colorfulness&#10;&#10;Description automatically generated">
            <a:extLst>
              <a:ext uri="{FF2B5EF4-FFF2-40B4-BE49-F238E27FC236}">
                <a16:creationId xmlns:a16="http://schemas.microsoft.com/office/drawing/2014/main" id="{CF1A15B8-996D-9131-C9D4-E9CC81FC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471" y="3429000"/>
            <a:ext cx="6787353" cy="2934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2DBC2-2AC3-B26E-214F-14B3EF171C56}"/>
              </a:ext>
            </a:extLst>
          </p:cNvPr>
          <p:cNvSpPr txBox="1"/>
          <p:nvPr/>
        </p:nvSpPr>
        <p:spPr>
          <a:xfrm>
            <a:off x="7812484" y="2059160"/>
            <a:ext cx="354131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Taggart+ in prep.</a:t>
            </a:r>
          </a:p>
          <a:p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incl. Davis</a:t>
            </a:r>
          </a:p>
        </p:txBody>
      </p:sp>
    </p:spTree>
    <p:extLst>
      <p:ext uri="{BB962C8B-B14F-4D97-AF65-F5344CB8AC3E}">
        <p14:creationId xmlns:p14="http://schemas.microsoft.com/office/powerpoint/2010/main" val="285903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E4D80C5C-E155-7945-BAD5-CAB80A9C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4" y="1223229"/>
            <a:ext cx="6733949" cy="4951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Implies Binary Origin?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250D1-1A19-106D-4909-7D7DEA1C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4787A-8E50-C7DB-E4E7-6E0D54F0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43E8F-9C4E-CD8A-3E4B-EFDA8EBD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47" y="3233051"/>
            <a:ext cx="4823694" cy="3038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13014-58B1-1890-8568-F2F13658EDDE}"/>
              </a:ext>
            </a:extLst>
          </p:cNvPr>
          <p:cNvSpPr txBox="1"/>
          <p:nvPr/>
        </p:nvSpPr>
        <p:spPr>
          <a:xfrm>
            <a:off x="4908439" y="5905085"/>
            <a:ext cx="19982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4EC3B-6048-DBA2-1A7C-DB09CFC34274}"/>
              </a:ext>
            </a:extLst>
          </p:cNvPr>
          <p:cNvSpPr txBox="1"/>
          <p:nvPr/>
        </p:nvSpPr>
        <p:spPr>
          <a:xfrm>
            <a:off x="6984348" y="1791433"/>
            <a:ext cx="48236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chemeClr val="tx1">
                    <a:lumMod val="95000"/>
                  </a:schemeClr>
                </a:solidFill>
              </a:rPr>
              <a:t>SNe</a:t>
            </a: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</a:schemeClr>
                </a:solidFill>
              </a:rPr>
              <a:t>Icn</a:t>
            </a: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 late-time spectral diversity and asymmetry</a:t>
            </a:r>
          </a:p>
        </p:txBody>
      </p:sp>
    </p:spTree>
    <p:extLst>
      <p:ext uri="{BB962C8B-B14F-4D97-AF65-F5344CB8AC3E}">
        <p14:creationId xmlns:p14="http://schemas.microsoft.com/office/powerpoint/2010/main" val="1522147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Implies Binary Origin?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250D1-1A19-106D-4909-7D7DEA1C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4787A-8E50-C7DB-E4E7-6E0D54F0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5DE6C9-EC1C-DAC6-CA0B-947D3E46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4" y="1737132"/>
            <a:ext cx="11189691" cy="4157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84825-6351-67C7-58AB-74E6508812FC}"/>
              </a:ext>
            </a:extLst>
          </p:cNvPr>
          <p:cNvSpPr txBox="1"/>
          <p:nvPr/>
        </p:nvSpPr>
        <p:spPr>
          <a:xfrm>
            <a:off x="10311511" y="5824510"/>
            <a:ext cx="1502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402832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ECDC-9EDF-FA43-84F8-E7F53B52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in the IR: Finding Helium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8F478-EA56-8B45-BF64-EB8B0E58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" y="1169798"/>
            <a:ext cx="7035800" cy="451840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5C486-748E-5ED0-0ADA-3C7CBED5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12459-E6EA-7E9F-2701-9B53FBED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BD0F4-CF4F-25C7-7003-E0F906549EF1}"/>
              </a:ext>
            </a:extLst>
          </p:cNvPr>
          <p:cNvSpPr txBox="1"/>
          <p:nvPr/>
        </p:nvSpPr>
        <p:spPr>
          <a:xfrm>
            <a:off x="8831484" y="4315471"/>
            <a:ext cx="285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SN 2021csp;  Fraser+ 2021 </a:t>
            </a:r>
          </a:p>
        </p:txBody>
      </p:sp>
      <p:pic>
        <p:nvPicPr>
          <p:cNvPr id="7" name="Picture 6" descr="A picture containing text, screenshot, sketch, font&#10;&#10;Description automatically generated">
            <a:extLst>
              <a:ext uri="{FF2B5EF4-FFF2-40B4-BE49-F238E27FC236}">
                <a16:creationId xmlns:a16="http://schemas.microsoft.com/office/drawing/2014/main" id="{2EFB35CE-5953-BE4E-B7E0-26C57D173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525" y="1169798"/>
            <a:ext cx="3876835" cy="320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7EB60-9B38-8F49-8C91-DB7BA6E20D96}"/>
              </a:ext>
            </a:extLst>
          </p:cNvPr>
          <p:cNvSpPr txBox="1"/>
          <p:nvPr/>
        </p:nvSpPr>
        <p:spPr>
          <a:xfrm>
            <a:off x="5328260" y="5460900"/>
            <a:ext cx="188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3971520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96D-BB98-BE4A-849A-0BBCEABA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in the IR: Ideal dust producers?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BAACD6-E108-E043-950E-01F3D1C06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884" y="1253331"/>
            <a:ext cx="4566638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7073B-9158-C2C7-B92D-C27205B3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2A66D-0F15-D713-A64B-9CF755B4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D29DA-CB49-1880-3EDA-25FBBBF789C3}"/>
              </a:ext>
            </a:extLst>
          </p:cNvPr>
          <p:cNvSpPr txBox="1"/>
          <p:nvPr/>
        </p:nvSpPr>
        <p:spPr>
          <a:xfrm>
            <a:off x="667867" y="3429000"/>
            <a:ext cx="2457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Preliminary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AED53-C2EE-06D7-53CC-DC5B4BA48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809" y="1232835"/>
            <a:ext cx="4451758" cy="3043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1709E2-4007-E93B-C895-5C8F6D5D2166}"/>
              </a:ext>
            </a:extLst>
          </p:cNvPr>
          <p:cNvSpPr txBox="1"/>
          <p:nvPr/>
        </p:nvSpPr>
        <p:spPr>
          <a:xfrm rot="19504017">
            <a:off x="7640391" y="3198987"/>
            <a:ext cx="2801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09A4E-74E5-7EED-8E91-D670D29ADD7B}"/>
              </a:ext>
            </a:extLst>
          </p:cNvPr>
          <p:cNvSpPr txBox="1"/>
          <p:nvPr/>
        </p:nvSpPr>
        <p:spPr>
          <a:xfrm>
            <a:off x="-180814" y="5801717"/>
            <a:ext cx="60160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Bright in the IR over a year later! Dust!!!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F753E-DCC4-3141-9EA0-288D30D19CB2}"/>
              </a:ext>
            </a:extLst>
          </p:cNvPr>
          <p:cNvSpPr txBox="1"/>
          <p:nvPr/>
        </p:nvSpPr>
        <p:spPr>
          <a:xfrm>
            <a:off x="7939807" y="4337168"/>
            <a:ext cx="235552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Rich in C and O </a:t>
            </a:r>
          </a:p>
        </p:txBody>
      </p:sp>
    </p:spTree>
    <p:extLst>
      <p:ext uri="{BB962C8B-B14F-4D97-AF65-F5344CB8AC3E}">
        <p14:creationId xmlns:p14="http://schemas.microsoft.com/office/powerpoint/2010/main" val="64998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6693-4139-7648-A8BB-C8C47D74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Supernovae!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BFC564-9C5B-BF87-CB80-C8E4CE0E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66" y="1352550"/>
            <a:ext cx="7888640" cy="49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D07D5-25EA-DB4B-3B94-FA75EA33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87C5-6F9A-02F9-7828-15A6AA37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01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B970-D269-9FC9-AF19-D100A685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D73D-7EC7-57DD-5B0F-59C30003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4955"/>
            <a:ext cx="10515600" cy="49820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present SN 2022ann, the fifth-discovered SN </a:t>
            </a:r>
            <a:r>
              <a:rPr lang="en-US" dirty="0" err="1"/>
              <a:t>Icn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Its spectra are dominated by low velocity C and O, with little H and He. Extreme case of mass loss.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emission line velocities, modeled </a:t>
            </a:r>
            <a:r>
              <a:rPr lang="en-US" dirty="0" err="1"/>
              <a:t>ejecta+CSM</a:t>
            </a:r>
            <a:r>
              <a:rPr lang="en-US" dirty="0"/>
              <a:t> mass, and host galaxy environment are inconsistent with the explosion of a massive WR-like star, and suggest a binary origin</a:t>
            </a:r>
          </a:p>
          <a:p>
            <a:endParaRPr lang="en-US" dirty="0"/>
          </a:p>
          <a:p>
            <a:r>
              <a:rPr lang="en-US" dirty="0"/>
              <a:t>IR observations of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are critical to revealing He and searching for dust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EBC7C-08AD-6E35-FEF2-C63CA294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AE045-AC91-551A-9909-14C19AB5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7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40DB-A199-5BAB-0548-74224116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58C9F-2FFF-1379-C5B6-5E36B77F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BAA17-448E-F8E3-C6CC-01493793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F5F7E-561C-C4E9-DC9B-62FBB714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27" y="1676401"/>
            <a:ext cx="7254273" cy="4149723"/>
          </a:xfrm>
          <a:prstGeom prst="rect">
            <a:avLst/>
          </a:prstGeom>
        </p:spPr>
      </p:pic>
      <p:pic>
        <p:nvPicPr>
          <p:cNvPr id="8" name="Picture 7" descr="A picture containing square, colorfulness, screenshot, rectangle&#10;&#10;Description automatically generated">
            <a:extLst>
              <a:ext uri="{FF2B5EF4-FFF2-40B4-BE49-F238E27FC236}">
                <a16:creationId xmlns:a16="http://schemas.microsoft.com/office/drawing/2014/main" id="{0C4FD526-A92D-FA41-A6C9-B1960D8E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0" y="1190941"/>
            <a:ext cx="1706881" cy="1706881"/>
          </a:xfrm>
          <a:prstGeom prst="rect">
            <a:avLst/>
          </a:prstGeom>
        </p:spPr>
      </p:pic>
      <p:pic>
        <p:nvPicPr>
          <p:cNvPr id="1026" name="Picture 2" descr="Influenza A (H5N1) virus detected in Wild Foxes (Vulpes vulpes) in Ontario  - Healthy Wildlife">
            <a:extLst>
              <a:ext uri="{FF2B5EF4-FFF2-40B4-BE49-F238E27FC236}">
                <a16:creationId xmlns:a16="http://schemas.microsoft.com/office/drawing/2014/main" id="{43D6B0C9-C61E-B844-AB1B-F851CE4F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81" y="1308227"/>
            <a:ext cx="1977389" cy="15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 Cumbres Observatory - Wikipedia">
            <a:extLst>
              <a:ext uri="{FF2B5EF4-FFF2-40B4-BE49-F238E27FC236}">
                <a16:creationId xmlns:a16="http://schemas.microsoft.com/office/drawing/2014/main" id="{D6AFE69F-E4F8-1749-8053-ED667C31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19" y="3092197"/>
            <a:ext cx="1520191" cy="15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BA4BD487-7603-694E-8D91-38096555F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7831" y="4694961"/>
            <a:ext cx="3721100" cy="972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2D9EB0D-8CF4-6E4F-8CB3-132E39D9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480" y="3224529"/>
            <a:ext cx="2291190" cy="12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97ECE2-83A2-B445-B5D9-207827F0C292}"/>
              </a:ext>
            </a:extLst>
          </p:cNvPr>
          <p:cNvSpPr txBox="1"/>
          <p:nvPr/>
        </p:nvSpPr>
        <p:spPr>
          <a:xfrm>
            <a:off x="9224010" y="5826124"/>
            <a:ext cx="1148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377311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B970-D269-9FC9-AF19-D100A685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D73D-7EC7-57DD-5B0F-59C30003B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4955"/>
            <a:ext cx="10515600" cy="4982008"/>
          </a:xfrm>
        </p:spPr>
        <p:txBody>
          <a:bodyPr>
            <a:normAutofit/>
          </a:bodyPr>
          <a:lstStyle/>
          <a:p>
            <a:r>
              <a:rPr lang="en-US" dirty="0"/>
              <a:t>Host galaxy environments (Taggart+ in prep!)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Probing dust formation/destruction with JWST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Multi-wavelength(Discussed IR, but also UV and X-ray will be very informative)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Connecting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 to regular SN </a:t>
            </a:r>
            <a:r>
              <a:rPr lang="en-US" dirty="0" err="1"/>
              <a:t>Ic</a:t>
            </a:r>
            <a:r>
              <a:rPr lang="en-US" dirty="0"/>
              <a:t> and SN </a:t>
            </a:r>
            <a:r>
              <a:rPr lang="en-US" dirty="0" err="1"/>
              <a:t>Ic</a:t>
            </a:r>
            <a:r>
              <a:rPr lang="en-US" dirty="0"/>
              <a:t>-BL (gamma ray sources?)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EBC7C-08AD-6E35-FEF2-C63CA294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AE045-AC91-551A-9909-14C19AB5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BCED-650B-4739-A77B-289C5703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in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962FE-2433-CC46-2A5D-CCFC0D9C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A247F-0F5F-3CB6-E6C7-ACB02674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CCAE1-F6B7-70B8-9C4C-CA6A41642B22}"/>
              </a:ext>
            </a:extLst>
          </p:cNvPr>
          <p:cNvSpPr txBox="1"/>
          <p:nvPr/>
        </p:nvSpPr>
        <p:spPr>
          <a:xfrm>
            <a:off x="209549" y="1302866"/>
            <a:ext cx="272008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NIR Spectrum?</a:t>
            </a:r>
          </a:p>
          <a:p>
            <a:pPr algn="ctr"/>
            <a:r>
              <a:rPr lang="en-US" dirty="0"/>
              <a:t>2019hgp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2019jc  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2021ckj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2021csp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2022ann </a:t>
            </a:r>
            <a:r>
              <a:rPr lang="en-US" sz="1500" dirty="0"/>
              <a:t>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0F40C-FBD9-C07E-6F0D-AB27E4DC811C}"/>
              </a:ext>
            </a:extLst>
          </p:cNvPr>
          <p:cNvSpPr txBox="1"/>
          <p:nvPr/>
        </p:nvSpPr>
        <p:spPr>
          <a:xfrm>
            <a:off x="3006015" y="1305779"/>
            <a:ext cx="272008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High S/N Early Spectrum</a:t>
            </a:r>
          </a:p>
          <a:p>
            <a:pPr algn="ctr"/>
            <a:r>
              <a:rPr lang="en-US" dirty="0"/>
              <a:t>2019hgp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2019jc   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2021ckj 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2021csp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2022ann </a:t>
            </a:r>
            <a:r>
              <a:rPr lang="en-US" sz="1500" dirty="0"/>
              <a:t>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B69D6-E685-2851-8973-F9573E24EBBA}"/>
              </a:ext>
            </a:extLst>
          </p:cNvPr>
          <p:cNvSpPr txBox="1"/>
          <p:nvPr/>
        </p:nvSpPr>
        <p:spPr>
          <a:xfrm>
            <a:off x="5802481" y="1314746"/>
            <a:ext cx="27432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Spectrum at +1 month?</a:t>
            </a:r>
          </a:p>
          <a:p>
            <a:pPr algn="ctr"/>
            <a:r>
              <a:rPr lang="en-US" dirty="0"/>
              <a:t>2019hgp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2019jc   </a:t>
            </a:r>
            <a:r>
              <a:rPr lang="en-US" sz="1500" dirty="0"/>
              <a:t>❌ </a:t>
            </a:r>
          </a:p>
          <a:p>
            <a:pPr algn="ctr"/>
            <a:r>
              <a:rPr lang="en-US" dirty="0"/>
              <a:t>2021ckj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2021csp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2022ann </a:t>
            </a:r>
            <a:r>
              <a:rPr lang="en-US" sz="1500" dirty="0"/>
              <a:t>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66988-1850-0990-A871-9779C259D9EF}"/>
              </a:ext>
            </a:extLst>
          </p:cNvPr>
          <p:cNvSpPr txBox="1"/>
          <p:nvPr/>
        </p:nvSpPr>
        <p:spPr>
          <a:xfrm>
            <a:off x="9239251" y="1315597"/>
            <a:ext cx="27432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CONFIRMED He?</a:t>
            </a:r>
          </a:p>
          <a:p>
            <a:pPr algn="ctr"/>
            <a:r>
              <a:rPr lang="en-US" dirty="0"/>
              <a:t>2019hgp</a:t>
            </a:r>
            <a:r>
              <a:rPr lang="en-US" sz="1800" dirty="0"/>
              <a:t> </a:t>
            </a:r>
            <a:r>
              <a:rPr lang="en-US" sz="1500" dirty="0"/>
              <a:t>❔</a:t>
            </a:r>
          </a:p>
          <a:p>
            <a:pPr algn="ctr"/>
            <a:r>
              <a:rPr lang="en-US" dirty="0"/>
              <a:t>2019jc</a:t>
            </a:r>
            <a:r>
              <a:rPr lang="en-US" sz="1800" dirty="0"/>
              <a:t>  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2021ckj</a:t>
            </a:r>
            <a:r>
              <a:rPr lang="en-US" sz="1800" dirty="0"/>
              <a:t> </a:t>
            </a:r>
            <a:r>
              <a:rPr lang="en-US" sz="1500" dirty="0"/>
              <a:t>❌</a:t>
            </a:r>
          </a:p>
          <a:p>
            <a:pPr algn="ctr"/>
            <a:r>
              <a:rPr lang="en-US" dirty="0"/>
              <a:t>2021csp</a:t>
            </a:r>
            <a:r>
              <a:rPr lang="en-US" sz="1800" dirty="0"/>
              <a:t> </a:t>
            </a:r>
            <a:r>
              <a:rPr lang="en-US" sz="1500" dirty="0"/>
              <a:t>✅</a:t>
            </a:r>
          </a:p>
          <a:p>
            <a:pPr algn="ctr"/>
            <a:r>
              <a:rPr lang="en-US" dirty="0"/>
              <a:t>2022ann</a:t>
            </a:r>
            <a:r>
              <a:rPr lang="en-US" sz="1800" dirty="0"/>
              <a:t> </a:t>
            </a:r>
            <a:r>
              <a:rPr lang="en-US" sz="1500" dirty="0"/>
              <a:t>✅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0259B8C-4E2E-5A24-64D2-87C50564204F}"/>
              </a:ext>
            </a:extLst>
          </p:cNvPr>
          <p:cNvSpPr/>
          <p:nvPr/>
        </p:nvSpPr>
        <p:spPr>
          <a:xfrm>
            <a:off x="8339439" y="2097641"/>
            <a:ext cx="1106055" cy="188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DB94E1-8DB3-244F-093A-52810C7CEA1D}"/>
              </a:ext>
            </a:extLst>
          </p:cNvPr>
          <p:cNvSpPr txBox="1"/>
          <p:nvPr/>
        </p:nvSpPr>
        <p:spPr>
          <a:xfrm>
            <a:off x="2531484" y="4333297"/>
            <a:ext cx="708140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Maybe there’s always helium, but it’s just hard to see!</a:t>
            </a:r>
          </a:p>
        </p:txBody>
      </p:sp>
    </p:spTree>
    <p:extLst>
      <p:ext uri="{BB962C8B-B14F-4D97-AF65-F5344CB8AC3E}">
        <p14:creationId xmlns:p14="http://schemas.microsoft.com/office/powerpoint/2010/main" val="4082193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211F4E1B-1040-DC4C-ACCA-515784B6A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314"/>
            <a:ext cx="7105972" cy="506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Progenitors?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6D6BE-8437-41D6-F525-5B2BD13E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1C927-60FD-96D7-33D5-68B076D2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73CEA-16F9-9966-198D-C291F0FED5E7}"/>
              </a:ext>
            </a:extLst>
          </p:cNvPr>
          <p:cNvSpPr txBox="1"/>
          <p:nvPr/>
        </p:nvSpPr>
        <p:spPr>
          <a:xfrm>
            <a:off x="7467600" y="3315515"/>
            <a:ext cx="37629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chemeClr val="tx1">
                    <a:lumMod val="95000"/>
                  </a:schemeClr>
                </a:solidFill>
              </a:rPr>
              <a:t>SNe</a:t>
            </a: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</a:schemeClr>
                </a:solidFill>
              </a:rPr>
              <a:t>Icn</a:t>
            </a: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 spectra remarkably similar at early times!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D850E-C6A7-7093-8D0F-EA7B7F15FBD3}"/>
              </a:ext>
            </a:extLst>
          </p:cNvPr>
          <p:cNvSpPr txBox="1"/>
          <p:nvPr/>
        </p:nvSpPr>
        <p:spPr>
          <a:xfrm>
            <a:off x="5652656" y="5973929"/>
            <a:ext cx="1423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3388504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96D-BB98-BE4A-849A-0BBCEABA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“Dust Budget Crisis"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7073B-9158-C2C7-B92D-C27205B3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2A66D-0F15-D713-A64B-9CF755B4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25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DE86E3-8C58-8290-DE5C-6894A6F8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0" y="1399892"/>
            <a:ext cx="5668166" cy="40582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D56A5C-698D-5285-312A-4DCE9C225738}"/>
              </a:ext>
            </a:extLst>
          </p:cNvPr>
          <p:cNvSpPr txBox="1"/>
          <p:nvPr/>
        </p:nvSpPr>
        <p:spPr>
          <a:xfrm>
            <a:off x="1829093" y="5338158"/>
            <a:ext cx="3110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Leipski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Meisenheimer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8B813B-3F7C-B107-1A23-61E6B9B716F5}"/>
              </a:ext>
            </a:extLst>
          </p:cNvPr>
          <p:cNvSpPr txBox="1"/>
          <p:nvPr/>
        </p:nvSpPr>
        <p:spPr>
          <a:xfrm>
            <a:off x="6712527" y="2998113"/>
            <a:ext cx="4104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 could have produced all this dust in &lt;1 </a:t>
            </a:r>
            <a:r>
              <a:rPr lang="en-US" sz="2500" dirty="0" err="1"/>
              <a:t>Gyr</a:t>
            </a:r>
            <a:r>
              <a:rPr lang="en-US" sz="2500" dirty="0"/>
              <a:t>? </a:t>
            </a:r>
            <a:r>
              <a:rPr lang="en-US" sz="2500" dirty="0" err="1"/>
              <a:t>CCSNe</a:t>
            </a:r>
            <a:r>
              <a:rPr lang="en-US" sz="2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3845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8A8F-912F-384D-ACF2-5EC25025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Dust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73B10-DD45-2F42-BF29-D3B07C2D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7091F-3549-2D5E-1FF4-AF091203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37471-C53E-6DDF-68A2-F13D845FB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102"/>
            <a:ext cx="5683827" cy="524265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13865F8-1AA8-BE91-5E97-A23D4D4D2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75" y="1717856"/>
            <a:ext cx="4990233" cy="40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4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0D42-67C4-3248-890E-F0B8B811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JWST!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946DD-1D9A-1E2E-86A2-E9FB8ADD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B8AA9-D96A-3D2C-DD68-E80649C4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866BD-6F07-6BA6-EE5C-5AF33761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" y="1403022"/>
            <a:ext cx="11145805" cy="4696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84F0E-99DD-FB2D-09EB-835FB7085950}"/>
              </a:ext>
            </a:extLst>
          </p:cNvPr>
          <p:cNvSpPr txBox="1"/>
          <p:nvPr/>
        </p:nvSpPr>
        <p:spPr>
          <a:xfrm>
            <a:off x="5361708" y="2592892"/>
            <a:ext cx="30757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Davis+ in prep.</a:t>
            </a:r>
          </a:p>
          <a:p>
            <a:pPr algn="ctr"/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Please don’t steal this!</a:t>
            </a:r>
          </a:p>
        </p:txBody>
      </p:sp>
    </p:spTree>
    <p:extLst>
      <p:ext uri="{BB962C8B-B14F-4D97-AF65-F5344CB8AC3E}">
        <p14:creationId xmlns:p14="http://schemas.microsoft.com/office/powerpoint/2010/main" val="3441201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7A9C-3928-EFD6-5862-189917E4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7AC38-C419-E5B6-905D-9D8181AF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6DE05-74F0-465E-147D-1F6F25E4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D10B5814-22C0-1F19-8E59-3DBD6FBF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8" y="1727200"/>
            <a:ext cx="51244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358B5845-B022-E12C-039C-2C5C1434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09" y="2017712"/>
            <a:ext cx="4114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595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CF79-E92D-CD4C-A9C0-8AE3C12A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307E1-1BAA-A94B-B232-670A30D6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8956D-20D7-5640-9CC2-5B388B0D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picture containing diagram, line, plot, screenshot&#10;&#10;Description automatically generated">
            <a:extLst>
              <a:ext uri="{FF2B5EF4-FFF2-40B4-BE49-F238E27FC236}">
                <a16:creationId xmlns:a16="http://schemas.microsoft.com/office/drawing/2014/main" id="{FB2FBAD1-3876-BB4A-A4B4-1A7D74D76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986" y="1357312"/>
            <a:ext cx="6502400" cy="478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65A27-2A74-7444-8FD6-81FDC9D0186D}"/>
              </a:ext>
            </a:extLst>
          </p:cNvPr>
          <p:cNvSpPr txBox="1"/>
          <p:nvPr/>
        </p:nvSpPr>
        <p:spPr>
          <a:xfrm>
            <a:off x="8762050" y="1717377"/>
            <a:ext cx="214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Ransome+ 2021</a:t>
            </a:r>
          </a:p>
        </p:txBody>
      </p:sp>
    </p:spTree>
    <p:extLst>
      <p:ext uri="{BB962C8B-B14F-4D97-AF65-F5344CB8AC3E}">
        <p14:creationId xmlns:p14="http://schemas.microsoft.com/office/powerpoint/2010/main" val="256230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DAD1-AFB6-A440-834B-77AEA8B7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Stellar Endpoints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E8D130-842F-0F03-8393-FDA2060C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E83B33-EE35-D5E5-2E75-96A60936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picture containing text, diagram, plan, font&#10;&#10;Description automatically generated">
            <a:extLst>
              <a:ext uri="{FF2B5EF4-FFF2-40B4-BE49-F238E27FC236}">
                <a16:creationId xmlns:a16="http://schemas.microsoft.com/office/drawing/2014/main" id="{DECAE794-E9BE-4A43-BACB-89EE4A135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1" y="1165966"/>
            <a:ext cx="10995949" cy="51705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E6CEAA-71E7-D046-92FD-56A55E1665BB}"/>
              </a:ext>
            </a:extLst>
          </p:cNvPr>
          <p:cNvSpPr txBox="1"/>
          <p:nvPr/>
        </p:nvSpPr>
        <p:spPr>
          <a:xfrm>
            <a:off x="9498536" y="5814552"/>
            <a:ext cx="2071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Gagliano 2023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9CBAA78-B6B1-C04A-A5D9-05712F1C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508" y="3751262"/>
            <a:ext cx="1803652" cy="1229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111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6693-4139-7648-A8BB-C8C47D74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Loss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D07D5-25EA-DB4B-3B94-FA75EA33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87C5-6F9A-02F9-7828-15A6AA37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4</a:t>
            </a:fld>
            <a:endParaRPr lang="en-US"/>
          </a:p>
        </p:txBody>
      </p:sp>
      <p:pic>
        <p:nvPicPr>
          <p:cNvPr id="41990" name="Picture 6" descr="AG Car">
            <a:extLst>
              <a:ext uri="{FF2B5EF4-FFF2-40B4-BE49-F238E27FC236}">
                <a16:creationId xmlns:a16="http://schemas.microsoft.com/office/drawing/2014/main" id="{76BE2628-DC0B-739C-BFF2-866E3DD2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808125"/>
            <a:ext cx="3374312" cy="33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Eta Carinae">
            <a:extLst>
              <a:ext uri="{FF2B5EF4-FFF2-40B4-BE49-F238E27FC236}">
                <a16:creationId xmlns:a16="http://schemas.microsoft.com/office/drawing/2014/main" id="{DDFFCBB3-226B-1253-DDE9-99F11A88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54" y="3429000"/>
            <a:ext cx="2967193" cy="29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pace, astronomical object, astronomy, outer space&#10;&#10;Description automatically generated">
            <a:extLst>
              <a:ext uri="{FF2B5EF4-FFF2-40B4-BE49-F238E27FC236}">
                <a16:creationId xmlns:a16="http://schemas.microsoft.com/office/drawing/2014/main" id="{B44155F6-94E3-614E-8622-F960FB7E2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244" y="1416275"/>
            <a:ext cx="6021410" cy="33843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518F4B-FE61-F041-882D-9CD42B333D51}"/>
              </a:ext>
            </a:extLst>
          </p:cNvPr>
          <p:cNvSpPr txBox="1"/>
          <p:nvPr/>
        </p:nvSpPr>
        <p:spPr>
          <a:xfrm>
            <a:off x="0" y="1157904"/>
            <a:ext cx="4555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Single star: wind-like? eruptive? episodic?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DBB75-CBF7-BE45-A2D6-949EA41D15EF}"/>
              </a:ext>
            </a:extLst>
          </p:cNvPr>
          <p:cNvSpPr txBox="1"/>
          <p:nvPr/>
        </p:nvSpPr>
        <p:spPr>
          <a:xfrm>
            <a:off x="7325623" y="4862040"/>
            <a:ext cx="4555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Binary? Get really messy really quick</a:t>
            </a:r>
          </a:p>
        </p:txBody>
      </p:sp>
    </p:spTree>
    <p:extLst>
      <p:ext uri="{BB962C8B-B14F-4D97-AF65-F5344CB8AC3E}">
        <p14:creationId xmlns:p14="http://schemas.microsoft.com/office/powerpoint/2010/main" val="236174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9F0D-BA07-CC03-9DB0-F0AC709D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Loss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EBBEC-88AB-A5EF-6632-04FFAE04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38A2E-43FE-C2D0-623E-AB464E93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Content Placeholder 4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6B2F0E7B-8839-3A14-D4C4-8D688A53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478" y="1532731"/>
            <a:ext cx="4551326" cy="4802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9C6B5D-F0D4-6247-4A4C-804554BCBD95}"/>
              </a:ext>
            </a:extLst>
          </p:cNvPr>
          <p:cNvSpPr txBox="1"/>
          <p:nvPr/>
        </p:nvSpPr>
        <p:spPr>
          <a:xfrm>
            <a:off x="9344047" y="4719324"/>
            <a:ext cx="136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No H or 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6256A-18CC-3A49-F588-948F321CD166}"/>
              </a:ext>
            </a:extLst>
          </p:cNvPr>
          <p:cNvSpPr txBox="1"/>
          <p:nvPr/>
        </p:nvSpPr>
        <p:spPr>
          <a:xfrm>
            <a:off x="9230923" y="5174460"/>
            <a:ext cx="136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No H or He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4ED19F-CF8D-B853-7B50-48B1883D10F6}"/>
              </a:ext>
            </a:extLst>
          </p:cNvPr>
          <p:cNvCxnSpPr>
            <a:cxnSpLocks/>
          </p:cNvCxnSpPr>
          <p:nvPr/>
        </p:nvCxnSpPr>
        <p:spPr>
          <a:xfrm>
            <a:off x="8976402" y="4828576"/>
            <a:ext cx="367645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24DBF0-9B1D-6061-9B4E-22E642623801}"/>
              </a:ext>
            </a:extLst>
          </p:cNvPr>
          <p:cNvCxnSpPr>
            <a:cxnSpLocks/>
          </p:cNvCxnSpPr>
          <p:nvPr/>
        </p:nvCxnSpPr>
        <p:spPr>
          <a:xfrm>
            <a:off x="8792579" y="5304748"/>
            <a:ext cx="367645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FA5A87-3002-20D9-CECC-0A591E49D16E}"/>
              </a:ext>
            </a:extLst>
          </p:cNvPr>
          <p:cNvSpPr txBox="1"/>
          <p:nvPr/>
        </p:nvSpPr>
        <p:spPr>
          <a:xfrm>
            <a:off x="9444141" y="6024343"/>
            <a:ext cx="216103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 err="1">
                <a:solidFill>
                  <a:schemeClr val="tx1">
                    <a:lumMod val="95000"/>
                  </a:schemeClr>
                </a:solidFill>
              </a:rPr>
              <a:t>Modjaz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+ 2019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C01122C-C53F-3B92-5296-7561713DCD2A}"/>
              </a:ext>
            </a:extLst>
          </p:cNvPr>
          <p:cNvSpPr/>
          <p:nvPr/>
        </p:nvSpPr>
        <p:spPr>
          <a:xfrm>
            <a:off x="6795655" y="1641764"/>
            <a:ext cx="372823" cy="4249873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2C3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A46F6-1401-8BEB-BB45-E744DF87E7AF}"/>
              </a:ext>
            </a:extLst>
          </p:cNvPr>
          <p:cNvSpPr txBox="1"/>
          <p:nvPr/>
        </p:nvSpPr>
        <p:spPr>
          <a:xfrm rot="16200000">
            <a:off x="4496570" y="3512734"/>
            <a:ext cx="3979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Increasing envelope-stripping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B96D72-AFB3-519F-DC73-4AE8839EEB9E}"/>
              </a:ext>
            </a:extLst>
          </p:cNvPr>
          <p:cNvSpPr txBox="1"/>
          <p:nvPr/>
        </p:nvSpPr>
        <p:spPr>
          <a:xfrm>
            <a:off x="1218097" y="2389082"/>
            <a:ext cx="455884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Stars that lose their entire H envelopes explode as </a:t>
            </a:r>
            <a:r>
              <a:rPr lang="en-US" sz="2500" dirty="0" err="1">
                <a:solidFill>
                  <a:srgbClr val="057B0C"/>
                </a:solidFill>
              </a:rPr>
              <a:t>SNe</a:t>
            </a:r>
            <a:r>
              <a:rPr lang="en-US" sz="2500" dirty="0">
                <a:solidFill>
                  <a:srgbClr val="057B0C"/>
                </a:solidFill>
              </a:rPr>
              <a:t> </a:t>
            </a:r>
            <a:r>
              <a:rPr lang="en-US" sz="2500" dirty="0" err="1">
                <a:solidFill>
                  <a:srgbClr val="057B0C"/>
                </a:solidFill>
              </a:rPr>
              <a:t>Ib</a:t>
            </a:r>
            <a:endParaRPr lang="en-US" sz="2500" dirty="0">
              <a:solidFill>
                <a:srgbClr val="057B0C"/>
              </a:solidFill>
            </a:endParaRP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Stars that also lose their He envelopes explode as </a:t>
            </a:r>
            <a:r>
              <a:rPr lang="en-US" sz="2500" dirty="0" err="1">
                <a:solidFill>
                  <a:srgbClr val="FF0A8C"/>
                </a:solidFill>
              </a:rPr>
              <a:t>SNe</a:t>
            </a:r>
            <a:r>
              <a:rPr lang="en-US" sz="2500" dirty="0">
                <a:solidFill>
                  <a:srgbClr val="FF0A8C"/>
                </a:solidFill>
              </a:rPr>
              <a:t> </a:t>
            </a:r>
            <a:r>
              <a:rPr lang="en-US" sz="2500" dirty="0" err="1">
                <a:solidFill>
                  <a:srgbClr val="FF0A8C"/>
                </a:solidFill>
              </a:rPr>
              <a:t>Ic</a:t>
            </a:r>
            <a:endParaRPr lang="en-US" sz="2500" dirty="0">
              <a:solidFill>
                <a:srgbClr val="FF0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1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Icn</a:t>
            </a:r>
            <a:r>
              <a:rPr lang="en-US" dirty="0"/>
              <a:t> Supernovae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A51F89-1442-2B16-50DF-B7088E76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7B814BE-054B-293F-C7B1-0048E06D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367A2-34AE-B5EA-2D1E-C1E4FCF9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55" y="1082018"/>
            <a:ext cx="5120034" cy="5338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509398-2B7A-76C0-8DC4-2B882839F694}"/>
              </a:ext>
            </a:extLst>
          </p:cNvPr>
          <p:cNvSpPr txBox="1"/>
          <p:nvPr/>
        </p:nvSpPr>
        <p:spPr>
          <a:xfrm>
            <a:off x="8233385" y="3566596"/>
            <a:ext cx="188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Pellegrino+ 2022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AE3DB-652E-C937-27F3-039CB15C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11" y="1082018"/>
            <a:ext cx="5510464" cy="4243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8744F2-7682-AE20-83C3-7A2E3E20CD5D}"/>
              </a:ext>
            </a:extLst>
          </p:cNvPr>
          <p:cNvSpPr txBox="1"/>
          <p:nvPr/>
        </p:nvSpPr>
        <p:spPr>
          <a:xfrm>
            <a:off x="3697556" y="1693290"/>
            <a:ext cx="188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Gal-Yam+ 2022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E94126-9E3E-FB4F-8653-8CF7654BA48B}"/>
              </a:ext>
            </a:extLst>
          </p:cNvPr>
          <p:cNvSpPr txBox="1"/>
          <p:nvPr/>
        </p:nvSpPr>
        <p:spPr>
          <a:xfrm>
            <a:off x="209549" y="5678170"/>
            <a:ext cx="6753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Only 5 known </a:t>
            </a:r>
            <a:r>
              <a:rPr lang="en-US" sz="2400" dirty="0" err="1"/>
              <a:t>SNe</a:t>
            </a:r>
            <a:r>
              <a:rPr lang="en-US" sz="2400" dirty="0"/>
              <a:t> </a:t>
            </a:r>
            <a:r>
              <a:rPr lang="en-US" sz="2400" dirty="0" err="1"/>
              <a:t>Icn</a:t>
            </a:r>
            <a:r>
              <a:rPr lang="en-US" sz="2400" dirty="0"/>
              <a:t>; ~0.01% of all </a:t>
            </a:r>
            <a:r>
              <a:rPr lang="en-US" sz="2400" dirty="0" err="1"/>
              <a:t>CCSNe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840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95000">
              <a:schemeClr val="tx1"/>
            </a:gs>
            <a:gs pos="96000">
              <a:srgbClr val="2C3E87"/>
            </a:gs>
            <a:gs pos="100000">
              <a:srgbClr val="2C3E8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AC15B-5D2A-6257-E1D8-45332EFD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21E3A-FBC3-B4E7-A97B-E268034A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306F7-8D41-90EC-CA65-7E2FD683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84151"/>
            <a:ext cx="11725275" cy="8255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“Interacting” SN </a:t>
            </a:r>
            <a:r>
              <a:rPr lang="en-US" dirty="0" err="1">
                <a:solidFill>
                  <a:schemeClr val="bg1"/>
                </a:solidFill>
              </a:rPr>
              <a:t>IIn</a:t>
            </a:r>
            <a:r>
              <a:rPr lang="en-US" dirty="0">
                <a:solidFill>
                  <a:schemeClr val="bg1"/>
                </a:solidFill>
              </a:rPr>
              <a:t>, Ibn, </a:t>
            </a:r>
            <a:r>
              <a:rPr lang="en-US" dirty="0" err="1">
                <a:solidFill>
                  <a:schemeClr val="bg1"/>
                </a:solidFill>
              </a:rPr>
              <a:t>Icn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0BB4B37-AF55-A7DD-7592-403139369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88845"/>
            <a:ext cx="4390909" cy="432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3EDB6C-A239-87AF-8E09-2AE4AD309C8B}"/>
              </a:ext>
            </a:extLst>
          </p:cNvPr>
          <p:cNvSpPr/>
          <p:nvPr/>
        </p:nvSpPr>
        <p:spPr>
          <a:xfrm>
            <a:off x="51462" y="1397721"/>
            <a:ext cx="4707082" cy="4707082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solidFill>
              <a:srgbClr val="0C1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A32EC99-913A-1CCA-B7D6-45B8E849E0C5}"/>
              </a:ext>
            </a:extLst>
          </p:cNvPr>
          <p:cNvSpPr/>
          <p:nvPr/>
        </p:nvSpPr>
        <p:spPr>
          <a:xfrm>
            <a:off x="2057400" y="3289733"/>
            <a:ext cx="841664" cy="8255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5C513-97EF-A2C8-5540-4EE776A8253E}"/>
              </a:ext>
            </a:extLst>
          </p:cNvPr>
          <p:cNvSpPr txBox="1"/>
          <p:nvPr/>
        </p:nvSpPr>
        <p:spPr>
          <a:xfrm>
            <a:off x="1470933" y="1581039"/>
            <a:ext cx="22444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Dense CSM shed from stellar envelope</a:t>
            </a:r>
          </a:p>
          <a:p>
            <a:r>
              <a:rPr lang="en-US" dirty="0">
                <a:solidFill>
                  <a:schemeClr val="bg1"/>
                </a:solidFill>
              </a:rPr>
              <a:t>100s-1,000s km/s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05BCC-DAE0-E2E1-1C83-6F156D2279F2}"/>
              </a:ext>
            </a:extLst>
          </p:cNvPr>
          <p:cNvSpPr txBox="1"/>
          <p:nvPr/>
        </p:nvSpPr>
        <p:spPr>
          <a:xfrm>
            <a:off x="1624508" y="4071517"/>
            <a:ext cx="19372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 undergoing heavy mass loss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80BB0D4-D8EA-988C-E2E2-EC3AC3E4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56" y="1588845"/>
            <a:ext cx="4390909" cy="432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4161AC-D036-CD70-8A92-D3FB2C2E0CB4}"/>
              </a:ext>
            </a:extLst>
          </p:cNvPr>
          <p:cNvSpPr/>
          <p:nvPr/>
        </p:nvSpPr>
        <p:spPr>
          <a:xfrm>
            <a:off x="7275369" y="1397721"/>
            <a:ext cx="4707082" cy="4707082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solidFill>
              <a:srgbClr val="0C1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C1D6C-20E6-F004-A7DA-56612B0F3622}"/>
              </a:ext>
            </a:extLst>
          </p:cNvPr>
          <p:cNvSpPr txBox="1"/>
          <p:nvPr/>
        </p:nvSpPr>
        <p:spPr>
          <a:xfrm>
            <a:off x="8775679" y="1402311"/>
            <a:ext cx="22444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Unshocked CSM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392D9-E554-921F-2637-92987D8A0630}"/>
              </a:ext>
            </a:extLst>
          </p:cNvPr>
          <p:cNvSpPr txBox="1"/>
          <p:nvPr/>
        </p:nvSpPr>
        <p:spPr>
          <a:xfrm>
            <a:off x="8775679" y="4131700"/>
            <a:ext cx="19372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Core collapse SN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66E6D1C-424C-AED1-4B88-6A2A4193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79" y="3213831"/>
            <a:ext cx="1074862" cy="1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82B0AB1-1F5F-F419-1E33-6E1AD41EAADB}"/>
              </a:ext>
            </a:extLst>
          </p:cNvPr>
          <p:cNvSpPr/>
          <p:nvPr/>
        </p:nvSpPr>
        <p:spPr>
          <a:xfrm>
            <a:off x="7925522" y="2058190"/>
            <a:ext cx="3406775" cy="3406775"/>
          </a:xfrm>
          <a:prstGeom prst="donut">
            <a:avLst>
              <a:gd name="adj" fmla="val 8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6878D-EBD8-64FF-6CBA-FD0FB5114384}"/>
              </a:ext>
            </a:extLst>
          </p:cNvPr>
          <p:cNvSpPr txBox="1"/>
          <p:nvPr/>
        </p:nvSpPr>
        <p:spPr>
          <a:xfrm>
            <a:off x="8448578" y="2155088"/>
            <a:ext cx="261960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Explosion shock wave propagating through CSM</a:t>
            </a:r>
          </a:p>
          <a:p>
            <a:r>
              <a:rPr lang="en-US" dirty="0">
                <a:solidFill>
                  <a:schemeClr val="bg1"/>
                </a:solidFill>
              </a:rPr>
              <a:t>10,000s km/s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03F49C-00D7-FD8B-A5C4-E51FD15BDD31}"/>
              </a:ext>
            </a:extLst>
          </p:cNvPr>
          <p:cNvCxnSpPr>
            <a:cxnSpLocks/>
          </p:cNvCxnSpPr>
          <p:nvPr/>
        </p:nvCxnSpPr>
        <p:spPr>
          <a:xfrm>
            <a:off x="11107390" y="3747236"/>
            <a:ext cx="623947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1DD910-0137-8B29-C7D0-B4DE54AF8718}"/>
              </a:ext>
            </a:extLst>
          </p:cNvPr>
          <p:cNvCxnSpPr>
            <a:cxnSpLocks/>
          </p:cNvCxnSpPr>
          <p:nvPr/>
        </p:nvCxnSpPr>
        <p:spPr>
          <a:xfrm flipV="1">
            <a:off x="9642272" y="1771643"/>
            <a:ext cx="0" cy="512575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7B5810-FA4E-949C-D9B2-1E4F2ECB1446}"/>
              </a:ext>
            </a:extLst>
          </p:cNvPr>
          <p:cNvCxnSpPr>
            <a:cxnSpLocks/>
          </p:cNvCxnSpPr>
          <p:nvPr/>
        </p:nvCxnSpPr>
        <p:spPr>
          <a:xfrm flipH="1">
            <a:off x="7542545" y="3747236"/>
            <a:ext cx="647209" cy="2120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88CB23-C1D9-CEAA-299E-2F64A8EE0D66}"/>
              </a:ext>
            </a:extLst>
          </p:cNvPr>
          <p:cNvCxnSpPr>
            <a:cxnSpLocks/>
          </p:cNvCxnSpPr>
          <p:nvPr/>
        </p:nvCxnSpPr>
        <p:spPr>
          <a:xfrm>
            <a:off x="9642272" y="5317515"/>
            <a:ext cx="0" cy="596164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224340-4746-6E06-96E7-DFED95E0C82C}"/>
              </a:ext>
            </a:extLst>
          </p:cNvPr>
          <p:cNvCxnSpPr>
            <a:cxnSpLocks/>
          </p:cNvCxnSpPr>
          <p:nvPr/>
        </p:nvCxnSpPr>
        <p:spPr>
          <a:xfrm flipV="1">
            <a:off x="10784341" y="2457321"/>
            <a:ext cx="471547" cy="36672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850A60-77D3-D132-80B4-BAAD621320AD}"/>
              </a:ext>
            </a:extLst>
          </p:cNvPr>
          <p:cNvCxnSpPr>
            <a:cxnSpLocks/>
          </p:cNvCxnSpPr>
          <p:nvPr/>
        </p:nvCxnSpPr>
        <p:spPr>
          <a:xfrm>
            <a:off x="10851195" y="4797901"/>
            <a:ext cx="393861" cy="369075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76C01E6-F950-6525-2579-07F2C73D4C60}"/>
              </a:ext>
            </a:extLst>
          </p:cNvPr>
          <p:cNvCxnSpPr>
            <a:cxnSpLocks/>
          </p:cNvCxnSpPr>
          <p:nvPr/>
        </p:nvCxnSpPr>
        <p:spPr>
          <a:xfrm flipH="1">
            <a:off x="8298478" y="5017951"/>
            <a:ext cx="415536" cy="38972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379D6EA-F0DE-41C7-F28B-7E84DF826B4C}"/>
              </a:ext>
            </a:extLst>
          </p:cNvPr>
          <p:cNvCxnSpPr>
            <a:cxnSpLocks/>
          </p:cNvCxnSpPr>
          <p:nvPr/>
        </p:nvCxnSpPr>
        <p:spPr>
          <a:xfrm flipH="1" flipV="1">
            <a:off x="7958257" y="2516939"/>
            <a:ext cx="521731" cy="36670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8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108D-1C44-AD43-800C-72F8FE3D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Icn</a:t>
            </a:r>
            <a:r>
              <a:rPr lang="en-US" dirty="0"/>
              <a:t>: Explosion of a Wolf-</a:t>
            </a:r>
            <a:r>
              <a:rPr lang="en-US" dirty="0" err="1"/>
              <a:t>Rayet</a:t>
            </a:r>
            <a:r>
              <a:rPr lang="en-US" dirty="0"/>
              <a:t> star?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EA8DF-542F-8D4F-809A-5174D7A9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97E62-A877-874A-9774-BF8F07EA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B75A-90C4-1F4F-A7E7-FBF1030BF763}"/>
              </a:ext>
            </a:extLst>
          </p:cNvPr>
          <p:cNvSpPr txBox="1"/>
          <p:nvPr/>
        </p:nvSpPr>
        <p:spPr>
          <a:xfrm>
            <a:off x="1249169" y="4714071"/>
            <a:ext cx="2666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~30 to 70/80 M</a:t>
            </a:r>
            <a:r>
              <a:rPr lang="en-US" sz="2800" baseline="-25000" dirty="0">
                <a:solidFill>
                  <a:schemeClr val="bg1"/>
                </a:solidFill>
              </a:rPr>
              <a:t>☉</a:t>
            </a:r>
            <a:endParaRPr lang="en-US" sz="2800" baseline="-25000" dirty="0">
              <a:solidFill>
                <a:schemeClr val="bg1"/>
              </a:solidFill>
              <a:effectLst/>
            </a:endParaRPr>
          </a:p>
          <a:p>
            <a:br>
              <a:rPr lang="en-US" dirty="0"/>
            </a:br>
            <a:endParaRPr lang="en-US" b="1" dirty="0"/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2C03563C-F00F-474A-9F88-C5F76DD0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17" y="2182382"/>
            <a:ext cx="4625772" cy="31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8A3F8-8D36-4F47-B76B-2524C53D7F51}"/>
              </a:ext>
            </a:extLst>
          </p:cNvPr>
          <p:cNvSpPr txBox="1"/>
          <p:nvPr/>
        </p:nvSpPr>
        <p:spPr>
          <a:xfrm>
            <a:off x="9293927" y="5329624"/>
            <a:ext cx="221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effectLst/>
              </a:rPr>
              <a:t>WR 137, Wikipedia</a:t>
            </a:r>
          </a:p>
          <a:p>
            <a:br>
              <a:rPr lang="en-US" dirty="0"/>
            </a:b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9FDE9-C109-CB49-8CE3-ECA16FE1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11" y="1584658"/>
            <a:ext cx="5510464" cy="42431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87687-A52E-6C49-BD6D-0B9D627705A2}"/>
              </a:ext>
            </a:extLst>
          </p:cNvPr>
          <p:cNvSpPr txBox="1"/>
          <p:nvPr/>
        </p:nvSpPr>
        <p:spPr>
          <a:xfrm>
            <a:off x="3547085" y="2306748"/>
            <a:ext cx="188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Gal-Yam+ 2022</a:t>
            </a:r>
          </a:p>
        </p:txBody>
      </p:sp>
    </p:spTree>
    <p:extLst>
      <p:ext uri="{BB962C8B-B14F-4D97-AF65-F5344CB8AC3E}">
        <p14:creationId xmlns:p14="http://schemas.microsoft.com/office/powerpoint/2010/main" val="854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108-DA3D-5F4C-B56D-3B89534DB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2022ann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6CC8AC-ACC0-6A0F-178A-5BD26185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5" y="1813258"/>
            <a:ext cx="4847611" cy="3626844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A51F89-1442-2B16-50DF-B7088E76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kywdavis@ucsc.edu                                                                                                       The Transient &amp; Variable Universe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7B814BE-054B-293F-C7B1-0048E06D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3436-10E0-5842-ACD7-56AA6A1E1892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D45515-5CD1-3B40-B091-E08EA929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2" y="1285824"/>
            <a:ext cx="6215199" cy="4930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3668A6-B3D9-9B42-B5C3-B8700D68A38D}"/>
              </a:ext>
            </a:extLst>
          </p:cNvPr>
          <p:cNvSpPr txBox="1"/>
          <p:nvPr/>
        </p:nvSpPr>
        <p:spPr>
          <a:xfrm>
            <a:off x="10281501" y="6032035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Davis+ 2023</a:t>
            </a:r>
          </a:p>
        </p:txBody>
      </p:sp>
    </p:spTree>
    <p:extLst>
      <p:ext uri="{BB962C8B-B14F-4D97-AF65-F5344CB8AC3E}">
        <p14:creationId xmlns:p14="http://schemas.microsoft.com/office/powerpoint/2010/main" val="3759314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18628</TotalTime>
  <Words>2176</Words>
  <Application>Microsoft Macintosh PowerPoint</Application>
  <PresentationFormat>Widescreen</PresentationFormat>
  <Paragraphs>269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Gill Sans MT</vt:lpstr>
      <vt:lpstr>Wingdings</vt:lpstr>
      <vt:lpstr>Office Theme</vt:lpstr>
      <vt:lpstr>SN 2022ann a type Icn supernova from a dwarf galaxy that reveals helium in its circumstellar environment</vt:lpstr>
      <vt:lpstr>Supernovae!</vt:lpstr>
      <vt:lpstr>New Stellar Endpoints</vt:lpstr>
      <vt:lpstr>Mass Loss</vt:lpstr>
      <vt:lpstr>Mass Loss</vt:lpstr>
      <vt:lpstr>Type Icn Supernovae</vt:lpstr>
      <vt:lpstr>“Interacting” SN IIn, Ibn, Icn</vt:lpstr>
      <vt:lpstr>SNe Icn: Explosion of a Wolf-Rayet star?</vt:lpstr>
      <vt:lpstr>SN 2022ann</vt:lpstr>
      <vt:lpstr>SN 2022ann Progenitor: Line Velocities</vt:lpstr>
      <vt:lpstr>SN 2022ann Progenitor: Light Curve Modeling</vt:lpstr>
      <vt:lpstr>SN 2022ann Progenitor: Host Galaxy</vt:lpstr>
      <vt:lpstr>SN 2022ann Progenitor: Host Galaxy</vt:lpstr>
      <vt:lpstr>SN Ibn/Icn Massive Progenitor Problem</vt:lpstr>
      <vt:lpstr>SN Icn Host Galaxies</vt:lpstr>
      <vt:lpstr>Heterogeneity Implies Binary Origin?</vt:lpstr>
      <vt:lpstr>Heterogeneity Implies Binary Origin?</vt:lpstr>
      <vt:lpstr>SNe Icn in the IR: Finding Helium</vt:lpstr>
      <vt:lpstr>SNe Icn in the IR: Ideal dust producers?</vt:lpstr>
      <vt:lpstr>Conclusion</vt:lpstr>
      <vt:lpstr>Thanks!</vt:lpstr>
      <vt:lpstr>Future Work</vt:lpstr>
      <vt:lpstr>Helium in SNe Icn</vt:lpstr>
      <vt:lpstr>Binary Progenitors?</vt:lpstr>
      <vt:lpstr>“Dust Budget Crisis"</vt:lpstr>
      <vt:lpstr>Supernova Dust</vt:lpstr>
      <vt:lpstr>We need JWST!</vt:lpstr>
      <vt:lpstr>Supplemental </vt:lpstr>
      <vt:lpstr>Supplemental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2022ann</dc:title>
  <dc:creator>Kyle Warren Davis</dc:creator>
  <cp:lastModifiedBy>Kyle Warren Davis</cp:lastModifiedBy>
  <cp:revision>45</cp:revision>
  <dcterms:created xsi:type="dcterms:W3CDTF">2023-05-24T17:46:21Z</dcterms:created>
  <dcterms:modified xsi:type="dcterms:W3CDTF">2023-06-22T17:39:34Z</dcterms:modified>
</cp:coreProperties>
</file>