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313" r:id="rId17"/>
    <p:sldId id="31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2" r:id="rId27"/>
    <p:sldId id="293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5" r:id="rId36"/>
    <p:sldId id="307" r:id="rId37"/>
    <p:sldId id="315" r:id="rId38"/>
    <p:sldId id="309" r:id="rId39"/>
    <p:sldId id="310" r:id="rId40"/>
    <p:sldId id="31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47C8-A690-ABCE-2FCD-205D01BFA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39C31-D093-6899-9AE4-DD7E49624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FE83F-DC53-C021-E927-F697D848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9455A-67E2-851F-0C11-65C1EDD8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913CA-11EE-AFF5-28CE-17CAC0EE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E4F1-7D9F-ADCF-854D-289677FD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4C970-5696-FEAC-7DF6-EABF887F9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AF930-DCE0-D70F-B7CA-74D547CD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82408-096C-9C76-A641-96A1088F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1A7DB-7F13-D4A3-DA99-937A8EF3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4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C4BB9-CE8E-45E2-9DCE-CD5B21E74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F30F6-9347-0874-8D72-BE1FF6CA0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494D-862C-E762-A81A-FA909CB3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B1E2-29E2-AAA8-CC80-D39913F2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74EB1-93B2-77E2-153E-DC56865E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F373-E163-7DBF-9B2A-C71FC930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5A54-0815-70CE-EB1C-7B436406B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CA21-FF8D-8976-7A28-A08DF235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847FE-F63B-D169-D514-12F4D288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4832-E86D-41D8-87C3-36709372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1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554D-6086-B0D0-936A-5EFD30F1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99AF5-EB32-90D7-CA5D-E34D65784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38E4D-0D0E-DA23-E1E1-B45F7171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2688-3628-1000-AD10-910C9259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99809-2E7B-6F31-C9D9-8B3931DE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7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1B29-98F5-EE68-FE0A-DA28A0F9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539E-0989-21B4-1BDF-02E7B37B1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31AD1-9835-97C7-ACD1-91E4D6A29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56251-91AF-F966-8C78-8568C2F9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13B6E-5C99-DEA1-7263-E9C7F9DC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0659A-2986-052C-FFEE-EF8075D1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42C5-2CD5-DD97-DF9C-0E1502A0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1031D-F897-6BE7-97A8-276867AAD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F5371-88FF-4F6C-43E8-E73F8AB60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51F52-CC52-C39F-BE17-7B995A344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19270-942D-4D2B-2D5B-ED51375D3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5A171-5F5A-277D-6A86-82F88A8E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5E44DA-03BD-0A43-1A4E-45D5FF93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30B66-9D4F-DD9A-32FD-30C6E07B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0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A722-A268-7822-3A2D-0E9595D0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D6754-7A47-A0A2-C07B-065AEB65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0E6AA-0DBC-92C8-9CD6-998E6B30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B6BEC-41C9-0550-444D-F7298EB0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7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5449B-6072-06A2-66E8-C9448F93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E468D-8436-752D-159E-6E4F9E82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41FD4-5187-CE63-B9FA-9402BCBB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8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A6DC-0DA6-29F5-6AEB-FD3367E4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307F-60F8-4905-118E-91B148B7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19D2B-AD6C-C081-C9B3-ADB442779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63D7D-07F1-B094-D00D-FAF94F19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91A20-4BF1-C4C4-948F-27856AD0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BA830-7F6B-DFB9-8B86-581BEA68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0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C3EA-F718-C813-BF9B-CB9068F2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1664F-7768-9B4B-F787-B0B66B5B5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B8AD-4033-2B84-C7C3-3DA2FE57A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B944C-B3D4-D8B4-DF0C-E917B841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3D17D-A210-4C38-B79B-C71E1023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87890-C89F-D4C3-F44D-D19999DB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ECD9E-443B-6D57-1B3E-FF3E2326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2B3DB-9B6C-1ECC-13F3-5AB9EC06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E9E04-A0CF-06E1-65F2-CAD74EA5C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8D24-5B53-4FEA-9B83-6B2E722C5DE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3FFE-296A-E4D1-47B7-02ED151E0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D04A-0E08-6569-AFEB-479BF47C8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9B26A-E16A-489B-A325-CCC65459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287"/>
            <a:ext cx="9144000" cy="1760676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Exploring 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supernovae using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5612"/>
          </a:xfrm>
          <a:solidFill>
            <a:schemeClr val="tx1">
              <a:lumMod val="75000"/>
              <a:lumOff val="25000"/>
              <a:alpha val="57565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Conor Ransome, The Pennsylvania State University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6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diversity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4870174" cy="5144397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diversity may manifest in a variety of ways e.g.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Long lasting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SN2005ip where prolonged CSM interaction powers 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for several years (Fox+2020).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Superluminous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SN2006gy, the most luminous supernova at the time of discovery (Smith+2007).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Subluminous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SN2008S which peaked at M ~ -15 (Adams+16)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Not actually a SN… also known as SN impostors, non-terminal outbursts masquerading as an impostor. Sometimes precede a full SN! (e.g. SN2009ip, Mauerhan+2012)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8B400-A53C-C32B-36F9-B03E807D8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4" t="18246" r="21513" b="15438"/>
          <a:stretch/>
        </p:blipFill>
        <p:spPr>
          <a:xfrm>
            <a:off x="6764681" y="2069435"/>
            <a:ext cx="4963493" cy="27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2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1046250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progenitor system may drive some of this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CSM was produced by the progenitor system</a:t>
            </a:r>
          </a:p>
        </p:txBody>
      </p:sp>
    </p:spTree>
    <p:extLst>
      <p:ext uri="{BB962C8B-B14F-4D97-AF65-F5344CB8AC3E}">
        <p14:creationId xmlns:p14="http://schemas.microsoft.com/office/powerpoint/2010/main" val="155898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1443292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progenitor system may drive some of this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CSM was produced by the progenitor system</a:t>
            </a: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What are the progenitors?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3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2947240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progenitor system may drive some of this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CSM was produced by the progenitor system</a:t>
            </a: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What are the progenitors?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Massive stars (perhaps over 50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msol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)? SN2005gl may have an LBV progenitor based on pre-explosion data (Gal-Yam+2007, 2009)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Less massive stars (down to ~8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msol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)? Some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e.g. SN2018zd are more consistent with a progenitor at the lower end of the core-collapse mass range (Hiramatsu+2021). Some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have thermonuclear origins e.g. SN2002ic (Wang+2004).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5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3235998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progenitor system may drive some of this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CSM was produced by the progenitor system</a:t>
            </a: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What are the progenitors?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Massive stars (perhaps over 50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msol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)? SN2005gl may have an LBV progenitor based on pre-explosion data. (Gal-Yam+ 2007, 2009)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Less massive stars (down to ~8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msol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)? Some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e.g. SN2018zd are more consistent with a progenitor at  the lower end of the core-collapse mass range (Hiramatsu+2021). Some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have thermonuclear origins e.g. SN2002ic (Wang+2004).</a:t>
            </a: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Environmental studies haven’t cleared things up (Habergham+14, Ransome+22).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0DB492-1C5C-C9A9-1E5A-60B937925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38453"/>
              </p:ext>
            </p:extLst>
          </p:nvPr>
        </p:nvGraphicFramePr>
        <p:xfrm>
          <a:off x="835844" y="4752475"/>
          <a:ext cx="3539639" cy="183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543236" imgH="1838189" progId="AcroExch.Document.DC">
                  <p:embed/>
                </p:oleObj>
              </mc:Choice>
              <mc:Fallback>
                <p:oleObj name="Acrobat Document" r:id="rId3" imgW="3543236" imgH="1838189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70F44CD-0B0B-A006-46CF-431BB68FA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844" y="4752475"/>
                        <a:ext cx="3539639" cy="183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E1A1474-EAE6-2F17-5179-8F31310BA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14156"/>
              </p:ext>
            </p:extLst>
          </p:nvPr>
        </p:nvGraphicFramePr>
        <p:xfrm>
          <a:off x="5877425" y="4752475"/>
          <a:ext cx="3539639" cy="183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543236" imgH="1838189" progId="AcroExch.Document.DC">
                  <p:embed/>
                </p:oleObj>
              </mc:Choice>
              <mc:Fallback>
                <p:oleObj name="Acrobat Document" r:id="rId5" imgW="3543236" imgH="1838189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32E35A-487F-7A3F-D6AD-B5826AC4B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7425" y="4752475"/>
                        <a:ext cx="3539639" cy="183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42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3235998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progenitor system may drive some of this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CSM was produced by the progenitor system</a:t>
            </a: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How do the different progenitors produce CSM?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0DB492-1C5C-C9A9-1E5A-60B937925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844" y="4752475"/>
          <a:ext cx="3539639" cy="183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543236" imgH="1838189" progId="AcroExch.Document.DC">
                  <p:embed/>
                </p:oleObj>
              </mc:Choice>
              <mc:Fallback>
                <p:oleObj name="Acrobat Document" r:id="rId3" imgW="3543236" imgH="1838189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0DB492-1C5C-C9A9-1E5A-60B937925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844" y="4752475"/>
                        <a:ext cx="3539639" cy="183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E1A1474-EAE6-2F17-5179-8F31310BA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7425" y="4752475"/>
          <a:ext cx="3539639" cy="183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543236" imgH="1838189" progId="AcroExch.Document.DC">
                  <p:embed/>
                </p:oleObj>
              </mc:Choice>
              <mc:Fallback>
                <p:oleObj name="Acrobat Document" r:id="rId5" imgW="3543236" imgH="1838189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E1A1474-EAE6-2F17-5179-8F31310BA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7425" y="4752475"/>
                        <a:ext cx="3539639" cy="183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04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3235998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progenitor system may drive some of this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CSM was produced by the progenitor system</a:t>
            </a: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How do the different progenitor paths produce CSM?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Dense massive winds, e.g. in super-AGB stars (Hiramatsu+2021)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Eruptive mass loss, e.g. LBV great eruptions (e.g. Smith 2017 + others)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Outbursts and dense winds in RSG progenitors (e.g. Li  and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Morozova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2022)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Binary interactions (e.g. Wu and Fuller 2022)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0DB492-1C5C-C9A9-1E5A-60B937925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844" y="4752475"/>
          <a:ext cx="3539639" cy="183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543236" imgH="1838189" progId="AcroExch.Document.DC">
                  <p:embed/>
                </p:oleObj>
              </mc:Choice>
              <mc:Fallback>
                <p:oleObj name="Acrobat Document" r:id="rId3" imgW="3543236" imgH="1838189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0DB492-1C5C-C9A9-1E5A-60B937925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844" y="4752475"/>
                        <a:ext cx="3539639" cy="183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E1A1474-EAE6-2F17-5179-8F31310BA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7425" y="4752475"/>
          <a:ext cx="3539639" cy="183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543236" imgH="1838189" progId="AcroExch.Document.DC">
                  <p:embed/>
                </p:oleObj>
              </mc:Choice>
              <mc:Fallback>
                <p:oleObj name="Acrobat Document" r:id="rId5" imgW="3543236" imgH="1838189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E1A1474-EAE6-2F17-5179-8F31310BA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7425" y="4752475"/>
                        <a:ext cx="3539639" cy="183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74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1744082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represent an opportunity to delve into the late life of massive stars.</a:t>
            </a: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Constraining progenitor properties is one way to get a handle on this late-time evolution.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66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9273540" cy="1005400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represent an opportunity to delve into the late life of massive stars.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03757F0-4F69-610B-0EFE-72B5D0EB379A}"/>
              </a:ext>
            </a:extLst>
          </p:cNvPr>
          <p:cNvSpPr txBox="1">
            <a:spLocks/>
          </p:cNvSpPr>
          <p:nvPr/>
        </p:nvSpPr>
        <p:spPr>
          <a:xfrm>
            <a:off x="1524000" y="3683660"/>
            <a:ext cx="9273540" cy="766765"/>
          </a:xfrm>
          <a:prstGeom prst="rect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use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fits to infer SN properties which may be used to explore progenitor properties.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7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supernovae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7"/>
            <a:ext cx="4870174" cy="3998084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Uncommon class of SN characterized by persistent narrow line components in the spectrum, most obvious in the H Balmer lines.</a:t>
            </a:r>
          </a:p>
        </p:txBody>
      </p:sp>
    </p:spTree>
    <p:extLst>
      <p:ext uri="{BB962C8B-B14F-4D97-AF65-F5344CB8AC3E}">
        <p14:creationId xmlns:p14="http://schemas.microsoft.com/office/powerpoint/2010/main" val="3718330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5352047" cy="4872292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use the Modular Open-Source Fitter for Transients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to fit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(Guillochon+17)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A picture containing drawing, design&#10;&#10;Description automatically generated">
            <a:extLst>
              <a:ext uri="{FF2B5EF4-FFF2-40B4-BE49-F238E27FC236}">
                <a16:creationId xmlns:a16="http://schemas.microsoft.com/office/drawing/2014/main" id="{D727125B-1F79-34DC-6727-B4120270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70" y="2014090"/>
            <a:ext cx="3974600" cy="36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5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5352047" cy="4872292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use the Modular Open-Source Fitter for Transients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to fit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l"/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fits photometric data to user defined models and estimates SN parameters.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A picture containing drawing, design&#10;&#10;Description automatically generated">
            <a:extLst>
              <a:ext uri="{FF2B5EF4-FFF2-40B4-BE49-F238E27FC236}">
                <a16:creationId xmlns:a16="http://schemas.microsoft.com/office/drawing/2014/main" id="{D727125B-1F79-34DC-6727-B4120270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70" y="2014090"/>
            <a:ext cx="3974600" cy="36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5352047" cy="4369974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use the Modular Open-Source Fitter for Transients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to fit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l"/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fits photometric data to user defined models and estimates SN parameters.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this work, we use the CSM interaction models, which are included in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pic>
        <p:nvPicPr>
          <p:cNvPr id="9" name="Picture 8" descr="A picture containing drawing, design&#10;&#10;Description automatically generated">
            <a:extLst>
              <a:ext uri="{FF2B5EF4-FFF2-40B4-BE49-F238E27FC236}">
                <a16:creationId xmlns:a16="http://schemas.microsoft.com/office/drawing/2014/main" id="{D727125B-1F79-34DC-6727-B4120270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58" y="1402176"/>
            <a:ext cx="3974600" cy="3648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A3B247-BB5E-0E3D-91AA-77953D859055}"/>
              </a:ext>
            </a:extLst>
          </p:cNvPr>
          <p:cNvSpPr txBox="1"/>
          <p:nvPr/>
        </p:nvSpPr>
        <p:spPr>
          <a:xfrm>
            <a:off x="7648758" y="5374627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CSM model from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Chatzopoulos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2012, Villar+2017 and Jiang+2020</a:t>
            </a:r>
          </a:p>
        </p:txBody>
      </p:sp>
    </p:spTree>
    <p:extLst>
      <p:ext uri="{BB962C8B-B14F-4D97-AF65-F5344CB8AC3E}">
        <p14:creationId xmlns:p14="http://schemas.microsoft.com/office/powerpoint/2010/main" val="83595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Data Selection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5352047" cy="4872292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this talk, 51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from the Zwicky Transient Facility Bright Transient Survey (ZTF BTS, Perley+20) are presented.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071B2D-CC26-D47B-3078-558BD027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4" y="2005844"/>
            <a:ext cx="3866898" cy="28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3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Data Selection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5352047" cy="4872292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this talk, 51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from the Zwicky Transient Facility Bright Transient Survey (ZTF BTS, Perley+20) are presented.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select transients that have good photometric coverage (at least 50 days of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followup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), in at least the ZTF g and r filters.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071B2D-CC26-D47B-3078-558BD027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4" y="2005844"/>
            <a:ext cx="3866898" cy="28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3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Data Selection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5352047" cy="4872292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this talk, 51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from the Zwicky Transient Facility Bright Transient Survey (ZTF BTS, Perley+20) are presented.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select transients that have good photometric coverage (at least 50 days of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followup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), in at least the ZTF g and r filters.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transients should also have spectral data spanning ~a week post explosion to discount flash ionization masquerading as 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features. (c.f. 23ixf). Around half of the full BTS sample did not meet our selection requirements.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071B2D-CC26-D47B-3078-558BD027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4" y="2005844"/>
            <a:ext cx="3866898" cy="28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fits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363FBD56-0AB4-E700-083E-495250883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26308"/>
            <a:ext cx="7772400" cy="53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3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SN parameters from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3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27" y="1612900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8547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4095027" y="5567423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1524000" y="5262684"/>
            <a:ext cx="272415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8073389" y="5262684"/>
            <a:ext cx="272415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11" name="Picture 10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B64B4BAE-AA35-02B2-56AC-8DD5E3CFA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22" y="1078188"/>
            <a:ext cx="4193663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3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27" y="1612900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8547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4095027" y="5567423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1524000" y="5262684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8073389" y="5262684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11" name="Picture 10" descr="A picture containing text, diagram, number, screenshot&#10;&#10;Description automatically generated">
            <a:extLst>
              <a:ext uri="{FF2B5EF4-FFF2-40B4-BE49-F238E27FC236}">
                <a16:creationId xmlns:a16="http://schemas.microsoft.com/office/drawing/2014/main" id="{26F20C55-DC47-C411-2E17-3D17E0CB7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3" y="1859121"/>
            <a:ext cx="3287714" cy="2809123"/>
          </a:xfrm>
          <a:prstGeom prst="rect">
            <a:avLst/>
          </a:prstGeom>
        </p:spPr>
      </p:pic>
      <p:pic>
        <p:nvPicPr>
          <p:cNvPr id="12" name="Picture 11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8DED6C6D-06F0-6534-07B1-A499848C6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84" y="1174277"/>
            <a:ext cx="4193663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7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supernovae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7"/>
            <a:ext cx="4870174" cy="3998084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Uncommon class of SN characterized by persistent narrow line components in the spectrum, most obvious in the H Balmer lines.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Consistent with interaction with a slow, dense circumstellar medium (CSM).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A picture containing diagram, plot, line, screenshot&#10;&#10;Description automatically generated">
            <a:extLst>
              <a:ext uri="{FF2B5EF4-FFF2-40B4-BE49-F238E27FC236}">
                <a16:creationId xmlns:a16="http://schemas.microsoft.com/office/drawing/2014/main" id="{86B06EF3-E46B-36EA-F329-AAE13728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91" y="1634085"/>
            <a:ext cx="4963218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09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27" y="1612900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8547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4095027" y="5567423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1524000" y="5262684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8073389" y="5262684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11" name="Picture 10" descr="A picture containing text, diagram, number, screenshot&#10;&#10;Description automatically generated">
            <a:extLst>
              <a:ext uri="{FF2B5EF4-FFF2-40B4-BE49-F238E27FC236}">
                <a16:creationId xmlns:a16="http://schemas.microsoft.com/office/drawing/2014/main" id="{26F20C55-DC47-C411-2E17-3D17E0CB7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3" y="1859121"/>
            <a:ext cx="3287714" cy="2809123"/>
          </a:xfrm>
          <a:prstGeom prst="rect">
            <a:avLst/>
          </a:prstGeom>
        </p:spPr>
      </p:pic>
      <p:pic>
        <p:nvPicPr>
          <p:cNvPr id="3" name="Picture 2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C6905EC5-9D2B-29EF-A9C8-587AB52FE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81" y="2281006"/>
            <a:ext cx="3233016" cy="2806014"/>
          </a:xfrm>
          <a:prstGeom prst="rect">
            <a:avLst/>
          </a:prstGeom>
        </p:spPr>
      </p:pic>
      <p:pic>
        <p:nvPicPr>
          <p:cNvPr id="6" name="Picture 5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301A7FB6-9830-5903-202C-1F3B5064B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67" y="1174277"/>
            <a:ext cx="4193663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5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0" y="1659075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8547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699255" y="5585849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32386" y="586615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2656582" y="5891399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10" name="Picture 9" descr="A picture containing diagram, line, rectangle, technical drawing&#10;&#10;Description automatically generated">
            <a:extLst>
              <a:ext uri="{FF2B5EF4-FFF2-40B4-BE49-F238E27FC236}">
                <a16:creationId xmlns:a16="http://schemas.microsoft.com/office/drawing/2014/main" id="{04FBA2A3-6F7E-47C6-577B-4CF1FB3B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90" y="1935062"/>
            <a:ext cx="3141663" cy="2987875"/>
          </a:xfrm>
          <a:prstGeom prst="rect">
            <a:avLst/>
          </a:prstGeom>
        </p:spPr>
      </p:pic>
      <p:pic>
        <p:nvPicPr>
          <p:cNvPr id="12" name="Picture 11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9B956730-9EAD-8AE1-D9B6-B5AD64485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" y="1254265"/>
            <a:ext cx="4193663" cy="41788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E915D2-472C-BB7C-0AA6-E8F92C60F43B}"/>
              </a:ext>
            </a:extLst>
          </p:cNvPr>
          <p:cNvSpPr txBox="1"/>
          <p:nvPr/>
        </p:nvSpPr>
        <p:spPr>
          <a:xfrm>
            <a:off x="7543800" y="4553605"/>
            <a:ext cx="461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859957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0" y="1659075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8547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699255" y="5585849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32386" y="586615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2656582" y="5891399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6" name="Picture 5" descr="A picture containing diagram, line, rectangle, technical drawing&#10;&#10;Description automatically generated">
            <a:extLst>
              <a:ext uri="{FF2B5EF4-FFF2-40B4-BE49-F238E27FC236}">
                <a16:creationId xmlns:a16="http://schemas.microsoft.com/office/drawing/2014/main" id="{B660B02F-9D12-B1B6-0757-45A2F4D64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09" y="1960022"/>
            <a:ext cx="3114675" cy="293795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942C11-C6A6-34BB-8F75-EC3E06989DC6}"/>
              </a:ext>
            </a:extLst>
          </p:cNvPr>
          <p:cNvCxnSpPr>
            <a:cxnSpLocks/>
          </p:cNvCxnSpPr>
          <p:nvPr/>
        </p:nvCxnSpPr>
        <p:spPr>
          <a:xfrm>
            <a:off x="5757863" y="5138174"/>
            <a:ext cx="3557587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6BA797-131F-C782-5D64-09BD75C1EC9C}"/>
              </a:ext>
            </a:extLst>
          </p:cNvPr>
          <p:cNvSpPr txBox="1"/>
          <p:nvPr/>
        </p:nvSpPr>
        <p:spPr>
          <a:xfrm>
            <a:off x="5298728" y="5219821"/>
            <a:ext cx="159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Shallower gradient.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4F372F-F250-7D60-64D5-3E069E26C09A}"/>
              </a:ext>
            </a:extLst>
          </p:cNvPr>
          <p:cNvSpPr txBox="1"/>
          <p:nvPr/>
        </p:nvSpPr>
        <p:spPr>
          <a:xfrm>
            <a:off x="8638192" y="5291275"/>
            <a:ext cx="159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Steeper gradient</a:t>
            </a:r>
          </a:p>
        </p:txBody>
      </p:sp>
      <p:pic>
        <p:nvPicPr>
          <p:cNvPr id="18" name="Picture 17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B0BD3B75-9257-17D8-C545-614D4287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" y="1254265"/>
            <a:ext cx="4193663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37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0" y="1659075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689" y="1612900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8547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699255" y="5585849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32386" y="586615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2656582" y="5891399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10" name="Picture 9" descr="A picture containing diagram, line, rectangle, technical drawing&#10;&#10;Description automatically generated">
            <a:extLst>
              <a:ext uri="{FF2B5EF4-FFF2-40B4-BE49-F238E27FC236}">
                <a16:creationId xmlns:a16="http://schemas.microsoft.com/office/drawing/2014/main" id="{6466D8E8-4B08-EA0B-424E-4663B2F53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61" y="1942536"/>
            <a:ext cx="3209321" cy="3084514"/>
          </a:xfrm>
          <a:prstGeom prst="rect">
            <a:avLst/>
          </a:prstGeom>
        </p:spPr>
      </p:pic>
      <p:pic>
        <p:nvPicPr>
          <p:cNvPr id="12" name="Picture 11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92ACDE17-7C3D-635A-F9CE-5BCD660AC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" y="1254265"/>
            <a:ext cx="4193663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42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0" y="1659075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9530051" y="1345544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051" y="1345544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7692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699255" y="5585849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32386" y="586615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2656582" y="5891399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6" name="Picture 5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79668D92-5F9A-05FA-1BDB-03CB487C5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40" y="2105343"/>
            <a:ext cx="3187786" cy="2974080"/>
          </a:xfrm>
          <a:prstGeom prst="rect">
            <a:avLst/>
          </a:prstGeom>
        </p:spPr>
      </p:pic>
      <p:pic>
        <p:nvPicPr>
          <p:cNvPr id="12" name="Picture 11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79AD8A25-C8A1-01AA-FE7E-AE9CC2D56D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2105343"/>
            <a:ext cx="3096542" cy="2974080"/>
          </a:xfrm>
          <a:prstGeom prst="rect">
            <a:avLst/>
          </a:prstGeom>
        </p:spPr>
      </p:pic>
      <p:pic>
        <p:nvPicPr>
          <p:cNvPr id="16" name="Picture 15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8AD86E6D-D6C8-A101-1E06-0C7AC56DE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" y="1254265"/>
            <a:ext cx="4193663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4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Selected parameters</a:t>
            </a:r>
          </a:p>
        </p:txBody>
      </p:sp>
      <p:pic>
        <p:nvPicPr>
          <p:cNvPr id="5" name="Picture 4" descr="A picture containing diagram, technical drawing, line, plan&#10;&#10;Description automatically generated">
            <a:extLst>
              <a:ext uri="{FF2B5EF4-FFF2-40B4-BE49-F238E27FC236}">
                <a16:creationId xmlns:a16="http://schemas.microsoft.com/office/drawing/2014/main" id="{311E7242-E962-30AD-8B69-BACAB7D4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0" y="1659075"/>
            <a:ext cx="4001945" cy="363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/>
              <p:nvPr/>
            </p:nvSpPr>
            <p:spPr>
              <a:xfrm>
                <a:off x="9530051" y="1345544"/>
                <a:ext cx="147770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81EF45-C54B-FE2E-59FD-48FB7BAF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051" y="1345544"/>
                <a:ext cx="1477701" cy="492443"/>
              </a:xfrm>
              <a:prstGeom prst="rect">
                <a:avLst/>
              </a:prstGeom>
              <a:blipFill>
                <a:blip r:embed="rId4"/>
                <a:stretch>
                  <a:fillRect l="-7692" t="-10256" r="-25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DD43E-0CBA-27FF-B4A1-1AE6CE973A53}"/>
              </a:ext>
            </a:extLst>
          </p:cNvPr>
          <p:cNvCxnSpPr/>
          <p:nvPr/>
        </p:nvCxnSpPr>
        <p:spPr>
          <a:xfrm>
            <a:off x="699255" y="5585849"/>
            <a:ext cx="3914654" cy="0"/>
          </a:xfrm>
          <a:prstGeom prst="straightConnector1">
            <a:avLst/>
          </a:prstGeom>
          <a:ln w="85725">
            <a:solidFill>
              <a:schemeClr val="bg1">
                <a:alpha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9FA901-6FB3-BE46-C30C-8F0A8F8310D6}"/>
              </a:ext>
            </a:extLst>
          </p:cNvPr>
          <p:cNvSpPr txBox="1"/>
          <p:nvPr/>
        </p:nvSpPr>
        <p:spPr>
          <a:xfrm>
            <a:off x="32386" y="586615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Shell like CSM, consistent with eruptive mass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7193F-297D-5C06-B709-89B239899114}"/>
              </a:ext>
            </a:extLst>
          </p:cNvPr>
          <p:cNvSpPr txBox="1"/>
          <p:nvPr/>
        </p:nvSpPr>
        <p:spPr>
          <a:xfrm>
            <a:off x="2656582" y="5891399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Wind-like CSM, consistent with steady mass loss</a:t>
            </a:r>
          </a:p>
        </p:txBody>
      </p:sp>
      <p:pic>
        <p:nvPicPr>
          <p:cNvPr id="13" name="Picture 12" descr="A picture containing diagram, line, rectangle, plan&#10;&#10;Description automatically generated">
            <a:extLst>
              <a:ext uri="{FF2B5EF4-FFF2-40B4-BE49-F238E27FC236}">
                <a16:creationId xmlns:a16="http://schemas.microsoft.com/office/drawing/2014/main" id="{4DC97B3B-500F-3E62-13CE-7B08FF216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49" y="1659075"/>
            <a:ext cx="4062683" cy="3632200"/>
          </a:xfrm>
          <a:prstGeom prst="rect">
            <a:avLst/>
          </a:prstGeom>
        </p:spPr>
      </p:pic>
      <p:pic>
        <p:nvPicPr>
          <p:cNvPr id="14" name="Picture 13" descr="A picture containing diagram, technical drawing, plan, rectangle&#10;&#10;Description automatically generated">
            <a:extLst>
              <a:ext uri="{FF2B5EF4-FFF2-40B4-BE49-F238E27FC236}">
                <a16:creationId xmlns:a16="http://schemas.microsoft.com/office/drawing/2014/main" id="{E0363199-63EA-EA5D-75A4-93850AFD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" y="1254265"/>
            <a:ext cx="4193663" cy="41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73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Comparisons</a:t>
            </a:r>
          </a:p>
        </p:txBody>
      </p:sp>
      <p:pic>
        <p:nvPicPr>
          <p:cNvPr id="10" name="Picture 9" descr="A picture containing text, diagram, screenshot, plan&#10;&#10;Description automatically generated">
            <a:extLst>
              <a:ext uri="{FF2B5EF4-FFF2-40B4-BE49-F238E27FC236}">
                <a16:creationId xmlns:a16="http://schemas.microsoft.com/office/drawing/2014/main" id="{50E849DE-9370-FD01-A31D-1A9E03DE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1078188"/>
            <a:ext cx="5283200" cy="533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2B1FF3-18E9-EE11-6684-B70A730350DA}"/>
              </a:ext>
            </a:extLst>
          </p:cNvPr>
          <p:cNvSpPr txBox="1"/>
          <p:nvPr/>
        </p:nvSpPr>
        <p:spPr>
          <a:xfrm>
            <a:off x="171451" y="648866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Smith 2017</a:t>
            </a:r>
          </a:p>
        </p:txBody>
      </p:sp>
    </p:spTree>
    <p:extLst>
      <p:ext uri="{BB962C8B-B14F-4D97-AF65-F5344CB8AC3E}">
        <p14:creationId xmlns:p14="http://schemas.microsoft.com/office/powerpoint/2010/main" val="3569017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Comparisons</a:t>
            </a:r>
          </a:p>
        </p:txBody>
      </p:sp>
      <p:pic>
        <p:nvPicPr>
          <p:cNvPr id="10" name="Picture 9" descr="A picture containing text, diagram, screenshot, plan&#10;&#10;Description automatically generated">
            <a:extLst>
              <a:ext uri="{FF2B5EF4-FFF2-40B4-BE49-F238E27FC236}">
                <a16:creationId xmlns:a16="http://schemas.microsoft.com/office/drawing/2014/main" id="{50E849DE-9370-FD01-A31D-1A9E03DE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1078188"/>
            <a:ext cx="528320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B0A25-1056-E147-C528-5A1F53DD1AFB}"/>
              </a:ext>
            </a:extLst>
          </p:cNvPr>
          <p:cNvSpPr txBox="1"/>
          <p:nvPr/>
        </p:nvSpPr>
        <p:spPr>
          <a:xfrm>
            <a:off x="171451" y="648866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Smith 2017</a:t>
            </a:r>
          </a:p>
        </p:txBody>
      </p:sp>
      <p:pic>
        <p:nvPicPr>
          <p:cNvPr id="11" name="Picture 10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3A8F587D-1C86-ECBA-1B9A-340BBB816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71" y="1444900"/>
            <a:ext cx="6012304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82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Comparisons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81AC3-693F-E812-2090-3AD42D33D656}"/>
              </a:ext>
            </a:extLst>
          </p:cNvPr>
          <p:cNvSpPr txBox="1"/>
          <p:nvPr/>
        </p:nvSpPr>
        <p:spPr>
          <a:xfrm>
            <a:off x="6096000" y="2136338"/>
            <a:ext cx="4868227" cy="2585323"/>
          </a:xfrm>
          <a:prstGeom prst="rect">
            <a:avLst/>
          </a:prstGeom>
          <a:solidFill>
            <a:schemeClr val="tx1">
              <a:lumMod val="75000"/>
              <a:lumOff val="25000"/>
              <a:alpha val="67411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Our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have mass loss rates which are consistent with the typical mass loss rates of SN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progenitors, in both observations and modelling (Smith 2017, Yaron+2017)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mass loss histories are not consistent with purely eruptive, or purely steady wind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total masses (approximate to progenitor masses -1.4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msol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are consistent with a range of possible progenitor paths.</a:t>
            </a:r>
          </a:p>
        </p:txBody>
      </p:sp>
      <p:pic>
        <p:nvPicPr>
          <p:cNvPr id="9" name="Picture 8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8BADDC42-D67C-8915-034E-B94AEBB03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" y="1402038"/>
            <a:ext cx="6012304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Comparisons</a:t>
            </a:r>
          </a:p>
        </p:txBody>
      </p:sp>
      <p:pic>
        <p:nvPicPr>
          <p:cNvPr id="4" name="Picture 3" descr="A picture containing diagram, line, rectangle, plan&#10;&#10;Description automatically generated">
            <a:extLst>
              <a:ext uri="{FF2B5EF4-FFF2-40B4-BE49-F238E27FC236}">
                <a16:creationId xmlns:a16="http://schemas.microsoft.com/office/drawing/2014/main" id="{2BFB26F6-4D84-4F02-1A20-15027FD91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2060011"/>
            <a:ext cx="3784537" cy="3383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E5700-4AFA-3E93-B7F1-71332B2E1155}"/>
              </a:ext>
            </a:extLst>
          </p:cNvPr>
          <p:cNvSpPr txBox="1"/>
          <p:nvPr/>
        </p:nvSpPr>
        <p:spPr>
          <a:xfrm>
            <a:off x="4314825" y="1600200"/>
            <a:ext cx="6872287" cy="5170646"/>
          </a:xfrm>
          <a:prstGeom prst="rect">
            <a:avLst/>
          </a:prstGeom>
          <a:solidFill>
            <a:schemeClr val="tx1">
              <a:lumMod val="75000"/>
              <a:lumOff val="25000"/>
              <a:alpha val="81501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The total masses span from the very lowest core-collapse progenitor masses ~8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</a:rPr>
              <a:t>msol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to massive progenitors &gt;30msol.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Progenitor channels (which are broadly consistent with the mass loss rates we find)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Super-AGB stars which lose mass via massive winds, core collapse then occurs via electron capture -&gt; electron capture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, e.g. SN2018zd (Hiramatsu+2021).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`Normal’ progenitors such as red supergiant, for example SN2005cl (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</a:rPr>
              <a:t>Li&amp;Morozova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Luminous blue variables, either low luminosity/mass LBVs or higher mass ‘classical’ LBVs which lose mass via dramatic eruptive mass loss. (Smith 2014, 2017)</a:t>
            </a:r>
          </a:p>
        </p:txBody>
      </p:sp>
    </p:spTree>
    <p:extLst>
      <p:ext uri="{BB962C8B-B14F-4D97-AF65-F5344CB8AC3E}">
        <p14:creationId xmlns:p14="http://schemas.microsoft.com/office/powerpoint/2010/main" val="33026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supernovae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4870174" cy="5144397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Uncommon class of SN characterized by persistent narrow line components in the spectrum, most obvious in the H Balmer lines.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Consistent with interaction with a slow, dense circumstellar medium (CSM).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Highly heterogenous, but generally: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Bright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Long lasting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A picture containing diagram, plot, line, screenshot&#10;&#10;Description automatically generated">
            <a:extLst>
              <a:ext uri="{FF2B5EF4-FFF2-40B4-BE49-F238E27FC236}">
                <a16:creationId xmlns:a16="http://schemas.microsoft.com/office/drawing/2014/main" id="{86B06EF3-E46B-36EA-F329-AAE13728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1402176"/>
            <a:ext cx="3562696" cy="2536967"/>
          </a:xfrm>
          <a:prstGeom prst="rect">
            <a:avLst/>
          </a:prstGeom>
        </p:spPr>
      </p:pic>
      <p:pic>
        <p:nvPicPr>
          <p:cNvPr id="6" name="Picture 5" descr="A picture containing circle, screenshot, diagram, text&#10;&#10;Description automatically generated">
            <a:extLst>
              <a:ext uri="{FF2B5EF4-FFF2-40B4-BE49-F238E27FC236}">
                <a16:creationId xmlns:a16="http://schemas.microsoft.com/office/drawing/2014/main" id="{60016273-C47C-66CC-CF7B-AE133792B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66" y="3939143"/>
            <a:ext cx="3463714" cy="2536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2D0AF-D153-2365-531D-16FA397FD95D}"/>
              </a:ext>
            </a:extLst>
          </p:cNvPr>
          <p:cNvSpPr txBox="1"/>
          <p:nvPr/>
        </p:nvSpPr>
        <p:spPr>
          <a:xfrm>
            <a:off x="7472362" y="6476110"/>
            <a:ext cx="149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Chandra 2018</a:t>
            </a:r>
          </a:p>
        </p:txBody>
      </p:sp>
    </p:spTree>
    <p:extLst>
      <p:ext uri="{BB962C8B-B14F-4D97-AF65-F5344CB8AC3E}">
        <p14:creationId xmlns:p14="http://schemas.microsoft.com/office/powerpoint/2010/main" val="1307948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Conclusions and summary</a:t>
            </a:r>
          </a:p>
        </p:txBody>
      </p:sp>
      <p:pic>
        <p:nvPicPr>
          <p:cNvPr id="5" name="Picture 4" descr="A picture containing drawing, design&#10;&#10;Description automatically generated">
            <a:extLst>
              <a:ext uri="{FF2B5EF4-FFF2-40B4-BE49-F238E27FC236}">
                <a16:creationId xmlns:a16="http://schemas.microsoft.com/office/drawing/2014/main" id="{6D03BEBD-6425-6710-4FF9-C09DBEE22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14" y="1078189"/>
            <a:ext cx="2809986" cy="2579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C14B2-3822-5749-F8F0-622D320DA930}"/>
              </a:ext>
            </a:extLst>
          </p:cNvPr>
          <p:cNvSpPr txBox="1"/>
          <p:nvPr/>
        </p:nvSpPr>
        <p:spPr>
          <a:xfrm>
            <a:off x="2400300" y="1435375"/>
            <a:ext cx="6186488" cy="4401205"/>
          </a:xfrm>
          <a:prstGeom prst="rect">
            <a:avLst/>
          </a:prstGeom>
          <a:solidFill>
            <a:schemeClr val="tx1">
              <a:lumMod val="75000"/>
              <a:lumOff val="25000"/>
              <a:alpha val="51375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fits of 51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lightcurves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Parameters calculated from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fits show that our sample of ZTF BTS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are consistent with observed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There is no clear correlation or clustering in these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CSM density profiles suggest non-steady mass loss in the years preceding the SN explosion.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Our results are consistent with a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continuum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of progenitors, perhaps ranging from the very lowest mass core collapse progenitors, super-AGB stars, to massive, LBV-like progenitors.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04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Conclusions and summary</a:t>
            </a:r>
          </a:p>
        </p:txBody>
      </p:sp>
      <p:pic>
        <p:nvPicPr>
          <p:cNvPr id="5" name="Picture 4" descr="A picture containing drawing, design&#10;&#10;Description automatically generated">
            <a:extLst>
              <a:ext uri="{FF2B5EF4-FFF2-40B4-BE49-F238E27FC236}">
                <a16:creationId xmlns:a16="http://schemas.microsoft.com/office/drawing/2014/main" id="{6D03BEBD-6425-6710-4FF9-C09DBEE22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14" y="1078189"/>
            <a:ext cx="2809986" cy="2579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C14B2-3822-5749-F8F0-622D320DA930}"/>
              </a:ext>
            </a:extLst>
          </p:cNvPr>
          <p:cNvSpPr txBox="1"/>
          <p:nvPr/>
        </p:nvSpPr>
        <p:spPr>
          <a:xfrm>
            <a:off x="2400300" y="1435375"/>
            <a:ext cx="6186488" cy="4708981"/>
          </a:xfrm>
          <a:prstGeom prst="rect">
            <a:avLst/>
          </a:prstGeom>
          <a:solidFill>
            <a:schemeClr val="tx1">
              <a:lumMod val="75000"/>
              <a:lumOff val="25000"/>
              <a:alpha val="51375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MOSFiT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fits of 51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lightcurves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Parameters calculated from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fits show that our sample of ZTF BTS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are consistent with observed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There is no clear correlation or clustering in these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CSM density profiles suggest non-steady mass loss in the years preceding the SN explosion.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Our results are consistent with a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continuum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of progenitors, perhaps ranging from the very lowest mass core collapse progenitors, super-AGB stars, to massive, LBV-like progenitors.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FUTURE WORK – extend to more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from PTF,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PanSTARRS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and other archival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7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supernovae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7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diversity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4870174" cy="5144397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diversity may manifest in a variety of ways e.g.</a:t>
            </a: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8B400-A53C-C32B-36F9-B03E807D8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4" t="18246" r="21513" b="15438"/>
          <a:stretch/>
        </p:blipFill>
        <p:spPr>
          <a:xfrm>
            <a:off x="6764681" y="2069435"/>
            <a:ext cx="4963493" cy="27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7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diversity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4870174" cy="5144397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diversity may manifest in a variety of ways e.g.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Long lasting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SN2005ip where prolonged CSM interaction powers 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for several years. (Fox+2020).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8B400-A53C-C32B-36F9-B03E807D8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4" t="18246" r="21513" b="15438"/>
          <a:stretch/>
        </p:blipFill>
        <p:spPr>
          <a:xfrm>
            <a:off x="6764681" y="2069435"/>
            <a:ext cx="4963493" cy="27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diversity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4870174" cy="5144397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diversity may manifest in a variety of ways e.g.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Long lasting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SN2005ip where prolonged CSM interaction powers 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for several years. (Fox+2020).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Superluminous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SN2006gy, the most luminous supernova at the time of discovery (Smith+2007).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8B400-A53C-C32B-36F9-B03E807D8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4" t="18246" r="21513" b="15438"/>
          <a:stretch/>
        </p:blipFill>
        <p:spPr>
          <a:xfrm>
            <a:off x="6764681" y="2069435"/>
            <a:ext cx="4963493" cy="27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78A-FED7-A579-C3D2-0E5E7CC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5"/>
            <a:ext cx="9144000" cy="919163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diversity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B03E0-21F1-1357-D10D-F426D02E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6"/>
            <a:ext cx="4870174" cy="5144397"/>
          </a:xfrm>
          <a:solidFill>
            <a:schemeClr val="tx1">
              <a:lumMod val="75000"/>
              <a:lumOff val="25000"/>
              <a:alpha val="72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diversity may manifest in a variety of ways e.g.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Long lasting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SN2005ip where prolonged CSM interaction powers 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lightcurve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for several years. (Fox+2020).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Superluminous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SN2006gy, the most luminous supernova at the time of discovery (Smith+2007).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Subluminous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e.g. SN2008S which peaked at M ~ -15 (Adams+16)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8B400-A53C-C32B-36F9-B03E807D8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4" t="18246" r="21513" b="15438"/>
          <a:stretch/>
        </p:blipFill>
        <p:spPr>
          <a:xfrm>
            <a:off x="6764681" y="2069435"/>
            <a:ext cx="4963493" cy="27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1781</Words>
  <Application>Microsoft Macintosh PowerPoint</Application>
  <PresentationFormat>Widescreen</PresentationFormat>
  <Paragraphs>166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Acrobat Document</vt:lpstr>
      <vt:lpstr>Exploring type IIn supernovae using MOSFiT</vt:lpstr>
      <vt:lpstr>Type IIn supernovae</vt:lpstr>
      <vt:lpstr>Type IIn supernovae</vt:lpstr>
      <vt:lpstr>Type IIn supernovae</vt:lpstr>
      <vt:lpstr>Type IIn supernovae</vt:lpstr>
      <vt:lpstr>Type IIn diversity</vt:lpstr>
      <vt:lpstr>Type IIn diversity</vt:lpstr>
      <vt:lpstr>Type IIn diversity</vt:lpstr>
      <vt:lpstr>Type IIn diversity</vt:lpstr>
      <vt:lpstr>Type IIn diversity</vt:lpstr>
      <vt:lpstr>Type IIn progenitors</vt:lpstr>
      <vt:lpstr>Type IIn progenitors</vt:lpstr>
      <vt:lpstr>Type IIn progenitors</vt:lpstr>
      <vt:lpstr>Type IIn progenitors</vt:lpstr>
      <vt:lpstr>Type IIn progenitors</vt:lpstr>
      <vt:lpstr>Type IIn progenitors</vt:lpstr>
      <vt:lpstr>Type IIn progenitors</vt:lpstr>
      <vt:lpstr>Type IIn progenitors</vt:lpstr>
      <vt:lpstr>Type IIn progenitors</vt:lpstr>
      <vt:lpstr>MOSFiT</vt:lpstr>
      <vt:lpstr>MOSFiT</vt:lpstr>
      <vt:lpstr>MOSFiT</vt:lpstr>
      <vt:lpstr>Data Selection</vt:lpstr>
      <vt:lpstr>Data Selection</vt:lpstr>
      <vt:lpstr>Data Selection</vt:lpstr>
      <vt:lpstr>Lightcurve fits</vt:lpstr>
      <vt:lpstr>SN parameters from MOSFiT</vt:lpstr>
      <vt:lpstr>Selected parameters</vt:lpstr>
      <vt:lpstr>Selected parameters</vt:lpstr>
      <vt:lpstr>Selected parameters</vt:lpstr>
      <vt:lpstr>Selected parameters</vt:lpstr>
      <vt:lpstr>Selected parameters</vt:lpstr>
      <vt:lpstr>Selected parameters</vt:lpstr>
      <vt:lpstr>Selected parameters</vt:lpstr>
      <vt:lpstr>Selected parameters</vt:lpstr>
      <vt:lpstr>Comparisons</vt:lpstr>
      <vt:lpstr>Comparisons</vt:lpstr>
      <vt:lpstr>Comparisons</vt:lpstr>
      <vt:lpstr>Comparisons</vt:lpstr>
      <vt:lpstr>Conclusions and summary</vt:lpstr>
      <vt:lpstr>Conclusions and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type IIn supernovae using MOSFiT</dc:title>
  <dc:creator>Ransome, Conor</dc:creator>
  <cp:lastModifiedBy>Ransome, Conor</cp:lastModifiedBy>
  <cp:revision>93</cp:revision>
  <dcterms:created xsi:type="dcterms:W3CDTF">2023-06-12T17:24:09Z</dcterms:created>
  <dcterms:modified xsi:type="dcterms:W3CDTF">2023-06-21T05:05:29Z</dcterms:modified>
</cp:coreProperties>
</file>