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  <p:sldMasterId id="2147483672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2abdb82b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2abdb82b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aa3b9547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eaa3b9547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5426e656e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5426e656e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2abdb82b1e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2abdb82b1e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543c82a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543c82a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543c82a36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543c82a36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5426e656e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5426e656e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543c82a36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543c82a36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2abdb82b1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2abdb82b1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eaa3b9547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eaa3b9547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2abdb82b1e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2abdb82b1e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2abdb82b1e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2abdb82b1e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2abdb82b1e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2abdb82b1e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An illustration of the power of SPT to measure the large- and small-scale features in the mm-wave sky and the science reach of these observations. Top: A composite SPTpol–Planck map of 30 deg2 of the Southern sky. The SPTpol data is both several times deeper and higher angular resolution than the Planck data, but only over a fraction (∼1%) of the sky. The large-scale CMB features are measured with high fidelity in both experiments, with many more clusters (red-dash squares) and point sources (blue-dash circles) visibly identifiable in the SPT data. Bottom Left: An optical-infrared image of galaxy cluster SPT-CL J0459-4947 with SPT-SZ significance contours over-plotted (Bleem et al., 2015). This cluster is the highest-redshift spectroscopically-confirmed SPT cluster with a measured X-ray redshift of z = 1.70 ± 0.02 (Khullar et al., 2018). Bottom Middle: HST/ALMA view of the SPT-discovered strongly lensed DSFG SPT-S J053816-5030.8 at z = 2.78 (Vieira et al., 2010, 2013). Bottom Right: CMB temperature power spectra from SPT-SZ and Planck (George et al., 2015). SPT extends the multipole range of the Planck data, providing new constraints on primary CMB anisotropy and making groundbreaking measurements of secondary anisotropy.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2abdb82b1e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2abdb82b1e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2abdb82b1e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2abdb82b1e_0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2abdb82b1e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2abdb82b1e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2abdb82b1e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2abdb82b1e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eaa3b9547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eaa3b9547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ctrTitle"/>
          </p:nvPr>
        </p:nvSpPr>
        <p:spPr>
          <a:xfrm>
            <a:off x="232075" y="313350"/>
            <a:ext cx="6069900" cy="22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Long duration transients (LDTs) with SPT-3G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6" name="Google Shape;106;p26"/>
          <p:cNvSpPr txBox="1"/>
          <p:nvPr/>
        </p:nvSpPr>
        <p:spPr>
          <a:xfrm>
            <a:off x="323100" y="3401150"/>
            <a:ext cx="4248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Kedar A Phadke (UIUC) on behalf of the SPT-3G collaboration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Transient and Variable Universe 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June 2023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108" name="Google Shape;108;p26"/>
          <p:cNvSpPr txBox="1"/>
          <p:nvPr/>
        </p:nvSpPr>
        <p:spPr>
          <a:xfrm>
            <a:off x="6270725" y="4675375"/>
            <a:ext cx="266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Photo Credit: Aman Chokshi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9225" y="926634"/>
            <a:ext cx="4518350" cy="3930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5"/>
          <p:cNvPicPr preferRelativeResize="0"/>
          <p:nvPr/>
        </p:nvPicPr>
        <p:blipFill rotWithShape="1">
          <a:blip r:embed="rId4">
            <a:alphaModFix/>
          </a:blip>
          <a:srcRect t="9080" r="9982" b="6680"/>
          <a:stretch/>
        </p:blipFill>
        <p:spPr>
          <a:xfrm>
            <a:off x="0" y="889725"/>
            <a:ext cx="4279224" cy="400462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5"/>
          <p:cNvSpPr txBox="1">
            <a:spLocks noGrp="1"/>
          </p:cNvSpPr>
          <p:nvPr>
            <p:ph type="title"/>
          </p:nvPr>
        </p:nvSpPr>
        <p:spPr>
          <a:xfrm>
            <a:off x="311700" y="89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/>
              <a:t>“Source 9” (SPT-SV J224116.7−540107): 2 possible WISE associations, 1 X-ray source associated with the bright WISE source with ALMA</a:t>
            </a:r>
            <a:endParaRPr sz="2020"/>
          </a:p>
        </p:txBody>
      </p:sp>
      <p:sp>
        <p:nvSpPr>
          <p:cNvPr id="209" name="Google Shape;209;p35"/>
          <p:cNvSpPr txBox="1"/>
          <p:nvPr/>
        </p:nvSpPr>
        <p:spPr>
          <a:xfrm>
            <a:off x="7634800" y="1010700"/>
            <a:ext cx="10371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ALMA Band 3</a:t>
            </a: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6"/>
          <p:cNvSpPr txBox="1">
            <a:spLocks noGrp="1"/>
          </p:cNvSpPr>
          <p:nvPr>
            <p:ph type="title"/>
          </p:nvPr>
        </p:nvSpPr>
        <p:spPr>
          <a:xfrm>
            <a:off x="311700" y="296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/>
              <a:t>“Source 10” (SPT-SV J030116.1−57192/ WISEA J030116.15-571917.7)</a:t>
            </a:r>
            <a:endParaRPr sz="2020"/>
          </a:p>
        </p:txBody>
      </p:sp>
      <p:pic>
        <p:nvPicPr>
          <p:cNvPr id="215" name="Google Shape;215;p36"/>
          <p:cNvPicPr preferRelativeResize="0"/>
          <p:nvPr/>
        </p:nvPicPr>
        <p:blipFill rotWithShape="1">
          <a:blip r:embed="rId3">
            <a:alphaModFix/>
          </a:blip>
          <a:srcRect l="799" t="9014" r="6202" b="6895"/>
          <a:stretch/>
        </p:blipFill>
        <p:spPr>
          <a:xfrm>
            <a:off x="0" y="954500"/>
            <a:ext cx="4533202" cy="409898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6"/>
          <p:cNvSpPr txBox="1"/>
          <p:nvPr/>
        </p:nvSpPr>
        <p:spPr>
          <a:xfrm>
            <a:off x="377325" y="724925"/>
            <a:ext cx="126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Photo-z ~ 0.97</a:t>
            </a:r>
            <a:endParaRPr sz="1200"/>
          </a:p>
        </p:txBody>
      </p:sp>
      <p:cxnSp>
        <p:nvCxnSpPr>
          <p:cNvPr id="217" name="Google Shape;217;p36"/>
          <p:cNvCxnSpPr/>
          <p:nvPr/>
        </p:nvCxnSpPr>
        <p:spPr>
          <a:xfrm flipH="1">
            <a:off x="2537375" y="2717825"/>
            <a:ext cx="3004500" cy="87000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18" name="Google Shape;21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025" y="1222125"/>
            <a:ext cx="4827976" cy="346032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6"/>
          <p:cNvSpPr txBox="1"/>
          <p:nvPr/>
        </p:nvSpPr>
        <p:spPr>
          <a:xfrm>
            <a:off x="4610701" y="4547375"/>
            <a:ext cx="453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Broad MgII line consistent with the photo-z and AGN hypothesis</a:t>
            </a:r>
            <a:endParaRPr sz="1200"/>
          </a:p>
        </p:txBody>
      </p:sp>
      <p:sp>
        <p:nvSpPr>
          <p:cNvPr id="220" name="Google Shape;220;p36"/>
          <p:cNvSpPr txBox="1"/>
          <p:nvPr/>
        </p:nvSpPr>
        <p:spPr>
          <a:xfrm>
            <a:off x="5390100" y="869225"/>
            <a:ext cx="29745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Gemini spectra centered on the WISE source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/>
          </a:p>
        </p:txBody>
      </p:sp>
      <p:sp>
        <p:nvSpPr>
          <p:cNvPr id="221" name="Google Shape;221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22" name="Google Shape;222;p36"/>
          <p:cNvSpPr txBox="1"/>
          <p:nvPr/>
        </p:nvSpPr>
        <p:spPr>
          <a:xfrm>
            <a:off x="8209675" y="1495025"/>
            <a:ext cx="7743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GMOS-S</a:t>
            </a:r>
            <a:endParaRPr sz="1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>
            <a:spLocks noGrp="1"/>
          </p:cNvSpPr>
          <p:nvPr>
            <p:ph type="title"/>
          </p:nvPr>
        </p:nvSpPr>
        <p:spPr>
          <a:xfrm>
            <a:off x="311700" y="232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of LDTs follow-up</a:t>
            </a:r>
            <a:endParaRPr/>
          </a:p>
        </p:txBody>
      </p:sp>
      <p:sp>
        <p:nvSpPr>
          <p:cNvPr id="228" name="Google Shape;228;p37"/>
          <p:cNvSpPr txBox="1">
            <a:spLocks noGrp="1"/>
          </p:cNvSpPr>
          <p:nvPr>
            <p:ph type="body" idx="1"/>
          </p:nvPr>
        </p:nvSpPr>
        <p:spPr>
          <a:xfrm>
            <a:off x="311700" y="1132275"/>
            <a:ext cx="3716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Flaring factors of 4 or 15 is rare compared to bright (&gt;50 mJy) AGN in the SPT field.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Most evidence still points to likely faint AGN flaring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Could also be TDE in an AGN but no reported TDEs/flares found in optical (ASAS-SN) or other surveys.</a:t>
            </a:r>
            <a:endParaRPr/>
          </a:p>
        </p:txBody>
      </p:sp>
      <p:sp>
        <p:nvSpPr>
          <p:cNvPr id="229" name="Google Shape;22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230" name="Google Shape;23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1725" y="699025"/>
            <a:ext cx="2768801" cy="24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6350" y="2874475"/>
            <a:ext cx="3226601" cy="231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1502" y="2563150"/>
            <a:ext cx="3949172" cy="149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ATel alerts after the first survey paper</a:t>
            </a:r>
            <a:endParaRPr/>
          </a:p>
        </p:txBody>
      </p:sp>
      <p:sp>
        <p:nvSpPr>
          <p:cNvPr id="238" name="Google Shape;23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39" name="Google Shape;23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8839204" cy="1368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1300" y="3650325"/>
            <a:ext cx="3974399" cy="14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000" y="2660700"/>
            <a:ext cx="3551251" cy="13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8"/>
          <p:cNvSpPr txBox="1"/>
          <p:nvPr/>
        </p:nvSpPr>
        <p:spPr>
          <a:xfrm>
            <a:off x="0" y="44825"/>
            <a:ext cx="432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https://pole.uchicago.edu/public/data/transients/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48" name="Google Shape;24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850" y="24901"/>
            <a:ext cx="7194301" cy="212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8988" y="1504025"/>
            <a:ext cx="7046025" cy="207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9000" y="2905900"/>
            <a:ext cx="7141397" cy="212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56" name="Google Shape;256;p40"/>
          <p:cNvPicPr preferRelativeResize="0"/>
          <p:nvPr/>
        </p:nvPicPr>
        <p:blipFill rotWithShape="1">
          <a:blip r:embed="rId3">
            <a:alphaModFix/>
          </a:blip>
          <a:srcRect l="9623" t="14263" r="7271" b="11215"/>
          <a:stretch/>
        </p:blipFill>
        <p:spPr>
          <a:xfrm>
            <a:off x="1365013" y="123300"/>
            <a:ext cx="6413972" cy="183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0"/>
          <p:cNvPicPr preferRelativeResize="0"/>
          <p:nvPr/>
        </p:nvPicPr>
        <p:blipFill rotWithShape="1">
          <a:blip r:embed="rId4">
            <a:alphaModFix/>
          </a:blip>
          <a:srcRect l="10056" t="14196" r="7509" b="11822"/>
          <a:stretch/>
        </p:blipFill>
        <p:spPr>
          <a:xfrm>
            <a:off x="1368038" y="1758525"/>
            <a:ext cx="6407936" cy="183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0"/>
          <p:cNvPicPr preferRelativeResize="0"/>
          <p:nvPr/>
        </p:nvPicPr>
        <p:blipFill rotWithShape="1">
          <a:blip r:embed="rId5">
            <a:alphaModFix/>
          </a:blip>
          <a:srcRect l="10321" t="14684" r="7562" b="12873"/>
          <a:stretch/>
        </p:blipFill>
        <p:spPr>
          <a:xfrm>
            <a:off x="1387425" y="3259625"/>
            <a:ext cx="6369152" cy="17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0"/>
          <p:cNvSpPr txBox="1"/>
          <p:nvPr/>
        </p:nvSpPr>
        <p:spPr>
          <a:xfrm>
            <a:off x="497500" y="842838"/>
            <a:ext cx="64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</a:t>
            </a:r>
            <a:endParaRPr/>
          </a:p>
        </p:txBody>
      </p:sp>
      <p:sp>
        <p:nvSpPr>
          <p:cNvPr id="260" name="Google Shape;260;p40"/>
          <p:cNvSpPr txBox="1"/>
          <p:nvPr/>
        </p:nvSpPr>
        <p:spPr>
          <a:xfrm>
            <a:off x="497500" y="2478050"/>
            <a:ext cx="64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2020</a:t>
            </a:r>
            <a:endParaRPr/>
          </a:p>
        </p:txBody>
      </p:sp>
      <p:sp>
        <p:nvSpPr>
          <p:cNvPr id="261" name="Google Shape;261;p40"/>
          <p:cNvSpPr txBox="1"/>
          <p:nvPr/>
        </p:nvSpPr>
        <p:spPr>
          <a:xfrm>
            <a:off x="497500" y="3958125"/>
            <a:ext cx="64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</a:t>
            </a:r>
            <a:endParaRPr/>
          </a:p>
        </p:txBody>
      </p:sp>
      <p:sp>
        <p:nvSpPr>
          <p:cNvPr id="262" name="Google Shape;262;p40"/>
          <p:cNvSpPr txBox="1"/>
          <p:nvPr/>
        </p:nvSpPr>
        <p:spPr>
          <a:xfrm>
            <a:off x="3024875" y="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</a:rPr>
              <a:t>J234049.9-430641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of ATels</a:t>
            </a:r>
            <a:endParaRPr/>
          </a:p>
        </p:txBody>
      </p:sp>
      <p:sp>
        <p:nvSpPr>
          <p:cNvPr id="268" name="Google Shape;268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 ATels published after the first year survey paper.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SPT-SV J000056.3-604923 known X-ray and RACS source followed up with Swift XRT ToO (~2500s x2) but did not detect anything while the source is still rising in mm-wavelengths.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SPT-SV J234051.3-430642 possibly associated with a WISE source. No other follow-up published.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SPT-SV J010025.1-435714 associated with known X-ray and RACS source, most probably AGN flare.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We’ll keep alerting the community on rare long duration mm-wave flares.</a:t>
            </a:r>
            <a:endParaRPr/>
          </a:p>
        </p:txBody>
      </p:sp>
      <p:sp>
        <p:nvSpPr>
          <p:cNvPr id="269" name="Google Shape;269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2"/>
          <p:cNvSpPr txBox="1">
            <a:spLocks noGrp="1"/>
          </p:cNvSpPr>
          <p:nvPr>
            <p:ph type="title"/>
          </p:nvPr>
        </p:nvSpPr>
        <p:spPr>
          <a:xfrm>
            <a:off x="275700" y="32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 source light curves at 150 GHz</a:t>
            </a:r>
            <a:endParaRPr/>
          </a:p>
        </p:txBody>
      </p:sp>
      <p:sp>
        <p:nvSpPr>
          <p:cNvPr id="275" name="Google Shape;275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276" name="Google Shape;27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600" y="572438"/>
            <a:ext cx="2491274" cy="129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5287" y="572539"/>
            <a:ext cx="2491275" cy="129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8325" y="605188"/>
            <a:ext cx="2307450" cy="123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3150" y="1992624"/>
            <a:ext cx="2534174" cy="134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40737" y="1955601"/>
            <a:ext cx="2534174" cy="134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78325" y="1955612"/>
            <a:ext cx="2377444" cy="123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4600" y="3455425"/>
            <a:ext cx="2491275" cy="128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40725" y="3441238"/>
            <a:ext cx="2534175" cy="131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99750" y="3441250"/>
            <a:ext cx="2377450" cy="1222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113" y="152400"/>
            <a:ext cx="7985772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3"/>
          <p:cNvSpPr txBox="1">
            <a:spLocks noGrp="1"/>
          </p:cNvSpPr>
          <p:nvPr>
            <p:ph type="title"/>
          </p:nvPr>
        </p:nvSpPr>
        <p:spPr>
          <a:xfrm>
            <a:off x="701050" y="89975"/>
            <a:ext cx="810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/>
              <a:t>Preliminary long duration (weekly avg.) flare amplitude of 3G sources</a:t>
            </a:r>
            <a:endParaRPr sz="202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and future plans</a:t>
            </a:r>
            <a:endParaRPr/>
          </a:p>
        </p:txBody>
      </p:sp>
      <p:sp>
        <p:nvSpPr>
          <p:cNvPr id="296" name="Google Shape;296;p44"/>
          <p:cNvSpPr txBox="1">
            <a:spLocks noGrp="1"/>
          </p:cNvSpPr>
          <p:nvPr>
            <p:ph type="body" idx="1"/>
          </p:nvPr>
        </p:nvSpPr>
        <p:spPr>
          <a:xfrm>
            <a:off x="311700" y="1111475"/>
            <a:ext cx="8520600" cy="29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two LDTs discovered in Guns et al. 2021 most likely AGN flaring.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Three ATels published after the first year survey paper.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Archival analysis of all point sources being conducted to estimate “normal” mm-wave behaviour of AGN in the SPT-3G field.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Look out for public alerts at: https://pole.uchicago.edu/public/data/transients/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Questions?</a:t>
            </a:r>
            <a:endParaRPr/>
          </a:p>
        </p:txBody>
      </p:sp>
      <p:sp>
        <p:nvSpPr>
          <p:cNvPr id="297" name="Google Shape;297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298" name="Google Shape;298;p44"/>
          <p:cNvSpPr txBox="1"/>
          <p:nvPr/>
        </p:nvSpPr>
        <p:spPr>
          <a:xfrm>
            <a:off x="5174075" y="4723975"/>
            <a:ext cx="34014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PS: Most light curves shown are made by Allen Foster</a:t>
            </a:r>
            <a:endParaRPr sz="1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>
            <a:spLocks noGrp="1"/>
          </p:cNvSpPr>
          <p:nvPr>
            <p:ph type="title"/>
          </p:nvPr>
        </p:nvSpPr>
        <p:spPr>
          <a:xfrm>
            <a:off x="344675" y="238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5" name="Google Shape;115;p27"/>
          <p:cNvPicPr preferRelativeResize="0"/>
          <p:nvPr/>
        </p:nvPicPr>
        <p:blipFill rotWithShape="1">
          <a:blip r:embed="rId3">
            <a:alphaModFix/>
          </a:blip>
          <a:srcRect t="3846"/>
          <a:stretch/>
        </p:blipFill>
        <p:spPr>
          <a:xfrm>
            <a:off x="-215500" y="-238325"/>
            <a:ext cx="9359500" cy="6022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7"/>
          <p:cNvSpPr txBox="1"/>
          <p:nvPr/>
        </p:nvSpPr>
        <p:spPr>
          <a:xfrm>
            <a:off x="6511500" y="4759175"/>
            <a:ext cx="26325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 Credit: Jason Gallichio</a:t>
            </a:r>
            <a:endParaRPr/>
          </a:p>
        </p:txBody>
      </p:sp>
      <p:sp>
        <p:nvSpPr>
          <p:cNvPr id="117" name="Google Shape;117;p27"/>
          <p:cNvSpPr txBox="1"/>
          <p:nvPr/>
        </p:nvSpPr>
        <p:spPr>
          <a:xfrm>
            <a:off x="1714500" y="161375"/>
            <a:ext cx="71178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The South Pole Telescope (SPT)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8" name="Google Shape;118;p27"/>
          <p:cNvSpPr txBox="1"/>
          <p:nvPr/>
        </p:nvSpPr>
        <p:spPr>
          <a:xfrm>
            <a:off x="5945125" y="1152475"/>
            <a:ext cx="2984100" cy="16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10 m off-axis sub/mm telescope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Now with 3rd Generation camera installed (SPT-3G)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Observes at 1.4 mm (220GHz), 2 mm(150 GHz), 3 mm (95 GHz)+ polarization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19" name="Google Shape;11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125" y="3759575"/>
            <a:ext cx="1343926" cy="135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6200" y="3838825"/>
            <a:ext cx="1192450" cy="119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8"/>
          <p:cNvSpPr txBox="1">
            <a:spLocks noGrp="1"/>
          </p:cNvSpPr>
          <p:nvPr>
            <p:ph type="title"/>
          </p:nvPr>
        </p:nvSpPr>
        <p:spPr>
          <a:xfrm>
            <a:off x="1148800" y="278900"/>
            <a:ext cx="33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SPT-3G field</a:t>
            </a:r>
            <a:endParaRPr/>
          </a:p>
        </p:txBody>
      </p:sp>
      <p:sp>
        <p:nvSpPr>
          <p:cNvPr id="127" name="Google Shape;127;p28"/>
          <p:cNvSpPr txBox="1">
            <a:spLocks noGrp="1"/>
          </p:cNvSpPr>
          <p:nvPr>
            <p:ph type="body" idx="1"/>
          </p:nvPr>
        </p:nvSpPr>
        <p:spPr>
          <a:xfrm>
            <a:off x="447850" y="942525"/>
            <a:ext cx="4426200" cy="39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1500 deg</a:t>
            </a:r>
            <a:r>
              <a:rPr lang="en" baseline="30000"/>
              <a:t>2</a:t>
            </a:r>
            <a:r>
              <a:rPr lang="en"/>
              <a:t> main survey during austral winters; 2019-current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~1.2’ beam size at 150 GHz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20h 40m0s to 3h 20m0s R.A., and −42° to −70° declination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Divided into 4 subfields centered on declinations −44.75°, −52.25°, −59.75°, and −67.25°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Single field observations take about 2 hours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Re-observation cadence for a source varies from 2-20 hours </a:t>
            </a:r>
            <a:endParaRPr/>
          </a:p>
        </p:txBody>
      </p:sp>
      <p:sp>
        <p:nvSpPr>
          <p:cNvPr id="128" name="Google Shape;12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275" y="-1212"/>
            <a:ext cx="2572963" cy="514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8"/>
          <p:cNvSpPr txBox="1"/>
          <p:nvPr/>
        </p:nvSpPr>
        <p:spPr>
          <a:xfrm>
            <a:off x="4530700" y="4871400"/>
            <a:ext cx="19104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Figure 6 from Sobrin et al. 2022</a:t>
            </a:r>
            <a:endParaRPr sz="9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36" name="Google Shape;1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9"/>
          <p:cNvSpPr txBox="1"/>
          <p:nvPr/>
        </p:nvSpPr>
        <p:spPr>
          <a:xfrm>
            <a:off x="6826525" y="4847075"/>
            <a:ext cx="24729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https://astro.fnal.gov/science/cmbr/spt-3g/</a:t>
            </a:r>
            <a:endParaRPr sz="900"/>
          </a:p>
        </p:txBody>
      </p:sp>
      <p:cxnSp>
        <p:nvCxnSpPr>
          <p:cNvPr id="138" name="Google Shape;138;p29"/>
          <p:cNvCxnSpPr/>
          <p:nvPr/>
        </p:nvCxnSpPr>
        <p:spPr>
          <a:xfrm rot="10800000">
            <a:off x="3541650" y="1915800"/>
            <a:ext cx="210000" cy="130830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9" name="Google Shape;139;p29"/>
          <p:cNvCxnSpPr/>
          <p:nvPr/>
        </p:nvCxnSpPr>
        <p:spPr>
          <a:xfrm rot="10800000" flipH="1">
            <a:off x="2215200" y="2509800"/>
            <a:ext cx="378000" cy="714300"/>
          </a:xfrm>
          <a:prstGeom prst="straightConnector1">
            <a:avLst/>
          </a:prstGeom>
          <a:noFill/>
          <a:ln w="9525" cap="flat" cmpd="sng">
            <a:solidFill>
              <a:srgbClr val="FF050E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00"/>
              <a:t>The first SPT-3G transient survey</a:t>
            </a:r>
            <a:endParaRPr sz="2700"/>
          </a:p>
        </p:txBody>
      </p:sp>
      <p:sp>
        <p:nvSpPr>
          <p:cNvPr id="145" name="Google Shape;14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46" name="Google Shape;146;p30"/>
          <p:cNvPicPr preferRelativeResize="0"/>
          <p:nvPr/>
        </p:nvPicPr>
        <p:blipFill rotWithShape="1">
          <a:blip r:embed="rId3">
            <a:alphaModFix/>
          </a:blip>
          <a:srcRect r="50000"/>
          <a:stretch/>
        </p:blipFill>
        <p:spPr>
          <a:xfrm>
            <a:off x="5118248" y="2501450"/>
            <a:ext cx="3471925" cy="226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6225" y="352225"/>
            <a:ext cx="4184925" cy="2104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150" y="1888096"/>
            <a:ext cx="3827377" cy="192494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0"/>
          <p:cNvSpPr txBox="1"/>
          <p:nvPr/>
        </p:nvSpPr>
        <p:spPr>
          <a:xfrm>
            <a:off x="6116050" y="4723975"/>
            <a:ext cx="26637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Figures 2 , 6 and 7 from Guns et al. 2021</a:t>
            </a:r>
            <a:endParaRPr sz="1000"/>
          </a:p>
        </p:txBody>
      </p:sp>
      <p:sp>
        <p:nvSpPr>
          <p:cNvPr id="150" name="Google Shape;150;p30"/>
          <p:cNvSpPr txBox="1">
            <a:spLocks noGrp="1"/>
          </p:cNvSpPr>
          <p:nvPr>
            <p:ph type="body" idx="1"/>
          </p:nvPr>
        </p:nvSpPr>
        <p:spPr>
          <a:xfrm>
            <a:off x="569925" y="4312025"/>
            <a:ext cx="393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10 transients objects &gt; 10𝜎 identified with SPT-3G; 13 short-flares associated with  8 stars; 2 LDTs were identified to be of extragalactic origin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51" name="Google Shape;151;p30"/>
          <p:cNvSpPr txBox="1"/>
          <p:nvPr/>
        </p:nvSpPr>
        <p:spPr>
          <a:xfrm>
            <a:off x="1949350" y="2876475"/>
            <a:ext cx="40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X-ray</a:t>
            </a:r>
            <a:endParaRPr sz="700"/>
          </a:p>
        </p:txBody>
      </p:sp>
      <p:sp>
        <p:nvSpPr>
          <p:cNvPr id="152" name="Google Shape;152;p30"/>
          <p:cNvSpPr txBox="1"/>
          <p:nvPr/>
        </p:nvSpPr>
        <p:spPr>
          <a:xfrm>
            <a:off x="2597700" y="3854325"/>
            <a:ext cx="197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WISE band 1 background images</a:t>
            </a:r>
            <a:endParaRPr sz="800"/>
          </a:p>
        </p:txBody>
      </p:sp>
      <p:sp>
        <p:nvSpPr>
          <p:cNvPr id="153" name="Google Shape;153;p30"/>
          <p:cNvSpPr txBox="1"/>
          <p:nvPr/>
        </p:nvSpPr>
        <p:spPr>
          <a:xfrm>
            <a:off x="1881375" y="1539025"/>
            <a:ext cx="131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Long duration transients</a:t>
            </a:r>
            <a:endParaRPr sz="800"/>
          </a:p>
        </p:txBody>
      </p:sp>
      <p:sp>
        <p:nvSpPr>
          <p:cNvPr id="154" name="Google Shape;154;p30"/>
          <p:cNvSpPr txBox="1"/>
          <p:nvPr/>
        </p:nvSpPr>
        <p:spPr>
          <a:xfrm>
            <a:off x="4866188" y="78000"/>
            <a:ext cx="4125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Short duration flares associated with stars (more on this by C. Tandoi in the afternoon)</a:t>
            </a:r>
            <a:endParaRPr sz="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60" name="Google Shape;16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200" cy="253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6800" y="269450"/>
            <a:ext cx="436325" cy="51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600" y="1335650"/>
            <a:ext cx="612142" cy="51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764250"/>
            <a:ext cx="4477876" cy="169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29875" y="2734648"/>
            <a:ext cx="4623350" cy="175228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1"/>
          <p:cNvSpPr txBox="1"/>
          <p:nvPr/>
        </p:nvSpPr>
        <p:spPr>
          <a:xfrm>
            <a:off x="6144400" y="2473675"/>
            <a:ext cx="119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 10</a:t>
            </a:r>
            <a:endParaRPr/>
          </a:p>
        </p:txBody>
      </p:sp>
      <p:sp>
        <p:nvSpPr>
          <p:cNvPr id="166" name="Google Shape;166;p31"/>
          <p:cNvSpPr txBox="1"/>
          <p:nvPr/>
        </p:nvSpPr>
        <p:spPr>
          <a:xfrm>
            <a:off x="1788788" y="2473675"/>
            <a:ext cx="90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 9</a:t>
            </a:r>
            <a:endParaRPr/>
          </a:p>
        </p:txBody>
      </p:sp>
      <p:sp>
        <p:nvSpPr>
          <p:cNvPr id="167" name="Google Shape;167;p31"/>
          <p:cNvSpPr txBox="1"/>
          <p:nvPr/>
        </p:nvSpPr>
        <p:spPr>
          <a:xfrm>
            <a:off x="6909425" y="4747900"/>
            <a:ext cx="16425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Credit: Allen Foster, CWU</a:t>
            </a:r>
            <a:endParaRPr sz="1000"/>
          </a:p>
        </p:txBody>
      </p:sp>
      <p:sp>
        <p:nvSpPr>
          <p:cNvPr id="168" name="Google Shape;168;p31"/>
          <p:cNvSpPr txBox="1"/>
          <p:nvPr/>
        </p:nvSpPr>
        <p:spPr>
          <a:xfrm>
            <a:off x="6206525" y="68050"/>
            <a:ext cx="23454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Figures 8 and 9 from Guns et al. 2021</a:t>
            </a: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2"/>
          <p:cNvPicPr preferRelativeResize="0"/>
          <p:nvPr/>
        </p:nvPicPr>
        <p:blipFill rotWithShape="1">
          <a:blip r:embed="rId3">
            <a:alphaModFix/>
          </a:blip>
          <a:srcRect l="8950" t="7567" r="8329" b="8722"/>
          <a:stretch/>
        </p:blipFill>
        <p:spPr>
          <a:xfrm>
            <a:off x="1681000" y="0"/>
            <a:ext cx="5328800" cy="269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2"/>
          <p:cNvSpPr txBox="1"/>
          <p:nvPr/>
        </p:nvSpPr>
        <p:spPr>
          <a:xfrm>
            <a:off x="402750" y="2371650"/>
            <a:ext cx="90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 9</a:t>
            </a:r>
            <a:endParaRPr/>
          </a:p>
        </p:txBody>
      </p:sp>
      <p:sp>
        <p:nvSpPr>
          <p:cNvPr id="175" name="Google Shape;175;p32"/>
          <p:cNvSpPr txBox="1"/>
          <p:nvPr/>
        </p:nvSpPr>
        <p:spPr>
          <a:xfrm>
            <a:off x="7597400" y="2371650"/>
            <a:ext cx="103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 10</a:t>
            </a:r>
            <a:endParaRPr/>
          </a:p>
        </p:txBody>
      </p:sp>
      <p:sp>
        <p:nvSpPr>
          <p:cNvPr id="176" name="Google Shape;176;p32"/>
          <p:cNvSpPr txBox="1"/>
          <p:nvPr/>
        </p:nvSpPr>
        <p:spPr>
          <a:xfrm>
            <a:off x="3619500" y="1399000"/>
            <a:ext cx="565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X-ray</a:t>
            </a:r>
            <a:endParaRPr sz="1000"/>
          </a:p>
        </p:txBody>
      </p:sp>
      <p:sp>
        <p:nvSpPr>
          <p:cNvPr id="177" name="Google Shape;177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78" name="Google Shape;178;p32"/>
          <p:cNvPicPr preferRelativeResize="0"/>
          <p:nvPr/>
        </p:nvPicPr>
        <p:blipFill rotWithShape="1">
          <a:blip r:embed="rId4">
            <a:alphaModFix/>
          </a:blip>
          <a:srcRect t="2987"/>
          <a:stretch/>
        </p:blipFill>
        <p:spPr>
          <a:xfrm>
            <a:off x="1534050" y="2696225"/>
            <a:ext cx="5475750" cy="237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311700" y="267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variability in DES r band</a:t>
            </a:r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85" name="Google Shape;185;p33"/>
          <p:cNvPicPr preferRelativeResize="0"/>
          <p:nvPr/>
        </p:nvPicPr>
        <p:blipFill rotWithShape="1">
          <a:blip r:embed="rId3">
            <a:alphaModFix/>
          </a:blip>
          <a:srcRect t="7054" r="7808"/>
          <a:stretch/>
        </p:blipFill>
        <p:spPr>
          <a:xfrm>
            <a:off x="4735100" y="1005962"/>
            <a:ext cx="3963474" cy="3996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3"/>
          <p:cNvPicPr preferRelativeResize="0"/>
          <p:nvPr/>
        </p:nvPicPr>
        <p:blipFill rotWithShape="1">
          <a:blip r:embed="rId4">
            <a:alphaModFix/>
          </a:blip>
          <a:srcRect t="6672" r="7045"/>
          <a:stretch/>
        </p:blipFill>
        <p:spPr>
          <a:xfrm>
            <a:off x="281650" y="1005950"/>
            <a:ext cx="4049777" cy="4066074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7" name="Google Shape;187;p33"/>
          <p:cNvSpPr txBox="1"/>
          <p:nvPr/>
        </p:nvSpPr>
        <p:spPr>
          <a:xfrm>
            <a:off x="3390650" y="961700"/>
            <a:ext cx="16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chemeClr val="lt1"/>
                </a:highlight>
              </a:rPr>
              <a:t>9</a:t>
            </a:r>
            <a:endParaRPr sz="1200"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4"/>
          <p:cNvSpPr txBox="1">
            <a:spLocks noGrp="1"/>
          </p:cNvSpPr>
          <p:nvPr>
            <p:ph type="title"/>
          </p:nvPr>
        </p:nvSpPr>
        <p:spPr>
          <a:xfrm>
            <a:off x="311700" y="169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/>
              <a:t>“Source 9” (SPT-SV J224116.7−540107): 2 possible WISE associations, 1 X-ray source associated with the bright WISE source</a:t>
            </a:r>
            <a:endParaRPr sz="2020"/>
          </a:p>
        </p:txBody>
      </p:sp>
      <p:pic>
        <p:nvPicPr>
          <p:cNvPr id="193" name="Google Shape;193;p34"/>
          <p:cNvPicPr preferRelativeResize="0"/>
          <p:nvPr/>
        </p:nvPicPr>
        <p:blipFill rotWithShape="1">
          <a:blip r:embed="rId3">
            <a:alphaModFix/>
          </a:blip>
          <a:srcRect t="9080" r="9982" b="6680"/>
          <a:stretch/>
        </p:blipFill>
        <p:spPr>
          <a:xfrm>
            <a:off x="0" y="968825"/>
            <a:ext cx="4270095" cy="399607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4"/>
          <p:cNvSpPr/>
          <p:nvPr/>
        </p:nvSpPr>
        <p:spPr>
          <a:xfrm>
            <a:off x="2114350" y="2701200"/>
            <a:ext cx="267600" cy="2934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4"/>
          <p:cNvSpPr txBox="1"/>
          <p:nvPr/>
        </p:nvSpPr>
        <p:spPr>
          <a:xfrm>
            <a:off x="0" y="4589400"/>
            <a:ext cx="1580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Photo-z ~ 0.37 (bright), 0.64 (faint)</a:t>
            </a:r>
            <a:endParaRPr sz="1200"/>
          </a:p>
        </p:txBody>
      </p:sp>
      <p:pic>
        <p:nvPicPr>
          <p:cNvPr id="196" name="Google Shape;19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1125" y="894350"/>
            <a:ext cx="4932874" cy="35300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34"/>
          <p:cNvCxnSpPr/>
          <p:nvPr/>
        </p:nvCxnSpPr>
        <p:spPr>
          <a:xfrm flipH="1">
            <a:off x="2865075" y="2056025"/>
            <a:ext cx="2031900" cy="688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8" name="Google Shape;198;p34"/>
          <p:cNvCxnSpPr>
            <a:endCxn id="194" idx="6"/>
          </p:cNvCxnSpPr>
          <p:nvPr/>
        </p:nvCxnSpPr>
        <p:spPr>
          <a:xfrm rot="10800000">
            <a:off x="2381950" y="2847900"/>
            <a:ext cx="2583000" cy="336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9" name="Google Shape;199;p34"/>
          <p:cNvSpPr txBox="1"/>
          <p:nvPr/>
        </p:nvSpPr>
        <p:spPr>
          <a:xfrm>
            <a:off x="4389163" y="4316225"/>
            <a:ext cx="4576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Confirmed redshift and broad MgII, Hγ line for the bright source.Fainter source has a detection of a broad line possibly at same redshift. </a:t>
            </a:r>
            <a:endParaRPr sz="1200"/>
          </a:p>
        </p:txBody>
      </p:sp>
      <p:sp>
        <p:nvSpPr>
          <p:cNvPr id="200" name="Google Shape;20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01" name="Google Shape;201;p34"/>
          <p:cNvSpPr txBox="1"/>
          <p:nvPr/>
        </p:nvSpPr>
        <p:spPr>
          <a:xfrm>
            <a:off x="8191675" y="1194925"/>
            <a:ext cx="7743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GMOS-S</a:t>
            </a:r>
            <a:endParaRPr sz="1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918</Words>
  <Application>Microsoft Macintosh PowerPoint</Application>
  <PresentationFormat>On-screen Show (16:9)</PresentationFormat>
  <Paragraphs>90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Simple Light</vt:lpstr>
      <vt:lpstr>Simple Light</vt:lpstr>
      <vt:lpstr>Long duration transients (LDTs) with SPT-3G</vt:lpstr>
      <vt:lpstr>PowerPoint Presentation</vt:lpstr>
      <vt:lpstr>The SPT-3G field</vt:lpstr>
      <vt:lpstr>PowerPoint Presentation</vt:lpstr>
      <vt:lpstr>The first SPT-3G transient survey</vt:lpstr>
      <vt:lpstr>PowerPoint Presentation</vt:lpstr>
      <vt:lpstr>PowerPoint Presentation</vt:lpstr>
      <vt:lpstr>Optical variability in DES r band</vt:lpstr>
      <vt:lpstr>“Source 9” (SPT-SV J224116.7−540107): 2 possible WISE associations, 1 X-ray source associated with the bright WISE source</vt:lpstr>
      <vt:lpstr>“Source 9” (SPT-SV J224116.7−540107): 2 possible WISE associations, 1 X-ray source associated with the bright WISE source with ALMA</vt:lpstr>
      <vt:lpstr>“Source 10” (SPT-SV J030116.1−57192/ WISEA J030116.15-571917.7)</vt:lpstr>
      <vt:lpstr>Summary of LDTs follow-up</vt:lpstr>
      <vt:lpstr>ATel alerts after the first survey paper</vt:lpstr>
      <vt:lpstr>PowerPoint Presentation</vt:lpstr>
      <vt:lpstr>PowerPoint Presentation</vt:lpstr>
      <vt:lpstr>Summary of ATels</vt:lpstr>
      <vt:lpstr>Point source light curves at 150 GHz</vt:lpstr>
      <vt:lpstr>Preliminary long duration (weekly avg.) flare amplitude of 3G sources</vt:lpstr>
      <vt:lpstr>Summary and future plans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 duration transients (LDTs) with SPT-3G</dc:title>
  <cp:lastModifiedBy>Phadke, Kedar Anil</cp:lastModifiedBy>
  <cp:revision>1</cp:revision>
  <dcterms:modified xsi:type="dcterms:W3CDTF">2023-06-22T06:27:54Z</dcterms:modified>
</cp:coreProperties>
</file>