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344" r:id="rId3"/>
    <p:sldId id="378" r:id="rId4"/>
    <p:sldId id="483" r:id="rId5"/>
    <p:sldId id="382" r:id="rId6"/>
    <p:sldId id="272" r:id="rId7"/>
    <p:sldId id="432" r:id="rId8"/>
    <p:sldId id="447" r:id="rId9"/>
    <p:sldId id="362" r:id="rId10"/>
    <p:sldId id="479" r:id="rId11"/>
    <p:sldId id="478" r:id="rId12"/>
    <p:sldId id="488" r:id="rId13"/>
    <p:sldId id="490" r:id="rId14"/>
    <p:sldId id="489" r:id="rId15"/>
    <p:sldId id="491" r:id="rId16"/>
    <p:sldId id="486" r:id="rId17"/>
    <p:sldId id="477" r:id="rId18"/>
    <p:sldId id="487" r:id="rId19"/>
    <p:sldId id="455" r:id="rId20"/>
    <p:sldId id="437" r:id="rId21"/>
    <p:sldId id="373" r:id="rId22"/>
    <p:sldId id="340" r:id="rId23"/>
    <p:sldId id="454" r:id="rId24"/>
    <p:sldId id="363" r:id="rId25"/>
    <p:sldId id="481" r:id="rId26"/>
    <p:sldId id="428" r:id="rId27"/>
    <p:sldId id="485" r:id="rId28"/>
    <p:sldId id="45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65AF"/>
    <a:srgbClr val="DD1519"/>
    <a:srgbClr val="4DB2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30"/>
    <p:restoredTop sz="92308"/>
  </p:normalViewPr>
  <p:slideViewPr>
    <p:cSldViewPr snapToGrid="0">
      <p:cViewPr>
        <p:scale>
          <a:sx n="137" d="100"/>
          <a:sy n="137" d="100"/>
        </p:scale>
        <p:origin x="936"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3:50.976"/>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25.709"/>
    </inkml:context>
    <inkml:brush xml:id="br0">
      <inkml:brushProperty name="width" value="0.1" units="cm"/>
      <inkml:brushProperty name="height" value="0.1" units="cm"/>
      <inkml:brushProperty name="color" value="#D3D3D3"/>
    </inkml:brush>
  </inkml:definitions>
  <inkml:trace contextRef="#ctx0" brushRef="#br0">1 0 24575,'9'3'0,"-1"0"0,-4 0 0,0 0 0,-1-2 0,1 1 0,0 0 0,0 0 0,1 0 0,0 0 0,-1 0 0,1 0 0,0 0 0,0 0 0,1 0 0,-1 0 0,-1 0 0,-1-1 0,0 0 0,0-1 0,0 0 0,1 0 0,0 0 0,2 0 0,0 0 0,1 0 0,1 1 0,-1 1 0,1 0 0,0 1 0,-1-1 0,0 1 0,-2-2 0,0 1 0,-1-1 0,-2 0 0,1-1 0,0 0 0,-1 0 0,2 0 0,-2 0 0,1 0 0,0 0 0,0 0 0,0 0 0,1 1 0,0 0 0,1 0 0,0 1 0,1 0 0,-1 0 0,0 0 0,0 0 0,0 0 0,0 0 0,1 0 0,-1 1 0,-2-1 0,-2 1 0,0 0 0,0 0 0,-6-1 0,-5-1 0,-7-6 0,-1-3 0,1-1 0,5 1 0,3 3 0,3 3 0,2 1 0,1 1 0,1 0 0,11 4 0,-3-2 0,10 4 0,-10-4 0,2 2 0,-4-1 0,2 1 0,0-1 0,-1 1 0,0 0 0,-1-2 0,0 1 0,0-1 0,0 1 0,1-1 0,-1 0 0,0 0 0,0-1 0,1 1 0,0 0 0,-1 0 0,1-1 0,0 1 0,-1-1 0,1 1 0,-1 0 0,-1-1 0,0 1 0,0-1 0,0 1 0,0 0 0,-1 0 0,0-1 0,1-1 0,1 0 0,-1 0 0,0 0 0,0 0 0,-1 0 0,1 0 0,-1 0 0,1 0 0,0 0 0,0 0 0,-1 0 0,-12-4 0,1-2 0,-11-2 0,7 1 0,3 2 0,3 2 0,1 1 0,0 0 0,1 0 0,1 1 0,-1-1 0,-2 1 0,1 0 0,-1 0 0,1-1 0,-1 1 0,3 0 0,-1 0 0,2 0 0,-2 1 0,1 0 0,-1 0 0,0-1 0,1 1 0,1-1 0,-1 1 0,2 0 0,-2 0 0,2 0 0,-2 0 0,2 0 0,-1-1 0,-1 1 0,1-1 0,-1 0 0,0 0 0,2 0 0,9 4 0,-2-1 0,9 6 0,-7-3 0,1 0 0,0 1 0,1-1 0,-1 1 0,-1-1 0,-1-1 0,-1-1 0,-1-1 0,0-1 0,-2 0 0,1 0 0,0 0 0,-1 0 0,1 0 0,-1-1 0,1 2 0,0-2 0,1 2 0,-2-2 0,2 1 0,-1 0 0,2 0 0,0 0 0,-1 0 0,1 0 0,0 0 0,-1 0 0,1 0 0,0 0 0,-1 0 0,-1 0 0,0 0 0,0-1 0,-1 0 0,1 0 0,0 0 0,-1 0 0,1 1 0,0-1 0,0 1 0,0-1 0,-1 0 0,1 0 0,0 0 0,-1 0 0,2 0 0,-2-1 0,3 1 0,-2-1 0,1-1 0,-2 2 0,2-1 0,-1 1 0,0 0 0,0 0 0,0-1 0,-1 1 0,1-1 0,0 1 0,1 0 0,-2 0 0,1 0 0,-1 0 0,0 0 0,2 0 0,-2 0 0,1 0 0,0 0 0,-1 0 0,1 0 0,-1 1 0,-8 0 0,1 0 0,-6 1 0,3-2 0,5 0 0,-1 0 0,2 0 0,-1 0 0,-1-1 0,-1-1 0,1-1 0,1-1 0,0-1 0,-1 0 0,3 2 0,0-1 0,1 2 0,0-1 0,0 0 0,0 0 0,0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57.879"/>
    </inkml:context>
    <inkml:brush xml:id="br0">
      <inkml:brushProperty name="width" value="0.1" units="cm"/>
      <inkml:brushProperty name="height" value="0.1" units="cm"/>
      <inkml:brushProperty name="color" value="#D3D3D3"/>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07.469"/>
    </inkml:context>
    <inkml:brush xml:id="br0">
      <inkml:brushProperty name="width" value="0.1" units="cm"/>
      <inkml:brushProperty name="height" value="0.1" units="cm"/>
      <inkml:brushProperty name="color" value="#D3D3D3"/>
    </inkml:brush>
  </inkml:definitions>
  <inkml:trace contextRef="#ctx0" brushRef="#br0">7 1 24575,'0'7'0,"0"0"0,0-5 0,0 0 0,0 1 0,0-1 0,0 2 0,0-1 0,0-2 0,0 3 0,0-2 0,0 1 0,0 0 0,0-1 0,0 2 0,0-2 0,0 1 0,0 0 0,0 0 0,0 0 0,0 1 0,1 0 0,-1 0 0,1 0 0,0-1 0,0 1 0,-1 0 0,1-1 0,0 1 0,0 0 0,-1 1 0,1-1 0,-1 0 0,1-2 0,0 1 0,-1 0 0,1 0 0,-1 0 0,1 0 0,-1-1 0,1 2 0,-1-2 0,1 2 0,-1-2 0,0 1 0,0 0 0,0 1 0,0-2 0,0 0 0,0 2 0,0-2 0,0 2 0,0-2 0,0 1 0,0 0 0,0 0 0,0 1 0,0 0 0,0-1 0,0 1 0,0 0 0,0 0 0,0 0 0,0-1 0,0 1 0,0-1 0,-1 1 0,0-2 0,0 2 0,1-1 0,-1-1 0,0 1 0,1-1 0,-1 1 0,0-1 0,1 1 0,0 0 0,0-1 0,0 1 0,0 0 0,0 0 0,-1 1 0,0-2 0,1 3 0,0-3 0,0 2 0,0-2 0,0 0 0,0 2 0,0-2 0,0 1 0,0-1 0,0 1 0,0 0 0,0-1 0,0 1 0,0 0 0,0 0 0,0 0 0,0 0 0,1 0 0,-1 0 0,1 0 0,-1 0 0,0 0 0,1 1 0,0-1 0,-1 2 0,0-1 0,0 1 0,0 0 0,0-1 0,0 2 0,0-1 0,0 1 0,0 0 0,0-1 0,0 1 0,0-1 0,0 0 0,0-1 0,0 1 0,0-1 0,0 0 0,0 0 0,0-1 0,0 0 0,0 1 0,0 0 0,0 1 0,0 2 0,0 0 0,0 1 0,0 0 0,0 0 0,0 1 0,0-1 0,0 1 0,-1-2 0,0-1 0,1-1 0,0 1 0,0-3 0,0 1 0,0-2 0,0 0 0,0 1 0,0 0 0,0 1 0,0-1 0,0-1 0,0 2 0,0-2 0,0 2 0,0-1 0,0-1 0,-1 2 0,1-1 0,-2 2 0,1-1 0,0 1 0,-1 0 0,1 0 0,0-1 0,0 1 0,0 0 0,0-1 0,0 0 0,1-1 0,-1 0 0,1-1 0,0 2 0,0-2 0,0 2 0,0-1 0,0-1 0,0 1 0,0-1 0,0 1 0,0 0 0,0 0 0,0 0 0,0-1 0,0 1 0,0 0 0,0-1 0,0 2 0,0 0 0,0-2 0,1 2 0,0-2 0,1 1 0,-1 0 0,0 0 0,-1-1 0,2 1 0,-2-1 0,2 2 0,-2-2 0,1 1 0,0-1 0,-1 1 0,1 1 0,0 0 0,0 1 0,-1-1 0,1 0 0,-1 0 0,0 0 0,0 2 0,0-2 0,0 1 0,0-2 0,0 0 0,0 2 0,1-2 0,0-1 0,-1 2 0,0-2 0,0 1 0,0-1 0,1 1 0,0 0 0,2-2 0,-2-7 0,1 3 0,-2-6 0,0 7 0,0-2 0,0 2 0,0-1 0,0 0 0,0 1 0,-1-1 0,0 0 0,0 1 0,0-2 0,0 2 0,0-1 0,1 0 0,0 1 0,0-2 0,0 2 0,0-1 0,0 1 0,0-1 0,-1 0 0,0 1 0,0-1 0,-1 1 0,1 0 0,-1 0 0,1 0 0,0-1 0,-1 1 0,2 0 0,-1-1 0,0 0 0,0 1 0,1-1 0,0 0 0,0 0 0,0 1 0,0-1 0,0 0 0,0 0 0,0 0 0,0 0 0,0 1 0,0-2 0,0 2 0,0-1 0,0 1 0,0-1 0,0 1 0,0-1 0,0 0 0,0 0 0,0-1 0,0 2 0,0-2 0,0 1 0,0-2 0,0 2 0,0-1 0,0 2 0,0 0 0,0-1 0,0 0 0,1 0 0,-1 0 0,1 0 0,-1 0 0,0 1 0,0-2 0,0 1 0,0-1 0,0 1 0,0 11 0,0-6 0,0 8 0,1-8 0,-1-1 0,1 2 0,-1 0 0,0 0 0,0 1 0,0-2 0,0 1 0,0 0 0,0 0 0,0 1 0,0-2 0,0 1 0,0-1 0,0 1 0,0 0 0,0-1 0,0 1 0,0 0 0,0-1 0,0 2 0,1-2 0,-1 1 0,1-1 0,-1-9 0,0 5 0,0-8 0,0 8 0,0 0 0,0-1 0,0 1 0,0-1 0,0 0 0,0 0 0,0-1 0,0 2 0,0-1 0,0 1 0,0-1 0,0 0 0,0 1 0,0-1 0,0 1 0,0-1 0,0-1 0,0 1 0,0-1 0,0-1 0,0 2 0,0 0 0,0 1 0,0 0 0,0-2 0,0 2 0,0-1 0,0 1 0,0-1 0,0 0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17.547"/>
    </inkml:context>
    <inkml:brush xml:id="br0">
      <inkml:brushProperty name="width" value="0.1" units="cm"/>
      <inkml:brushProperty name="height" value="0.1" units="cm"/>
      <inkml:brushProperty name="color" value="#D3D3D3"/>
    </inkml:brush>
  </inkml:definitions>
  <inkml:trace contextRef="#ctx0" brushRef="#br0">5 206 24575,'1'-6'0,"0"0"0,-1 4 0,0 1 0,0-3 0,-1 2 0,1-1 0,-1 0 0,0 1 0,0-2 0,1 2 0,-1 0 0,0-1 0,0 1 0,1-1 0,0 0 0,0 0 0,0 1 0,0-1 0,0 0 0,0 0 0,0 1 0,0-1 0,0 1 0,0-1 0,0 0 0,0 0 0,0 0 0,0 0 0,0 1 0,0-1 0,0 1 0,0-1 0,0 1 0,0-1 0,0 0 0,0 0 0,0 1 0,0-1 0,0 1 0,0-2 0,0 2 0,0-1 0,0 1 0,0-1 0,0 0 0,0 1 0,0-1 0,0 0 0,0 0 0,0 0 0,0 0 0,0 1 0,0-1 0,0 0 0,0 0 0,0 0 0,0 1 0,0-1 0,0 0 0,0 1 0,0-1 0,0 0 0,0 1 0,0-2 0,0 2 0,0 0 0,0-1 0,0 1 0,0-2 0,0 2 0,0-1 0,0 0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30.588"/>
    </inkml:context>
    <inkml:brush xml:id="br0">
      <inkml:brushProperty name="width" value="0.1" units="cm"/>
      <inkml:brushProperty name="height" value="0.1" units="cm"/>
      <inkml:brushProperty name="color" value="#FFFFFF"/>
    </inkml:brush>
  </inkml:definitions>
  <inkml:trace contextRef="#ctx0" brushRef="#br0">0 12 24575,'8'0'0,"-3"0"0,-3 0 0,-1 0 0,3 0 0,-2 0 0,1 0 0,0 0 0,-1 0 0,1 0 0,0 0 0,0 0 0,-1 0 0,1 0 0,0 0 0,0 0 0,0 0 0,-1 0 0,1 0 0,-1 0 0,1 0 0,0 0 0,-1 0 0,1 0 0,0 0 0,-1 0 0,1 0 0,0 0 0,0 0 0,-1 0 0,1 0 0,1 0 0,-2 0 0,1 0 0,-1 0 0,1 0 0,0 0 0,-1 0 0,1 0 0,0 0 0,-1 0 0,2 0 0,-2 0 0,1 0 0,0 0 0,-1 0 0,1 0 0,-1 0 0,1 0 0,0 0 0,0 0 0,-1 0 0,1 0 0,0 0 0,1 0 0,-2 0 0,1 0 0,0 0 0,-1 0 0,1 0 0,0 0 0,0 0 0,0 0 0,-1 0 0,1 0 0,0 0 0,-1 0 0,1 0 0,0 0 0,-1 0 0,1 0 0,0 0 0,-1-2 0,1 1 0,-1 0 0,1-1 0,-1 2 0,1-1 0,-1 0 0,1 1 0,-1-1 0,1 0 0,-1 1 0,1-1 0,0 1 0,0 0 0,-1 0 0,1 0 0,0 0 0,0 0 0,0 0 0,-1 0 0,1 0 0,0 0 0,0 0 0,-1 0 0,1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50.669"/>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53.84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57.498"/>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12.992"/>
    </inkml:context>
    <inkml:brush xml:id="br0">
      <inkml:brushProperty name="width" value="0.1" units="cm"/>
      <inkml:brushProperty name="height" value="0.1" units="cm"/>
      <inkml:brushProperty name="color" value="#FFFFFF"/>
    </inkml:brush>
  </inkml:definitions>
  <inkml:trace contextRef="#ctx0" brushRef="#br0">0 0 24575,'5'4'0,"-1"-1"0,-3-3 0,1 2 0,1-1 0,0 0 0,1-1 0,-2 0 0,1 0 0,0 0 0,0 0 0,-1 0 0,2 0 0,-2 0 0,1 0 0,1 0 0,-2 0 0,0 0 0,1 1 0,0-1 0,-1 1 0,1 0 0,-1-1 0,1 1 0,0-1 0,0 1 0,-1 0 0,0 0 0,1 0 0,-1 0 0,1 0 0,-1 0 0,1-1 0,0 1 0,0 0 0,0 0 0,0 0 0,0 0 0,0 0 0,-1 1 0,2-1 0,-1 1 0,0-1 0,1 1 0,-2-2 0,1 2 0,-1-2 0,0 2 0,1-1 0,-1 0 0,1 1 0,-1-1 0,1 0 0,0 0 0,0 0 0,-1 0 0,1-1 0,-1 2 0,1-2 0,0 2 0,0-1 0,-1 0 0,0 0 0,1 0 0,0 0 0,0-1 0,0 1 0,0 0 0,0 0 0,0 0 0,0 0 0,1 0 0,-1 0 0,1 0 0,-2 0 0,2 0 0,-1 0 0,0 0 0,0 1 0,1-1 0,-1 0 0,-1 0 0,1-1 0,0 1 0,0-1 0,0 1 0,0 0 0,0 0 0,-1 1 0,0-2 0,1 1 0,0-1 0,1 1 0,-2 0 0,1-1 0,0 1 0,-1-1 0,2 1 0,-1 0 0,-1-1 0,2 1 0,-1-1 0,-1 0 0,2 0 0,-2 0 0,1 1 0,-1-1 0,3 2 0,-3-1 0,4 0 0,-4-1 0,2 1 0,-1 0 0,2-1 0,-2 1 0,1 0 0,0 0 0,0 0 0,0 1 0,0-2 0,-1 1 0,1 0 0,-1 1 0,0-1 0,2 0 0,-4 0 0,3 0 0,-1-1 0,0 1 0,1 0 0,-1 0 0,1-1 0,0 1 0,0-1 0,0 1 0,1 0 0,0 0 0,0 0 0,-1 0 0,1 0 0,0-1 0,0 1 0,-1-1 0,1 1 0,0 0 0,-1 0 0,0 0 0,-1 0 0,-1 0 0,1-1 0,-10-2 0,5 1 0,-10-3 0,8 3 0,-2-1 0,1 1 0,-1-1 0,-2-1 0,-1 1 0,1-1 0,1 0 0,0 1 0,1-1 0,0 1 0,-1 0 0,1 1 0,0 0 0,1 0 0,-1-1 0,2 2 0,-1-1 0,1 1 0,0-1 0,1 1 0,0-1 0,0 1 0,0 0 0,0 0 0,0 0 0,0 0 0,0 0 0,-1 0 0,1 0 0,-1 0 0,2 0 0,0 0 0,-1 0 0,0 0 0,0 0 0,0 0 0,1 0 0,-2 0 0,2 0 0,-2 0 0,2 0 0,0 0 0,-1 0 0,0 0 0,0 0 0,0 0 0,1 0 0,-1 0 0,0 0 0,1 0 0,-1 0 0,0-1 0,0 1 0,0-1 0,1 0 0,-1 1 0,0 0 0,0 0 0,0-1 0,1 0 0,-1 0 0,0 0 0,0 1 0,0 0 0,1-1 0,-2 1 0,3-1 0,-2 0 0,0 0 0,1-1 0,-1 1 0,1 0 0,0 0 0,-1 0 0,0 1 0,1-1 0,-1 0 0,0 0 0,0-1 0,0 2 0,0-1 0,0 0 0,1-1 0,0 2 0,-2-1 0,2 1 0,-2-1 0,2 0 0,0 1 0,-1-1 0,1 0 0,-1 1 0,0-2 0,1 2 0,-1-1 0,0 0 0,1 0 0,-1 0 0,1 1 0,0-1 0,-2 1 0,1 0 0,0-1 0,0 1 0,1-1 0,-1 0 0,0 0 0,0 0 0,1 0 0,-1-1 0,2 2 0,-2-2 0,1 0 0,0 1 0,-1-1 0,1 1 0,-1-1 0,1 1 0,-1-1 0,2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15.060"/>
    </inkml:context>
    <inkml:brush xml:id="br0">
      <inkml:brushProperty name="width" value="0.1" units="cm"/>
      <inkml:brushProperty name="height" value="0.1" units="cm"/>
      <inkml:brushProperty name="color" value="#FFFFFF"/>
    </inkml:brush>
  </inkml:definitions>
  <inkml:trace contextRef="#ctx0" brushRef="#br0">1 1 24575,'3'8'0,"-1"-2"0,-1-4 0,0 0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00.271"/>
    </inkml:context>
    <inkml:brush xml:id="br0">
      <inkml:brushProperty name="width" value="0.1" units="cm"/>
      <inkml:brushProperty name="height" value="0.1" units="cm"/>
      <inkml:brushProperty name="color" value="#FFFFFF"/>
    </inkml:brush>
  </inkml:definitions>
  <inkml:trace contextRef="#ctx0" brushRef="#br0">0 1 24575,'7'2'0,"-2"0"0,-4-2 0,0 1 0,3 0 0,-1-1 0,1 0 0,-2 0 0,1 0 0,0 0 0,0 1 0,-1 0 0,1 0 0,-1 0 0,1 1 0,-1 0 0,1-1 0,0 1 0,-2 0 0,2 0 0,-2-1 0,0 2 0,0 0 0,-1-1 0,1 1 0,1-2 0,0 1 0,1-1 0,-1 1 0,2 0 0,-2-1 0,1 1 0,-1 0 0,0-1 0,0 1 0,0-1 0,1 1 0,-1 1 0,0-2 0,0 2 0,0-2 0,0 0 0,1 1 0,-1-1 0,0 1 0,0-1 0,1 1 0,-1-1 0,-1 1 0,2-1 0,-1 1 0,0 0 0,1 0 0,-2-1 0,2 0 0,-1 1 0,0-1 0,2 0 0,-2 1 0,3-1 0,-1 1 0,0 0 0,1 1 0,0-1 0,-1 0 0,1-1 0,-2 1 0,0 0 0,0-1 0,-1 0 0,1 0 0,0-1 0,-1 0 0,1 1 0,0-1 0,0 1 0,-1 1 0,0-1 0,1 1 0,-1-1 0,0 1 0,0 0 0,0-1 0,1 0 0,-1 0 0,1 0 0,0 0 0,-1 0 0,1 0 0,-1 1 0,0 0 0,0 1 0,-1-1 0,1 0 0,-1 0 0,0 0 0,-1 2 0,-4-3 0,0 0 0,-3-1 0,0 0 0,0 0 0,0 0 0,1-2 0,-1 0 0,1-1 0,2 0 0,0 1 0,2 0 0,0 0 0,0 1 0,-1-2 0,2 2 0,-1-2 0,0 1 0,1 0 0,0-1 0,1 1 0,0-2 0,0 2 0,0-1 0,0-1 0,0 1 0,0 1 0,0-1 0,0 1 0,0-1 0,0 0 0,-1 0 0,0 1 0,-1-1 0,1 1 0,0 0 0,-1-1 0,1 1 0,0 0 0,-1 0 0,-2 0 0,2 0 0,-1 0 0,1 1 0,0 0 0,0-1 0,-1 1 0,1-1 0,0 1 0,-1-1 0,1 1 0,-1 0 0,1 0 0,0 0 0,-2 0 0,2 1 0,-2-1 0,2 1 0,0 0 0,-1 0 0,0 0 0,0 0 0,0 0 0,0 0 0,1 0 0,-2 0 0,1 0 0,1 0 0,3 5 0,-1-4 0,3 5 0,-2-5 0,0 0 0,2 2 0,1 0 0,1 2 0,-1-2 0,-1 0 0,-1 0 0,0-1 0,0 2 0,-1-2 0,0 0 0,0-8 0,-1 4 0,-1-6 0,0 6 0,1-1 0,-1 0 0,-1 0 0,1 1 0,0-1 0,-1 2 0,0-1 0,-1 1 0,0-1 0,1 2 0,-1-2 0,1 2 0,0-1 0,-2 1 0,2 0 0,-1 0 0,1 0 0,-2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17.054"/>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19.65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25.358"/>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26.59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28.003"/>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30.629"/>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42.138"/>
    </inkml:context>
    <inkml:brush xml:id="br0">
      <inkml:brushProperty name="width" value="0.1" units="cm"/>
      <inkml:brushProperty name="height" value="0.1" units="cm"/>
      <inkml:brushProperty name="color" value="#FFFFFF"/>
    </inkml:brush>
  </inkml:definitions>
  <inkml:trace contextRef="#ctx0" brushRef="#br0">0 71 24575,'11'0'0,"2"0"0,-6 0 0,4 0 0,-5-1 0,3 1 0,1-2 0,-2 1 0,-1 1 0,0-1 0,-2 1 0,1-1 0,0 1 0,-1-1 0,1 0 0,-1 0 0,1 1 0,-1-1 0,0 1 0,0 0 0,-1 0 0,1 0 0,0 0 0,0 0 0,1 0 0,-1 0 0,1 0 0,-2 0 0,1 0 0,0 0 0,-1 0 0,1 0 0,0 0 0,-1 0 0,-1 0 0,2 0 0,-3 0 0,1 0 0,0 1 0,0-1 0,1 1 0,-1 1 0,-1-2 0,1 1 0,0 1 0,-1-1 0,1 1 0,-1-1 0,-1 1 0,1 0 0,-1 1 0,0 0 0,-5-1 0,-3-2 0,-5-2 0,-1-2 0,3-1 0,1 1 0,5 1 0,1 2 0,2 0 0,6 7 0,-1-3 0,8 6 0,-7-6 0,2-1 0,-4-1 0,2 0 0,-1 0 0,0 0 0,-1-1 0,-1 1 0,1 0 0,-1 0 0,0 1 0,1-1 0,0 0 0,-1 0 0,1 0 0,-1 0 0,1 0 0,0 0 0,0 0 0,0-1 0,0 0 0,0 0 0,1 0 0,0 0 0,0 0 0,1 0 0,-1 0 0,1 0 0,0 0 0,2 0 0,-1 0 0,2 0 0,-1 0 0,0 0 0,0 0 0,-1 0 0,1 0 0,-1 0 0,-1 0 0,1 0 0,-3 0 0,2 0 0,-2 0 0,0 0 0,1 0 0,-2 0 0,1 0 0,0 0 0,1 0 0,-1 0 0,1 0 0,0 0 0,0 0 0,0 0 0,3 0 0,0 0 0,2 0 0,1 0 0,1 0 0,0 0 0,1 0 0,0 0 0,1 0 0,1 2 0,2-1 0,2 1 0,0 0 0,1-1 0,-3 2 0,-2-1 0,-3 0 0,-1-1 0,0-1 0,-1 1 0,2-1 0,-1 1 0,1 1 0,-1 0 0,1 0 0,0 0 0,0-1 0,1 1 0,3-1 0,-1 1 0,1 0 0,-1-1 0,-4 1 0,0-1 0,1 1 0,-1 0 0,1 0 0,-1 0 0,2 0 0,-2 0 0,1 1 0,-1 0 0,-1-2 0,0 1 0,0 0 0,-1-1 0,0 2 0,0-2 0,-1 1 0,-1 0 0,0-1 0,0 1 0,-1 0 0,0 0 0,-1 0 0,1-1 0,-1 0 0,0 0 0,0 0 0,-2 0 0,0 0 0,0 2 0,-1-1 0,-1 2 0,0-2 0,0 0 0,-1 1 0,-1 0 0,-2 0 0,0-1 0,-1 0 0,-1-1 0,-1 0 0,-2-1 0,-2-1 0,-1-2 0,-2 0 0,1-2 0,-1 1 0,1 0 0,1 2 0,0 1 0,1 0 0,1 1 0,1 0 0,2 0 0,0 0 0,1 0 0,0 0 0,1 0 0,0 0 0,-1 0 0,1 0 0,-1 0 0,0 0 0,-1 0 0,-1 0 0,-1 0 0,-1 0 0,-3 0 0,-2 0 0,-2 0 0,-3 0 0,-3 0 0,-1 0 0,1 0 0,2 0 0,3 1 0,1-1 0,-1 1 0,0 0 0,1 0 0,0 0 0,3-1 0,2 0 0,0 0 0,2 0 0,1 0 0,0 0 0,1 0 0,2 0 0,0 0 0,1 0 0,0 0 0,-1 0 0,0 0 0,0-2 0,1 0 0,0 0 0,0-1 0,0 0 0,0 1 0,-1-1 0,0 0 0,-1 0 0,-1 0 0,1 0 0,-1 1 0,1-1 0,0 0 0,-3-1 0,-2-1 0,-1 0 0,0 0 0,-1 1 0,0-1 0,2 2 0,2-1 0,2 2 0,4 0 0,2 1 0,10 0 0,-3 1 0,10 0 0,-4 0 0,3 1 0,1-1 0,0 2 0,0 0 0,1 0 0,3 0 0,3 0 0,1 0 0,-2 1 0,-4 0 0,-2 0 0,-3-1 0,-2-1 0,-1 0 0,-1 0 0,-1-1 0,-1 0 0,0 0 0,1 0 0,1 0 0,0 0 0,2 0 0,-1 0 0,-1 0 0,0 0 0,1 0 0,0 0 0,1 0 0,1 0 0,0-1 0,2 0 0,1 0 0,1-1 0,0 0 0,-1 1 0,-1 1 0,-2 0 0,0 0 0,0 0 0,0 0 0,1 0 0,0 0 0,0 0 0,0 0 0,-1 0 0,-1 0 0,-1 0 0,0 0 0,1 0 0,1 0 0,2 0 0,1 1 0,5 1 0,2 2 0,2 0 0,1 0 0,-1 1 0,-1-1 0,-5-1 0,-2 0 0,-4-1 0,-2 0 0,-1-1 0,0 0 0,-1 0 0,0-1 0,-1 1 0,2 0 0,-1 0 0,2-1 0,-2 2 0,0-2 0,-1 1 0,1-1 0,-5 0 0,-14-4 0,-4-2 0,-11-4 0,4 1 0,2 2 0,-3 1 0,-7 1 0,-9-1 0,-9-2 0,-6-3 0,-2-2 0,0-1 0,-1-3 0,5 0 0,6 1 0,8 2 0,12 4 0,10 4 0,9 3 0,5 4 0,5 4 0,2 2 0,4 2 0,2 1 0,0-1 0,0-1 0,-2-1 0,-1-1 0,1 0 0,2-1 0,3 1 0,6 2 0,3 2 0,1 0 0,-2-2 0,-4-1 0,-3-1 0,-1 0 0,-1-1 0,0 1 0,1 0 0,2 1 0,-1 0 0,1-1 0,-1 0 0,-1 0 0,0-1 0,-2 0 0,1 1 0,1-1 0,1 1 0,1 0 0,6 2 0,5 1 0,5 2 0,3 0 0,-2-1 0,-5-1 0,-5-3 0,-4-1 0,-4-3 0,0-2 0,-1 0 0,1 0 0,0 0 0,2 0 0,0 0 0,-1 0 0,1 0 0,-1 0 0,-1 0 0,0 0 0,-1-2 0,0 0 0,1-1 0,-1 0 0,-1 1 0,-2 0 0,-1 0 0,0 1 0,0 0 0,0 0 0,-1 0 0,-1 1 0,-1 0 0,-4 0 0,-9 0 0,-3-1 0,-11-2 0,1-2 0,-1-1 0,3 0 0,4 2 0,5 3 0,3 0 0,-1 1 0,0 0 0,-1 0 0,-1-1 0,0 0 0,0 0 0,1-1 0,0 1 0,2-1 0,1 0 0,2 0 0,1 0 0,-1 1 0,10 2 0,1 0 0,9 3 0,-2 1 0,0 0 0,-1 0 0,1 0 0,6 0 0,7 1 0,5 0 0,5 0 0,2 0 0,-1 0 0,-1-1 0,-3 0 0,-3-1 0,-3 1 0,-4 1 0,-5-1 0,-5 0 0,-3-2 0,-3 0 0,1-1 0,0-1 0,0 0 0,1 0 0,-1-1 0,0 1 0,0-1 0,1 1 0,1 0 0,2 1 0,2 1 0,0-1 0,2 1 0,2 0 0,4 0 0,3 1 0,4 1 0,-1 1 0,-1 0 0,-5 0 0,-4 0 0,-4 0 0,-2-1 0,-1 1 0,0-1 0,-1 0 0,0 0 0,-2-1 0,-1-1 0,0-1 0,-2 0 0,1-1 0,-1 1 0,-1-1 0,1 1 0,-1-1 0,0 1 0,2 0 0,1 0 0,2 0 0,0 1 0,-1-1 0,-1 0 0,-1-1 0,0 0 0,-1 0 0,1 0 0,0 0 0,0-1 0,0 1 0,1-1 0,0 1 0,2 0 0,2-1 0,1 1 0,-1 0 0,-1-1 0,-2 0 0,-1 0 0,0 0 0,-2 0 0,1 0 0,0 0 0,0 0 0,0 0 0,0 0 0,0 0 0,-1 0 0,-1 0 0,-2 0 0,1 0 0,0 0 0,0 0 0,1 0 0,1 0 0,0 0 0,-1 0 0,-1 1 0,-1 0 0,-1-1 0,-2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37.868"/>
    </inkml:context>
    <inkml:brush xml:id="br0">
      <inkml:brushProperty name="width" value="0.1" units="cm"/>
      <inkml:brushProperty name="height" value="0.1" units="cm"/>
      <inkml:brushProperty name="color" value="#FFFFFF"/>
    </inkml:brush>
  </inkml:definitions>
  <inkml:trace contextRef="#ctx0" brushRef="#br0">1 1 24575,'2'8'0,"0"-1"0,-1-3 0,1 1 0,-1-3 0,0 2 0,0-2 0,0 1 0,0 1 0,0 0 0,0 0 0,-1 0 0,1 0 0,1 1 0,0-1 0,-1 1 0,1-1 0,-1 1 0,1 1 0,-1-3 0,0 1 0,0-1 0,0 0 0,0 1 0,0 0 0,0-1 0,0 1 0,1 0 0,-1-1 0,1 1 0,0-1 0,0 2 0,0-2 0,0 2 0,-1-2 0,0 0 0,0-1 0,0 1 0,0 1 0,0-1 0,0 0 0,-1 0 0,1-1 0,0 2 0,0-3 0,-1 3 0,1-1 0,-1-1 0,1 2 0,-1-1 0,1 0 0,-1 0 0,1 0 0,-1 1 0,0 0 0,0 0 0,0 0 0,0 0 0,0 0 0,1 2 0,0 0 0,-1 0 0,1 0 0,-1 0 0,1 2 0,-1 1 0,2 2 0,-2 0 0,1 0 0,0-2 0,-1-1 0,1-1 0,0 0 0,0-2 0,-1 0 0,1-1 0,-1 1 0,0-1 0,0 0 0,0 0 0,0 0 0,1 0 0,-1 1 0,1-2 0,0 2 0,-1-2 0,0 1 0,1 1 0,0-1 0,-1 1 0,0 0 0,0-1 0,0 0 0,0 0 0,1 0 0,0 0 0,-1 0 0,0 0 0,0 1 0,0 0 0,0 0 0,0 0 0,0 1 0,0 0 0,0 1 0,0-1 0,0-1 0,0 1 0,0 0 0,0-1 0,0 0 0,0 0 0,0 0 0,0 0 0,0 1 0,0-1 0,0 1 0,0-2 0,0 1 0,0 0 0,0 0 0,0-1 0,0 0 0,0-1 0,0-10 0,0 1 0,0-9 0,0 6 0,-1 0 0,-1 0 0,-1 1 0,0 0 0,1 3 0,1 3 0,1-1 0,0 1 0,0-1 0,0 0 0,0 0 0,0 2 0,0-3 0,0 2 0,0-2 0,0-1 0,0-1 0,0-2 0,1 0 0,2 0 0,0 0 0,0-1 0,1 1 0,0-1 0,-1 2 0,0 2 0,-1 0 0,-1 1 0,1 0 0,-1 1 0,0-1 0,1 0 0,-1 1 0,1-1 0,0 0 0,1 0 0,-1 1 0,1-1 0,1 2 0,-1 0 0,-1 1 0,0 0 0,1 1 0,0 0 0,-1 1 0,1 1 0,-1 2 0,0 3 0,-1 0 0,0 1 0,-1 0 0,0 0 0,0-1 0,0-1 0,0-1 0,-1-1 0,-1 0 0,-1-2 0,0 0 0,-1-1 0,1-1 0,0 0 0,0 0 0,1 0 0,1 4 0,-1-2 0,2 3 0,1-1 0,-1-1 0,2 1 0,-1-1 0,3 3 0,-2-1 0,1 1 0,-1-3 0,0 0 0,-1 0 0,1-1 0,-1 2 0,0-2 0,1 1 0,-2-1 0,2 1 0,-1 0 0,-1-1 0,1 2 0,-1-2 0,1 1 0,0 0 0,0 0 0,-1 0 0,1 1 0,-1-2 0,0 3 0,0-3 0,0 3 0,0-3 0,0 1 0,0 0 0,0-1 0,0 2 0,0-2 0,0 2 0,0-2 0,0 0 0,0 1 0,0 0 0,0 0 0,0-1 0,0 2 0,-1-2 0,1 0 0,-1 1 0,0 0 0,0 0 0,1 1 0,-1 0 0,1 0 0,0 0 0,-2 0 0,1 1 0,-1 1 0,0-1 0,1 1 0,0-1 0,1-1 0,-1-1 0,0 1 0,0-2 0,0 1 0,1-1 0,-1 0 0,1 1 0,-1 0 0,1 0 0,0 0 0,0-1 0,-1 1 0,0 0 0,1-1 0,-1 1 0,1-1 0,0 2 0,0-2 0,0 2 0,0-1 0,0 1 0,0-1 0,0 1 0,0-1 0,0 0 0,0 0 0,0 0 0,0 0 0,0 1 0,0 0 0,0 0 0,0 1 0,0 0 0,0-1 0,0 1 0,0-1 0,0 0 0,0-1 0,0 1 0,0-1 0,0 1 0,-1 0 0,1-1 0,-1 0 0,1 0 0,0 0 0,0 0 0,0 0 0,0 0 0,-1-1 0,1 1 0,-1-1 0,1 2 0,0-1 0,0 0 0,0 1 0,0-1 0,0 2 0,0-2 0,0 2 0,0-2 0,0 1 0,0 0 0,0 0 0,0 0 0,0-1 0,0 2 0,0-3 0,0 1 0,0-1 0,0 1 0,0 0 0,0 0 0,0 0 0,0-1 0,0 0 0,0 2 0,0-2 0,0 1 0,0-1 0,0 1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40.12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41.369"/>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04.455"/>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43.428"/>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44.746"/>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46.221"/>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47.406"/>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48.480"/>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49.636"/>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50.986"/>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55.554"/>
    </inkml:context>
    <inkml:brush xml:id="br0">
      <inkml:brushProperty name="width" value="0.1" units="cm"/>
      <inkml:brushProperty name="height" value="0.1" units="cm"/>
      <inkml:brushProperty name="color" value="#FFFFFF"/>
    </inkml:brush>
  </inkml:definitions>
  <inkml:trace contextRef="#ctx0" brushRef="#br0">13 282 24575,'0'-6'0,"0"1"0,0 4 0,0-1 0,0-1 0,0 0 0,0 0 0,0 1 0,0 0 0,0-2 0,0 2 0,0-1 0,0 0 0,0 1 0,0-1 0,0 0 0,0 1 0,0-1 0,0 1 0,0-1 0,0 0 0,0 1 0,0-1 0,0 1 0,0-1 0,0 0 0,0 0 0,0 1 0,0-1 0,0 1 0,0-2 0,0 2 0,0-1 0,0 0 0,0 1 0,0-1 0,-1 1 0,1-1 0,-1 0 0,1 1 0,0-2 0,0 2 0,0-1 0,0 1 0,0-1 0,0 1 0,0-1 0,0 0 0,0 0 0,0 0 0,0 1 0,0-1 0,1 0 0,0 1 0,1-2 0,-1 2 0,0-1 0,0 0 0,0 1 0,0 0 0,-1-1 0,0 0 0,0 0 0,0 1 0,0-2 0,0 2 0,0 0 0,0-1 0,0 0 0,0 1 0,0-1 0,0 0 0,0 0 0,0 0 0,0 0 0,0 0 0,0 0 0,0 1 0,0-1 0,0 0 0,0 1 0,-1-1 0,0 0 0,1 1 0,0-1 0,0 0 0,-1 0 0,0 0 0,0 1 0,0-1 0,0 1 0,0-1 0,0 0 0,0 0 0,1 1 0,-1 0 0,0-1 0,0 0 0,1 1 0,-1-1 0,0 1 0,0 0 0,-1-1 0,1 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29.357"/>
    </inkml:context>
    <inkml:brush xml:id="br0">
      <inkml:brushProperty name="width" value="0.1" units="cm"/>
      <inkml:brushProperty name="height" value="0.1" units="cm"/>
      <inkml:brushProperty name="color" value="#D3D3D3"/>
    </inkml:brush>
  </inkml:definitions>
  <inkml:trace contextRef="#ctx0" brushRef="#br0">0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31.643"/>
    </inkml:context>
    <inkml:brush xml:id="br0">
      <inkml:brushProperty name="width" value="0.1" units="cm"/>
      <inkml:brushProperty name="height" value="0.1" units="cm"/>
      <inkml:brushProperty name="color" value="#D3D3D3"/>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47.561"/>
    </inkml:context>
    <inkml:brush xml:id="br0">
      <inkml:brushProperty name="width" value="0.1" units="cm"/>
      <inkml:brushProperty name="height" value="0.1" units="cm"/>
      <inkml:brushProperty name="color" value="#FFFFFF"/>
    </inkml:brush>
  </inkml:definitions>
  <inkml:trace contextRef="#ctx0" brushRef="#br0">0 0 24575,'23'0'0,"0"2"0,-6 0 0,0 1 0,-7 0 0,1 0 0,-4-1 0,2 1 0,-1-1 0,-1 0 0,-1-1 0,0 1 0,-1-2 0,-1 1 0,0 0 0,-2 0 0,0-1 0,2 0 0,-2 1 0,3-1 0,-2 1 0,2 1 0,1 0 0,3 0 0,3 1 0,0 1 0,0-1 0,-2 0 0,-3-1 0,-1 0 0,0-1 0,-2 0 0,2 0 0,-1 1 0,1-1 0,-1 0 0,2 1 0,-1 0 0,2-1 0,-1 0 0,0 1 0,-1-1 0,0 0 0,-2 0 0,2 1 0,0 0 0,1 0 0,2 1 0,0 0 0,1 0 0,-1 0 0,0 0 0,0-1 0,-1 1 0,0 0 0,0 0 0,-1-1 0,0 1 0,0-1 0,0-1 0,1 1 0,1 1 0,2-1 0,2 1 0,1 0 0,1 0 0,-2 0 0,-3-1 0,-1-1 0,-1 1 0,0-1 0,0 1 0,-1-1 0,0-1 0,-1 1 0,0 0 0,1-1 0,-1 1 0,1 0 0,0 0 0,2 0 0,2 1 0,3 0 0,2 1 0,1 0 0,0 0 0,-2-1 0,0 0 0,-3 0 0,0 0 0,-2 0 0,-1 0 0,-2-1 0,-1 1 0,-1 0 0,1 0 0,-1 0 0,0 0 0,0-1 0,-1 1 0,1 0 0,0 0 0,1 0 0,0 0 0,0 0 0,0 0 0,0 0 0,0 0 0,0-1 0,0 0 0,0 0 0,0 1 0,1-1 0,2 0 0,0 0 0,1-1 0,0 1 0,0 0 0,-1-1 0,0 2 0,0-1 0,1 0 0,1 0 0,-2 0 0,0-1 0,-1 1 0,-2 0 0,-1 0 0,0-1 0,-1 0 0,1 0 0,0 0 0,-1 1 0,2 0 0,-1-1 0,1 0 0,-1 0 0,0 0 0,0 0 0,0 0 0,0 1 0,1-1 0,-1 1 0,0-1 0,0 1 0,-1-1 0,1 0 0,-1 0 0,1 0 0,-2 0 0,2 0 0,-3 0 0,2 0 0,-1 0 0,1 0 0,0 0 0,0 1 0,1-1 0,1 1 0,-1-1 0,1 1 0,0 0 0,0 0 0,0-1 0,-1 1 0,0 0 0,0 0 0,0 0 0,-1-1 0,0 0 0,-1 0 0,-1 1 0,-1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32.755"/>
    </inkml:context>
    <inkml:brush xml:id="br0">
      <inkml:brushProperty name="width" value="0.1" units="cm"/>
      <inkml:brushProperty name="height" value="0.1" units="cm"/>
      <inkml:brushProperty name="color" value="#D3D3D3"/>
    </inkml:brush>
  </inkml:definitions>
  <inkml:trace contextRef="#ctx0" brushRef="#br0">1 1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34.102"/>
    </inkml:context>
    <inkml:brush xml:id="br0">
      <inkml:brushProperty name="width" value="0.1" units="cm"/>
      <inkml:brushProperty name="height" value="0.1" units="cm"/>
      <inkml:brushProperty name="color" value="#D3D3D3"/>
    </inkml:brush>
  </inkml:definitions>
  <inkml:trace contextRef="#ctx0" brushRef="#br0">1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37.309"/>
    </inkml:context>
    <inkml:brush xml:id="br0">
      <inkml:brushProperty name="width" value="0.1" units="cm"/>
      <inkml:brushProperty name="height" value="0.1" units="cm"/>
      <inkml:brushProperty name="color" value="#D3D3D3"/>
    </inkml:brush>
  </inkml:definitions>
  <inkml:trace contextRef="#ctx0" brushRef="#br0">0 0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38.431"/>
    </inkml:context>
    <inkml:brush xml:id="br0">
      <inkml:brushProperty name="width" value="0.1" units="cm"/>
      <inkml:brushProperty name="height" value="0.1" units="cm"/>
      <inkml:brushProperty name="color" value="#D3D3D3"/>
    </inkml:brush>
  </inkml:definitions>
  <inkml:trace contextRef="#ctx0" brushRef="#br0">0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39.619"/>
    </inkml:context>
    <inkml:brush xml:id="br0">
      <inkml:brushProperty name="width" value="0.1" units="cm"/>
      <inkml:brushProperty name="height" value="0.1" units="cm"/>
      <inkml:brushProperty name="color" value="#D3D3D3"/>
    </inkml:brush>
  </inkml:definitions>
  <inkml:trace contextRef="#ctx0" brushRef="#br0">1 0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40.812"/>
    </inkml:context>
    <inkml:brush xml:id="br0">
      <inkml:brushProperty name="width" value="0.1" units="cm"/>
      <inkml:brushProperty name="height" value="0.1" units="cm"/>
      <inkml:brushProperty name="color" value="#D3D3D3"/>
    </inkml:brush>
  </inkml:definitions>
  <inkml:trace contextRef="#ctx0" brushRef="#br0">1 1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42.817"/>
    </inkml:context>
    <inkml:brush xml:id="br0">
      <inkml:brushProperty name="width" value="0.1" units="cm"/>
      <inkml:brushProperty name="height" value="0.1" units="cm"/>
      <inkml:brushProperty name="color" value="#D3D3D3"/>
    </inkml:brush>
  </inkml:definitions>
  <inkml:trace contextRef="#ctx0" brushRef="#br0">1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44.004"/>
    </inkml:context>
    <inkml:brush xml:id="br0">
      <inkml:brushProperty name="width" value="0.1" units="cm"/>
      <inkml:brushProperty name="height" value="0.1" units="cm"/>
      <inkml:brushProperty name="color" value="#D3D3D3"/>
    </inkml:brush>
  </inkml:definitions>
  <inkml:trace contextRef="#ctx0" brushRef="#br0">0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46.374"/>
    </inkml:context>
    <inkml:brush xml:id="br0">
      <inkml:brushProperty name="width" value="0.1" units="cm"/>
      <inkml:brushProperty name="height" value="0.1" units="cm"/>
      <inkml:brushProperty name="color" value="#D3D3D3"/>
    </inkml:brush>
  </inkml:definitions>
  <inkml:trace contextRef="#ctx0" brushRef="#br0">1 0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48.150"/>
    </inkml:context>
    <inkml:brush xml:id="br0">
      <inkml:brushProperty name="width" value="0.1" units="cm"/>
      <inkml:brushProperty name="height" value="0.1" units="cm"/>
      <inkml:brushProperty name="color" value="#D3D3D3"/>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4:58.800"/>
    </inkml:context>
    <inkml:brush xml:id="br0">
      <inkml:brushProperty name="width" value="0.1" units="cm"/>
      <inkml:brushProperty name="height" value="0.1" units="cm"/>
      <inkml:brushProperty name="color" value="#FFFFFF"/>
    </inkml:brush>
  </inkml:definitions>
  <inkml:trace contextRef="#ctx0" brushRef="#br0">1 19 24575,'8'0'0,"0"-1"0,-4-1 0,0 1 0,-1 0 0,0 0 0,0 1 0,-1-1 0,2 0 0,0 0 0,0 1 0,1-1 0,-3 1 0,3-1 0,-3 0 0,3 0 0,-3 1 0,1-1 0,0 0 0,0 1 0,0-1 0,0 1 0,-1-1 0,2 1 0,-1 0 0,1 0 0,0-1 0,-1 1 0,2-1 0,-2 1 0,1 0 0,1 0 0,0 0 0,-1 0 0,1 0 0,0 0 0,0 0 0,-1 0 0,1 0 0,0 0 0,0 0 0,-1 0 0,1 0 0,-2 0 0,1 0 0,-1 0 0,0 0 0,0 0 0,-1 0 0,1 0 0,-1 1 0,1 1 0,-2 1 0,0-1 0,0 1 0,2-2 0,-1 0 0,4-1 0,-3 0 0,1 0 0,-2 0 0,0 0 0,1 0 0,1-1 0,-2 0 0,1 1 0,0 0 0,0 0 0,0 0 0,-1 0 0,1 0 0,0 0 0,-1 0 0,1 0 0,0 0 0,0 0 0,0 0 0,0 0 0,0 0 0,-1 0 0,2 0 0,-2 0 0,2 0 0,-1 0 0,0 0 0,-1 0 0,1 0 0,-1 0 0,1-1 0,1 1 0,-2-1 0,2 1 0,-1 0 0,0 0 0,0 0 0,0 0 0,-1 0 0,1 0 0,-1 0 0,1 0 0,0 0 0,-1 0 0,1 0 0,0 0 0,0 0 0,0 0 0,-1 0 0,1 0 0,0 0 0,0 0 0,2 0 0,-2 0 0,0 0 0,0 0 0,0 0 0,-1 0 0,1 0 0,0 0 0,0 0 0,-1 0 0,1 0 0,0 0 0,-1 0 0,1 0 0,0 0 0,0 0 0,0 0 0,1 0 0,-2 0 0,2 0 0,-2 0 0,1 0 0,0 0 0,0 0 0,1 0 0,0 0 0,0 0 0,0 0 0,-1 0 0,1 0 0,-1 0 0,1 0 0,0 0 0,0 0 0,0 0 0,0 0 0,0 0 0,0 0 0,0 0 0,-1 0 0,0 0 0,0 0 0,-1 0 0,1 0 0,0 0 0,0 0 0,0 0 0,-1 0 0,1 0 0,0 0 0,-1 0 0,1 0 0,0 0 0,-1 0 0,1 0 0,1 0 0,-2 0 0,1 0 0,0 0 0,1 0 0,0 0 0,0 0 0,-1 0 0,1 0 0,-1 0 0,0 0 0,1 0 0,-1 0 0,0 0 0,1 0 0,-2 0 0,1 0 0,0 0 0,0 0 0,0 0 0,-1 0 0,1 0 0,0 0 0,0 0 0,1 0 0,-2 0 0,1 0 0,0 1 0,0-1 0,0 1 0,0-1 0,0 0 0,0 0 0,0 0 0,-1 0 0,2 0 0,-2 0 0,2 0 0,-2 0 0,1 0 0,1 0 0,-2 0 0,1 0 0,0 0 0,-1 0 0,2 0 0,-2 1 0,0-1 0,2 1 0,-2-1 0,1 0 0,0 0 0,-1 0 0,2 0 0,-2 0 0,1 0 0,-1 0 0,1 0 0,0 0 0,-1 0 0,1 0 0,0 0 0,-1 0 0,1 0 0,0 0 0,1 0 0,-1 0 0,0 0 0,0 0 0,-1 0 0,1 0 0,0 0 0,0 0 0,1 0 0,-1 0 0,1 0 0,0 0 0,1 0 0,0 0 0,-1 0 0,0 0 0,0 0 0,-1 0 0,0 0 0,0 0 0,0 0 0,0 0 0,1 0 0,-2 0 0,2 0 0,-1 0 0,-1 0 0,2 0 0,-1 0 0,-1 0 0,1 0 0,-1 0 0,1 0 0,-1 0 0,1 0 0,0 0 0,-1 0 0,1 0 0,0 0 0,0 0 0,0 0 0,-1 0 0,1 0 0,-1 0 0,1 0 0,0 0 0,-1 0 0,1 0 0,-1 0 0,1 0 0,-1 0 0,1 0 0,0 0 0,-1 0 0,2 0 0,-2 0 0,1 0 0,0 0 0,-1 0 0,1 0 0,0 0 0,0 0 0,-1 0 0,1 0 0,1 0 0,-2 0 0,2 0 0,-2 0 0,0 0 0,2 0 0,-1 0 0,0 0 0,-1 0 0,2 0 0,-2 0 0,1 0 0,0 0 0,1 1 0,-2-1 0,1 1 0,0-1 0,-1 0 0,2 0 0,-2 0 0,1 0 0,0 0 0,-1 0 0,2 0 0,-2 0 0,1 0 0,0 0 0,-1 0 0,1 0 0,0 0 0,0 0 0,-1 0 0,1 0 0,0 0 0,0 0 0,-1 0 0,1 0 0,-1 0 0,2 0 0,-2 0 0,1 0 0,0 0 0,-1 0 0,1 0 0,0 0 0,-1 0 0,1 0 0,0 0 0,-1 0 0,1 0 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49.596"/>
    </inkml:context>
    <inkml:brush xml:id="br0">
      <inkml:brushProperty name="width" value="0.1" units="cm"/>
      <inkml:brushProperty name="height" value="0.1" units="cm"/>
      <inkml:brushProperty name="color" value="#D3D3D3"/>
    </inkml:brush>
  </inkml:definitions>
  <inkml:trace contextRef="#ctx0" brushRef="#br0">0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53.132"/>
    </inkml:context>
    <inkml:brush xml:id="br0">
      <inkml:brushProperty name="width" value="0.1" units="cm"/>
      <inkml:brushProperty name="height" value="0.1" units="cm"/>
      <inkml:brushProperty name="color" value="#D3D3D3"/>
    </inkml:brush>
  </inkml:definitions>
  <inkml:trace contextRef="#ctx0" brushRef="#br0">0 1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35.253"/>
    </inkml:context>
    <inkml:brush xml:id="br0">
      <inkml:brushProperty name="width" value="0.1" units="cm"/>
      <inkml:brushProperty name="height" value="0.1" units="cm"/>
      <inkml:brushProperty name="color" value="#FFFFFF"/>
    </inkml:brush>
  </inkml:definitions>
  <inkml:trace contextRef="#ctx0" brushRef="#br0">1 15 24575,'8'0'0,"-1"0"0,-3 0 0,-1 0 0,0 0 0,0 0 0,-1 0 0,1 0 0,0 0 0,0 0 0,-1 0 0,1 0 0,-1 0 0,2 0 0,-2 0 0,1 0 0,0 0 0,-1 0 0,1 0 0,0 0 0,-1 1 0,1-1 0,-1 1 0,1-1 0,0 0 0,-1 0 0,1 0 0,0 0 0,-1 0 0,1 0 0,1 0 0,-1 0 0,1 0 0,0 0 0,-1 0 0,0 0 0,-1 0 0,1 0 0,1 0 0,-2 0 0,1 0 0,0 0 0,0 0 0,0 0 0,-1 0 0,1 0 0,0 0 0,0 0 0,-1 0 0,1 0 0,0 0 0,-1 0 0,1 0 0,0 0 0,-1 0 0,2 0 0,-2 0 0,1 0 0,0 0 0,0 0 0,-1 0 0,2 0 0,-2 0 0,1 0 0,0 0 0,0 0 0,1 0 0,-2 0 0,1 0 0,0 0 0,-1 0 0,1 0 0,0 0 0,0-1 0,0 1 0,1-2 0,-2 2 0,1-1 0,0 0 0,-1 0 0,1-1 0,0 2 0,-1-1 0,1 0 0,-1 0 0,1 0 0,0 0 0,-1 0 0,1 1 0,-1-1 0,0 0 0,1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37.58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43.845"/>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44.75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45.772"/>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7:47.405"/>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20.572"/>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22.427"/>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04.697"/>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25.475"/>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26.788"/>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28.868"/>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8:02.109"/>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8:04.426"/>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8:06.615"/>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10.716"/>
    </inkml:context>
    <inkml:brush xml:id="br0">
      <inkml:brushProperty name="width" value="0.1" units="cm"/>
      <inkml:brushProperty name="height" value="0.1" units="cm"/>
      <inkml:brushProperty name="color" value="#FFFFFF"/>
    </inkml:brush>
  </inkml:definitions>
  <inkml:trace contextRef="#ctx0" brushRef="#br0">0 13 24575,'7'1'0,"-1"1"0,-5-2 0,1 1 0,1-3 0,-1 1 0,1-1 0,-1 0 0,-1 1 0,3 0 0,-2 0 0,2 1 0,-1-1 0,-1 0 0,0-1 0,1 1 0,-1 0 0,2 0 0,-2 1 0,1 0 0,0 0 0,2 0 0,-1 0 0,0 0 0,0 0 0,1 0 0,-2 0 0,1 0 0,-1 0 0,0 0 0,1 1 0,-1 0 0,0 0 0,0 1 0,0-1 0,-1 0 0,1 0 0,-1-1 0,1 1 0,0 0 0,0-1 0,-1 1 0,1-1 0,0 0 0,0 0 0,0 0 0,0 0 0,-1 0 0,3 0 0,-2 0 0,2 1 0,1 0 0,0 0 0,0-1 0,0 1 0,0-1 0,2 1 0,0 0 0,1 0 0,0 0 0,0 1 0,-1-1 0,0 1 0,-1-1 0,0 0 0,0 0 0,-1 1 0,0-1 0,0 1 0,0-1 0,1 0 0,-1 0 0,-1 0 0,1-1 0,0 1 0,0-1 0,0 1 0,-1 0 0,1 0 0,0-1 0,1 1 0,0-1 0,1 0 0,0 1 0,-1 0 0,1 0 0,-1 1 0,1-1 0,0 0 0,0 0 0,1 1 0,1 0 0,1 1 0,0-1 0,-1 1 0,1 0 0,-1 1 0,0 0 0,0 0 0,-1 0 0,1 1 0,2-1 0,-1 1 0,0 0 0,-1-1 0,-1 1 0,-1-1 0,1-1 0,-2 1 0,1-2 0,0 1 0,1-1 0,0 1 0,1 0 0,-1-1 0,2 1 0,0 0 0,1 1 0,0 0 0,2 0 0,-1 2 0,0-2 0,0 1 0,-2-1 0,0 0 0,0 0 0,-1 0 0,1 0 0,0 0 0,2 0 0,0 2 0,1-1 0,-2-1 0,1 1 0,-2 0 0,1 0 0,0 0 0,-2 0 0,0-1 0,-1 0 0,-1-1 0,-1 1 0,1-1 0,0 1 0,1 1 0,2-1 0,-1 2 0,0-1 0,1 0 0,-1 0 0,1 1 0,-1 0 0,-1 0 0,0-1 0,-1 0 0,-1-2 0,0 0 0,-1 0 0,0 0 0,-1 0 0,0-1 0,0 0 0,0 1 0,-1-1 0,2 2 0,0 0 0,0 0 0,0 0 0,0-1 0,1 0 0,0 0 0,0 1 0,0-1 0,0-1 0,-1 0 0,-1 0 0,0-1 0,0 1 0,-1-1 0,1 1 0,1 0 0,-3-1 0,1 1 0,-1 0 0,0-1 0,1 1 0,-1-1 0,0 1 0,1 0 0,-1 0 0,2 0 0,-2 0 0,2 1 0,-1-1 0,0 2 0,0-1 0,0 0 0,0 0 0,-1 1 0,1-1 0,0 0 0,0 0 0,0 1 0,0-1 0,1-1 0,-1 1 0,1 0 0,-2-1 0,1 0 0,-1 0 0,0 1 0,0-1 0,0 0 0,1 1 0,-1-1 0,0 0 0,-1 0 0,1 0 0,0-1 0,0 1 0,-1 0 0,0 0 0,0-1 0,1 0 0,-1 1 0,1-1 0,-1 1 0,0-2 0,1 1 0,0-1 0,0 0 0,0 0 0,-1 0 0,1 0 0,-1 0 0,2 0 0,-2 0 0,1 0 0,-1 0 0,1 0 0,0 0 0,-1 0 0,1 0 0,1 0 0,-2 0 0,1 0 0,0 0 0,-1 0 0,1 0 0,-1 0 0,1 0 0,0 0 0,-1 0 0,1 0 0,0 0 0,-1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5:17.159"/>
    </inkml:context>
    <inkml:brush xml:id="br0">
      <inkml:brushProperty name="width" value="0.1" units="cm"/>
      <inkml:brushProperty name="height" value="0.1" units="cm"/>
      <inkml:brushProperty name="color" value="#FFFFFF"/>
    </inkml:brush>
  </inkml:definitions>
  <inkml:trace contextRef="#ctx0" brushRef="#br0">252 326 24575,'-3'-12'0,"0"2"0,-1 3 0,1 0 0,0 3 0,0-2 0,1 1 0,-1-1 0,1 1 0,0 2 0,1 1 0,0 0 0,1 0 0,-1-1 0,0-1 0,-1-3 0,0 4 0,-2-5 0,1 5 0,1-2 0,-1 1 0,1-1 0,-1 1 0,-1-1 0,0 0 0,1 0 0,-1 1 0,0 0 0,-2-1 0,1 0 0,-1-1 0,1 1 0,0 1 0,1-1 0,0 0 0,0 0 0,0 1 0,0 1 0,1 0 0,1 0 0,-1 1 0,1 0 0,0 0 0,-1 0 0,2 1 0,-2-2 0,1 2 0,-2-1 0,1 0 0,-1 0 0,-1-1 0,1 0 0,-1 0 0,1 0 0,0 0 0,0 1 0,1-2 0,0 2 0,-1-1 0,1 0 0,0 0 0,-1-1 0,1 0 0,-1-1 0,1 1 0,-1-1 0,0 0 0,0 1 0,1-1 0,-1 2 0,1 0 0,0-1 0,1 2 0,-1-1 0,1 2 0,0 0 0,-1-1 0,1 0 0,-1 0 0,1 1 0,1-1 0,7 2 0,-4 1 0,6 1 0,-6-1 0,1 0 0,0 0 0,1 1 0,-1-1 0,2 1 0,-1 0 0,1-1 0,0 1 0,-1 0 0,-1 0 0,-1 0 0,0 0 0,-7-8 0,4 5 0,-8-6 0,8 6 0,-1 0 0,-1 0 0,2 0 0,-2-2 0,1 3 0,0-2 0,0 0 0,1-1 0,-1 1 0,1 0 0,-1 0 0,0 0 0,0 0 0,0 0 0,0 1 0,-1 0 0,0 0 0,1 1 0,-1 0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8T16:26:18.688"/>
    </inkml:context>
    <inkml:brush xml:id="br0">
      <inkml:brushProperty name="width" value="0.1" units="cm"/>
      <inkml:brushProperty name="height" value="0.1" units="cm"/>
      <inkml:brushProperty name="color" value="#D3D3D3"/>
    </inkml:brush>
  </inkml:definitions>
  <inkml:trace contextRef="#ctx0" brushRef="#br0">395 47 24575,'-7'-2'0,"0"0"0,3 2 0,1-1 0,-2 1 0,2 0 0,-1 0 0,0 0 0,0 0 0,1-1 0,0 0 0,0 1 0,1-1 0,-1 0 0,0 0 0,0 0 0,1 0 0,-1 0 0,1 1 0,-1-1 0,-1 1 0,2 0 0,-2 0 0,2 0 0,0-2 0,-1 1 0,1-1 0,-1 1 0,0 0 0,0 1 0,0 0 0,0-1 0,1 1 0,0-1 0,-1 1 0,0 0 0,0 0 0,0 0 0,1 0 0,-1 0 0,0 0 0,0 0 0,1 0 0,-1 0 0,0 0 0,1 0 0,-1 0 0,0 0 0,1 0 0,-2 1 0,2-1 0,-1 1 0,1-1 0,-1 0 0,1 0 0,-1 0 0,0 1 0,0-1 0,0 1 0,1-1 0,-1 0 0,0 0 0,1 0 0,-1 0 0,0 0 0,0 0 0,0 0 0,0 0 0,0 0 0,-1 0 0,2 0 0,0 0 0,-1 0 0,1 0 0,-2 0 0,2 0 0,-1-1 0,1 0 0,0 0 0,0-1 0,0 0 0,0 0 0,1-1 0,0 1 0,5 0 0,-2 1 0,3 1 0,-3 0 0,0 0 0,2 0 0,-2 0 0,1 0 0,-1 0 0,0 0 0,2 0 0,-2 0 0,1 0 0,0 0 0,-1 0 0,1 0 0,0-1 0,0 1 0,-1-1 0,1 0 0,-1 0 0,0-1 0,-8 0 0,3 0 0,-6 2 0,5 0 0,0 0 0,0 0 0,1 0 0,1 0 0,-1 0 0,0 0 0,1 0 0,-1 0 0,0 0 0,1 0 0,-1 0 0,1 0 0,-1 0 0,0 0 0,0 0 0,0 0 0,1 0 0,-1 0 0,0 0 0,1 0 0,-1 0 0,1 0 0,-1 0 0,0 0 0,0 0 0,0 0 0,1 0 0,-1 0 0,0 0 0,0 0 0,1 0 0,-1 0 0,1 0 0,-1 0 0,0 0 0,1 0 0,-1 0 0,0 0 0,1 0 0,-2 0 0,1 0 0,1 0 0,-1 0 0,0 0 0,1 0 0,-2 0 0,2 0 0,-1 0 0,1 0 0,-1 0 0,0 0 0,0 0 0,0 0 0,0 0 0,1 0 0,-1 0 0,0 0 0,-1 0 0,2 0 0,-2 0 0,1 0 0,1 0 0,-1 0 0,0 0 0,0 0 0,0 0 0,0 0 0,1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788B2-9322-7F42-9F72-88425835BFC1}" type="datetimeFigureOut">
              <a:rPr lang="en-US" smtClean="0"/>
              <a:t>6/13/23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8A322-F1BA-BD4A-A052-BB59C76A8097}" type="slidenum">
              <a:rPr lang="en-US" smtClean="0"/>
              <a:t>‹#›</a:t>
            </a:fld>
            <a:endParaRPr lang="en-US"/>
          </a:p>
        </p:txBody>
      </p:sp>
    </p:spTree>
    <p:extLst>
      <p:ext uri="{BB962C8B-B14F-4D97-AF65-F5344CB8AC3E}">
        <p14:creationId xmlns:p14="http://schemas.microsoft.com/office/powerpoint/2010/main" val="93592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DC76C-A21C-1942-BB8C-0220D21CFC39}" type="slidenum">
              <a:rPr lang="en-US" smtClean="0"/>
              <a:t>1</a:t>
            </a:fld>
            <a:endParaRPr lang="en-US"/>
          </a:p>
        </p:txBody>
      </p:sp>
    </p:spTree>
    <p:extLst>
      <p:ext uri="{BB962C8B-B14F-4D97-AF65-F5344CB8AC3E}">
        <p14:creationId xmlns:p14="http://schemas.microsoft.com/office/powerpoint/2010/main" val="142359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led the observational aspects of the proposal</a:t>
            </a:r>
          </a:p>
          <a:p>
            <a:r>
              <a:rPr lang="en-US" dirty="0"/>
              <a:t>Involved in all aspects of the program</a:t>
            </a:r>
          </a:p>
          <a:p>
            <a:r>
              <a:rPr lang="en-US" dirty="0"/>
              <a:t>Christmas launch</a:t>
            </a:r>
          </a:p>
          <a:p>
            <a:r>
              <a:rPr lang="en-US" dirty="0"/>
              <a:t>Fortunate to be in graduate school at exactly the perfect time for JWST</a:t>
            </a:r>
          </a:p>
          <a:p>
            <a:r>
              <a:rPr lang="en-US" dirty="0"/>
              <a:t>Using NIRSpec and MIRI instruments to get infrared spectra of a sample of white dwarf supernovae</a:t>
            </a:r>
          </a:p>
          <a:p>
            <a:endParaRPr lang="en-US" dirty="0"/>
          </a:p>
        </p:txBody>
      </p:sp>
      <p:sp>
        <p:nvSpPr>
          <p:cNvPr id="4" name="Slide Number Placeholder 3"/>
          <p:cNvSpPr>
            <a:spLocks noGrp="1"/>
          </p:cNvSpPr>
          <p:nvPr>
            <p:ph type="sldNum" sz="quarter" idx="5"/>
          </p:nvPr>
        </p:nvSpPr>
        <p:spPr/>
        <p:txBody>
          <a:bodyPr/>
          <a:lstStyle/>
          <a:p>
            <a:fld id="{3DADC76C-A21C-1942-BB8C-0220D21CFC39}" type="slidenum">
              <a:rPr lang="en-US" smtClean="0"/>
              <a:t>3</a:t>
            </a:fld>
            <a:endParaRPr lang="en-US"/>
          </a:p>
        </p:txBody>
      </p:sp>
    </p:spTree>
    <p:extLst>
      <p:ext uri="{BB962C8B-B14F-4D97-AF65-F5344CB8AC3E}">
        <p14:creationId xmlns:p14="http://schemas.microsoft.com/office/powerpoint/2010/main" val="230107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p:txBody>
      </p:sp>
      <p:sp>
        <p:nvSpPr>
          <p:cNvPr id="4" name="Slide Number Placeholder 3"/>
          <p:cNvSpPr>
            <a:spLocks noGrp="1"/>
          </p:cNvSpPr>
          <p:nvPr>
            <p:ph type="sldNum" sz="quarter" idx="5"/>
          </p:nvPr>
        </p:nvSpPr>
        <p:spPr/>
        <p:txBody>
          <a:bodyPr/>
          <a:lstStyle/>
          <a:p>
            <a:fld id="{3DADC76C-A21C-1942-BB8C-0220D21CFC39}" type="slidenum">
              <a:rPr lang="en-US" smtClean="0"/>
              <a:t>5</a:t>
            </a:fld>
            <a:endParaRPr lang="en-US"/>
          </a:p>
        </p:txBody>
      </p:sp>
    </p:spTree>
    <p:extLst>
      <p:ext uri="{BB962C8B-B14F-4D97-AF65-F5344CB8AC3E}">
        <p14:creationId xmlns:p14="http://schemas.microsoft.com/office/powerpoint/2010/main" val="186972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DC76C-A21C-1942-BB8C-0220D21CFC39}" type="slidenum">
              <a:rPr lang="en-US" smtClean="0"/>
              <a:t>7</a:t>
            </a:fld>
            <a:endParaRPr lang="en-US"/>
          </a:p>
        </p:txBody>
      </p:sp>
    </p:spTree>
    <p:extLst>
      <p:ext uri="{BB962C8B-B14F-4D97-AF65-F5344CB8AC3E}">
        <p14:creationId xmlns:p14="http://schemas.microsoft.com/office/powerpoint/2010/main" val="703209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DC76C-A21C-1942-BB8C-0220D21CFC39}" type="slidenum">
              <a:rPr lang="en-US" smtClean="0"/>
              <a:t>17</a:t>
            </a:fld>
            <a:endParaRPr lang="en-US"/>
          </a:p>
        </p:txBody>
      </p:sp>
    </p:spTree>
    <p:extLst>
      <p:ext uri="{BB962C8B-B14F-4D97-AF65-F5344CB8AC3E}">
        <p14:creationId xmlns:p14="http://schemas.microsoft.com/office/powerpoint/2010/main" val="1207593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2DEC2-181C-A947-94A5-7127544DB922}" type="slidenum">
              <a:rPr lang="en-US" smtClean="0"/>
              <a:t>21</a:t>
            </a:fld>
            <a:endParaRPr lang="en-US"/>
          </a:p>
        </p:txBody>
      </p:sp>
    </p:spTree>
    <p:extLst>
      <p:ext uri="{BB962C8B-B14F-4D97-AF65-F5344CB8AC3E}">
        <p14:creationId xmlns:p14="http://schemas.microsoft.com/office/powerpoint/2010/main" val="1467711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FEF62-D47A-87F9-748F-AF75EB500A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6429D8-9327-2D06-A0E0-96B0545AAE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7CB5CE-985A-537C-BF90-C13051EC00DF}"/>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5" name="Footer Placeholder 4">
            <a:extLst>
              <a:ext uri="{FF2B5EF4-FFF2-40B4-BE49-F238E27FC236}">
                <a16:creationId xmlns:a16="http://schemas.microsoft.com/office/drawing/2014/main" id="{51711BA7-3924-08D2-3483-133726B5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88213-8CA9-2D7A-2568-524AF8F1461E}"/>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85422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6F8C-9F44-FE42-E738-213D0267EF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A09D5F-A341-1EA9-3223-1943D1D344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28CBB-B647-10F1-0E0D-0ACF3DE14D2F}"/>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5" name="Footer Placeholder 4">
            <a:extLst>
              <a:ext uri="{FF2B5EF4-FFF2-40B4-BE49-F238E27FC236}">
                <a16:creationId xmlns:a16="http://schemas.microsoft.com/office/drawing/2014/main" id="{9615B1A2-DFED-ADFB-2A92-DB73AED2A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8F697-61D3-95E6-E735-7DE5C16D4CC4}"/>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154937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445B4C-37E2-737D-86D7-1ED9AB7432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8E64A3-7C06-E6C7-B37A-FFE1B080A4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9B4E-FA67-78FF-ADDC-1F10C2DDD9B7}"/>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5" name="Footer Placeholder 4">
            <a:extLst>
              <a:ext uri="{FF2B5EF4-FFF2-40B4-BE49-F238E27FC236}">
                <a16:creationId xmlns:a16="http://schemas.microsoft.com/office/drawing/2014/main" id="{9CD3DFD4-47FF-7285-7036-4ADFC10AE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207FD-21DA-71A6-E45E-2246B26E998A}"/>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383980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E44E-F4C0-C932-0F0C-7601C50E5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BE116-2E3A-1C06-0110-BCB459F64C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90A5E-B4AB-952D-6695-BA212B5371BB}"/>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5" name="Footer Placeholder 4">
            <a:extLst>
              <a:ext uri="{FF2B5EF4-FFF2-40B4-BE49-F238E27FC236}">
                <a16:creationId xmlns:a16="http://schemas.microsoft.com/office/drawing/2014/main" id="{9E831A2F-DDFA-D219-F640-C6891E96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76A1F-002B-9AA8-ED52-8BA0C832D58D}"/>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216384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9E1F-12F5-CAB7-B278-78BF4F48C7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554BA2-970A-BD65-5AAA-F71E859F10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16D70-E26F-07B7-CE2F-1C713CBBDEBD}"/>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5" name="Footer Placeholder 4">
            <a:extLst>
              <a:ext uri="{FF2B5EF4-FFF2-40B4-BE49-F238E27FC236}">
                <a16:creationId xmlns:a16="http://schemas.microsoft.com/office/drawing/2014/main" id="{FFCFE373-97CB-36EC-583A-00A8D2E9D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FEE5E-E387-CDBE-878F-7737D731106E}"/>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3107802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39C26-A719-404D-751C-1C032CA3BB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F1A2CC-6B0F-0458-10B9-F684F17EC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EAA21C-CCD7-6D3B-9AFD-29FF5C5BEE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BFCE6A-6200-B906-7925-4BF631792688}"/>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6" name="Footer Placeholder 5">
            <a:extLst>
              <a:ext uri="{FF2B5EF4-FFF2-40B4-BE49-F238E27FC236}">
                <a16:creationId xmlns:a16="http://schemas.microsoft.com/office/drawing/2014/main" id="{80BB3071-7502-1236-CF7F-1E2DF8853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96119-E971-3D4C-4F55-C63C6828FEB6}"/>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450817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C507-F33C-0269-96C5-530CBA296B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E316EC-00C2-0EEE-C0EB-49A2827ACD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9A0947-3355-EA32-445F-1A36593369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5C8522-85A7-1C0A-1AF6-A09A98BABE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373396-95F5-950C-F281-7900C848D6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69E4C5-51A3-8391-CBB9-39B2E1FC9B0A}"/>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8" name="Footer Placeholder 7">
            <a:extLst>
              <a:ext uri="{FF2B5EF4-FFF2-40B4-BE49-F238E27FC236}">
                <a16:creationId xmlns:a16="http://schemas.microsoft.com/office/drawing/2014/main" id="{F628973A-240B-5F0F-8E05-1423EEE2AC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6C7B04-02B0-9EF4-1D9D-531E615AF4B3}"/>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928030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7971-3A1A-5086-021D-BDD591DC2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750314-6AF0-AF5E-B9F1-AD727A909414}"/>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4" name="Footer Placeholder 3">
            <a:extLst>
              <a:ext uri="{FF2B5EF4-FFF2-40B4-BE49-F238E27FC236}">
                <a16:creationId xmlns:a16="http://schemas.microsoft.com/office/drawing/2014/main" id="{3489EBB0-7386-1D43-5EBD-2CA2796C54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E27BB6-D503-B053-BDB4-0C4E3C9AC64E}"/>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2592629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7D7AA8-C852-F050-8026-744BBFBCCA6D}"/>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3" name="Footer Placeholder 2">
            <a:extLst>
              <a:ext uri="{FF2B5EF4-FFF2-40B4-BE49-F238E27FC236}">
                <a16:creationId xmlns:a16="http://schemas.microsoft.com/office/drawing/2014/main" id="{01C7F089-89AE-C6C0-DFD0-B246D389EB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F42E6A-F34E-77CD-A0C0-932302B0DB31}"/>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799646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8CF0-3A31-4164-6833-232C39221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DD60E-B53D-43BE-8184-46F4A5943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88ED8-D555-008B-2961-57CA131A6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A1941C-DA7C-5C5D-6CA3-8052BF4F4210}"/>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6" name="Footer Placeholder 5">
            <a:extLst>
              <a:ext uri="{FF2B5EF4-FFF2-40B4-BE49-F238E27FC236}">
                <a16:creationId xmlns:a16="http://schemas.microsoft.com/office/drawing/2014/main" id="{67601068-CA78-8F30-F44C-A76A4F92D3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C0586-6AD1-CDBB-EEE1-DAE3015D3B26}"/>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250208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B15E-4B0A-E6A3-2D53-518A652FA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E641F2-3B34-14EE-13BF-F2DE3601EE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284A8-FD57-4BD9-2461-34CC7833E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5108A2-A929-4B8A-B4E5-43642C2857B3}"/>
              </a:ext>
            </a:extLst>
          </p:cNvPr>
          <p:cNvSpPr>
            <a:spLocks noGrp="1"/>
          </p:cNvSpPr>
          <p:nvPr>
            <p:ph type="dt" sz="half" idx="10"/>
          </p:nvPr>
        </p:nvSpPr>
        <p:spPr/>
        <p:txBody>
          <a:bodyPr/>
          <a:lstStyle/>
          <a:p>
            <a:fld id="{7FB7AED1-10F4-614D-BC7E-D96FAB95E159}" type="datetimeFigureOut">
              <a:rPr lang="en-US" smtClean="0"/>
              <a:t>6/13/23</a:t>
            </a:fld>
            <a:endParaRPr lang="en-US"/>
          </a:p>
        </p:txBody>
      </p:sp>
      <p:sp>
        <p:nvSpPr>
          <p:cNvPr id="6" name="Footer Placeholder 5">
            <a:extLst>
              <a:ext uri="{FF2B5EF4-FFF2-40B4-BE49-F238E27FC236}">
                <a16:creationId xmlns:a16="http://schemas.microsoft.com/office/drawing/2014/main" id="{717C7168-E73C-9896-76B1-C6E451D2F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733863-DBCD-0DCA-3F2B-E769AE14BB06}"/>
              </a:ext>
            </a:extLst>
          </p:cNvPr>
          <p:cNvSpPr>
            <a:spLocks noGrp="1"/>
          </p:cNvSpPr>
          <p:nvPr>
            <p:ph type="sldNum" sz="quarter" idx="12"/>
          </p:nvPr>
        </p:nvSpPr>
        <p:spPr/>
        <p:txBody>
          <a:bodyPr/>
          <a:lstStyle/>
          <a:p>
            <a:fld id="{FBDD7513-E838-1746-9A60-9C48FC4A16A8}" type="slidenum">
              <a:rPr lang="en-US" smtClean="0"/>
              <a:t>‹#›</a:t>
            </a:fld>
            <a:endParaRPr lang="en-US"/>
          </a:p>
        </p:txBody>
      </p:sp>
    </p:spTree>
    <p:extLst>
      <p:ext uri="{BB962C8B-B14F-4D97-AF65-F5344CB8AC3E}">
        <p14:creationId xmlns:p14="http://schemas.microsoft.com/office/powerpoint/2010/main" val="1729626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F9E95-8B74-3DA7-2674-C236A8CCC7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283215-7330-CD8D-46C6-C6ED955BF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B27C5-7ED8-6306-B2D7-159FC9224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7AED1-10F4-614D-BC7E-D96FAB95E159}" type="datetimeFigureOut">
              <a:rPr lang="en-US" smtClean="0"/>
              <a:t>6/13/23</a:t>
            </a:fld>
            <a:endParaRPr lang="en-US"/>
          </a:p>
        </p:txBody>
      </p:sp>
      <p:sp>
        <p:nvSpPr>
          <p:cNvPr id="5" name="Footer Placeholder 4">
            <a:extLst>
              <a:ext uri="{FF2B5EF4-FFF2-40B4-BE49-F238E27FC236}">
                <a16:creationId xmlns:a16="http://schemas.microsoft.com/office/drawing/2014/main" id="{CFF539AE-2FE4-1B9A-E8E2-9516B0779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E7204E-202F-8EE8-0D7B-1B439221D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D7513-E838-1746-9A60-9C48FC4A16A8}" type="slidenum">
              <a:rPr lang="en-US" smtClean="0"/>
              <a:t>‹#›</a:t>
            </a:fld>
            <a:endParaRPr lang="en-US"/>
          </a:p>
        </p:txBody>
      </p:sp>
    </p:spTree>
    <p:extLst>
      <p:ext uri="{BB962C8B-B14F-4D97-AF65-F5344CB8AC3E}">
        <p14:creationId xmlns:p14="http://schemas.microsoft.com/office/powerpoint/2010/main" val="712067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6" Type="http://schemas.openxmlformats.org/officeDocument/2006/relationships/image" Target="../media/image60.png"/><Relationship Id="rId21" Type="http://schemas.openxmlformats.org/officeDocument/2006/relationships/customXml" Target="../ink/ink10.xml"/><Relationship Id="rId42" Type="http://schemas.openxmlformats.org/officeDocument/2006/relationships/customXml" Target="../ink/ink24.xml"/><Relationship Id="rId47" Type="http://schemas.openxmlformats.org/officeDocument/2006/relationships/image" Target="../media/image66.png"/><Relationship Id="rId63" Type="http://schemas.openxmlformats.org/officeDocument/2006/relationships/customXml" Target="../ink/ink42.xml"/><Relationship Id="rId68" Type="http://schemas.openxmlformats.org/officeDocument/2006/relationships/customXml" Target="../ink/ink47.xml"/><Relationship Id="rId84" Type="http://schemas.openxmlformats.org/officeDocument/2006/relationships/customXml" Target="../ink/ink62.xml"/><Relationship Id="rId16" Type="http://schemas.openxmlformats.org/officeDocument/2006/relationships/image" Target="../media/image55.png"/><Relationship Id="rId11" Type="http://schemas.openxmlformats.org/officeDocument/2006/relationships/image" Target="../media/image53.png"/><Relationship Id="rId32" Type="http://schemas.openxmlformats.org/officeDocument/2006/relationships/customXml" Target="../ink/ink16.xml"/><Relationship Id="rId37" Type="http://schemas.openxmlformats.org/officeDocument/2006/relationships/image" Target="../media/image64.png"/><Relationship Id="rId53" Type="http://schemas.openxmlformats.org/officeDocument/2006/relationships/customXml" Target="../ink/ink33.xml"/><Relationship Id="rId58" Type="http://schemas.openxmlformats.org/officeDocument/2006/relationships/image" Target="../media/image67.png"/><Relationship Id="rId74" Type="http://schemas.openxmlformats.org/officeDocument/2006/relationships/image" Target="../media/image68.png"/><Relationship Id="rId79" Type="http://schemas.openxmlformats.org/officeDocument/2006/relationships/customXml" Target="../ink/ink57.xml"/><Relationship Id="rId5" Type="http://schemas.openxmlformats.org/officeDocument/2006/relationships/customXml" Target="../ink/ink1.xml"/><Relationship Id="rId19" Type="http://schemas.openxmlformats.org/officeDocument/2006/relationships/customXml" Target="../ink/ink9.xml"/><Relationship Id="rId14" Type="http://schemas.openxmlformats.org/officeDocument/2006/relationships/customXml" Target="../ink/ink6.xml"/><Relationship Id="rId22" Type="http://schemas.openxmlformats.org/officeDocument/2006/relationships/image" Target="../media/image58.png"/><Relationship Id="rId27" Type="http://schemas.openxmlformats.org/officeDocument/2006/relationships/customXml" Target="../ink/ink13.xml"/><Relationship Id="rId30" Type="http://schemas.openxmlformats.org/officeDocument/2006/relationships/image" Target="../media/image62.png"/><Relationship Id="rId35" Type="http://schemas.openxmlformats.org/officeDocument/2006/relationships/image" Target="../media/image63.png"/><Relationship Id="rId43" Type="http://schemas.openxmlformats.org/officeDocument/2006/relationships/customXml" Target="../ink/ink25.xml"/><Relationship Id="rId48" Type="http://schemas.openxmlformats.org/officeDocument/2006/relationships/customXml" Target="../ink/ink28.xml"/><Relationship Id="rId56" Type="http://schemas.openxmlformats.org/officeDocument/2006/relationships/customXml" Target="../ink/ink36.xml"/><Relationship Id="rId64" Type="http://schemas.openxmlformats.org/officeDocument/2006/relationships/customXml" Target="../ink/ink43.xml"/><Relationship Id="rId69" Type="http://schemas.openxmlformats.org/officeDocument/2006/relationships/customXml" Target="../ink/ink48.xml"/><Relationship Id="rId77" Type="http://schemas.openxmlformats.org/officeDocument/2006/relationships/customXml" Target="../ink/ink55.xml"/><Relationship Id="rId8" Type="http://schemas.openxmlformats.org/officeDocument/2006/relationships/image" Target="../media/image52.png"/><Relationship Id="rId51" Type="http://schemas.openxmlformats.org/officeDocument/2006/relationships/customXml" Target="../ink/ink31.xml"/><Relationship Id="rId72" Type="http://schemas.openxmlformats.org/officeDocument/2006/relationships/customXml" Target="../ink/ink51.xml"/><Relationship Id="rId80" Type="http://schemas.openxmlformats.org/officeDocument/2006/relationships/customXml" Target="../ink/ink58.xml"/><Relationship Id="rId85" Type="http://schemas.openxmlformats.org/officeDocument/2006/relationships/customXml" Target="../ink/ink63.xml"/><Relationship Id="rId3" Type="http://schemas.openxmlformats.org/officeDocument/2006/relationships/image" Target="../media/image26.png"/><Relationship Id="rId12" Type="http://schemas.openxmlformats.org/officeDocument/2006/relationships/customXml" Target="../ink/ink5.xml"/><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7.xml"/><Relationship Id="rId38" Type="http://schemas.openxmlformats.org/officeDocument/2006/relationships/customXml" Target="../ink/ink20.xml"/><Relationship Id="rId46" Type="http://schemas.openxmlformats.org/officeDocument/2006/relationships/customXml" Target="../ink/ink27.xml"/><Relationship Id="rId59" Type="http://schemas.openxmlformats.org/officeDocument/2006/relationships/customXml" Target="../ink/ink38.xml"/><Relationship Id="rId67" Type="http://schemas.openxmlformats.org/officeDocument/2006/relationships/customXml" Target="../ink/ink46.xml"/><Relationship Id="rId20" Type="http://schemas.openxmlformats.org/officeDocument/2006/relationships/image" Target="../media/image57.png"/><Relationship Id="rId41" Type="http://schemas.openxmlformats.org/officeDocument/2006/relationships/customXml" Target="../ink/ink23.xml"/><Relationship Id="rId54" Type="http://schemas.openxmlformats.org/officeDocument/2006/relationships/customXml" Target="../ink/ink34.xml"/><Relationship Id="rId62" Type="http://schemas.openxmlformats.org/officeDocument/2006/relationships/customXml" Target="../ink/ink41.xml"/><Relationship Id="rId70" Type="http://schemas.openxmlformats.org/officeDocument/2006/relationships/customXml" Target="../ink/ink49.xml"/><Relationship Id="rId75" Type="http://schemas.openxmlformats.org/officeDocument/2006/relationships/customXml" Target="../ink/ink53.xml"/><Relationship Id="rId83" Type="http://schemas.openxmlformats.org/officeDocument/2006/relationships/customXml" Target="../ink/ink61.xml"/><Relationship Id="rId1" Type="http://schemas.openxmlformats.org/officeDocument/2006/relationships/slideLayout" Target="../slideLayouts/slideLayout2.xml"/><Relationship Id="rId6" Type="http://schemas.openxmlformats.org/officeDocument/2006/relationships/image" Target="../media/image51.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61.png"/><Relationship Id="rId36" Type="http://schemas.openxmlformats.org/officeDocument/2006/relationships/customXml" Target="../ink/ink19.xml"/><Relationship Id="rId49" Type="http://schemas.openxmlformats.org/officeDocument/2006/relationships/customXml" Target="../ink/ink29.xml"/><Relationship Id="rId57" Type="http://schemas.openxmlformats.org/officeDocument/2006/relationships/customXml" Target="../ink/ink37.xml"/><Relationship Id="rId10" Type="http://schemas.openxmlformats.org/officeDocument/2006/relationships/customXml" Target="../ink/ink4.xml"/><Relationship Id="rId31" Type="http://schemas.openxmlformats.org/officeDocument/2006/relationships/customXml" Target="../ink/ink15.xml"/><Relationship Id="rId44" Type="http://schemas.openxmlformats.org/officeDocument/2006/relationships/customXml" Target="../ink/ink26.xml"/><Relationship Id="rId52" Type="http://schemas.openxmlformats.org/officeDocument/2006/relationships/customXml" Target="../ink/ink32.xml"/><Relationship Id="rId60" Type="http://schemas.openxmlformats.org/officeDocument/2006/relationships/customXml" Target="../ink/ink39.xml"/><Relationship Id="rId65" Type="http://schemas.openxmlformats.org/officeDocument/2006/relationships/customXml" Target="../ink/ink44.xml"/><Relationship Id="rId73" Type="http://schemas.openxmlformats.org/officeDocument/2006/relationships/customXml" Target="../ink/ink52.xml"/><Relationship Id="rId78" Type="http://schemas.openxmlformats.org/officeDocument/2006/relationships/customXml" Target="../ink/ink56.xml"/><Relationship Id="rId81" Type="http://schemas.openxmlformats.org/officeDocument/2006/relationships/customXml" Target="../ink/ink59.xml"/><Relationship Id="rId86" Type="http://schemas.openxmlformats.org/officeDocument/2006/relationships/customXml" Target="../ink/ink64.xml"/><Relationship Id="rId4" Type="http://schemas.openxmlformats.org/officeDocument/2006/relationships/image" Target="../media/image27.emf"/><Relationship Id="rId9" Type="http://schemas.openxmlformats.org/officeDocument/2006/relationships/customXml" Target="../ink/ink3.xml"/><Relationship Id="rId13" Type="http://schemas.openxmlformats.org/officeDocument/2006/relationships/image" Target="../media/image54.png"/><Relationship Id="rId18" Type="http://schemas.openxmlformats.org/officeDocument/2006/relationships/image" Target="../media/image56.png"/><Relationship Id="rId39" Type="http://schemas.openxmlformats.org/officeDocument/2006/relationships/customXml" Target="../ink/ink21.xml"/><Relationship Id="rId34" Type="http://schemas.openxmlformats.org/officeDocument/2006/relationships/customXml" Target="../ink/ink18.xml"/><Relationship Id="rId50" Type="http://schemas.openxmlformats.org/officeDocument/2006/relationships/customXml" Target="../ink/ink30.xml"/><Relationship Id="rId55" Type="http://schemas.openxmlformats.org/officeDocument/2006/relationships/customXml" Target="../ink/ink35.xml"/><Relationship Id="rId76" Type="http://schemas.openxmlformats.org/officeDocument/2006/relationships/customXml" Target="../ink/ink54.xml"/><Relationship Id="rId7" Type="http://schemas.openxmlformats.org/officeDocument/2006/relationships/customXml" Target="../ink/ink2.xml"/><Relationship Id="rId71" Type="http://schemas.openxmlformats.org/officeDocument/2006/relationships/customXml" Target="../ink/ink50.xml"/><Relationship Id="rId2" Type="http://schemas.openxmlformats.org/officeDocument/2006/relationships/notesSlide" Target="../notesSlides/notesSlide5.xml"/><Relationship Id="rId29" Type="http://schemas.openxmlformats.org/officeDocument/2006/relationships/customXml" Target="../ink/ink14.xml"/><Relationship Id="rId24" Type="http://schemas.openxmlformats.org/officeDocument/2006/relationships/image" Target="../media/image59.png"/><Relationship Id="rId40" Type="http://schemas.openxmlformats.org/officeDocument/2006/relationships/customXml" Target="../ink/ink22.xml"/><Relationship Id="rId45" Type="http://schemas.openxmlformats.org/officeDocument/2006/relationships/image" Target="../media/image65.png"/><Relationship Id="rId66" Type="http://schemas.openxmlformats.org/officeDocument/2006/relationships/customXml" Target="../ink/ink45.xml"/><Relationship Id="rId87" Type="http://schemas.openxmlformats.org/officeDocument/2006/relationships/customXml" Target="../ink/ink65.xml"/><Relationship Id="rId61" Type="http://schemas.openxmlformats.org/officeDocument/2006/relationships/customXml" Target="../ink/ink40.xml"/><Relationship Id="rId82" Type="http://schemas.openxmlformats.org/officeDocument/2006/relationships/customXml" Target="../ink/ink6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4" descr="A spiral galaxy with two arms. Pinkish areas dot the brightest points along the arms, while brownish and blueish hues dominate the spaces in between. A complicated web of dust forms the arms with many tendrils also connecting them in the dimmer areas. Pin pricks of light from background galaxies and very few stars are scattered about the image.">
            <a:extLst>
              <a:ext uri="{FF2B5EF4-FFF2-40B4-BE49-F238E27FC236}">
                <a16:creationId xmlns:a16="http://schemas.microsoft.com/office/drawing/2014/main" id="{B84EAF5B-BE03-1EC2-3CE9-6B193C1B6612}"/>
              </a:ext>
            </a:extLst>
          </p:cNvPr>
          <p:cNvPicPr>
            <a:picLocks noChangeAspect="1" noChangeArrowheads="1"/>
          </p:cNvPicPr>
          <p:nvPr/>
        </p:nvPicPr>
        <p:blipFill>
          <a:blip r:embed="rId3">
            <a:alphaModFix amt="80000"/>
            <a:extLst>
              <a:ext uri="{28A0092B-C50C-407E-A947-70E740481C1C}">
                <a14:useLocalDpi xmlns:a14="http://schemas.microsoft.com/office/drawing/2010/main" val="0"/>
              </a:ext>
            </a:extLst>
          </a:blip>
          <a:srcRect/>
          <a:stretch>
            <a:fillRect/>
          </a:stretch>
        </p:blipFill>
        <p:spPr bwMode="auto">
          <a:xfrm rot="5400000">
            <a:off x="2669384" y="-2666333"/>
            <a:ext cx="6856285" cy="121889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83CB2DE-7F44-0225-CD53-D0E502E30FE4}"/>
              </a:ext>
            </a:extLst>
          </p:cNvPr>
          <p:cNvGrpSpPr>
            <a:grpSpLocks noChangeAspect="1"/>
          </p:cNvGrpSpPr>
          <p:nvPr/>
        </p:nvGrpSpPr>
        <p:grpSpPr>
          <a:xfrm flipH="1">
            <a:off x="1951322" y="5956252"/>
            <a:ext cx="2986435" cy="593182"/>
            <a:chOff x="2522808" y="5916181"/>
            <a:chExt cx="3755223" cy="745883"/>
          </a:xfrm>
        </p:grpSpPr>
        <p:sp>
          <p:nvSpPr>
            <p:cNvPr id="13" name="Oval 12">
              <a:extLst>
                <a:ext uri="{FF2B5EF4-FFF2-40B4-BE49-F238E27FC236}">
                  <a16:creationId xmlns:a16="http://schemas.microsoft.com/office/drawing/2014/main" id="{E7B54BA0-DF33-EB1E-649E-861C17147040}"/>
                </a:ext>
              </a:extLst>
            </p:cNvPr>
            <p:cNvSpPr/>
            <p:nvPr/>
          </p:nvSpPr>
          <p:spPr>
            <a:xfrm rot="5400000">
              <a:off x="3711360" y="5911915"/>
              <a:ext cx="304334" cy="312865"/>
            </a:xfrm>
            <a:prstGeom prst="ellipse">
              <a:avLst/>
            </a:prstGeom>
            <a:noFill/>
            <a:ln w="28575">
              <a:solidFill>
                <a:srgbClr val="02FF0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84" tIns="164592" rIns="329184" bIns="164592" numCol="1" spcCol="0" rtlCol="0" fromWordArt="0" anchor="ctr" anchorCtr="0" forceAA="0" compatLnSpc="1">
              <a:prstTxWarp prst="textNoShape">
                <a:avLst/>
              </a:prstTxWarp>
              <a:noAutofit/>
            </a:bodyPr>
            <a:lstStyle/>
            <a:p>
              <a:pPr algn="ctr"/>
              <a:endParaRPr lang="en-US" sz="23328" dirty="0">
                <a:solidFill>
                  <a:srgbClr val="02FF07"/>
                </a:solidFill>
              </a:endParaRPr>
            </a:p>
          </p:txBody>
        </p:sp>
        <p:sp>
          <p:nvSpPr>
            <p:cNvPr id="14" name="TextBox 13">
              <a:extLst>
                <a:ext uri="{FF2B5EF4-FFF2-40B4-BE49-F238E27FC236}">
                  <a16:creationId xmlns:a16="http://schemas.microsoft.com/office/drawing/2014/main" id="{D45FDF88-B48B-6229-BA32-A4F84235C88B}"/>
                </a:ext>
              </a:extLst>
            </p:cNvPr>
            <p:cNvSpPr txBox="1"/>
            <p:nvPr/>
          </p:nvSpPr>
          <p:spPr>
            <a:xfrm>
              <a:off x="2522808" y="6081554"/>
              <a:ext cx="3755223" cy="580510"/>
            </a:xfrm>
            <a:prstGeom prst="rect">
              <a:avLst/>
            </a:prstGeom>
            <a:noFill/>
            <a:ln>
              <a:noFill/>
            </a:ln>
          </p:spPr>
          <p:txBody>
            <a:bodyPr wrap="square" rtlCol="0">
              <a:spAutoFit/>
            </a:bodyPr>
            <a:lstStyle/>
            <a:p>
              <a:r>
                <a:rPr lang="en-US" sz="2400" dirty="0">
                  <a:solidFill>
                    <a:srgbClr val="05FF00"/>
                  </a:solidFill>
                  <a:latin typeface="Roboto Light" panose="02000000000000000000" pitchFamily="2" charset="0"/>
                  <a:ea typeface="Roboto Light" panose="02000000000000000000" pitchFamily="2" charset="0"/>
                  <a:cs typeface="Lato" panose="020F0502020204030203" pitchFamily="34" charset="0"/>
                </a:rPr>
                <a:t>SN 2021aefx</a:t>
              </a:r>
            </a:p>
          </p:txBody>
        </p:sp>
        <p:cxnSp>
          <p:nvCxnSpPr>
            <p:cNvPr id="15" name="Straight Connector 14">
              <a:extLst>
                <a:ext uri="{FF2B5EF4-FFF2-40B4-BE49-F238E27FC236}">
                  <a16:creationId xmlns:a16="http://schemas.microsoft.com/office/drawing/2014/main" id="{F7BBEA17-3A3D-3C8F-3A01-C24FC7C7D48C}"/>
                </a:ext>
              </a:extLst>
            </p:cNvPr>
            <p:cNvCxnSpPr>
              <a:cxnSpLocks/>
            </p:cNvCxnSpPr>
            <p:nvPr/>
          </p:nvCxnSpPr>
          <p:spPr>
            <a:xfrm>
              <a:off x="3863527" y="6302773"/>
              <a:ext cx="0" cy="344937"/>
            </a:xfrm>
            <a:prstGeom prst="line">
              <a:avLst/>
            </a:prstGeom>
            <a:ln w="28575">
              <a:solidFill>
                <a:srgbClr val="04FF0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5C2F1BB-983A-4B75-E2DB-B6C2AA312545}"/>
                </a:ext>
              </a:extLst>
            </p:cNvPr>
            <p:cNvCxnSpPr>
              <a:cxnSpLocks/>
            </p:cNvCxnSpPr>
            <p:nvPr/>
          </p:nvCxnSpPr>
          <p:spPr>
            <a:xfrm>
              <a:off x="4127024" y="6057074"/>
              <a:ext cx="344937" cy="0"/>
            </a:xfrm>
            <a:prstGeom prst="line">
              <a:avLst/>
            </a:prstGeom>
            <a:ln w="28575">
              <a:solidFill>
                <a:srgbClr val="04FF05"/>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21849A73-4A77-5DBB-40B8-FD92613FB0EB}"/>
              </a:ext>
            </a:extLst>
          </p:cNvPr>
          <p:cNvSpPr txBox="1"/>
          <p:nvPr/>
        </p:nvSpPr>
        <p:spPr>
          <a:xfrm>
            <a:off x="6314090" y="6175910"/>
            <a:ext cx="6300952" cy="584775"/>
          </a:xfrm>
          <a:prstGeom prst="rect">
            <a:avLst/>
          </a:prstGeom>
          <a:noFill/>
        </p:spPr>
        <p:txBody>
          <a:bodyPr wrap="square">
            <a:spAutoFit/>
          </a:bodyPr>
          <a:lstStyle/>
          <a:p>
            <a:pPr algn="ctr"/>
            <a:r>
              <a:rPr lang="en-US" dirty="0">
                <a:solidFill>
                  <a:schemeClr val="bg1">
                    <a:lumMod val="65000"/>
                  </a:schemeClr>
                </a:solidFill>
                <a:latin typeface="Roboto Thin" panose="02000000000000000000" pitchFamily="2" charset="0"/>
                <a:ea typeface="Roboto Thin" panose="02000000000000000000" pitchFamily="2" charset="0"/>
                <a:cs typeface="Lato" panose="020F0502020204030203" pitchFamily="34" charset="0"/>
              </a:rPr>
              <a:t>JWST/MIRI image of host galaxy NGC 1566</a:t>
            </a:r>
          </a:p>
          <a:p>
            <a:pPr algn="ctr"/>
            <a:r>
              <a:rPr lang="en-US" sz="1400" dirty="0">
                <a:solidFill>
                  <a:schemeClr val="bg1">
                    <a:lumMod val="65000"/>
                  </a:schemeClr>
                </a:solidFill>
                <a:latin typeface="Roboto Thin" panose="02000000000000000000" pitchFamily="2" charset="0"/>
                <a:ea typeface="Roboto Thin" panose="02000000000000000000" pitchFamily="2" charset="0"/>
                <a:cs typeface="Lato" panose="020F0502020204030203" pitchFamily="34" charset="0"/>
              </a:rPr>
              <a:t>data via JWST GO 2107 (PI: Janice Lee), processing by Judy Schmidt</a:t>
            </a:r>
          </a:p>
        </p:txBody>
      </p:sp>
      <p:sp>
        <p:nvSpPr>
          <p:cNvPr id="19" name="Rounded Rectangle 18">
            <a:extLst>
              <a:ext uri="{FF2B5EF4-FFF2-40B4-BE49-F238E27FC236}">
                <a16:creationId xmlns:a16="http://schemas.microsoft.com/office/drawing/2014/main" id="{A7F89CBD-FBD8-00C5-6F04-A2804602D3C2}"/>
              </a:ext>
            </a:extLst>
          </p:cNvPr>
          <p:cNvSpPr/>
          <p:nvPr/>
        </p:nvSpPr>
        <p:spPr>
          <a:xfrm>
            <a:off x="1855694" y="412376"/>
            <a:ext cx="8381999" cy="1595886"/>
          </a:xfrm>
          <a:prstGeom prst="round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D42D74-95A7-122B-FD6E-BFF871CA20F0}"/>
              </a:ext>
            </a:extLst>
          </p:cNvPr>
          <p:cNvSpPr>
            <a:spLocks noGrp="1"/>
          </p:cNvSpPr>
          <p:nvPr>
            <p:ph type="ctrTitle"/>
          </p:nvPr>
        </p:nvSpPr>
        <p:spPr>
          <a:xfrm>
            <a:off x="1569479" y="275748"/>
            <a:ext cx="9053040" cy="1793206"/>
          </a:xfrm>
        </p:spPr>
        <p:txBody>
          <a:bodyPr/>
          <a:lstStyle/>
          <a:p>
            <a: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t>Infrared Evolution of </a:t>
            </a:r>
            <a:b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br>
            <a: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t>Type Ia Supernovae</a:t>
            </a:r>
          </a:p>
        </p:txBody>
      </p:sp>
      <p:sp>
        <p:nvSpPr>
          <p:cNvPr id="20" name="Rounded Rectangle 19">
            <a:extLst>
              <a:ext uri="{FF2B5EF4-FFF2-40B4-BE49-F238E27FC236}">
                <a16:creationId xmlns:a16="http://schemas.microsoft.com/office/drawing/2014/main" id="{3D0E2B93-2893-5799-F0C3-10A9380E5B6D}"/>
              </a:ext>
            </a:extLst>
          </p:cNvPr>
          <p:cNvSpPr/>
          <p:nvPr/>
        </p:nvSpPr>
        <p:spPr>
          <a:xfrm>
            <a:off x="4697505" y="3952034"/>
            <a:ext cx="2805954" cy="461665"/>
          </a:xfrm>
          <a:prstGeom prst="roundRect">
            <a:avLst>
              <a:gd name="adj" fmla="val 20952"/>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B5A4B78-BE97-4B16-862D-79C70FFBB477}"/>
              </a:ext>
            </a:extLst>
          </p:cNvPr>
          <p:cNvSpPr>
            <a:spLocks noGrp="1"/>
          </p:cNvSpPr>
          <p:nvPr>
            <p:ph type="subTitle" idx="1"/>
          </p:nvPr>
        </p:nvSpPr>
        <p:spPr>
          <a:xfrm>
            <a:off x="4602782" y="3903020"/>
            <a:ext cx="2986435" cy="677945"/>
          </a:xfrm>
        </p:spPr>
        <p:txBody>
          <a:bodyPr>
            <a:normAutofit/>
          </a:bodyPr>
          <a:lstStyle/>
          <a:p>
            <a:r>
              <a:rPr lang="en-US" sz="3600" b="1" dirty="0">
                <a:solidFill>
                  <a:schemeClr val="bg1"/>
                </a:solidFill>
                <a:latin typeface="Roboto Thin" panose="02000000000000000000" pitchFamily="2" charset="0"/>
                <a:ea typeface="Roboto Thin" panose="02000000000000000000" pitchFamily="2" charset="0"/>
                <a:cs typeface="Lato" panose="020F0502020204030203" pitchFamily="34" charset="0"/>
              </a:rPr>
              <a:t>Lindsey Kwok</a:t>
            </a:r>
          </a:p>
        </p:txBody>
      </p:sp>
      <p:sp>
        <p:nvSpPr>
          <p:cNvPr id="21" name="Rounded Rectangle 20">
            <a:extLst>
              <a:ext uri="{FF2B5EF4-FFF2-40B4-BE49-F238E27FC236}">
                <a16:creationId xmlns:a16="http://schemas.microsoft.com/office/drawing/2014/main" id="{4B0437AA-86D5-F2D4-9833-08573823B210}"/>
              </a:ext>
            </a:extLst>
          </p:cNvPr>
          <p:cNvSpPr/>
          <p:nvPr/>
        </p:nvSpPr>
        <p:spPr>
          <a:xfrm>
            <a:off x="3426008" y="4505127"/>
            <a:ext cx="5798674" cy="346854"/>
          </a:xfrm>
          <a:prstGeom prst="roundRect">
            <a:avLst>
              <a:gd name="adj" fmla="val 20952"/>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C3C0620-F4AA-9CE6-58F4-29B02579D6C9}"/>
              </a:ext>
            </a:extLst>
          </p:cNvPr>
          <p:cNvSpPr txBox="1"/>
          <p:nvPr/>
        </p:nvSpPr>
        <p:spPr>
          <a:xfrm>
            <a:off x="3266789" y="4447624"/>
            <a:ext cx="6094602" cy="461665"/>
          </a:xfrm>
          <a:prstGeom prst="rect">
            <a:avLst/>
          </a:prstGeom>
          <a:noFill/>
        </p:spPr>
        <p:txBody>
          <a:bodyPr wrap="square">
            <a:spAutoFit/>
          </a:bodyPr>
          <a:lstStyle/>
          <a:p>
            <a:pPr algn="ctr"/>
            <a:r>
              <a:rPr lang="en-US" sz="2400" dirty="0">
                <a:solidFill>
                  <a:schemeClr val="bg1"/>
                </a:solidFill>
                <a:latin typeface="Roboto Thin" panose="02000000000000000000" pitchFamily="2" charset="0"/>
                <a:ea typeface="Roboto Thin" panose="02000000000000000000" pitchFamily="2" charset="0"/>
                <a:cs typeface="Lato" panose="020F0502020204030203" pitchFamily="34" charset="0"/>
              </a:rPr>
              <a:t>NASA FINESST Fellow – Rutgers University</a:t>
            </a:r>
          </a:p>
        </p:txBody>
      </p:sp>
      <p:sp>
        <p:nvSpPr>
          <p:cNvPr id="7" name="TextBox 6">
            <a:extLst>
              <a:ext uri="{FF2B5EF4-FFF2-40B4-BE49-F238E27FC236}">
                <a16:creationId xmlns:a16="http://schemas.microsoft.com/office/drawing/2014/main" id="{E2B0707A-30FA-612B-9C70-FCDE0BBFA9C4}"/>
              </a:ext>
            </a:extLst>
          </p:cNvPr>
          <p:cNvSpPr txBox="1"/>
          <p:nvPr/>
        </p:nvSpPr>
        <p:spPr>
          <a:xfrm>
            <a:off x="4281318" y="5691835"/>
            <a:ext cx="4088053" cy="369332"/>
          </a:xfrm>
          <a:prstGeom prst="rect">
            <a:avLst/>
          </a:prstGeom>
          <a:noFill/>
        </p:spPr>
        <p:txBody>
          <a:bodyPr wrap="square">
            <a:spAutoFit/>
          </a:bodyPr>
          <a:lstStyle/>
          <a:p>
            <a:pPr algn="ctr"/>
            <a:r>
              <a:rPr lang="en-US" b="1" dirty="0">
                <a:solidFill>
                  <a:schemeClr val="bg1"/>
                </a:solidFill>
                <a:latin typeface="Roboto Thin" panose="02000000000000000000" pitchFamily="2" charset="0"/>
                <a:ea typeface="Roboto Thin" panose="02000000000000000000" pitchFamily="2" charset="0"/>
                <a:cs typeface="Lato" panose="020F0502020204030203" pitchFamily="34" charset="0"/>
              </a:rPr>
              <a:t>UIUC Conference – June 20, 2023 </a:t>
            </a:r>
          </a:p>
        </p:txBody>
      </p:sp>
      <p:pic>
        <p:nvPicPr>
          <p:cNvPr id="18" name="Picture 17">
            <a:extLst>
              <a:ext uri="{FF2B5EF4-FFF2-40B4-BE49-F238E27FC236}">
                <a16:creationId xmlns:a16="http://schemas.microsoft.com/office/drawing/2014/main" id="{4B7A9DAA-067F-10C5-DAD4-EA8E0DF7064B}"/>
              </a:ext>
            </a:extLst>
          </p:cNvPr>
          <p:cNvPicPr>
            <a:picLocks noChangeAspect="1"/>
          </p:cNvPicPr>
          <p:nvPr/>
        </p:nvPicPr>
        <p:blipFill>
          <a:blip r:embed="rId4"/>
          <a:stretch>
            <a:fillRect/>
          </a:stretch>
        </p:blipFill>
        <p:spPr>
          <a:xfrm rot="871174">
            <a:off x="-117057" y="3184403"/>
            <a:ext cx="3304758" cy="3545334"/>
          </a:xfrm>
          <a:prstGeom prst="rect">
            <a:avLst/>
          </a:prstGeom>
        </p:spPr>
      </p:pic>
    </p:spTree>
    <p:extLst>
      <p:ext uri="{BB962C8B-B14F-4D97-AF65-F5344CB8AC3E}">
        <p14:creationId xmlns:p14="http://schemas.microsoft.com/office/powerpoint/2010/main" val="360596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text, line, font, plot&#10;&#10;Description automatically generated">
            <a:extLst>
              <a:ext uri="{FF2B5EF4-FFF2-40B4-BE49-F238E27FC236}">
                <a16:creationId xmlns:a16="http://schemas.microsoft.com/office/drawing/2014/main" id="{FC6578F9-7D1D-D385-4DE2-68B79F28D15A}"/>
              </a:ext>
            </a:extLst>
          </p:cNvPr>
          <p:cNvPicPr>
            <a:picLocks noChangeAspect="1"/>
          </p:cNvPicPr>
          <p:nvPr/>
        </p:nvPicPr>
        <p:blipFill>
          <a:blip r:embed="rId2"/>
          <a:stretch>
            <a:fillRect/>
          </a:stretch>
        </p:blipFill>
        <p:spPr>
          <a:xfrm>
            <a:off x="838200" y="1361203"/>
            <a:ext cx="10372706" cy="5101793"/>
          </a:xfrm>
          <a:prstGeom prst="rect">
            <a:avLst/>
          </a:prstGeom>
        </p:spPr>
      </p:pic>
      <p:sp>
        <p:nvSpPr>
          <p:cNvPr id="6" name="TextBox 5">
            <a:extLst>
              <a:ext uri="{FF2B5EF4-FFF2-40B4-BE49-F238E27FC236}">
                <a16:creationId xmlns:a16="http://schemas.microsoft.com/office/drawing/2014/main" id="{33359073-EB7D-7765-86E9-08DF95749260}"/>
              </a:ext>
            </a:extLst>
          </p:cNvPr>
          <p:cNvSpPr txBox="1"/>
          <p:nvPr/>
        </p:nvSpPr>
        <p:spPr>
          <a:xfrm>
            <a:off x="3401390" y="1789823"/>
            <a:ext cx="2219325" cy="738664"/>
          </a:xfrm>
          <a:prstGeom prst="rect">
            <a:avLst/>
          </a:prstGeom>
          <a:noFill/>
        </p:spPr>
        <p:txBody>
          <a:bodyPr wrap="square">
            <a:spAutoFit/>
          </a:bodyPr>
          <a:lstStyle/>
          <a:p>
            <a:pPr algn="ctr"/>
            <a:r>
              <a:rPr lang="en-US" sz="2400" dirty="0">
                <a:latin typeface="Roboto Light" panose="02000000000000000000" pitchFamily="2" charset="0"/>
                <a:ea typeface="Roboto Light" panose="02000000000000000000" pitchFamily="2" charset="0"/>
              </a:rPr>
              <a:t>NIR plateau</a:t>
            </a:r>
          </a:p>
          <a:p>
            <a:pPr algn="ctr"/>
            <a:r>
              <a:rPr lang="en-US" dirty="0">
                <a:latin typeface="Roboto Light" panose="02000000000000000000" pitchFamily="2" charset="0"/>
                <a:ea typeface="Roboto Light" panose="02000000000000000000" pitchFamily="2" charset="0"/>
              </a:rPr>
              <a:t>(</a:t>
            </a:r>
            <a:r>
              <a:rPr lang="en-US" dirty="0" err="1">
                <a:latin typeface="Roboto Light" panose="02000000000000000000" pitchFamily="2" charset="0"/>
                <a:ea typeface="Roboto Light" panose="02000000000000000000" pitchFamily="2" charset="0"/>
              </a:rPr>
              <a:t>Graur</a:t>
            </a:r>
            <a:r>
              <a:rPr lang="en-US" dirty="0">
                <a:latin typeface="Roboto Light" panose="02000000000000000000" pitchFamily="2" charset="0"/>
                <a:ea typeface="Roboto Light" panose="02000000000000000000" pitchFamily="2" charset="0"/>
              </a:rPr>
              <a:t> et al. 2020)</a:t>
            </a:r>
            <a:endParaRPr lang="en-US" dirty="0"/>
          </a:p>
        </p:txBody>
      </p:sp>
      <p:sp>
        <p:nvSpPr>
          <p:cNvPr id="7" name="TextBox 6">
            <a:extLst>
              <a:ext uri="{FF2B5EF4-FFF2-40B4-BE49-F238E27FC236}">
                <a16:creationId xmlns:a16="http://schemas.microsoft.com/office/drawing/2014/main" id="{D2189F08-DCA2-8DF3-C1DA-77AE5A933AFF}"/>
              </a:ext>
            </a:extLst>
          </p:cNvPr>
          <p:cNvSpPr txBox="1"/>
          <p:nvPr/>
        </p:nvSpPr>
        <p:spPr>
          <a:xfrm>
            <a:off x="3638551" y="5284019"/>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a:t>
            </a:r>
            <a:endParaRPr lang="en-US" sz="1600" dirty="0"/>
          </a:p>
        </p:txBody>
      </p:sp>
      <p:sp>
        <p:nvSpPr>
          <p:cNvPr id="8" name="TextBox 7">
            <a:extLst>
              <a:ext uri="{FF2B5EF4-FFF2-40B4-BE49-F238E27FC236}">
                <a16:creationId xmlns:a16="http://schemas.microsoft.com/office/drawing/2014/main" id="{80AEDF83-DF25-1529-375B-CFD5C49255AC}"/>
              </a:ext>
            </a:extLst>
          </p:cNvPr>
          <p:cNvSpPr txBox="1"/>
          <p:nvPr/>
        </p:nvSpPr>
        <p:spPr>
          <a:xfrm>
            <a:off x="4391025" y="5485222"/>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a:t>
            </a:r>
            <a:endParaRPr lang="en-US" sz="1600" dirty="0"/>
          </a:p>
        </p:txBody>
      </p:sp>
      <p:sp>
        <p:nvSpPr>
          <p:cNvPr id="9" name="TextBox 8">
            <a:extLst>
              <a:ext uri="{FF2B5EF4-FFF2-40B4-BE49-F238E27FC236}">
                <a16:creationId xmlns:a16="http://schemas.microsoft.com/office/drawing/2014/main" id="{6F8BB899-1265-F0A3-0CA5-79B1EF06A8B6}"/>
              </a:ext>
            </a:extLst>
          </p:cNvPr>
          <p:cNvSpPr txBox="1"/>
          <p:nvPr/>
        </p:nvSpPr>
        <p:spPr>
          <a:xfrm>
            <a:off x="4772024" y="5132736"/>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a:t>
            </a:r>
            <a:endParaRPr lang="en-US" sz="1600" dirty="0"/>
          </a:p>
        </p:txBody>
      </p:sp>
      <p:sp>
        <p:nvSpPr>
          <p:cNvPr id="10" name="TextBox 9">
            <a:extLst>
              <a:ext uri="{FF2B5EF4-FFF2-40B4-BE49-F238E27FC236}">
                <a16:creationId xmlns:a16="http://schemas.microsoft.com/office/drawing/2014/main" id="{0CB58093-9B02-9151-FAC5-E47908F561BF}"/>
              </a:ext>
            </a:extLst>
          </p:cNvPr>
          <p:cNvSpPr txBox="1"/>
          <p:nvPr/>
        </p:nvSpPr>
        <p:spPr>
          <a:xfrm>
            <a:off x="5457826" y="3007696"/>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III</a:t>
            </a:r>
            <a:endParaRPr lang="en-US" sz="1600" dirty="0"/>
          </a:p>
        </p:txBody>
      </p:sp>
      <p:sp>
        <p:nvSpPr>
          <p:cNvPr id="11" name="TextBox 10">
            <a:extLst>
              <a:ext uri="{FF2B5EF4-FFF2-40B4-BE49-F238E27FC236}">
                <a16:creationId xmlns:a16="http://schemas.microsoft.com/office/drawing/2014/main" id="{8D7ADE85-70B0-298F-3844-0A3662CC519E}"/>
              </a:ext>
            </a:extLst>
          </p:cNvPr>
          <p:cNvSpPr txBox="1"/>
          <p:nvPr/>
        </p:nvSpPr>
        <p:spPr>
          <a:xfrm>
            <a:off x="6438901" y="2563773"/>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Ca IV</a:t>
            </a:r>
            <a:endParaRPr lang="en-US" sz="1600" dirty="0"/>
          </a:p>
        </p:txBody>
      </p:sp>
      <p:sp>
        <p:nvSpPr>
          <p:cNvPr id="12" name="TextBox 11">
            <a:extLst>
              <a:ext uri="{FF2B5EF4-FFF2-40B4-BE49-F238E27FC236}">
                <a16:creationId xmlns:a16="http://schemas.microsoft.com/office/drawing/2014/main" id="{EDCB6FFA-1EE3-1843-FC15-424E06653607}"/>
              </a:ext>
            </a:extLst>
          </p:cNvPr>
          <p:cNvSpPr txBox="1"/>
          <p:nvPr/>
        </p:nvSpPr>
        <p:spPr>
          <a:xfrm>
            <a:off x="8010526" y="4331519"/>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a:t>
            </a:r>
            <a:endParaRPr lang="en-US" sz="1600" dirty="0"/>
          </a:p>
        </p:txBody>
      </p:sp>
      <p:sp>
        <p:nvSpPr>
          <p:cNvPr id="13" name="TextBox 12">
            <a:extLst>
              <a:ext uri="{FF2B5EF4-FFF2-40B4-BE49-F238E27FC236}">
                <a16:creationId xmlns:a16="http://schemas.microsoft.com/office/drawing/2014/main" id="{834D53EA-623D-798B-11C4-0FE2049E65BE}"/>
              </a:ext>
            </a:extLst>
          </p:cNvPr>
          <p:cNvSpPr txBox="1"/>
          <p:nvPr/>
        </p:nvSpPr>
        <p:spPr>
          <a:xfrm>
            <a:off x="2486026" y="4161186"/>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a:t>
            </a:r>
            <a:endParaRPr lang="en-US" sz="1600" dirty="0"/>
          </a:p>
        </p:txBody>
      </p:sp>
      <p:sp>
        <p:nvSpPr>
          <p:cNvPr id="14" name="TextBox 13">
            <a:extLst>
              <a:ext uri="{FF2B5EF4-FFF2-40B4-BE49-F238E27FC236}">
                <a16:creationId xmlns:a16="http://schemas.microsoft.com/office/drawing/2014/main" id="{4A3DD465-47AD-4B6A-5C20-021366B07493}"/>
              </a:ext>
            </a:extLst>
          </p:cNvPr>
          <p:cNvSpPr txBox="1"/>
          <p:nvPr/>
        </p:nvSpPr>
        <p:spPr>
          <a:xfrm rot="16200000">
            <a:off x="8677274" y="5063766"/>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Ni II</a:t>
            </a:r>
            <a:endParaRPr lang="en-US" sz="1600" dirty="0"/>
          </a:p>
        </p:txBody>
      </p:sp>
      <p:sp>
        <p:nvSpPr>
          <p:cNvPr id="15" name="TextBox 14">
            <a:extLst>
              <a:ext uri="{FF2B5EF4-FFF2-40B4-BE49-F238E27FC236}">
                <a16:creationId xmlns:a16="http://schemas.microsoft.com/office/drawing/2014/main" id="{DAC0EE1B-6A92-4AD7-32F1-6D7B996ABA23}"/>
              </a:ext>
            </a:extLst>
          </p:cNvPr>
          <p:cNvSpPr txBox="1"/>
          <p:nvPr/>
        </p:nvSpPr>
        <p:spPr>
          <a:xfrm rot="16200000">
            <a:off x="9010650" y="3580960"/>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Ni III</a:t>
            </a:r>
            <a:endParaRPr lang="en-US" sz="1600" dirty="0"/>
          </a:p>
        </p:txBody>
      </p:sp>
      <p:sp>
        <p:nvSpPr>
          <p:cNvPr id="16" name="TextBox 15">
            <a:extLst>
              <a:ext uri="{FF2B5EF4-FFF2-40B4-BE49-F238E27FC236}">
                <a16:creationId xmlns:a16="http://schemas.microsoft.com/office/drawing/2014/main" id="{A327FBED-1649-EC15-3CE2-9355930D3E61}"/>
              </a:ext>
            </a:extLst>
          </p:cNvPr>
          <p:cNvSpPr txBox="1"/>
          <p:nvPr/>
        </p:nvSpPr>
        <p:spPr>
          <a:xfrm rot="16200000">
            <a:off x="8897465" y="4882851"/>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Ar II</a:t>
            </a:r>
            <a:endParaRPr lang="en-US" sz="1600" dirty="0"/>
          </a:p>
        </p:txBody>
      </p:sp>
      <p:sp>
        <p:nvSpPr>
          <p:cNvPr id="17" name="TextBox 16">
            <a:extLst>
              <a:ext uri="{FF2B5EF4-FFF2-40B4-BE49-F238E27FC236}">
                <a16:creationId xmlns:a16="http://schemas.microsoft.com/office/drawing/2014/main" id="{13CDE3D6-89F0-4817-62F8-95807A645690}"/>
              </a:ext>
            </a:extLst>
          </p:cNvPr>
          <p:cNvSpPr txBox="1"/>
          <p:nvPr/>
        </p:nvSpPr>
        <p:spPr>
          <a:xfrm rot="16200000">
            <a:off x="9382125" y="3513168"/>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Ni IV</a:t>
            </a:r>
            <a:endParaRPr lang="en-US" sz="1600" dirty="0"/>
          </a:p>
        </p:txBody>
      </p:sp>
      <p:sp>
        <p:nvSpPr>
          <p:cNvPr id="18" name="TextBox 17">
            <a:extLst>
              <a:ext uri="{FF2B5EF4-FFF2-40B4-BE49-F238E27FC236}">
                <a16:creationId xmlns:a16="http://schemas.microsoft.com/office/drawing/2014/main" id="{F8DA107C-988A-62A1-9B02-DE5D186E5DC6}"/>
              </a:ext>
            </a:extLst>
          </p:cNvPr>
          <p:cNvSpPr txBox="1"/>
          <p:nvPr/>
        </p:nvSpPr>
        <p:spPr>
          <a:xfrm rot="16200000">
            <a:off x="9620248" y="3428969"/>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Ar III</a:t>
            </a:r>
            <a:endParaRPr lang="en-US" sz="1600" dirty="0"/>
          </a:p>
        </p:txBody>
      </p:sp>
      <p:sp>
        <p:nvSpPr>
          <p:cNvPr id="19" name="TextBox 18">
            <a:extLst>
              <a:ext uri="{FF2B5EF4-FFF2-40B4-BE49-F238E27FC236}">
                <a16:creationId xmlns:a16="http://schemas.microsoft.com/office/drawing/2014/main" id="{187FF76F-CEEA-0580-BCB1-7E6A9EB9B0C4}"/>
              </a:ext>
            </a:extLst>
          </p:cNvPr>
          <p:cNvSpPr txBox="1"/>
          <p:nvPr/>
        </p:nvSpPr>
        <p:spPr>
          <a:xfrm rot="16200000">
            <a:off x="10243579" y="3658716"/>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Ni III</a:t>
            </a:r>
            <a:endParaRPr lang="en-US" sz="1600" dirty="0"/>
          </a:p>
        </p:txBody>
      </p:sp>
      <p:sp>
        <p:nvSpPr>
          <p:cNvPr id="20" name="TextBox 19">
            <a:extLst>
              <a:ext uri="{FF2B5EF4-FFF2-40B4-BE49-F238E27FC236}">
                <a16:creationId xmlns:a16="http://schemas.microsoft.com/office/drawing/2014/main" id="{C167C3A2-2637-CD34-3F15-972D08804A35}"/>
              </a:ext>
            </a:extLst>
          </p:cNvPr>
          <p:cNvSpPr txBox="1"/>
          <p:nvPr/>
        </p:nvSpPr>
        <p:spPr>
          <a:xfrm rot="16200000">
            <a:off x="10028705" y="3894167"/>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a:t>
            </a:r>
            <a:endParaRPr lang="en-US" sz="1600" dirty="0"/>
          </a:p>
        </p:txBody>
      </p:sp>
      <p:sp>
        <p:nvSpPr>
          <p:cNvPr id="21" name="TextBox 20">
            <a:extLst>
              <a:ext uri="{FF2B5EF4-FFF2-40B4-BE49-F238E27FC236}">
                <a16:creationId xmlns:a16="http://schemas.microsoft.com/office/drawing/2014/main" id="{41C7C2BE-7C4E-CF62-5D19-7309EEF6BA0F}"/>
              </a:ext>
            </a:extLst>
          </p:cNvPr>
          <p:cNvSpPr txBox="1"/>
          <p:nvPr/>
        </p:nvSpPr>
        <p:spPr>
          <a:xfrm>
            <a:off x="10473295" y="3107383"/>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III</a:t>
            </a:r>
            <a:endParaRPr lang="en-US" sz="1600" dirty="0"/>
          </a:p>
        </p:txBody>
      </p:sp>
      <p:sp>
        <p:nvSpPr>
          <p:cNvPr id="22" name="TextBox 21">
            <a:extLst>
              <a:ext uri="{FF2B5EF4-FFF2-40B4-BE49-F238E27FC236}">
                <a16:creationId xmlns:a16="http://schemas.microsoft.com/office/drawing/2014/main" id="{DE73A382-CCBD-F854-F81B-10D91C09839D}"/>
              </a:ext>
            </a:extLst>
          </p:cNvPr>
          <p:cNvSpPr txBox="1"/>
          <p:nvPr/>
        </p:nvSpPr>
        <p:spPr>
          <a:xfrm rot="16200000">
            <a:off x="4241976" y="4128582"/>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a:t>
            </a:r>
            <a:endParaRPr lang="en-US" sz="1600" dirty="0"/>
          </a:p>
        </p:txBody>
      </p:sp>
      <p:sp>
        <p:nvSpPr>
          <p:cNvPr id="23" name="TextBox 22">
            <a:extLst>
              <a:ext uri="{FF2B5EF4-FFF2-40B4-BE49-F238E27FC236}">
                <a16:creationId xmlns:a16="http://schemas.microsoft.com/office/drawing/2014/main" id="{F097384F-7B51-6BE2-C519-608D692A469D}"/>
              </a:ext>
            </a:extLst>
          </p:cNvPr>
          <p:cNvSpPr txBox="1"/>
          <p:nvPr/>
        </p:nvSpPr>
        <p:spPr>
          <a:xfrm rot="16200000">
            <a:off x="2963097" y="3608614"/>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a:t>
            </a:r>
            <a:endParaRPr lang="en-US" sz="1600" dirty="0"/>
          </a:p>
        </p:txBody>
      </p:sp>
      <p:sp>
        <p:nvSpPr>
          <p:cNvPr id="24" name="Rectangle 23">
            <a:extLst>
              <a:ext uri="{FF2B5EF4-FFF2-40B4-BE49-F238E27FC236}">
                <a16:creationId xmlns:a16="http://schemas.microsoft.com/office/drawing/2014/main" id="{7C1FD198-5C2C-FB54-A552-E1A0E46A59D2}"/>
              </a:ext>
            </a:extLst>
          </p:cNvPr>
          <p:cNvSpPr/>
          <p:nvPr/>
        </p:nvSpPr>
        <p:spPr>
          <a:xfrm>
            <a:off x="3831274" y="1504950"/>
            <a:ext cx="1341087" cy="4339988"/>
          </a:xfrm>
          <a:prstGeom prst="rect">
            <a:avLst/>
          </a:prstGeom>
          <a:solidFill>
            <a:schemeClr val="bg1">
              <a:lumMod val="5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F5FDD3-CD0C-5A01-5994-63C6BB820625}"/>
              </a:ext>
            </a:extLst>
          </p:cNvPr>
          <p:cNvSpPr>
            <a:spLocks noGrp="1"/>
          </p:cNvSpPr>
          <p:nvPr>
            <p:ph type="title"/>
          </p:nvPr>
        </p:nvSpPr>
        <p:spPr>
          <a:xfrm>
            <a:off x="838200" y="9611"/>
            <a:ext cx="10515600" cy="1325563"/>
          </a:xfrm>
        </p:spPr>
        <p:txBody>
          <a:bodyPr/>
          <a:lstStyle/>
          <a:p>
            <a:r>
              <a:rPr lang="en-US" dirty="0">
                <a:latin typeface="Roboto Light" panose="02000000000000000000" pitchFamily="2" charset="0"/>
                <a:ea typeface="Roboto Light" panose="02000000000000000000" pitchFamily="2" charset="0"/>
              </a:rPr>
              <a:t>Infrared Decline Rates</a:t>
            </a:r>
          </a:p>
        </p:txBody>
      </p:sp>
      <p:grpSp>
        <p:nvGrpSpPr>
          <p:cNvPr id="36" name="Group 35">
            <a:extLst>
              <a:ext uri="{FF2B5EF4-FFF2-40B4-BE49-F238E27FC236}">
                <a16:creationId xmlns:a16="http://schemas.microsoft.com/office/drawing/2014/main" id="{8F82109D-AD69-C05D-8B82-9D5FF01AE25E}"/>
              </a:ext>
            </a:extLst>
          </p:cNvPr>
          <p:cNvGrpSpPr/>
          <p:nvPr/>
        </p:nvGrpSpPr>
        <p:grpSpPr>
          <a:xfrm>
            <a:off x="8691195" y="53167"/>
            <a:ext cx="3291257" cy="2970017"/>
            <a:chOff x="8636033" y="43354"/>
            <a:chExt cx="3291257" cy="2970017"/>
          </a:xfrm>
        </p:grpSpPr>
        <p:grpSp>
          <p:nvGrpSpPr>
            <p:cNvPr id="33" name="Group 32">
              <a:extLst>
                <a:ext uri="{FF2B5EF4-FFF2-40B4-BE49-F238E27FC236}">
                  <a16:creationId xmlns:a16="http://schemas.microsoft.com/office/drawing/2014/main" id="{89F253EC-63C9-FF95-1DD8-08EC3AC969E6}"/>
                </a:ext>
              </a:extLst>
            </p:cNvPr>
            <p:cNvGrpSpPr/>
            <p:nvPr/>
          </p:nvGrpSpPr>
          <p:grpSpPr>
            <a:xfrm>
              <a:off x="8636033" y="43354"/>
              <a:ext cx="3218339" cy="2970017"/>
              <a:chOff x="2252097" y="923362"/>
              <a:chExt cx="3375006" cy="3138117"/>
            </a:xfrm>
          </p:grpSpPr>
          <p:pic>
            <p:nvPicPr>
              <p:cNvPr id="30" name="Picture 29" descr="A picture containing text, line, plot, diagram&#10;&#10;Description automatically generated">
                <a:extLst>
                  <a:ext uri="{FF2B5EF4-FFF2-40B4-BE49-F238E27FC236}">
                    <a16:creationId xmlns:a16="http://schemas.microsoft.com/office/drawing/2014/main" id="{B9B14A3C-39F3-55E1-AFC5-8D5C146CFA86}"/>
                  </a:ext>
                </a:extLst>
              </p:cNvPr>
              <p:cNvPicPr>
                <a:picLocks noChangeAspect="1"/>
              </p:cNvPicPr>
              <p:nvPr/>
            </p:nvPicPr>
            <p:blipFill rotWithShape="1">
              <a:blip r:embed="rId3"/>
              <a:srcRect r="58755" b="6384"/>
              <a:stretch/>
            </p:blipFill>
            <p:spPr>
              <a:xfrm>
                <a:off x="2252097" y="923362"/>
                <a:ext cx="3205729" cy="2936914"/>
              </a:xfrm>
              <a:prstGeom prst="rect">
                <a:avLst/>
              </a:prstGeom>
            </p:spPr>
          </p:pic>
          <p:pic>
            <p:nvPicPr>
              <p:cNvPr id="31" name="Picture 30" descr="A picture containing text, line, plot, diagram&#10;&#10;Description automatically generated">
                <a:extLst>
                  <a:ext uri="{FF2B5EF4-FFF2-40B4-BE49-F238E27FC236}">
                    <a16:creationId xmlns:a16="http://schemas.microsoft.com/office/drawing/2014/main" id="{67B635C6-3303-8A9A-D877-74F5114A9653}"/>
                  </a:ext>
                </a:extLst>
              </p:cNvPr>
              <p:cNvPicPr>
                <a:picLocks noChangeAspect="1"/>
              </p:cNvPicPr>
              <p:nvPr/>
            </p:nvPicPr>
            <p:blipFill rotWithShape="1">
              <a:blip r:embed="rId3"/>
              <a:srcRect l="97126" r="114" b="6384"/>
              <a:stretch/>
            </p:blipFill>
            <p:spPr>
              <a:xfrm>
                <a:off x="5412614" y="923362"/>
                <a:ext cx="214489" cy="2936914"/>
              </a:xfrm>
              <a:prstGeom prst="rect">
                <a:avLst/>
              </a:prstGeom>
            </p:spPr>
          </p:pic>
          <p:pic>
            <p:nvPicPr>
              <p:cNvPr id="32" name="Picture 31" descr="A picture containing text, line, plot, diagram&#10;&#10;Description automatically generated">
                <a:extLst>
                  <a:ext uri="{FF2B5EF4-FFF2-40B4-BE49-F238E27FC236}">
                    <a16:creationId xmlns:a16="http://schemas.microsoft.com/office/drawing/2014/main" id="{49D008BA-DA0B-E950-F683-381A8709D3C6}"/>
                  </a:ext>
                </a:extLst>
              </p:cNvPr>
              <p:cNvPicPr>
                <a:picLocks noChangeAspect="1"/>
              </p:cNvPicPr>
              <p:nvPr/>
            </p:nvPicPr>
            <p:blipFill rotWithShape="1">
              <a:blip r:embed="rId3"/>
              <a:srcRect l="35987" t="92584" r="29601" b="93"/>
              <a:stretch/>
            </p:blipFill>
            <p:spPr>
              <a:xfrm>
                <a:off x="2817449" y="3831733"/>
                <a:ext cx="2674272" cy="229746"/>
              </a:xfrm>
              <a:prstGeom prst="rect">
                <a:avLst/>
              </a:prstGeom>
            </p:spPr>
          </p:pic>
        </p:grpSp>
        <p:sp>
          <p:nvSpPr>
            <p:cNvPr id="35" name="TextBox 34">
              <a:extLst>
                <a:ext uri="{FF2B5EF4-FFF2-40B4-BE49-F238E27FC236}">
                  <a16:creationId xmlns:a16="http://schemas.microsoft.com/office/drawing/2014/main" id="{4B518050-AB81-1B28-8FDF-61B858A51F5A}"/>
                </a:ext>
              </a:extLst>
            </p:cNvPr>
            <p:cNvSpPr txBox="1"/>
            <p:nvPr/>
          </p:nvSpPr>
          <p:spPr>
            <a:xfrm>
              <a:off x="9933458" y="136809"/>
              <a:ext cx="1993832" cy="369332"/>
            </a:xfrm>
            <a:prstGeom prst="rect">
              <a:avLst/>
            </a:prstGeom>
            <a:noFill/>
          </p:spPr>
          <p:txBody>
            <a:bodyPr wrap="square">
              <a:spAutoFit/>
            </a:bodyPr>
            <a:lstStyle/>
            <a:p>
              <a:r>
                <a:rPr lang="en-US" dirty="0" err="1">
                  <a:latin typeface="Roboto Light" panose="02000000000000000000" pitchFamily="2" charset="0"/>
                  <a:ea typeface="Roboto Light" panose="02000000000000000000" pitchFamily="2" charset="0"/>
                </a:rPr>
                <a:t>Graur</a:t>
              </a:r>
              <a:r>
                <a:rPr lang="en-US" dirty="0">
                  <a:latin typeface="Roboto Light" panose="02000000000000000000" pitchFamily="2" charset="0"/>
                  <a:ea typeface="Roboto Light" panose="02000000000000000000" pitchFamily="2" charset="0"/>
                </a:rPr>
                <a:t> et al. 2020</a:t>
              </a:r>
              <a:endParaRPr lang="en-US" dirty="0"/>
            </a:p>
          </p:txBody>
        </p:sp>
      </p:grpSp>
      <p:sp>
        <p:nvSpPr>
          <p:cNvPr id="3" name="TextBox 2">
            <a:extLst>
              <a:ext uri="{FF2B5EF4-FFF2-40B4-BE49-F238E27FC236}">
                <a16:creationId xmlns:a16="http://schemas.microsoft.com/office/drawing/2014/main" id="{AF1FC3CF-DA0D-26E5-06D8-9271E124CAAA}"/>
              </a:ext>
            </a:extLst>
          </p:cNvPr>
          <p:cNvSpPr txBox="1"/>
          <p:nvPr/>
        </p:nvSpPr>
        <p:spPr>
          <a:xfrm>
            <a:off x="5477740" y="1059277"/>
            <a:ext cx="1922321" cy="461665"/>
          </a:xfrm>
          <a:prstGeom prst="rect">
            <a:avLst/>
          </a:prstGeom>
          <a:noFill/>
        </p:spPr>
        <p:txBody>
          <a:bodyPr wrap="none" rtlCol="0">
            <a:spAutoFit/>
          </a:bodyPr>
          <a:lstStyle/>
          <a:p>
            <a:r>
              <a:rPr lang="en-US" sz="2400" dirty="0">
                <a:latin typeface="Roboto Light" panose="02000000000000000000" pitchFamily="2" charset="0"/>
                <a:ea typeface="Roboto Light" panose="02000000000000000000" pitchFamily="2" charset="0"/>
                <a:cs typeface="Lato" panose="020F0502020204030203" pitchFamily="34" charset="0"/>
              </a:rPr>
              <a:t>SN 2021aefx</a:t>
            </a:r>
          </a:p>
        </p:txBody>
      </p:sp>
    </p:spTree>
    <p:extLst>
      <p:ext uri="{BB962C8B-B14F-4D97-AF65-F5344CB8AC3E}">
        <p14:creationId xmlns:p14="http://schemas.microsoft.com/office/powerpoint/2010/main" val="17473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F99138F-4282-F6C9-66DB-E3270587797B}"/>
              </a:ext>
            </a:extLst>
          </p:cNvPr>
          <p:cNvSpPr txBox="1"/>
          <p:nvPr/>
        </p:nvSpPr>
        <p:spPr>
          <a:xfrm>
            <a:off x="2729541" y="272862"/>
            <a:ext cx="6732933" cy="769441"/>
          </a:xfrm>
          <a:prstGeom prst="rect">
            <a:avLst/>
          </a:prstGeom>
          <a:noFill/>
        </p:spPr>
        <p:txBody>
          <a:bodyPr wrap="none" rtlCol="0">
            <a:spAutoFit/>
          </a:bodyPr>
          <a:lstStyle/>
          <a:p>
            <a:pPr algn="ctr"/>
            <a:r>
              <a:rPr lang="en-US" sz="4400" dirty="0">
                <a:latin typeface="Roboto Light" panose="02000000000000000000" pitchFamily="2" charset="0"/>
                <a:ea typeface="Roboto Light" panose="02000000000000000000" pitchFamily="2" charset="0"/>
                <a:cs typeface="Lato" panose="020F0502020204030203" pitchFamily="34" charset="0"/>
              </a:rPr>
              <a:t>Argon: detonation involved</a:t>
            </a:r>
          </a:p>
        </p:txBody>
      </p:sp>
      <p:grpSp>
        <p:nvGrpSpPr>
          <p:cNvPr id="10" name="Group 9">
            <a:extLst>
              <a:ext uri="{FF2B5EF4-FFF2-40B4-BE49-F238E27FC236}">
                <a16:creationId xmlns:a16="http://schemas.microsoft.com/office/drawing/2014/main" id="{30FAEAC0-084A-80EE-3237-C67CAB249134}"/>
              </a:ext>
            </a:extLst>
          </p:cNvPr>
          <p:cNvGrpSpPr>
            <a:grpSpLocks noChangeAspect="1"/>
          </p:cNvGrpSpPr>
          <p:nvPr/>
        </p:nvGrpSpPr>
        <p:grpSpPr>
          <a:xfrm>
            <a:off x="5646237" y="1234862"/>
            <a:ext cx="6122740" cy="3102421"/>
            <a:chOff x="586848" y="4439974"/>
            <a:chExt cx="4220607" cy="2138601"/>
          </a:xfrm>
        </p:grpSpPr>
        <p:pic>
          <p:nvPicPr>
            <p:cNvPr id="5" name="Picture 4">
              <a:extLst>
                <a:ext uri="{FF2B5EF4-FFF2-40B4-BE49-F238E27FC236}">
                  <a16:creationId xmlns:a16="http://schemas.microsoft.com/office/drawing/2014/main" id="{84946B72-5D5E-DE24-08CB-A6092F2DFFBC}"/>
                </a:ext>
              </a:extLst>
            </p:cNvPr>
            <p:cNvPicPr>
              <a:picLocks noChangeAspect="1"/>
            </p:cNvPicPr>
            <p:nvPr/>
          </p:nvPicPr>
          <p:blipFill rotWithShape="1">
            <a:blip r:embed="rId2"/>
            <a:srcRect t="61262"/>
            <a:stretch/>
          </p:blipFill>
          <p:spPr>
            <a:xfrm>
              <a:off x="586848" y="4439974"/>
              <a:ext cx="4220607" cy="2138601"/>
            </a:xfrm>
            <a:prstGeom prst="rect">
              <a:avLst/>
            </a:prstGeom>
          </p:spPr>
        </p:pic>
        <p:pic>
          <p:nvPicPr>
            <p:cNvPr id="8" name="Picture 7">
              <a:extLst>
                <a:ext uri="{FF2B5EF4-FFF2-40B4-BE49-F238E27FC236}">
                  <a16:creationId xmlns:a16="http://schemas.microsoft.com/office/drawing/2014/main" id="{94A6168B-5DEC-B5BC-F034-C2D0EAB7898D}"/>
                </a:ext>
              </a:extLst>
            </p:cNvPr>
            <p:cNvPicPr>
              <a:picLocks noChangeAspect="1"/>
            </p:cNvPicPr>
            <p:nvPr/>
          </p:nvPicPr>
          <p:blipFill rotWithShape="1">
            <a:blip r:embed="rId2"/>
            <a:srcRect l="314" t="37333" r="93647" b="43978"/>
            <a:stretch/>
          </p:blipFill>
          <p:spPr>
            <a:xfrm>
              <a:off x="739248" y="4881826"/>
              <a:ext cx="254888" cy="1031756"/>
            </a:xfrm>
            <a:prstGeom prst="rect">
              <a:avLst/>
            </a:prstGeom>
          </p:spPr>
        </p:pic>
      </p:grpSp>
      <p:sp>
        <p:nvSpPr>
          <p:cNvPr id="17" name="TextBox 16">
            <a:extLst>
              <a:ext uri="{FF2B5EF4-FFF2-40B4-BE49-F238E27FC236}">
                <a16:creationId xmlns:a16="http://schemas.microsoft.com/office/drawing/2014/main" id="{FB1DFE05-E0C9-A295-122E-1BCD4752D96C}"/>
              </a:ext>
            </a:extLst>
          </p:cNvPr>
          <p:cNvSpPr txBox="1"/>
          <p:nvPr/>
        </p:nvSpPr>
        <p:spPr>
          <a:xfrm>
            <a:off x="9632953" y="899815"/>
            <a:ext cx="2039341" cy="400110"/>
          </a:xfrm>
          <a:prstGeom prst="rect">
            <a:avLst/>
          </a:prstGeom>
          <a:noFill/>
        </p:spPr>
        <p:txBody>
          <a:bodyPr wrap="none" rtlCol="0">
            <a:spAutoFit/>
          </a:bodyPr>
          <a:lstStyle/>
          <a:p>
            <a:r>
              <a:rPr lang="en-US" sz="2000" dirty="0">
                <a:latin typeface="Roboto Thin" panose="02000000000000000000" pitchFamily="2" charset="0"/>
                <a:ea typeface="Roboto Thin" panose="02000000000000000000" pitchFamily="2" charset="0"/>
                <a:cs typeface="Lato" panose="020F0502020204030203" pitchFamily="34" charset="0"/>
              </a:rPr>
              <a:t>Kwok et al. 2023</a:t>
            </a:r>
          </a:p>
        </p:txBody>
      </p:sp>
      <p:sp>
        <p:nvSpPr>
          <p:cNvPr id="2" name="TextBox 1">
            <a:extLst>
              <a:ext uri="{FF2B5EF4-FFF2-40B4-BE49-F238E27FC236}">
                <a16:creationId xmlns:a16="http://schemas.microsoft.com/office/drawing/2014/main" id="{EF1671A5-9485-FF0C-8421-E58D80110138}"/>
              </a:ext>
            </a:extLst>
          </p:cNvPr>
          <p:cNvSpPr txBox="1"/>
          <p:nvPr/>
        </p:nvSpPr>
        <p:spPr>
          <a:xfrm>
            <a:off x="734135" y="1302174"/>
            <a:ext cx="5015179" cy="3293209"/>
          </a:xfrm>
          <a:prstGeom prst="rect">
            <a:avLst/>
          </a:prstGeom>
          <a:noFill/>
        </p:spPr>
        <p:txBody>
          <a:bodyPr wrap="square">
            <a:spAutoFit/>
          </a:bodyPr>
          <a:lstStyle/>
          <a:p>
            <a:r>
              <a:rPr lang="en-US" sz="2400" b="1" dirty="0">
                <a:solidFill>
                  <a:srgbClr val="C00000"/>
                </a:solidFill>
                <a:latin typeface="Roboto Thin" panose="02000000000000000000" pitchFamily="2" charset="0"/>
                <a:ea typeface="Roboto Thin" panose="02000000000000000000" pitchFamily="2" charset="0"/>
                <a:cs typeface="Lato" panose="020F0502020204030203" pitchFamily="34" charset="0"/>
              </a:rPr>
              <a:t>Flat-topped [Ar III] line profile </a:t>
            </a:r>
          </a:p>
          <a:p>
            <a:r>
              <a:rPr lang="en-US" sz="24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a:t>
            </a:r>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 </a:t>
            </a:r>
            <a:r>
              <a:rPr lang="en-US" sz="2400" dirty="0">
                <a:solidFill>
                  <a:srgbClr val="C00000"/>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thick shell </a:t>
            </a:r>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of emission</a:t>
            </a:r>
          </a:p>
          <a:p>
            <a:r>
              <a:rPr lang="en-US" sz="16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a:t>
            </a:r>
            <a:endParaRPr lang="en-US" sz="10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endParaRPr>
          </a:p>
          <a:p>
            <a:r>
              <a:rPr lang="en-US" sz="2400" b="1" dirty="0">
                <a:solidFill>
                  <a:srgbClr val="C00000"/>
                </a:solidFill>
                <a:latin typeface="Roboto Thin" panose="02000000000000000000" pitchFamily="2" charset="0"/>
                <a:ea typeface="Roboto Thin" panose="02000000000000000000" pitchFamily="2" charset="0"/>
                <a:cs typeface="Lato" panose="020F0502020204030203" pitchFamily="34" charset="0"/>
              </a:rPr>
              <a:t>Ar &amp; Ca lines broader than Fe, Co, Ni </a:t>
            </a:r>
          </a:p>
          <a:p>
            <a:r>
              <a:rPr lang="en-US" sz="24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a:t>
            </a:r>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 IMEs extend to larger</a:t>
            </a:r>
          </a:p>
          <a:p>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radii than IGEs</a:t>
            </a:r>
          </a:p>
          <a:p>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 stratified ejecta</a:t>
            </a:r>
          </a:p>
          <a:p>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 signature of some type </a:t>
            </a:r>
          </a:p>
          <a:p>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of</a:t>
            </a:r>
            <a:r>
              <a:rPr lang="en-US" sz="24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a:t>
            </a:r>
            <a:r>
              <a:rPr lang="en-US" sz="2400" dirty="0">
                <a:solidFill>
                  <a:srgbClr val="C00000"/>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detonation</a:t>
            </a:r>
            <a:endParaRPr lang="en-US" sz="2400" dirty="0">
              <a:solidFill>
                <a:srgbClr val="C00000"/>
              </a:solidFill>
              <a:latin typeface="Roboto Thin" panose="02000000000000000000" pitchFamily="2" charset="0"/>
              <a:ea typeface="Roboto Thin" panose="02000000000000000000" pitchFamily="2" charset="0"/>
              <a:cs typeface="Lato" panose="020F0502020204030203" pitchFamily="34" charset="0"/>
            </a:endParaRPr>
          </a:p>
        </p:txBody>
      </p:sp>
      <p:grpSp>
        <p:nvGrpSpPr>
          <p:cNvPr id="3" name="Group 2">
            <a:extLst>
              <a:ext uri="{FF2B5EF4-FFF2-40B4-BE49-F238E27FC236}">
                <a16:creationId xmlns:a16="http://schemas.microsoft.com/office/drawing/2014/main" id="{ADB78B9F-EA7C-1189-156A-2454A02AE99E}"/>
              </a:ext>
            </a:extLst>
          </p:cNvPr>
          <p:cNvGrpSpPr/>
          <p:nvPr/>
        </p:nvGrpSpPr>
        <p:grpSpPr>
          <a:xfrm>
            <a:off x="3494824" y="3997266"/>
            <a:ext cx="5648880" cy="2923877"/>
            <a:chOff x="5294982" y="3916870"/>
            <a:chExt cx="5648880" cy="2923877"/>
          </a:xfrm>
        </p:grpSpPr>
        <p:sp>
          <p:nvSpPr>
            <p:cNvPr id="4" name="32-Point Star 3">
              <a:extLst>
                <a:ext uri="{FF2B5EF4-FFF2-40B4-BE49-F238E27FC236}">
                  <a16:creationId xmlns:a16="http://schemas.microsoft.com/office/drawing/2014/main" id="{BA14FF35-3958-CDDB-2C2F-CD2F9EF194E1}"/>
                </a:ext>
              </a:extLst>
            </p:cNvPr>
            <p:cNvSpPr>
              <a:spLocks noChangeAspect="1"/>
            </p:cNvSpPr>
            <p:nvPr/>
          </p:nvSpPr>
          <p:spPr>
            <a:xfrm>
              <a:off x="8019985" y="3916870"/>
              <a:ext cx="2923877" cy="2923877"/>
            </a:xfrm>
            <a:prstGeom prst="star32">
              <a:avLst/>
            </a:prstGeom>
            <a:solidFill>
              <a:srgbClr val="E2363A">
                <a:alpha val="25000"/>
              </a:srgbClr>
            </a:solidFill>
            <a:ln>
              <a:solidFill>
                <a:srgbClr val="E2363A">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32-Point Star 6">
              <a:extLst>
                <a:ext uri="{FF2B5EF4-FFF2-40B4-BE49-F238E27FC236}">
                  <a16:creationId xmlns:a16="http://schemas.microsoft.com/office/drawing/2014/main" id="{BEBB6F32-F999-D821-7B73-00424E57003C}"/>
                </a:ext>
              </a:extLst>
            </p:cNvPr>
            <p:cNvSpPr>
              <a:spLocks noChangeAspect="1"/>
            </p:cNvSpPr>
            <p:nvPr/>
          </p:nvSpPr>
          <p:spPr>
            <a:xfrm>
              <a:off x="8613243" y="4510128"/>
              <a:ext cx="1737360" cy="1737360"/>
            </a:xfrm>
            <a:prstGeom prst="star32">
              <a:avLst/>
            </a:prstGeom>
            <a:solidFill>
              <a:srgbClr val="1865B0">
                <a:alpha val="25000"/>
              </a:srgbClr>
            </a:solidFill>
            <a:ln>
              <a:solidFill>
                <a:srgbClr val="1865B0">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a typeface="Roboto Light" panose="02000000000000000000" pitchFamily="2" charset="0"/>
              </a:endParaRPr>
            </a:p>
          </p:txBody>
        </p:sp>
        <p:sp>
          <p:nvSpPr>
            <p:cNvPr id="9" name="TextBox 8">
              <a:extLst>
                <a:ext uri="{FF2B5EF4-FFF2-40B4-BE49-F238E27FC236}">
                  <a16:creationId xmlns:a16="http://schemas.microsoft.com/office/drawing/2014/main" id="{2A699AB0-8D5B-4324-C034-A34B8F7E04E3}"/>
                </a:ext>
              </a:extLst>
            </p:cNvPr>
            <p:cNvSpPr txBox="1"/>
            <p:nvPr/>
          </p:nvSpPr>
          <p:spPr>
            <a:xfrm>
              <a:off x="8797480" y="5081904"/>
              <a:ext cx="1368885" cy="584775"/>
            </a:xfrm>
            <a:prstGeom prst="rect">
              <a:avLst/>
            </a:prstGeom>
            <a:noFill/>
          </p:spPr>
          <p:txBody>
            <a:bodyPr wrap="square">
              <a:spAutoFit/>
            </a:bodyPr>
            <a:lstStyle/>
            <a:p>
              <a:pPr algn="ctr"/>
              <a:r>
                <a:rPr lang="en-US" dirty="0">
                  <a:latin typeface="Roboto Light" panose="02000000000000000000" pitchFamily="2" charset="0"/>
                  <a:ea typeface="Roboto Light" panose="02000000000000000000" pitchFamily="2" charset="0"/>
                  <a:cs typeface="Lato" panose="020F0502020204030203" pitchFamily="34" charset="0"/>
                  <a:sym typeface="Wingdings" pitchFamily="2" charset="2"/>
                </a:rPr>
                <a:t>IGEs </a:t>
              </a:r>
            </a:p>
            <a:p>
              <a:pPr algn="ctr"/>
              <a:r>
                <a:rPr lang="en-US" sz="1400" dirty="0">
                  <a:latin typeface="Roboto Light" panose="02000000000000000000" pitchFamily="2" charset="0"/>
                  <a:ea typeface="Roboto Light" panose="02000000000000000000" pitchFamily="2" charset="0"/>
                  <a:cs typeface="Lato" panose="020F0502020204030203" pitchFamily="34" charset="0"/>
                  <a:sym typeface="Wingdings" pitchFamily="2" charset="2"/>
                </a:rPr>
                <a:t>(Fe, Co, Ni)</a:t>
              </a:r>
              <a:endParaRPr lang="en-US" sz="1400" dirty="0">
                <a:latin typeface="Roboto Light" panose="02000000000000000000" pitchFamily="2" charset="0"/>
                <a:ea typeface="Roboto Light" panose="02000000000000000000" pitchFamily="2" charset="0"/>
              </a:endParaRPr>
            </a:p>
          </p:txBody>
        </p:sp>
        <p:sp>
          <p:nvSpPr>
            <p:cNvPr id="12" name="TextBox 11">
              <a:extLst>
                <a:ext uri="{FF2B5EF4-FFF2-40B4-BE49-F238E27FC236}">
                  <a16:creationId xmlns:a16="http://schemas.microsoft.com/office/drawing/2014/main" id="{94094EC5-660C-9885-2178-08D4CD388B29}"/>
                </a:ext>
              </a:extLst>
            </p:cNvPr>
            <p:cNvSpPr txBox="1"/>
            <p:nvPr/>
          </p:nvSpPr>
          <p:spPr>
            <a:xfrm>
              <a:off x="8729519" y="4208798"/>
              <a:ext cx="1585103" cy="369332"/>
            </a:xfrm>
            <a:prstGeom prst="rect">
              <a:avLst/>
            </a:prstGeom>
            <a:noFill/>
          </p:spPr>
          <p:txBody>
            <a:bodyPr wrap="square">
              <a:spAutoFit/>
            </a:bodyPr>
            <a:lstStyle/>
            <a:p>
              <a:pPr algn="ctr"/>
              <a:r>
                <a:rPr lang="en-US" dirty="0">
                  <a:latin typeface="Roboto Light" panose="02000000000000000000" pitchFamily="2" charset="0"/>
                  <a:ea typeface="Roboto Light" panose="02000000000000000000" pitchFamily="2" charset="0"/>
                  <a:cs typeface="Lato" panose="020F0502020204030203" pitchFamily="34" charset="0"/>
                  <a:sym typeface="Wingdings" pitchFamily="2" charset="2"/>
                </a:rPr>
                <a:t>IMEs </a:t>
              </a:r>
              <a:r>
                <a:rPr lang="en-US" sz="1400" dirty="0">
                  <a:latin typeface="Roboto Light" panose="02000000000000000000" pitchFamily="2" charset="0"/>
                  <a:ea typeface="Roboto Light" panose="02000000000000000000" pitchFamily="2" charset="0"/>
                  <a:cs typeface="Lato" panose="020F0502020204030203" pitchFamily="34" charset="0"/>
                  <a:sym typeface="Wingdings" pitchFamily="2" charset="2"/>
                </a:rPr>
                <a:t>(Si, Ar)</a:t>
              </a:r>
              <a:endParaRPr lang="en-US" dirty="0">
                <a:latin typeface="Roboto Light" panose="02000000000000000000" pitchFamily="2" charset="0"/>
                <a:ea typeface="Roboto Light" panose="02000000000000000000" pitchFamily="2" charset="0"/>
              </a:endParaRPr>
            </a:p>
          </p:txBody>
        </p:sp>
        <p:grpSp>
          <p:nvGrpSpPr>
            <p:cNvPr id="13" name="Group 12">
              <a:extLst>
                <a:ext uri="{FF2B5EF4-FFF2-40B4-BE49-F238E27FC236}">
                  <a16:creationId xmlns:a16="http://schemas.microsoft.com/office/drawing/2014/main" id="{B45617C2-B96B-7827-972D-22FEF35C16A5}"/>
                </a:ext>
              </a:extLst>
            </p:cNvPr>
            <p:cNvGrpSpPr/>
            <p:nvPr/>
          </p:nvGrpSpPr>
          <p:grpSpPr>
            <a:xfrm>
              <a:off x="5294982" y="4738400"/>
              <a:ext cx="1585103" cy="1254527"/>
              <a:chOff x="5599704" y="4671820"/>
              <a:chExt cx="1585103" cy="1254527"/>
            </a:xfrm>
          </p:grpSpPr>
          <p:sp>
            <p:nvSpPr>
              <p:cNvPr id="16" name="Oval 15">
                <a:extLst>
                  <a:ext uri="{FF2B5EF4-FFF2-40B4-BE49-F238E27FC236}">
                    <a16:creationId xmlns:a16="http://schemas.microsoft.com/office/drawing/2014/main" id="{4E4F721B-34E4-FE0E-6987-FEB205EF9FAE}"/>
                  </a:ext>
                </a:extLst>
              </p:cNvPr>
              <p:cNvSpPr>
                <a:spLocks noChangeAspect="1"/>
              </p:cNvSpPr>
              <p:nvPr/>
            </p:nvSpPr>
            <p:spPr>
              <a:xfrm>
                <a:off x="5710687" y="4735902"/>
                <a:ext cx="1188720" cy="1190445"/>
              </a:xfrm>
              <a:prstGeom prst="ellipse">
                <a:avLst/>
              </a:prstGeom>
              <a:solidFill>
                <a:srgbClr val="E2363A"/>
              </a:solidFill>
              <a:ln>
                <a:solidFill>
                  <a:srgbClr val="E236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a typeface="Roboto Light" panose="02000000000000000000" pitchFamily="2" charset="0"/>
                </a:endParaRPr>
              </a:p>
            </p:txBody>
          </p:sp>
          <p:sp>
            <p:nvSpPr>
              <p:cNvPr id="18" name="Oval 17">
                <a:extLst>
                  <a:ext uri="{FF2B5EF4-FFF2-40B4-BE49-F238E27FC236}">
                    <a16:creationId xmlns:a16="http://schemas.microsoft.com/office/drawing/2014/main" id="{54127A5C-D007-632E-C38C-34A0794E6EA4}"/>
                  </a:ext>
                </a:extLst>
              </p:cNvPr>
              <p:cNvSpPr>
                <a:spLocks noChangeAspect="1"/>
              </p:cNvSpPr>
              <p:nvPr/>
            </p:nvSpPr>
            <p:spPr>
              <a:xfrm flipV="1">
                <a:off x="5962866" y="4988447"/>
                <a:ext cx="684362" cy="685354"/>
              </a:xfrm>
              <a:prstGeom prst="ellipse">
                <a:avLst/>
              </a:prstGeom>
              <a:solidFill>
                <a:srgbClr val="1865B0"/>
              </a:solidFill>
              <a:ln>
                <a:solidFill>
                  <a:srgbClr val="1865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a typeface="Roboto Light" panose="02000000000000000000" pitchFamily="2" charset="0"/>
                </a:endParaRPr>
              </a:p>
            </p:txBody>
          </p:sp>
          <p:sp>
            <p:nvSpPr>
              <p:cNvPr id="19" name="TextBox 18">
                <a:extLst>
                  <a:ext uri="{FF2B5EF4-FFF2-40B4-BE49-F238E27FC236}">
                    <a16:creationId xmlns:a16="http://schemas.microsoft.com/office/drawing/2014/main" id="{C69F783B-7D68-AD5A-5A3B-6B529FF70601}"/>
                  </a:ext>
                </a:extLst>
              </p:cNvPr>
              <p:cNvSpPr txBox="1"/>
              <p:nvPr/>
            </p:nvSpPr>
            <p:spPr>
              <a:xfrm flipH="1">
                <a:off x="5839001" y="4988447"/>
                <a:ext cx="932091" cy="584775"/>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cs typeface="Lato" panose="020F0502020204030203" pitchFamily="34" charset="0"/>
                    <a:sym typeface="Wingdings" pitchFamily="2" charset="2"/>
                  </a:rPr>
                  <a:t>high density</a:t>
                </a:r>
                <a:endParaRPr lang="en-US" sz="1600" dirty="0">
                  <a:latin typeface="Roboto Light" panose="02000000000000000000" pitchFamily="2" charset="0"/>
                  <a:ea typeface="Roboto Light" panose="02000000000000000000" pitchFamily="2" charset="0"/>
                </a:endParaRPr>
              </a:p>
            </p:txBody>
          </p:sp>
          <p:sp>
            <p:nvSpPr>
              <p:cNvPr id="20" name="TextBox 19">
                <a:extLst>
                  <a:ext uri="{FF2B5EF4-FFF2-40B4-BE49-F238E27FC236}">
                    <a16:creationId xmlns:a16="http://schemas.microsoft.com/office/drawing/2014/main" id="{C18F9DDF-8CE6-7EAA-3D44-CE605D174DD5}"/>
                  </a:ext>
                </a:extLst>
              </p:cNvPr>
              <p:cNvSpPr txBox="1"/>
              <p:nvPr/>
            </p:nvSpPr>
            <p:spPr>
              <a:xfrm>
                <a:off x="5599704" y="4671820"/>
                <a:ext cx="1585103" cy="369332"/>
              </a:xfrm>
              <a:prstGeom prst="rect">
                <a:avLst/>
              </a:prstGeom>
              <a:noFill/>
            </p:spPr>
            <p:txBody>
              <a:bodyPr wrap="square">
                <a:spAutoFit/>
              </a:bodyPr>
              <a:lstStyle/>
              <a:p>
                <a:pPr algn="ctr"/>
                <a:r>
                  <a:rPr lang="en-US" dirty="0">
                    <a:latin typeface="Roboto Light" panose="02000000000000000000" pitchFamily="2" charset="0"/>
                    <a:ea typeface="Roboto Light" panose="02000000000000000000" pitchFamily="2" charset="0"/>
                    <a:cs typeface="Lato" panose="020F0502020204030203" pitchFamily="34" charset="0"/>
                    <a:sym typeface="Wingdings" pitchFamily="2" charset="2"/>
                  </a:rPr>
                  <a:t>lower density</a:t>
                </a:r>
                <a:endParaRPr lang="en-US" dirty="0">
                  <a:latin typeface="Roboto Light" panose="02000000000000000000" pitchFamily="2" charset="0"/>
                  <a:ea typeface="Roboto Light" panose="02000000000000000000" pitchFamily="2" charset="0"/>
                </a:endParaRPr>
              </a:p>
            </p:txBody>
          </p:sp>
        </p:grpSp>
        <p:cxnSp>
          <p:nvCxnSpPr>
            <p:cNvPr id="14" name="Straight Arrow Connector 13">
              <a:extLst>
                <a:ext uri="{FF2B5EF4-FFF2-40B4-BE49-F238E27FC236}">
                  <a16:creationId xmlns:a16="http://schemas.microsoft.com/office/drawing/2014/main" id="{0BC4D060-4EF4-67AC-4869-EAB2739642D9}"/>
                </a:ext>
              </a:extLst>
            </p:cNvPr>
            <p:cNvCxnSpPr>
              <a:cxnSpLocks/>
            </p:cNvCxnSpPr>
            <p:nvPr/>
          </p:nvCxnSpPr>
          <p:spPr>
            <a:xfrm>
              <a:off x="6927492" y="5374291"/>
              <a:ext cx="783515"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4FDFAC1-7619-B831-2ED1-6AF8BEBB514B}"/>
                </a:ext>
              </a:extLst>
            </p:cNvPr>
            <p:cNvSpPr txBox="1"/>
            <p:nvPr/>
          </p:nvSpPr>
          <p:spPr>
            <a:xfrm>
              <a:off x="6471393" y="5438373"/>
              <a:ext cx="1812572" cy="338554"/>
            </a:xfrm>
            <a:prstGeom prst="rect">
              <a:avLst/>
            </a:prstGeom>
            <a:noFill/>
          </p:spPr>
          <p:txBody>
            <a:bodyPr wrap="square">
              <a:spAutoFit/>
            </a:bodyPr>
            <a:lstStyle/>
            <a:p>
              <a:pPr algn="ctr"/>
              <a:r>
                <a:rPr lang="en-US" sz="1600" dirty="0">
                  <a:solidFill>
                    <a:schemeClr val="bg1">
                      <a:lumMod val="50000"/>
                    </a:schemeClr>
                  </a:solidFill>
                  <a:latin typeface="Roboto Light" panose="02000000000000000000" pitchFamily="2" charset="0"/>
                  <a:ea typeface="Roboto Light" panose="02000000000000000000" pitchFamily="2" charset="0"/>
                  <a:cs typeface="Lato" panose="020F0502020204030203" pitchFamily="34" charset="0"/>
                  <a:sym typeface="Wingdings" pitchFamily="2" charset="2"/>
                </a:rPr>
                <a:t>nucleosynthesis</a:t>
              </a:r>
              <a:endParaRPr lang="en-US" sz="1600" dirty="0">
                <a:solidFill>
                  <a:schemeClr val="bg1">
                    <a:lumMod val="50000"/>
                  </a:schemeClr>
                </a:solidFill>
                <a:latin typeface="Roboto Light" panose="02000000000000000000" pitchFamily="2" charset="0"/>
                <a:ea typeface="Roboto Light" panose="02000000000000000000" pitchFamily="2" charset="0"/>
              </a:endParaRPr>
            </a:p>
          </p:txBody>
        </p:sp>
      </p:grpSp>
    </p:spTree>
    <p:extLst>
      <p:ext uri="{BB962C8B-B14F-4D97-AF65-F5344CB8AC3E}">
        <p14:creationId xmlns:p14="http://schemas.microsoft.com/office/powerpoint/2010/main" val="122244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here2.mp4">
            <a:hlinkClick r:id="" action="ppaction://media"/>
            <a:extLst>
              <a:ext uri="{FF2B5EF4-FFF2-40B4-BE49-F238E27FC236}">
                <a16:creationId xmlns:a16="http://schemas.microsoft.com/office/drawing/2014/main" id="{6F213B7D-3DD2-5BCC-15F8-A8156136353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091" b="1357"/>
          <a:stretch/>
        </p:blipFill>
        <p:spPr>
          <a:xfrm>
            <a:off x="11289" y="428979"/>
            <a:ext cx="9392355" cy="6299200"/>
          </a:xfrm>
          <a:prstGeom prst="rect">
            <a:avLst/>
          </a:prstGeom>
        </p:spPr>
      </p:pic>
      <p:pic>
        <p:nvPicPr>
          <p:cNvPr id="2050" name="Picture 2" descr="⏿” OBSERVER EYE SYMBOL | U+23FF Unicode | FontSpace">
            <a:extLst>
              <a:ext uri="{FF2B5EF4-FFF2-40B4-BE49-F238E27FC236}">
                <a16:creationId xmlns:a16="http://schemas.microsoft.com/office/drawing/2014/main" id="{4CCEE3DF-A6EC-3A94-F1D1-B1C91FF62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473106" y="2469930"/>
            <a:ext cx="1466340" cy="13197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5846EA-1ADB-F92B-57C9-E0E584086136}"/>
              </a:ext>
            </a:extLst>
          </p:cNvPr>
          <p:cNvSpPr txBox="1"/>
          <p:nvPr/>
        </p:nvSpPr>
        <p:spPr>
          <a:xfrm>
            <a:off x="577518" y="39599"/>
            <a:ext cx="11361928" cy="769441"/>
          </a:xfrm>
          <a:prstGeom prst="rect">
            <a:avLst/>
          </a:prstGeom>
          <a:noFill/>
        </p:spPr>
        <p:txBody>
          <a:bodyPr wrap="square" rtlCol="0">
            <a:spAutoFit/>
          </a:bodyPr>
          <a:lstStyle/>
          <a:p>
            <a:pPr algn="ctr"/>
            <a:r>
              <a:rPr lang="en-US" sz="4400" dirty="0">
                <a:latin typeface="Roboto Light" panose="02000000000000000000" pitchFamily="2" charset="0"/>
                <a:ea typeface="Roboto Light" panose="02000000000000000000" pitchFamily="2" charset="0"/>
              </a:rPr>
              <a:t>Ejecta Geometry from Emission Line Profiles</a:t>
            </a:r>
          </a:p>
        </p:txBody>
      </p:sp>
      <p:sp>
        <p:nvSpPr>
          <p:cNvPr id="23" name="TextBox 22">
            <a:extLst>
              <a:ext uri="{FF2B5EF4-FFF2-40B4-BE49-F238E27FC236}">
                <a16:creationId xmlns:a16="http://schemas.microsoft.com/office/drawing/2014/main" id="{F4FCE227-2BCC-3197-EFA3-F9A6CA22B61F}"/>
              </a:ext>
            </a:extLst>
          </p:cNvPr>
          <p:cNvSpPr txBox="1"/>
          <p:nvPr/>
        </p:nvSpPr>
        <p:spPr>
          <a:xfrm>
            <a:off x="584570" y="6255204"/>
            <a:ext cx="2795958" cy="369332"/>
          </a:xfrm>
          <a:prstGeom prst="rect">
            <a:avLst/>
          </a:prstGeom>
          <a:noFill/>
        </p:spPr>
        <p:txBody>
          <a:bodyPr wrap="none" rtlCol="0">
            <a:spAutoFit/>
          </a:bodyPr>
          <a:lstStyle/>
          <a:p>
            <a:r>
              <a:rPr lang="en-US" dirty="0">
                <a:latin typeface="Roboto Thin" panose="02000000000000000000" pitchFamily="2" charset="0"/>
                <a:ea typeface="Roboto Thin" panose="02000000000000000000" pitchFamily="2" charset="0"/>
              </a:rPr>
              <a:t>Graphics by Lindsey Kwok</a:t>
            </a:r>
          </a:p>
        </p:txBody>
      </p:sp>
      <p:sp>
        <p:nvSpPr>
          <p:cNvPr id="2" name="TextBox 1">
            <a:extLst>
              <a:ext uri="{FF2B5EF4-FFF2-40B4-BE49-F238E27FC236}">
                <a16:creationId xmlns:a16="http://schemas.microsoft.com/office/drawing/2014/main" id="{13129D70-E3A0-B822-4428-6C47C8F5AB9E}"/>
              </a:ext>
            </a:extLst>
          </p:cNvPr>
          <p:cNvSpPr txBox="1"/>
          <p:nvPr/>
        </p:nvSpPr>
        <p:spPr>
          <a:xfrm>
            <a:off x="6327229" y="5886624"/>
            <a:ext cx="277640" cy="400110"/>
          </a:xfrm>
          <a:prstGeom prst="rect">
            <a:avLst/>
          </a:prstGeom>
          <a:noFill/>
        </p:spPr>
        <p:txBody>
          <a:bodyPr wrap="none" rtlCol="0">
            <a:spAutoFit/>
          </a:bodyPr>
          <a:lstStyle/>
          <a:p>
            <a:r>
              <a:rPr lang="en-US" sz="2000" dirty="0">
                <a:latin typeface="DEJAVU SANS" panose="020B0603030804020204" pitchFamily="34" charset="0"/>
                <a:ea typeface="DEJAVU SANS" panose="020B0603030804020204" pitchFamily="34" charset="0"/>
                <a:cs typeface="DEJAVU SANS" panose="020B0603030804020204" pitchFamily="34" charset="0"/>
              </a:rPr>
              <a:t>-</a:t>
            </a:r>
          </a:p>
        </p:txBody>
      </p:sp>
      <p:sp>
        <p:nvSpPr>
          <p:cNvPr id="3" name="Rectangle 2">
            <a:extLst>
              <a:ext uri="{FF2B5EF4-FFF2-40B4-BE49-F238E27FC236}">
                <a16:creationId xmlns:a16="http://schemas.microsoft.com/office/drawing/2014/main" id="{52F27C61-18D2-0846-FE9D-8CF656F05D4E}"/>
              </a:ext>
            </a:extLst>
          </p:cNvPr>
          <p:cNvSpPr/>
          <p:nvPr/>
        </p:nvSpPr>
        <p:spPr>
          <a:xfrm rot="20820321">
            <a:off x="9080938" y="6053958"/>
            <a:ext cx="126124" cy="126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B94B132-4AC4-70E8-2CAA-6805C647B901}"/>
              </a:ext>
            </a:extLst>
          </p:cNvPr>
          <p:cNvGrpSpPr/>
          <p:nvPr/>
        </p:nvGrpSpPr>
        <p:grpSpPr>
          <a:xfrm>
            <a:off x="69901" y="3099682"/>
            <a:ext cx="5454869" cy="515893"/>
            <a:chOff x="69901" y="3156127"/>
            <a:chExt cx="5454869" cy="515893"/>
          </a:xfrm>
        </p:grpSpPr>
        <p:cxnSp>
          <p:nvCxnSpPr>
            <p:cNvPr id="7" name="Straight Connector 6">
              <a:extLst>
                <a:ext uri="{FF2B5EF4-FFF2-40B4-BE49-F238E27FC236}">
                  <a16:creationId xmlns:a16="http://schemas.microsoft.com/office/drawing/2014/main" id="{1A9D6A1A-4517-AFC8-63A1-B1591A8EEBD1}"/>
                </a:ext>
              </a:extLst>
            </p:cNvPr>
            <p:cNvCxnSpPr/>
            <p:nvPr/>
          </p:nvCxnSpPr>
          <p:spPr>
            <a:xfrm>
              <a:off x="69901" y="3247696"/>
              <a:ext cx="5454869" cy="0"/>
            </a:xfrm>
            <a:prstGeom prst="line">
              <a:avLst/>
            </a:prstGeom>
            <a:ln w="38100" cap="flat">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59017CF-08A0-D1D5-D8B6-29EFD6CA59C8}"/>
                </a:ext>
              </a:extLst>
            </p:cNvPr>
            <p:cNvSpPr txBox="1"/>
            <p:nvPr/>
          </p:nvSpPr>
          <p:spPr>
            <a:xfrm>
              <a:off x="2623722" y="3210355"/>
              <a:ext cx="380232"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0</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4" name="TextBox 13">
              <a:extLst>
                <a:ext uri="{FF2B5EF4-FFF2-40B4-BE49-F238E27FC236}">
                  <a16:creationId xmlns:a16="http://schemas.microsoft.com/office/drawing/2014/main" id="{AFCE15CF-7A7A-8896-F535-4F77AF412099}"/>
                </a:ext>
              </a:extLst>
            </p:cNvPr>
            <p:cNvSpPr txBox="1"/>
            <p:nvPr/>
          </p:nvSpPr>
          <p:spPr>
            <a:xfrm>
              <a:off x="4819561" y="3198166"/>
              <a:ext cx="469744"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-v</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7" name="TextBox 16">
              <a:extLst>
                <a:ext uri="{FF2B5EF4-FFF2-40B4-BE49-F238E27FC236}">
                  <a16:creationId xmlns:a16="http://schemas.microsoft.com/office/drawing/2014/main" id="{95CBD6C1-E580-F177-CB78-ED497B7AB679}"/>
                </a:ext>
              </a:extLst>
            </p:cNvPr>
            <p:cNvSpPr txBox="1"/>
            <p:nvPr/>
          </p:nvSpPr>
          <p:spPr>
            <a:xfrm>
              <a:off x="400866" y="3179376"/>
              <a:ext cx="367408"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v</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cxnSp>
          <p:nvCxnSpPr>
            <p:cNvPr id="18" name="Straight Connector 17">
              <a:extLst>
                <a:ext uri="{FF2B5EF4-FFF2-40B4-BE49-F238E27FC236}">
                  <a16:creationId xmlns:a16="http://schemas.microsoft.com/office/drawing/2014/main" id="{F762814E-6644-023E-1553-C950D6EBDD8B}"/>
                </a:ext>
              </a:extLst>
            </p:cNvPr>
            <p:cNvCxnSpPr>
              <a:cxnSpLocks/>
            </p:cNvCxnSpPr>
            <p:nvPr/>
          </p:nvCxnSpPr>
          <p:spPr>
            <a:xfrm flipV="1">
              <a:off x="2813838" y="3156127"/>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20B58C-600F-0CAA-4CBF-C212CE614BB8}"/>
                </a:ext>
              </a:extLst>
            </p:cNvPr>
            <p:cNvCxnSpPr>
              <a:cxnSpLocks/>
            </p:cNvCxnSpPr>
            <p:nvPr/>
          </p:nvCxnSpPr>
          <p:spPr>
            <a:xfrm flipV="1">
              <a:off x="5210387" y="3169928"/>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B97810-847D-6FFC-86A8-5444A0A3FD75}"/>
                </a:ext>
              </a:extLst>
            </p:cNvPr>
            <p:cNvCxnSpPr>
              <a:cxnSpLocks/>
            </p:cNvCxnSpPr>
            <p:nvPr/>
          </p:nvCxnSpPr>
          <p:spPr>
            <a:xfrm flipV="1">
              <a:off x="408637" y="3169924"/>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600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phere_hole.mp4">
            <a:hlinkClick r:id="" action="ppaction://media"/>
            <a:extLst>
              <a:ext uri="{FF2B5EF4-FFF2-40B4-BE49-F238E27FC236}">
                <a16:creationId xmlns:a16="http://schemas.microsoft.com/office/drawing/2014/main" id="{98A60C68-8476-98C2-15AB-117B706E5B1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 r="1043" b="1310"/>
          <a:stretch/>
        </p:blipFill>
        <p:spPr>
          <a:xfrm>
            <a:off x="11289" y="424319"/>
            <a:ext cx="9392355" cy="6299200"/>
          </a:xfrm>
          <a:prstGeom prst="rect">
            <a:avLst/>
          </a:prstGeom>
        </p:spPr>
      </p:pic>
      <p:pic>
        <p:nvPicPr>
          <p:cNvPr id="2050" name="Picture 2" descr="⏿” OBSERVER EYE SYMBOL | U+23FF Unicode | FontSpace">
            <a:extLst>
              <a:ext uri="{FF2B5EF4-FFF2-40B4-BE49-F238E27FC236}">
                <a16:creationId xmlns:a16="http://schemas.microsoft.com/office/drawing/2014/main" id="{4CCEE3DF-A6EC-3A94-F1D1-B1C91FF62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473106" y="2469930"/>
            <a:ext cx="1466340" cy="13197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5846EA-1ADB-F92B-57C9-E0E584086136}"/>
              </a:ext>
            </a:extLst>
          </p:cNvPr>
          <p:cNvSpPr txBox="1"/>
          <p:nvPr/>
        </p:nvSpPr>
        <p:spPr>
          <a:xfrm>
            <a:off x="577518" y="39599"/>
            <a:ext cx="11361928" cy="769441"/>
          </a:xfrm>
          <a:prstGeom prst="rect">
            <a:avLst/>
          </a:prstGeom>
          <a:noFill/>
        </p:spPr>
        <p:txBody>
          <a:bodyPr wrap="square" rtlCol="0">
            <a:spAutoFit/>
          </a:bodyPr>
          <a:lstStyle/>
          <a:p>
            <a:pPr algn="ctr"/>
            <a:r>
              <a:rPr lang="en-US" sz="4400" dirty="0">
                <a:latin typeface="Roboto Light" panose="02000000000000000000" pitchFamily="2" charset="0"/>
                <a:ea typeface="Roboto Light" panose="02000000000000000000" pitchFamily="2" charset="0"/>
              </a:rPr>
              <a:t>Ejecta Geometry from Emission Line Profiles</a:t>
            </a:r>
          </a:p>
        </p:txBody>
      </p:sp>
      <p:sp>
        <p:nvSpPr>
          <p:cNvPr id="23" name="TextBox 22">
            <a:extLst>
              <a:ext uri="{FF2B5EF4-FFF2-40B4-BE49-F238E27FC236}">
                <a16:creationId xmlns:a16="http://schemas.microsoft.com/office/drawing/2014/main" id="{F4FCE227-2BCC-3197-EFA3-F9A6CA22B61F}"/>
              </a:ext>
            </a:extLst>
          </p:cNvPr>
          <p:cNvSpPr txBox="1"/>
          <p:nvPr/>
        </p:nvSpPr>
        <p:spPr>
          <a:xfrm>
            <a:off x="584570" y="6255204"/>
            <a:ext cx="2795958" cy="369332"/>
          </a:xfrm>
          <a:prstGeom prst="rect">
            <a:avLst/>
          </a:prstGeom>
          <a:noFill/>
        </p:spPr>
        <p:txBody>
          <a:bodyPr wrap="none" rtlCol="0">
            <a:spAutoFit/>
          </a:bodyPr>
          <a:lstStyle/>
          <a:p>
            <a:r>
              <a:rPr lang="en-US" dirty="0">
                <a:latin typeface="Roboto Thin" panose="02000000000000000000" pitchFamily="2" charset="0"/>
                <a:ea typeface="Roboto Thin" panose="02000000000000000000" pitchFamily="2" charset="0"/>
              </a:rPr>
              <a:t>Graphics by Lindsey Kwok</a:t>
            </a:r>
          </a:p>
        </p:txBody>
      </p:sp>
      <p:sp>
        <p:nvSpPr>
          <p:cNvPr id="2" name="TextBox 1">
            <a:extLst>
              <a:ext uri="{FF2B5EF4-FFF2-40B4-BE49-F238E27FC236}">
                <a16:creationId xmlns:a16="http://schemas.microsoft.com/office/drawing/2014/main" id="{13129D70-E3A0-B822-4428-6C47C8F5AB9E}"/>
              </a:ext>
            </a:extLst>
          </p:cNvPr>
          <p:cNvSpPr txBox="1"/>
          <p:nvPr/>
        </p:nvSpPr>
        <p:spPr>
          <a:xfrm>
            <a:off x="6327229" y="5886624"/>
            <a:ext cx="277640" cy="400110"/>
          </a:xfrm>
          <a:prstGeom prst="rect">
            <a:avLst/>
          </a:prstGeom>
          <a:noFill/>
        </p:spPr>
        <p:txBody>
          <a:bodyPr wrap="none" rtlCol="0">
            <a:spAutoFit/>
          </a:bodyPr>
          <a:lstStyle/>
          <a:p>
            <a:r>
              <a:rPr lang="en-US" sz="2000" dirty="0">
                <a:latin typeface="DEJAVU SANS" panose="020B0603030804020204" pitchFamily="34" charset="0"/>
                <a:ea typeface="DEJAVU SANS" panose="020B0603030804020204" pitchFamily="34" charset="0"/>
                <a:cs typeface="DEJAVU SANS" panose="020B0603030804020204" pitchFamily="34" charset="0"/>
              </a:rPr>
              <a:t>-</a:t>
            </a:r>
          </a:p>
        </p:txBody>
      </p:sp>
      <p:sp>
        <p:nvSpPr>
          <p:cNvPr id="3" name="Rectangle 2">
            <a:extLst>
              <a:ext uri="{FF2B5EF4-FFF2-40B4-BE49-F238E27FC236}">
                <a16:creationId xmlns:a16="http://schemas.microsoft.com/office/drawing/2014/main" id="{52F27C61-18D2-0846-FE9D-8CF656F05D4E}"/>
              </a:ext>
            </a:extLst>
          </p:cNvPr>
          <p:cNvSpPr/>
          <p:nvPr/>
        </p:nvSpPr>
        <p:spPr>
          <a:xfrm rot="20820321">
            <a:off x="9080938" y="6053958"/>
            <a:ext cx="126124" cy="126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B94B132-4AC4-70E8-2CAA-6805C647B901}"/>
              </a:ext>
            </a:extLst>
          </p:cNvPr>
          <p:cNvGrpSpPr/>
          <p:nvPr/>
        </p:nvGrpSpPr>
        <p:grpSpPr>
          <a:xfrm>
            <a:off x="69901" y="3099682"/>
            <a:ext cx="5454869" cy="515893"/>
            <a:chOff x="69901" y="3156127"/>
            <a:chExt cx="5454869" cy="515893"/>
          </a:xfrm>
        </p:grpSpPr>
        <p:cxnSp>
          <p:nvCxnSpPr>
            <p:cNvPr id="7" name="Straight Connector 6">
              <a:extLst>
                <a:ext uri="{FF2B5EF4-FFF2-40B4-BE49-F238E27FC236}">
                  <a16:creationId xmlns:a16="http://schemas.microsoft.com/office/drawing/2014/main" id="{1A9D6A1A-4517-AFC8-63A1-B1591A8EEBD1}"/>
                </a:ext>
              </a:extLst>
            </p:cNvPr>
            <p:cNvCxnSpPr/>
            <p:nvPr/>
          </p:nvCxnSpPr>
          <p:spPr>
            <a:xfrm>
              <a:off x="69901" y="3247696"/>
              <a:ext cx="5454869" cy="0"/>
            </a:xfrm>
            <a:prstGeom prst="line">
              <a:avLst/>
            </a:prstGeom>
            <a:ln w="38100" cap="flat">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59017CF-08A0-D1D5-D8B6-29EFD6CA59C8}"/>
                </a:ext>
              </a:extLst>
            </p:cNvPr>
            <p:cNvSpPr txBox="1"/>
            <p:nvPr/>
          </p:nvSpPr>
          <p:spPr>
            <a:xfrm>
              <a:off x="2623722" y="3210355"/>
              <a:ext cx="380232"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0</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4" name="TextBox 13">
              <a:extLst>
                <a:ext uri="{FF2B5EF4-FFF2-40B4-BE49-F238E27FC236}">
                  <a16:creationId xmlns:a16="http://schemas.microsoft.com/office/drawing/2014/main" id="{AFCE15CF-7A7A-8896-F535-4F77AF412099}"/>
                </a:ext>
              </a:extLst>
            </p:cNvPr>
            <p:cNvSpPr txBox="1"/>
            <p:nvPr/>
          </p:nvSpPr>
          <p:spPr>
            <a:xfrm>
              <a:off x="4819561" y="3198166"/>
              <a:ext cx="469744"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-v</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7" name="TextBox 16">
              <a:extLst>
                <a:ext uri="{FF2B5EF4-FFF2-40B4-BE49-F238E27FC236}">
                  <a16:creationId xmlns:a16="http://schemas.microsoft.com/office/drawing/2014/main" id="{95CBD6C1-E580-F177-CB78-ED497B7AB679}"/>
                </a:ext>
              </a:extLst>
            </p:cNvPr>
            <p:cNvSpPr txBox="1"/>
            <p:nvPr/>
          </p:nvSpPr>
          <p:spPr>
            <a:xfrm>
              <a:off x="400866" y="3179376"/>
              <a:ext cx="367408"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v</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cxnSp>
          <p:nvCxnSpPr>
            <p:cNvPr id="18" name="Straight Connector 17">
              <a:extLst>
                <a:ext uri="{FF2B5EF4-FFF2-40B4-BE49-F238E27FC236}">
                  <a16:creationId xmlns:a16="http://schemas.microsoft.com/office/drawing/2014/main" id="{F762814E-6644-023E-1553-C950D6EBDD8B}"/>
                </a:ext>
              </a:extLst>
            </p:cNvPr>
            <p:cNvCxnSpPr>
              <a:cxnSpLocks/>
            </p:cNvCxnSpPr>
            <p:nvPr/>
          </p:nvCxnSpPr>
          <p:spPr>
            <a:xfrm flipV="1">
              <a:off x="2813838" y="3156127"/>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20B58C-600F-0CAA-4CBF-C212CE614BB8}"/>
                </a:ext>
              </a:extLst>
            </p:cNvPr>
            <p:cNvCxnSpPr>
              <a:cxnSpLocks/>
            </p:cNvCxnSpPr>
            <p:nvPr/>
          </p:nvCxnSpPr>
          <p:spPr>
            <a:xfrm flipV="1">
              <a:off x="5210387" y="3169928"/>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B97810-847D-6FFC-86A8-5444A0A3FD75}"/>
                </a:ext>
              </a:extLst>
            </p:cNvPr>
            <p:cNvCxnSpPr>
              <a:cxnSpLocks/>
            </p:cNvCxnSpPr>
            <p:nvPr/>
          </p:nvCxnSpPr>
          <p:spPr>
            <a:xfrm flipV="1">
              <a:off x="408637" y="3169924"/>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7441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sphere2_hole.mp4">
            <a:hlinkClick r:id="" action="ppaction://media"/>
            <a:extLst>
              <a:ext uri="{FF2B5EF4-FFF2-40B4-BE49-F238E27FC236}">
                <a16:creationId xmlns:a16="http://schemas.microsoft.com/office/drawing/2014/main" id="{CFD8A0A0-ED4D-0DAE-1F5F-829D2D38AA7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760" b="1409"/>
          <a:stretch/>
        </p:blipFill>
        <p:spPr>
          <a:xfrm>
            <a:off x="13457" y="412130"/>
            <a:ext cx="9364705" cy="6292570"/>
          </a:xfrm>
          <a:prstGeom prst="rect">
            <a:avLst/>
          </a:prstGeom>
        </p:spPr>
      </p:pic>
      <p:sp>
        <p:nvSpPr>
          <p:cNvPr id="25" name="TextBox 24">
            <a:extLst>
              <a:ext uri="{FF2B5EF4-FFF2-40B4-BE49-F238E27FC236}">
                <a16:creationId xmlns:a16="http://schemas.microsoft.com/office/drawing/2014/main" id="{D95846EA-1ADB-F92B-57C9-E0E584086136}"/>
              </a:ext>
            </a:extLst>
          </p:cNvPr>
          <p:cNvSpPr txBox="1"/>
          <p:nvPr/>
        </p:nvSpPr>
        <p:spPr>
          <a:xfrm>
            <a:off x="577518" y="39599"/>
            <a:ext cx="11361928" cy="769441"/>
          </a:xfrm>
          <a:prstGeom prst="rect">
            <a:avLst/>
          </a:prstGeom>
          <a:noFill/>
        </p:spPr>
        <p:txBody>
          <a:bodyPr wrap="square" rtlCol="0">
            <a:spAutoFit/>
          </a:bodyPr>
          <a:lstStyle/>
          <a:p>
            <a:pPr algn="ctr"/>
            <a:r>
              <a:rPr lang="en-US" sz="4400" dirty="0">
                <a:latin typeface="Roboto Light" panose="02000000000000000000" pitchFamily="2" charset="0"/>
                <a:ea typeface="Roboto Light" panose="02000000000000000000" pitchFamily="2" charset="0"/>
              </a:rPr>
              <a:t>Ejecta Geometry from Emission Line Profiles</a:t>
            </a:r>
          </a:p>
        </p:txBody>
      </p:sp>
      <p:pic>
        <p:nvPicPr>
          <p:cNvPr id="2050" name="Picture 2" descr="⏿” OBSERVER EYE SYMBOL | U+23FF Unicode | FontSpace">
            <a:extLst>
              <a:ext uri="{FF2B5EF4-FFF2-40B4-BE49-F238E27FC236}">
                <a16:creationId xmlns:a16="http://schemas.microsoft.com/office/drawing/2014/main" id="{4CCEE3DF-A6EC-3A94-F1D1-B1C91FF62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473106" y="2469930"/>
            <a:ext cx="1466340" cy="13197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9FD24A7-4930-92D5-18AC-57238A37FB2F}"/>
              </a:ext>
            </a:extLst>
          </p:cNvPr>
          <p:cNvGrpSpPr/>
          <p:nvPr/>
        </p:nvGrpSpPr>
        <p:grpSpPr>
          <a:xfrm>
            <a:off x="69901" y="3099682"/>
            <a:ext cx="5454869" cy="515893"/>
            <a:chOff x="69901" y="3156127"/>
            <a:chExt cx="5454869" cy="515893"/>
          </a:xfrm>
        </p:grpSpPr>
        <p:cxnSp>
          <p:nvCxnSpPr>
            <p:cNvPr id="8" name="Straight Connector 7">
              <a:extLst>
                <a:ext uri="{FF2B5EF4-FFF2-40B4-BE49-F238E27FC236}">
                  <a16:creationId xmlns:a16="http://schemas.microsoft.com/office/drawing/2014/main" id="{176F83C5-9654-F2FA-852E-F55E9E613E38}"/>
                </a:ext>
              </a:extLst>
            </p:cNvPr>
            <p:cNvCxnSpPr/>
            <p:nvPr/>
          </p:nvCxnSpPr>
          <p:spPr>
            <a:xfrm>
              <a:off x="69901" y="3247696"/>
              <a:ext cx="5454869" cy="0"/>
            </a:xfrm>
            <a:prstGeom prst="line">
              <a:avLst/>
            </a:prstGeom>
            <a:ln w="38100" cap="flat">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10A25A-5EB3-4D7D-72C9-9103FC44E724}"/>
                </a:ext>
              </a:extLst>
            </p:cNvPr>
            <p:cNvSpPr txBox="1"/>
            <p:nvPr/>
          </p:nvSpPr>
          <p:spPr>
            <a:xfrm>
              <a:off x="2623722" y="3210355"/>
              <a:ext cx="380232"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0</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0" name="TextBox 9">
              <a:extLst>
                <a:ext uri="{FF2B5EF4-FFF2-40B4-BE49-F238E27FC236}">
                  <a16:creationId xmlns:a16="http://schemas.microsoft.com/office/drawing/2014/main" id="{0BB7CA0E-015A-7167-0092-AAC1ACD52793}"/>
                </a:ext>
              </a:extLst>
            </p:cNvPr>
            <p:cNvSpPr txBox="1"/>
            <p:nvPr/>
          </p:nvSpPr>
          <p:spPr>
            <a:xfrm>
              <a:off x="4819561" y="3198166"/>
              <a:ext cx="469744"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-v</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1" name="TextBox 10">
              <a:extLst>
                <a:ext uri="{FF2B5EF4-FFF2-40B4-BE49-F238E27FC236}">
                  <a16:creationId xmlns:a16="http://schemas.microsoft.com/office/drawing/2014/main" id="{D61D422F-8B05-A26D-A463-2F15DF02BD38}"/>
                </a:ext>
              </a:extLst>
            </p:cNvPr>
            <p:cNvSpPr txBox="1"/>
            <p:nvPr/>
          </p:nvSpPr>
          <p:spPr>
            <a:xfrm>
              <a:off x="400866" y="3179376"/>
              <a:ext cx="367408"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v</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cxnSp>
          <p:nvCxnSpPr>
            <p:cNvPr id="13" name="Straight Connector 12">
              <a:extLst>
                <a:ext uri="{FF2B5EF4-FFF2-40B4-BE49-F238E27FC236}">
                  <a16:creationId xmlns:a16="http://schemas.microsoft.com/office/drawing/2014/main" id="{6A9B9224-0B9E-121E-CDB4-CDD70B753C1E}"/>
                </a:ext>
              </a:extLst>
            </p:cNvPr>
            <p:cNvCxnSpPr>
              <a:cxnSpLocks/>
            </p:cNvCxnSpPr>
            <p:nvPr/>
          </p:nvCxnSpPr>
          <p:spPr>
            <a:xfrm flipV="1">
              <a:off x="2813838" y="3156127"/>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747FC4-15C9-8852-022F-C1F8D816317C}"/>
                </a:ext>
              </a:extLst>
            </p:cNvPr>
            <p:cNvCxnSpPr>
              <a:cxnSpLocks/>
            </p:cNvCxnSpPr>
            <p:nvPr/>
          </p:nvCxnSpPr>
          <p:spPr>
            <a:xfrm flipV="1">
              <a:off x="5210387" y="3169928"/>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7F1DED-4E69-BCAA-657B-CA3485E72424}"/>
                </a:ext>
              </a:extLst>
            </p:cNvPr>
            <p:cNvCxnSpPr>
              <a:cxnSpLocks/>
            </p:cNvCxnSpPr>
            <p:nvPr/>
          </p:nvCxnSpPr>
          <p:spPr>
            <a:xfrm flipV="1">
              <a:off x="408637" y="3169924"/>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4FCE227-2BCC-3197-EFA3-F9A6CA22B61F}"/>
              </a:ext>
            </a:extLst>
          </p:cNvPr>
          <p:cNvSpPr txBox="1"/>
          <p:nvPr/>
        </p:nvSpPr>
        <p:spPr>
          <a:xfrm>
            <a:off x="584570" y="6255204"/>
            <a:ext cx="2795958" cy="369332"/>
          </a:xfrm>
          <a:prstGeom prst="rect">
            <a:avLst/>
          </a:prstGeom>
          <a:noFill/>
        </p:spPr>
        <p:txBody>
          <a:bodyPr wrap="none" rtlCol="0">
            <a:spAutoFit/>
          </a:bodyPr>
          <a:lstStyle/>
          <a:p>
            <a:r>
              <a:rPr lang="en-US" dirty="0">
                <a:latin typeface="Roboto Thin" panose="02000000000000000000" pitchFamily="2" charset="0"/>
                <a:ea typeface="Roboto Thin" panose="02000000000000000000" pitchFamily="2" charset="0"/>
              </a:rPr>
              <a:t>Graphics by Lindsey Kwok</a:t>
            </a:r>
          </a:p>
        </p:txBody>
      </p:sp>
    </p:spTree>
    <p:extLst>
      <p:ext uri="{BB962C8B-B14F-4D97-AF65-F5344CB8AC3E}">
        <p14:creationId xmlns:p14="http://schemas.microsoft.com/office/powerpoint/2010/main" val="1688865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sphere_hole.mp4">
            <a:hlinkClick r:id="" action="ppaction://media"/>
            <a:extLst>
              <a:ext uri="{FF2B5EF4-FFF2-40B4-BE49-F238E27FC236}">
                <a16:creationId xmlns:a16="http://schemas.microsoft.com/office/drawing/2014/main" id="{5E443C15-0C7A-8796-7DB0-2B898E8FD8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760" b="1409"/>
          <a:stretch/>
        </p:blipFill>
        <p:spPr>
          <a:xfrm>
            <a:off x="13457" y="412130"/>
            <a:ext cx="9364706" cy="6292570"/>
          </a:xfrm>
          <a:prstGeom prst="rect">
            <a:avLst/>
          </a:prstGeom>
        </p:spPr>
      </p:pic>
      <p:pic>
        <p:nvPicPr>
          <p:cNvPr id="2050" name="Picture 2" descr="⏿” OBSERVER EYE SYMBOL | U+23FF Unicode | FontSpace">
            <a:extLst>
              <a:ext uri="{FF2B5EF4-FFF2-40B4-BE49-F238E27FC236}">
                <a16:creationId xmlns:a16="http://schemas.microsoft.com/office/drawing/2014/main" id="{4CCEE3DF-A6EC-3A94-F1D1-B1C91FF62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473106" y="2469930"/>
            <a:ext cx="1466340" cy="13197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5846EA-1ADB-F92B-57C9-E0E584086136}"/>
              </a:ext>
            </a:extLst>
          </p:cNvPr>
          <p:cNvSpPr txBox="1"/>
          <p:nvPr/>
        </p:nvSpPr>
        <p:spPr>
          <a:xfrm>
            <a:off x="577518" y="39599"/>
            <a:ext cx="11361928" cy="769441"/>
          </a:xfrm>
          <a:prstGeom prst="rect">
            <a:avLst/>
          </a:prstGeom>
          <a:noFill/>
        </p:spPr>
        <p:txBody>
          <a:bodyPr wrap="square" rtlCol="0">
            <a:spAutoFit/>
          </a:bodyPr>
          <a:lstStyle/>
          <a:p>
            <a:pPr algn="ctr"/>
            <a:r>
              <a:rPr lang="en-US" sz="4400" dirty="0">
                <a:latin typeface="Roboto Light" panose="02000000000000000000" pitchFamily="2" charset="0"/>
                <a:ea typeface="Roboto Light" panose="02000000000000000000" pitchFamily="2" charset="0"/>
              </a:rPr>
              <a:t>Ejecta Geometry from Emission Line Profiles</a:t>
            </a:r>
          </a:p>
        </p:txBody>
      </p:sp>
      <p:grpSp>
        <p:nvGrpSpPr>
          <p:cNvPr id="7" name="Group 6">
            <a:extLst>
              <a:ext uri="{FF2B5EF4-FFF2-40B4-BE49-F238E27FC236}">
                <a16:creationId xmlns:a16="http://schemas.microsoft.com/office/drawing/2014/main" id="{49FD24A7-4930-92D5-18AC-57238A37FB2F}"/>
              </a:ext>
            </a:extLst>
          </p:cNvPr>
          <p:cNvGrpSpPr/>
          <p:nvPr/>
        </p:nvGrpSpPr>
        <p:grpSpPr>
          <a:xfrm>
            <a:off x="69901" y="3099682"/>
            <a:ext cx="5454869" cy="515893"/>
            <a:chOff x="69901" y="3156127"/>
            <a:chExt cx="5454869" cy="515893"/>
          </a:xfrm>
        </p:grpSpPr>
        <p:cxnSp>
          <p:nvCxnSpPr>
            <p:cNvPr id="8" name="Straight Connector 7">
              <a:extLst>
                <a:ext uri="{FF2B5EF4-FFF2-40B4-BE49-F238E27FC236}">
                  <a16:creationId xmlns:a16="http://schemas.microsoft.com/office/drawing/2014/main" id="{176F83C5-9654-F2FA-852E-F55E9E613E38}"/>
                </a:ext>
              </a:extLst>
            </p:cNvPr>
            <p:cNvCxnSpPr/>
            <p:nvPr/>
          </p:nvCxnSpPr>
          <p:spPr>
            <a:xfrm>
              <a:off x="69901" y="3247696"/>
              <a:ext cx="5454869" cy="0"/>
            </a:xfrm>
            <a:prstGeom prst="line">
              <a:avLst/>
            </a:prstGeom>
            <a:ln w="38100" cap="flat">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10A25A-5EB3-4D7D-72C9-9103FC44E724}"/>
                </a:ext>
              </a:extLst>
            </p:cNvPr>
            <p:cNvSpPr txBox="1"/>
            <p:nvPr/>
          </p:nvSpPr>
          <p:spPr>
            <a:xfrm>
              <a:off x="2623722" y="3210355"/>
              <a:ext cx="380232"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0</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0" name="TextBox 9">
              <a:extLst>
                <a:ext uri="{FF2B5EF4-FFF2-40B4-BE49-F238E27FC236}">
                  <a16:creationId xmlns:a16="http://schemas.microsoft.com/office/drawing/2014/main" id="{0BB7CA0E-015A-7167-0092-AAC1ACD52793}"/>
                </a:ext>
              </a:extLst>
            </p:cNvPr>
            <p:cNvSpPr txBox="1"/>
            <p:nvPr/>
          </p:nvSpPr>
          <p:spPr>
            <a:xfrm>
              <a:off x="4819561" y="3198166"/>
              <a:ext cx="469744"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-v</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1" name="TextBox 10">
              <a:extLst>
                <a:ext uri="{FF2B5EF4-FFF2-40B4-BE49-F238E27FC236}">
                  <a16:creationId xmlns:a16="http://schemas.microsoft.com/office/drawing/2014/main" id="{D61D422F-8B05-A26D-A463-2F15DF02BD38}"/>
                </a:ext>
              </a:extLst>
            </p:cNvPr>
            <p:cNvSpPr txBox="1"/>
            <p:nvPr/>
          </p:nvSpPr>
          <p:spPr>
            <a:xfrm>
              <a:off x="400866" y="3179376"/>
              <a:ext cx="367408" cy="461665"/>
            </a:xfrm>
            <a:prstGeom prst="rect">
              <a:avLst/>
            </a:prstGeom>
            <a:noFill/>
          </p:spPr>
          <p:txBody>
            <a:bodyPr wrap="none" rtlCol="0">
              <a:spAutoFit/>
            </a:bodyPr>
            <a:lstStyle/>
            <a:p>
              <a:r>
                <a:rPr lang="en-US" sz="2400" dirty="0">
                  <a:latin typeface="DEJAVU SANS" panose="020B0603030804020204" pitchFamily="34" charset="0"/>
                  <a:ea typeface="DEJAVU SANS" panose="020B0603030804020204" pitchFamily="34" charset="0"/>
                  <a:cs typeface="DEJAVU SANS" panose="020B0603030804020204" pitchFamily="34" charset="0"/>
                </a:rPr>
                <a:t>v</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cxnSp>
          <p:nvCxnSpPr>
            <p:cNvPr id="13" name="Straight Connector 12">
              <a:extLst>
                <a:ext uri="{FF2B5EF4-FFF2-40B4-BE49-F238E27FC236}">
                  <a16:creationId xmlns:a16="http://schemas.microsoft.com/office/drawing/2014/main" id="{6A9B9224-0B9E-121E-CDB4-CDD70B753C1E}"/>
                </a:ext>
              </a:extLst>
            </p:cNvPr>
            <p:cNvCxnSpPr>
              <a:cxnSpLocks/>
            </p:cNvCxnSpPr>
            <p:nvPr/>
          </p:nvCxnSpPr>
          <p:spPr>
            <a:xfrm flipV="1">
              <a:off x="2813838" y="3156127"/>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747FC4-15C9-8852-022F-C1F8D816317C}"/>
                </a:ext>
              </a:extLst>
            </p:cNvPr>
            <p:cNvCxnSpPr>
              <a:cxnSpLocks/>
            </p:cNvCxnSpPr>
            <p:nvPr/>
          </p:nvCxnSpPr>
          <p:spPr>
            <a:xfrm flipV="1">
              <a:off x="5210387" y="3169928"/>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7F1DED-4E69-BCAA-657B-CA3485E72424}"/>
                </a:ext>
              </a:extLst>
            </p:cNvPr>
            <p:cNvCxnSpPr>
              <a:cxnSpLocks/>
            </p:cNvCxnSpPr>
            <p:nvPr/>
          </p:nvCxnSpPr>
          <p:spPr>
            <a:xfrm flipV="1">
              <a:off x="408637" y="3169924"/>
              <a:ext cx="0" cy="1371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4FCE227-2BCC-3197-EFA3-F9A6CA22B61F}"/>
              </a:ext>
            </a:extLst>
          </p:cNvPr>
          <p:cNvSpPr txBox="1"/>
          <p:nvPr/>
        </p:nvSpPr>
        <p:spPr>
          <a:xfrm>
            <a:off x="584570" y="6255204"/>
            <a:ext cx="2795958" cy="369332"/>
          </a:xfrm>
          <a:prstGeom prst="rect">
            <a:avLst/>
          </a:prstGeom>
          <a:noFill/>
        </p:spPr>
        <p:txBody>
          <a:bodyPr wrap="none" rtlCol="0">
            <a:spAutoFit/>
          </a:bodyPr>
          <a:lstStyle/>
          <a:p>
            <a:r>
              <a:rPr lang="en-US" dirty="0">
                <a:latin typeface="Roboto Thin" panose="02000000000000000000" pitchFamily="2" charset="0"/>
                <a:ea typeface="Roboto Thin" panose="02000000000000000000" pitchFamily="2" charset="0"/>
              </a:rPr>
              <a:t>Graphics by Lindsey Kwok</a:t>
            </a:r>
          </a:p>
        </p:txBody>
      </p:sp>
    </p:spTree>
    <p:extLst>
      <p:ext uri="{BB962C8B-B14F-4D97-AF65-F5344CB8AC3E}">
        <p14:creationId xmlns:p14="http://schemas.microsoft.com/office/powerpoint/2010/main" val="3010189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772572-94EB-F7DF-E6D8-6EDFD5242F1F}"/>
              </a:ext>
            </a:extLst>
          </p:cNvPr>
          <p:cNvSpPr txBox="1"/>
          <p:nvPr/>
        </p:nvSpPr>
        <p:spPr>
          <a:xfrm>
            <a:off x="415894" y="1170630"/>
            <a:ext cx="5015179" cy="2308324"/>
          </a:xfrm>
          <a:prstGeom prst="rect">
            <a:avLst/>
          </a:prstGeom>
          <a:noFill/>
        </p:spPr>
        <p:txBody>
          <a:bodyPr wrap="square">
            <a:spAutoFit/>
          </a:bodyPr>
          <a:lstStyle/>
          <a:p>
            <a:r>
              <a:rPr lang="en-US" sz="2400" b="1" dirty="0">
                <a:solidFill>
                  <a:srgbClr val="C00000"/>
                </a:solidFill>
                <a:latin typeface="Roboto Thin" panose="02000000000000000000" pitchFamily="2" charset="0"/>
                <a:ea typeface="Roboto Thin" panose="02000000000000000000" pitchFamily="2" charset="0"/>
                <a:cs typeface="Lato" panose="020F0502020204030203" pitchFamily="34" charset="0"/>
              </a:rPr>
              <a:t>Sloped flat-topped profiles:</a:t>
            </a:r>
          </a:p>
          <a:p>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 slopes in consistent directions</a:t>
            </a:r>
          </a:p>
          <a:p>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 </a:t>
            </a:r>
            <a:r>
              <a:rPr lang="en-US" sz="2400" dirty="0">
                <a:solidFill>
                  <a:srgbClr val="C00000"/>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off-center explosion</a:t>
            </a:r>
          </a:p>
          <a:p>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 21aefx &amp; 22aaiq consistent    </a:t>
            </a:r>
          </a:p>
          <a:p>
            <a:r>
              <a:rPr lang="en-US" sz="2400" dirty="0">
                <a:latin typeface="Roboto Thin" panose="02000000000000000000" pitchFamily="2" charset="0"/>
                <a:ea typeface="Roboto Thin" panose="02000000000000000000" pitchFamily="2" charset="0"/>
                <a:cs typeface="Lato" panose="020F0502020204030203" pitchFamily="34" charset="0"/>
                <a:sym typeface="Wingdings" pitchFamily="2" charset="2"/>
              </a:rPr>
              <a:t>          with different viewing angles</a:t>
            </a:r>
            <a:endParaRPr lang="en-US" sz="2400" dirty="0">
              <a:solidFill>
                <a:srgbClr val="C00000"/>
              </a:solidFill>
              <a:latin typeface="Roboto Thin" panose="02000000000000000000" pitchFamily="2" charset="0"/>
              <a:ea typeface="Roboto Thin" panose="02000000000000000000" pitchFamily="2" charset="0"/>
              <a:cs typeface="Lato" panose="020F0502020204030203" pitchFamily="34" charset="0"/>
            </a:endParaRPr>
          </a:p>
          <a:p>
            <a:endParaRPr lang="en-US" sz="2400" dirty="0">
              <a:latin typeface="Roboto Thin" panose="02000000000000000000" pitchFamily="2" charset="0"/>
              <a:ea typeface="Roboto Thin" panose="02000000000000000000" pitchFamily="2" charset="0"/>
              <a:cs typeface="Lato" panose="020F0502020204030203" pitchFamily="34" charset="0"/>
            </a:endParaRPr>
          </a:p>
        </p:txBody>
      </p:sp>
      <p:sp>
        <p:nvSpPr>
          <p:cNvPr id="11" name="TextBox 10">
            <a:extLst>
              <a:ext uri="{FF2B5EF4-FFF2-40B4-BE49-F238E27FC236}">
                <a16:creationId xmlns:a16="http://schemas.microsoft.com/office/drawing/2014/main" id="{EF99138F-4282-F6C9-66DB-E3270587797B}"/>
              </a:ext>
            </a:extLst>
          </p:cNvPr>
          <p:cNvSpPr txBox="1"/>
          <p:nvPr/>
        </p:nvSpPr>
        <p:spPr>
          <a:xfrm>
            <a:off x="3541466" y="171854"/>
            <a:ext cx="5109091" cy="769441"/>
          </a:xfrm>
          <a:prstGeom prst="rect">
            <a:avLst/>
          </a:prstGeom>
          <a:noFill/>
        </p:spPr>
        <p:txBody>
          <a:bodyPr wrap="none" rtlCol="0">
            <a:spAutoFit/>
          </a:bodyPr>
          <a:lstStyle/>
          <a:p>
            <a:pPr algn="ctr"/>
            <a:r>
              <a:rPr lang="en-US" sz="4400" dirty="0">
                <a:latin typeface="Roboto Light" panose="02000000000000000000" pitchFamily="2" charset="0"/>
                <a:ea typeface="Roboto Light" panose="02000000000000000000" pitchFamily="2" charset="0"/>
                <a:cs typeface="Lato" panose="020F0502020204030203" pitchFamily="34" charset="0"/>
              </a:rPr>
              <a:t>Ejecta Asymmetries</a:t>
            </a:r>
          </a:p>
        </p:txBody>
      </p:sp>
      <p:pic>
        <p:nvPicPr>
          <p:cNvPr id="23" name="Picture 22">
            <a:extLst>
              <a:ext uri="{FF2B5EF4-FFF2-40B4-BE49-F238E27FC236}">
                <a16:creationId xmlns:a16="http://schemas.microsoft.com/office/drawing/2014/main" id="{0BE48E71-47E3-80A7-7373-EEA45AC4223A}"/>
              </a:ext>
            </a:extLst>
          </p:cNvPr>
          <p:cNvPicPr>
            <a:picLocks noChangeAspect="1"/>
          </p:cNvPicPr>
          <p:nvPr/>
        </p:nvPicPr>
        <p:blipFill>
          <a:blip r:embed="rId2"/>
          <a:stretch>
            <a:fillRect/>
          </a:stretch>
        </p:blipFill>
        <p:spPr>
          <a:xfrm>
            <a:off x="8805160" y="1499743"/>
            <a:ext cx="3386840" cy="4510437"/>
          </a:xfrm>
          <a:prstGeom prst="rect">
            <a:avLst/>
          </a:prstGeom>
        </p:spPr>
      </p:pic>
      <p:pic>
        <p:nvPicPr>
          <p:cNvPr id="17" name="Picture 16">
            <a:extLst>
              <a:ext uri="{FF2B5EF4-FFF2-40B4-BE49-F238E27FC236}">
                <a16:creationId xmlns:a16="http://schemas.microsoft.com/office/drawing/2014/main" id="{224A4A4F-E9E9-EC4B-BBC1-D6709FFA5294}"/>
              </a:ext>
            </a:extLst>
          </p:cNvPr>
          <p:cNvPicPr>
            <a:picLocks noChangeAspect="1"/>
          </p:cNvPicPr>
          <p:nvPr/>
        </p:nvPicPr>
        <p:blipFill>
          <a:blip r:embed="rId3"/>
          <a:stretch>
            <a:fillRect/>
          </a:stretch>
        </p:blipFill>
        <p:spPr>
          <a:xfrm>
            <a:off x="5475677" y="1499743"/>
            <a:ext cx="3386839" cy="4510437"/>
          </a:xfrm>
          <a:prstGeom prst="rect">
            <a:avLst/>
          </a:prstGeom>
        </p:spPr>
      </p:pic>
      <p:sp>
        <p:nvSpPr>
          <p:cNvPr id="25" name="TextBox 24">
            <a:extLst>
              <a:ext uri="{FF2B5EF4-FFF2-40B4-BE49-F238E27FC236}">
                <a16:creationId xmlns:a16="http://schemas.microsoft.com/office/drawing/2014/main" id="{9B2DBAD4-ED0B-EB12-E936-D9F43D0B6F70}"/>
              </a:ext>
            </a:extLst>
          </p:cNvPr>
          <p:cNvSpPr txBox="1"/>
          <p:nvPr/>
        </p:nvSpPr>
        <p:spPr>
          <a:xfrm>
            <a:off x="9568501" y="1170630"/>
            <a:ext cx="1917513" cy="461665"/>
          </a:xfrm>
          <a:prstGeom prst="rect">
            <a:avLst/>
          </a:prstGeom>
          <a:noFill/>
        </p:spPr>
        <p:txBody>
          <a:bodyPr wrap="none" rtlCol="0">
            <a:spAutoFit/>
          </a:bodyPr>
          <a:lstStyle/>
          <a:p>
            <a:r>
              <a:rPr lang="en-US" sz="2400" dirty="0">
                <a:latin typeface="Roboto Light" panose="02000000000000000000" pitchFamily="2" charset="0"/>
                <a:ea typeface="Roboto Light" panose="02000000000000000000" pitchFamily="2" charset="0"/>
                <a:cs typeface="Lato" panose="020F0502020204030203" pitchFamily="34" charset="0"/>
              </a:rPr>
              <a:t>SN 2022aaiq</a:t>
            </a:r>
          </a:p>
        </p:txBody>
      </p:sp>
      <p:sp>
        <p:nvSpPr>
          <p:cNvPr id="26" name="TextBox 25">
            <a:extLst>
              <a:ext uri="{FF2B5EF4-FFF2-40B4-BE49-F238E27FC236}">
                <a16:creationId xmlns:a16="http://schemas.microsoft.com/office/drawing/2014/main" id="{604BA2B4-12BA-BEF2-CF6D-8966BE521804}"/>
              </a:ext>
            </a:extLst>
          </p:cNvPr>
          <p:cNvSpPr txBox="1"/>
          <p:nvPr/>
        </p:nvSpPr>
        <p:spPr>
          <a:xfrm>
            <a:off x="6303349" y="1170630"/>
            <a:ext cx="1922321" cy="461665"/>
          </a:xfrm>
          <a:prstGeom prst="rect">
            <a:avLst/>
          </a:prstGeom>
          <a:noFill/>
        </p:spPr>
        <p:txBody>
          <a:bodyPr wrap="none" rtlCol="0">
            <a:spAutoFit/>
          </a:bodyPr>
          <a:lstStyle/>
          <a:p>
            <a:r>
              <a:rPr lang="en-US" sz="2400" dirty="0">
                <a:latin typeface="Roboto Light" panose="02000000000000000000" pitchFamily="2" charset="0"/>
                <a:ea typeface="Roboto Light" panose="02000000000000000000" pitchFamily="2" charset="0"/>
                <a:cs typeface="Lato" panose="020F0502020204030203" pitchFamily="34" charset="0"/>
              </a:rPr>
              <a:t>SN 2021aefx</a:t>
            </a:r>
          </a:p>
        </p:txBody>
      </p:sp>
      <p:pic>
        <p:nvPicPr>
          <p:cNvPr id="8" name="Content Placeholder 4" descr="Chart&#10;&#10;Description automatically generated">
            <a:extLst>
              <a:ext uri="{FF2B5EF4-FFF2-40B4-BE49-F238E27FC236}">
                <a16:creationId xmlns:a16="http://schemas.microsoft.com/office/drawing/2014/main" id="{A71F1704-F310-E2EC-C218-CE0D27D9C95B}"/>
              </a:ext>
            </a:extLst>
          </p:cNvPr>
          <p:cNvPicPr>
            <a:picLocks noGrp="1" noChangeAspect="1"/>
          </p:cNvPicPr>
          <p:nvPr>
            <p:ph idx="1"/>
          </p:nvPr>
        </p:nvPicPr>
        <p:blipFill>
          <a:blip r:embed="rId4"/>
          <a:stretch>
            <a:fillRect/>
          </a:stretch>
        </p:blipFill>
        <p:spPr>
          <a:xfrm>
            <a:off x="2493129" y="3479800"/>
            <a:ext cx="2843039" cy="2884158"/>
          </a:xfrm>
        </p:spPr>
      </p:pic>
      <p:sp>
        <p:nvSpPr>
          <p:cNvPr id="10" name="TextBox 9">
            <a:extLst>
              <a:ext uri="{FF2B5EF4-FFF2-40B4-BE49-F238E27FC236}">
                <a16:creationId xmlns:a16="http://schemas.microsoft.com/office/drawing/2014/main" id="{F325AFC1-194A-9B55-6B0B-5247E8545DCC}"/>
              </a:ext>
            </a:extLst>
          </p:cNvPr>
          <p:cNvSpPr txBox="1"/>
          <p:nvPr/>
        </p:nvSpPr>
        <p:spPr>
          <a:xfrm>
            <a:off x="3018019" y="6401274"/>
            <a:ext cx="2368758" cy="369332"/>
          </a:xfrm>
          <a:prstGeom prst="rect">
            <a:avLst/>
          </a:prstGeom>
          <a:noFill/>
        </p:spPr>
        <p:txBody>
          <a:bodyPr wrap="square" rtlCol="0">
            <a:spAutoFit/>
          </a:bodyPr>
          <a:lstStyle/>
          <a:p>
            <a:r>
              <a:rPr lang="en-US" dirty="0" err="1">
                <a:latin typeface="Roboto Thin" panose="02000000000000000000" pitchFamily="2" charset="0"/>
                <a:ea typeface="Roboto Thin" panose="02000000000000000000" pitchFamily="2" charset="0"/>
              </a:rPr>
              <a:t>DerKacy</a:t>
            </a:r>
            <a:r>
              <a:rPr lang="en-US" dirty="0">
                <a:latin typeface="Roboto Thin" panose="02000000000000000000" pitchFamily="2" charset="0"/>
                <a:ea typeface="Roboto Thin" panose="02000000000000000000" pitchFamily="2" charset="0"/>
              </a:rPr>
              <a:t> et al. 2023</a:t>
            </a:r>
          </a:p>
        </p:txBody>
      </p:sp>
      <p:pic>
        <p:nvPicPr>
          <p:cNvPr id="22" name="Picture 21" descr="A picture containing text, line, plot, diagram&#10;&#10;Description automatically generated">
            <a:extLst>
              <a:ext uri="{FF2B5EF4-FFF2-40B4-BE49-F238E27FC236}">
                <a16:creationId xmlns:a16="http://schemas.microsoft.com/office/drawing/2014/main" id="{4BF8D30A-30EB-7F94-36FD-15CCA94BB037}"/>
              </a:ext>
            </a:extLst>
          </p:cNvPr>
          <p:cNvPicPr>
            <a:picLocks noChangeAspect="1"/>
          </p:cNvPicPr>
          <p:nvPr/>
        </p:nvPicPr>
        <p:blipFill rotWithShape="1">
          <a:blip r:embed="rId5"/>
          <a:srcRect l="66975" b="7117"/>
          <a:stretch/>
        </p:blipFill>
        <p:spPr>
          <a:xfrm>
            <a:off x="279087" y="3154286"/>
            <a:ext cx="2080538" cy="3500514"/>
          </a:xfrm>
          <a:prstGeom prst="rect">
            <a:avLst/>
          </a:prstGeom>
        </p:spPr>
      </p:pic>
      <p:cxnSp>
        <p:nvCxnSpPr>
          <p:cNvPr id="24" name="Straight Arrow Connector 23">
            <a:extLst>
              <a:ext uri="{FF2B5EF4-FFF2-40B4-BE49-F238E27FC236}">
                <a16:creationId xmlns:a16="http://schemas.microsoft.com/office/drawing/2014/main" id="{3A1909B8-DA7D-28E6-1D54-5F1CAFAB94CE}"/>
              </a:ext>
            </a:extLst>
          </p:cNvPr>
          <p:cNvCxnSpPr>
            <a:cxnSpLocks/>
          </p:cNvCxnSpPr>
          <p:nvPr/>
        </p:nvCxnSpPr>
        <p:spPr>
          <a:xfrm>
            <a:off x="1513069" y="3903226"/>
            <a:ext cx="2119131" cy="198874"/>
          </a:xfrm>
          <a:prstGeom prst="straightConnector1">
            <a:avLst/>
          </a:prstGeom>
          <a:ln w="38100">
            <a:solidFill>
              <a:srgbClr val="1865A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2A9BAC-8936-B081-B9FF-BAB2F679507E}"/>
              </a:ext>
            </a:extLst>
          </p:cNvPr>
          <p:cNvCxnSpPr>
            <a:cxnSpLocks/>
          </p:cNvCxnSpPr>
          <p:nvPr/>
        </p:nvCxnSpPr>
        <p:spPr>
          <a:xfrm flipV="1">
            <a:off x="1546936" y="5305778"/>
            <a:ext cx="1794575" cy="318092"/>
          </a:xfrm>
          <a:prstGeom prst="straightConnector1">
            <a:avLst/>
          </a:prstGeom>
          <a:ln w="38100">
            <a:solidFill>
              <a:srgbClr val="DD1519"/>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7F451655-1905-CECB-EB16-AA117E6AE0EC}"/>
              </a:ext>
            </a:extLst>
          </p:cNvPr>
          <p:cNvGrpSpPr/>
          <p:nvPr/>
        </p:nvGrpSpPr>
        <p:grpSpPr>
          <a:xfrm>
            <a:off x="6727103" y="1000223"/>
            <a:ext cx="4464193" cy="3272860"/>
            <a:chOff x="6727103" y="1000223"/>
            <a:chExt cx="4464193" cy="3272860"/>
          </a:xfrm>
        </p:grpSpPr>
        <p:pic>
          <p:nvPicPr>
            <p:cNvPr id="35" name="Picture 34" descr="Chart, histogram&#10;&#10;Description automatically generated">
              <a:extLst>
                <a:ext uri="{FF2B5EF4-FFF2-40B4-BE49-F238E27FC236}">
                  <a16:creationId xmlns:a16="http://schemas.microsoft.com/office/drawing/2014/main" id="{2AA3CD4D-C1DC-930E-FC4B-D966064CFB60}"/>
                </a:ext>
              </a:extLst>
            </p:cNvPr>
            <p:cNvPicPr>
              <a:picLocks noChangeAspect="1"/>
            </p:cNvPicPr>
            <p:nvPr/>
          </p:nvPicPr>
          <p:blipFill rotWithShape="1">
            <a:blip r:embed="rId6"/>
            <a:srcRect l="49247"/>
            <a:stretch/>
          </p:blipFill>
          <p:spPr>
            <a:xfrm>
              <a:off x="6727103" y="1017004"/>
              <a:ext cx="4464193" cy="3256079"/>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25000"/>
                </a:prstClr>
              </a:outerShdw>
            </a:effectLst>
            <a:scene3d>
              <a:camera prst="orthographicFront"/>
              <a:lightRig rig="twoPt" dir="t">
                <a:rot lat="0" lon="0" rev="7200000"/>
              </a:lightRig>
            </a:scene3d>
            <a:sp3d>
              <a:bevelT w="25400" h="19050"/>
              <a:contourClr>
                <a:srgbClr val="FFFFFF"/>
              </a:contourClr>
            </a:sp3d>
          </p:spPr>
        </p:pic>
        <p:sp>
          <p:nvSpPr>
            <p:cNvPr id="39" name="TextBox 38">
              <a:extLst>
                <a:ext uri="{FF2B5EF4-FFF2-40B4-BE49-F238E27FC236}">
                  <a16:creationId xmlns:a16="http://schemas.microsoft.com/office/drawing/2014/main" id="{812E5F0F-948E-9668-7913-3D1E308FB64A}"/>
                </a:ext>
              </a:extLst>
            </p:cNvPr>
            <p:cNvSpPr txBox="1"/>
            <p:nvPr/>
          </p:nvSpPr>
          <p:spPr>
            <a:xfrm>
              <a:off x="10041677" y="3525079"/>
              <a:ext cx="1099981" cy="461665"/>
            </a:xfrm>
            <a:prstGeom prst="rect">
              <a:avLst/>
            </a:prstGeom>
            <a:noFill/>
          </p:spPr>
          <p:txBody>
            <a:bodyPr wrap="none" rtlCol="0">
              <a:spAutoFit/>
            </a:bodyPr>
            <a:lstStyle/>
            <a:p>
              <a:r>
                <a:rPr lang="en-US" sz="2400" dirty="0">
                  <a:latin typeface="Roboto Light" panose="02000000000000000000" pitchFamily="2" charset="0"/>
                  <a:ea typeface="Roboto Light" panose="02000000000000000000" pitchFamily="2" charset="0"/>
                  <a:cs typeface="Lato" panose="020F0502020204030203" pitchFamily="34" charset="0"/>
                </a:rPr>
                <a:t>21aefx</a:t>
              </a:r>
            </a:p>
          </p:txBody>
        </p:sp>
        <p:sp>
          <p:nvSpPr>
            <p:cNvPr id="40" name="TextBox 39">
              <a:extLst>
                <a:ext uri="{FF2B5EF4-FFF2-40B4-BE49-F238E27FC236}">
                  <a16:creationId xmlns:a16="http://schemas.microsoft.com/office/drawing/2014/main" id="{7A10379A-51B9-BB21-2A1B-C3A724AE1C24}"/>
                </a:ext>
              </a:extLst>
            </p:cNvPr>
            <p:cNvSpPr txBox="1"/>
            <p:nvPr/>
          </p:nvSpPr>
          <p:spPr>
            <a:xfrm>
              <a:off x="10037484" y="1000223"/>
              <a:ext cx="1095172" cy="461665"/>
            </a:xfrm>
            <a:prstGeom prst="rect">
              <a:avLst/>
            </a:prstGeom>
            <a:noFill/>
          </p:spPr>
          <p:txBody>
            <a:bodyPr wrap="none" rtlCol="0">
              <a:spAutoFit/>
            </a:bodyPr>
            <a:lstStyle/>
            <a:p>
              <a:r>
                <a:rPr lang="en-US" sz="2400" dirty="0">
                  <a:latin typeface="Roboto Light" panose="02000000000000000000" pitchFamily="2" charset="0"/>
                  <a:ea typeface="Roboto Light" panose="02000000000000000000" pitchFamily="2" charset="0"/>
                  <a:cs typeface="Lato" panose="020F0502020204030203" pitchFamily="34" charset="0"/>
                </a:rPr>
                <a:t>22aaiq</a:t>
              </a:r>
            </a:p>
          </p:txBody>
        </p:sp>
      </p:grpSp>
    </p:spTree>
    <p:extLst>
      <p:ext uri="{BB962C8B-B14F-4D97-AF65-F5344CB8AC3E}">
        <p14:creationId xmlns:p14="http://schemas.microsoft.com/office/powerpoint/2010/main" val="375024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Diagram&#10;&#10;Description automatically generated">
            <a:extLst>
              <a:ext uri="{FF2B5EF4-FFF2-40B4-BE49-F238E27FC236}">
                <a16:creationId xmlns:a16="http://schemas.microsoft.com/office/drawing/2014/main" id="{FDC803D9-F589-E7D4-DC20-549909A36992}"/>
              </a:ext>
            </a:extLst>
          </p:cNvPr>
          <p:cNvPicPr>
            <a:picLocks noGrp="1" noChangeAspect="1"/>
          </p:cNvPicPr>
          <p:nvPr>
            <p:ph idx="1"/>
          </p:nvPr>
        </p:nvPicPr>
        <p:blipFill>
          <a:blip r:embed="rId3"/>
          <a:stretch>
            <a:fillRect/>
          </a:stretch>
        </p:blipFill>
        <p:spPr>
          <a:xfrm>
            <a:off x="7365448" y="2172669"/>
            <a:ext cx="4630829" cy="4536537"/>
          </a:xfrm>
        </p:spPr>
      </p:pic>
      <p:sp>
        <p:nvSpPr>
          <p:cNvPr id="11" name="TextBox 10">
            <a:extLst>
              <a:ext uri="{FF2B5EF4-FFF2-40B4-BE49-F238E27FC236}">
                <a16:creationId xmlns:a16="http://schemas.microsoft.com/office/drawing/2014/main" id="{EF99138F-4282-F6C9-66DB-E3270587797B}"/>
              </a:ext>
            </a:extLst>
          </p:cNvPr>
          <p:cNvSpPr txBox="1"/>
          <p:nvPr/>
        </p:nvSpPr>
        <p:spPr>
          <a:xfrm>
            <a:off x="2412944" y="102954"/>
            <a:ext cx="7366120" cy="769441"/>
          </a:xfrm>
          <a:prstGeom prst="rect">
            <a:avLst/>
          </a:prstGeom>
          <a:noFill/>
        </p:spPr>
        <p:txBody>
          <a:bodyPr wrap="none" rtlCol="0">
            <a:spAutoFit/>
          </a:bodyPr>
          <a:lstStyle/>
          <a:p>
            <a:pPr algn="ctr"/>
            <a:r>
              <a:rPr lang="en-US" sz="4400" dirty="0">
                <a:latin typeface="Roboto Light" panose="02000000000000000000" pitchFamily="2" charset="0"/>
                <a:ea typeface="Roboto Light" panose="02000000000000000000" pitchFamily="2" charset="0"/>
                <a:cs typeface="Lato" panose="020F0502020204030203" pitchFamily="34" charset="0"/>
              </a:rPr>
              <a:t>Nickel: high-mass progenitor </a:t>
            </a:r>
          </a:p>
        </p:txBody>
      </p:sp>
      <p:sp>
        <p:nvSpPr>
          <p:cNvPr id="4" name="TextBox 3">
            <a:extLst>
              <a:ext uri="{FF2B5EF4-FFF2-40B4-BE49-F238E27FC236}">
                <a16:creationId xmlns:a16="http://schemas.microsoft.com/office/drawing/2014/main" id="{4F728AD4-A6ED-D7ED-2CFC-A4EC474F4DC5}"/>
              </a:ext>
            </a:extLst>
          </p:cNvPr>
          <p:cNvSpPr txBox="1"/>
          <p:nvPr/>
        </p:nvSpPr>
        <p:spPr>
          <a:xfrm>
            <a:off x="1783476" y="974539"/>
            <a:ext cx="8625047" cy="461665"/>
          </a:xfrm>
          <a:prstGeom prst="rect">
            <a:avLst/>
          </a:prstGeom>
          <a:noFill/>
        </p:spPr>
        <p:txBody>
          <a:bodyPr wrap="square" rtlCol="0">
            <a:spAutoFit/>
          </a:bodyPr>
          <a:lstStyle/>
          <a:p>
            <a:pPr algn="ctr"/>
            <a:r>
              <a:rPr lang="en-US" sz="2400" b="1" dirty="0">
                <a:solidFill>
                  <a:srgbClr val="1864B1"/>
                </a:solidFill>
                <a:latin typeface="Roboto Thin" panose="02000000000000000000" pitchFamily="2" charset="0"/>
                <a:ea typeface="Roboto Thin" panose="02000000000000000000" pitchFamily="2" charset="0"/>
                <a:cs typeface="Lato" panose="020F0502020204030203" pitchFamily="34" charset="0"/>
              </a:rPr>
              <a:t>Many strong stable </a:t>
            </a:r>
            <a:r>
              <a:rPr lang="en-US" sz="2400" b="1" baseline="30000" dirty="0">
                <a:solidFill>
                  <a:srgbClr val="1864B1"/>
                </a:solidFill>
                <a:latin typeface="Roboto Thin" panose="02000000000000000000" pitchFamily="2" charset="0"/>
                <a:ea typeface="Roboto Thin" panose="02000000000000000000" pitchFamily="2" charset="0"/>
                <a:cs typeface="Lato" panose="020F0502020204030203" pitchFamily="34" charset="0"/>
              </a:rPr>
              <a:t>58</a:t>
            </a:r>
            <a:r>
              <a:rPr lang="en-US" sz="2400" b="1" dirty="0">
                <a:solidFill>
                  <a:srgbClr val="1864B1"/>
                </a:solidFill>
                <a:latin typeface="Roboto Thin" panose="02000000000000000000" pitchFamily="2" charset="0"/>
                <a:ea typeface="Roboto Thin" panose="02000000000000000000" pitchFamily="2" charset="0"/>
                <a:cs typeface="Lato" panose="020F0502020204030203" pitchFamily="34" charset="0"/>
              </a:rPr>
              <a:t>Ni lines </a:t>
            </a:r>
            <a:r>
              <a:rPr lang="en-US" sz="2400" b="1" dirty="0">
                <a:latin typeface="Roboto Thin" panose="02000000000000000000" pitchFamily="2" charset="0"/>
                <a:ea typeface="Roboto Thin" panose="02000000000000000000" pitchFamily="2" charset="0"/>
                <a:cs typeface="Lato" panose="020F0502020204030203" pitchFamily="34" charset="0"/>
                <a:sym typeface="Wingdings" pitchFamily="2" charset="2"/>
              </a:rPr>
              <a:t></a:t>
            </a:r>
            <a:r>
              <a:rPr lang="en-US" sz="2400" b="1" dirty="0">
                <a:solidFill>
                  <a:srgbClr val="1864B1"/>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a:t>
            </a:r>
            <a:r>
              <a:rPr lang="en-US" sz="2400" dirty="0">
                <a:latin typeface="Roboto Thin" panose="02000000000000000000" pitchFamily="2" charset="0"/>
                <a:ea typeface="Roboto Thin" panose="02000000000000000000" pitchFamily="2" charset="0"/>
                <a:cs typeface="Lato" panose="020F0502020204030203" pitchFamily="34" charset="0"/>
              </a:rPr>
              <a:t>requires high-density burning</a:t>
            </a:r>
          </a:p>
        </p:txBody>
      </p:sp>
      <p:sp>
        <p:nvSpPr>
          <p:cNvPr id="10" name="TextBox 9">
            <a:extLst>
              <a:ext uri="{FF2B5EF4-FFF2-40B4-BE49-F238E27FC236}">
                <a16:creationId xmlns:a16="http://schemas.microsoft.com/office/drawing/2014/main" id="{E4AB7DCD-838E-9760-6854-A8DC903892B1}"/>
              </a:ext>
            </a:extLst>
          </p:cNvPr>
          <p:cNvSpPr txBox="1"/>
          <p:nvPr/>
        </p:nvSpPr>
        <p:spPr>
          <a:xfrm>
            <a:off x="9565803" y="2079676"/>
            <a:ext cx="2430474" cy="307777"/>
          </a:xfrm>
          <a:prstGeom prst="rect">
            <a:avLst/>
          </a:prstGeom>
          <a:noFill/>
        </p:spPr>
        <p:txBody>
          <a:bodyPr wrap="none" rtlCol="0">
            <a:spAutoFit/>
          </a:bodyPr>
          <a:lstStyle/>
          <a:p>
            <a:r>
              <a:rPr lang="en-US" sz="1400" dirty="0" err="1">
                <a:latin typeface="Roboto Thin" panose="02000000000000000000" pitchFamily="2" charset="0"/>
                <a:ea typeface="Roboto Thin" panose="02000000000000000000" pitchFamily="2" charset="0"/>
                <a:cs typeface="Lato" panose="020F0502020204030203" pitchFamily="34" charset="0"/>
              </a:rPr>
              <a:t>Seitenzahl</a:t>
            </a:r>
            <a:r>
              <a:rPr lang="en-US" sz="1400" dirty="0">
                <a:latin typeface="Roboto Thin" panose="02000000000000000000" pitchFamily="2" charset="0"/>
                <a:ea typeface="Roboto Thin" panose="02000000000000000000" pitchFamily="2" charset="0"/>
                <a:cs typeface="Lato" panose="020F0502020204030203" pitchFamily="34" charset="0"/>
              </a:rPr>
              <a:t> &amp; </a:t>
            </a:r>
            <a:r>
              <a:rPr lang="en-US" sz="1400" dirty="0" err="1">
                <a:latin typeface="Roboto Thin" panose="02000000000000000000" pitchFamily="2" charset="0"/>
                <a:ea typeface="Roboto Thin" panose="02000000000000000000" pitchFamily="2" charset="0"/>
                <a:cs typeface="Lato" panose="020F0502020204030203" pitchFamily="34" charset="0"/>
              </a:rPr>
              <a:t>Townsley</a:t>
            </a:r>
            <a:r>
              <a:rPr lang="en-US" sz="1400" dirty="0">
                <a:latin typeface="Roboto Thin" panose="02000000000000000000" pitchFamily="2" charset="0"/>
                <a:ea typeface="Roboto Thin" panose="02000000000000000000" pitchFamily="2" charset="0"/>
                <a:cs typeface="Lato" panose="020F0502020204030203" pitchFamily="34" charset="0"/>
              </a:rPr>
              <a:t> 2017</a:t>
            </a:r>
          </a:p>
        </p:txBody>
      </p:sp>
      <p:sp>
        <p:nvSpPr>
          <p:cNvPr id="13" name="TextBox 12">
            <a:extLst>
              <a:ext uri="{FF2B5EF4-FFF2-40B4-BE49-F238E27FC236}">
                <a16:creationId xmlns:a16="http://schemas.microsoft.com/office/drawing/2014/main" id="{1ECFB0E6-3192-6F72-94FA-BE0BE44D19E7}"/>
              </a:ext>
            </a:extLst>
          </p:cNvPr>
          <p:cNvSpPr txBox="1"/>
          <p:nvPr/>
        </p:nvSpPr>
        <p:spPr>
          <a:xfrm>
            <a:off x="2687134" y="1451584"/>
            <a:ext cx="6817732" cy="584775"/>
          </a:xfrm>
          <a:prstGeom prst="rect">
            <a:avLst/>
          </a:prstGeom>
          <a:noFill/>
        </p:spPr>
        <p:txBody>
          <a:bodyPr wrap="square">
            <a:spAutoFit/>
          </a:bodyPr>
          <a:lstStyle/>
          <a:p>
            <a:pPr marL="342900" indent="-342900" algn="ctr">
              <a:buFont typeface="Wingdings" pitchFamily="2" charset="2"/>
              <a:buChar char="à"/>
            </a:pPr>
            <a:r>
              <a:rPr lang="en-US" sz="3200" b="1" dirty="0">
                <a:solidFill>
                  <a:srgbClr val="1865B0"/>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High-mass</a:t>
            </a:r>
            <a:r>
              <a:rPr lang="en-US" sz="32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a:t>
            </a:r>
            <a:r>
              <a:rPr lang="en-US" sz="3200" dirty="0">
                <a:latin typeface="Roboto Thin" panose="02000000000000000000" pitchFamily="2" charset="0"/>
                <a:ea typeface="Roboto Thin" panose="02000000000000000000" pitchFamily="2" charset="0"/>
                <a:cs typeface="Lato" panose="020F0502020204030203" pitchFamily="34" charset="0"/>
                <a:sym typeface="Wingdings" pitchFamily="2" charset="2"/>
              </a:rPr>
              <a:t>white dwarf</a:t>
            </a:r>
          </a:p>
        </p:txBody>
      </p:sp>
      <p:grpSp>
        <p:nvGrpSpPr>
          <p:cNvPr id="8" name="Group 7">
            <a:extLst>
              <a:ext uri="{FF2B5EF4-FFF2-40B4-BE49-F238E27FC236}">
                <a16:creationId xmlns:a16="http://schemas.microsoft.com/office/drawing/2014/main" id="{02F03EB6-92F1-704F-2467-7B7CC57DE7B1}"/>
              </a:ext>
            </a:extLst>
          </p:cNvPr>
          <p:cNvGrpSpPr>
            <a:grpSpLocks noChangeAspect="1"/>
          </p:cNvGrpSpPr>
          <p:nvPr/>
        </p:nvGrpSpPr>
        <p:grpSpPr>
          <a:xfrm>
            <a:off x="3569758" y="2235775"/>
            <a:ext cx="3318992" cy="4410326"/>
            <a:chOff x="3289163" y="964380"/>
            <a:chExt cx="2605759" cy="3462571"/>
          </a:xfrm>
        </p:grpSpPr>
        <p:pic>
          <p:nvPicPr>
            <p:cNvPr id="2" name="Picture 1">
              <a:extLst>
                <a:ext uri="{FF2B5EF4-FFF2-40B4-BE49-F238E27FC236}">
                  <a16:creationId xmlns:a16="http://schemas.microsoft.com/office/drawing/2014/main" id="{62BC8DBC-1954-685A-BDA6-669DA3C1B6A9}"/>
                </a:ext>
              </a:extLst>
            </p:cNvPr>
            <p:cNvPicPr>
              <a:picLocks noChangeAspect="1"/>
            </p:cNvPicPr>
            <p:nvPr/>
          </p:nvPicPr>
          <p:blipFill rotWithShape="1">
            <a:blip r:embed="rId4"/>
            <a:srcRect l="5955" t="47894" r="921" b="535"/>
            <a:stretch/>
          </p:blipFill>
          <p:spPr>
            <a:xfrm>
              <a:off x="3393858" y="964380"/>
              <a:ext cx="2501064" cy="3462571"/>
            </a:xfrm>
            <a:prstGeom prst="rect">
              <a:avLst/>
            </a:prstGeom>
          </p:spPr>
        </p:pic>
        <p:pic>
          <p:nvPicPr>
            <p:cNvPr id="6" name="Picture 5">
              <a:extLst>
                <a:ext uri="{FF2B5EF4-FFF2-40B4-BE49-F238E27FC236}">
                  <a16:creationId xmlns:a16="http://schemas.microsoft.com/office/drawing/2014/main" id="{E2F27F56-ECCC-76F7-53C4-16F78A4E7DB7}"/>
                </a:ext>
              </a:extLst>
            </p:cNvPr>
            <p:cNvPicPr>
              <a:picLocks noChangeAspect="1"/>
            </p:cNvPicPr>
            <p:nvPr/>
          </p:nvPicPr>
          <p:blipFill rotWithShape="1">
            <a:blip r:embed="rId4"/>
            <a:srcRect l="1" t="40058" r="92203" b="45688"/>
            <a:stretch/>
          </p:blipFill>
          <p:spPr>
            <a:xfrm>
              <a:off x="3289163" y="2055698"/>
              <a:ext cx="209389" cy="957029"/>
            </a:xfrm>
            <a:prstGeom prst="rect">
              <a:avLst/>
            </a:prstGeom>
          </p:spPr>
        </p:pic>
      </p:grpSp>
      <p:grpSp>
        <p:nvGrpSpPr>
          <p:cNvPr id="14" name="Group 13">
            <a:extLst>
              <a:ext uri="{FF2B5EF4-FFF2-40B4-BE49-F238E27FC236}">
                <a16:creationId xmlns:a16="http://schemas.microsoft.com/office/drawing/2014/main" id="{7833F4FE-0E11-EDBE-D645-D040119A2CE6}"/>
              </a:ext>
            </a:extLst>
          </p:cNvPr>
          <p:cNvGrpSpPr>
            <a:grpSpLocks noChangeAspect="1"/>
          </p:cNvGrpSpPr>
          <p:nvPr/>
        </p:nvGrpSpPr>
        <p:grpSpPr>
          <a:xfrm>
            <a:off x="117416" y="2181496"/>
            <a:ext cx="3483405" cy="4464605"/>
            <a:chOff x="290149" y="71886"/>
            <a:chExt cx="2734841" cy="3505186"/>
          </a:xfrm>
        </p:grpSpPr>
        <p:pic>
          <p:nvPicPr>
            <p:cNvPr id="3" name="Picture 2">
              <a:extLst>
                <a:ext uri="{FF2B5EF4-FFF2-40B4-BE49-F238E27FC236}">
                  <a16:creationId xmlns:a16="http://schemas.microsoft.com/office/drawing/2014/main" id="{7620D3A8-A27D-5580-1C8C-388C6E022A56}"/>
                </a:ext>
              </a:extLst>
            </p:cNvPr>
            <p:cNvPicPr>
              <a:picLocks noChangeAspect="1"/>
            </p:cNvPicPr>
            <p:nvPr/>
          </p:nvPicPr>
          <p:blipFill rotWithShape="1">
            <a:blip r:embed="rId4"/>
            <a:srcRect l="6875" b="51969"/>
            <a:stretch/>
          </p:blipFill>
          <p:spPr>
            <a:xfrm>
              <a:off x="523926" y="71886"/>
              <a:ext cx="2501064" cy="3224897"/>
            </a:xfrm>
            <a:prstGeom prst="rect">
              <a:avLst/>
            </a:prstGeom>
          </p:spPr>
        </p:pic>
        <p:pic>
          <p:nvPicPr>
            <p:cNvPr id="5" name="Picture 4">
              <a:extLst>
                <a:ext uri="{FF2B5EF4-FFF2-40B4-BE49-F238E27FC236}">
                  <a16:creationId xmlns:a16="http://schemas.microsoft.com/office/drawing/2014/main" id="{D0758C6F-C4BC-8FBD-11FD-C81CD155145A}"/>
                </a:ext>
              </a:extLst>
            </p:cNvPr>
            <p:cNvPicPr>
              <a:picLocks noChangeAspect="1"/>
            </p:cNvPicPr>
            <p:nvPr/>
          </p:nvPicPr>
          <p:blipFill rotWithShape="1">
            <a:blip r:embed="rId4"/>
            <a:srcRect l="5955" t="95148" r="921" b="535"/>
            <a:stretch/>
          </p:blipFill>
          <p:spPr>
            <a:xfrm>
              <a:off x="499538" y="3287192"/>
              <a:ext cx="2501064" cy="289880"/>
            </a:xfrm>
            <a:prstGeom prst="rect">
              <a:avLst/>
            </a:prstGeom>
          </p:spPr>
        </p:pic>
        <p:pic>
          <p:nvPicPr>
            <p:cNvPr id="7" name="Picture 6">
              <a:extLst>
                <a:ext uri="{FF2B5EF4-FFF2-40B4-BE49-F238E27FC236}">
                  <a16:creationId xmlns:a16="http://schemas.microsoft.com/office/drawing/2014/main" id="{ED36C3ED-7259-EE8C-D1BE-F00459D9EA39}"/>
                </a:ext>
              </a:extLst>
            </p:cNvPr>
            <p:cNvPicPr>
              <a:picLocks noChangeAspect="1"/>
            </p:cNvPicPr>
            <p:nvPr/>
          </p:nvPicPr>
          <p:blipFill rotWithShape="1">
            <a:blip r:embed="rId4"/>
            <a:srcRect l="1" t="40058" r="92203" b="45688"/>
            <a:stretch/>
          </p:blipFill>
          <p:spPr>
            <a:xfrm>
              <a:off x="290149" y="1280902"/>
              <a:ext cx="209389" cy="957029"/>
            </a:xfrm>
            <a:prstGeom prst="rect">
              <a:avLst/>
            </a:prstGeom>
          </p:spPr>
        </p:pic>
      </p:grpSp>
      <p:sp>
        <p:nvSpPr>
          <p:cNvPr id="20" name="TextBox 19">
            <a:extLst>
              <a:ext uri="{FF2B5EF4-FFF2-40B4-BE49-F238E27FC236}">
                <a16:creationId xmlns:a16="http://schemas.microsoft.com/office/drawing/2014/main" id="{7C85B8FA-D18D-D40A-D0C1-DDE3CCC2ED32}"/>
              </a:ext>
            </a:extLst>
          </p:cNvPr>
          <p:cNvSpPr txBox="1"/>
          <p:nvPr/>
        </p:nvSpPr>
        <p:spPr>
          <a:xfrm>
            <a:off x="641067" y="1894854"/>
            <a:ext cx="2039341" cy="400110"/>
          </a:xfrm>
          <a:prstGeom prst="rect">
            <a:avLst/>
          </a:prstGeom>
          <a:noFill/>
        </p:spPr>
        <p:txBody>
          <a:bodyPr wrap="none" rtlCol="0">
            <a:spAutoFit/>
          </a:bodyPr>
          <a:lstStyle/>
          <a:p>
            <a:r>
              <a:rPr lang="en-US" sz="2000" dirty="0">
                <a:latin typeface="Roboto Thin" panose="02000000000000000000" pitchFamily="2" charset="0"/>
                <a:ea typeface="Roboto Thin" panose="02000000000000000000" pitchFamily="2" charset="0"/>
                <a:cs typeface="Lato" panose="020F0502020204030203" pitchFamily="34" charset="0"/>
              </a:rPr>
              <a:t>Kwok et al. 2023</a:t>
            </a:r>
          </a:p>
        </p:txBody>
      </p:sp>
      <p:sp>
        <p:nvSpPr>
          <p:cNvPr id="12" name="Oval 11">
            <a:extLst>
              <a:ext uri="{FF2B5EF4-FFF2-40B4-BE49-F238E27FC236}">
                <a16:creationId xmlns:a16="http://schemas.microsoft.com/office/drawing/2014/main" id="{0F028BA9-4777-505E-CF1D-D7A9EA77C3CA}"/>
              </a:ext>
            </a:extLst>
          </p:cNvPr>
          <p:cNvSpPr/>
          <p:nvPr/>
        </p:nvSpPr>
        <p:spPr>
          <a:xfrm>
            <a:off x="8276895" y="2423487"/>
            <a:ext cx="1467737" cy="736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A703105C-C194-10C9-CA13-E2C971B217F0}"/>
                  </a:ext>
                </a:extLst>
              </p14:cNvPr>
              <p14:cNvContentPartPr/>
              <p14:nvPr/>
            </p14:nvContentPartPr>
            <p14:xfrm>
              <a:off x="8178655" y="4133835"/>
              <a:ext cx="360" cy="360"/>
            </p14:xfrm>
          </p:contentPart>
        </mc:Choice>
        <mc:Fallback xmlns="">
          <p:pic>
            <p:nvPicPr>
              <p:cNvPr id="15" name="Ink 14">
                <a:extLst>
                  <a:ext uri="{FF2B5EF4-FFF2-40B4-BE49-F238E27FC236}">
                    <a16:creationId xmlns:a16="http://schemas.microsoft.com/office/drawing/2014/main" id="{A703105C-C194-10C9-CA13-E2C971B217F0}"/>
                  </a:ext>
                </a:extLst>
              </p:cNvPr>
              <p:cNvPicPr/>
              <p:nvPr/>
            </p:nvPicPr>
            <p:blipFill>
              <a:blip r:embed="rId6"/>
              <a:stretch>
                <a:fillRect/>
              </a:stretch>
            </p:blipFill>
            <p:spPr>
              <a:xfrm>
                <a:off x="8161015" y="41161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A70895D0-6BF2-1C21-7DD0-76C8E3E6043C}"/>
                  </a:ext>
                </a:extLst>
              </p14:cNvPr>
              <p14:cNvContentPartPr/>
              <p14:nvPr/>
            </p14:nvContentPartPr>
            <p14:xfrm>
              <a:off x="8218975" y="4143195"/>
              <a:ext cx="87480" cy="53640"/>
            </p14:xfrm>
          </p:contentPart>
        </mc:Choice>
        <mc:Fallback xmlns="">
          <p:pic>
            <p:nvPicPr>
              <p:cNvPr id="16" name="Ink 15">
                <a:extLst>
                  <a:ext uri="{FF2B5EF4-FFF2-40B4-BE49-F238E27FC236}">
                    <a16:creationId xmlns:a16="http://schemas.microsoft.com/office/drawing/2014/main" id="{A70895D0-6BF2-1C21-7DD0-76C8E3E6043C}"/>
                  </a:ext>
                </a:extLst>
              </p:cNvPr>
              <p:cNvPicPr/>
              <p:nvPr/>
            </p:nvPicPr>
            <p:blipFill>
              <a:blip r:embed="rId8"/>
              <a:stretch>
                <a:fillRect/>
              </a:stretch>
            </p:blipFill>
            <p:spPr>
              <a:xfrm>
                <a:off x="8200975" y="4125555"/>
                <a:ext cx="12312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A244B41C-C929-7174-10BC-3F333856BD5E}"/>
                  </a:ext>
                </a:extLst>
              </p14:cNvPr>
              <p14:cNvContentPartPr/>
              <p14:nvPr/>
            </p14:nvContentPartPr>
            <p14:xfrm>
              <a:off x="8238055" y="4154715"/>
              <a:ext cx="360" cy="360"/>
            </p14:xfrm>
          </p:contentPart>
        </mc:Choice>
        <mc:Fallback xmlns="">
          <p:pic>
            <p:nvPicPr>
              <p:cNvPr id="17" name="Ink 16">
                <a:extLst>
                  <a:ext uri="{FF2B5EF4-FFF2-40B4-BE49-F238E27FC236}">
                    <a16:creationId xmlns:a16="http://schemas.microsoft.com/office/drawing/2014/main" id="{A244B41C-C929-7174-10BC-3F333856BD5E}"/>
                  </a:ext>
                </a:extLst>
              </p:cNvPr>
              <p:cNvPicPr/>
              <p:nvPr/>
            </p:nvPicPr>
            <p:blipFill>
              <a:blip r:embed="rId6"/>
              <a:stretch>
                <a:fillRect/>
              </a:stretch>
            </p:blipFill>
            <p:spPr>
              <a:xfrm>
                <a:off x="8220415" y="41370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6" name="Ink 35">
                <a:extLst>
                  <a:ext uri="{FF2B5EF4-FFF2-40B4-BE49-F238E27FC236}">
                    <a16:creationId xmlns:a16="http://schemas.microsoft.com/office/drawing/2014/main" id="{692B3EB4-D13C-DCF3-AA26-D12418A96704}"/>
                  </a:ext>
                </a:extLst>
              </p14:cNvPr>
              <p14:cNvContentPartPr/>
              <p14:nvPr/>
            </p14:nvContentPartPr>
            <p14:xfrm>
              <a:off x="9693895" y="4422555"/>
              <a:ext cx="453600" cy="84960"/>
            </p14:xfrm>
          </p:contentPart>
        </mc:Choice>
        <mc:Fallback xmlns="">
          <p:pic>
            <p:nvPicPr>
              <p:cNvPr id="36" name="Ink 35">
                <a:extLst>
                  <a:ext uri="{FF2B5EF4-FFF2-40B4-BE49-F238E27FC236}">
                    <a16:creationId xmlns:a16="http://schemas.microsoft.com/office/drawing/2014/main" id="{692B3EB4-D13C-DCF3-AA26-D12418A96704}"/>
                  </a:ext>
                </a:extLst>
              </p:cNvPr>
              <p:cNvPicPr/>
              <p:nvPr/>
            </p:nvPicPr>
            <p:blipFill>
              <a:blip r:embed="rId11"/>
              <a:stretch>
                <a:fillRect/>
              </a:stretch>
            </p:blipFill>
            <p:spPr>
              <a:xfrm>
                <a:off x="9675895" y="4404555"/>
                <a:ext cx="48924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7" name="Ink 36">
                <a:extLst>
                  <a:ext uri="{FF2B5EF4-FFF2-40B4-BE49-F238E27FC236}">
                    <a16:creationId xmlns:a16="http://schemas.microsoft.com/office/drawing/2014/main" id="{C010F053-DCF5-666A-D663-07B1FB3D5274}"/>
                  </a:ext>
                </a:extLst>
              </p14:cNvPr>
              <p14:cNvContentPartPr/>
              <p14:nvPr/>
            </p14:nvContentPartPr>
            <p14:xfrm>
              <a:off x="10099615" y="4523715"/>
              <a:ext cx="381600" cy="7200"/>
            </p14:xfrm>
          </p:contentPart>
        </mc:Choice>
        <mc:Fallback xmlns="">
          <p:pic>
            <p:nvPicPr>
              <p:cNvPr id="37" name="Ink 36">
                <a:extLst>
                  <a:ext uri="{FF2B5EF4-FFF2-40B4-BE49-F238E27FC236}">
                    <a16:creationId xmlns:a16="http://schemas.microsoft.com/office/drawing/2014/main" id="{C010F053-DCF5-666A-D663-07B1FB3D5274}"/>
                  </a:ext>
                </a:extLst>
              </p:cNvPr>
              <p:cNvPicPr/>
              <p:nvPr/>
            </p:nvPicPr>
            <p:blipFill>
              <a:blip r:embed="rId13"/>
              <a:stretch>
                <a:fillRect/>
              </a:stretch>
            </p:blipFill>
            <p:spPr>
              <a:xfrm>
                <a:off x="10081975" y="4505715"/>
                <a:ext cx="41724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 name="Ink 37">
                <a:extLst>
                  <a:ext uri="{FF2B5EF4-FFF2-40B4-BE49-F238E27FC236}">
                    <a16:creationId xmlns:a16="http://schemas.microsoft.com/office/drawing/2014/main" id="{ECBD03B7-3F97-9727-2EB0-FFBAAEC2629C}"/>
                  </a:ext>
                </a:extLst>
              </p14:cNvPr>
              <p14:cNvContentPartPr/>
              <p14:nvPr/>
            </p14:nvContentPartPr>
            <p14:xfrm>
              <a:off x="10870375" y="4720635"/>
              <a:ext cx="360" cy="360"/>
            </p14:xfrm>
          </p:contentPart>
        </mc:Choice>
        <mc:Fallback xmlns="">
          <p:pic>
            <p:nvPicPr>
              <p:cNvPr id="38" name="Ink 37">
                <a:extLst>
                  <a:ext uri="{FF2B5EF4-FFF2-40B4-BE49-F238E27FC236}">
                    <a16:creationId xmlns:a16="http://schemas.microsoft.com/office/drawing/2014/main" id="{ECBD03B7-3F97-9727-2EB0-FFBAAEC2629C}"/>
                  </a:ext>
                </a:extLst>
              </p:cNvPr>
              <p:cNvPicPr/>
              <p:nvPr/>
            </p:nvPicPr>
            <p:blipFill>
              <a:blip r:embed="rId6"/>
              <a:stretch>
                <a:fillRect/>
              </a:stretch>
            </p:blipFill>
            <p:spPr>
              <a:xfrm>
                <a:off x="10852375" y="4702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Ink 38">
                <a:extLst>
                  <a:ext uri="{FF2B5EF4-FFF2-40B4-BE49-F238E27FC236}">
                    <a16:creationId xmlns:a16="http://schemas.microsoft.com/office/drawing/2014/main" id="{C470004D-8B86-BF38-B9CE-DA14F0E2F2B8}"/>
                  </a:ext>
                </a:extLst>
              </p14:cNvPr>
              <p14:cNvContentPartPr/>
              <p14:nvPr/>
            </p14:nvContentPartPr>
            <p14:xfrm>
              <a:off x="10870375" y="4715955"/>
              <a:ext cx="536760" cy="176400"/>
            </p14:xfrm>
          </p:contentPart>
        </mc:Choice>
        <mc:Fallback xmlns="">
          <p:pic>
            <p:nvPicPr>
              <p:cNvPr id="39" name="Ink 38">
                <a:extLst>
                  <a:ext uri="{FF2B5EF4-FFF2-40B4-BE49-F238E27FC236}">
                    <a16:creationId xmlns:a16="http://schemas.microsoft.com/office/drawing/2014/main" id="{C470004D-8B86-BF38-B9CE-DA14F0E2F2B8}"/>
                  </a:ext>
                </a:extLst>
              </p:cNvPr>
              <p:cNvPicPr/>
              <p:nvPr/>
            </p:nvPicPr>
            <p:blipFill>
              <a:blip r:embed="rId16"/>
              <a:stretch>
                <a:fillRect/>
              </a:stretch>
            </p:blipFill>
            <p:spPr>
              <a:xfrm>
                <a:off x="10852375" y="4697955"/>
                <a:ext cx="5724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 name="Ink 39">
                <a:extLst>
                  <a:ext uri="{FF2B5EF4-FFF2-40B4-BE49-F238E27FC236}">
                    <a16:creationId xmlns:a16="http://schemas.microsoft.com/office/drawing/2014/main" id="{6AFD87F0-C253-491D-A4E5-9044A30DBA23}"/>
                  </a:ext>
                </a:extLst>
              </p14:cNvPr>
              <p14:cNvContentPartPr/>
              <p14:nvPr/>
            </p14:nvContentPartPr>
            <p14:xfrm>
              <a:off x="11536375" y="5065875"/>
              <a:ext cx="91080" cy="117360"/>
            </p14:xfrm>
          </p:contentPart>
        </mc:Choice>
        <mc:Fallback xmlns="">
          <p:pic>
            <p:nvPicPr>
              <p:cNvPr id="40" name="Ink 39">
                <a:extLst>
                  <a:ext uri="{FF2B5EF4-FFF2-40B4-BE49-F238E27FC236}">
                    <a16:creationId xmlns:a16="http://schemas.microsoft.com/office/drawing/2014/main" id="{6AFD87F0-C253-491D-A4E5-9044A30DBA23}"/>
                  </a:ext>
                </a:extLst>
              </p:cNvPr>
              <p:cNvPicPr/>
              <p:nvPr/>
            </p:nvPicPr>
            <p:blipFill>
              <a:blip r:embed="rId18"/>
              <a:stretch>
                <a:fillRect/>
              </a:stretch>
            </p:blipFill>
            <p:spPr>
              <a:xfrm>
                <a:off x="11518375" y="5048235"/>
                <a:ext cx="12672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9" name="Ink 68">
                <a:extLst>
                  <a:ext uri="{FF2B5EF4-FFF2-40B4-BE49-F238E27FC236}">
                    <a16:creationId xmlns:a16="http://schemas.microsoft.com/office/drawing/2014/main" id="{E4AB7249-5A51-4E9F-05D3-16329B8AF827}"/>
                  </a:ext>
                </a:extLst>
              </p14:cNvPr>
              <p14:cNvContentPartPr/>
              <p14:nvPr/>
            </p14:nvContentPartPr>
            <p14:xfrm>
              <a:off x="10464655" y="4582395"/>
              <a:ext cx="142560" cy="16920"/>
            </p14:xfrm>
          </p:contentPart>
        </mc:Choice>
        <mc:Fallback xmlns="">
          <p:pic>
            <p:nvPicPr>
              <p:cNvPr id="69" name="Ink 68">
                <a:extLst>
                  <a:ext uri="{FF2B5EF4-FFF2-40B4-BE49-F238E27FC236}">
                    <a16:creationId xmlns:a16="http://schemas.microsoft.com/office/drawing/2014/main" id="{E4AB7249-5A51-4E9F-05D3-16329B8AF827}"/>
                  </a:ext>
                </a:extLst>
              </p:cNvPr>
              <p:cNvPicPr/>
              <p:nvPr/>
            </p:nvPicPr>
            <p:blipFill>
              <a:blip r:embed="rId20"/>
              <a:stretch>
                <a:fillRect/>
              </a:stretch>
            </p:blipFill>
            <p:spPr>
              <a:xfrm>
                <a:off x="10446655" y="4564755"/>
                <a:ext cx="1782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0" name="Ink 69">
                <a:extLst>
                  <a:ext uri="{FF2B5EF4-FFF2-40B4-BE49-F238E27FC236}">
                    <a16:creationId xmlns:a16="http://schemas.microsoft.com/office/drawing/2014/main" id="{992DCD64-FC66-00D9-3D58-CBDEF125D2C7}"/>
                  </a:ext>
                </a:extLst>
              </p14:cNvPr>
              <p14:cNvContentPartPr/>
              <p14:nvPr/>
            </p14:nvContentPartPr>
            <p14:xfrm>
              <a:off x="10654015" y="4600755"/>
              <a:ext cx="161640" cy="55800"/>
            </p14:xfrm>
          </p:contentPart>
        </mc:Choice>
        <mc:Fallback xmlns="">
          <p:pic>
            <p:nvPicPr>
              <p:cNvPr id="70" name="Ink 69">
                <a:extLst>
                  <a:ext uri="{FF2B5EF4-FFF2-40B4-BE49-F238E27FC236}">
                    <a16:creationId xmlns:a16="http://schemas.microsoft.com/office/drawing/2014/main" id="{992DCD64-FC66-00D9-3D58-CBDEF125D2C7}"/>
                  </a:ext>
                </a:extLst>
              </p:cNvPr>
              <p:cNvPicPr/>
              <p:nvPr/>
            </p:nvPicPr>
            <p:blipFill>
              <a:blip r:embed="rId22"/>
              <a:stretch>
                <a:fillRect/>
              </a:stretch>
            </p:blipFill>
            <p:spPr>
              <a:xfrm>
                <a:off x="10636375" y="4582755"/>
                <a:ext cx="1972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7" name="Ink 96">
                <a:extLst>
                  <a:ext uri="{FF2B5EF4-FFF2-40B4-BE49-F238E27FC236}">
                    <a16:creationId xmlns:a16="http://schemas.microsoft.com/office/drawing/2014/main" id="{BC3E06FA-1BC4-2DEA-0586-F63EFBBCD9B2}"/>
                  </a:ext>
                </a:extLst>
              </p14:cNvPr>
              <p14:cNvContentPartPr/>
              <p14:nvPr/>
            </p14:nvContentPartPr>
            <p14:xfrm>
              <a:off x="11695495" y="5805675"/>
              <a:ext cx="360" cy="360"/>
            </p14:xfrm>
          </p:contentPart>
        </mc:Choice>
        <mc:Fallback xmlns="">
          <p:pic>
            <p:nvPicPr>
              <p:cNvPr id="97" name="Ink 96">
                <a:extLst>
                  <a:ext uri="{FF2B5EF4-FFF2-40B4-BE49-F238E27FC236}">
                    <a16:creationId xmlns:a16="http://schemas.microsoft.com/office/drawing/2014/main" id="{BC3E06FA-1BC4-2DEA-0586-F63EFBBCD9B2}"/>
                  </a:ext>
                </a:extLst>
              </p:cNvPr>
              <p:cNvPicPr/>
              <p:nvPr/>
            </p:nvPicPr>
            <p:blipFill>
              <a:blip r:embed="rId24"/>
              <a:stretch>
                <a:fillRect/>
              </a:stretch>
            </p:blipFill>
            <p:spPr>
              <a:xfrm>
                <a:off x="11677495" y="57880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8" name="Ink 97">
                <a:extLst>
                  <a:ext uri="{FF2B5EF4-FFF2-40B4-BE49-F238E27FC236}">
                    <a16:creationId xmlns:a16="http://schemas.microsoft.com/office/drawing/2014/main" id="{8C89FD50-65E2-9346-0EE1-D3897FF44E7F}"/>
                  </a:ext>
                </a:extLst>
              </p14:cNvPr>
              <p14:cNvContentPartPr/>
              <p14:nvPr/>
            </p14:nvContentPartPr>
            <p14:xfrm>
              <a:off x="11692975" y="5805675"/>
              <a:ext cx="9720" cy="288000"/>
            </p14:xfrm>
          </p:contentPart>
        </mc:Choice>
        <mc:Fallback xmlns="">
          <p:pic>
            <p:nvPicPr>
              <p:cNvPr id="98" name="Ink 97">
                <a:extLst>
                  <a:ext uri="{FF2B5EF4-FFF2-40B4-BE49-F238E27FC236}">
                    <a16:creationId xmlns:a16="http://schemas.microsoft.com/office/drawing/2014/main" id="{8C89FD50-65E2-9346-0EE1-D3897FF44E7F}"/>
                  </a:ext>
                </a:extLst>
              </p:cNvPr>
              <p:cNvPicPr/>
              <p:nvPr/>
            </p:nvPicPr>
            <p:blipFill>
              <a:blip r:embed="rId26"/>
              <a:stretch>
                <a:fillRect/>
              </a:stretch>
            </p:blipFill>
            <p:spPr>
              <a:xfrm>
                <a:off x="11674975" y="5788035"/>
                <a:ext cx="4536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9" name="Ink 98">
                <a:extLst>
                  <a:ext uri="{FF2B5EF4-FFF2-40B4-BE49-F238E27FC236}">
                    <a16:creationId xmlns:a16="http://schemas.microsoft.com/office/drawing/2014/main" id="{D2305631-287C-44B9-F24A-AE507FBBD844}"/>
                  </a:ext>
                </a:extLst>
              </p14:cNvPr>
              <p14:cNvContentPartPr/>
              <p14:nvPr/>
            </p14:nvContentPartPr>
            <p14:xfrm>
              <a:off x="11698375" y="5989635"/>
              <a:ext cx="2880" cy="74160"/>
            </p14:xfrm>
          </p:contentPart>
        </mc:Choice>
        <mc:Fallback xmlns="">
          <p:pic>
            <p:nvPicPr>
              <p:cNvPr id="99" name="Ink 98">
                <a:extLst>
                  <a:ext uri="{FF2B5EF4-FFF2-40B4-BE49-F238E27FC236}">
                    <a16:creationId xmlns:a16="http://schemas.microsoft.com/office/drawing/2014/main" id="{D2305631-287C-44B9-F24A-AE507FBBD844}"/>
                  </a:ext>
                </a:extLst>
              </p:cNvPr>
              <p:cNvPicPr/>
              <p:nvPr/>
            </p:nvPicPr>
            <p:blipFill>
              <a:blip r:embed="rId28"/>
              <a:stretch>
                <a:fillRect/>
              </a:stretch>
            </p:blipFill>
            <p:spPr>
              <a:xfrm>
                <a:off x="11680375" y="5971635"/>
                <a:ext cx="385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0" name="Ink 99">
                <a:extLst>
                  <a:ext uri="{FF2B5EF4-FFF2-40B4-BE49-F238E27FC236}">
                    <a16:creationId xmlns:a16="http://schemas.microsoft.com/office/drawing/2014/main" id="{0ED2713E-4D79-B313-91FC-2A7618A660A7}"/>
                  </a:ext>
                </a:extLst>
              </p14:cNvPr>
              <p14:cNvContentPartPr/>
              <p14:nvPr/>
            </p14:nvContentPartPr>
            <p14:xfrm>
              <a:off x="10438735" y="4527675"/>
              <a:ext cx="98280" cy="4320"/>
            </p14:xfrm>
          </p:contentPart>
        </mc:Choice>
        <mc:Fallback xmlns="">
          <p:pic>
            <p:nvPicPr>
              <p:cNvPr id="100" name="Ink 99">
                <a:extLst>
                  <a:ext uri="{FF2B5EF4-FFF2-40B4-BE49-F238E27FC236}">
                    <a16:creationId xmlns:a16="http://schemas.microsoft.com/office/drawing/2014/main" id="{0ED2713E-4D79-B313-91FC-2A7618A660A7}"/>
                  </a:ext>
                </a:extLst>
              </p:cNvPr>
              <p:cNvPicPr/>
              <p:nvPr/>
            </p:nvPicPr>
            <p:blipFill>
              <a:blip r:embed="rId30"/>
              <a:stretch>
                <a:fillRect/>
              </a:stretch>
            </p:blipFill>
            <p:spPr>
              <a:xfrm>
                <a:off x="10420735" y="4510035"/>
                <a:ext cx="13392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11" name="Ink 110">
                <a:extLst>
                  <a:ext uri="{FF2B5EF4-FFF2-40B4-BE49-F238E27FC236}">
                    <a16:creationId xmlns:a16="http://schemas.microsoft.com/office/drawing/2014/main" id="{2CC8BAD3-D915-8D63-9B3D-4F389AE661F7}"/>
                  </a:ext>
                </a:extLst>
              </p14:cNvPr>
              <p14:cNvContentPartPr/>
              <p14:nvPr/>
            </p14:nvContentPartPr>
            <p14:xfrm>
              <a:off x="11385535" y="4892715"/>
              <a:ext cx="360" cy="360"/>
            </p14:xfrm>
          </p:contentPart>
        </mc:Choice>
        <mc:Fallback xmlns="">
          <p:pic>
            <p:nvPicPr>
              <p:cNvPr id="111" name="Ink 110">
                <a:extLst>
                  <a:ext uri="{FF2B5EF4-FFF2-40B4-BE49-F238E27FC236}">
                    <a16:creationId xmlns:a16="http://schemas.microsoft.com/office/drawing/2014/main" id="{2CC8BAD3-D915-8D63-9B3D-4F389AE661F7}"/>
                  </a:ext>
                </a:extLst>
              </p:cNvPr>
              <p:cNvPicPr/>
              <p:nvPr/>
            </p:nvPicPr>
            <p:blipFill>
              <a:blip r:embed="rId6"/>
              <a:stretch>
                <a:fillRect/>
              </a:stretch>
            </p:blipFill>
            <p:spPr>
              <a:xfrm>
                <a:off x="11367895" y="48750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12" name="Ink 111">
                <a:extLst>
                  <a:ext uri="{FF2B5EF4-FFF2-40B4-BE49-F238E27FC236}">
                    <a16:creationId xmlns:a16="http://schemas.microsoft.com/office/drawing/2014/main" id="{247E061B-364C-70F0-5E6E-511F393C6AB7}"/>
                  </a:ext>
                </a:extLst>
              </p14:cNvPr>
              <p14:cNvContentPartPr/>
              <p14:nvPr/>
            </p14:nvContentPartPr>
            <p14:xfrm>
              <a:off x="11399215" y="4896675"/>
              <a:ext cx="360" cy="360"/>
            </p14:xfrm>
          </p:contentPart>
        </mc:Choice>
        <mc:Fallback xmlns="">
          <p:pic>
            <p:nvPicPr>
              <p:cNvPr id="112" name="Ink 111">
                <a:extLst>
                  <a:ext uri="{FF2B5EF4-FFF2-40B4-BE49-F238E27FC236}">
                    <a16:creationId xmlns:a16="http://schemas.microsoft.com/office/drawing/2014/main" id="{247E061B-364C-70F0-5E6E-511F393C6AB7}"/>
                  </a:ext>
                </a:extLst>
              </p:cNvPr>
              <p:cNvPicPr/>
              <p:nvPr/>
            </p:nvPicPr>
            <p:blipFill>
              <a:blip r:embed="rId6"/>
              <a:stretch>
                <a:fillRect/>
              </a:stretch>
            </p:blipFill>
            <p:spPr>
              <a:xfrm>
                <a:off x="11381215" y="48786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13" name="Ink 112">
                <a:extLst>
                  <a:ext uri="{FF2B5EF4-FFF2-40B4-BE49-F238E27FC236}">
                    <a16:creationId xmlns:a16="http://schemas.microsoft.com/office/drawing/2014/main" id="{43DF9B45-B817-B98E-F2D9-3CE648F5B63C}"/>
                  </a:ext>
                </a:extLst>
              </p14:cNvPr>
              <p14:cNvContentPartPr/>
              <p14:nvPr/>
            </p14:nvContentPartPr>
            <p14:xfrm>
              <a:off x="11410015" y="4897755"/>
              <a:ext cx="360" cy="360"/>
            </p14:xfrm>
          </p:contentPart>
        </mc:Choice>
        <mc:Fallback xmlns="">
          <p:pic>
            <p:nvPicPr>
              <p:cNvPr id="113" name="Ink 112">
                <a:extLst>
                  <a:ext uri="{FF2B5EF4-FFF2-40B4-BE49-F238E27FC236}">
                    <a16:creationId xmlns:a16="http://schemas.microsoft.com/office/drawing/2014/main" id="{43DF9B45-B817-B98E-F2D9-3CE648F5B63C}"/>
                  </a:ext>
                </a:extLst>
              </p:cNvPr>
              <p:cNvPicPr/>
              <p:nvPr/>
            </p:nvPicPr>
            <p:blipFill>
              <a:blip r:embed="rId6"/>
              <a:stretch>
                <a:fillRect/>
              </a:stretch>
            </p:blipFill>
            <p:spPr>
              <a:xfrm>
                <a:off x="11392375" y="4879755"/>
                <a:ext cx="36000" cy="36000"/>
              </a:xfrm>
              <a:prstGeom prst="rect">
                <a:avLst/>
              </a:prstGeom>
            </p:spPr>
          </p:pic>
        </mc:Fallback>
      </mc:AlternateContent>
      <p:grpSp>
        <p:nvGrpSpPr>
          <p:cNvPr id="135" name="Group 134">
            <a:extLst>
              <a:ext uri="{FF2B5EF4-FFF2-40B4-BE49-F238E27FC236}">
                <a16:creationId xmlns:a16="http://schemas.microsoft.com/office/drawing/2014/main" id="{423DD6D4-8AEF-FC0A-34C1-1887251AA043}"/>
              </a:ext>
            </a:extLst>
          </p:cNvPr>
          <p:cNvGrpSpPr/>
          <p:nvPr/>
        </p:nvGrpSpPr>
        <p:grpSpPr>
          <a:xfrm>
            <a:off x="8352175" y="4193955"/>
            <a:ext cx="3344400" cy="1535760"/>
            <a:chOff x="8352175" y="4193955"/>
            <a:chExt cx="3344400" cy="1535760"/>
          </a:xfrm>
        </p:grpSpPr>
        <p:grpSp>
          <p:nvGrpSpPr>
            <p:cNvPr id="127" name="Group 126">
              <a:extLst>
                <a:ext uri="{FF2B5EF4-FFF2-40B4-BE49-F238E27FC236}">
                  <a16:creationId xmlns:a16="http://schemas.microsoft.com/office/drawing/2014/main" id="{EA826D87-3123-0883-286D-51E1E49F94B3}"/>
                </a:ext>
              </a:extLst>
            </p:cNvPr>
            <p:cNvGrpSpPr/>
            <p:nvPr/>
          </p:nvGrpSpPr>
          <p:grpSpPr>
            <a:xfrm>
              <a:off x="8352175" y="4193955"/>
              <a:ext cx="1338120" cy="233280"/>
              <a:chOff x="8352175" y="4193955"/>
              <a:chExt cx="1338120" cy="233280"/>
            </a:xfrm>
          </p:grpSpPr>
          <mc:AlternateContent xmlns:mc="http://schemas.openxmlformats.org/markup-compatibility/2006" xmlns:p14="http://schemas.microsoft.com/office/powerpoint/2010/main">
            <mc:Choice Requires="p14">
              <p:contentPart p14:bwMode="auto" r:id="rId34">
                <p14:nvContentPartPr>
                  <p14:cNvPr id="18" name="Ink 17">
                    <a:extLst>
                      <a:ext uri="{FF2B5EF4-FFF2-40B4-BE49-F238E27FC236}">
                        <a16:creationId xmlns:a16="http://schemas.microsoft.com/office/drawing/2014/main" id="{5819E72E-4C89-F551-52DB-DEF438398361}"/>
                      </a:ext>
                    </a:extLst>
                  </p14:cNvPr>
                  <p14:cNvContentPartPr/>
                  <p14:nvPr/>
                </p14:nvContentPartPr>
                <p14:xfrm>
                  <a:off x="8352175" y="4193955"/>
                  <a:ext cx="168840" cy="45720"/>
                </p14:xfrm>
              </p:contentPart>
            </mc:Choice>
            <mc:Fallback xmlns="">
              <p:pic>
                <p:nvPicPr>
                  <p:cNvPr id="18" name="Ink 17">
                    <a:extLst>
                      <a:ext uri="{FF2B5EF4-FFF2-40B4-BE49-F238E27FC236}">
                        <a16:creationId xmlns:a16="http://schemas.microsoft.com/office/drawing/2014/main" id="{5819E72E-4C89-F551-52DB-DEF438398361}"/>
                      </a:ext>
                    </a:extLst>
                  </p:cNvPr>
                  <p:cNvPicPr/>
                  <p:nvPr/>
                </p:nvPicPr>
                <p:blipFill>
                  <a:blip r:embed="rId35"/>
                  <a:stretch>
                    <a:fillRect/>
                  </a:stretch>
                </p:blipFill>
                <p:spPr>
                  <a:xfrm>
                    <a:off x="8334175" y="4175955"/>
                    <a:ext cx="2044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9" name="Ink 18">
                    <a:extLst>
                      <a:ext uri="{FF2B5EF4-FFF2-40B4-BE49-F238E27FC236}">
                        <a16:creationId xmlns:a16="http://schemas.microsoft.com/office/drawing/2014/main" id="{0A1E76C6-751A-4770-8253-CE38658CB5D3}"/>
                      </a:ext>
                    </a:extLst>
                  </p14:cNvPr>
                  <p14:cNvContentPartPr/>
                  <p14:nvPr/>
                </p14:nvContentPartPr>
                <p14:xfrm>
                  <a:off x="8571415" y="4230675"/>
                  <a:ext cx="3600" cy="7560"/>
                </p14:xfrm>
              </p:contentPart>
            </mc:Choice>
            <mc:Fallback xmlns="">
              <p:pic>
                <p:nvPicPr>
                  <p:cNvPr id="19" name="Ink 18">
                    <a:extLst>
                      <a:ext uri="{FF2B5EF4-FFF2-40B4-BE49-F238E27FC236}">
                        <a16:creationId xmlns:a16="http://schemas.microsoft.com/office/drawing/2014/main" id="{0A1E76C6-751A-4770-8253-CE38658CB5D3}"/>
                      </a:ext>
                    </a:extLst>
                  </p:cNvPr>
                  <p:cNvPicPr/>
                  <p:nvPr/>
                </p:nvPicPr>
                <p:blipFill>
                  <a:blip r:embed="rId37"/>
                  <a:stretch>
                    <a:fillRect/>
                  </a:stretch>
                </p:blipFill>
                <p:spPr>
                  <a:xfrm>
                    <a:off x="8553775" y="4213035"/>
                    <a:ext cx="3924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2" name="Ink 21">
                    <a:extLst>
                      <a:ext uri="{FF2B5EF4-FFF2-40B4-BE49-F238E27FC236}">
                        <a16:creationId xmlns:a16="http://schemas.microsoft.com/office/drawing/2014/main" id="{CB69239A-2ADC-9EC3-4D09-A9C514EEB359}"/>
                      </a:ext>
                    </a:extLst>
                  </p14:cNvPr>
                  <p14:cNvContentPartPr/>
                  <p14:nvPr/>
                </p14:nvContentPartPr>
                <p14:xfrm>
                  <a:off x="8618215" y="4262715"/>
                  <a:ext cx="360" cy="360"/>
                </p14:xfrm>
              </p:contentPart>
            </mc:Choice>
            <mc:Fallback xmlns="">
              <p:pic>
                <p:nvPicPr>
                  <p:cNvPr id="22" name="Ink 21">
                    <a:extLst>
                      <a:ext uri="{FF2B5EF4-FFF2-40B4-BE49-F238E27FC236}">
                        <a16:creationId xmlns:a16="http://schemas.microsoft.com/office/drawing/2014/main" id="{CB69239A-2ADC-9EC3-4D09-A9C514EEB359}"/>
                      </a:ext>
                    </a:extLst>
                  </p:cNvPr>
                  <p:cNvPicPr/>
                  <p:nvPr/>
                </p:nvPicPr>
                <p:blipFill>
                  <a:blip r:embed="rId6"/>
                  <a:stretch>
                    <a:fillRect/>
                  </a:stretch>
                </p:blipFill>
                <p:spPr>
                  <a:xfrm>
                    <a:off x="8600215" y="42450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4" name="Ink 23">
                    <a:extLst>
                      <a:ext uri="{FF2B5EF4-FFF2-40B4-BE49-F238E27FC236}">
                        <a16:creationId xmlns:a16="http://schemas.microsoft.com/office/drawing/2014/main" id="{F772FBB9-4172-34E1-4AAF-2E2A2079D053}"/>
                      </a:ext>
                    </a:extLst>
                  </p14:cNvPr>
                  <p14:cNvContentPartPr/>
                  <p14:nvPr/>
                </p14:nvContentPartPr>
                <p14:xfrm>
                  <a:off x="8623615" y="4270635"/>
                  <a:ext cx="360" cy="360"/>
                </p14:xfrm>
              </p:contentPart>
            </mc:Choice>
            <mc:Fallback xmlns="">
              <p:pic>
                <p:nvPicPr>
                  <p:cNvPr id="24" name="Ink 23">
                    <a:extLst>
                      <a:ext uri="{FF2B5EF4-FFF2-40B4-BE49-F238E27FC236}">
                        <a16:creationId xmlns:a16="http://schemas.microsoft.com/office/drawing/2014/main" id="{F772FBB9-4172-34E1-4AAF-2E2A2079D053}"/>
                      </a:ext>
                    </a:extLst>
                  </p:cNvPr>
                  <p:cNvPicPr/>
                  <p:nvPr/>
                </p:nvPicPr>
                <p:blipFill>
                  <a:blip r:embed="rId6"/>
                  <a:stretch>
                    <a:fillRect/>
                  </a:stretch>
                </p:blipFill>
                <p:spPr>
                  <a:xfrm>
                    <a:off x="8605615" y="42529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A46FF3A-193F-AC48-BCBC-F5DC73C3CDC6}"/>
                      </a:ext>
                    </a:extLst>
                  </p14:cNvPr>
                  <p14:cNvContentPartPr/>
                  <p14:nvPr/>
                </p14:nvContentPartPr>
                <p14:xfrm>
                  <a:off x="8625055" y="4275315"/>
                  <a:ext cx="360" cy="360"/>
                </p14:xfrm>
              </p:contentPart>
            </mc:Choice>
            <mc:Fallback xmlns="">
              <p:pic>
                <p:nvPicPr>
                  <p:cNvPr id="26" name="Ink 25">
                    <a:extLst>
                      <a:ext uri="{FF2B5EF4-FFF2-40B4-BE49-F238E27FC236}">
                        <a16:creationId xmlns:a16="http://schemas.microsoft.com/office/drawing/2014/main" id="{CA46FF3A-193F-AC48-BCBC-F5DC73C3CDC6}"/>
                      </a:ext>
                    </a:extLst>
                  </p:cNvPr>
                  <p:cNvPicPr/>
                  <p:nvPr/>
                </p:nvPicPr>
                <p:blipFill>
                  <a:blip r:embed="rId6"/>
                  <a:stretch>
                    <a:fillRect/>
                  </a:stretch>
                </p:blipFill>
                <p:spPr>
                  <a:xfrm>
                    <a:off x="8607415" y="42576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8" name="Ink 27">
                    <a:extLst>
                      <a:ext uri="{FF2B5EF4-FFF2-40B4-BE49-F238E27FC236}">
                        <a16:creationId xmlns:a16="http://schemas.microsoft.com/office/drawing/2014/main" id="{5FE72207-9977-EF55-D69A-AB911EBE0D92}"/>
                      </a:ext>
                    </a:extLst>
                  </p14:cNvPr>
                  <p14:cNvContentPartPr/>
                  <p14:nvPr/>
                </p14:nvContentPartPr>
                <p14:xfrm>
                  <a:off x="8725135" y="4283955"/>
                  <a:ext cx="360" cy="360"/>
                </p14:xfrm>
              </p:contentPart>
            </mc:Choice>
            <mc:Fallback xmlns="">
              <p:pic>
                <p:nvPicPr>
                  <p:cNvPr id="28" name="Ink 27">
                    <a:extLst>
                      <a:ext uri="{FF2B5EF4-FFF2-40B4-BE49-F238E27FC236}">
                        <a16:creationId xmlns:a16="http://schemas.microsoft.com/office/drawing/2014/main" id="{5FE72207-9977-EF55-D69A-AB911EBE0D92}"/>
                      </a:ext>
                    </a:extLst>
                  </p:cNvPr>
                  <p:cNvPicPr/>
                  <p:nvPr/>
                </p:nvPicPr>
                <p:blipFill>
                  <a:blip r:embed="rId6"/>
                  <a:stretch>
                    <a:fillRect/>
                  </a:stretch>
                </p:blipFill>
                <p:spPr>
                  <a:xfrm>
                    <a:off x="8707135" y="42663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Ink 29">
                    <a:extLst>
                      <a:ext uri="{FF2B5EF4-FFF2-40B4-BE49-F238E27FC236}">
                        <a16:creationId xmlns:a16="http://schemas.microsoft.com/office/drawing/2014/main" id="{D05614B6-6AF2-59A4-3184-3B0D2449449D}"/>
                      </a:ext>
                    </a:extLst>
                  </p14:cNvPr>
                  <p14:cNvContentPartPr/>
                  <p14:nvPr/>
                </p14:nvContentPartPr>
                <p14:xfrm>
                  <a:off x="8707135" y="4283955"/>
                  <a:ext cx="360" cy="360"/>
                </p14:xfrm>
              </p:contentPart>
            </mc:Choice>
            <mc:Fallback xmlns="">
              <p:pic>
                <p:nvPicPr>
                  <p:cNvPr id="30" name="Ink 29">
                    <a:extLst>
                      <a:ext uri="{FF2B5EF4-FFF2-40B4-BE49-F238E27FC236}">
                        <a16:creationId xmlns:a16="http://schemas.microsoft.com/office/drawing/2014/main" id="{D05614B6-6AF2-59A4-3184-3B0D2449449D}"/>
                      </a:ext>
                    </a:extLst>
                  </p:cNvPr>
                  <p:cNvPicPr/>
                  <p:nvPr/>
                </p:nvPicPr>
                <p:blipFill>
                  <a:blip r:embed="rId6"/>
                  <a:stretch>
                    <a:fillRect/>
                  </a:stretch>
                </p:blipFill>
                <p:spPr>
                  <a:xfrm>
                    <a:off x="8689135" y="42663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Ink 31">
                    <a:extLst>
                      <a:ext uri="{FF2B5EF4-FFF2-40B4-BE49-F238E27FC236}">
                        <a16:creationId xmlns:a16="http://schemas.microsoft.com/office/drawing/2014/main" id="{65CE50A5-9E19-1AF0-1E70-B18286F06661}"/>
                      </a:ext>
                    </a:extLst>
                  </p14:cNvPr>
                  <p14:cNvContentPartPr/>
                  <p14:nvPr/>
                </p14:nvContentPartPr>
                <p14:xfrm>
                  <a:off x="8703895" y="4287195"/>
                  <a:ext cx="360" cy="360"/>
                </p14:xfrm>
              </p:contentPart>
            </mc:Choice>
            <mc:Fallback xmlns="">
              <p:pic>
                <p:nvPicPr>
                  <p:cNvPr id="32" name="Ink 31">
                    <a:extLst>
                      <a:ext uri="{FF2B5EF4-FFF2-40B4-BE49-F238E27FC236}">
                        <a16:creationId xmlns:a16="http://schemas.microsoft.com/office/drawing/2014/main" id="{65CE50A5-9E19-1AF0-1E70-B18286F06661}"/>
                      </a:ext>
                    </a:extLst>
                  </p:cNvPr>
                  <p:cNvPicPr/>
                  <p:nvPr/>
                </p:nvPicPr>
                <p:blipFill>
                  <a:blip r:embed="rId6"/>
                  <a:stretch>
                    <a:fillRect/>
                  </a:stretch>
                </p:blipFill>
                <p:spPr>
                  <a:xfrm>
                    <a:off x="8685895" y="42691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07F3D7DD-CEDE-07CA-B888-92A7A3FF10AC}"/>
                      </a:ext>
                    </a:extLst>
                  </p14:cNvPr>
                  <p14:cNvContentPartPr/>
                  <p14:nvPr/>
                </p14:nvContentPartPr>
                <p14:xfrm>
                  <a:off x="8763295" y="4260915"/>
                  <a:ext cx="927000" cy="166320"/>
                </p14:xfrm>
              </p:contentPart>
            </mc:Choice>
            <mc:Fallback xmlns="">
              <p:pic>
                <p:nvPicPr>
                  <p:cNvPr id="34" name="Ink 33">
                    <a:extLst>
                      <a:ext uri="{FF2B5EF4-FFF2-40B4-BE49-F238E27FC236}">
                        <a16:creationId xmlns:a16="http://schemas.microsoft.com/office/drawing/2014/main" id="{07F3D7DD-CEDE-07CA-B888-92A7A3FF10AC}"/>
                      </a:ext>
                    </a:extLst>
                  </p:cNvPr>
                  <p:cNvPicPr/>
                  <p:nvPr/>
                </p:nvPicPr>
                <p:blipFill>
                  <a:blip r:embed="rId45"/>
                  <a:stretch>
                    <a:fillRect/>
                  </a:stretch>
                </p:blipFill>
                <p:spPr>
                  <a:xfrm>
                    <a:off x="8745295" y="4242915"/>
                    <a:ext cx="962640" cy="201960"/>
                  </a:xfrm>
                  <a:prstGeom prst="rect">
                    <a:avLst/>
                  </a:prstGeom>
                </p:spPr>
              </p:pic>
            </mc:Fallback>
          </mc:AlternateContent>
        </p:grpSp>
        <p:grpSp>
          <p:nvGrpSpPr>
            <p:cNvPr id="128" name="Group 127">
              <a:extLst>
                <a:ext uri="{FF2B5EF4-FFF2-40B4-BE49-F238E27FC236}">
                  <a16:creationId xmlns:a16="http://schemas.microsoft.com/office/drawing/2014/main" id="{02C9AFC9-7145-FC5A-76D9-D2238A257E9C}"/>
                </a:ext>
              </a:extLst>
            </p:cNvPr>
            <p:cNvGrpSpPr/>
            <p:nvPr/>
          </p:nvGrpSpPr>
          <p:grpSpPr>
            <a:xfrm>
              <a:off x="11636455" y="5197635"/>
              <a:ext cx="60120" cy="532080"/>
              <a:chOff x="11636455" y="5197635"/>
              <a:chExt cx="60120" cy="532080"/>
            </a:xfrm>
          </p:grpSpPr>
          <mc:AlternateContent xmlns:mc="http://schemas.openxmlformats.org/markup-compatibility/2006" xmlns:p14="http://schemas.microsoft.com/office/powerpoint/2010/main">
            <mc:Choice Requires="p14">
              <p:contentPart p14:bwMode="auto" r:id="rId46">
                <p14:nvContentPartPr>
                  <p14:cNvPr id="50" name="Ink 49">
                    <a:extLst>
                      <a:ext uri="{FF2B5EF4-FFF2-40B4-BE49-F238E27FC236}">
                        <a16:creationId xmlns:a16="http://schemas.microsoft.com/office/drawing/2014/main" id="{61421194-2107-6B5E-21AB-2C0D8D3D81FE}"/>
                      </a:ext>
                    </a:extLst>
                  </p14:cNvPr>
                  <p14:cNvContentPartPr/>
                  <p14:nvPr/>
                </p14:nvContentPartPr>
                <p14:xfrm>
                  <a:off x="11636455" y="5197635"/>
                  <a:ext cx="52920" cy="318960"/>
                </p14:xfrm>
              </p:contentPart>
            </mc:Choice>
            <mc:Fallback xmlns="">
              <p:pic>
                <p:nvPicPr>
                  <p:cNvPr id="50" name="Ink 49">
                    <a:extLst>
                      <a:ext uri="{FF2B5EF4-FFF2-40B4-BE49-F238E27FC236}">
                        <a16:creationId xmlns:a16="http://schemas.microsoft.com/office/drawing/2014/main" id="{61421194-2107-6B5E-21AB-2C0D8D3D81FE}"/>
                      </a:ext>
                    </a:extLst>
                  </p:cNvPr>
                  <p:cNvPicPr/>
                  <p:nvPr/>
                </p:nvPicPr>
                <p:blipFill>
                  <a:blip r:embed="rId47"/>
                  <a:stretch>
                    <a:fillRect/>
                  </a:stretch>
                </p:blipFill>
                <p:spPr>
                  <a:xfrm>
                    <a:off x="11618815" y="5179995"/>
                    <a:ext cx="88560" cy="354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1" name="Ink 50">
                    <a:extLst>
                      <a:ext uri="{FF2B5EF4-FFF2-40B4-BE49-F238E27FC236}">
                        <a16:creationId xmlns:a16="http://schemas.microsoft.com/office/drawing/2014/main" id="{B8764D90-5C50-7C02-A5AB-96A35CBF4D92}"/>
                      </a:ext>
                    </a:extLst>
                  </p14:cNvPr>
                  <p14:cNvContentPartPr/>
                  <p14:nvPr/>
                </p14:nvContentPartPr>
                <p14:xfrm>
                  <a:off x="11695135" y="5521275"/>
                  <a:ext cx="360" cy="360"/>
                </p14:xfrm>
              </p:contentPart>
            </mc:Choice>
            <mc:Fallback xmlns="">
              <p:pic>
                <p:nvPicPr>
                  <p:cNvPr id="51" name="Ink 50">
                    <a:extLst>
                      <a:ext uri="{FF2B5EF4-FFF2-40B4-BE49-F238E27FC236}">
                        <a16:creationId xmlns:a16="http://schemas.microsoft.com/office/drawing/2014/main" id="{B8764D90-5C50-7C02-A5AB-96A35CBF4D92}"/>
                      </a:ext>
                    </a:extLst>
                  </p:cNvPr>
                  <p:cNvPicPr/>
                  <p:nvPr/>
                </p:nvPicPr>
                <p:blipFill>
                  <a:blip r:embed="rId6"/>
                  <a:stretch>
                    <a:fillRect/>
                  </a:stretch>
                </p:blipFill>
                <p:spPr>
                  <a:xfrm>
                    <a:off x="11677135" y="5503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3" name="Ink 52">
                    <a:extLst>
                      <a:ext uri="{FF2B5EF4-FFF2-40B4-BE49-F238E27FC236}">
                        <a16:creationId xmlns:a16="http://schemas.microsoft.com/office/drawing/2014/main" id="{15307871-C595-DF85-DA00-DDF599FD3118}"/>
                      </a:ext>
                    </a:extLst>
                  </p14:cNvPr>
                  <p14:cNvContentPartPr/>
                  <p14:nvPr/>
                </p14:nvContentPartPr>
                <p14:xfrm>
                  <a:off x="11691895" y="5469075"/>
                  <a:ext cx="360" cy="360"/>
                </p14:xfrm>
              </p:contentPart>
            </mc:Choice>
            <mc:Fallback xmlns="">
              <p:pic>
                <p:nvPicPr>
                  <p:cNvPr id="53" name="Ink 52">
                    <a:extLst>
                      <a:ext uri="{FF2B5EF4-FFF2-40B4-BE49-F238E27FC236}">
                        <a16:creationId xmlns:a16="http://schemas.microsoft.com/office/drawing/2014/main" id="{15307871-C595-DF85-DA00-DDF599FD3118}"/>
                      </a:ext>
                    </a:extLst>
                  </p:cNvPr>
                  <p:cNvPicPr/>
                  <p:nvPr/>
                </p:nvPicPr>
                <p:blipFill>
                  <a:blip r:embed="rId6"/>
                  <a:stretch>
                    <a:fillRect/>
                  </a:stretch>
                </p:blipFill>
                <p:spPr>
                  <a:xfrm>
                    <a:off x="11673895" y="54514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5" name="Ink 54">
                    <a:extLst>
                      <a:ext uri="{FF2B5EF4-FFF2-40B4-BE49-F238E27FC236}">
                        <a16:creationId xmlns:a16="http://schemas.microsoft.com/office/drawing/2014/main" id="{BD08BDA3-9CF8-E9EB-0668-80ECA54F4BF0}"/>
                      </a:ext>
                    </a:extLst>
                  </p14:cNvPr>
                  <p14:cNvContentPartPr/>
                  <p14:nvPr/>
                </p14:nvContentPartPr>
                <p14:xfrm>
                  <a:off x="11691175" y="5578515"/>
                  <a:ext cx="360" cy="360"/>
                </p14:xfrm>
              </p:contentPart>
            </mc:Choice>
            <mc:Fallback xmlns="">
              <p:pic>
                <p:nvPicPr>
                  <p:cNvPr id="55" name="Ink 54">
                    <a:extLst>
                      <a:ext uri="{FF2B5EF4-FFF2-40B4-BE49-F238E27FC236}">
                        <a16:creationId xmlns:a16="http://schemas.microsoft.com/office/drawing/2014/main" id="{BD08BDA3-9CF8-E9EB-0668-80ECA54F4BF0}"/>
                      </a:ext>
                    </a:extLst>
                  </p:cNvPr>
                  <p:cNvPicPr/>
                  <p:nvPr/>
                </p:nvPicPr>
                <p:blipFill>
                  <a:blip r:embed="rId6"/>
                  <a:stretch>
                    <a:fillRect/>
                  </a:stretch>
                </p:blipFill>
                <p:spPr>
                  <a:xfrm>
                    <a:off x="11673535" y="55605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6" name="Ink 55">
                    <a:extLst>
                      <a:ext uri="{FF2B5EF4-FFF2-40B4-BE49-F238E27FC236}">
                        <a16:creationId xmlns:a16="http://schemas.microsoft.com/office/drawing/2014/main" id="{B6A1099B-1A8F-C844-58B4-B14ED1F21E82}"/>
                      </a:ext>
                    </a:extLst>
                  </p14:cNvPr>
                  <p14:cNvContentPartPr/>
                  <p14:nvPr/>
                </p14:nvContentPartPr>
                <p14:xfrm>
                  <a:off x="11691175" y="5615235"/>
                  <a:ext cx="360" cy="360"/>
                </p14:xfrm>
              </p:contentPart>
            </mc:Choice>
            <mc:Fallback xmlns="">
              <p:pic>
                <p:nvPicPr>
                  <p:cNvPr id="56" name="Ink 55">
                    <a:extLst>
                      <a:ext uri="{FF2B5EF4-FFF2-40B4-BE49-F238E27FC236}">
                        <a16:creationId xmlns:a16="http://schemas.microsoft.com/office/drawing/2014/main" id="{B6A1099B-1A8F-C844-58B4-B14ED1F21E82}"/>
                      </a:ext>
                    </a:extLst>
                  </p:cNvPr>
                  <p:cNvPicPr/>
                  <p:nvPr/>
                </p:nvPicPr>
                <p:blipFill>
                  <a:blip r:embed="rId6"/>
                  <a:stretch>
                    <a:fillRect/>
                  </a:stretch>
                </p:blipFill>
                <p:spPr>
                  <a:xfrm>
                    <a:off x="11673535" y="55972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8" name="Ink 57">
                    <a:extLst>
                      <a:ext uri="{FF2B5EF4-FFF2-40B4-BE49-F238E27FC236}">
                        <a16:creationId xmlns:a16="http://schemas.microsoft.com/office/drawing/2014/main" id="{CDEE5095-53FE-2BF5-15CC-F31B6B532615}"/>
                      </a:ext>
                    </a:extLst>
                  </p14:cNvPr>
                  <p14:cNvContentPartPr/>
                  <p14:nvPr/>
                </p14:nvContentPartPr>
                <p14:xfrm>
                  <a:off x="11689735" y="5593635"/>
                  <a:ext cx="360" cy="360"/>
                </p14:xfrm>
              </p:contentPart>
            </mc:Choice>
            <mc:Fallback xmlns="">
              <p:pic>
                <p:nvPicPr>
                  <p:cNvPr id="58" name="Ink 57">
                    <a:extLst>
                      <a:ext uri="{FF2B5EF4-FFF2-40B4-BE49-F238E27FC236}">
                        <a16:creationId xmlns:a16="http://schemas.microsoft.com/office/drawing/2014/main" id="{CDEE5095-53FE-2BF5-15CC-F31B6B532615}"/>
                      </a:ext>
                    </a:extLst>
                  </p:cNvPr>
                  <p:cNvPicPr/>
                  <p:nvPr/>
                </p:nvPicPr>
                <p:blipFill>
                  <a:blip r:embed="rId6"/>
                  <a:stretch>
                    <a:fillRect/>
                  </a:stretch>
                </p:blipFill>
                <p:spPr>
                  <a:xfrm>
                    <a:off x="11672095" y="5575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0" name="Ink 59">
                    <a:extLst>
                      <a:ext uri="{FF2B5EF4-FFF2-40B4-BE49-F238E27FC236}">
                        <a16:creationId xmlns:a16="http://schemas.microsoft.com/office/drawing/2014/main" id="{D3A6CAFF-4AED-67DB-0147-B13C12537C6D}"/>
                      </a:ext>
                    </a:extLst>
                  </p14:cNvPr>
                  <p14:cNvContentPartPr/>
                  <p14:nvPr/>
                </p14:nvContentPartPr>
                <p14:xfrm>
                  <a:off x="11692255" y="5642595"/>
                  <a:ext cx="360" cy="360"/>
                </p14:xfrm>
              </p:contentPart>
            </mc:Choice>
            <mc:Fallback xmlns="">
              <p:pic>
                <p:nvPicPr>
                  <p:cNvPr id="60" name="Ink 59">
                    <a:extLst>
                      <a:ext uri="{FF2B5EF4-FFF2-40B4-BE49-F238E27FC236}">
                        <a16:creationId xmlns:a16="http://schemas.microsoft.com/office/drawing/2014/main" id="{D3A6CAFF-4AED-67DB-0147-B13C12537C6D}"/>
                      </a:ext>
                    </a:extLst>
                  </p:cNvPr>
                  <p:cNvPicPr/>
                  <p:nvPr/>
                </p:nvPicPr>
                <p:blipFill>
                  <a:blip r:embed="rId6"/>
                  <a:stretch>
                    <a:fillRect/>
                  </a:stretch>
                </p:blipFill>
                <p:spPr>
                  <a:xfrm>
                    <a:off x="11674255" y="5624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2" name="Ink 61">
                    <a:extLst>
                      <a:ext uri="{FF2B5EF4-FFF2-40B4-BE49-F238E27FC236}">
                        <a16:creationId xmlns:a16="http://schemas.microsoft.com/office/drawing/2014/main" id="{9A10B177-F857-E5ED-323E-41C9B5A1DEF2}"/>
                      </a:ext>
                    </a:extLst>
                  </p14:cNvPr>
                  <p14:cNvContentPartPr/>
                  <p14:nvPr/>
                </p14:nvContentPartPr>
                <p14:xfrm>
                  <a:off x="11694775" y="5679315"/>
                  <a:ext cx="360" cy="360"/>
                </p14:xfrm>
              </p:contentPart>
            </mc:Choice>
            <mc:Fallback xmlns="">
              <p:pic>
                <p:nvPicPr>
                  <p:cNvPr id="62" name="Ink 61">
                    <a:extLst>
                      <a:ext uri="{FF2B5EF4-FFF2-40B4-BE49-F238E27FC236}">
                        <a16:creationId xmlns:a16="http://schemas.microsoft.com/office/drawing/2014/main" id="{9A10B177-F857-E5ED-323E-41C9B5A1DEF2}"/>
                      </a:ext>
                    </a:extLst>
                  </p:cNvPr>
                  <p:cNvPicPr/>
                  <p:nvPr/>
                </p:nvPicPr>
                <p:blipFill>
                  <a:blip r:embed="rId6"/>
                  <a:stretch>
                    <a:fillRect/>
                  </a:stretch>
                </p:blipFill>
                <p:spPr>
                  <a:xfrm>
                    <a:off x="11676775" y="56613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4" name="Ink 63">
                    <a:extLst>
                      <a:ext uri="{FF2B5EF4-FFF2-40B4-BE49-F238E27FC236}">
                        <a16:creationId xmlns:a16="http://schemas.microsoft.com/office/drawing/2014/main" id="{27DE3B10-E7DD-74D0-5507-98AB1A0B9854}"/>
                      </a:ext>
                    </a:extLst>
                  </p14:cNvPr>
                  <p14:cNvContentPartPr/>
                  <p14:nvPr/>
                </p14:nvContentPartPr>
                <p14:xfrm>
                  <a:off x="11695495" y="5729355"/>
                  <a:ext cx="360" cy="360"/>
                </p14:xfrm>
              </p:contentPart>
            </mc:Choice>
            <mc:Fallback xmlns="">
              <p:pic>
                <p:nvPicPr>
                  <p:cNvPr id="64" name="Ink 63">
                    <a:extLst>
                      <a:ext uri="{FF2B5EF4-FFF2-40B4-BE49-F238E27FC236}">
                        <a16:creationId xmlns:a16="http://schemas.microsoft.com/office/drawing/2014/main" id="{27DE3B10-E7DD-74D0-5507-98AB1A0B9854}"/>
                      </a:ext>
                    </a:extLst>
                  </p:cNvPr>
                  <p:cNvPicPr/>
                  <p:nvPr/>
                </p:nvPicPr>
                <p:blipFill>
                  <a:blip r:embed="rId6"/>
                  <a:stretch>
                    <a:fillRect/>
                  </a:stretch>
                </p:blipFill>
                <p:spPr>
                  <a:xfrm>
                    <a:off x="11677495" y="5711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6" name="Ink 65">
                    <a:extLst>
                      <a:ext uri="{FF2B5EF4-FFF2-40B4-BE49-F238E27FC236}">
                        <a16:creationId xmlns:a16="http://schemas.microsoft.com/office/drawing/2014/main" id="{91430C95-955D-D272-CD1F-CDF0F039EF1F}"/>
                      </a:ext>
                    </a:extLst>
                  </p14:cNvPr>
                  <p14:cNvContentPartPr/>
                  <p14:nvPr/>
                </p14:nvContentPartPr>
                <p14:xfrm>
                  <a:off x="11693695" y="5662755"/>
                  <a:ext cx="360" cy="360"/>
                </p14:xfrm>
              </p:contentPart>
            </mc:Choice>
            <mc:Fallback xmlns="">
              <p:pic>
                <p:nvPicPr>
                  <p:cNvPr id="66" name="Ink 65">
                    <a:extLst>
                      <a:ext uri="{FF2B5EF4-FFF2-40B4-BE49-F238E27FC236}">
                        <a16:creationId xmlns:a16="http://schemas.microsoft.com/office/drawing/2014/main" id="{91430C95-955D-D272-CD1F-CDF0F039EF1F}"/>
                      </a:ext>
                    </a:extLst>
                  </p:cNvPr>
                  <p:cNvPicPr/>
                  <p:nvPr/>
                </p:nvPicPr>
                <p:blipFill>
                  <a:blip r:embed="rId6"/>
                  <a:stretch>
                    <a:fillRect/>
                  </a:stretch>
                </p:blipFill>
                <p:spPr>
                  <a:xfrm>
                    <a:off x="11675695" y="56447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7" name="Ink 66">
                    <a:extLst>
                      <a:ext uri="{FF2B5EF4-FFF2-40B4-BE49-F238E27FC236}">
                        <a16:creationId xmlns:a16="http://schemas.microsoft.com/office/drawing/2014/main" id="{E73C9F9B-97E1-365D-525B-3C0EDD01C7E1}"/>
                      </a:ext>
                    </a:extLst>
                  </p14:cNvPr>
                  <p14:cNvContentPartPr/>
                  <p14:nvPr/>
                </p14:nvContentPartPr>
                <p14:xfrm>
                  <a:off x="11689015" y="5561235"/>
                  <a:ext cx="7560" cy="101880"/>
                </p14:xfrm>
              </p:contentPart>
            </mc:Choice>
            <mc:Fallback xmlns="">
              <p:pic>
                <p:nvPicPr>
                  <p:cNvPr id="67" name="Ink 66">
                    <a:extLst>
                      <a:ext uri="{FF2B5EF4-FFF2-40B4-BE49-F238E27FC236}">
                        <a16:creationId xmlns:a16="http://schemas.microsoft.com/office/drawing/2014/main" id="{E73C9F9B-97E1-365D-525B-3C0EDD01C7E1}"/>
                      </a:ext>
                    </a:extLst>
                  </p:cNvPr>
                  <p:cNvPicPr/>
                  <p:nvPr/>
                </p:nvPicPr>
                <p:blipFill>
                  <a:blip r:embed="rId58"/>
                  <a:stretch>
                    <a:fillRect/>
                  </a:stretch>
                </p:blipFill>
                <p:spPr>
                  <a:xfrm>
                    <a:off x="11671375" y="5543595"/>
                    <a:ext cx="43200" cy="137520"/>
                  </a:xfrm>
                  <a:prstGeom prst="rect">
                    <a:avLst/>
                  </a:prstGeom>
                </p:spPr>
              </p:pic>
            </mc:Fallback>
          </mc:AlternateContent>
        </p:grpSp>
        <p:grpSp>
          <p:nvGrpSpPr>
            <p:cNvPr id="129" name="Group 128">
              <a:extLst>
                <a:ext uri="{FF2B5EF4-FFF2-40B4-BE49-F238E27FC236}">
                  <a16:creationId xmlns:a16="http://schemas.microsoft.com/office/drawing/2014/main" id="{DF4523E3-7A16-2E7A-9E65-CDF7921D115B}"/>
                </a:ext>
              </a:extLst>
            </p:cNvPr>
            <p:cNvGrpSpPr/>
            <p:nvPr/>
          </p:nvGrpSpPr>
          <p:grpSpPr>
            <a:xfrm>
              <a:off x="10814935" y="4663395"/>
              <a:ext cx="55800" cy="1800"/>
              <a:chOff x="10814935" y="4663395"/>
              <a:chExt cx="55800" cy="1800"/>
            </a:xfrm>
          </p:grpSpPr>
          <mc:AlternateContent xmlns:mc="http://schemas.openxmlformats.org/markup-compatibility/2006" xmlns:p14="http://schemas.microsoft.com/office/powerpoint/2010/main">
            <mc:Choice Requires="p14">
              <p:contentPart p14:bwMode="auto" r:id="rId59">
                <p14:nvContentPartPr>
                  <p14:cNvPr id="71" name="Ink 70">
                    <a:extLst>
                      <a:ext uri="{FF2B5EF4-FFF2-40B4-BE49-F238E27FC236}">
                        <a16:creationId xmlns:a16="http://schemas.microsoft.com/office/drawing/2014/main" id="{B8BBCBD5-D418-7BC2-6CFD-6DD33A1119B0}"/>
                      </a:ext>
                    </a:extLst>
                  </p14:cNvPr>
                  <p14:cNvContentPartPr/>
                  <p14:nvPr/>
                </p14:nvContentPartPr>
                <p14:xfrm>
                  <a:off x="10814935" y="4664835"/>
                  <a:ext cx="360" cy="360"/>
                </p14:xfrm>
              </p:contentPart>
            </mc:Choice>
            <mc:Fallback xmlns="">
              <p:pic>
                <p:nvPicPr>
                  <p:cNvPr id="71" name="Ink 70">
                    <a:extLst>
                      <a:ext uri="{FF2B5EF4-FFF2-40B4-BE49-F238E27FC236}">
                        <a16:creationId xmlns:a16="http://schemas.microsoft.com/office/drawing/2014/main" id="{B8BBCBD5-D418-7BC2-6CFD-6DD33A1119B0}"/>
                      </a:ext>
                    </a:extLst>
                  </p:cNvPr>
                  <p:cNvPicPr/>
                  <p:nvPr/>
                </p:nvPicPr>
                <p:blipFill>
                  <a:blip r:embed="rId24"/>
                  <a:stretch>
                    <a:fillRect/>
                  </a:stretch>
                </p:blipFill>
                <p:spPr>
                  <a:xfrm>
                    <a:off x="10796935" y="46468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2" name="Ink 71">
                    <a:extLst>
                      <a:ext uri="{FF2B5EF4-FFF2-40B4-BE49-F238E27FC236}">
                        <a16:creationId xmlns:a16="http://schemas.microsoft.com/office/drawing/2014/main" id="{C9B62F5A-CC29-16D9-9028-6CD6E2E595FE}"/>
                      </a:ext>
                    </a:extLst>
                  </p14:cNvPr>
                  <p14:cNvContentPartPr/>
                  <p14:nvPr/>
                </p14:nvContentPartPr>
                <p14:xfrm>
                  <a:off x="10863535" y="4663395"/>
                  <a:ext cx="360" cy="360"/>
                </p14:xfrm>
              </p:contentPart>
            </mc:Choice>
            <mc:Fallback xmlns="">
              <p:pic>
                <p:nvPicPr>
                  <p:cNvPr id="72" name="Ink 71">
                    <a:extLst>
                      <a:ext uri="{FF2B5EF4-FFF2-40B4-BE49-F238E27FC236}">
                        <a16:creationId xmlns:a16="http://schemas.microsoft.com/office/drawing/2014/main" id="{C9B62F5A-CC29-16D9-9028-6CD6E2E595FE}"/>
                      </a:ext>
                    </a:extLst>
                  </p:cNvPr>
                  <p:cNvPicPr/>
                  <p:nvPr/>
                </p:nvPicPr>
                <p:blipFill>
                  <a:blip r:embed="rId24"/>
                  <a:stretch>
                    <a:fillRect/>
                  </a:stretch>
                </p:blipFill>
                <p:spPr>
                  <a:xfrm>
                    <a:off x="10845895" y="46457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4" name="Ink 73">
                    <a:extLst>
                      <a:ext uri="{FF2B5EF4-FFF2-40B4-BE49-F238E27FC236}">
                        <a16:creationId xmlns:a16="http://schemas.microsoft.com/office/drawing/2014/main" id="{CA350B0F-D64A-9FB1-1F96-8FF1088498B4}"/>
                      </a:ext>
                    </a:extLst>
                  </p14:cNvPr>
                  <p14:cNvContentPartPr/>
                  <p14:nvPr/>
                </p14:nvContentPartPr>
                <p14:xfrm>
                  <a:off x="10870375" y="4663395"/>
                  <a:ext cx="360" cy="360"/>
                </p14:xfrm>
              </p:contentPart>
            </mc:Choice>
            <mc:Fallback xmlns="">
              <p:pic>
                <p:nvPicPr>
                  <p:cNvPr id="74" name="Ink 73">
                    <a:extLst>
                      <a:ext uri="{FF2B5EF4-FFF2-40B4-BE49-F238E27FC236}">
                        <a16:creationId xmlns:a16="http://schemas.microsoft.com/office/drawing/2014/main" id="{CA350B0F-D64A-9FB1-1F96-8FF1088498B4}"/>
                      </a:ext>
                    </a:extLst>
                  </p:cNvPr>
                  <p:cNvPicPr/>
                  <p:nvPr/>
                </p:nvPicPr>
                <p:blipFill>
                  <a:blip r:embed="rId24"/>
                  <a:stretch>
                    <a:fillRect/>
                  </a:stretch>
                </p:blipFill>
                <p:spPr>
                  <a:xfrm>
                    <a:off x="10852735" y="46457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Ink 75">
                    <a:extLst>
                      <a:ext uri="{FF2B5EF4-FFF2-40B4-BE49-F238E27FC236}">
                        <a16:creationId xmlns:a16="http://schemas.microsoft.com/office/drawing/2014/main" id="{CEB561CA-6F21-940F-A552-3FCB9241868F}"/>
                      </a:ext>
                    </a:extLst>
                  </p14:cNvPr>
                  <p14:cNvContentPartPr/>
                  <p14:nvPr/>
                </p14:nvContentPartPr>
                <p14:xfrm>
                  <a:off x="10869655" y="4663395"/>
                  <a:ext cx="360" cy="360"/>
                </p14:xfrm>
              </p:contentPart>
            </mc:Choice>
            <mc:Fallback xmlns="">
              <p:pic>
                <p:nvPicPr>
                  <p:cNvPr id="76" name="Ink 75">
                    <a:extLst>
                      <a:ext uri="{FF2B5EF4-FFF2-40B4-BE49-F238E27FC236}">
                        <a16:creationId xmlns:a16="http://schemas.microsoft.com/office/drawing/2014/main" id="{CEB561CA-6F21-940F-A552-3FCB9241868F}"/>
                      </a:ext>
                    </a:extLst>
                  </p:cNvPr>
                  <p:cNvPicPr/>
                  <p:nvPr/>
                </p:nvPicPr>
                <p:blipFill>
                  <a:blip r:embed="rId24"/>
                  <a:stretch>
                    <a:fillRect/>
                  </a:stretch>
                </p:blipFill>
                <p:spPr>
                  <a:xfrm>
                    <a:off x="10852015" y="4645755"/>
                    <a:ext cx="36000" cy="36000"/>
                  </a:xfrm>
                  <a:prstGeom prst="rect">
                    <a:avLst/>
                  </a:prstGeom>
                </p:spPr>
              </p:pic>
            </mc:Fallback>
          </mc:AlternateContent>
        </p:grpSp>
        <p:grpSp>
          <p:nvGrpSpPr>
            <p:cNvPr id="130" name="Group 129">
              <a:extLst>
                <a:ext uri="{FF2B5EF4-FFF2-40B4-BE49-F238E27FC236}">
                  <a16:creationId xmlns:a16="http://schemas.microsoft.com/office/drawing/2014/main" id="{1F3D6700-4868-5350-7E21-43BAC8A84490}"/>
                </a:ext>
              </a:extLst>
            </p:cNvPr>
            <p:cNvGrpSpPr/>
            <p:nvPr/>
          </p:nvGrpSpPr>
          <p:grpSpPr>
            <a:xfrm>
              <a:off x="11396335" y="4941675"/>
              <a:ext cx="124200" cy="54360"/>
              <a:chOff x="11396335" y="4941675"/>
              <a:chExt cx="124200" cy="54360"/>
            </a:xfrm>
          </p:grpSpPr>
          <mc:AlternateContent xmlns:mc="http://schemas.openxmlformats.org/markup-compatibility/2006" xmlns:p14="http://schemas.microsoft.com/office/powerpoint/2010/main">
            <mc:Choice Requires="p14">
              <p:contentPart p14:bwMode="auto" r:id="rId63">
                <p14:nvContentPartPr>
                  <p14:cNvPr id="78" name="Ink 77">
                    <a:extLst>
                      <a:ext uri="{FF2B5EF4-FFF2-40B4-BE49-F238E27FC236}">
                        <a16:creationId xmlns:a16="http://schemas.microsoft.com/office/drawing/2014/main" id="{A635F16F-FEBA-C668-09CB-882002A20533}"/>
                      </a:ext>
                    </a:extLst>
                  </p14:cNvPr>
                  <p14:cNvContentPartPr/>
                  <p14:nvPr/>
                </p14:nvContentPartPr>
                <p14:xfrm>
                  <a:off x="11406055" y="4944915"/>
                  <a:ext cx="360" cy="360"/>
                </p14:xfrm>
              </p:contentPart>
            </mc:Choice>
            <mc:Fallback xmlns="">
              <p:pic>
                <p:nvPicPr>
                  <p:cNvPr id="78" name="Ink 77">
                    <a:extLst>
                      <a:ext uri="{FF2B5EF4-FFF2-40B4-BE49-F238E27FC236}">
                        <a16:creationId xmlns:a16="http://schemas.microsoft.com/office/drawing/2014/main" id="{A635F16F-FEBA-C668-09CB-882002A20533}"/>
                      </a:ext>
                    </a:extLst>
                  </p:cNvPr>
                  <p:cNvPicPr/>
                  <p:nvPr/>
                </p:nvPicPr>
                <p:blipFill>
                  <a:blip r:embed="rId24"/>
                  <a:stretch>
                    <a:fillRect/>
                  </a:stretch>
                </p:blipFill>
                <p:spPr>
                  <a:xfrm>
                    <a:off x="11388055" y="49269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9" name="Ink 78">
                    <a:extLst>
                      <a:ext uri="{FF2B5EF4-FFF2-40B4-BE49-F238E27FC236}">
                        <a16:creationId xmlns:a16="http://schemas.microsoft.com/office/drawing/2014/main" id="{C960E868-0518-05A0-8A0E-46D40C82D4C1}"/>
                      </a:ext>
                    </a:extLst>
                  </p14:cNvPr>
                  <p14:cNvContentPartPr/>
                  <p14:nvPr/>
                </p14:nvContentPartPr>
                <p14:xfrm>
                  <a:off x="11396335" y="4943115"/>
                  <a:ext cx="360" cy="360"/>
                </p14:xfrm>
              </p:contentPart>
            </mc:Choice>
            <mc:Fallback xmlns="">
              <p:pic>
                <p:nvPicPr>
                  <p:cNvPr id="79" name="Ink 78">
                    <a:extLst>
                      <a:ext uri="{FF2B5EF4-FFF2-40B4-BE49-F238E27FC236}">
                        <a16:creationId xmlns:a16="http://schemas.microsoft.com/office/drawing/2014/main" id="{C960E868-0518-05A0-8A0E-46D40C82D4C1}"/>
                      </a:ext>
                    </a:extLst>
                  </p:cNvPr>
                  <p:cNvPicPr/>
                  <p:nvPr/>
                </p:nvPicPr>
                <p:blipFill>
                  <a:blip r:embed="rId24"/>
                  <a:stretch>
                    <a:fillRect/>
                  </a:stretch>
                </p:blipFill>
                <p:spPr>
                  <a:xfrm>
                    <a:off x="11378335" y="49254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81" name="Ink 80">
                    <a:extLst>
                      <a:ext uri="{FF2B5EF4-FFF2-40B4-BE49-F238E27FC236}">
                        <a16:creationId xmlns:a16="http://schemas.microsoft.com/office/drawing/2014/main" id="{CF3005BE-D42C-665D-23F6-B8271A2B6B30}"/>
                      </a:ext>
                    </a:extLst>
                  </p14:cNvPr>
                  <p14:cNvContentPartPr/>
                  <p14:nvPr/>
                </p14:nvContentPartPr>
                <p14:xfrm>
                  <a:off x="11406055" y="4941675"/>
                  <a:ext cx="360" cy="360"/>
                </p14:xfrm>
              </p:contentPart>
            </mc:Choice>
            <mc:Fallback xmlns="">
              <p:pic>
                <p:nvPicPr>
                  <p:cNvPr id="81" name="Ink 80">
                    <a:extLst>
                      <a:ext uri="{FF2B5EF4-FFF2-40B4-BE49-F238E27FC236}">
                        <a16:creationId xmlns:a16="http://schemas.microsoft.com/office/drawing/2014/main" id="{CF3005BE-D42C-665D-23F6-B8271A2B6B30}"/>
                      </a:ext>
                    </a:extLst>
                  </p:cNvPr>
                  <p:cNvPicPr/>
                  <p:nvPr/>
                </p:nvPicPr>
                <p:blipFill>
                  <a:blip r:embed="rId24"/>
                  <a:stretch>
                    <a:fillRect/>
                  </a:stretch>
                </p:blipFill>
                <p:spPr>
                  <a:xfrm>
                    <a:off x="11388415" y="49236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3" name="Ink 82">
                    <a:extLst>
                      <a:ext uri="{FF2B5EF4-FFF2-40B4-BE49-F238E27FC236}">
                        <a16:creationId xmlns:a16="http://schemas.microsoft.com/office/drawing/2014/main" id="{FBA03635-54EA-E180-5CEA-3417E56D765A}"/>
                      </a:ext>
                    </a:extLst>
                  </p14:cNvPr>
                  <p14:cNvContentPartPr/>
                  <p14:nvPr/>
                </p14:nvContentPartPr>
                <p14:xfrm>
                  <a:off x="11434135" y="4959675"/>
                  <a:ext cx="360" cy="360"/>
                </p14:xfrm>
              </p:contentPart>
            </mc:Choice>
            <mc:Fallback xmlns="">
              <p:pic>
                <p:nvPicPr>
                  <p:cNvPr id="83" name="Ink 82">
                    <a:extLst>
                      <a:ext uri="{FF2B5EF4-FFF2-40B4-BE49-F238E27FC236}">
                        <a16:creationId xmlns:a16="http://schemas.microsoft.com/office/drawing/2014/main" id="{FBA03635-54EA-E180-5CEA-3417E56D765A}"/>
                      </a:ext>
                    </a:extLst>
                  </p:cNvPr>
                  <p:cNvPicPr/>
                  <p:nvPr/>
                </p:nvPicPr>
                <p:blipFill>
                  <a:blip r:embed="rId24"/>
                  <a:stretch>
                    <a:fillRect/>
                  </a:stretch>
                </p:blipFill>
                <p:spPr>
                  <a:xfrm>
                    <a:off x="11416495" y="49420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5" name="Ink 84">
                    <a:extLst>
                      <a:ext uri="{FF2B5EF4-FFF2-40B4-BE49-F238E27FC236}">
                        <a16:creationId xmlns:a16="http://schemas.microsoft.com/office/drawing/2014/main" id="{0FED35F3-81DF-C258-DCF6-84A0310F20E3}"/>
                      </a:ext>
                    </a:extLst>
                  </p14:cNvPr>
                  <p14:cNvContentPartPr/>
                  <p14:nvPr/>
                </p14:nvContentPartPr>
                <p14:xfrm>
                  <a:off x="11475895" y="4985595"/>
                  <a:ext cx="360" cy="360"/>
                </p14:xfrm>
              </p:contentPart>
            </mc:Choice>
            <mc:Fallback xmlns="">
              <p:pic>
                <p:nvPicPr>
                  <p:cNvPr id="85" name="Ink 84">
                    <a:extLst>
                      <a:ext uri="{FF2B5EF4-FFF2-40B4-BE49-F238E27FC236}">
                        <a16:creationId xmlns:a16="http://schemas.microsoft.com/office/drawing/2014/main" id="{0FED35F3-81DF-C258-DCF6-84A0310F20E3}"/>
                      </a:ext>
                    </a:extLst>
                  </p:cNvPr>
                  <p:cNvPicPr/>
                  <p:nvPr/>
                </p:nvPicPr>
                <p:blipFill>
                  <a:blip r:embed="rId24"/>
                  <a:stretch>
                    <a:fillRect/>
                  </a:stretch>
                </p:blipFill>
                <p:spPr>
                  <a:xfrm>
                    <a:off x="11458255" y="4967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7" name="Ink 86">
                    <a:extLst>
                      <a:ext uri="{FF2B5EF4-FFF2-40B4-BE49-F238E27FC236}">
                        <a16:creationId xmlns:a16="http://schemas.microsoft.com/office/drawing/2014/main" id="{690D4368-EDC0-F094-F490-3F4D629634AA}"/>
                      </a:ext>
                    </a:extLst>
                  </p14:cNvPr>
                  <p14:cNvContentPartPr/>
                  <p14:nvPr/>
                </p14:nvContentPartPr>
                <p14:xfrm>
                  <a:off x="11487775" y="4985595"/>
                  <a:ext cx="360" cy="360"/>
                </p14:xfrm>
              </p:contentPart>
            </mc:Choice>
            <mc:Fallback xmlns="">
              <p:pic>
                <p:nvPicPr>
                  <p:cNvPr id="87" name="Ink 86">
                    <a:extLst>
                      <a:ext uri="{FF2B5EF4-FFF2-40B4-BE49-F238E27FC236}">
                        <a16:creationId xmlns:a16="http://schemas.microsoft.com/office/drawing/2014/main" id="{690D4368-EDC0-F094-F490-3F4D629634AA}"/>
                      </a:ext>
                    </a:extLst>
                  </p:cNvPr>
                  <p:cNvPicPr/>
                  <p:nvPr/>
                </p:nvPicPr>
                <p:blipFill>
                  <a:blip r:embed="rId24"/>
                  <a:stretch>
                    <a:fillRect/>
                  </a:stretch>
                </p:blipFill>
                <p:spPr>
                  <a:xfrm>
                    <a:off x="11469775" y="4967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9" name="Ink 88">
                    <a:extLst>
                      <a:ext uri="{FF2B5EF4-FFF2-40B4-BE49-F238E27FC236}">
                        <a16:creationId xmlns:a16="http://schemas.microsoft.com/office/drawing/2014/main" id="{967BA5DB-6431-7A10-3611-0D70706708A5}"/>
                      </a:ext>
                    </a:extLst>
                  </p14:cNvPr>
                  <p14:cNvContentPartPr/>
                  <p14:nvPr/>
                </p14:nvContentPartPr>
                <p14:xfrm>
                  <a:off x="11511895" y="4985235"/>
                  <a:ext cx="360" cy="360"/>
                </p14:xfrm>
              </p:contentPart>
            </mc:Choice>
            <mc:Fallback xmlns="">
              <p:pic>
                <p:nvPicPr>
                  <p:cNvPr id="89" name="Ink 88">
                    <a:extLst>
                      <a:ext uri="{FF2B5EF4-FFF2-40B4-BE49-F238E27FC236}">
                        <a16:creationId xmlns:a16="http://schemas.microsoft.com/office/drawing/2014/main" id="{967BA5DB-6431-7A10-3611-0D70706708A5}"/>
                      </a:ext>
                    </a:extLst>
                  </p:cNvPr>
                  <p:cNvPicPr/>
                  <p:nvPr/>
                </p:nvPicPr>
                <p:blipFill>
                  <a:blip r:embed="rId24"/>
                  <a:stretch>
                    <a:fillRect/>
                  </a:stretch>
                </p:blipFill>
                <p:spPr>
                  <a:xfrm>
                    <a:off x="11494255" y="49672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1" name="Ink 90">
                    <a:extLst>
                      <a:ext uri="{FF2B5EF4-FFF2-40B4-BE49-F238E27FC236}">
                        <a16:creationId xmlns:a16="http://schemas.microsoft.com/office/drawing/2014/main" id="{D819911C-7693-5C60-D574-577045D5EC20}"/>
                      </a:ext>
                    </a:extLst>
                  </p14:cNvPr>
                  <p14:cNvContentPartPr/>
                  <p14:nvPr/>
                </p14:nvContentPartPr>
                <p14:xfrm>
                  <a:off x="11502175" y="4988835"/>
                  <a:ext cx="360" cy="360"/>
                </p14:xfrm>
              </p:contentPart>
            </mc:Choice>
            <mc:Fallback xmlns="">
              <p:pic>
                <p:nvPicPr>
                  <p:cNvPr id="91" name="Ink 90">
                    <a:extLst>
                      <a:ext uri="{FF2B5EF4-FFF2-40B4-BE49-F238E27FC236}">
                        <a16:creationId xmlns:a16="http://schemas.microsoft.com/office/drawing/2014/main" id="{D819911C-7693-5C60-D574-577045D5EC20}"/>
                      </a:ext>
                    </a:extLst>
                  </p:cNvPr>
                  <p:cNvPicPr/>
                  <p:nvPr/>
                </p:nvPicPr>
                <p:blipFill>
                  <a:blip r:embed="rId24"/>
                  <a:stretch>
                    <a:fillRect/>
                  </a:stretch>
                </p:blipFill>
                <p:spPr>
                  <a:xfrm>
                    <a:off x="11484535" y="49711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3" name="Ink 92">
                    <a:extLst>
                      <a:ext uri="{FF2B5EF4-FFF2-40B4-BE49-F238E27FC236}">
                        <a16:creationId xmlns:a16="http://schemas.microsoft.com/office/drawing/2014/main" id="{3BF643EA-7198-B3F1-81E0-FE822CDCE8B6}"/>
                      </a:ext>
                    </a:extLst>
                  </p14:cNvPr>
                  <p14:cNvContentPartPr/>
                  <p14:nvPr/>
                </p14:nvContentPartPr>
                <p14:xfrm>
                  <a:off x="11520175" y="4984155"/>
                  <a:ext cx="360" cy="360"/>
                </p14:xfrm>
              </p:contentPart>
            </mc:Choice>
            <mc:Fallback xmlns="">
              <p:pic>
                <p:nvPicPr>
                  <p:cNvPr id="93" name="Ink 92">
                    <a:extLst>
                      <a:ext uri="{FF2B5EF4-FFF2-40B4-BE49-F238E27FC236}">
                        <a16:creationId xmlns:a16="http://schemas.microsoft.com/office/drawing/2014/main" id="{3BF643EA-7198-B3F1-81E0-FE822CDCE8B6}"/>
                      </a:ext>
                    </a:extLst>
                  </p:cNvPr>
                  <p:cNvPicPr/>
                  <p:nvPr/>
                </p:nvPicPr>
                <p:blipFill>
                  <a:blip r:embed="rId24"/>
                  <a:stretch>
                    <a:fillRect/>
                  </a:stretch>
                </p:blipFill>
                <p:spPr>
                  <a:xfrm>
                    <a:off x="11502175" y="49665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5" name="Ink 94">
                    <a:extLst>
                      <a:ext uri="{FF2B5EF4-FFF2-40B4-BE49-F238E27FC236}">
                        <a16:creationId xmlns:a16="http://schemas.microsoft.com/office/drawing/2014/main" id="{D9A73B6E-F4F1-0526-715F-D9D48290B03F}"/>
                      </a:ext>
                    </a:extLst>
                  </p14:cNvPr>
                  <p14:cNvContentPartPr/>
                  <p14:nvPr/>
                </p14:nvContentPartPr>
                <p14:xfrm>
                  <a:off x="11510095" y="4995675"/>
                  <a:ext cx="360" cy="360"/>
                </p14:xfrm>
              </p:contentPart>
            </mc:Choice>
            <mc:Fallback xmlns="">
              <p:pic>
                <p:nvPicPr>
                  <p:cNvPr id="95" name="Ink 94">
                    <a:extLst>
                      <a:ext uri="{FF2B5EF4-FFF2-40B4-BE49-F238E27FC236}">
                        <a16:creationId xmlns:a16="http://schemas.microsoft.com/office/drawing/2014/main" id="{D9A73B6E-F4F1-0526-715F-D9D48290B03F}"/>
                      </a:ext>
                    </a:extLst>
                  </p:cNvPr>
                  <p:cNvPicPr/>
                  <p:nvPr/>
                </p:nvPicPr>
                <p:blipFill>
                  <a:blip r:embed="rId24"/>
                  <a:stretch>
                    <a:fillRect/>
                  </a:stretch>
                </p:blipFill>
                <p:spPr>
                  <a:xfrm>
                    <a:off x="11492095" y="4978035"/>
                    <a:ext cx="36000" cy="36000"/>
                  </a:xfrm>
                  <a:prstGeom prst="rect">
                    <a:avLst/>
                  </a:prstGeom>
                </p:spPr>
              </p:pic>
            </mc:Fallback>
          </mc:AlternateContent>
        </p:grpSp>
        <p:grpSp>
          <p:nvGrpSpPr>
            <p:cNvPr id="131" name="Group 130">
              <a:extLst>
                <a:ext uri="{FF2B5EF4-FFF2-40B4-BE49-F238E27FC236}">
                  <a16:creationId xmlns:a16="http://schemas.microsoft.com/office/drawing/2014/main" id="{33E2EBEB-68AA-CC42-A5C0-A3B75754BB94}"/>
                </a:ext>
              </a:extLst>
            </p:cNvPr>
            <p:cNvGrpSpPr/>
            <p:nvPr/>
          </p:nvGrpSpPr>
          <p:grpSpPr>
            <a:xfrm>
              <a:off x="10444855" y="4525875"/>
              <a:ext cx="96840" cy="9360"/>
              <a:chOff x="10444855" y="4525875"/>
              <a:chExt cx="96840" cy="9360"/>
            </a:xfrm>
          </p:grpSpPr>
          <mc:AlternateContent xmlns:mc="http://schemas.openxmlformats.org/markup-compatibility/2006" xmlns:p14="http://schemas.microsoft.com/office/powerpoint/2010/main">
            <mc:Choice Requires="p14">
              <p:contentPart p14:bwMode="auto" r:id="rId73">
                <p14:nvContentPartPr>
                  <p14:cNvPr id="101" name="Ink 100">
                    <a:extLst>
                      <a:ext uri="{FF2B5EF4-FFF2-40B4-BE49-F238E27FC236}">
                        <a16:creationId xmlns:a16="http://schemas.microsoft.com/office/drawing/2014/main" id="{2B873243-7DB0-22C0-7BB6-C59B2E1F1DC2}"/>
                      </a:ext>
                    </a:extLst>
                  </p14:cNvPr>
                  <p14:cNvContentPartPr/>
                  <p14:nvPr/>
                </p14:nvContentPartPr>
                <p14:xfrm>
                  <a:off x="10444855" y="4525875"/>
                  <a:ext cx="96840" cy="6480"/>
                </p14:xfrm>
              </p:contentPart>
            </mc:Choice>
            <mc:Fallback xmlns="">
              <p:pic>
                <p:nvPicPr>
                  <p:cNvPr id="101" name="Ink 100">
                    <a:extLst>
                      <a:ext uri="{FF2B5EF4-FFF2-40B4-BE49-F238E27FC236}">
                        <a16:creationId xmlns:a16="http://schemas.microsoft.com/office/drawing/2014/main" id="{2B873243-7DB0-22C0-7BB6-C59B2E1F1DC2}"/>
                      </a:ext>
                    </a:extLst>
                  </p:cNvPr>
                  <p:cNvPicPr/>
                  <p:nvPr/>
                </p:nvPicPr>
                <p:blipFill>
                  <a:blip r:embed="rId74"/>
                  <a:stretch>
                    <a:fillRect/>
                  </a:stretch>
                </p:blipFill>
                <p:spPr>
                  <a:xfrm>
                    <a:off x="10427215" y="4507875"/>
                    <a:ext cx="1324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2" name="Ink 101">
                    <a:extLst>
                      <a:ext uri="{FF2B5EF4-FFF2-40B4-BE49-F238E27FC236}">
                        <a16:creationId xmlns:a16="http://schemas.microsoft.com/office/drawing/2014/main" id="{BD11118E-7099-CEF1-F3AE-95BC935F589C}"/>
                      </a:ext>
                    </a:extLst>
                  </p14:cNvPr>
                  <p14:cNvContentPartPr/>
                  <p14:nvPr/>
                </p14:nvContentPartPr>
                <p14:xfrm>
                  <a:off x="10453495" y="4534875"/>
                  <a:ext cx="360" cy="360"/>
                </p14:xfrm>
              </p:contentPart>
            </mc:Choice>
            <mc:Fallback xmlns="">
              <p:pic>
                <p:nvPicPr>
                  <p:cNvPr id="102" name="Ink 101">
                    <a:extLst>
                      <a:ext uri="{FF2B5EF4-FFF2-40B4-BE49-F238E27FC236}">
                        <a16:creationId xmlns:a16="http://schemas.microsoft.com/office/drawing/2014/main" id="{BD11118E-7099-CEF1-F3AE-95BC935F589C}"/>
                      </a:ext>
                    </a:extLst>
                  </p:cNvPr>
                  <p:cNvPicPr/>
                  <p:nvPr/>
                </p:nvPicPr>
                <p:blipFill>
                  <a:blip r:embed="rId6"/>
                  <a:stretch>
                    <a:fillRect/>
                  </a:stretch>
                </p:blipFill>
                <p:spPr>
                  <a:xfrm>
                    <a:off x="10435495" y="4517235"/>
                    <a:ext cx="36000" cy="36000"/>
                  </a:xfrm>
                  <a:prstGeom prst="rect">
                    <a:avLst/>
                  </a:prstGeom>
                </p:spPr>
              </p:pic>
            </mc:Fallback>
          </mc:AlternateContent>
        </p:grpSp>
        <p:grpSp>
          <p:nvGrpSpPr>
            <p:cNvPr id="132" name="Group 131">
              <a:extLst>
                <a:ext uri="{FF2B5EF4-FFF2-40B4-BE49-F238E27FC236}">
                  <a16:creationId xmlns:a16="http://schemas.microsoft.com/office/drawing/2014/main" id="{CF58A330-693F-F33D-21ED-113F947BCEC0}"/>
                </a:ext>
              </a:extLst>
            </p:cNvPr>
            <p:cNvGrpSpPr/>
            <p:nvPr/>
          </p:nvGrpSpPr>
          <p:grpSpPr>
            <a:xfrm>
              <a:off x="10859575" y="4713075"/>
              <a:ext cx="19800" cy="2880"/>
              <a:chOff x="10859575" y="4713075"/>
              <a:chExt cx="19800" cy="2880"/>
            </a:xfrm>
          </p:grpSpPr>
          <mc:AlternateContent xmlns:mc="http://schemas.openxmlformats.org/markup-compatibility/2006" xmlns:p14="http://schemas.microsoft.com/office/powerpoint/2010/main">
            <mc:Choice Requires="p14">
              <p:contentPart p14:bwMode="auto" r:id="rId76">
                <p14:nvContentPartPr>
                  <p14:cNvPr id="104" name="Ink 103">
                    <a:extLst>
                      <a:ext uri="{FF2B5EF4-FFF2-40B4-BE49-F238E27FC236}">
                        <a16:creationId xmlns:a16="http://schemas.microsoft.com/office/drawing/2014/main" id="{D4F489A9-4422-2086-60C1-C868DF1C4A84}"/>
                      </a:ext>
                    </a:extLst>
                  </p14:cNvPr>
                  <p14:cNvContentPartPr/>
                  <p14:nvPr/>
                </p14:nvContentPartPr>
                <p14:xfrm>
                  <a:off x="10867855" y="4713075"/>
                  <a:ext cx="360" cy="360"/>
                </p14:xfrm>
              </p:contentPart>
            </mc:Choice>
            <mc:Fallback xmlns="">
              <p:pic>
                <p:nvPicPr>
                  <p:cNvPr id="104" name="Ink 103">
                    <a:extLst>
                      <a:ext uri="{FF2B5EF4-FFF2-40B4-BE49-F238E27FC236}">
                        <a16:creationId xmlns:a16="http://schemas.microsoft.com/office/drawing/2014/main" id="{D4F489A9-4422-2086-60C1-C868DF1C4A84}"/>
                      </a:ext>
                    </a:extLst>
                  </p:cNvPr>
                  <p:cNvPicPr/>
                  <p:nvPr/>
                </p:nvPicPr>
                <p:blipFill>
                  <a:blip r:embed="rId6"/>
                  <a:stretch>
                    <a:fillRect/>
                  </a:stretch>
                </p:blipFill>
                <p:spPr>
                  <a:xfrm>
                    <a:off x="10849855" y="46954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5" name="Ink 104">
                    <a:extLst>
                      <a:ext uri="{FF2B5EF4-FFF2-40B4-BE49-F238E27FC236}">
                        <a16:creationId xmlns:a16="http://schemas.microsoft.com/office/drawing/2014/main" id="{486BFEF6-C5A0-2503-30B8-E118A0A783E7}"/>
                      </a:ext>
                    </a:extLst>
                  </p14:cNvPr>
                  <p14:cNvContentPartPr/>
                  <p14:nvPr/>
                </p14:nvContentPartPr>
                <p14:xfrm>
                  <a:off x="10879015" y="4713075"/>
                  <a:ext cx="360" cy="360"/>
                </p14:xfrm>
              </p:contentPart>
            </mc:Choice>
            <mc:Fallback xmlns="">
              <p:pic>
                <p:nvPicPr>
                  <p:cNvPr id="105" name="Ink 104">
                    <a:extLst>
                      <a:ext uri="{FF2B5EF4-FFF2-40B4-BE49-F238E27FC236}">
                        <a16:creationId xmlns:a16="http://schemas.microsoft.com/office/drawing/2014/main" id="{486BFEF6-C5A0-2503-30B8-E118A0A783E7}"/>
                      </a:ext>
                    </a:extLst>
                  </p:cNvPr>
                  <p:cNvPicPr/>
                  <p:nvPr/>
                </p:nvPicPr>
                <p:blipFill>
                  <a:blip r:embed="rId6"/>
                  <a:stretch>
                    <a:fillRect/>
                  </a:stretch>
                </p:blipFill>
                <p:spPr>
                  <a:xfrm>
                    <a:off x="10861015" y="46954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7" name="Ink 106">
                    <a:extLst>
                      <a:ext uri="{FF2B5EF4-FFF2-40B4-BE49-F238E27FC236}">
                        <a16:creationId xmlns:a16="http://schemas.microsoft.com/office/drawing/2014/main" id="{F2FCBBC0-7A55-83D0-8BA4-B91038863626}"/>
                      </a:ext>
                    </a:extLst>
                  </p14:cNvPr>
                  <p14:cNvContentPartPr/>
                  <p14:nvPr/>
                </p14:nvContentPartPr>
                <p14:xfrm>
                  <a:off x="10869655" y="4713075"/>
                  <a:ext cx="360" cy="360"/>
                </p14:xfrm>
              </p:contentPart>
            </mc:Choice>
            <mc:Fallback xmlns="">
              <p:pic>
                <p:nvPicPr>
                  <p:cNvPr id="107" name="Ink 106">
                    <a:extLst>
                      <a:ext uri="{FF2B5EF4-FFF2-40B4-BE49-F238E27FC236}">
                        <a16:creationId xmlns:a16="http://schemas.microsoft.com/office/drawing/2014/main" id="{F2FCBBC0-7A55-83D0-8BA4-B91038863626}"/>
                      </a:ext>
                    </a:extLst>
                  </p:cNvPr>
                  <p:cNvPicPr/>
                  <p:nvPr/>
                </p:nvPicPr>
                <p:blipFill>
                  <a:blip r:embed="rId6"/>
                  <a:stretch>
                    <a:fillRect/>
                  </a:stretch>
                </p:blipFill>
                <p:spPr>
                  <a:xfrm>
                    <a:off x="10851655" y="46954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9" name="Ink 108">
                    <a:extLst>
                      <a:ext uri="{FF2B5EF4-FFF2-40B4-BE49-F238E27FC236}">
                        <a16:creationId xmlns:a16="http://schemas.microsoft.com/office/drawing/2014/main" id="{F4633CD6-C716-A8E7-4D4C-06DA084689BF}"/>
                      </a:ext>
                    </a:extLst>
                  </p14:cNvPr>
                  <p14:cNvContentPartPr/>
                  <p14:nvPr/>
                </p14:nvContentPartPr>
                <p14:xfrm>
                  <a:off x="10859575" y="4715595"/>
                  <a:ext cx="360" cy="360"/>
                </p14:xfrm>
              </p:contentPart>
            </mc:Choice>
            <mc:Fallback xmlns="">
              <p:pic>
                <p:nvPicPr>
                  <p:cNvPr id="109" name="Ink 108">
                    <a:extLst>
                      <a:ext uri="{FF2B5EF4-FFF2-40B4-BE49-F238E27FC236}">
                        <a16:creationId xmlns:a16="http://schemas.microsoft.com/office/drawing/2014/main" id="{F4633CD6-C716-A8E7-4D4C-06DA084689BF}"/>
                      </a:ext>
                    </a:extLst>
                  </p:cNvPr>
                  <p:cNvPicPr/>
                  <p:nvPr/>
                </p:nvPicPr>
                <p:blipFill>
                  <a:blip r:embed="rId6"/>
                  <a:stretch>
                    <a:fillRect/>
                  </a:stretch>
                </p:blipFill>
                <p:spPr>
                  <a:xfrm>
                    <a:off x="10841935" y="4697595"/>
                    <a:ext cx="36000" cy="36000"/>
                  </a:xfrm>
                  <a:prstGeom prst="rect">
                    <a:avLst/>
                  </a:prstGeom>
                </p:spPr>
              </p:pic>
            </mc:Fallback>
          </mc:AlternateContent>
        </p:grpSp>
        <p:grpSp>
          <p:nvGrpSpPr>
            <p:cNvPr id="133" name="Group 132">
              <a:extLst>
                <a:ext uri="{FF2B5EF4-FFF2-40B4-BE49-F238E27FC236}">
                  <a16:creationId xmlns:a16="http://schemas.microsoft.com/office/drawing/2014/main" id="{7116340D-D766-EEE7-58B1-CE77F08F9546}"/>
                </a:ext>
              </a:extLst>
            </p:cNvPr>
            <p:cNvGrpSpPr/>
            <p:nvPr/>
          </p:nvGrpSpPr>
          <p:grpSpPr>
            <a:xfrm>
              <a:off x="11498575" y="5037075"/>
              <a:ext cx="29520" cy="11160"/>
              <a:chOff x="11498575" y="5037075"/>
              <a:chExt cx="29520" cy="11160"/>
            </a:xfrm>
          </p:grpSpPr>
          <mc:AlternateContent xmlns:mc="http://schemas.openxmlformats.org/markup-compatibility/2006" xmlns:p14="http://schemas.microsoft.com/office/powerpoint/2010/main">
            <mc:Choice Requires="p14">
              <p:contentPart p14:bwMode="auto" r:id="rId80">
                <p14:nvContentPartPr>
                  <p14:cNvPr id="41" name="Ink 40">
                    <a:extLst>
                      <a:ext uri="{FF2B5EF4-FFF2-40B4-BE49-F238E27FC236}">
                        <a16:creationId xmlns:a16="http://schemas.microsoft.com/office/drawing/2014/main" id="{9234294D-ED43-1338-23DE-977ECD48B6B9}"/>
                      </a:ext>
                    </a:extLst>
                  </p14:cNvPr>
                  <p14:cNvContentPartPr/>
                  <p14:nvPr/>
                </p14:nvContentPartPr>
                <p14:xfrm>
                  <a:off x="11507215" y="5047875"/>
                  <a:ext cx="360" cy="360"/>
                </p14:xfrm>
              </p:contentPart>
            </mc:Choice>
            <mc:Fallback xmlns="">
              <p:pic>
                <p:nvPicPr>
                  <p:cNvPr id="41" name="Ink 40">
                    <a:extLst>
                      <a:ext uri="{FF2B5EF4-FFF2-40B4-BE49-F238E27FC236}">
                        <a16:creationId xmlns:a16="http://schemas.microsoft.com/office/drawing/2014/main" id="{9234294D-ED43-1338-23DE-977ECD48B6B9}"/>
                      </a:ext>
                    </a:extLst>
                  </p:cNvPr>
                  <p:cNvPicPr/>
                  <p:nvPr/>
                </p:nvPicPr>
                <p:blipFill>
                  <a:blip r:embed="rId6"/>
                  <a:stretch>
                    <a:fillRect/>
                  </a:stretch>
                </p:blipFill>
                <p:spPr>
                  <a:xfrm>
                    <a:off x="11489215" y="50298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2" name="Ink 41">
                    <a:extLst>
                      <a:ext uri="{FF2B5EF4-FFF2-40B4-BE49-F238E27FC236}">
                        <a16:creationId xmlns:a16="http://schemas.microsoft.com/office/drawing/2014/main" id="{64E24F8F-32E0-362D-115D-8D47F13328B6}"/>
                      </a:ext>
                    </a:extLst>
                  </p14:cNvPr>
                  <p14:cNvContentPartPr/>
                  <p14:nvPr/>
                </p14:nvContentPartPr>
                <p14:xfrm>
                  <a:off x="11527735" y="5047875"/>
                  <a:ext cx="360" cy="360"/>
                </p14:xfrm>
              </p:contentPart>
            </mc:Choice>
            <mc:Fallback xmlns="">
              <p:pic>
                <p:nvPicPr>
                  <p:cNvPr id="42" name="Ink 41">
                    <a:extLst>
                      <a:ext uri="{FF2B5EF4-FFF2-40B4-BE49-F238E27FC236}">
                        <a16:creationId xmlns:a16="http://schemas.microsoft.com/office/drawing/2014/main" id="{64E24F8F-32E0-362D-115D-8D47F13328B6}"/>
                      </a:ext>
                    </a:extLst>
                  </p:cNvPr>
                  <p:cNvPicPr/>
                  <p:nvPr/>
                </p:nvPicPr>
                <p:blipFill>
                  <a:blip r:embed="rId6"/>
                  <a:stretch>
                    <a:fillRect/>
                  </a:stretch>
                </p:blipFill>
                <p:spPr>
                  <a:xfrm>
                    <a:off x="11509735" y="50298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4" name="Ink 43">
                    <a:extLst>
                      <a:ext uri="{FF2B5EF4-FFF2-40B4-BE49-F238E27FC236}">
                        <a16:creationId xmlns:a16="http://schemas.microsoft.com/office/drawing/2014/main" id="{1875F4A2-CBB8-324A-4D32-E4F1ECDC82DB}"/>
                      </a:ext>
                    </a:extLst>
                  </p14:cNvPr>
                  <p14:cNvContentPartPr/>
                  <p14:nvPr/>
                </p14:nvContentPartPr>
                <p14:xfrm>
                  <a:off x="11527015" y="5044635"/>
                  <a:ext cx="360" cy="360"/>
                </p14:xfrm>
              </p:contentPart>
            </mc:Choice>
            <mc:Fallback xmlns="">
              <p:pic>
                <p:nvPicPr>
                  <p:cNvPr id="44" name="Ink 43">
                    <a:extLst>
                      <a:ext uri="{FF2B5EF4-FFF2-40B4-BE49-F238E27FC236}">
                        <a16:creationId xmlns:a16="http://schemas.microsoft.com/office/drawing/2014/main" id="{1875F4A2-CBB8-324A-4D32-E4F1ECDC82DB}"/>
                      </a:ext>
                    </a:extLst>
                  </p:cNvPr>
                  <p:cNvPicPr/>
                  <p:nvPr/>
                </p:nvPicPr>
                <p:blipFill>
                  <a:blip r:embed="rId6"/>
                  <a:stretch>
                    <a:fillRect/>
                  </a:stretch>
                </p:blipFill>
                <p:spPr>
                  <a:xfrm>
                    <a:off x="11509015" y="5026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6" name="Ink 45">
                    <a:extLst>
                      <a:ext uri="{FF2B5EF4-FFF2-40B4-BE49-F238E27FC236}">
                        <a16:creationId xmlns:a16="http://schemas.microsoft.com/office/drawing/2014/main" id="{2DBB04C8-563F-1CFC-D304-8A2DB0E15DDF}"/>
                      </a:ext>
                    </a:extLst>
                  </p14:cNvPr>
                  <p14:cNvContentPartPr/>
                  <p14:nvPr/>
                </p14:nvContentPartPr>
                <p14:xfrm>
                  <a:off x="11519455" y="5044635"/>
                  <a:ext cx="360" cy="360"/>
                </p14:xfrm>
              </p:contentPart>
            </mc:Choice>
            <mc:Fallback xmlns="">
              <p:pic>
                <p:nvPicPr>
                  <p:cNvPr id="46" name="Ink 45">
                    <a:extLst>
                      <a:ext uri="{FF2B5EF4-FFF2-40B4-BE49-F238E27FC236}">
                        <a16:creationId xmlns:a16="http://schemas.microsoft.com/office/drawing/2014/main" id="{2DBB04C8-563F-1CFC-D304-8A2DB0E15DDF}"/>
                      </a:ext>
                    </a:extLst>
                  </p:cNvPr>
                  <p:cNvPicPr/>
                  <p:nvPr/>
                </p:nvPicPr>
                <p:blipFill>
                  <a:blip r:embed="rId6"/>
                  <a:stretch>
                    <a:fillRect/>
                  </a:stretch>
                </p:blipFill>
                <p:spPr>
                  <a:xfrm>
                    <a:off x="11501455" y="5026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48" name="Ink 47">
                    <a:extLst>
                      <a:ext uri="{FF2B5EF4-FFF2-40B4-BE49-F238E27FC236}">
                        <a16:creationId xmlns:a16="http://schemas.microsoft.com/office/drawing/2014/main" id="{7BDAB818-CEFD-AC2E-95D0-127D37B266DB}"/>
                      </a:ext>
                    </a:extLst>
                  </p14:cNvPr>
                  <p14:cNvContentPartPr/>
                  <p14:nvPr/>
                </p14:nvContentPartPr>
                <p14:xfrm>
                  <a:off x="11509375" y="5045355"/>
                  <a:ext cx="360" cy="360"/>
                </p14:xfrm>
              </p:contentPart>
            </mc:Choice>
            <mc:Fallback xmlns="">
              <p:pic>
                <p:nvPicPr>
                  <p:cNvPr id="48" name="Ink 47">
                    <a:extLst>
                      <a:ext uri="{FF2B5EF4-FFF2-40B4-BE49-F238E27FC236}">
                        <a16:creationId xmlns:a16="http://schemas.microsoft.com/office/drawing/2014/main" id="{7BDAB818-CEFD-AC2E-95D0-127D37B266DB}"/>
                      </a:ext>
                    </a:extLst>
                  </p:cNvPr>
                  <p:cNvPicPr/>
                  <p:nvPr/>
                </p:nvPicPr>
                <p:blipFill>
                  <a:blip r:embed="rId6"/>
                  <a:stretch>
                    <a:fillRect/>
                  </a:stretch>
                </p:blipFill>
                <p:spPr>
                  <a:xfrm>
                    <a:off x="11491735" y="5027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14" name="Ink 113">
                    <a:extLst>
                      <a:ext uri="{FF2B5EF4-FFF2-40B4-BE49-F238E27FC236}">
                        <a16:creationId xmlns:a16="http://schemas.microsoft.com/office/drawing/2014/main" id="{7AE82CCA-B7D8-9B5C-09A7-9831615CAADC}"/>
                      </a:ext>
                    </a:extLst>
                  </p14:cNvPr>
                  <p14:cNvContentPartPr/>
                  <p14:nvPr/>
                </p14:nvContentPartPr>
                <p14:xfrm>
                  <a:off x="11525935" y="5041395"/>
                  <a:ext cx="360" cy="360"/>
                </p14:xfrm>
              </p:contentPart>
            </mc:Choice>
            <mc:Fallback xmlns="">
              <p:pic>
                <p:nvPicPr>
                  <p:cNvPr id="114" name="Ink 113">
                    <a:extLst>
                      <a:ext uri="{FF2B5EF4-FFF2-40B4-BE49-F238E27FC236}">
                        <a16:creationId xmlns:a16="http://schemas.microsoft.com/office/drawing/2014/main" id="{7AE82CCA-B7D8-9B5C-09A7-9831615CAADC}"/>
                      </a:ext>
                    </a:extLst>
                  </p:cNvPr>
                  <p:cNvPicPr/>
                  <p:nvPr/>
                </p:nvPicPr>
                <p:blipFill>
                  <a:blip r:embed="rId6"/>
                  <a:stretch>
                    <a:fillRect/>
                  </a:stretch>
                </p:blipFill>
                <p:spPr>
                  <a:xfrm>
                    <a:off x="11507935" y="50237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16" name="Ink 115">
                    <a:extLst>
                      <a:ext uri="{FF2B5EF4-FFF2-40B4-BE49-F238E27FC236}">
                        <a16:creationId xmlns:a16="http://schemas.microsoft.com/office/drawing/2014/main" id="{213FA803-38EC-E262-761B-65C2960399B6}"/>
                      </a:ext>
                    </a:extLst>
                  </p14:cNvPr>
                  <p14:cNvContentPartPr/>
                  <p14:nvPr/>
                </p14:nvContentPartPr>
                <p14:xfrm>
                  <a:off x="11512255" y="5043195"/>
                  <a:ext cx="360" cy="360"/>
                </p14:xfrm>
              </p:contentPart>
            </mc:Choice>
            <mc:Fallback xmlns="">
              <p:pic>
                <p:nvPicPr>
                  <p:cNvPr id="116" name="Ink 115">
                    <a:extLst>
                      <a:ext uri="{FF2B5EF4-FFF2-40B4-BE49-F238E27FC236}">
                        <a16:creationId xmlns:a16="http://schemas.microsoft.com/office/drawing/2014/main" id="{213FA803-38EC-E262-761B-65C2960399B6}"/>
                      </a:ext>
                    </a:extLst>
                  </p:cNvPr>
                  <p:cNvPicPr/>
                  <p:nvPr/>
                </p:nvPicPr>
                <p:blipFill>
                  <a:blip r:embed="rId6"/>
                  <a:stretch>
                    <a:fillRect/>
                  </a:stretch>
                </p:blipFill>
                <p:spPr>
                  <a:xfrm>
                    <a:off x="11494615" y="50251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18" name="Ink 117">
                    <a:extLst>
                      <a:ext uri="{FF2B5EF4-FFF2-40B4-BE49-F238E27FC236}">
                        <a16:creationId xmlns:a16="http://schemas.microsoft.com/office/drawing/2014/main" id="{50FD3CCF-5214-0493-3F74-41225AAE9116}"/>
                      </a:ext>
                    </a:extLst>
                  </p14:cNvPr>
                  <p14:cNvContentPartPr/>
                  <p14:nvPr/>
                </p14:nvContentPartPr>
                <p14:xfrm>
                  <a:off x="11498575" y="5037075"/>
                  <a:ext cx="360" cy="360"/>
                </p14:xfrm>
              </p:contentPart>
            </mc:Choice>
            <mc:Fallback xmlns="">
              <p:pic>
                <p:nvPicPr>
                  <p:cNvPr id="118" name="Ink 117">
                    <a:extLst>
                      <a:ext uri="{FF2B5EF4-FFF2-40B4-BE49-F238E27FC236}">
                        <a16:creationId xmlns:a16="http://schemas.microsoft.com/office/drawing/2014/main" id="{50FD3CCF-5214-0493-3F74-41225AAE9116}"/>
                      </a:ext>
                    </a:extLst>
                  </p:cNvPr>
                  <p:cNvPicPr/>
                  <p:nvPr/>
                </p:nvPicPr>
                <p:blipFill>
                  <a:blip r:embed="rId6"/>
                  <a:stretch>
                    <a:fillRect/>
                  </a:stretch>
                </p:blipFill>
                <p:spPr>
                  <a:xfrm>
                    <a:off x="11480575" y="5019435"/>
                    <a:ext cx="36000" cy="36000"/>
                  </a:xfrm>
                  <a:prstGeom prst="rect">
                    <a:avLst/>
                  </a:prstGeom>
                </p:spPr>
              </p:pic>
            </mc:Fallback>
          </mc:AlternateContent>
        </p:grpSp>
      </p:grpSp>
      <p:sp>
        <p:nvSpPr>
          <p:cNvPr id="136" name="Rectangle 135">
            <a:extLst>
              <a:ext uri="{FF2B5EF4-FFF2-40B4-BE49-F238E27FC236}">
                <a16:creationId xmlns:a16="http://schemas.microsoft.com/office/drawing/2014/main" id="{9A931804-E9B8-410A-AB2D-0DDE1E9EF50A}"/>
              </a:ext>
            </a:extLst>
          </p:cNvPr>
          <p:cNvSpPr/>
          <p:nvPr/>
        </p:nvSpPr>
        <p:spPr>
          <a:xfrm>
            <a:off x="7365448" y="2036359"/>
            <a:ext cx="4721449" cy="4821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7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2" grpId="0" animBg="1"/>
      <p:bldP spid="1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C07F-88E9-1D17-BAA8-607716139B25}"/>
              </a:ext>
            </a:extLst>
          </p:cNvPr>
          <p:cNvSpPr>
            <a:spLocks noGrp="1"/>
          </p:cNvSpPr>
          <p:nvPr>
            <p:ph type="title"/>
          </p:nvPr>
        </p:nvSpPr>
        <p:spPr>
          <a:xfrm>
            <a:off x="838200" y="18255"/>
            <a:ext cx="10515600" cy="1325563"/>
          </a:xfrm>
        </p:spPr>
        <p:txBody>
          <a:bodyPr/>
          <a:lstStyle/>
          <a:p>
            <a:pPr algn="ctr"/>
            <a:r>
              <a:rPr lang="en-US" dirty="0">
                <a:latin typeface="Roboto Light" panose="02000000000000000000" pitchFamily="2" charset="0"/>
                <a:ea typeface="Roboto Light" panose="02000000000000000000" pitchFamily="2" charset="0"/>
              </a:rPr>
              <a:t>Models of 21aefx</a:t>
            </a:r>
          </a:p>
        </p:txBody>
      </p:sp>
      <p:sp>
        <p:nvSpPr>
          <p:cNvPr id="4" name="Title 1">
            <a:extLst>
              <a:ext uri="{FF2B5EF4-FFF2-40B4-BE49-F238E27FC236}">
                <a16:creationId xmlns:a16="http://schemas.microsoft.com/office/drawing/2014/main" id="{A2F9F570-95FD-21F5-411D-240CF9E8C549}"/>
              </a:ext>
            </a:extLst>
          </p:cNvPr>
          <p:cNvSpPr txBox="1">
            <a:spLocks/>
          </p:cNvSpPr>
          <p:nvPr/>
        </p:nvSpPr>
        <p:spPr>
          <a:xfrm>
            <a:off x="460988" y="604172"/>
            <a:ext cx="5402448" cy="2349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latin typeface="Roboto Thin" panose="02000000000000000000" pitchFamily="2" charset="0"/>
                <a:ea typeface="Roboto Thin" panose="02000000000000000000" pitchFamily="2" charset="0"/>
                <a:cs typeface="Lato" panose="020F0502020204030203" pitchFamily="34" charset="0"/>
              </a:rPr>
              <a:t>DerKacy</a:t>
            </a:r>
            <a:r>
              <a:rPr lang="en-US" sz="2800" b="1" dirty="0">
                <a:latin typeface="Roboto Thin" panose="02000000000000000000" pitchFamily="2" charset="0"/>
                <a:ea typeface="Roboto Thin" panose="02000000000000000000" pitchFamily="2" charset="0"/>
                <a:cs typeface="Lato" panose="020F0502020204030203" pitchFamily="34" charset="0"/>
              </a:rPr>
              <a:t> et al. 2023: </a:t>
            </a:r>
          </a:p>
          <a:p>
            <a:r>
              <a:rPr lang="en-US" sz="2600" dirty="0">
                <a:latin typeface="Roboto Thin" panose="02000000000000000000" pitchFamily="2" charset="0"/>
                <a:ea typeface="Roboto Thin" panose="02000000000000000000" pitchFamily="2" charset="0"/>
                <a:cs typeface="Lato" panose="020F0502020204030203" pitchFamily="34" charset="0"/>
              </a:rPr>
              <a:t>Off-center delayed-detonation of </a:t>
            </a:r>
          </a:p>
          <a:p>
            <a:r>
              <a:rPr lang="en-US" sz="2600" dirty="0">
                <a:latin typeface="Roboto Thin" panose="02000000000000000000" pitchFamily="2" charset="0"/>
                <a:ea typeface="Roboto Thin" panose="02000000000000000000" pitchFamily="2" charset="0"/>
                <a:cs typeface="Lato" panose="020F0502020204030203" pitchFamily="34" charset="0"/>
              </a:rPr>
              <a:t>&gt;1.2 M</a:t>
            </a:r>
            <a:r>
              <a:rPr lang="en-US" sz="2600" baseline="-25000" dirty="0">
                <a:latin typeface="Roboto Thin" panose="02000000000000000000" pitchFamily="2" charset="0"/>
                <a:ea typeface="Roboto Thin" panose="02000000000000000000" pitchFamily="2" charset="0"/>
                <a:cs typeface="Lato" panose="020F0502020204030203" pitchFamily="34" charset="0"/>
              </a:rPr>
              <a:t>☉</a:t>
            </a:r>
            <a:r>
              <a:rPr lang="en-US" sz="2600" dirty="0">
                <a:latin typeface="Roboto Thin" panose="02000000000000000000" pitchFamily="2" charset="0"/>
                <a:ea typeface="Roboto Thin" panose="02000000000000000000" pitchFamily="2" charset="0"/>
                <a:cs typeface="Lato" panose="020F0502020204030203" pitchFamily="34" charset="0"/>
              </a:rPr>
              <a:t> WD at -30° viewing angle</a:t>
            </a:r>
            <a:endParaRPr lang="en-US" sz="2600" baseline="-25000" dirty="0">
              <a:latin typeface="Roboto Thin" panose="02000000000000000000" pitchFamily="2" charset="0"/>
              <a:ea typeface="Roboto Thin" panose="02000000000000000000" pitchFamily="2" charset="0"/>
              <a:cs typeface="Lato" panose="020F0502020204030203" pitchFamily="34" charset="0"/>
            </a:endParaRPr>
          </a:p>
        </p:txBody>
      </p:sp>
      <p:pic>
        <p:nvPicPr>
          <p:cNvPr id="5" name="Picture 4" descr="Chart, histogram&#10;&#10;Description automatically generated">
            <a:extLst>
              <a:ext uri="{FF2B5EF4-FFF2-40B4-BE49-F238E27FC236}">
                <a16:creationId xmlns:a16="http://schemas.microsoft.com/office/drawing/2014/main" id="{1845789F-510D-D700-E3BE-5E0F5A4D8D50}"/>
              </a:ext>
            </a:extLst>
          </p:cNvPr>
          <p:cNvPicPr>
            <a:picLocks noChangeAspect="1"/>
          </p:cNvPicPr>
          <p:nvPr/>
        </p:nvPicPr>
        <p:blipFill>
          <a:blip r:embed="rId2"/>
          <a:stretch>
            <a:fillRect/>
          </a:stretch>
        </p:blipFill>
        <p:spPr>
          <a:xfrm>
            <a:off x="373072" y="4941153"/>
            <a:ext cx="4992715" cy="1848216"/>
          </a:xfrm>
          <a:prstGeom prst="rect">
            <a:avLst/>
          </a:prstGeom>
        </p:spPr>
      </p:pic>
      <p:pic>
        <p:nvPicPr>
          <p:cNvPr id="7" name="Picture 6" descr="Chart, line chart, histogram&#10;&#10;Description automatically generated">
            <a:extLst>
              <a:ext uri="{FF2B5EF4-FFF2-40B4-BE49-F238E27FC236}">
                <a16:creationId xmlns:a16="http://schemas.microsoft.com/office/drawing/2014/main" id="{2EC56F5D-6DBB-C63A-6688-9269A3D6D3A1}"/>
              </a:ext>
            </a:extLst>
          </p:cNvPr>
          <p:cNvPicPr>
            <a:picLocks noChangeAspect="1"/>
          </p:cNvPicPr>
          <p:nvPr/>
        </p:nvPicPr>
        <p:blipFill>
          <a:blip r:embed="rId3"/>
          <a:stretch>
            <a:fillRect/>
          </a:stretch>
        </p:blipFill>
        <p:spPr>
          <a:xfrm>
            <a:off x="927740" y="2514825"/>
            <a:ext cx="3883378" cy="2332441"/>
          </a:xfrm>
          <a:prstGeom prst="rect">
            <a:avLst/>
          </a:prstGeom>
        </p:spPr>
      </p:pic>
      <p:grpSp>
        <p:nvGrpSpPr>
          <p:cNvPr id="11" name="Group 10">
            <a:extLst>
              <a:ext uri="{FF2B5EF4-FFF2-40B4-BE49-F238E27FC236}">
                <a16:creationId xmlns:a16="http://schemas.microsoft.com/office/drawing/2014/main" id="{BB67DC4B-0AB2-7539-1699-4495EA54035B}"/>
              </a:ext>
            </a:extLst>
          </p:cNvPr>
          <p:cNvGrpSpPr/>
          <p:nvPr/>
        </p:nvGrpSpPr>
        <p:grpSpPr>
          <a:xfrm>
            <a:off x="5789066" y="2596390"/>
            <a:ext cx="6213494" cy="4031432"/>
            <a:chOff x="5789066" y="2596390"/>
            <a:chExt cx="6213494" cy="4031432"/>
          </a:xfrm>
        </p:grpSpPr>
        <p:pic>
          <p:nvPicPr>
            <p:cNvPr id="8" name="Picture 7" descr="A picture containing text, diagram, line, plot&#10;&#10;Description automatically generated">
              <a:extLst>
                <a:ext uri="{FF2B5EF4-FFF2-40B4-BE49-F238E27FC236}">
                  <a16:creationId xmlns:a16="http://schemas.microsoft.com/office/drawing/2014/main" id="{B79C153D-1DD1-24A4-0D9E-F13EE6D81D5D}"/>
                </a:ext>
              </a:extLst>
            </p:cNvPr>
            <p:cNvPicPr>
              <a:picLocks noChangeAspect="1"/>
            </p:cNvPicPr>
            <p:nvPr/>
          </p:nvPicPr>
          <p:blipFill>
            <a:blip r:embed="rId4"/>
            <a:stretch>
              <a:fillRect/>
            </a:stretch>
          </p:blipFill>
          <p:spPr>
            <a:xfrm>
              <a:off x="5789066" y="2596390"/>
              <a:ext cx="6213494" cy="4031432"/>
            </a:xfrm>
            <a:prstGeom prst="rect">
              <a:avLst/>
            </a:prstGeom>
          </p:spPr>
        </p:pic>
        <p:pic>
          <p:nvPicPr>
            <p:cNvPr id="9" name="Picture 8" descr="A picture containing text, font, screenshot, design&#10;&#10;Description automatically generated">
              <a:extLst>
                <a:ext uri="{FF2B5EF4-FFF2-40B4-BE49-F238E27FC236}">
                  <a16:creationId xmlns:a16="http://schemas.microsoft.com/office/drawing/2014/main" id="{A3C6553E-2118-8200-C848-C56E097B463B}"/>
                </a:ext>
              </a:extLst>
            </p:cNvPr>
            <p:cNvPicPr>
              <a:picLocks noChangeAspect="1"/>
            </p:cNvPicPr>
            <p:nvPr/>
          </p:nvPicPr>
          <p:blipFill>
            <a:blip r:embed="rId5"/>
            <a:stretch>
              <a:fillRect/>
            </a:stretch>
          </p:blipFill>
          <p:spPr>
            <a:xfrm>
              <a:off x="6214777" y="2720568"/>
              <a:ext cx="1077845" cy="851498"/>
            </a:xfrm>
            <a:prstGeom prst="rect">
              <a:avLst/>
            </a:prstGeom>
          </p:spPr>
        </p:pic>
      </p:grpSp>
      <p:sp>
        <p:nvSpPr>
          <p:cNvPr id="10" name="Title 1">
            <a:extLst>
              <a:ext uri="{FF2B5EF4-FFF2-40B4-BE49-F238E27FC236}">
                <a16:creationId xmlns:a16="http://schemas.microsoft.com/office/drawing/2014/main" id="{DD7E1F34-8B76-087E-913F-9910D4CCF361}"/>
              </a:ext>
            </a:extLst>
          </p:cNvPr>
          <p:cNvSpPr txBox="1">
            <a:spLocks/>
          </p:cNvSpPr>
          <p:nvPr/>
        </p:nvSpPr>
        <p:spPr>
          <a:xfrm>
            <a:off x="6096000" y="604172"/>
            <a:ext cx="6045740" cy="2349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latin typeface="Roboto Thin" panose="02000000000000000000" pitchFamily="2" charset="0"/>
                <a:ea typeface="Roboto Thin" panose="02000000000000000000" pitchFamily="2" charset="0"/>
                <a:cs typeface="Lato" panose="020F0502020204030203" pitchFamily="34" charset="0"/>
              </a:rPr>
              <a:t>Blondin</a:t>
            </a:r>
            <a:r>
              <a:rPr lang="en-US" sz="2800" b="1" dirty="0">
                <a:latin typeface="Roboto Thin" panose="02000000000000000000" pitchFamily="2" charset="0"/>
                <a:ea typeface="Roboto Thin" panose="02000000000000000000" pitchFamily="2" charset="0"/>
                <a:cs typeface="Lato" panose="020F0502020204030203" pitchFamily="34" charset="0"/>
              </a:rPr>
              <a:t> et al. 2023:</a:t>
            </a:r>
            <a:endParaRPr lang="en-US" sz="2800" dirty="0">
              <a:latin typeface="Roboto Thin" panose="02000000000000000000" pitchFamily="2" charset="0"/>
              <a:ea typeface="Roboto Thin" panose="02000000000000000000" pitchFamily="2" charset="0"/>
              <a:cs typeface="Lato" panose="020F0502020204030203" pitchFamily="34" charset="0"/>
            </a:endParaRPr>
          </a:p>
          <a:p>
            <a:r>
              <a:rPr lang="en-US" sz="2600" dirty="0">
                <a:latin typeface="Roboto Thin" panose="02000000000000000000" pitchFamily="2" charset="0"/>
                <a:ea typeface="Roboto Thin" panose="02000000000000000000" pitchFamily="2" charset="0"/>
                <a:cs typeface="Lato" panose="020F0502020204030203" pitchFamily="34" charset="0"/>
              </a:rPr>
              <a:t>Pros and cons for each model, sensitive to ionization.</a:t>
            </a:r>
            <a:r>
              <a:rPr lang="en-US" sz="2600" b="1" dirty="0">
                <a:latin typeface="Roboto Thin" panose="02000000000000000000" pitchFamily="2" charset="0"/>
                <a:ea typeface="Roboto Thin" panose="02000000000000000000" pitchFamily="2" charset="0"/>
                <a:cs typeface="Lato" panose="020F0502020204030203" pitchFamily="34" charset="0"/>
              </a:rPr>
              <a:t> </a:t>
            </a:r>
            <a:r>
              <a:rPr lang="en-US" sz="2600" dirty="0">
                <a:latin typeface="Roboto Thin" panose="02000000000000000000" pitchFamily="2" charset="0"/>
                <a:ea typeface="Roboto Thin" panose="02000000000000000000" pitchFamily="2" charset="0"/>
                <a:cs typeface="Lato" panose="020F0502020204030203" pitchFamily="34" charset="0"/>
              </a:rPr>
              <a:t>Sub-</a:t>
            </a:r>
            <a:r>
              <a:rPr lang="en-US" sz="2600" dirty="0" err="1">
                <a:latin typeface="Roboto Thin" panose="02000000000000000000" pitchFamily="2" charset="0"/>
                <a:ea typeface="Roboto Thin" panose="02000000000000000000" pitchFamily="2" charset="0"/>
                <a:cs typeface="Lato" panose="020F0502020204030203" pitchFamily="34" charset="0"/>
              </a:rPr>
              <a:t>M</a:t>
            </a:r>
            <a:r>
              <a:rPr lang="en-US" sz="2600" baseline="-25000" dirty="0" err="1">
                <a:latin typeface="Roboto Thin" panose="02000000000000000000" pitchFamily="2" charset="0"/>
                <a:ea typeface="Roboto Thin" panose="02000000000000000000" pitchFamily="2" charset="0"/>
                <a:cs typeface="Lato" panose="020F0502020204030203" pitchFamily="34" charset="0"/>
              </a:rPr>
              <a:t>Ch</a:t>
            </a:r>
            <a:r>
              <a:rPr lang="en-US" sz="2600" dirty="0">
                <a:latin typeface="Roboto Thin" panose="02000000000000000000" pitchFamily="2" charset="0"/>
                <a:ea typeface="Roboto Thin" panose="02000000000000000000" pitchFamily="2" charset="0"/>
                <a:cs typeface="Lato" panose="020F0502020204030203" pitchFamily="34" charset="0"/>
              </a:rPr>
              <a:t> not ruled out.</a:t>
            </a:r>
          </a:p>
        </p:txBody>
      </p:sp>
    </p:spTree>
    <p:extLst>
      <p:ext uri="{BB962C8B-B14F-4D97-AF65-F5344CB8AC3E}">
        <p14:creationId xmlns:p14="http://schemas.microsoft.com/office/powerpoint/2010/main" val="58229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5EE968F-5496-6321-7BE6-9943D3D3809D}"/>
              </a:ext>
            </a:extLst>
          </p:cNvPr>
          <p:cNvSpPr/>
          <p:nvPr/>
        </p:nvSpPr>
        <p:spPr>
          <a:xfrm>
            <a:off x="997589" y="2669440"/>
            <a:ext cx="4927834" cy="3622303"/>
          </a:xfrm>
          <a:prstGeom prst="roundRect">
            <a:avLst>
              <a:gd name="adj" fmla="val 7860"/>
            </a:avLst>
          </a:prstGeom>
          <a:solidFill>
            <a:srgbClr val="FFFFFF">
              <a:alpha val="6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E8A9F7-2BF7-4B15-9C8B-A2AFB04A6D27}"/>
              </a:ext>
            </a:extLst>
          </p:cNvPr>
          <p:cNvSpPr>
            <a:spLocks noGrp="1"/>
          </p:cNvSpPr>
          <p:nvPr>
            <p:ph type="title"/>
          </p:nvPr>
        </p:nvSpPr>
        <p:spPr>
          <a:xfrm>
            <a:off x="838200" y="264457"/>
            <a:ext cx="10515600" cy="1325563"/>
          </a:xfrm>
        </p:spPr>
        <p:txBody>
          <a:bodyPr>
            <a:normAutofit/>
          </a:bodyPr>
          <a:lstStyle/>
          <a:p>
            <a:pPr algn="ctr"/>
            <a:r>
              <a:rPr lang="en-US" sz="6000" dirty="0">
                <a:solidFill>
                  <a:schemeClr val="bg1"/>
                </a:solidFill>
                <a:latin typeface="Roboto Light" panose="02000000000000000000" pitchFamily="2" charset="0"/>
                <a:ea typeface="Roboto Light" panose="02000000000000000000" pitchFamily="2" charset="0"/>
                <a:cs typeface="Lato" panose="020F0502020204030203" pitchFamily="34" charset="0"/>
              </a:rPr>
              <a:t>SN 2021aefx &amp; SN 2022aaiq</a:t>
            </a:r>
          </a:p>
        </p:txBody>
      </p:sp>
      <p:sp>
        <p:nvSpPr>
          <p:cNvPr id="3" name="Content Placeholder 2">
            <a:extLst>
              <a:ext uri="{FF2B5EF4-FFF2-40B4-BE49-F238E27FC236}">
                <a16:creationId xmlns:a16="http://schemas.microsoft.com/office/drawing/2014/main" id="{8CB52E0F-FD0C-DDBC-23FA-9828FCBB485F}"/>
              </a:ext>
            </a:extLst>
          </p:cNvPr>
          <p:cNvSpPr>
            <a:spLocks noGrp="1"/>
          </p:cNvSpPr>
          <p:nvPr>
            <p:ph idx="1"/>
          </p:nvPr>
        </p:nvSpPr>
        <p:spPr>
          <a:xfrm>
            <a:off x="838200" y="1590020"/>
            <a:ext cx="10515600" cy="1051799"/>
          </a:xfrm>
        </p:spPr>
        <p:txBody>
          <a:bodyPr>
            <a:normAutofit/>
          </a:bodyPr>
          <a:lstStyle/>
          <a:p>
            <a:pPr marL="0" indent="0" algn="ctr">
              <a:buNone/>
            </a:pPr>
            <a:r>
              <a:rPr lang="en-US" sz="4400" b="1" dirty="0">
                <a:solidFill>
                  <a:srgbClr val="00B0F0"/>
                </a:solidFill>
                <a:latin typeface="Roboto Thin" panose="02000000000000000000" pitchFamily="2" charset="0"/>
                <a:ea typeface="Roboto Thin" panose="02000000000000000000" pitchFamily="2" charset="0"/>
                <a:cs typeface="Lato" panose="020F0502020204030203" pitchFamily="34" charset="0"/>
              </a:rPr>
              <a:t>off-center, stratified, high-density ejecta</a:t>
            </a:r>
          </a:p>
        </p:txBody>
      </p:sp>
      <p:sp>
        <p:nvSpPr>
          <p:cNvPr id="9" name="Rounded Rectangle 8">
            <a:extLst>
              <a:ext uri="{FF2B5EF4-FFF2-40B4-BE49-F238E27FC236}">
                <a16:creationId xmlns:a16="http://schemas.microsoft.com/office/drawing/2014/main" id="{279FC434-ADD2-61AA-747D-321F24A6DC28}"/>
              </a:ext>
            </a:extLst>
          </p:cNvPr>
          <p:cNvSpPr/>
          <p:nvPr/>
        </p:nvSpPr>
        <p:spPr>
          <a:xfrm>
            <a:off x="6266577" y="2669440"/>
            <a:ext cx="4927834" cy="3622303"/>
          </a:xfrm>
          <a:prstGeom prst="roundRect">
            <a:avLst>
              <a:gd name="adj" fmla="val 7860"/>
            </a:avLst>
          </a:prstGeom>
          <a:solidFill>
            <a:srgbClr val="FFFFFF">
              <a:alpha val="6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6E6A3A35-A27A-4C53-163F-50D55452FBCF}"/>
              </a:ext>
            </a:extLst>
          </p:cNvPr>
          <p:cNvSpPr txBox="1">
            <a:spLocks/>
          </p:cNvSpPr>
          <p:nvPr/>
        </p:nvSpPr>
        <p:spPr>
          <a:xfrm>
            <a:off x="1008777" y="2774170"/>
            <a:ext cx="4916646" cy="1051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700" dirty="0">
                <a:latin typeface="Roboto Thin" panose="02000000000000000000" pitchFamily="2" charset="0"/>
                <a:ea typeface="Roboto Thin" panose="02000000000000000000" pitchFamily="2" charset="0"/>
                <a:cs typeface="Lato" panose="020F0502020204030203" pitchFamily="34" charset="0"/>
              </a:rPr>
              <a:t>progenitor system</a:t>
            </a:r>
          </a:p>
        </p:txBody>
      </p:sp>
      <p:sp>
        <p:nvSpPr>
          <p:cNvPr id="11" name="Content Placeholder 2">
            <a:extLst>
              <a:ext uri="{FF2B5EF4-FFF2-40B4-BE49-F238E27FC236}">
                <a16:creationId xmlns:a16="http://schemas.microsoft.com/office/drawing/2014/main" id="{9FC5B0D1-EB6B-24AA-BE8D-E0869FE0E1D0}"/>
              </a:ext>
            </a:extLst>
          </p:cNvPr>
          <p:cNvSpPr txBox="1">
            <a:spLocks/>
          </p:cNvSpPr>
          <p:nvPr/>
        </p:nvSpPr>
        <p:spPr>
          <a:xfrm>
            <a:off x="6277765" y="2774170"/>
            <a:ext cx="4916646" cy="105179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latin typeface="Roboto Thin" panose="02000000000000000000" pitchFamily="2" charset="0"/>
                <a:ea typeface="Roboto Thin" panose="02000000000000000000" pitchFamily="2" charset="0"/>
                <a:cs typeface="Lato" panose="020F0502020204030203" pitchFamily="34" charset="0"/>
              </a:rPr>
              <a:t>explosion mechanism</a:t>
            </a:r>
          </a:p>
        </p:txBody>
      </p:sp>
      <p:grpSp>
        <p:nvGrpSpPr>
          <p:cNvPr id="50" name="Group 49">
            <a:extLst>
              <a:ext uri="{FF2B5EF4-FFF2-40B4-BE49-F238E27FC236}">
                <a16:creationId xmlns:a16="http://schemas.microsoft.com/office/drawing/2014/main" id="{FF12EDDF-1262-473D-B198-F083C929FAB4}"/>
              </a:ext>
            </a:extLst>
          </p:cNvPr>
          <p:cNvGrpSpPr/>
          <p:nvPr/>
        </p:nvGrpSpPr>
        <p:grpSpPr>
          <a:xfrm>
            <a:off x="1264255" y="3776663"/>
            <a:ext cx="4394501" cy="1829729"/>
            <a:chOff x="6509747" y="1308388"/>
            <a:chExt cx="4394501" cy="1829729"/>
          </a:xfrm>
        </p:grpSpPr>
        <p:grpSp>
          <p:nvGrpSpPr>
            <p:cNvPr id="38" name="Group 37">
              <a:extLst>
                <a:ext uri="{FF2B5EF4-FFF2-40B4-BE49-F238E27FC236}">
                  <a16:creationId xmlns:a16="http://schemas.microsoft.com/office/drawing/2014/main" id="{921BA1ED-53D6-42DB-FA0A-CD4C80B6317D}"/>
                </a:ext>
              </a:extLst>
            </p:cNvPr>
            <p:cNvGrpSpPr>
              <a:grpSpLocks noChangeAspect="1"/>
            </p:cNvGrpSpPr>
            <p:nvPr/>
          </p:nvGrpSpPr>
          <p:grpSpPr>
            <a:xfrm>
              <a:off x="6509747" y="1400143"/>
              <a:ext cx="1645920" cy="1645920"/>
              <a:chOff x="6018017" y="1463419"/>
              <a:chExt cx="1645920" cy="1645920"/>
            </a:xfrm>
          </p:grpSpPr>
          <p:sp>
            <p:nvSpPr>
              <p:cNvPr id="39" name="Oval 38">
                <a:extLst>
                  <a:ext uri="{FF2B5EF4-FFF2-40B4-BE49-F238E27FC236}">
                    <a16:creationId xmlns:a16="http://schemas.microsoft.com/office/drawing/2014/main" id="{6974E9A6-1729-5738-4502-7050AEE2CA96}"/>
                  </a:ext>
                </a:extLst>
              </p:cNvPr>
              <p:cNvSpPr>
                <a:spLocks noChangeAspect="1"/>
              </p:cNvSpPr>
              <p:nvPr/>
            </p:nvSpPr>
            <p:spPr>
              <a:xfrm>
                <a:off x="6018017" y="1463419"/>
                <a:ext cx="1645920" cy="1645920"/>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65000"/>
                      <a:lumOff val="35000"/>
                    </a:schemeClr>
                  </a:solidFill>
                </a:endParaRPr>
              </a:p>
            </p:txBody>
          </p:sp>
          <p:sp>
            <p:nvSpPr>
              <p:cNvPr id="41" name="TextBox 40">
                <a:extLst>
                  <a:ext uri="{FF2B5EF4-FFF2-40B4-BE49-F238E27FC236}">
                    <a16:creationId xmlns:a16="http://schemas.microsoft.com/office/drawing/2014/main" id="{D03A9731-F480-93DE-6641-55552735F399}"/>
                  </a:ext>
                </a:extLst>
              </p:cNvPr>
              <p:cNvSpPr txBox="1"/>
              <p:nvPr/>
            </p:nvSpPr>
            <p:spPr>
              <a:xfrm>
                <a:off x="6043457" y="2028517"/>
                <a:ext cx="1595040" cy="830997"/>
              </a:xfrm>
              <a:prstGeom prst="rect">
                <a:avLst/>
              </a:prstGeom>
              <a:noFill/>
            </p:spPr>
            <p:txBody>
              <a:bodyPr wrap="square">
                <a:spAutoFit/>
              </a:bodyPr>
              <a:lstStyle/>
              <a:p>
                <a:pPr algn="ctr"/>
                <a:r>
                  <a:rPr lang="en-US" sz="2400" b="1" dirty="0">
                    <a:latin typeface="Roboto Light" panose="02000000000000000000" pitchFamily="2" charset="0"/>
                    <a:ea typeface="Roboto Light" panose="02000000000000000000" pitchFamily="2" charset="0"/>
                  </a:rPr>
                  <a:t>high mass C/O WD</a:t>
                </a:r>
              </a:p>
            </p:txBody>
          </p:sp>
        </p:grpSp>
        <p:sp>
          <p:nvSpPr>
            <p:cNvPr id="47" name="Oval 46">
              <a:extLst>
                <a:ext uri="{FF2B5EF4-FFF2-40B4-BE49-F238E27FC236}">
                  <a16:creationId xmlns:a16="http://schemas.microsoft.com/office/drawing/2014/main" id="{F38F4D75-2B07-BC12-EA51-BD423DB64D89}"/>
                </a:ext>
              </a:extLst>
            </p:cNvPr>
            <p:cNvSpPr>
              <a:spLocks noChangeAspect="1"/>
            </p:cNvSpPr>
            <p:nvPr/>
          </p:nvSpPr>
          <p:spPr>
            <a:xfrm>
              <a:off x="9258328" y="1400143"/>
              <a:ext cx="1645920" cy="164592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Lato" panose="020F0502020204030203" pitchFamily="34" charset="0"/>
                  <a:ea typeface="Lato" panose="020F0502020204030203" pitchFamily="34" charset="0"/>
                  <a:cs typeface="Lato" panose="020F0502020204030203" pitchFamily="34" charset="0"/>
                </a:rPr>
                <a:t>?</a:t>
              </a:r>
              <a:endParaRPr lang="en-US" sz="11500" dirty="0">
                <a:latin typeface="Lato" panose="020F0502020204030203" pitchFamily="34" charset="0"/>
                <a:ea typeface="Lato" panose="020F0502020204030203" pitchFamily="34" charset="0"/>
                <a:cs typeface="Lato" panose="020F0502020204030203" pitchFamily="34" charset="0"/>
              </a:endParaRPr>
            </a:p>
          </p:txBody>
        </p:sp>
        <p:sp>
          <p:nvSpPr>
            <p:cNvPr id="48" name="Arc 47">
              <a:extLst>
                <a:ext uri="{FF2B5EF4-FFF2-40B4-BE49-F238E27FC236}">
                  <a16:creationId xmlns:a16="http://schemas.microsoft.com/office/drawing/2014/main" id="{EDC781E6-7EE3-D46C-C166-8B54D8A51B8C}"/>
                </a:ext>
              </a:extLst>
            </p:cNvPr>
            <p:cNvSpPr/>
            <p:nvPr/>
          </p:nvSpPr>
          <p:spPr>
            <a:xfrm rot="18909378">
              <a:off x="7874098" y="1492197"/>
              <a:ext cx="1645920" cy="1645920"/>
            </a:xfrm>
            <a:prstGeom prst="arc">
              <a:avLst>
                <a:gd name="adj1" fmla="val 16200000"/>
                <a:gd name="adj2" fmla="val 130366"/>
              </a:avLst>
            </a:prstGeom>
            <a:noFill/>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a:extLst>
                <a:ext uri="{FF2B5EF4-FFF2-40B4-BE49-F238E27FC236}">
                  <a16:creationId xmlns:a16="http://schemas.microsoft.com/office/drawing/2014/main" id="{BFDDDDB7-8425-77F0-CD22-4EE5FAAF8407}"/>
                </a:ext>
              </a:extLst>
            </p:cNvPr>
            <p:cNvSpPr/>
            <p:nvPr/>
          </p:nvSpPr>
          <p:spPr>
            <a:xfrm rot="7973958">
              <a:off x="7864676" y="1308388"/>
              <a:ext cx="1645920" cy="1645920"/>
            </a:xfrm>
            <a:prstGeom prst="arc">
              <a:avLst>
                <a:gd name="adj1" fmla="val 16200000"/>
                <a:gd name="adj2" fmla="val 130366"/>
              </a:avLst>
            </a:prstGeom>
            <a:noFill/>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2" name="Picture 51" descr="Chart, histogram&#10;&#10;Description automatically generated">
            <a:extLst>
              <a:ext uri="{FF2B5EF4-FFF2-40B4-BE49-F238E27FC236}">
                <a16:creationId xmlns:a16="http://schemas.microsoft.com/office/drawing/2014/main" id="{BC0789C7-733D-3E8D-014D-B5AA977DC430}"/>
              </a:ext>
            </a:extLst>
          </p:cNvPr>
          <p:cNvPicPr>
            <a:picLocks noChangeAspect="1"/>
          </p:cNvPicPr>
          <p:nvPr/>
        </p:nvPicPr>
        <p:blipFill rotWithShape="1">
          <a:blip r:embed="rId2"/>
          <a:srcRect l="48328" t="-315" r="-203" b="315"/>
          <a:stretch/>
        </p:blipFill>
        <p:spPr>
          <a:xfrm>
            <a:off x="6570064" y="3619595"/>
            <a:ext cx="2899196" cy="2068836"/>
          </a:xfrm>
          <a:prstGeom prst="rect">
            <a:avLst/>
          </a:prstGeom>
        </p:spPr>
      </p:pic>
      <p:sp>
        <p:nvSpPr>
          <p:cNvPr id="4" name="TextBox 3">
            <a:extLst>
              <a:ext uri="{FF2B5EF4-FFF2-40B4-BE49-F238E27FC236}">
                <a16:creationId xmlns:a16="http://schemas.microsoft.com/office/drawing/2014/main" id="{D94B65BE-104D-F28C-4471-3F7BF419DAED}"/>
              </a:ext>
            </a:extLst>
          </p:cNvPr>
          <p:cNvSpPr txBox="1"/>
          <p:nvPr/>
        </p:nvSpPr>
        <p:spPr>
          <a:xfrm>
            <a:off x="9469260" y="3869183"/>
            <a:ext cx="1725151" cy="1569660"/>
          </a:xfrm>
          <a:prstGeom prst="rect">
            <a:avLst/>
          </a:prstGeom>
          <a:noFill/>
        </p:spPr>
        <p:txBody>
          <a:bodyPr wrap="none" rtlCol="0">
            <a:spAutoFit/>
          </a:bodyPr>
          <a:lstStyle/>
          <a:p>
            <a:pPr algn="ctr"/>
            <a:r>
              <a:rPr lang="en-US" sz="2400" dirty="0">
                <a:latin typeface="Roboto Light" panose="02000000000000000000" pitchFamily="2" charset="0"/>
                <a:ea typeface="Roboto Light" panose="02000000000000000000" pitchFamily="2" charset="0"/>
              </a:rPr>
              <a:t>DDT?</a:t>
            </a:r>
          </a:p>
          <a:p>
            <a:pPr algn="ctr"/>
            <a:r>
              <a:rPr lang="en-US" sz="2400" dirty="0" err="1">
                <a:latin typeface="Roboto Light" panose="02000000000000000000" pitchFamily="2" charset="0"/>
                <a:ea typeface="Roboto Light" panose="02000000000000000000" pitchFamily="2" charset="0"/>
              </a:rPr>
              <a:t>DoubleDet</a:t>
            </a:r>
            <a:r>
              <a:rPr lang="en-US" sz="2400" dirty="0">
                <a:latin typeface="Roboto Light" panose="02000000000000000000" pitchFamily="2" charset="0"/>
                <a:ea typeface="Roboto Light" panose="02000000000000000000" pitchFamily="2" charset="0"/>
              </a:rPr>
              <a:t>?</a:t>
            </a:r>
          </a:p>
          <a:p>
            <a:pPr algn="ctr"/>
            <a:r>
              <a:rPr lang="en-US" sz="2400" dirty="0" err="1">
                <a:latin typeface="Roboto Light" panose="02000000000000000000" pitchFamily="2" charset="0"/>
                <a:ea typeface="Roboto Light" panose="02000000000000000000" pitchFamily="2" charset="0"/>
              </a:rPr>
              <a:t>GCDet</a:t>
            </a:r>
            <a:r>
              <a:rPr lang="en-US" sz="2400" dirty="0">
                <a:latin typeface="Roboto Light" panose="02000000000000000000" pitchFamily="2" charset="0"/>
                <a:ea typeface="Roboto Light" panose="02000000000000000000" pitchFamily="2" charset="0"/>
              </a:rPr>
              <a:t>?</a:t>
            </a:r>
          </a:p>
          <a:p>
            <a:pPr algn="ctr"/>
            <a:r>
              <a:rPr lang="en-US" sz="2400" dirty="0">
                <a:solidFill>
                  <a:schemeClr val="tx1">
                    <a:lumMod val="65000"/>
                    <a:lumOff val="35000"/>
                  </a:schemeClr>
                </a:solidFill>
                <a:latin typeface="Roboto Light" panose="02000000000000000000" pitchFamily="2" charset="0"/>
                <a:ea typeface="Roboto Light" panose="02000000000000000000" pitchFamily="2" charset="0"/>
              </a:rPr>
              <a:t>Merger?</a:t>
            </a:r>
          </a:p>
        </p:txBody>
      </p:sp>
      <p:sp>
        <p:nvSpPr>
          <p:cNvPr id="6" name="TextBox 5">
            <a:extLst>
              <a:ext uri="{FF2B5EF4-FFF2-40B4-BE49-F238E27FC236}">
                <a16:creationId xmlns:a16="http://schemas.microsoft.com/office/drawing/2014/main" id="{E4D97CD2-0ABC-B658-05C9-01E8286FD210}"/>
              </a:ext>
            </a:extLst>
          </p:cNvPr>
          <p:cNvSpPr txBox="1"/>
          <p:nvPr/>
        </p:nvSpPr>
        <p:spPr>
          <a:xfrm>
            <a:off x="1298340" y="4141945"/>
            <a:ext cx="1595040" cy="400110"/>
          </a:xfrm>
          <a:prstGeom prst="rect">
            <a:avLst/>
          </a:prstGeom>
          <a:noFill/>
        </p:spPr>
        <p:txBody>
          <a:bodyPr wrap="square">
            <a:spAutoFit/>
          </a:bodyPr>
          <a:lstStyle/>
          <a:p>
            <a:pPr algn="ctr"/>
            <a:r>
              <a:rPr lang="en-US" sz="2000" b="1" dirty="0">
                <a:solidFill>
                  <a:schemeClr val="tx1">
                    <a:lumMod val="65000"/>
                    <a:lumOff val="35000"/>
                  </a:schemeClr>
                </a:solidFill>
                <a:latin typeface="Roboto Light" panose="02000000000000000000" pitchFamily="2" charset="0"/>
                <a:ea typeface="Roboto Light" panose="02000000000000000000" pitchFamily="2" charset="0"/>
              </a:rPr>
              <a:t>(probably?)</a:t>
            </a:r>
          </a:p>
        </p:txBody>
      </p:sp>
    </p:spTree>
    <p:extLst>
      <p:ext uri="{BB962C8B-B14F-4D97-AF65-F5344CB8AC3E}">
        <p14:creationId xmlns:p14="http://schemas.microsoft.com/office/powerpoint/2010/main" val="798104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5EE968F-5496-6321-7BE6-9943D3D3809D}"/>
              </a:ext>
            </a:extLst>
          </p:cNvPr>
          <p:cNvSpPr/>
          <p:nvPr/>
        </p:nvSpPr>
        <p:spPr>
          <a:xfrm>
            <a:off x="997589" y="2669440"/>
            <a:ext cx="4927834" cy="3622303"/>
          </a:xfrm>
          <a:prstGeom prst="roundRect">
            <a:avLst>
              <a:gd name="adj" fmla="val 7860"/>
            </a:avLst>
          </a:prstGeom>
          <a:solidFill>
            <a:srgbClr val="FFFFFF">
              <a:alpha val="6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E8A9F7-2BF7-4B15-9C8B-A2AFB04A6D27}"/>
              </a:ext>
            </a:extLst>
          </p:cNvPr>
          <p:cNvSpPr>
            <a:spLocks noGrp="1"/>
          </p:cNvSpPr>
          <p:nvPr>
            <p:ph type="title"/>
          </p:nvPr>
        </p:nvSpPr>
        <p:spPr>
          <a:xfrm>
            <a:off x="838200" y="264457"/>
            <a:ext cx="10515600" cy="1325563"/>
          </a:xfrm>
        </p:spPr>
        <p:txBody>
          <a:bodyPr>
            <a:normAutofit/>
          </a:bodyPr>
          <a:lstStyle/>
          <a:p>
            <a:pPr algn="ctr"/>
            <a:r>
              <a:rPr lang="en-US" sz="6000" dirty="0">
                <a:solidFill>
                  <a:schemeClr val="bg1"/>
                </a:solidFill>
                <a:latin typeface="Roboto Light" panose="02000000000000000000" pitchFamily="2" charset="0"/>
                <a:ea typeface="Roboto Light" panose="02000000000000000000" pitchFamily="2" charset="0"/>
                <a:cs typeface="Lato" panose="020F0502020204030203" pitchFamily="34" charset="0"/>
              </a:rPr>
              <a:t>Type Ia Supernovae</a:t>
            </a:r>
          </a:p>
        </p:txBody>
      </p:sp>
      <p:sp>
        <p:nvSpPr>
          <p:cNvPr id="3" name="Content Placeholder 2">
            <a:extLst>
              <a:ext uri="{FF2B5EF4-FFF2-40B4-BE49-F238E27FC236}">
                <a16:creationId xmlns:a16="http://schemas.microsoft.com/office/drawing/2014/main" id="{8CB52E0F-FD0C-DDBC-23FA-9828FCBB485F}"/>
              </a:ext>
            </a:extLst>
          </p:cNvPr>
          <p:cNvSpPr>
            <a:spLocks noGrp="1"/>
          </p:cNvSpPr>
          <p:nvPr>
            <p:ph idx="1"/>
          </p:nvPr>
        </p:nvSpPr>
        <p:spPr>
          <a:xfrm>
            <a:off x="838200" y="1675340"/>
            <a:ext cx="10515600" cy="1051799"/>
          </a:xfrm>
        </p:spPr>
        <p:txBody>
          <a:bodyPr>
            <a:normAutofit/>
          </a:bodyPr>
          <a:lstStyle/>
          <a:p>
            <a:pPr marL="0" indent="0" algn="ctr">
              <a:buNone/>
            </a:pPr>
            <a:r>
              <a:rPr lang="en-US" sz="4400" dirty="0">
                <a:solidFill>
                  <a:srgbClr val="00B0F0"/>
                </a:solidFill>
                <a:latin typeface="Roboto Thin" panose="02000000000000000000" pitchFamily="2" charset="0"/>
                <a:ea typeface="Roboto Thin" panose="02000000000000000000" pitchFamily="2" charset="0"/>
                <a:cs typeface="Lato" panose="020F0502020204030203" pitchFamily="34" charset="0"/>
              </a:rPr>
              <a:t>thermonuclear explosions of white dwarfs</a:t>
            </a:r>
          </a:p>
        </p:txBody>
      </p:sp>
      <p:sp>
        <p:nvSpPr>
          <p:cNvPr id="9" name="Rounded Rectangle 8">
            <a:extLst>
              <a:ext uri="{FF2B5EF4-FFF2-40B4-BE49-F238E27FC236}">
                <a16:creationId xmlns:a16="http://schemas.microsoft.com/office/drawing/2014/main" id="{279FC434-ADD2-61AA-747D-321F24A6DC28}"/>
              </a:ext>
            </a:extLst>
          </p:cNvPr>
          <p:cNvSpPr/>
          <p:nvPr/>
        </p:nvSpPr>
        <p:spPr>
          <a:xfrm>
            <a:off x="6266577" y="2669440"/>
            <a:ext cx="4927834" cy="3622303"/>
          </a:xfrm>
          <a:prstGeom prst="roundRect">
            <a:avLst>
              <a:gd name="adj" fmla="val 7860"/>
            </a:avLst>
          </a:prstGeom>
          <a:solidFill>
            <a:srgbClr val="FFFFFF">
              <a:alpha val="6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6E6A3A35-A27A-4C53-163F-50D55452FBCF}"/>
              </a:ext>
            </a:extLst>
          </p:cNvPr>
          <p:cNvSpPr txBox="1">
            <a:spLocks/>
          </p:cNvSpPr>
          <p:nvPr/>
        </p:nvSpPr>
        <p:spPr>
          <a:xfrm>
            <a:off x="1008777" y="2774170"/>
            <a:ext cx="4916646" cy="1051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700" dirty="0">
                <a:latin typeface="Roboto Light" panose="02000000000000000000" pitchFamily="2" charset="0"/>
                <a:ea typeface="Roboto Light" panose="02000000000000000000" pitchFamily="2" charset="0"/>
                <a:cs typeface="Lato" panose="020F0502020204030203" pitchFamily="34" charset="0"/>
              </a:rPr>
              <a:t>progenitor system</a:t>
            </a:r>
          </a:p>
        </p:txBody>
      </p:sp>
      <p:sp>
        <p:nvSpPr>
          <p:cNvPr id="11" name="Content Placeholder 2">
            <a:extLst>
              <a:ext uri="{FF2B5EF4-FFF2-40B4-BE49-F238E27FC236}">
                <a16:creationId xmlns:a16="http://schemas.microsoft.com/office/drawing/2014/main" id="{9FC5B0D1-EB6B-24AA-BE8D-E0869FE0E1D0}"/>
              </a:ext>
            </a:extLst>
          </p:cNvPr>
          <p:cNvSpPr txBox="1">
            <a:spLocks/>
          </p:cNvSpPr>
          <p:nvPr/>
        </p:nvSpPr>
        <p:spPr>
          <a:xfrm>
            <a:off x="6277765" y="2774170"/>
            <a:ext cx="4916646" cy="105179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latin typeface="Roboto Light" panose="02000000000000000000" pitchFamily="2" charset="0"/>
                <a:ea typeface="Roboto Light" panose="02000000000000000000" pitchFamily="2" charset="0"/>
                <a:cs typeface="Lato" panose="020F0502020204030203" pitchFamily="34" charset="0"/>
              </a:rPr>
              <a:t>explosion mechanism</a:t>
            </a:r>
          </a:p>
        </p:txBody>
      </p:sp>
      <p:pic>
        <p:nvPicPr>
          <p:cNvPr id="14" name="Picture 2" descr="Super-bright Supernovae are Single-Degenerate? | astrobites">
            <a:extLst>
              <a:ext uri="{FF2B5EF4-FFF2-40B4-BE49-F238E27FC236}">
                <a16:creationId xmlns:a16="http://schemas.microsoft.com/office/drawing/2014/main" id="{0B564930-CD28-4E58-9C53-CDD919604B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9" t="1777" r="58554" b="68460"/>
          <a:stretch/>
        </p:blipFill>
        <p:spPr bwMode="auto">
          <a:xfrm>
            <a:off x="3169155" y="4426083"/>
            <a:ext cx="2639133" cy="17360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uper-bright Supernovae are Single-Degenerate? | astrobites">
            <a:extLst>
              <a:ext uri="{FF2B5EF4-FFF2-40B4-BE49-F238E27FC236}">
                <a16:creationId xmlns:a16="http://schemas.microsoft.com/office/drawing/2014/main" id="{E75CF78D-DC68-8970-700A-10B109330D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161" t="1777" r="1825" b="69011"/>
          <a:stretch/>
        </p:blipFill>
        <p:spPr bwMode="auto">
          <a:xfrm>
            <a:off x="1168190" y="3428791"/>
            <a:ext cx="2902190" cy="13833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ydrodynamic evolution of a Chandrasekhar-mass delayed detonation.... |  Download Scientific Diagram">
            <a:extLst>
              <a:ext uri="{FF2B5EF4-FFF2-40B4-BE49-F238E27FC236}">
                <a16:creationId xmlns:a16="http://schemas.microsoft.com/office/drawing/2014/main" id="{C555FFA3-AA6F-2C71-C851-E3FAFBA95C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 r="1337"/>
          <a:stretch/>
        </p:blipFill>
        <p:spPr bwMode="auto">
          <a:xfrm>
            <a:off x="6413134" y="3428791"/>
            <a:ext cx="1965520" cy="20208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83EEE77-6CCA-1F88-A08C-0FE356AB0224}"/>
              </a:ext>
            </a:extLst>
          </p:cNvPr>
          <p:cNvPicPr>
            <a:picLocks noChangeAspect="1"/>
          </p:cNvPicPr>
          <p:nvPr/>
        </p:nvPicPr>
        <p:blipFill>
          <a:blip r:embed="rId4"/>
          <a:stretch>
            <a:fillRect/>
          </a:stretch>
        </p:blipFill>
        <p:spPr>
          <a:xfrm>
            <a:off x="9176783" y="3428791"/>
            <a:ext cx="1925444" cy="1749833"/>
          </a:xfrm>
          <a:prstGeom prst="rect">
            <a:avLst/>
          </a:prstGeom>
        </p:spPr>
      </p:pic>
      <p:pic>
        <p:nvPicPr>
          <p:cNvPr id="19" name="Picture 18" descr="A picture containing text, dark, light&#10;&#10;Description automatically generated">
            <a:extLst>
              <a:ext uri="{FF2B5EF4-FFF2-40B4-BE49-F238E27FC236}">
                <a16:creationId xmlns:a16="http://schemas.microsoft.com/office/drawing/2014/main" id="{D536339F-0694-0708-B1CE-CD026B924213}"/>
              </a:ext>
            </a:extLst>
          </p:cNvPr>
          <p:cNvPicPr>
            <a:picLocks noChangeAspect="1"/>
          </p:cNvPicPr>
          <p:nvPr/>
        </p:nvPicPr>
        <p:blipFill>
          <a:blip r:embed="rId5"/>
          <a:stretch>
            <a:fillRect/>
          </a:stretch>
        </p:blipFill>
        <p:spPr>
          <a:xfrm>
            <a:off x="8173985" y="3805155"/>
            <a:ext cx="1251011" cy="2376920"/>
          </a:xfrm>
          <a:prstGeom prst="rect">
            <a:avLst/>
          </a:prstGeom>
        </p:spPr>
      </p:pic>
      <p:sp>
        <p:nvSpPr>
          <p:cNvPr id="12" name="TextBox 11">
            <a:extLst>
              <a:ext uri="{FF2B5EF4-FFF2-40B4-BE49-F238E27FC236}">
                <a16:creationId xmlns:a16="http://schemas.microsoft.com/office/drawing/2014/main" id="{35C3FE3F-2878-495B-5780-DF78E8153F1D}"/>
              </a:ext>
            </a:extLst>
          </p:cNvPr>
          <p:cNvSpPr txBox="1"/>
          <p:nvPr/>
        </p:nvSpPr>
        <p:spPr>
          <a:xfrm>
            <a:off x="1019965" y="1733038"/>
            <a:ext cx="4916646" cy="5386090"/>
          </a:xfrm>
          <a:prstGeom prst="rect">
            <a:avLst/>
          </a:prstGeom>
          <a:noFill/>
          <a:ln>
            <a:noFill/>
          </a:ln>
        </p:spPr>
        <p:txBody>
          <a:bodyPr wrap="square">
            <a:spAutoFit/>
          </a:bodyPr>
          <a:lstStyle/>
          <a:p>
            <a:pPr algn="ctr"/>
            <a:r>
              <a:rPr lang="en-US" sz="34400" b="1" i="0" dirty="0">
                <a:solidFill>
                  <a:srgbClr val="FFFFFF">
                    <a:alpha val="63749"/>
                  </a:srgbClr>
                </a:solidFill>
                <a:latin typeface="Century Gothic" panose="020B0502020202020204" pitchFamily="34" charset="0"/>
                <a:ea typeface="Lato" panose="020F0502020204030203" pitchFamily="34" charset="0"/>
                <a:cs typeface="Arial" panose="020B0604020202020204" pitchFamily="34" charset="0"/>
              </a:rPr>
              <a:t>?</a:t>
            </a:r>
            <a:endParaRPr lang="en-US" sz="16600" b="1" dirty="0">
              <a:solidFill>
                <a:srgbClr val="FFFFFF">
                  <a:alpha val="63749"/>
                </a:srgbClr>
              </a:solidFill>
              <a:latin typeface="Century Gothic" panose="020B0502020202020204" pitchFamily="34" charset="0"/>
              <a:ea typeface="Lato" panose="020F0502020204030203" pitchFamily="34" charset="0"/>
              <a:cs typeface="Arial" panose="020B0604020202020204" pitchFamily="34" charset="0"/>
            </a:endParaRPr>
          </a:p>
        </p:txBody>
      </p:sp>
      <p:sp>
        <p:nvSpPr>
          <p:cNvPr id="20" name="TextBox 19">
            <a:extLst>
              <a:ext uri="{FF2B5EF4-FFF2-40B4-BE49-F238E27FC236}">
                <a16:creationId xmlns:a16="http://schemas.microsoft.com/office/drawing/2014/main" id="{BD72BB92-2511-B26D-CD64-4500477A6934}"/>
              </a:ext>
            </a:extLst>
          </p:cNvPr>
          <p:cNvSpPr txBox="1"/>
          <p:nvPr/>
        </p:nvSpPr>
        <p:spPr>
          <a:xfrm>
            <a:off x="6262268" y="1733038"/>
            <a:ext cx="4916646" cy="5386090"/>
          </a:xfrm>
          <a:prstGeom prst="rect">
            <a:avLst/>
          </a:prstGeom>
          <a:noFill/>
          <a:ln>
            <a:noFill/>
          </a:ln>
        </p:spPr>
        <p:txBody>
          <a:bodyPr wrap="square">
            <a:spAutoFit/>
          </a:bodyPr>
          <a:lstStyle/>
          <a:p>
            <a:pPr algn="ctr"/>
            <a:r>
              <a:rPr lang="en-US" sz="34400" b="1" i="0" dirty="0">
                <a:solidFill>
                  <a:srgbClr val="FFFFFF">
                    <a:alpha val="63749"/>
                  </a:srgbClr>
                </a:solidFill>
                <a:latin typeface="Century Gothic" panose="020B0502020202020204" pitchFamily="34" charset="0"/>
                <a:ea typeface="Lato" panose="020F0502020204030203" pitchFamily="34" charset="0"/>
                <a:cs typeface="Arial" panose="020B0604020202020204" pitchFamily="34" charset="0"/>
              </a:rPr>
              <a:t>?</a:t>
            </a:r>
            <a:endParaRPr lang="en-US" sz="16600" b="1" dirty="0">
              <a:solidFill>
                <a:srgbClr val="FFFFFF">
                  <a:alpha val="63749"/>
                </a:srgbClr>
              </a:solidFill>
              <a:latin typeface="Century Gothic" panose="020B0502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2294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p:bldP spid="12"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0C02A2C-9309-93F9-B986-3E54C92767B3}"/>
              </a:ext>
            </a:extLst>
          </p:cNvPr>
          <p:cNvSpPr/>
          <p:nvPr/>
        </p:nvSpPr>
        <p:spPr>
          <a:xfrm>
            <a:off x="576833" y="1324528"/>
            <a:ext cx="5696337" cy="1057423"/>
          </a:xfrm>
          <a:prstGeom prst="round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D6D72F-D9AC-FADA-3328-384933AB3463}"/>
              </a:ext>
            </a:extLst>
          </p:cNvPr>
          <p:cNvSpPr>
            <a:spLocks noGrp="1"/>
          </p:cNvSpPr>
          <p:nvPr>
            <p:ph type="title"/>
          </p:nvPr>
        </p:nvSpPr>
        <p:spPr>
          <a:xfrm>
            <a:off x="0" y="0"/>
            <a:ext cx="12191999" cy="1325563"/>
          </a:xfrm>
        </p:spPr>
        <p:txBody>
          <a:bodyPr/>
          <a:lstStyle/>
          <a:p>
            <a:pPr algn="ctr"/>
            <a: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t>Upcoming JWST Observations</a:t>
            </a:r>
          </a:p>
        </p:txBody>
      </p:sp>
      <p:sp>
        <p:nvSpPr>
          <p:cNvPr id="5" name="TextBox 4">
            <a:extLst>
              <a:ext uri="{FF2B5EF4-FFF2-40B4-BE49-F238E27FC236}">
                <a16:creationId xmlns:a16="http://schemas.microsoft.com/office/drawing/2014/main" id="{D497F3F4-8BCA-7DF4-227B-0AB19115007C}"/>
              </a:ext>
            </a:extLst>
          </p:cNvPr>
          <p:cNvSpPr txBox="1"/>
          <p:nvPr/>
        </p:nvSpPr>
        <p:spPr>
          <a:xfrm>
            <a:off x="929219" y="2650091"/>
            <a:ext cx="5343951" cy="4154984"/>
          </a:xfrm>
          <a:prstGeom prst="rect">
            <a:avLst/>
          </a:prstGeom>
          <a:noFill/>
        </p:spPr>
        <p:txBody>
          <a:bodyPr wrap="square">
            <a:spAutoFit/>
          </a:bodyPr>
          <a:lstStyle/>
          <a:p>
            <a:r>
              <a:rPr lang="en-US" sz="2800" dirty="0">
                <a:solidFill>
                  <a:schemeClr val="bg1"/>
                </a:solidFill>
                <a:latin typeface="Roboto Thin" panose="02000000000000000000" pitchFamily="2" charset="0"/>
                <a:ea typeface="Roboto Thin" panose="02000000000000000000" pitchFamily="2" charset="0"/>
                <a:cs typeface="Lato" panose="020F0502020204030203" pitchFamily="34" charset="0"/>
              </a:rPr>
              <a:t>JWST GO 2072</a:t>
            </a:r>
            <a:r>
              <a:rPr lang="en-US" sz="2800" dirty="0">
                <a:solidFill>
                  <a:schemeClr val="bg1"/>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(PI: Jha)</a:t>
            </a:r>
          </a:p>
          <a:p>
            <a:r>
              <a:rPr lang="en-US" sz="2400" dirty="0">
                <a:solidFill>
                  <a:schemeClr val="bg1"/>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6 more WD SN (2 epochs each)</a:t>
            </a:r>
          </a:p>
          <a:p>
            <a:r>
              <a:rPr lang="en-US" sz="2400" dirty="0">
                <a:solidFill>
                  <a:schemeClr val="bg1"/>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Build sample of normal SN Ia</a:t>
            </a:r>
          </a:p>
          <a:p>
            <a:pPr marL="800100" lvl="1" indent="-342900">
              <a:buFont typeface="Arial" panose="020B0604020202020204" pitchFamily="34" charset="0"/>
              <a:buChar char="•"/>
            </a:pPr>
            <a:r>
              <a:rPr lang="en-US" sz="2000" dirty="0">
                <a:solidFill>
                  <a:schemeClr val="bg1"/>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SN 2021aefx (LRS; spiral host)</a:t>
            </a:r>
          </a:p>
          <a:p>
            <a:pPr marL="800100" lvl="1" indent="-342900">
              <a:buFont typeface="Arial" panose="020B0604020202020204" pitchFamily="34" charset="0"/>
              <a:buChar char="•"/>
            </a:pPr>
            <a:r>
              <a:rPr lang="en-US" sz="2000" dirty="0">
                <a:solidFill>
                  <a:schemeClr val="bg1"/>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SN 2022aaiq (MRS; elliptical host)</a:t>
            </a:r>
          </a:p>
          <a:p>
            <a:r>
              <a:rPr lang="en-US" sz="2400" dirty="0">
                <a:solidFill>
                  <a:schemeClr val="bg1"/>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Peculiar objects</a:t>
            </a:r>
          </a:p>
          <a:p>
            <a:pPr marL="800100" lvl="1" indent="-342900">
              <a:buFont typeface="Arial" panose="020B0604020202020204" pitchFamily="34" charset="0"/>
              <a:buChar char="•"/>
            </a:pPr>
            <a:r>
              <a:rPr lang="en-US" sz="2400" b="1" dirty="0">
                <a:solidFill>
                  <a:srgbClr val="00B0F0"/>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SN 2022pul –</a:t>
            </a:r>
            <a:r>
              <a:rPr lang="en-US" sz="2400" b="1" dirty="0">
                <a:latin typeface="Roboto Thin" panose="02000000000000000000" pitchFamily="2" charset="0"/>
                <a:ea typeface="Roboto Thin" panose="02000000000000000000" pitchFamily="2" charset="0"/>
                <a:cs typeface="Lato" panose="020F0502020204030203" pitchFamily="34" charset="0"/>
                <a:sym typeface="Wingdings" pitchFamily="2" charset="2"/>
              </a:rPr>
              <a:t> </a:t>
            </a:r>
            <a:r>
              <a:rPr lang="en-US" sz="2400" b="1" dirty="0">
                <a:solidFill>
                  <a:srgbClr val="00B0F0"/>
                </a:solidFill>
                <a:latin typeface="Roboto Light" panose="02000000000000000000" pitchFamily="2" charset="0"/>
                <a:ea typeface="Roboto Light" panose="02000000000000000000" pitchFamily="2" charset="0"/>
                <a:cs typeface="Lato" panose="020F0502020204030203" pitchFamily="34" charset="0"/>
                <a:sym typeface="Wingdings" pitchFamily="2" charset="2"/>
              </a:rPr>
              <a:t>“</a:t>
            </a:r>
            <a:r>
              <a:rPr lang="en-US" sz="2400" dirty="0">
                <a:solidFill>
                  <a:srgbClr val="00B0F0"/>
                </a:solidFill>
                <a:latin typeface="Roboto Light" panose="02000000000000000000" pitchFamily="2" charset="0"/>
                <a:ea typeface="Roboto Light" panose="02000000000000000000" pitchFamily="2" charset="0"/>
                <a:cs typeface="Lato" panose="020F0502020204030203" pitchFamily="34" charset="0"/>
                <a:sym typeface="Wingdings" pitchFamily="2" charset="2"/>
              </a:rPr>
              <a:t>Super-Chandra”!</a:t>
            </a:r>
          </a:p>
          <a:p>
            <a:pPr marL="800100" lvl="1" indent="-342900">
              <a:buFont typeface="Arial" panose="020B0604020202020204" pitchFamily="34" charset="0"/>
              <a:buChar char="•"/>
            </a:pPr>
            <a:endParaRPr lang="en-US" sz="2400" dirty="0">
              <a:solidFill>
                <a:srgbClr val="1865B0"/>
              </a:solidFill>
              <a:latin typeface="Roboto Thin" panose="02000000000000000000" pitchFamily="2" charset="0"/>
              <a:ea typeface="Roboto Thin" panose="02000000000000000000" pitchFamily="2" charset="0"/>
              <a:cs typeface="Lato" panose="020F0502020204030203" pitchFamily="34" charset="0"/>
              <a:sym typeface="Wingdings" pitchFamily="2" charset="2"/>
            </a:endParaRPr>
          </a:p>
          <a:p>
            <a:r>
              <a:rPr lang="en-US" sz="2800" dirty="0">
                <a:solidFill>
                  <a:schemeClr val="bg1"/>
                </a:solidFill>
                <a:latin typeface="Roboto Thin" panose="02000000000000000000" pitchFamily="2" charset="0"/>
                <a:ea typeface="Roboto Thin" panose="02000000000000000000" pitchFamily="2" charset="0"/>
                <a:cs typeface="Lato" panose="020F0502020204030203" pitchFamily="34" charset="0"/>
              </a:rPr>
              <a:t>JWST GO 2114</a:t>
            </a:r>
            <a:r>
              <a:rPr lang="en-US" sz="2800" dirty="0">
                <a:solidFill>
                  <a:schemeClr val="bg1"/>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(PI: Ashall) </a:t>
            </a:r>
          </a:p>
          <a:p>
            <a:pPr marL="342900" indent="-342900">
              <a:buFont typeface="Arial" panose="020B0604020202020204" pitchFamily="34" charset="0"/>
              <a:buChar char="•"/>
            </a:pPr>
            <a:r>
              <a:rPr lang="en-US" sz="2400" dirty="0">
                <a:solidFill>
                  <a:schemeClr val="bg1"/>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SN 2022xkq – </a:t>
            </a:r>
            <a:r>
              <a:rPr lang="en-US" sz="2400" dirty="0">
                <a:solidFill>
                  <a:srgbClr val="C00000"/>
                </a:solidFill>
                <a:latin typeface="Roboto Light" panose="02000000000000000000" pitchFamily="2" charset="0"/>
                <a:ea typeface="Roboto Light" panose="02000000000000000000" pitchFamily="2" charset="0"/>
                <a:cs typeface="Lato" panose="020F0502020204030203" pitchFamily="34" charset="0"/>
                <a:sym typeface="Wingdings" pitchFamily="2" charset="2"/>
              </a:rPr>
              <a:t>91bg-like!</a:t>
            </a:r>
            <a:endParaRPr lang="en-US" sz="2400" dirty="0">
              <a:solidFill>
                <a:srgbClr val="1865B0"/>
              </a:solidFill>
              <a:latin typeface="Roboto Thin" panose="02000000000000000000" pitchFamily="2" charset="0"/>
              <a:ea typeface="Roboto Thin" panose="02000000000000000000" pitchFamily="2" charset="0"/>
              <a:cs typeface="Lato" panose="020F0502020204030203" pitchFamily="34" charset="0"/>
              <a:sym typeface="Wingdings" pitchFamily="2" charset="2"/>
            </a:endParaRPr>
          </a:p>
          <a:p>
            <a:pPr marL="342900" indent="-342900">
              <a:buFont typeface="Arial" panose="020B0604020202020204" pitchFamily="34" charset="0"/>
              <a:buChar char="•"/>
            </a:pPr>
            <a:endParaRPr lang="en-US" sz="24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sym typeface="Wingdings" pitchFamily="2" charset="2"/>
            </a:endParaRPr>
          </a:p>
        </p:txBody>
      </p:sp>
      <p:sp>
        <p:nvSpPr>
          <p:cNvPr id="4" name="TextBox 3">
            <a:extLst>
              <a:ext uri="{FF2B5EF4-FFF2-40B4-BE49-F238E27FC236}">
                <a16:creationId xmlns:a16="http://schemas.microsoft.com/office/drawing/2014/main" id="{64BDB08C-E676-4DD3-F1DE-49609178D641}"/>
              </a:ext>
            </a:extLst>
          </p:cNvPr>
          <p:cNvSpPr txBox="1"/>
          <p:nvPr/>
        </p:nvSpPr>
        <p:spPr>
          <a:xfrm>
            <a:off x="509649" y="1376185"/>
            <a:ext cx="5830703" cy="954107"/>
          </a:xfrm>
          <a:prstGeom prst="rect">
            <a:avLst/>
          </a:prstGeom>
          <a:noFill/>
        </p:spPr>
        <p:txBody>
          <a:bodyPr wrap="square">
            <a:spAutoFit/>
          </a:bodyPr>
          <a:lstStyle/>
          <a:p>
            <a:pPr algn="ctr"/>
            <a:r>
              <a:rPr lang="en-US" sz="2800" dirty="0">
                <a:latin typeface="Roboto Thin" panose="02000000000000000000" pitchFamily="2" charset="0"/>
                <a:ea typeface="Roboto Thin" panose="02000000000000000000" pitchFamily="2" charset="0"/>
                <a:cs typeface="Lato" panose="020F0502020204030203" pitchFamily="34" charset="0"/>
              </a:rPr>
              <a:t>exploding white dwarfs:</a:t>
            </a:r>
          </a:p>
          <a:p>
            <a:pPr algn="ctr"/>
            <a:r>
              <a:rPr lang="en-US" sz="2800" b="1" dirty="0">
                <a:solidFill>
                  <a:srgbClr val="1865AF"/>
                </a:solidFill>
                <a:latin typeface="Roboto Thin" panose="02000000000000000000" pitchFamily="2" charset="0"/>
                <a:ea typeface="Roboto Thin" panose="02000000000000000000" pitchFamily="2" charset="0"/>
                <a:cs typeface="Lato" panose="020F0502020204030203" pitchFamily="34" charset="0"/>
              </a:rPr>
              <a:t>much more than just normal SN Ia!</a:t>
            </a:r>
          </a:p>
        </p:txBody>
      </p:sp>
      <p:grpSp>
        <p:nvGrpSpPr>
          <p:cNvPr id="9" name="Group 8">
            <a:extLst>
              <a:ext uri="{FF2B5EF4-FFF2-40B4-BE49-F238E27FC236}">
                <a16:creationId xmlns:a16="http://schemas.microsoft.com/office/drawing/2014/main" id="{E360DEF5-60BA-C03F-3798-504F3865FC59}"/>
              </a:ext>
            </a:extLst>
          </p:cNvPr>
          <p:cNvGrpSpPr>
            <a:grpSpLocks noChangeAspect="1"/>
          </p:cNvGrpSpPr>
          <p:nvPr/>
        </p:nvGrpSpPr>
        <p:grpSpPr>
          <a:xfrm>
            <a:off x="6695643" y="1103489"/>
            <a:ext cx="5081891" cy="5531555"/>
            <a:chOff x="7213287" y="230981"/>
            <a:chExt cx="4640804" cy="4713111"/>
          </a:xfrm>
        </p:grpSpPr>
        <p:pic>
          <p:nvPicPr>
            <p:cNvPr id="7" name="Picture 6">
              <a:extLst>
                <a:ext uri="{FF2B5EF4-FFF2-40B4-BE49-F238E27FC236}">
                  <a16:creationId xmlns:a16="http://schemas.microsoft.com/office/drawing/2014/main" id="{6310859D-269F-F4FA-4F11-6F45E8AF5B84}"/>
                </a:ext>
              </a:extLst>
            </p:cNvPr>
            <p:cNvPicPr>
              <a:picLocks noChangeAspect="1"/>
            </p:cNvPicPr>
            <p:nvPr/>
          </p:nvPicPr>
          <p:blipFill rotWithShape="1">
            <a:blip r:embed="rId2"/>
            <a:srcRect b="32767"/>
            <a:stretch/>
          </p:blipFill>
          <p:spPr>
            <a:xfrm>
              <a:off x="7213288" y="230981"/>
              <a:ext cx="4640803" cy="4295863"/>
            </a:xfrm>
            <a:prstGeom prst="rect">
              <a:avLst/>
            </a:prstGeom>
          </p:spPr>
        </p:pic>
        <p:pic>
          <p:nvPicPr>
            <p:cNvPr id="8" name="Picture 7">
              <a:extLst>
                <a:ext uri="{FF2B5EF4-FFF2-40B4-BE49-F238E27FC236}">
                  <a16:creationId xmlns:a16="http://schemas.microsoft.com/office/drawing/2014/main" id="{2075CAA9-9282-C101-8FB5-51029C6C5EC4}"/>
                </a:ext>
              </a:extLst>
            </p:cNvPr>
            <p:cNvPicPr>
              <a:picLocks noChangeAspect="1"/>
            </p:cNvPicPr>
            <p:nvPr/>
          </p:nvPicPr>
          <p:blipFill rotWithShape="1">
            <a:blip r:embed="rId2"/>
            <a:srcRect t="93653" b="-184"/>
            <a:stretch/>
          </p:blipFill>
          <p:spPr>
            <a:xfrm>
              <a:off x="7213287" y="4526844"/>
              <a:ext cx="4640803" cy="417248"/>
            </a:xfrm>
            <a:prstGeom prst="rect">
              <a:avLst/>
            </a:prstGeom>
          </p:spPr>
        </p:pic>
      </p:grpSp>
    </p:spTree>
    <p:extLst>
      <p:ext uri="{BB962C8B-B14F-4D97-AF65-F5344CB8AC3E}">
        <p14:creationId xmlns:p14="http://schemas.microsoft.com/office/powerpoint/2010/main" val="399922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A spiral galaxy with two arms. Pinkish areas dot the brightest points along the arms, while brownish and blueish hues dominate the spaces in between. A complicated web of dust forms the arms with many tendrils also connecting them in the dimmer areas. Pin pricks of light from background galaxies and very few stars are scattered about the image.">
            <a:extLst>
              <a:ext uri="{FF2B5EF4-FFF2-40B4-BE49-F238E27FC236}">
                <a16:creationId xmlns:a16="http://schemas.microsoft.com/office/drawing/2014/main" id="{F1DB4753-560F-3F7E-F7BF-0180B01EE5B0}"/>
              </a:ext>
            </a:extLst>
          </p:cNvPr>
          <p:cNvPicPr>
            <a:picLocks noChangeAspect="1"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rot="5400000">
            <a:off x="2666998" y="-2667001"/>
            <a:ext cx="6858000" cy="1219200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0B68728D-0989-0ECE-031B-31434A5BBE90}"/>
              </a:ext>
            </a:extLst>
          </p:cNvPr>
          <p:cNvSpPr/>
          <p:nvPr/>
        </p:nvSpPr>
        <p:spPr>
          <a:xfrm>
            <a:off x="1746801" y="1231452"/>
            <a:ext cx="9096866" cy="2809188"/>
          </a:xfrm>
          <a:prstGeom prst="round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8B39CC-0007-B9DC-CDA2-8D9AB6798A6E}"/>
              </a:ext>
            </a:extLst>
          </p:cNvPr>
          <p:cNvSpPr>
            <a:spLocks noGrp="1"/>
          </p:cNvSpPr>
          <p:nvPr>
            <p:ph type="ctrTitle"/>
          </p:nvPr>
        </p:nvSpPr>
        <p:spPr>
          <a:xfrm>
            <a:off x="1746801" y="1068603"/>
            <a:ext cx="9134577" cy="2848549"/>
          </a:xfrm>
        </p:spPr>
        <p:txBody>
          <a:bodyPr>
            <a:normAutofit/>
          </a:bodyPr>
          <a:lstStyle/>
          <a:p>
            <a:pPr>
              <a:spcAft>
                <a:spcPts val="1000"/>
              </a:spcAft>
            </a:pPr>
            <a:r>
              <a:rPr lang="en-US" u="none" strike="noStrike" dirty="0">
                <a:solidFill>
                  <a:schemeClr val="bg1"/>
                </a:solidFill>
                <a:effectLst/>
                <a:latin typeface="Roboto Light" panose="02000000000000000000" pitchFamily="2" charset="0"/>
                <a:ea typeface="Roboto Light" panose="02000000000000000000" pitchFamily="2" charset="0"/>
                <a:cs typeface="Lato" panose="020F0502020204030203" pitchFamily="34" charset="0"/>
              </a:rPr>
              <a:t>JWST has opened a new window to understanding SN Ia astrophysics.</a:t>
            </a:r>
            <a:endParaRPr lang="en-US" sz="6600" dirty="0">
              <a:solidFill>
                <a:schemeClr val="bg1"/>
              </a:solidFill>
              <a:latin typeface="Roboto Light" panose="02000000000000000000" pitchFamily="2" charset="0"/>
              <a:ea typeface="Roboto Light" panose="02000000000000000000" pitchFamily="2" charset="0"/>
              <a:cs typeface="Lato" panose="020F0502020204030203" pitchFamily="34" charset="0"/>
            </a:endParaRPr>
          </a:p>
        </p:txBody>
      </p:sp>
      <p:grpSp>
        <p:nvGrpSpPr>
          <p:cNvPr id="10" name="Group 9">
            <a:extLst>
              <a:ext uri="{FF2B5EF4-FFF2-40B4-BE49-F238E27FC236}">
                <a16:creationId xmlns:a16="http://schemas.microsoft.com/office/drawing/2014/main" id="{C5741FF8-654D-FB04-C212-B468959EAE7E}"/>
              </a:ext>
            </a:extLst>
          </p:cNvPr>
          <p:cNvGrpSpPr>
            <a:grpSpLocks noChangeAspect="1"/>
          </p:cNvGrpSpPr>
          <p:nvPr/>
        </p:nvGrpSpPr>
        <p:grpSpPr>
          <a:xfrm>
            <a:off x="3749134" y="5956859"/>
            <a:ext cx="3471473" cy="736676"/>
            <a:chOff x="3707094" y="5916181"/>
            <a:chExt cx="4365123" cy="926316"/>
          </a:xfrm>
        </p:grpSpPr>
        <p:sp>
          <p:nvSpPr>
            <p:cNvPr id="6" name="Oval 5">
              <a:extLst>
                <a:ext uri="{FF2B5EF4-FFF2-40B4-BE49-F238E27FC236}">
                  <a16:creationId xmlns:a16="http://schemas.microsoft.com/office/drawing/2014/main" id="{08ACBA35-BA79-B222-2C68-1F0940ABAC79}"/>
                </a:ext>
              </a:extLst>
            </p:cNvPr>
            <p:cNvSpPr/>
            <p:nvPr/>
          </p:nvSpPr>
          <p:spPr>
            <a:xfrm rot="5400000">
              <a:off x="3711360" y="5911915"/>
              <a:ext cx="304334" cy="312865"/>
            </a:xfrm>
            <a:prstGeom prst="ellipse">
              <a:avLst/>
            </a:prstGeom>
            <a:noFill/>
            <a:ln w="38100">
              <a:solidFill>
                <a:srgbClr val="02FF0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84" tIns="164592" rIns="329184" bIns="164592" numCol="1" spcCol="0" rtlCol="0" fromWordArt="0" anchor="ctr" anchorCtr="0" forceAA="0" compatLnSpc="1">
              <a:prstTxWarp prst="textNoShape">
                <a:avLst/>
              </a:prstTxWarp>
              <a:noAutofit/>
            </a:bodyPr>
            <a:lstStyle/>
            <a:p>
              <a:pPr algn="ctr"/>
              <a:endParaRPr lang="en-US" sz="23328" dirty="0">
                <a:solidFill>
                  <a:srgbClr val="02FF07"/>
                </a:solidFill>
              </a:endParaRPr>
            </a:p>
          </p:txBody>
        </p:sp>
        <p:sp>
          <p:nvSpPr>
            <p:cNvPr id="7" name="TextBox 6">
              <a:extLst>
                <a:ext uri="{FF2B5EF4-FFF2-40B4-BE49-F238E27FC236}">
                  <a16:creationId xmlns:a16="http://schemas.microsoft.com/office/drawing/2014/main" id="{7172D7D1-5677-8A79-1C98-104791E09CCE}"/>
                </a:ext>
              </a:extLst>
            </p:cNvPr>
            <p:cNvSpPr txBox="1"/>
            <p:nvPr/>
          </p:nvSpPr>
          <p:spPr>
            <a:xfrm>
              <a:off x="3926422" y="6107185"/>
              <a:ext cx="4145795" cy="735312"/>
            </a:xfrm>
            <a:prstGeom prst="rect">
              <a:avLst/>
            </a:prstGeom>
            <a:noFill/>
            <a:ln>
              <a:noFill/>
            </a:ln>
          </p:spPr>
          <p:txBody>
            <a:bodyPr wrap="square" rtlCol="0">
              <a:spAutoFit/>
            </a:bodyPr>
            <a:lstStyle/>
            <a:p>
              <a:r>
                <a:rPr lang="en-US" sz="3200" dirty="0">
                  <a:solidFill>
                    <a:srgbClr val="02FF07"/>
                  </a:solidFill>
                  <a:latin typeface="Lato Thin" panose="020F0502020204030203" pitchFamily="34" charset="0"/>
                  <a:ea typeface="Lato Thin" panose="020F0502020204030203" pitchFamily="34" charset="0"/>
                  <a:cs typeface="Lato Thin" panose="020F0502020204030203" pitchFamily="34" charset="0"/>
                </a:rPr>
                <a:t>SN 2021aefx</a:t>
              </a:r>
            </a:p>
          </p:txBody>
        </p:sp>
        <p:cxnSp>
          <p:nvCxnSpPr>
            <p:cNvPr id="8" name="Straight Connector 7">
              <a:extLst>
                <a:ext uri="{FF2B5EF4-FFF2-40B4-BE49-F238E27FC236}">
                  <a16:creationId xmlns:a16="http://schemas.microsoft.com/office/drawing/2014/main" id="{123C7D3B-7D0F-E9EB-E951-064FCAC5C202}"/>
                </a:ext>
              </a:extLst>
            </p:cNvPr>
            <p:cNvCxnSpPr>
              <a:cxnSpLocks/>
            </p:cNvCxnSpPr>
            <p:nvPr/>
          </p:nvCxnSpPr>
          <p:spPr>
            <a:xfrm>
              <a:off x="3863527" y="6291502"/>
              <a:ext cx="0" cy="457200"/>
            </a:xfrm>
            <a:prstGeom prst="line">
              <a:avLst/>
            </a:prstGeom>
            <a:ln w="38100">
              <a:solidFill>
                <a:srgbClr val="04FF0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9EA94B-63EE-FCBC-B7AA-A64FD9AEB864}"/>
                </a:ext>
              </a:extLst>
            </p:cNvPr>
            <p:cNvCxnSpPr>
              <a:cxnSpLocks/>
            </p:cNvCxnSpPr>
            <p:nvPr/>
          </p:nvCxnSpPr>
          <p:spPr>
            <a:xfrm>
              <a:off x="4096308" y="6067539"/>
              <a:ext cx="457200" cy="0"/>
            </a:xfrm>
            <a:prstGeom prst="line">
              <a:avLst/>
            </a:prstGeom>
            <a:ln w="38100">
              <a:solidFill>
                <a:srgbClr val="04FF05"/>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5D8B31AE-0066-AA97-0140-CF8FF702FA20}"/>
              </a:ext>
            </a:extLst>
          </p:cNvPr>
          <p:cNvSpPr txBox="1"/>
          <p:nvPr/>
        </p:nvSpPr>
        <p:spPr>
          <a:xfrm>
            <a:off x="6266465" y="6175910"/>
            <a:ext cx="6300952" cy="584775"/>
          </a:xfrm>
          <a:prstGeom prst="rect">
            <a:avLst/>
          </a:prstGeom>
          <a:noFill/>
        </p:spPr>
        <p:txBody>
          <a:bodyPr wrap="square">
            <a:spAutoFit/>
          </a:bodyPr>
          <a:lstStyle/>
          <a:p>
            <a:pPr algn="ctr"/>
            <a:r>
              <a:rPr lang="en-US" dirty="0">
                <a:solidFill>
                  <a:schemeClr val="bg1">
                    <a:lumMod val="50000"/>
                  </a:schemeClr>
                </a:solidFill>
                <a:latin typeface="Roboto Light" panose="02000000000000000000" pitchFamily="2" charset="0"/>
                <a:ea typeface="Roboto Light" panose="02000000000000000000" pitchFamily="2" charset="0"/>
                <a:cs typeface="Lato" panose="020F0502020204030203" pitchFamily="34" charset="0"/>
              </a:rPr>
              <a:t>JWST/MIRI image of host galaxy NGC 1566</a:t>
            </a:r>
          </a:p>
          <a:p>
            <a:pPr algn="ctr"/>
            <a:r>
              <a:rPr lang="en-US" sz="1400" dirty="0">
                <a:solidFill>
                  <a:schemeClr val="bg1">
                    <a:lumMod val="50000"/>
                  </a:schemeClr>
                </a:solidFill>
                <a:latin typeface="Roboto Light" panose="02000000000000000000" pitchFamily="2" charset="0"/>
                <a:ea typeface="Roboto Light" panose="02000000000000000000" pitchFamily="2" charset="0"/>
                <a:cs typeface="Lato" panose="020F0502020204030203" pitchFamily="34" charset="0"/>
              </a:rPr>
              <a:t>data via JWST GO 2107 (PI: Janice Lee), processing by Judy Schmidt</a:t>
            </a:r>
          </a:p>
        </p:txBody>
      </p:sp>
      <p:pic>
        <p:nvPicPr>
          <p:cNvPr id="23" name="Picture 22">
            <a:extLst>
              <a:ext uri="{FF2B5EF4-FFF2-40B4-BE49-F238E27FC236}">
                <a16:creationId xmlns:a16="http://schemas.microsoft.com/office/drawing/2014/main" id="{291FAC73-EBA7-0892-AB1F-CC807A32C6FE}"/>
              </a:ext>
            </a:extLst>
          </p:cNvPr>
          <p:cNvPicPr>
            <a:picLocks noChangeAspect="1"/>
          </p:cNvPicPr>
          <p:nvPr/>
        </p:nvPicPr>
        <p:blipFill>
          <a:blip r:embed="rId4"/>
          <a:stretch>
            <a:fillRect/>
          </a:stretch>
        </p:blipFill>
        <p:spPr>
          <a:xfrm rot="871174">
            <a:off x="-319912" y="2964612"/>
            <a:ext cx="3749136" cy="4022061"/>
          </a:xfrm>
          <a:prstGeom prst="rect">
            <a:avLst/>
          </a:prstGeom>
        </p:spPr>
      </p:pic>
    </p:spTree>
    <p:extLst>
      <p:ext uri="{BB962C8B-B14F-4D97-AF65-F5344CB8AC3E}">
        <p14:creationId xmlns:p14="http://schemas.microsoft.com/office/powerpoint/2010/main" val="1005658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A9F7-2BF7-4B15-9C8B-A2AFB04A6D27}"/>
              </a:ext>
            </a:extLst>
          </p:cNvPr>
          <p:cNvSpPr>
            <a:spLocks noGrp="1"/>
          </p:cNvSpPr>
          <p:nvPr>
            <p:ph type="title"/>
          </p:nvPr>
        </p:nvSpPr>
        <p:spPr>
          <a:xfrm>
            <a:off x="838200" y="0"/>
            <a:ext cx="10515600" cy="1325563"/>
          </a:xfrm>
        </p:spPr>
        <p:txBody>
          <a:bodyPr>
            <a:normAutofit/>
          </a:bodyPr>
          <a:lstStyle/>
          <a:p>
            <a:pPr algn="ctr"/>
            <a:r>
              <a:rPr lang="en-US" sz="6000" dirty="0">
                <a:solidFill>
                  <a:schemeClr val="bg1"/>
                </a:solidFill>
                <a:latin typeface="Roboto Light" panose="02000000000000000000" pitchFamily="2" charset="0"/>
                <a:ea typeface="Roboto Light" panose="02000000000000000000" pitchFamily="2" charset="0"/>
                <a:cs typeface="Lato" panose="020F0502020204030203" pitchFamily="34" charset="0"/>
              </a:rPr>
              <a:t>Progenitor Systems</a:t>
            </a:r>
          </a:p>
        </p:txBody>
      </p:sp>
      <p:sp>
        <p:nvSpPr>
          <p:cNvPr id="8" name="Content Placeholder 2">
            <a:extLst>
              <a:ext uri="{FF2B5EF4-FFF2-40B4-BE49-F238E27FC236}">
                <a16:creationId xmlns:a16="http://schemas.microsoft.com/office/drawing/2014/main" id="{B67C8617-3B28-837D-3CD3-D1BA84F1E614}"/>
              </a:ext>
            </a:extLst>
          </p:cNvPr>
          <p:cNvSpPr txBox="1">
            <a:spLocks/>
          </p:cNvSpPr>
          <p:nvPr/>
        </p:nvSpPr>
        <p:spPr>
          <a:xfrm>
            <a:off x="6363235" y="1243735"/>
            <a:ext cx="4976568" cy="575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t>Others:</a:t>
            </a:r>
          </a:p>
        </p:txBody>
      </p:sp>
      <p:grpSp>
        <p:nvGrpSpPr>
          <p:cNvPr id="58" name="Group 57">
            <a:extLst>
              <a:ext uri="{FF2B5EF4-FFF2-40B4-BE49-F238E27FC236}">
                <a16:creationId xmlns:a16="http://schemas.microsoft.com/office/drawing/2014/main" id="{BB5BCD66-EE10-6BAC-232E-BA216A6CF362}"/>
              </a:ext>
            </a:extLst>
          </p:cNvPr>
          <p:cNvGrpSpPr/>
          <p:nvPr/>
        </p:nvGrpSpPr>
        <p:grpSpPr>
          <a:xfrm>
            <a:off x="6671885" y="4501137"/>
            <a:ext cx="3030067" cy="2016499"/>
            <a:chOff x="7025267" y="4630693"/>
            <a:chExt cx="3030067" cy="2016499"/>
          </a:xfrm>
        </p:grpSpPr>
        <p:grpSp>
          <p:nvGrpSpPr>
            <p:cNvPr id="57" name="Group 56">
              <a:extLst>
                <a:ext uri="{FF2B5EF4-FFF2-40B4-BE49-F238E27FC236}">
                  <a16:creationId xmlns:a16="http://schemas.microsoft.com/office/drawing/2014/main" id="{5E29F675-2CCA-13C9-6AA6-0C7126D8A65E}"/>
                </a:ext>
              </a:extLst>
            </p:cNvPr>
            <p:cNvGrpSpPr/>
            <p:nvPr/>
          </p:nvGrpSpPr>
          <p:grpSpPr>
            <a:xfrm>
              <a:off x="7025267" y="4630693"/>
              <a:ext cx="3030067" cy="2016499"/>
              <a:chOff x="7025267" y="4630693"/>
              <a:chExt cx="3030067" cy="2016499"/>
            </a:xfrm>
          </p:grpSpPr>
          <p:sp>
            <p:nvSpPr>
              <p:cNvPr id="13" name="Oval 12">
                <a:extLst>
                  <a:ext uri="{FF2B5EF4-FFF2-40B4-BE49-F238E27FC236}">
                    <a16:creationId xmlns:a16="http://schemas.microsoft.com/office/drawing/2014/main" id="{81DA00EA-321B-44AF-FCFA-23FDE4E129EE}"/>
                  </a:ext>
                </a:extLst>
              </p:cNvPr>
              <p:cNvSpPr>
                <a:spLocks noChangeAspect="1"/>
              </p:cNvSpPr>
              <p:nvPr/>
            </p:nvSpPr>
            <p:spPr>
              <a:xfrm>
                <a:off x="7025267" y="5230908"/>
                <a:ext cx="766713" cy="7667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Lato" panose="020F0502020204030203" pitchFamily="34" charset="0"/>
                    <a:ea typeface="Lato" panose="020F0502020204030203" pitchFamily="34" charset="0"/>
                    <a:cs typeface="Lato" panose="020F0502020204030203" pitchFamily="34" charset="0"/>
                  </a:rPr>
                  <a:t>C/O WD</a:t>
                </a:r>
              </a:p>
            </p:txBody>
          </p:sp>
          <p:grpSp>
            <p:nvGrpSpPr>
              <p:cNvPr id="19" name="Group 18">
                <a:extLst>
                  <a:ext uri="{FF2B5EF4-FFF2-40B4-BE49-F238E27FC236}">
                    <a16:creationId xmlns:a16="http://schemas.microsoft.com/office/drawing/2014/main" id="{C4B8C965-AB9E-ACE4-039E-2227485FF5E3}"/>
                  </a:ext>
                </a:extLst>
              </p:cNvPr>
              <p:cNvGrpSpPr/>
              <p:nvPr/>
            </p:nvGrpSpPr>
            <p:grpSpPr>
              <a:xfrm>
                <a:off x="8261642" y="4739714"/>
                <a:ext cx="1793692" cy="1793692"/>
                <a:chOff x="7772073" y="4776869"/>
                <a:chExt cx="1793692" cy="1793692"/>
              </a:xfrm>
            </p:grpSpPr>
            <p:sp>
              <p:nvSpPr>
                <p:cNvPr id="17" name="Oval 16">
                  <a:extLst>
                    <a:ext uri="{FF2B5EF4-FFF2-40B4-BE49-F238E27FC236}">
                      <a16:creationId xmlns:a16="http://schemas.microsoft.com/office/drawing/2014/main" id="{E59C7882-EBAD-48DC-B37D-4DC431377A5B}"/>
                    </a:ext>
                  </a:extLst>
                </p:cNvPr>
                <p:cNvSpPr>
                  <a:spLocks noChangeAspect="1"/>
                </p:cNvSpPr>
                <p:nvPr/>
              </p:nvSpPr>
              <p:spPr>
                <a:xfrm>
                  <a:off x="7772073" y="4776869"/>
                  <a:ext cx="1793692" cy="179369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C1DFED-5507-B294-1D9F-4C59AEBB39A4}"/>
                    </a:ext>
                  </a:extLst>
                </p:cNvPr>
                <p:cNvSpPr>
                  <a:spLocks noChangeAspect="1"/>
                </p:cNvSpPr>
                <p:nvPr/>
              </p:nvSpPr>
              <p:spPr>
                <a:xfrm>
                  <a:off x="7856227" y="4857108"/>
                  <a:ext cx="1633215" cy="163321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4FB818F-77C4-27CE-B0E4-F8C15031806D}"/>
                    </a:ext>
                  </a:extLst>
                </p:cNvPr>
                <p:cNvSpPr>
                  <a:spLocks noChangeAspect="1"/>
                </p:cNvSpPr>
                <p:nvPr/>
              </p:nvSpPr>
              <p:spPr>
                <a:xfrm>
                  <a:off x="8028839" y="5017225"/>
                  <a:ext cx="1280160" cy="1280160"/>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8902597-F028-D3DF-1648-680A004AC67C}"/>
                    </a:ext>
                  </a:extLst>
                </p:cNvPr>
                <p:cNvSpPr>
                  <a:spLocks noChangeAspect="1"/>
                </p:cNvSpPr>
                <p:nvPr/>
              </p:nvSpPr>
              <p:spPr>
                <a:xfrm>
                  <a:off x="8343395" y="5348191"/>
                  <a:ext cx="651048" cy="651048"/>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grpSp>
          <p:sp>
            <p:nvSpPr>
              <p:cNvPr id="43" name="Arc 42">
                <a:extLst>
                  <a:ext uri="{FF2B5EF4-FFF2-40B4-BE49-F238E27FC236}">
                    <a16:creationId xmlns:a16="http://schemas.microsoft.com/office/drawing/2014/main" id="{75C1EA4C-B46D-5D81-E049-1F617DF67547}"/>
                  </a:ext>
                </a:extLst>
              </p:cNvPr>
              <p:cNvSpPr/>
              <p:nvPr/>
            </p:nvSpPr>
            <p:spPr>
              <a:xfrm rot="7958823">
                <a:off x="7554118" y="4598616"/>
                <a:ext cx="1487422" cy="1551576"/>
              </a:xfrm>
              <a:prstGeom prst="arc">
                <a:avLst>
                  <a:gd name="adj1" fmla="val 16200000"/>
                  <a:gd name="adj2" fmla="val 130366"/>
                </a:avLst>
              </a:prstGeom>
              <a:noFill/>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 43">
                <a:extLst>
                  <a:ext uri="{FF2B5EF4-FFF2-40B4-BE49-F238E27FC236}">
                    <a16:creationId xmlns:a16="http://schemas.microsoft.com/office/drawing/2014/main" id="{93C14AA4-29B2-F6C7-BD76-079AC5188027}"/>
                  </a:ext>
                </a:extLst>
              </p:cNvPr>
              <p:cNvSpPr/>
              <p:nvPr/>
            </p:nvSpPr>
            <p:spPr>
              <a:xfrm rot="18702905">
                <a:off x="7621052" y="5127693"/>
                <a:ext cx="1487422" cy="1551576"/>
              </a:xfrm>
              <a:prstGeom prst="arc">
                <a:avLst>
                  <a:gd name="adj1" fmla="val 16200000"/>
                  <a:gd name="adj2" fmla="val 130366"/>
                </a:avLst>
              </a:prstGeom>
              <a:noFill/>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TextBox 19">
              <a:extLst>
                <a:ext uri="{FF2B5EF4-FFF2-40B4-BE49-F238E27FC236}">
                  <a16:creationId xmlns:a16="http://schemas.microsoft.com/office/drawing/2014/main" id="{CA9DEABE-FCE1-448F-410C-B02500DDFA41}"/>
                </a:ext>
              </a:extLst>
            </p:cNvPr>
            <p:cNvSpPr txBox="1"/>
            <p:nvPr/>
          </p:nvSpPr>
          <p:spPr>
            <a:xfrm>
              <a:off x="8850402" y="4980070"/>
              <a:ext cx="657552" cy="369332"/>
            </a:xfrm>
            <a:prstGeom prst="rect">
              <a:avLst/>
            </a:prstGeom>
            <a:noFill/>
          </p:spPr>
          <p:txBody>
            <a:bodyPr wrap="none" rtlCol="0">
              <a:spAutoFit/>
            </a:bodyPr>
            <a:lstStyle/>
            <a:p>
              <a:r>
                <a:rPr lang="en-US" dirty="0">
                  <a:latin typeface="Lato" panose="020F0502020204030203" pitchFamily="34" charset="0"/>
                  <a:ea typeface="Lato" panose="020F0502020204030203" pitchFamily="34" charset="0"/>
                  <a:cs typeface="Lato" panose="020F0502020204030203" pitchFamily="34" charset="0"/>
                </a:rPr>
                <a:t>AGB</a:t>
              </a:r>
            </a:p>
          </p:txBody>
        </p:sp>
      </p:grpSp>
      <p:grpSp>
        <p:nvGrpSpPr>
          <p:cNvPr id="56" name="Group 55">
            <a:extLst>
              <a:ext uri="{FF2B5EF4-FFF2-40B4-BE49-F238E27FC236}">
                <a16:creationId xmlns:a16="http://schemas.microsoft.com/office/drawing/2014/main" id="{8DAF01ED-F941-A5EE-1580-7A2A00A5B1C1}"/>
              </a:ext>
            </a:extLst>
          </p:cNvPr>
          <p:cNvGrpSpPr/>
          <p:nvPr/>
        </p:nvGrpSpPr>
        <p:grpSpPr>
          <a:xfrm>
            <a:off x="5542362" y="2008612"/>
            <a:ext cx="2339817" cy="2119141"/>
            <a:chOff x="5542362" y="2008612"/>
            <a:chExt cx="2339817" cy="2119141"/>
          </a:xfrm>
        </p:grpSpPr>
        <p:sp>
          <p:nvSpPr>
            <p:cNvPr id="10" name="Oval 9">
              <a:extLst>
                <a:ext uri="{FF2B5EF4-FFF2-40B4-BE49-F238E27FC236}">
                  <a16:creationId xmlns:a16="http://schemas.microsoft.com/office/drawing/2014/main" id="{7CA1E6C8-AA38-56E8-438A-49261472FD45}"/>
                </a:ext>
              </a:extLst>
            </p:cNvPr>
            <p:cNvSpPr>
              <a:spLocks noChangeAspect="1"/>
            </p:cNvSpPr>
            <p:nvPr/>
          </p:nvSpPr>
          <p:spPr>
            <a:xfrm>
              <a:off x="5542362" y="2446232"/>
              <a:ext cx="766713" cy="7667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Lato" panose="020F0502020204030203" pitchFamily="34" charset="0"/>
                  <a:ea typeface="Lato" panose="020F0502020204030203" pitchFamily="34" charset="0"/>
                  <a:cs typeface="Lato" panose="020F0502020204030203" pitchFamily="34" charset="0"/>
                </a:rPr>
                <a:t>C/O WD</a:t>
              </a:r>
            </a:p>
          </p:txBody>
        </p:sp>
        <p:sp>
          <p:nvSpPr>
            <p:cNvPr id="11" name="Oval 10">
              <a:extLst>
                <a:ext uri="{FF2B5EF4-FFF2-40B4-BE49-F238E27FC236}">
                  <a16:creationId xmlns:a16="http://schemas.microsoft.com/office/drawing/2014/main" id="{DFC4A93B-E94B-D9D8-EBED-BBFBC0716DBC}"/>
                </a:ext>
              </a:extLst>
            </p:cNvPr>
            <p:cNvSpPr>
              <a:spLocks noChangeAspect="1"/>
            </p:cNvSpPr>
            <p:nvPr/>
          </p:nvSpPr>
          <p:spPr>
            <a:xfrm>
              <a:off x="6735580" y="2034597"/>
              <a:ext cx="766713" cy="7667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Lato" panose="020F0502020204030203" pitchFamily="34" charset="0"/>
                  <a:ea typeface="Lato" panose="020F0502020204030203" pitchFamily="34" charset="0"/>
                  <a:cs typeface="Lato" panose="020F0502020204030203" pitchFamily="34" charset="0"/>
                </a:rPr>
                <a:t>C/O WD</a:t>
              </a:r>
            </a:p>
          </p:txBody>
        </p:sp>
        <p:sp>
          <p:nvSpPr>
            <p:cNvPr id="12" name="Oval 11">
              <a:extLst>
                <a:ext uri="{FF2B5EF4-FFF2-40B4-BE49-F238E27FC236}">
                  <a16:creationId xmlns:a16="http://schemas.microsoft.com/office/drawing/2014/main" id="{49D57F6C-D3F5-40B1-4DC0-6014BE6236C0}"/>
                </a:ext>
              </a:extLst>
            </p:cNvPr>
            <p:cNvSpPr>
              <a:spLocks noChangeAspect="1"/>
            </p:cNvSpPr>
            <p:nvPr/>
          </p:nvSpPr>
          <p:spPr>
            <a:xfrm>
              <a:off x="6747722" y="3008261"/>
              <a:ext cx="1119492" cy="1119492"/>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39" name="Arc 38">
              <a:extLst>
                <a:ext uri="{FF2B5EF4-FFF2-40B4-BE49-F238E27FC236}">
                  <a16:creationId xmlns:a16="http://schemas.microsoft.com/office/drawing/2014/main" id="{51E48389-3A9C-1FB0-ACA8-8A9C4C393E51}"/>
                </a:ext>
              </a:extLst>
            </p:cNvPr>
            <p:cNvSpPr/>
            <p:nvPr/>
          </p:nvSpPr>
          <p:spPr>
            <a:xfrm rot="17662335">
              <a:off x="5941625" y="2006073"/>
              <a:ext cx="1121371" cy="1126451"/>
            </a:xfrm>
            <a:prstGeom prst="arc">
              <a:avLst>
                <a:gd name="adj1" fmla="val 16200000"/>
                <a:gd name="adj2" fmla="val 130366"/>
              </a:avLst>
            </a:prstGeom>
            <a:noFill/>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a:extLst>
                <a:ext uri="{FF2B5EF4-FFF2-40B4-BE49-F238E27FC236}">
                  <a16:creationId xmlns:a16="http://schemas.microsoft.com/office/drawing/2014/main" id="{1AE2CB88-83BF-8A42-B5E5-D6A07943CA54}"/>
                </a:ext>
              </a:extLst>
            </p:cNvPr>
            <p:cNvSpPr/>
            <p:nvPr/>
          </p:nvSpPr>
          <p:spPr>
            <a:xfrm rot="7244333">
              <a:off x="6051728" y="2006072"/>
              <a:ext cx="1121371" cy="1126451"/>
            </a:xfrm>
            <a:prstGeom prst="arc">
              <a:avLst>
                <a:gd name="adj1" fmla="val 16200000"/>
                <a:gd name="adj2" fmla="val 130366"/>
              </a:avLst>
            </a:prstGeom>
            <a:noFill/>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1D260034-4A55-92FC-2D0B-69E4CC00D3AF}"/>
                </a:ext>
              </a:extLst>
            </p:cNvPr>
            <p:cNvSpPr txBox="1"/>
            <p:nvPr/>
          </p:nvSpPr>
          <p:spPr>
            <a:xfrm>
              <a:off x="6778922" y="3257782"/>
              <a:ext cx="1103257" cy="523220"/>
            </a:xfrm>
            <a:prstGeom prst="rect">
              <a:avLst/>
            </a:prstGeom>
            <a:noFill/>
          </p:spPr>
          <p:txBody>
            <a:bodyPr wrap="square" rtlCol="0">
              <a:spAutoFit/>
            </a:bodyPr>
            <a:lstStyle/>
            <a:p>
              <a:pPr algn="ctr"/>
              <a:r>
                <a:rPr lang="en-US" sz="1400" dirty="0">
                  <a:latin typeface="Lato" panose="020F0502020204030203" pitchFamily="34" charset="0"/>
                  <a:ea typeface="Lato" panose="020F0502020204030203" pitchFamily="34" charset="0"/>
                  <a:cs typeface="Lato" panose="020F0502020204030203" pitchFamily="34" charset="0"/>
                </a:rPr>
                <a:t>non-degenerate</a:t>
              </a:r>
            </a:p>
          </p:txBody>
        </p:sp>
      </p:grpSp>
      <p:grpSp>
        <p:nvGrpSpPr>
          <p:cNvPr id="6" name="Group 5">
            <a:extLst>
              <a:ext uri="{FF2B5EF4-FFF2-40B4-BE49-F238E27FC236}">
                <a16:creationId xmlns:a16="http://schemas.microsoft.com/office/drawing/2014/main" id="{3AEC2C4B-2CBC-1063-F16A-D1C904C5FD69}"/>
              </a:ext>
            </a:extLst>
          </p:cNvPr>
          <p:cNvGrpSpPr/>
          <p:nvPr/>
        </p:nvGrpSpPr>
        <p:grpSpPr>
          <a:xfrm>
            <a:off x="9299545" y="1247740"/>
            <a:ext cx="2388798" cy="2214813"/>
            <a:chOff x="9299545" y="1247740"/>
            <a:chExt cx="2388798" cy="2214813"/>
          </a:xfrm>
        </p:grpSpPr>
        <p:cxnSp>
          <p:nvCxnSpPr>
            <p:cNvPr id="46" name="Straight Arrow Connector 45">
              <a:extLst>
                <a:ext uri="{FF2B5EF4-FFF2-40B4-BE49-F238E27FC236}">
                  <a16:creationId xmlns:a16="http://schemas.microsoft.com/office/drawing/2014/main" id="{461E09B1-461E-2603-0191-E92003A75AD7}"/>
                </a:ext>
              </a:extLst>
            </p:cNvPr>
            <p:cNvCxnSpPr>
              <a:cxnSpLocks/>
            </p:cNvCxnSpPr>
            <p:nvPr/>
          </p:nvCxnSpPr>
          <p:spPr>
            <a:xfrm flipV="1">
              <a:off x="10077610" y="2015127"/>
              <a:ext cx="491240" cy="223087"/>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FCE0792-7087-A7F6-172A-9CFCE0AC5556}"/>
                </a:ext>
              </a:extLst>
            </p:cNvPr>
            <p:cNvCxnSpPr>
              <a:cxnSpLocks/>
            </p:cNvCxnSpPr>
            <p:nvPr/>
          </p:nvCxnSpPr>
          <p:spPr>
            <a:xfrm>
              <a:off x="10117398" y="2801310"/>
              <a:ext cx="578514" cy="206951"/>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5803F7D4-BB5A-B2CC-8064-3B3D27A0C869}"/>
                </a:ext>
              </a:extLst>
            </p:cNvPr>
            <p:cNvGrpSpPr/>
            <p:nvPr/>
          </p:nvGrpSpPr>
          <p:grpSpPr>
            <a:xfrm>
              <a:off x="9299545" y="1247740"/>
              <a:ext cx="2388798" cy="2214813"/>
              <a:chOff x="9299545" y="1247740"/>
              <a:chExt cx="2388798" cy="2214813"/>
            </a:xfrm>
          </p:grpSpPr>
          <p:grpSp>
            <p:nvGrpSpPr>
              <p:cNvPr id="28" name="Group 27">
                <a:extLst>
                  <a:ext uri="{FF2B5EF4-FFF2-40B4-BE49-F238E27FC236}">
                    <a16:creationId xmlns:a16="http://schemas.microsoft.com/office/drawing/2014/main" id="{D474C817-7CA2-C46D-0284-EDBB4A7F1A5B}"/>
                  </a:ext>
                </a:extLst>
              </p:cNvPr>
              <p:cNvGrpSpPr/>
              <p:nvPr/>
            </p:nvGrpSpPr>
            <p:grpSpPr>
              <a:xfrm>
                <a:off x="9299545" y="1247740"/>
                <a:ext cx="2388798" cy="2214813"/>
                <a:chOff x="9012803" y="1366424"/>
                <a:chExt cx="2388798" cy="2214813"/>
              </a:xfrm>
            </p:grpSpPr>
            <p:sp>
              <p:nvSpPr>
                <p:cNvPr id="21" name="Oval 20">
                  <a:extLst>
                    <a:ext uri="{FF2B5EF4-FFF2-40B4-BE49-F238E27FC236}">
                      <a16:creationId xmlns:a16="http://schemas.microsoft.com/office/drawing/2014/main" id="{6C2FC5CF-6879-207B-A4D4-1F068A5E316D}"/>
                    </a:ext>
                  </a:extLst>
                </p:cNvPr>
                <p:cNvSpPr>
                  <a:spLocks noChangeAspect="1"/>
                </p:cNvSpPr>
                <p:nvPr/>
              </p:nvSpPr>
              <p:spPr>
                <a:xfrm>
                  <a:off x="9031854" y="2306045"/>
                  <a:ext cx="766713" cy="76671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22" name="Oval 21">
                  <a:extLst>
                    <a:ext uri="{FF2B5EF4-FFF2-40B4-BE49-F238E27FC236}">
                      <a16:creationId xmlns:a16="http://schemas.microsoft.com/office/drawing/2014/main" id="{75B02F9E-C697-BD34-0CF7-7F0DD44CCD61}"/>
                    </a:ext>
                  </a:extLst>
                </p:cNvPr>
                <p:cNvSpPr>
                  <a:spLocks noChangeAspect="1"/>
                </p:cNvSpPr>
                <p:nvPr/>
              </p:nvSpPr>
              <p:spPr>
                <a:xfrm>
                  <a:off x="9114574" y="2382245"/>
                  <a:ext cx="614313" cy="6143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23" name="TextBox 22">
                  <a:extLst>
                    <a:ext uri="{FF2B5EF4-FFF2-40B4-BE49-F238E27FC236}">
                      <a16:creationId xmlns:a16="http://schemas.microsoft.com/office/drawing/2014/main" id="{13A00892-A02F-2B46-6DD6-8F96C9612D0B}"/>
                    </a:ext>
                  </a:extLst>
                </p:cNvPr>
                <p:cNvSpPr txBox="1"/>
                <p:nvPr/>
              </p:nvSpPr>
              <p:spPr>
                <a:xfrm>
                  <a:off x="9165699" y="2429854"/>
                  <a:ext cx="530915" cy="523220"/>
                </a:xfrm>
                <a:prstGeom prst="rect">
                  <a:avLst/>
                </a:prstGeom>
                <a:noFill/>
              </p:spPr>
              <p:txBody>
                <a:bodyPr wrap="none" rtlCol="0">
                  <a:spAutoFit/>
                </a:bodyPr>
                <a:lstStyle/>
                <a:p>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C/O</a:t>
                  </a:r>
                </a:p>
                <a:p>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WD</a:t>
                  </a:r>
                </a:p>
              </p:txBody>
            </p:sp>
            <p:sp>
              <p:nvSpPr>
                <p:cNvPr id="24" name="TextBox 23">
                  <a:extLst>
                    <a:ext uri="{FF2B5EF4-FFF2-40B4-BE49-F238E27FC236}">
                      <a16:creationId xmlns:a16="http://schemas.microsoft.com/office/drawing/2014/main" id="{DA603AD9-15A3-F601-F92F-377326890F9F}"/>
                    </a:ext>
                  </a:extLst>
                </p:cNvPr>
                <p:cNvSpPr txBox="1"/>
                <p:nvPr/>
              </p:nvSpPr>
              <p:spPr>
                <a:xfrm>
                  <a:off x="9012803" y="2110483"/>
                  <a:ext cx="817853" cy="307777"/>
                </a:xfrm>
                <a:prstGeom prst="rect">
                  <a:avLst/>
                </a:prstGeom>
                <a:noFill/>
              </p:spPr>
              <p:txBody>
                <a:bodyPr wrap="none" rtlCol="0">
                  <a:spAutoFit/>
                </a:bodyPr>
                <a:lstStyle/>
                <a:p>
                  <a:r>
                    <a:rPr lang="en-US" sz="1400" dirty="0">
                      <a:solidFill>
                        <a:schemeClr val="bg1"/>
                      </a:solidFill>
                      <a:latin typeface="Lato" panose="020F0502020204030203" pitchFamily="34" charset="0"/>
                      <a:ea typeface="Lato" panose="020F0502020204030203" pitchFamily="34" charset="0"/>
                      <a:cs typeface="Lato" panose="020F0502020204030203" pitchFamily="34" charset="0"/>
                    </a:rPr>
                    <a:t>He shell</a:t>
                  </a:r>
                </a:p>
              </p:txBody>
            </p:sp>
            <p:sp>
              <p:nvSpPr>
                <p:cNvPr id="25" name="Oval 24">
                  <a:extLst>
                    <a:ext uri="{FF2B5EF4-FFF2-40B4-BE49-F238E27FC236}">
                      <a16:creationId xmlns:a16="http://schemas.microsoft.com/office/drawing/2014/main" id="{B71F8AF4-24A9-2B40-133F-418C69ABFFDA}"/>
                    </a:ext>
                  </a:extLst>
                </p:cNvPr>
                <p:cNvSpPr>
                  <a:spLocks noChangeAspect="1"/>
                </p:cNvSpPr>
                <p:nvPr/>
              </p:nvSpPr>
              <p:spPr>
                <a:xfrm>
                  <a:off x="10282109" y="1366424"/>
                  <a:ext cx="1119492" cy="1119492"/>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7" name="Oval 26">
                  <a:extLst>
                    <a:ext uri="{FF2B5EF4-FFF2-40B4-BE49-F238E27FC236}">
                      <a16:creationId xmlns:a16="http://schemas.microsoft.com/office/drawing/2014/main" id="{29C90E35-9C50-CF4D-6136-244375E98720}"/>
                    </a:ext>
                  </a:extLst>
                </p:cNvPr>
                <p:cNvSpPr>
                  <a:spLocks noChangeAspect="1"/>
                </p:cNvSpPr>
                <p:nvPr/>
              </p:nvSpPr>
              <p:spPr>
                <a:xfrm>
                  <a:off x="10493003" y="2814524"/>
                  <a:ext cx="766713" cy="76671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Lato" panose="020F0502020204030203" pitchFamily="34" charset="0"/>
                      <a:ea typeface="Lato" panose="020F0502020204030203" pitchFamily="34" charset="0"/>
                      <a:cs typeface="Lato" panose="020F0502020204030203" pitchFamily="34" charset="0"/>
                    </a:rPr>
                    <a:t>He WD</a:t>
                  </a:r>
                </a:p>
              </p:txBody>
            </p:sp>
          </p:grpSp>
          <p:sp>
            <p:nvSpPr>
              <p:cNvPr id="42" name="TextBox 41">
                <a:extLst>
                  <a:ext uri="{FF2B5EF4-FFF2-40B4-BE49-F238E27FC236}">
                    <a16:creationId xmlns:a16="http://schemas.microsoft.com/office/drawing/2014/main" id="{F037B44D-C974-3FB4-C47E-3535282AB62F}"/>
                  </a:ext>
                </a:extLst>
              </p:cNvPr>
              <p:cNvSpPr txBox="1"/>
              <p:nvPr/>
            </p:nvSpPr>
            <p:spPr>
              <a:xfrm>
                <a:off x="10576968" y="1481320"/>
                <a:ext cx="1103257" cy="523220"/>
              </a:xfrm>
              <a:prstGeom prst="rect">
                <a:avLst/>
              </a:prstGeom>
              <a:noFill/>
            </p:spPr>
            <p:txBody>
              <a:bodyPr wrap="square" rtlCol="0">
                <a:spAutoFit/>
              </a:bodyPr>
              <a:lstStyle/>
              <a:p>
                <a:pPr algn="ctr"/>
                <a:r>
                  <a:rPr lang="en-US" sz="1400" dirty="0">
                    <a:latin typeface="Lato" panose="020F0502020204030203" pitchFamily="34" charset="0"/>
                    <a:ea typeface="Lato" panose="020F0502020204030203" pitchFamily="34" charset="0"/>
                    <a:cs typeface="Lato" panose="020F0502020204030203" pitchFamily="34" charset="0"/>
                  </a:rPr>
                  <a:t>non-degenerate</a:t>
                </a:r>
              </a:p>
            </p:txBody>
          </p:sp>
          <p:sp>
            <p:nvSpPr>
              <p:cNvPr id="53" name="TextBox 52">
                <a:extLst>
                  <a:ext uri="{FF2B5EF4-FFF2-40B4-BE49-F238E27FC236}">
                    <a16:creationId xmlns:a16="http://schemas.microsoft.com/office/drawing/2014/main" id="{F6AD71C4-AAF7-69B3-9C05-0A768E8677D7}"/>
                  </a:ext>
                </a:extLst>
              </p:cNvPr>
              <p:cNvSpPr txBox="1"/>
              <p:nvPr/>
            </p:nvSpPr>
            <p:spPr>
              <a:xfrm>
                <a:off x="10238787" y="2144104"/>
                <a:ext cx="413896" cy="707886"/>
              </a:xfrm>
              <a:prstGeom prst="rect">
                <a:avLst/>
              </a:prstGeom>
              <a:noFill/>
            </p:spPr>
            <p:txBody>
              <a:bodyPr wrap="none" rtlCol="0">
                <a:spAutoFit/>
              </a:bodyPr>
              <a:lstStyle/>
              <a:p>
                <a:r>
                  <a:rPr lang="en-US" sz="40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grpSp>
      </p:grpSp>
      <p:sp>
        <p:nvSpPr>
          <p:cNvPr id="59" name="TextBox 58">
            <a:extLst>
              <a:ext uri="{FF2B5EF4-FFF2-40B4-BE49-F238E27FC236}">
                <a16:creationId xmlns:a16="http://schemas.microsoft.com/office/drawing/2014/main" id="{8641606A-D4D4-1DFD-5E64-1B81F42DC972}"/>
              </a:ext>
            </a:extLst>
          </p:cNvPr>
          <p:cNvSpPr txBox="1"/>
          <p:nvPr/>
        </p:nvSpPr>
        <p:spPr>
          <a:xfrm>
            <a:off x="10313275" y="4639687"/>
            <a:ext cx="1292341" cy="923330"/>
          </a:xfrm>
          <a:prstGeom prst="rect">
            <a:avLst/>
          </a:prstGeom>
          <a:noFill/>
        </p:spPr>
        <p:txBody>
          <a:bodyPr wrap="none" rtlCol="0">
            <a:spAutoFit/>
          </a:bodyPr>
          <a:lstStyle/>
          <a:p>
            <a:r>
              <a:rPr lang="en-US" sz="5400" dirty="0">
                <a:solidFill>
                  <a:schemeClr val="bg1"/>
                </a:solidFill>
                <a:latin typeface="Roboto Light" panose="02000000000000000000" pitchFamily="2" charset="0"/>
                <a:ea typeface="Roboto Light" panose="02000000000000000000" pitchFamily="2" charset="0"/>
                <a:cs typeface="Lato" panose="020F0502020204030203" pitchFamily="34" charset="0"/>
              </a:rPr>
              <a:t>etc.</a:t>
            </a:r>
          </a:p>
        </p:txBody>
      </p:sp>
      <p:sp>
        <p:nvSpPr>
          <p:cNvPr id="62" name="Content Placeholder 2">
            <a:extLst>
              <a:ext uri="{FF2B5EF4-FFF2-40B4-BE49-F238E27FC236}">
                <a16:creationId xmlns:a16="http://schemas.microsoft.com/office/drawing/2014/main" id="{DE36084D-B566-F3F0-6B99-C30A72BFDB06}"/>
              </a:ext>
            </a:extLst>
          </p:cNvPr>
          <p:cNvSpPr>
            <a:spLocks noGrp="1"/>
          </p:cNvSpPr>
          <p:nvPr>
            <p:ph idx="1"/>
          </p:nvPr>
        </p:nvSpPr>
        <p:spPr>
          <a:xfrm>
            <a:off x="838200" y="1243735"/>
            <a:ext cx="10515600" cy="575830"/>
          </a:xfrm>
        </p:spPr>
        <p:txBody>
          <a:bodyPr/>
          <a:lstStyle/>
          <a:p>
            <a:pPr marL="0" indent="0">
              <a:buNone/>
            </a:pPr>
            <a: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t>Single-degenerate:</a:t>
            </a:r>
          </a:p>
        </p:txBody>
      </p:sp>
      <p:sp>
        <p:nvSpPr>
          <p:cNvPr id="63" name="Content Placeholder 2">
            <a:extLst>
              <a:ext uri="{FF2B5EF4-FFF2-40B4-BE49-F238E27FC236}">
                <a16:creationId xmlns:a16="http://schemas.microsoft.com/office/drawing/2014/main" id="{320736E0-2128-0CFB-C913-DAADD6577842}"/>
              </a:ext>
            </a:extLst>
          </p:cNvPr>
          <p:cNvSpPr txBox="1">
            <a:spLocks/>
          </p:cNvSpPr>
          <p:nvPr/>
        </p:nvSpPr>
        <p:spPr>
          <a:xfrm>
            <a:off x="838200" y="4016231"/>
            <a:ext cx="4869873" cy="10222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t>Double-degenerate:</a:t>
            </a:r>
          </a:p>
        </p:txBody>
      </p:sp>
      <p:grpSp>
        <p:nvGrpSpPr>
          <p:cNvPr id="64" name="Group 63">
            <a:extLst>
              <a:ext uri="{FF2B5EF4-FFF2-40B4-BE49-F238E27FC236}">
                <a16:creationId xmlns:a16="http://schemas.microsoft.com/office/drawing/2014/main" id="{F810529F-C977-57EC-BA91-8F41658808D4}"/>
              </a:ext>
            </a:extLst>
          </p:cNvPr>
          <p:cNvGrpSpPr/>
          <p:nvPr/>
        </p:nvGrpSpPr>
        <p:grpSpPr>
          <a:xfrm>
            <a:off x="1324023" y="4773555"/>
            <a:ext cx="2339817" cy="1772390"/>
            <a:chOff x="5542362" y="2008612"/>
            <a:chExt cx="2339817" cy="1772390"/>
          </a:xfrm>
        </p:grpSpPr>
        <p:sp>
          <p:nvSpPr>
            <p:cNvPr id="65" name="Oval 64">
              <a:extLst>
                <a:ext uri="{FF2B5EF4-FFF2-40B4-BE49-F238E27FC236}">
                  <a16:creationId xmlns:a16="http://schemas.microsoft.com/office/drawing/2014/main" id="{A6F678E6-F64D-67D4-A48F-B9F542878D0D}"/>
                </a:ext>
              </a:extLst>
            </p:cNvPr>
            <p:cNvSpPr>
              <a:spLocks noChangeAspect="1"/>
            </p:cNvSpPr>
            <p:nvPr/>
          </p:nvSpPr>
          <p:spPr>
            <a:xfrm>
              <a:off x="5542362" y="2446232"/>
              <a:ext cx="766713" cy="7667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Lato" panose="020F0502020204030203" pitchFamily="34" charset="0"/>
                  <a:ea typeface="Lato" panose="020F0502020204030203" pitchFamily="34" charset="0"/>
                  <a:cs typeface="Lato" panose="020F0502020204030203" pitchFamily="34" charset="0"/>
                </a:rPr>
                <a:t>C/O WD</a:t>
              </a:r>
            </a:p>
          </p:txBody>
        </p:sp>
        <p:sp>
          <p:nvSpPr>
            <p:cNvPr id="66" name="Oval 65">
              <a:extLst>
                <a:ext uri="{FF2B5EF4-FFF2-40B4-BE49-F238E27FC236}">
                  <a16:creationId xmlns:a16="http://schemas.microsoft.com/office/drawing/2014/main" id="{2B4E4CFE-FFA6-8088-F134-4035F05C3F6E}"/>
                </a:ext>
              </a:extLst>
            </p:cNvPr>
            <p:cNvSpPr>
              <a:spLocks noChangeAspect="1"/>
            </p:cNvSpPr>
            <p:nvPr/>
          </p:nvSpPr>
          <p:spPr>
            <a:xfrm>
              <a:off x="6735580" y="2034597"/>
              <a:ext cx="766713" cy="7667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Lato" panose="020F0502020204030203" pitchFamily="34" charset="0"/>
                  <a:ea typeface="Lato" panose="020F0502020204030203" pitchFamily="34" charset="0"/>
                  <a:cs typeface="Lato" panose="020F0502020204030203" pitchFamily="34" charset="0"/>
                </a:rPr>
                <a:t>C/O WD</a:t>
              </a:r>
            </a:p>
          </p:txBody>
        </p:sp>
        <p:sp>
          <p:nvSpPr>
            <p:cNvPr id="67" name="Arc 66">
              <a:extLst>
                <a:ext uri="{FF2B5EF4-FFF2-40B4-BE49-F238E27FC236}">
                  <a16:creationId xmlns:a16="http://schemas.microsoft.com/office/drawing/2014/main" id="{5DB67784-C55D-7337-F186-60F1A2A227DE}"/>
                </a:ext>
              </a:extLst>
            </p:cNvPr>
            <p:cNvSpPr/>
            <p:nvPr/>
          </p:nvSpPr>
          <p:spPr>
            <a:xfrm rot="17662335">
              <a:off x="5941625" y="2006073"/>
              <a:ext cx="1121371" cy="1126451"/>
            </a:xfrm>
            <a:prstGeom prst="arc">
              <a:avLst>
                <a:gd name="adj1" fmla="val 16200000"/>
                <a:gd name="adj2" fmla="val 130366"/>
              </a:avLst>
            </a:prstGeom>
            <a:noFill/>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Arc 67">
              <a:extLst>
                <a:ext uri="{FF2B5EF4-FFF2-40B4-BE49-F238E27FC236}">
                  <a16:creationId xmlns:a16="http://schemas.microsoft.com/office/drawing/2014/main" id="{BAF81216-B890-01C9-33D8-986880C6E404}"/>
                </a:ext>
              </a:extLst>
            </p:cNvPr>
            <p:cNvSpPr/>
            <p:nvPr/>
          </p:nvSpPr>
          <p:spPr>
            <a:xfrm rot="7244333">
              <a:off x="6051728" y="2006072"/>
              <a:ext cx="1121371" cy="1126451"/>
            </a:xfrm>
            <a:prstGeom prst="arc">
              <a:avLst>
                <a:gd name="adj1" fmla="val 16200000"/>
                <a:gd name="adj2" fmla="val 130366"/>
              </a:avLst>
            </a:prstGeom>
            <a:noFill/>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TextBox 68">
              <a:extLst>
                <a:ext uri="{FF2B5EF4-FFF2-40B4-BE49-F238E27FC236}">
                  <a16:creationId xmlns:a16="http://schemas.microsoft.com/office/drawing/2014/main" id="{E93D1503-E4E2-C3A9-279C-4AE4B9FE180B}"/>
                </a:ext>
              </a:extLst>
            </p:cNvPr>
            <p:cNvSpPr txBox="1"/>
            <p:nvPr/>
          </p:nvSpPr>
          <p:spPr>
            <a:xfrm>
              <a:off x="6778922" y="3257782"/>
              <a:ext cx="1103257" cy="523220"/>
            </a:xfrm>
            <a:prstGeom prst="rect">
              <a:avLst/>
            </a:prstGeom>
            <a:noFill/>
          </p:spPr>
          <p:txBody>
            <a:bodyPr wrap="square" rtlCol="0">
              <a:spAutoFit/>
            </a:bodyPr>
            <a:lstStyle/>
            <a:p>
              <a:pPr algn="ctr"/>
              <a:r>
                <a:rPr lang="en-US" sz="1400" dirty="0">
                  <a:latin typeface="Lato" panose="020F0502020204030203" pitchFamily="34" charset="0"/>
                  <a:ea typeface="Lato" panose="020F0502020204030203" pitchFamily="34" charset="0"/>
                  <a:cs typeface="Lato" panose="020F0502020204030203" pitchFamily="34" charset="0"/>
                </a:rPr>
                <a:t>non-degenerate</a:t>
              </a:r>
            </a:p>
          </p:txBody>
        </p:sp>
      </p:grpSp>
      <p:grpSp>
        <p:nvGrpSpPr>
          <p:cNvPr id="70" name="Group 69">
            <a:extLst>
              <a:ext uri="{FF2B5EF4-FFF2-40B4-BE49-F238E27FC236}">
                <a16:creationId xmlns:a16="http://schemas.microsoft.com/office/drawing/2014/main" id="{B51CBDFD-9291-E12B-5505-338E63E4E0B1}"/>
              </a:ext>
            </a:extLst>
          </p:cNvPr>
          <p:cNvGrpSpPr/>
          <p:nvPr/>
        </p:nvGrpSpPr>
        <p:grpSpPr>
          <a:xfrm>
            <a:off x="1196714" y="1891378"/>
            <a:ext cx="2410143" cy="1479184"/>
            <a:chOff x="5542362" y="1733761"/>
            <a:chExt cx="2410143" cy="1479184"/>
          </a:xfrm>
        </p:grpSpPr>
        <p:sp>
          <p:nvSpPr>
            <p:cNvPr id="71" name="Oval 70">
              <a:extLst>
                <a:ext uri="{FF2B5EF4-FFF2-40B4-BE49-F238E27FC236}">
                  <a16:creationId xmlns:a16="http://schemas.microsoft.com/office/drawing/2014/main" id="{FED768AE-E2E8-B736-BD6B-E8E975932CB7}"/>
                </a:ext>
              </a:extLst>
            </p:cNvPr>
            <p:cNvSpPr>
              <a:spLocks noChangeAspect="1"/>
            </p:cNvSpPr>
            <p:nvPr/>
          </p:nvSpPr>
          <p:spPr>
            <a:xfrm>
              <a:off x="5542362" y="2446232"/>
              <a:ext cx="766713" cy="7667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Lato" panose="020F0502020204030203" pitchFamily="34" charset="0"/>
                  <a:ea typeface="Lato" panose="020F0502020204030203" pitchFamily="34" charset="0"/>
                  <a:cs typeface="Lato" panose="020F0502020204030203" pitchFamily="34" charset="0"/>
                </a:rPr>
                <a:t>C/O WD</a:t>
              </a:r>
            </a:p>
          </p:txBody>
        </p:sp>
        <p:sp>
          <p:nvSpPr>
            <p:cNvPr id="72" name="Oval 71">
              <a:extLst>
                <a:ext uri="{FF2B5EF4-FFF2-40B4-BE49-F238E27FC236}">
                  <a16:creationId xmlns:a16="http://schemas.microsoft.com/office/drawing/2014/main" id="{0560DF8F-1A2D-AB91-A18E-C14B004A8322}"/>
                </a:ext>
              </a:extLst>
            </p:cNvPr>
            <p:cNvSpPr>
              <a:spLocks noChangeAspect="1"/>
            </p:cNvSpPr>
            <p:nvPr/>
          </p:nvSpPr>
          <p:spPr>
            <a:xfrm>
              <a:off x="6823345" y="1733761"/>
              <a:ext cx="1119492" cy="1119492"/>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73" name="Arc 72">
              <a:extLst>
                <a:ext uri="{FF2B5EF4-FFF2-40B4-BE49-F238E27FC236}">
                  <a16:creationId xmlns:a16="http://schemas.microsoft.com/office/drawing/2014/main" id="{65427B41-6629-1B89-E202-D1A0208CE66C}"/>
                </a:ext>
              </a:extLst>
            </p:cNvPr>
            <p:cNvSpPr/>
            <p:nvPr/>
          </p:nvSpPr>
          <p:spPr>
            <a:xfrm rot="17662335">
              <a:off x="5941625" y="2006073"/>
              <a:ext cx="1121371" cy="1126451"/>
            </a:xfrm>
            <a:prstGeom prst="arc">
              <a:avLst>
                <a:gd name="adj1" fmla="val 16200000"/>
                <a:gd name="adj2" fmla="val 130366"/>
              </a:avLst>
            </a:prstGeom>
            <a:noFill/>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a:extLst>
                <a:ext uri="{FF2B5EF4-FFF2-40B4-BE49-F238E27FC236}">
                  <a16:creationId xmlns:a16="http://schemas.microsoft.com/office/drawing/2014/main" id="{9BFCC7F7-725F-09B9-A8B1-1517E8215181}"/>
                </a:ext>
              </a:extLst>
            </p:cNvPr>
            <p:cNvSpPr/>
            <p:nvPr/>
          </p:nvSpPr>
          <p:spPr>
            <a:xfrm rot="7244333">
              <a:off x="6051728" y="2006072"/>
              <a:ext cx="1121371" cy="1126451"/>
            </a:xfrm>
            <a:prstGeom prst="arc">
              <a:avLst>
                <a:gd name="adj1" fmla="val 16200000"/>
                <a:gd name="adj2" fmla="val 130366"/>
              </a:avLst>
            </a:prstGeom>
            <a:noFill/>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TextBox 74">
              <a:extLst>
                <a:ext uri="{FF2B5EF4-FFF2-40B4-BE49-F238E27FC236}">
                  <a16:creationId xmlns:a16="http://schemas.microsoft.com/office/drawing/2014/main" id="{72F7686F-723C-68E2-F0D2-4BA9BBA38407}"/>
                </a:ext>
              </a:extLst>
            </p:cNvPr>
            <p:cNvSpPr txBox="1"/>
            <p:nvPr/>
          </p:nvSpPr>
          <p:spPr>
            <a:xfrm>
              <a:off x="6849248" y="1994686"/>
              <a:ext cx="1103257" cy="523220"/>
            </a:xfrm>
            <a:prstGeom prst="rect">
              <a:avLst/>
            </a:prstGeom>
            <a:noFill/>
          </p:spPr>
          <p:txBody>
            <a:bodyPr wrap="square" rtlCol="0">
              <a:spAutoFit/>
            </a:bodyPr>
            <a:lstStyle/>
            <a:p>
              <a:pPr algn="ctr"/>
              <a:r>
                <a:rPr lang="en-US" sz="1400" dirty="0">
                  <a:latin typeface="Lato" panose="020F0502020204030203" pitchFamily="34" charset="0"/>
                  <a:ea typeface="Lato" panose="020F0502020204030203" pitchFamily="34" charset="0"/>
                  <a:cs typeface="Lato" panose="020F0502020204030203" pitchFamily="34" charset="0"/>
                </a:rPr>
                <a:t>non-degenerate</a:t>
              </a:r>
            </a:p>
          </p:txBody>
        </p:sp>
      </p:grpSp>
    </p:spTree>
    <p:extLst>
      <p:ext uri="{BB962C8B-B14F-4D97-AF65-F5344CB8AC3E}">
        <p14:creationId xmlns:p14="http://schemas.microsoft.com/office/powerpoint/2010/main" val="2736001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A9F7-2BF7-4B15-9C8B-A2AFB04A6D27}"/>
              </a:ext>
            </a:extLst>
          </p:cNvPr>
          <p:cNvSpPr>
            <a:spLocks noGrp="1"/>
          </p:cNvSpPr>
          <p:nvPr>
            <p:ph type="title"/>
          </p:nvPr>
        </p:nvSpPr>
        <p:spPr>
          <a:xfrm>
            <a:off x="838200" y="0"/>
            <a:ext cx="10515600" cy="1325563"/>
          </a:xfrm>
        </p:spPr>
        <p:txBody>
          <a:bodyPr>
            <a:normAutofit/>
          </a:bodyPr>
          <a:lstStyle/>
          <a:p>
            <a:pPr algn="ctr"/>
            <a:r>
              <a:rPr lang="en-US" sz="6000" dirty="0">
                <a:solidFill>
                  <a:schemeClr val="bg1"/>
                </a:solidFill>
                <a:latin typeface="Roboto Light" panose="02000000000000000000" pitchFamily="2" charset="0"/>
                <a:ea typeface="Roboto Light" panose="02000000000000000000" pitchFamily="2" charset="0"/>
                <a:cs typeface="Lato" panose="020F0502020204030203" pitchFamily="34" charset="0"/>
              </a:rPr>
              <a:t>Explosion Mechanisms</a:t>
            </a:r>
          </a:p>
        </p:txBody>
      </p:sp>
      <p:sp>
        <p:nvSpPr>
          <p:cNvPr id="3" name="Content Placeholder 2">
            <a:extLst>
              <a:ext uri="{FF2B5EF4-FFF2-40B4-BE49-F238E27FC236}">
                <a16:creationId xmlns:a16="http://schemas.microsoft.com/office/drawing/2014/main" id="{8CB52E0F-FD0C-DDBC-23FA-9828FCBB485F}"/>
              </a:ext>
            </a:extLst>
          </p:cNvPr>
          <p:cNvSpPr>
            <a:spLocks noGrp="1"/>
          </p:cNvSpPr>
          <p:nvPr>
            <p:ph idx="1"/>
          </p:nvPr>
        </p:nvSpPr>
        <p:spPr>
          <a:xfrm>
            <a:off x="1139856" y="1353243"/>
            <a:ext cx="3236201" cy="575830"/>
          </a:xfrm>
        </p:spPr>
        <p:txBody>
          <a:bodyPr>
            <a:normAutofit/>
          </a:bodyPr>
          <a:lstStyle/>
          <a:p>
            <a:pPr marL="0" indent="0">
              <a:buNone/>
            </a:pPr>
            <a:r>
              <a:rPr lang="en-US" dirty="0" err="1">
                <a:solidFill>
                  <a:schemeClr val="bg1"/>
                </a:solidFill>
                <a:latin typeface="Roboto Light" panose="02000000000000000000" pitchFamily="2" charset="0"/>
                <a:ea typeface="Roboto Light" panose="02000000000000000000" pitchFamily="2" charset="0"/>
                <a:cs typeface="Lato" panose="020F0502020204030203" pitchFamily="34" charset="0"/>
              </a:rPr>
              <a:t>M</a:t>
            </a:r>
            <a:r>
              <a:rPr lang="en-US" baseline="-25000" dirty="0" err="1">
                <a:solidFill>
                  <a:schemeClr val="bg1"/>
                </a:solidFill>
                <a:latin typeface="Roboto Light" panose="02000000000000000000" pitchFamily="2" charset="0"/>
                <a:ea typeface="Roboto Light" panose="02000000000000000000" pitchFamily="2" charset="0"/>
                <a:cs typeface="Lato" panose="020F0502020204030203" pitchFamily="34" charset="0"/>
              </a:rPr>
              <a:t>Ch</a:t>
            </a:r>
            <a: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t> Detonation</a:t>
            </a:r>
          </a:p>
        </p:txBody>
      </p:sp>
      <p:sp>
        <p:nvSpPr>
          <p:cNvPr id="4" name="Content Placeholder 2">
            <a:extLst>
              <a:ext uri="{FF2B5EF4-FFF2-40B4-BE49-F238E27FC236}">
                <a16:creationId xmlns:a16="http://schemas.microsoft.com/office/drawing/2014/main" id="{7B90E16C-4097-95B0-5541-8CA266A2BF80}"/>
              </a:ext>
            </a:extLst>
          </p:cNvPr>
          <p:cNvSpPr txBox="1">
            <a:spLocks/>
          </p:cNvSpPr>
          <p:nvPr/>
        </p:nvSpPr>
        <p:spPr>
          <a:xfrm>
            <a:off x="6269610" y="1354774"/>
            <a:ext cx="4869873"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solidFill>
                  <a:schemeClr val="bg1"/>
                </a:solidFill>
                <a:latin typeface="Roboto Light" panose="02000000000000000000" pitchFamily="2" charset="0"/>
                <a:ea typeface="Roboto Light" panose="02000000000000000000" pitchFamily="2" charset="0"/>
                <a:cs typeface="Lato" panose="020F0502020204030203" pitchFamily="34" charset="0"/>
              </a:rPr>
              <a:t>M</a:t>
            </a:r>
            <a:r>
              <a:rPr lang="en-US" baseline="-25000" dirty="0" err="1">
                <a:solidFill>
                  <a:schemeClr val="bg1"/>
                </a:solidFill>
                <a:latin typeface="Roboto Light" panose="02000000000000000000" pitchFamily="2" charset="0"/>
                <a:ea typeface="Roboto Light" panose="02000000000000000000" pitchFamily="2" charset="0"/>
                <a:cs typeface="Lato" panose="020F0502020204030203" pitchFamily="34" charset="0"/>
              </a:rPr>
              <a:t>Ch</a:t>
            </a:r>
            <a: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t> Delayed detonation</a:t>
            </a:r>
          </a:p>
        </p:txBody>
      </p:sp>
      <p:sp>
        <p:nvSpPr>
          <p:cNvPr id="10" name="TextBox 9">
            <a:extLst>
              <a:ext uri="{FF2B5EF4-FFF2-40B4-BE49-F238E27FC236}">
                <a16:creationId xmlns:a16="http://schemas.microsoft.com/office/drawing/2014/main" id="{F1BC4DD1-392D-CFB4-84B5-E95604429C1C}"/>
              </a:ext>
            </a:extLst>
          </p:cNvPr>
          <p:cNvSpPr txBox="1"/>
          <p:nvPr/>
        </p:nvSpPr>
        <p:spPr>
          <a:xfrm>
            <a:off x="1139856" y="3862583"/>
            <a:ext cx="2847680" cy="523220"/>
          </a:xfrm>
          <a:prstGeom prst="rect">
            <a:avLst/>
          </a:prstGeom>
          <a:noFill/>
        </p:spPr>
        <p:txBody>
          <a:bodyPr wrap="square">
            <a:spAutoFit/>
          </a:bodyPr>
          <a:lstStyle/>
          <a:p>
            <a:pPr marL="0" indent="0">
              <a:buNone/>
            </a:pPr>
            <a:r>
              <a:rPr lang="en-US" sz="2800" dirty="0" err="1">
                <a:solidFill>
                  <a:schemeClr val="bg1"/>
                </a:solidFill>
                <a:latin typeface="Roboto Light" panose="02000000000000000000" pitchFamily="2" charset="0"/>
                <a:ea typeface="Roboto Light" panose="02000000000000000000" pitchFamily="2" charset="0"/>
                <a:cs typeface="Lato" panose="020F0502020204030203" pitchFamily="34" charset="0"/>
              </a:rPr>
              <a:t>M</a:t>
            </a:r>
            <a:r>
              <a:rPr lang="en-US" sz="2800" baseline="-25000" dirty="0" err="1">
                <a:solidFill>
                  <a:schemeClr val="bg1"/>
                </a:solidFill>
                <a:latin typeface="Roboto Light" panose="02000000000000000000" pitchFamily="2" charset="0"/>
                <a:ea typeface="Roboto Light" panose="02000000000000000000" pitchFamily="2" charset="0"/>
                <a:cs typeface="Lato" panose="020F0502020204030203" pitchFamily="34" charset="0"/>
              </a:rPr>
              <a:t>Ch</a:t>
            </a:r>
            <a:r>
              <a:rPr lang="en-US" sz="2800" dirty="0">
                <a:solidFill>
                  <a:schemeClr val="bg1"/>
                </a:solidFill>
                <a:latin typeface="Roboto Light" panose="02000000000000000000" pitchFamily="2" charset="0"/>
                <a:ea typeface="Roboto Light" panose="02000000000000000000" pitchFamily="2" charset="0"/>
                <a:cs typeface="Lato" panose="020F0502020204030203" pitchFamily="34" charset="0"/>
              </a:rPr>
              <a:t> Deflagration</a:t>
            </a:r>
            <a:endParaRPr lang="en-US" sz="1600" dirty="0">
              <a:solidFill>
                <a:schemeClr val="bg1"/>
              </a:solidFill>
              <a:latin typeface="Roboto Light" panose="02000000000000000000" pitchFamily="2" charset="0"/>
              <a:ea typeface="Roboto Light" panose="02000000000000000000" pitchFamily="2" charset="0"/>
              <a:cs typeface="Lato" panose="020F0502020204030203" pitchFamily="34" charset="0"/>
            </a:endParaRPr>
          </a:p>
        </p:txBody>
      </p:sp>
      <p:grpSp>
        <p:nvGrpSpPr>
          <p:cNvPr id="18" name="Group 17">
            <a:extLst>
              <a:ext uri="{FF2B5EF4-FFF2-40B4-BE49-F238E27FC236}">
                <a16:creationId xmlns:a16="http://schemas.microsoft.com/office/drawing/2014/main" id="{5E79AE6C-C752-2135-E64F-5C75B1D4621F}"/>
              </a:ext>
            </a:extLst>
          </p:cNvPr>
          <p:cNvGrpSpPr/>
          <p:nvPr/>
        </p:nvGrpSpPr>
        <p:grpSpPr>
          <a:xfrm>
            <a:off x="1366883" y="1946777"/>
            <a:ext cx="1645920" cy="1645920"/>
            <a:chOff x="1065227" y="1958561"/>
            <a:chExt cx="1645920" cy="1645920"/>
          </a:xfrm>
        </p:grpSpPr>
        <p:sp>
          <p:nvSpPr>
            <p:cNvPr id="13" name="Oval 12">
              <a:extLst>
                <a:ext uri="{FF2B5EF4-FFF2-40B4-BE49-F238E27FC236}">
                  <a16:creationId xmlns:a16="http://schemas.microsoft.com/office/drawing/2014/main" id="{6271E3B9-B862-E811-FF40-4B13CFEAF4B3}"/>
                </a:ext>
              </a:extLst>
            </p:cNvPr>
            <p:cNvSpPr>
              <a:spLocks noChangeAspect="1"/>
            </p:cNvSpPr>
            <p:nvPr/>
          </p:nvSpPr>
          <p:spPr>
            <a:xfrm>
              <a:off x="1065227" y="1958561"/>
              <a:ext cx="1645920" cy="164592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84AA6D-7216-1880-F7FA-FC6527FBD588}"/>
                </a:ext>
              </a:extLst>
            </p:cNvPr>
            <p:cNvSpPr>
              <a:spLocks noChangeAspect="1"/>
            </p:cNvSpPr>
            <p:nvPr/>
          </p:nvSpPr>
          <p:spPr>
            <a:xfrm>
              <a:off x="1293827" y="2187161"/>
              <a:ext cx="1188720" cy="11887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7B37275-0751-F71E-64C2-F74A629737B7}"/>
                </a:ext>
              </a:extLst>
            </p:cNvPr>
            <p:cNvSpPr>
              <a:spLocks noChangeAspect="1"/>
            </p:cNvSpPr>
            <p:nvPr/>
          </p:nvSpPr>
          <p:spPr>
            <a:xfrm>
              <a:off x="1385267" y="2278601"/>
              <a:ext cx="1005840" cy="10058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D36AB74-19F4-654C-9669-23F07BD66961}"/>
                </a:ext>
              </a:extLst>
            </p:cNvPr>
            <p:cNvSpPr>
              <a:spLocks noChangeAspect="1"/>
            </p:cNvSpPr>
            <p:nvPr/>
          </p:nvSpPr>
          <p:spPr>
            <a:xfrm>
              <a:off x="1619286" y="2507201"/>
              <a:ext cx="548640" cy="54864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7EF4803-C34C-D8C6-6494-47AFA9D95A9D}"/>
                </a:ext>
              </a:extLst>
            </p:cNvPr>
            <p:cNvSpPr>
              <a:spLocks noChangeAspect="1"/>
            </p:cNvSpPr>
            <p:nvPr/>
          </p:nvSpPr>
          <p:spPr>
            <a:xfrm>
              <a:off x="1796747" y="2690695"/>
              <a:ext cx="182880" cy="182880"/>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09D60EFD-058A-2FC1-F71E-0FD338F8CDFA}"/>
              </a:ext>
            </a:extLst>
          </p:cNvPr>
          <p:cNvGrpSpPr/>
          <p:nvPr/>
        </p:nvGrpSpPr>
        <p:grpSpPr>
          <a:xfrm>
            <a:off x="6472832" y="1937350"/>
            <a:ext cx="1645920" cy="1645920"/>
            <a:chOff x="6133467" y="1946777"/>
            <a:chExt cx="1645920" cy="1645920"/>
          </a:xfrm>
        </p:grpSpPr>
        <p:sp>
          <p:nvSpPr>
            <p:cNvPr id="26" name="Oval 25">
              <a:extLst>
                <a:ext uri="{FF2B5EF4-FFF2-40B4-BE49-F238E27FC236}">
                  <a16:creationId xmlns:a16="http://schemas.microsoft.com/office/drawing/2014/main" id="{7D1DBE48-59A0-D65A-6CB8-64D32807ECA8}"/>
                </a:ext>
              </a:extLst>
            </p:cNvPr>
            <p:cNvSpPr>
              <a:spLocks noChangeAspect="1"/>
            </p:cNvSpPr>
            <p:nvPr/>
          </p:nvSpPr>
          <p:spPr>
            <a:xfrm>
              <a:off x="6133467" y="1946777"/>
              <a:ext cx="1645920" cy="164592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AC953BB-CAEB-7009-FC0B-FED5BAEC0BA1}"/>
                </a:ext>
              </a:extLst>
            </p:cNvPr>
            <p:cNvSpPr>
              <a:spLocks noChangeAspect="1"/>
            </p:cNvSpPr>
            <p:nvPr/>
          </p:nvSpPr>
          <p:spPr>
            <a:xfrm>
              <a:off x="6362067" y="2175377"/>
              <a:ext cx="1188720" cy="11887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ABD4006-3728-8A5E-B8AB-27BAB7B958EE}"/>
                </a:ext>
              </a:extLst>
            </p:cNvPr>
            <p:cNvSpPr>
              <a:spLocks noChangeAspect="1"/>
            </p:cNvSpPr>
            <p:nvPr/>
          </p:nvSpPr>
          <p:spPr>
            <a:xfrm>
              <a:off x="6453507" y="2266817"/>
              <a:ext cx="1005840" cy="100584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A281FE79-ECD8-D7E0-F11A-78E441458A08}"/>
                </a:ext>
              </a:extLst>
            </p:cNvPr>
            <p:cNvSpPr>
              <a:spLocks noChangeAspect="1"/>
            </p:cNvSpPr>
            <p:nvPr/>
          </p:nvSpPr>
          <p:spPr>
            <a:xfrm>
              <a:off x="6687526" y="2495417"/>
              <a:ext cx="548640" cy="54864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613760DD-3C41-E175-4BF0-F7B0E6A73F5D}"/>
                </a:ext>
              </a:extLst>
            </p:cNvPr>
            <p:cNvSpPr>
              <a:spLocks noChangeAspect="1"/>
            </p:cNvSpPr>
            <p:nvPr/>
          </p:nvSpPr>
          <p:spPr>
            <a:xfrm>
              <a:off x="6864987" y="2678911"/>
              <a:ext cx="182880" cy="182880"/>
            </a:xfrm>
            <a:prstGeom prst="ellipse">
              <a:avLst/>
            </a:pr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descr="Splash with solid fill">
              <a:extLst>
                <a:ext uri="{FF2B5EF4-FFF2-40B4-BE49-F238E27FC236}">
                  <a16:creationId xmlns:a16="http://schemas.microsoft.com/office/drawing/2014/main" id="{E258848A-A325-B688-7107-BEEF114A5F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5346" y="2584088"/>
              <a:ext cx="381607" cy="381607"/>
            </a:xfrm>
            <a:prstGeom prst="rect">
              <a:avLst/>
            </a:prstGeom>
          </p:spPr>
        </p:pic>
      </p:grpSp>
      <p:grpSp>
        <p:nvGrpSpPr>
          <p:cNvPr id="49" name="Group 48">
            <a:extLst>
              <a:ext uri="{FF2B5EF4-FFF2-40B4-BE49-F238E27FC236}">
                <a16:creationId xmlns:a16="http://schemas.microsoft.com/office/drawing/2014/main" id="{C2AC5EFD-8C64-48C8-81E1-D77D316B8A1B}"/>
              </a:ext>
            </a:extLst>
          </p:cNvPr>
          <p:cNvGrpSpPr/>
          <p:nvPr/>
        </p:nvGrpSpPr>
        <p:grpSpPr>
          <a:xfrm>
            <a:off x="1366883" y="4445159"/>
            <a:ext cx="1645920" cy="1645920"/>
            <a:chOff x="1366883" y="4532391"/>
            <a:chExt cx="1645920" cy="1645920"/>
          </a:xfrm>
        </p:grpSpPr>
        <p:sp>
          <p:nvSpPr>
            <p:cNvPr id="20" name="Oval 19">
              <a:extLst>
                <a:ext uri="{FF2B5EF4-FFF2-40B4-BE49-F238E27FC236}">
                  <a16:creationId xmlns:a16="http://schemas.microsoft.com/office/drawing/2014/main" id="{92D0C808-E6FB-2D01-FCCB-F0397DE2FA96}"/>
                </a:ext>
              </a:extLst>
            </p:cNvPr>
            <p:cNvSpPr>
              <a:spLocks noChangeAspect="1"/>
            </p:cNvSpPr>
            <p:nvPr/>
          </p:nvSpPr>
          <p:spPr>
            <a:xfrm>
              <a:off x="1366883" y="4532391"/>
              <a:ext cx="1645920" cy="164592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Splash with solid fill">
              <a:extLst>
                <a:ext uri="{FF2B5EF4-FFF2-40B4-BE49-F238E27FC236}">
                  <a16:creationId xmlns:a16="http://schemas.microsoft.com/office/drawing/2014/main" id="{7A588BFF-A704-32C8-910B-D2647363BA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2602" y="4578110"/>
              <a:ext cx="1554482" cy="1554482"/>
            </a:xfrm>
            <a:prstGeom prst="rect">
              <a:avLst/>
            </a:prstGeom>
          </p:spPr>
        </p:pic>
      </p:grpSp>
      <p:sp>
        <p:nvSpPr>
          <p:cNvPr id="34" name="TextBox 33">
            <a:extLst>
              <a:ext uri="{FF2B5EF4-FFF2-40B4-BE49-F238E27FC236}">
                <a16:creationId xmlns:a16="http://schemas.microsoft.com/office/drawing/2014/main" id="{A427911D-A455-85F7-42A1-C36E396DA362}"/>
              </a:ext>
            </a:extLst>
          </p:cNvPr>
          <p:cNvSpPr txBox="1"/>
          <p:nvPr/>
        </p:nvSpPr>
        <p:spPr>
          <a:xfrm>
            <a:off x="3190264" y="2163768"/>
            <a:ext cx="1438214" cy="1200329"/>
          </a:xfrm>
          <a:prstGeom prst="rect">
            <a:avLst/>
          </a:prstGeom>
          <a:noFill/>
        </p:spPr>
        <p:txBody>
          <a:bodyPr wrap="none" rtlCol="0">
            <a:spAutoFit/>
          </a:bodyPr>
          <a:lstStyle/>
          <a:p>
            <a:r>
              <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rPr>
              <a:t>too much Ni</a:t>
            </a:r>
          </a:p>
          <a:p>
            <a:r>
              <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rPr>
              <a:t>(too bright)</a:t>
            </a:r>
          </a:p>
          <a:p>
            <a:endPar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endParaRPr>
          </a:p>
          <a:p>
            <a:r>
              <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rPr>
              <a:t>No IMEs</a:t>
            </a:r>
          </a:p>
        </p:txBody>
      </p:sp>
      <p:sp>
        <p:nvSpPr>
          <p:cNvPr id="35" name="TextBox 34">
            <a:extLst>
              <a:ext uri="{FF2B5EF4-FFF2-40B4-BE49-F238E27FC236}">
                <a16:creationId xmlns:a16="http://schemas.microsoft.com/office/drawing/2014/main" id="{C2921E37-7113-495B-A51C-0A1CE1BF9307}"/>
              </a:ext>
            </a:extLst>
          </p:cNvPr>
          <p:cNvSpPr txBox="1"/>
          <p:nvPr/>
        </p:nvSpPr>
        <p:spPr>
          <a:xfrm>
            <a:off x="3190264" y="4944953"/>
            <a:ext cx="1636987" cy="646331"/>
          </a:xfrm>
          <a:prstGeom prst="rect">
            <a:avLst/>
          </a:prstGeom>
          <a:noFill/>
        </p:spPr>
        <p:txBody>
          <a:bodyPr wrap="none" rtlCol="0">
            <a:spAutoFit/>
          </a:bodyPr>
          <a:lstStyle/>
          <a:p>
            <a:r>
              <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rPr>
              <a:t>not enough Ni</a:t>
            </a:r>
          </a:p>
          <a:p>
            <a:r>
              <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rPr>
              <a:t>(too dim)</a:t>
            </a:r>
          </a:p>
        </p:txBody>
      </p:sp>
      <p:sp>
        <p:nvSpPr>
          <p:cNvPr id="36" name="TextBox 35">
            <a:extLst>
              <a:ext uri="{FF2B5EF4-FFF2-40B4-BE49-F238E27FC236}">
                <a16:creationId xmlns:a16="http://schemas.microsoft.com/office/drawing/2014/main" id="{CE705496-A66D-E6E8-E85E-9E84D76109CE}"/>
              </a:ext>
            </a:extLst>
          </p:cNvPr>
          <p:cNvSpPr txBox="1"/>
          <p:nvPr/>
        </p:nvSpPr>
        <p:spPr>
          <a:xfrm>
            <a:off x="8296213" y="2292840"/>
            <a:ext cx="2761428" cy="923330"/>
          </a:xfrm>
          <a:prstGeom prst="rect">
            <a:avLst/>
          </a:prstGeom>
          <a:noFill/>
        </p:spPr>
        <p:txBody>
          <a:bodyPr wrap="square" rtlCol="0">
            <a:spAutoFit/>
          </a:bodyPr>
          <a:lstStyle/>
          <a:p>
            <a:r>
              <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rPr>
              <a:t>Deflagration to Detonation Transition (DDT)</a:t>
            </a:r>
          </a:p>
        </p:txBody>
      </p:sp>
      <p:sp>
        <p:nvSpPr>
          <p:cNvPr id="5" name="Content Placeholder 2">
            <a:extLst>
              <a:ext uri="{FF2B5EF4-FFF2-40B4-BE49-F238E27FC236}">
                <a16:creationId xmlns:a16="http://schemas.microsoft.com/office/drawing/2014/main" id="{E26AE337-B9C2-DA44-8532-593E31836CC4}"/>
              </a:ext>
            </a:extLst>
          </p:cNvPr>
          <p:cNvSpPr txBox="1">
            <a:spLocks/>
          </p:cNvSpPr>
          <p:nvPr/>
        </p:nvSpPr>
        <p:spPr>
          <a:xfrm>
            <a:off x="6269609" y="3860925"/>
            <a:ext cx="4869873" cy="523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latin typeface="Roboto Light" panose="02000000000000000000" pitchFamily="2" charset="0"/>
                <a:ea typeface="Roboto Light" panose="02000000000000000000" pitchFamily="2" charset="0"/>
                <a:cs typeface="Lato" panose="020F0502020204030203" pitchFamily="34" charset="0"/>
              </a:rPr>
              <a:t>Double detonation</a:t>
            </a:r>
          </a:p>
        </p:txBody>
      </p:sp>
      <p:grpSp>
        <p:nvGrpSpPr>
          <p:cNvPr id="6" name="Group 5">
            <a:extLst>
              <a:ext uri="{FF2B5EF4-FFF2-40B4-BE49-F238E27FC236}">
                <a16:creationId xmlns:a16="http://schemas.microsoft.com/office/drawing/2014/main" id="{667F9621-F943-AB33-F2B9-FE63295F29EB}"/>
              </a:ext>
            </a:extLst>
          </p:cNvPr>
          <p:cNvGrpSpPr/>
          <p:nvPr/>
        </p:nvGrpSpPr>
        <p:grpSpPr>
          <a:xfrm>
            <a:off x="6335672" y="4385803"/>
            <a:ext cx="1920240" cy="1920240"/>
            <a:chOff x="6047447" y="4436929"/>
            <a:chExt cx="1920240" cy="1920240"/>
          </a:xfrm>
        </p:grpSpPr>
        <p:sp>
          <p:nvSpPr>
            <p:cNvPr id="7" name="Oval 6">
              <a:extLst>
                <a:ext uri="{FF2B5EF4-FFF2-40B4-BE49-F238E27FC236}">
                  <a16:creationId xmlns:a16="http://schemas.microsoft.com/office/drawing/2014/main" id="{49E351E8-0572-DAD9-4927-101812CDD494}"/>
                </a:ext>
              </a:extLst>
            </p:cNvPr>
            <p:cNvSpPr>
              <a:spLocks noChangeAspect="1"/>
            </p:cNvSpPr>
            <p:nvPr/>
          </p:nvSpPr>
          <p:spPr>
            <a:xfrm>
              <a:off x="6047447" y="4436929"/>
              <a:ext cx="1920240" cy="192024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C57C6492-33BD-A717-410A-2C4A92595AE8}"/>
                </a:ext>
              </a:extLst>
            </p:cNvPr>
            <p:cNvGrpSpPr>
              <a:grpSpLocks noChangeAspect="1"/>
            </p:cNvGrpSpPr>
            <p:nvPr/>
          </p:nvGrpSpPr>
          <p:grpSpPr>
            <a:xfrm>
              <a:off x="6275312" y="4664700"/>
              <a:ext cx="1463040" cy="1463040"/>
              <a:chOff x="1199697" y="2088466"/>
              <a:chExt cx="1376979" cy="1376979"/>
            </a:xfrm>
          </p:grpSpPr>
          <p:sp>
            <p:nvSpPr>
              <p:cNvPr id="12" name="Oval 11">
                <a:extLst>
                  <a:ext uri="{FF2B5EF4-FFF2-40B4-BE49-F238E27FC236}">
                    <a16:creationId xmlns:a16="http://schemas.microsoft.com/office/drawing/2014/main" id="{B1B03564-096D-27F4-AEA6-CF0D39F75AFF}"/>
                  </a:ext>
                </a:extLst>
              </p:cNvPr>
              <p:cNvSpPr>
                <a:spLocks noChangeAspect="1"/>
              </p:cNvSpPr>
              <p:nvPr/>
            </p:nvSpPr>
            <p:spPr>
              <a:xfrm>
                <a:off x="1199697" y="2088466"/>
                <a:ext cx="1376979" cy="1376979"/>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1CBBDB1A-8F10-068B-1A6C-AD6A8AA11AC4}"/>
                  </a:ext>
                </a:extLst>
              </p:cNvPr>
              <p:cNvSpPr>
                <a:spLocks noChangeAspect="1"/>
              </p:cNvSpPr>
              <p:nvPr/>
            </p:nvSpPr>
            <p:spPr>
              <a:xfrm>
                <a:off x="1293827" y="2187161"/>
                <a:ext cx="1188720" cy="118872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F12F04-C129-46F8-1A1C-3D43DEC4CAC8}"/>
                  </a:ext>
                </a:extLst>
              </p:cNvPr>
              <p:cNvSpPr>
                <a:spLocks noChangeAspect="1"/>
              </p:cNvSpPr>
              <p:nvPr/>
            </p:nvSpPr>
            <p:spPr>
              <a:xfrm>
                <a:off x="1385267" y="2278601"/>
                <a:ext cx="1005840" cy="100584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46F4A4B-55BB-7196-1546-A1FAEB2F8D9C}"/>
                  </a:ext>
                </a:extLst>
              </p:cNvPr>
              <p:cNvSpPr>
                <a:spLocks noChangeAspect="1"/>
              </p:cNvSpPr>
              <p:nvPr/>
            </p:nvSpPr>
            <p:spPr>
              <a:xfrm>
                <a:off x="1619286" y="2507201"/>
                <a:ext cx="548640" cy="548640"/>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DE49FE83-786A-8072-071B-05DC479F6EB0}"/>
                  </a:ext>
                </a:extLst>
              </p:cNvPr>
              <p:cNvSpPr>
                <a:spLocks noChangeAspect="1"/>
              </p:cNvSpPr>
              <p:nvPr/>
            </p:nvSpPr>
            <p:spPr>
              <a:xfrm>
                <a:off x="1796747" y="2690695"/>
                <a:ext cx="182880" cy="182880"/>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Oval 8">
              <a:extLst>
                <a:ext uri="{FF2B5EF4-FFF2-40B4-BE49-F238E27FC236}">
                  <a16:creationId xmlns:a16="http://schemas.microsoft.com/office/drawing/2014/main" id="{3DBB3791-C276-9504-B85A-41BA22776CD9}"/>
                </a:ext>
              </a:extLst>
            </p:cNvPr>
            <p:cNvSpPr>
              <a:spLocks noChangeAspect="1"/>
            </p:cNvSpPr>
            <p:nvPr/>
          </p:nvSpPr>
          <p:spPr>
            <a:xfrm>
              <a:off x="6106148" y="4495536"/>
              <a:ext cx="1801368" cy="180136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7C5DEA0-AAD8-25D9-63FC-4C98EDE0357F}"/>
                </a:ext>
              </a:extLst>
            </p:cNvPr>
            <p:cNvSpPr>
              <a:spLocks noChangeAspect="1"/>
            </p:cNvSpPr>
            <p:nvPr/>
          </p:nvSpPr>
          <p:spPr>
            <a:xfrm>
              <a:off x="6188613" y="4578110"/>
              <a:ext cx="1645920" cy="164592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1DC1C303-FB7F-847A-947C-EC93CDCC272E}"/>
              </a:ext>
            </a:extLst>
          </p:cNvPr>
          <p:cNvSpPr txBox="1"/>
          <p:nvPr/>
        </p:nvSpPr>
        <p:spPr>
          <a:xfrm>
            <a:off x="8353067" y="5022758"/>
            <a:ext cx="2917227" cy="646331"/>
          </a:xfrm>
          <a:prstGeom prst="rect">
            <a:avLst/>
          </a:prstGeom>
          <a:noFill/>
        </p:spPr>
        <p:txBody>
          <a:bodyPr wrap="square" rtlCol="0">
            <a:spAutoFit/>
          </a:bodyPr>
          <a:lstStyle/>
          <a:p>
            <a:r>
              <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rPr>
              <a:t>detonation of helium shell </a:t>
            </a:r>
            <a:r>
              <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sym typeface="Wingdings" pitchFamily="2" charset="2"/>
              </a:rPr>
              <a:t> detonation of C/O core</a:t>
            </a:r>
            <a:endParaRPr lang="en-US" dirty="0">
              <a:solidFill>
                <a:schemeClr val="bg1">
                  <a:lumMod val="75000"/>
                </a:schemeClr>
              </a:solidFill>
              <a:latin typeface="Roboto Thin" panose="02000000000000000000" pitchFamily="2" charset="0"/>
              <a:ea typeface="Roboto Thin" panose="02000000000000000000" pitchFamily="2" charset="0"/>
              <a:cs typeface="Lato" panose="020F0502020204030203" pitchFamily="34" charset="0"/>
            </a:endParaRPr>
          </a:p>
        </p:txBody>
      </p:sp>
      <p:sp>
        <p:nvSpPr>
          <p:cNvPr id="25" name="TextBox 24">
            <a:extLst>
              <a:ext uri="{FF2B5EF4-FFF2-40B4-BE49-F238E27FC236}">
                <a16:creationId xmlns:a16="http://schemas.microsoft.com/office/drawing/2014/main" id="{E8068C9E-FFA5-01D5-A720-5AC4024361BF}"/>
              </a:ext>
            </a:extLst>
          </p:cNvPr>
          <p:cNvSpPr txBox="1"/>
          <p:nvPr/>
        </p:nvSpPr>
        <p:spPr>
          <a:xfrm>
            <a:off x="4681830" y="5641410"/>
            <a:ext cx="1414170" cy="1015663"/>
          </a:xfrm>
          <a:prstGeom prst="rect">
            <a:avLst/>
          </a:prstGeom>
          <a:noFill/>
        </p:spPr>
        <p:txBody>
          <a:bodyPr wrap="none" rtlCol="0">
            <a:spAutoFit/>
          </a:bodyPr>
          <a:lstStyle/>
          <a:p>
            <a:r>
              <a:rPr lang="en-US" sz="6000" dirty="0">
                <a:solidFill>
                  <a:schemeClr val="bg1"/>
                </a:solidFill>
                <a:latin typeface="Roboto Light" panose="02000000000000000000" pitchFamily="2" charset="0"/>
                <a:ea typeface="Roboto Light" panose="02000000000000000000" pitchFamily="2" charset="0"/>
                <a:cs typeface="Lato" panose="020F0502020204030203" pitchFamily="34" charset="0"/>
              </a:rPr>
              <a:t>etc.</a:t>
            </a:r>
          </a:p>
        </p:txBody>
      </p:sp>
    </p:spTree>
    <p:extLst>
      <p:ext uri="{BB962C8B-B14F-4D97-AF65-F5344CB8AC3E}">
        <p14:creationId xmlns:p14="http://schemas.microsoft.com/office/powerpoint/2010/main" val="1318697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D87A-83C0-2DB1-67DC-5B8528C7615C}"/>
              </a:ext>
            </a:extLst>
          </p:cNvPr>
          <p:cNvSpPr>
            <a:spLocks noGrp="1"/>
          </p:cNvSpPr>
          <p:nvPr>
            <p:ph type="title"/>
          </p:nvPr>
        </p:nvSpPr>
        <p:spPr>
          <a:xfrm>
            <a:off x="838200" y="0"/>
            <a:ext cx="10515600" cy="1325563"/>
          </a:xfrm>
        </p:spPr>
        <p:txBody>
          <a:bodyPr/>
          <a:lstStyle/>
          <a:p>
            <a:pPr algn="ctr"/>
            <a:r>
              <a:rPr lang="en-US" dirty="0">
                <a:latin typeface="Roboto Light" panose="02000000000000000000" pitchFamily="2" charset="0"/>
                <a:ea typeface="Roboto Light" panose="02000000000000000000" pitchFamily="2" charset="0"/>
                <a:cs typeface="Lato" panose="020F0502020204030203" pitchFamily="34" charset="0"/>
              </a:rPr>
              <a:t>MIR Spectrum</a:t>
            </a:r>
          </a:p>
        </p:txBody>
      </p:sp>
      <p:pic>
        <p:nvPicPr>
          <p:cNvPr id="5" name="Content Placeholder 4">
            <a:extLst>
              <a:ext uri="{FF2B5EF4-FFF2-40B4-BE49-F238E27FC236}">
                <a16:creationId xmlns:a16="http://schemas.microsoft.com/office/drawing/2014/main" id="{77BAF59A-B188-D9EC-07D9-CA9ED11BC506}"/>
              </a:ext>
            </a:extLst>
          </p:cNvPr>
          <p:cNvPicPr>
            <a:picLocks noGrp="1" noChangeAspect="1"/>
          </p:cNvPicPr>
          <p:nvPr>
            <p:ph idx="1"/>
          </p:nvPr>
        </p:nvPicPr>
        <p:blipFill>
          <a:blip r:embed="rId2"/>
          <a:stretch>
            <a:fillRect/>
          </a:stretch>
        </p:blipFill>
        <p:spPr>
          <a:xfrm>
            <a:off x="256677" y="1725673"/>
            <a:ext cx="11935323" cy="4883171"/>
          </a:xfrm>
        </p:spPr>
      </p:pic>
      <p:sp>
        <p:nvSpPr>
          <p:cNvPr id="6" name="TextBox 5">
            <a:extLst>
              <a:ext uri="{FF2B5EF4-FFF2-40B4-BE49-F238E27FC236}">
                <a16:creationId xmlns:a16="http://schemas.microsoft.com/office/drawing/2014/main" id="{0BB07B5E-6D0F-5BC1-0E97-93C4FC4348FB}"/>
              </a:ext>
            </a:extLst>
          </p:cNvPr>
          <p:cNvSpPr txBox="1"/>
          <p:nvPr/>
        </p:nvSpPr>
        <p:spPr>
          <a:xfrm>
            <a:off x="921325" y="1264008"/>
            <a:ext cx="10180992" cy="461665"/>
          </a:xfrm>
          <a:prstGeom prst="rect">
            <a:avLst/>
          </a:prstGeom>
          <a:noFill/>
        </p:spPr>
        <p:txBody>
          <a:bodyPr wrap="none" rtlCol="0">
            <a:spAutoFit/>
          </a:bodyPr>
          <a:lstStyle/>
          <a:p>
            <a:r>
              <a:rPr lang="en-US" sz="24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rPr>
              <a:t>Prominent, isolated </a:t>
            </a:r>
            <a:r>
              <a:rPr lang="en-US" sz="2400" dirty="0">
                <a:solidFill>
                  <a:srgbClr val="1865B0"/>
                </a:solidFill>
                <a:latin typeface="Roboto Thin" panose="02000000000000000000" pitchFamily="2" charset="0"/>
                <a:ea typeface="Roboto Thin" panose="02000000000000000000" pitchFamily="2" charset="0"/>
                <a:cs typeface="Lato" panose="020F0502020204030203" pitchFamily="34" charset="0"/>
              </a:rPr>
              <a:t>Ni, Co</a:t>
            </a:r>
            <a:r>
              <a:rPr lang="en-US" sz="2400" dirty="0">
                <a:latin typeface="Roboto Thin" panose="02000000000000000000" pitchFamily="2" charset="0"/>
                <a:ea typeface="Roboto Thin" panose="02000000000000000000" pitchFamily="2" charset="0"/>
                <a:cs typeface="Lato" panose="020F0502020204030203" pitchFamily="34" charset="0"/>
              </a:rPr>
              <a:t>, </a:t>
            </a:r>
            <a:r>
              <a:rPr lang="en-US" sz="24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rPr>
              <a:t>&amp; intermediate-mass element</a:t>
            </a:r>
            <a:r>
              <a:rPr lang="en-US" sz="2400" dirty="0">
                <a:latin typeface="Roboto Thin" panose="02000000000000000000" pitchFamily="2" charset="0"/>
                <a:ea typeface="Roboto Thin" panose="02000000000000000000" pitchFamily="2" charset="0"/>
                <a:cs typeface="Lato" panose="020F0502020204030203" pitchFamily="34" charset="0"/>
              </a:rPr>
              <a:t> </a:t>
            </a:r>
            <a:r>
              <a:rPr lang="en-US" sz="2400" dirty="0">
                <a:solidFill>
                  <a:srgbClr val="1865B0"/>
                </a:solidFill>
                <a:latin typeface="Roboto Thin" panose="02000000000000000000" pitchFamily="2" charset="0"/>
                <a:ea typeface="Roboto Thin" panose="02000000000000000000" pitchFamily="2" charset="0"/>
                <a:cs typeface="Lato" panose="020F0502020204030203" pitchFamily="34" charset="0"/>
              </a:rPr>
              <a:t>Ar</a:t>
            </a:r>
            <a:r>
              <a:rPr lang="en-US" sz="2400" dirty="0">
                <a:latin typeface="Roboto Thin" panose="02000000000000000000" pitchFamily="2" charset="0"/>
                <a:ea typeface="Roboto Thin" panose="02000000000000000000" pitchFamily="2" charset="0"/>
                <a:cs typeface="Lato" panose="020F0502020204030203" pitchFamily="34" charset="0"/>
              </a:rPr>
              <a:t> </a:t>
            </a:r>
            <a:r>
              <a:rPr lang="en-US" sz="2400" dirty="0">
                <a:solidFill>
                  <a:schemeClr val="bg1">
                    <a:lumMod val="50000"/>
                  </a:schemeClr>
                </a:solidFill>
                <a:latin typeface="Roboto Thin" panose="02000000000000000000" pitchFamily="2" charset="0"/>
                <a:ea typeface="Roboto Thin" panose="02000000000000000000" pitchFamily="2" charset="0"/>
                <a:cs typeface="Lato" panose="020F0502020204030203" pitchFamily="34" charset="0"/>
              </a:rPr>
              <a:t>emission lines</a:t>
            </a:r>
          </a:p>
        </p:txBody>
      </p:sp>
      <p:sp>
        <p:nvSpPr>
          <p:cNvPr id="3" name="TextBox 2">
            <a:extLst>
              <a:ext uri="{FF2B5EF4-FFF2-40B4-BE49-F238E27FC236}">
                <a16:creationId xmlns:a16="http://schemas.microsoft.com/office/drawing/2014/main" id="{C45BF9EC-4B03-5B13-D510-BACFAC5D87D4}"/>
              </a:ext>
            </a:extLst>
          </p:cNvPr>
          <p:cNvSpPr txBox="1"/>
          <p:nvPr/>
        </p:nvSpPr>
        <p:spPr>
          <a:xfrm>
            <a:off x="5192485" y="3203007"/>
            <a:ext cx="4495800" cy="954107"/>
          </a:xfrm>
          <a:prstGeom prst="rect">
            <a:avLst/>
          </a:prstGeom>
          <a:solidFill>
            <a:schemeClr val="bg1">
              <a:lumMod val="95000"/>
              <a:alpha val="75000"/>
            </a:schemeClr>
          </a:solidFill>
          <a:ln>
            <a:noFill/>
          </a:ln>
        </p:spPr>
        <p:txBody>
          <a:bodyPr wrap="square" rtlCol="0">
            <a:spAutoFit/>
          </a:bodyPr>
          <a:lstStyle/>
          <a:p>
            <a:pPr algn="ctr"/>
            <a:r>
              <a:rPr lang="en-US" sz="2800" dirty="0">
                <a:latin typeface="Roboto Light" panose="02000000000000000000" pitchFamily="2" charset="0"/>
                <a:ea typeface="Roboto Light" panose="02000000000000000000" pitchFamily="2" charset="0"/>
                <a:cs typeface="Lato" panose="020F0502020204030203" pitchFamily="34" charset="0"/>
              </a:rPr>
              <a:t>JWST vs. Spitzer:</a:t>
            </a:r>
          </a:p>
          <a:p>
            <a:pPr algn="ctr"/>
            <a:r>
              <a:rPr lang="en-US" sz="2800" dirty="0">
                <a:latin typeface="Roboto Light" panose="02000000000000000000" pitchFamily="2" charset="0"/>
                <a:ea typeface="Roboto Light" panose="02000000000000000000" pitchFamily="2" charset="0"/>
                <a:cs typeface="Lato" panose="020F0502020204030203" pitchFamily="34" charset="0"/>
              </a:rPr>
              <a:t>huge improvement in SNR!</a:t>
            </a:r>
          </a:p>
        </p:txBody>
      </p:sp>
    </p:spTree>
    <p:extLst>
      <p:ext uri="{BB962C8B-B14F-4D97-AF65-F5344CB8AC3E}">
        <p14:creationId xmlns:p14="http://schemas.microsoft.com/office/powerpoint/2010/main" val="937632603"/>
      </p:ext>
    </p:extLst>
  </p:cSld>
  <p:clrMapOvr>
    <a:masterClrMapping/>
  </p:clrMapOvr>
  <mc:AlternateContent xmlns:mc="http://schemas.openxmlformats.org/markup-compatibility/2006" xmlns:p14="http://schemas.microsoft.com/office/powerpoint/2010/main">
    <mc:Choice Requires="p14">
      <p:transition spd="slow" p14:dur="2000" advTm="40332"/>
    </mc:Choice>
    <mc:Fallback xmlns="">
      <p:transition spd="slow" advTm="4033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FC2C-2218-3CAF-5250-5ED6091CB5D6}"/>
              </a:ext>
            </a:extLst>
          </p:cNvPr>
          <p:cNvSpPr>
            <a:spLocks noGrp="1"/>
          </p:cNvSpPr>
          <p:nvPr>
            <p:ph type="title"/>
          </p:nvPr>
        </p:nvSpPr>
        <p:spPr>
          <a:xfrm>
            <a:off x="1848122" y="0"/>
            <a:ext cx="8495756" cy="1325563"/>
          </a:xfrm>
        </p:spPr>
        <p:txBody>
          <a:bodyPr/>
          <a:lstStyle/>
          <a:p>
            <a:pPr algn="ctr"/>
            <a:r>
              <a:rPr lang="en-US" dirty="0">
                <a:latin typeface="Roboto Light" panose="02000000000000000000" pitchFamily="2" charset="0"/>
                <a:ea typeface="Roboto Light" panose="02000000000000000000" pitchFamily="2" charset="0"/>
                <a:cs typeface="Lato" panose="020F0502020204030203" pitchFamily="34" charset="0"/>
              </a:rPr>
              <a:t>MIR Spectral Evolution</a:t>
            </a:r>
          </a:p>
        </p:txBody>
      </p:sp>
      <p:pic>
        <p:nvPicPr>
          <p:cNvPr id="4" name="Picture 3">
            <a:extLst>
              <a:ext uri="{FF2B5EF4-FFF2-40B4-BE49-F238E27FC236}">
                <a16:creationId xmlns:a16="http://schemas.microsoft.com/office/drawing/2014/main" id="{0D81A399-830E-4FA2-99E0-0FB067E4D84E}"/>
              </a:ext>
            </a:extLst>
          </p:cNvPr>
          <p:cNvPicPr>
            <a:picLocks noChangeAspect="1"/>
          </p:cNvPicPr>
          <p:nvPr/>
        </p:nvPicPr>
        <p:blipFill>
          <a:blip r:embed="rId2"/>
          <a:stretch>
            <a:fillRect/>
          </a:stretch>
        </p:blipFill>
        <p:spPr>
          <a:xfrm>
            <a:off x="1655795" y="903889"/>
            <a:ext cx="8880410" cy="5842128"/>
          </a:xfrm>
          <a:prstGeom prst="rect">
            <a:avLst/>
          </a:prstGeom>
        </p:spPr>
      </p:pic>
    </p:spTree>
    <p:extLst>
      <p:ext uri="{BB962C8B-B14F-4D97-AF65-F5344CB8AC3E}">
        <p14:creationId xmlns:p14="http://schemas.microsoft.com/office/powerpoint/2010/main" val="2798434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65C9-EEFD-B81B-1751-6696504EA329}"/>
              </a:ext>
            </a:extLst>
          </p:cNvPr>
          <p:cNvSpPr>
            <a:spLocks noGrp="1"/>
          </p:cNvSpPr>
          <p:nvPr>
            <p:ph type="title"/>
          </p:nvPr>
        </p:nvSpPr>
        <p:spPr>
          <a:xfrm>
            <a:off x="632717" y="173406"/>
            <a:ext cx="5796363" cy="2349464"/>
          </a:xfrm>
        </p:spPr>
        <p:txBody>
          <a:bodyPr>
            <a:normAutofit/>
          </a:bodyPr>
          <a:lstStyle/>
          <a:p>
            <a:r>
              <a:rPr lang="en-US" sz="4000" dirty="0">
                <a:latin typeface="Roboto Light" panose="02000000000000000000" pitchFamily="2" charset="0"/>
                <a:ea typeface="Roboto Light" panose="02000000000000000000" pitchFamily="2" charset="0"/>
                <a:cs typeface="Lato" panose="020F0502020204030203" pitchFamily="34" charset="0"/>
              </a:rPr>
              <a:t>Off-center delayed-detonation explosion</a:t>
            </a:r>
            <a:br>
              <a:rPr lang="en-US" sz="4000" dirty="0">
                <a:latin typeface="Roboto Light" panose="02000000000000000000" pitchFamily="2" charset="0"/>
                <a:ea typeface="Roboto Light" panose="02000000000000000000" pitchFamily="2" charset="0"/>
                <a:cs typeface="Lato" panose="020F0502020204030203" pitchFamily="34" charset="0"/>
              </a:rPr>
            </a:br>
            <a:r>
              <a:rPr lang="en-US" sz="4000" dirty="0">
                <a:latin typeface="Roboto Light" panose="02000000000000000000" pitchFamily="2" charset="0"/>
                <a:ea typeface="Roboto Light" panose="02000000000000000000" pitchFamily="2" charset="0"/>
                <a:cs typeface="Lato" panose="020F0502020204030203" pitchFamily="34" charset="0"/>
              </a:rPr>
              <a:t>of &gt;1.2 M</a:t>
            </a:r>
            <a:r>
              <a:rPr lang="en-US" sz="4000" baseline="-25000" dirty="0">
                <a:latin typeface="Roboto Light" panose="02000000000000000000" pitchFamily="2" charset="0"/>
                <a:ea typeface="Roboto Light" panose="02000000000000000000" pitchFamily="2" charset="0"/>
                <a:cs typeface="Lato" panose="020F0502020204030203" pitchFamily="34" charset="0"/>
              </a:rPr>
              <a:t>☉</a:t>
            </a:r>
            <a:r>
              <a:rPr lang="en-US" sz="4000" dirty="0">
                <a:latin typeface="Roboto Light" panose="02000000000000000000" pitchFamily="2" charset="0"/>
                <a:ea typeface="Roboto Light" panose="02000000000000000000" pitchFamily="2" charset="0"/>
                <a:cs typeface="Lato" panose="020F0502020204030203" pitchFamily="34" charset="0"/>
              </a:rPr>
              <a:t> WD at </a:t>
            </a:r>
            <a:br>
              <a:rPr lang="en-US" sz="4000" dirty="0">
                <a:latin typeface="Roboto Light" panose="02000000000000000000" pitchFamily="2" charset="0"/>
                <a:ea typeface="Roboto Light" panose="02000000000000000000" pitchFamily="2" charset="0"/>
                <a:cs typeface="Lato" panose="020F0502020204030203" pitchFamily="34" charset="0"/>
              </a:rPr>
            </a:br>
            <a:r>
              <a:rPr lang="en-US" sz="4000" dirty="0">
                <a:latin typeface="Roboto Light" panose="02000000000000000000" pitchFamily="2" charset="0"/>
                <a:ea typeface="Roboto Light" panose="02000000000000000000" pitchFamily="2" charset="0"/>
                <a:cs typeface="Lato" panose="020F0502020204030203" pitchFamily="34" charset="0"/>
              </a:rPr>
              <a:t>-30° viewing angle</a:t>
            </a:r>
            <a:endParaRPr lang="en-US" sz="4000" baseline="-25000" dirty="0">
              <a:latin typeface="Roboto Light" panose="02000000000000000000" pitchFamily="2" charset="0"/>
              <a:ea typeface="Roboto Light" panose="02000000000000000000" pitchFamily="2" charset="0"/>
              <a:cs typeface="Lato" panose="020F0502020204030203" pitchFamily="34" charset="0"/>
            </a:endParaRPr>
          </a:p>
        </p:txBody>
      </p:sp>
      <p:pic>
        <p:nvPicPr>
          <p:cNvPr id="5" name="Content Placeholder 4" descr="Chart&#10;&#10;Description automatically generated">
            <a:extLst>
              <a:ext uri="{FF2B5EF4-FFF2-40B4-BE49-F238E27FC236}">
                <a16:creationId xmlns:a16="http://schemas.microsoft.com/office/drawing/2014/main" id="{4F46C98D-E9CA-7EC8-33F0-D7FCEE4A88CB}"/>
              </a:ext>
            </a:extLst>
          </p:cNvPr>
          <p:cNvPicPr>
            <a:picLocks noGrp="1" noChangeAspect="1"/>
          </p:cNvPicPr>
          <p:nvPr>
            <p:ph idx="1"/>
          </p:nvPr>
        </p:nvPicPr>
        <p:blipFill>
          <a:blip r:embed="rId2"/>
          <a:stretch>
            <a:fillRect/>
          </a:stretch>
        </p:blipFill>
        <p:spPr>
          <a:xfrm>
            <a:off x="293541" y="3176748"/>
            <a:ext cx="3472873" cy="3523101"/>
          </a:xfrm>
        </p:spPr>
      </p:pic>
      <p:pic>
        <p:nvPicPr>
          <p:cNvPr id="7" name="Picture 6" descr="Chart, histogram&#10;&#10;Description automatically generated">
            <a:extLst>
              <a:ext uri="{FF2B5EF4-FFF2-40B4-BE49-F238E27FC236}">
                <a16:creationId xmlns:a16="http://schemas.microsoft.com/office/drawing/2014/main" id="{A3508A60-FAB5-0D4D-467B-5F54E0AABE3B}"/>
              </a:ext>
            </a:extLst>
          </p:cNvPr>
          <p:cNvPicPr>
            <a:picLocks noChangeAspect="1"/>
          </p:cNvPicPr>
          <p:nvPr/>
        </p:nvPicPr>
        <p:blipFill>
          <a:blip r:embed="rId3"/>
          <a:stretch>
            <a:fillRect/>
          </a:stretch>
        </p:blipFill>
        <p:spPr>
          <a:xfrm>
            <a:off x="4015819" y="3717449"/>
            <a:ext cx="8056565" cy="2982400"/>
          </a:xfrm>
          <a:prstGeom prst="rect">
            <a:avLst/>
          </a:prstGeom>
        </p:spPr>
      </p:pic>
      <p:sp>
        <p:nvSpPr>
          <p:cNvPr id="9" name="TextBox 8">
            <a:extLst>
              <a:ext uri="{FF2B5EF4-FFF2-40B4-BE49-F238E27FC236}">
                <a16:creationId xmlns:a16="http://schemas.microsoft.com/office/drawing/2014/main" id="{C281972A-964A-BFB1-5553-BAB86D400470}"/>
              </a:ext>
            </a:extLst>
          </p:cNvPr>
          <p:cNvSpPr txBox="1"/>
          <p:nvPr/>
        </p:nvSpPr>
        <p:spPr>
          <a:xfrm>
            <a:off x="632717" y="2615785"/>
            <a:ext cx="6097712" cy="461665"/>
          </a:xfrm>
          <a:prstGeom prst="rect">
            <a:avLst/>
          </a:prstGeom>
          <a:noFill/>
        </p:spPr>
        <p:txBody>
          <a:bodyPr wrap="square">
            <a:spAutoFit/>
          </a:bodyPr>
          <a:lstStyle/>
          <a:p>
            <a:pPr marL="0" indent="0">
              <a:buNone/>
            </a:pPr>
            <a:r>
              <a:rPr lang="en-US" sz="2400" dirty="0" err="1">
                <a:latin typeface="Roboto Thin" panose="02000000000000000000" pitchFamily="2" charset="0"/>
                <a:ea typeface="Roboto Thin" panose="02000000000000000000" pitchFamily="2" charset="0"/>
                <a:cs typeface="Lato" panose="020F0502020204030203" pitchFamily="34" charset="0"/>
              </a:rPr>
              <a:t>DerKacy</a:t>
            </a:r>
            <a:r>
              <a:rPr lang="en-US" sz="2400" dirty="0">
                <a:latin typeface="Roboto Thin" panose="02000000000000000000" pitchFamily="2" charset="0"/>
                <a:ea typeface="Roboto Thin" panose="02000000000000000000" pitchFamily="2" charset="0"/>
                <a:cs typeface="Lato" panose="020F0502020204030203" pitchFamily="34" charset="0"/>
              </a:rPr>
              <a:t>, Ashall, </a:t>
            </a:r>
            <a:r>
              <a:rPr lang="en-US" sz="2400" dirty="0" err="1">
                <a:latin typeface="Roboto Thin" panose="02000000000000000000" pitchFamily="2" charset="0"/>
                <a:ea typeface="Roboto Thin" panose="02000000000000000000" pitchFamily="2" charset="0"/>
                <a:cs typeface="Lato" panose="020F0502020204030203" pitchFamily="34" charset="0"/>
              </a:rPr>
              <a:t>Hoeflich</a:t>
            </a:r>
            <a:r>
              <a:rPr lang="en-US" sz="2400" dirty="0">
                <a:latin typeface="Roboto Thin" panose="02000000000000000000" pitchFamily="2" charset="0"/>
                <a:ea typeface="Roboto Thin" panose="02000000000000000000" pitchFamily="2" charset="0"/>
                <a:cs typeface="Lato" panose="020F0502020204030203" pitchFamily="34" charset="0"/>
              </a:rPr>
              <a:t> et al. 2023</a:t>
            </a:r>
          </a:p>
        </p:txBody>
      </p:sp>
      <p:sp>
        <p:nvSpPr>
          <p:cNvPr id="14" name="TextBox 13">
            <a:extLst>
              <a:ext uri="{FF2B5EF4-FFF2-40B4-BE49-F238E27FC236}">
                <a16:creationId xmlns:a16="http://schemas.microsoft.com/office/drawing/2014/main" id="{47E93C56-B69F-F1B1-0B0D-5C9D731789B5}"/>
              </a:ext>
            </a:extLst>
          </p:cNvPr>
          <p:cNvSpPr txBox="1"/>
          <p:nvPr/>
        </p:nvSpPr>
        <p:spPr>
          <a:xfrm>
            <a:off x="703978" y="3275111"/>
            <a:ext cx="1590773" cy="307777"/>
          </a:xfrm>
          <a:prstGeom prst="rect">
            <a:avLst/>
          </a:prstGeom>
          <a:noFill/>
        </p:spPr>
        <p:txBody>
          <a:bodyPr wrap="square">
            <a:spAutoFit/>
          </a:bodyPr>
          <a:lstStyle/>
          <a:p>
            <a:r>
              <a:rPr lang="en-US" sz="1400" dirty="0">
                <a:latin typeface="Lato" panose="020F0502020204030203" pitchFamily="34" charset="0"/>
                <a:ea typeface="Lato" panose="020F0502020204030203" pitchFamily="34" charset="0"/>
                <a:cs typeface="Lato" panose="020F0502020204030203" pitchFamily="34" charset="0"/>
              </a:rPr>
              <a:t>[Co III] 12 µm</a:t>
            </a:r>
            <a:endParaRPr lang="en-US" sz="1400" dirty="0"/>
          </a:p>
        </p:txBody>
      </p:sp>
      <p:pic>
        <p:nvPicPr>
          <p:cNvPr id="3" name="Picture 2" descr="Chart, line chart, histogram&#10;&#10;Description automatically generated">
            <a:extLst>
              <a:ext uri="{FF2B5EF4-FFF2-40B4-BE49-F238E27FC236}">
                <a16:creationId xmlns:a16="http://schemas.microsoft.com/office/drawing/2014/main" id="{96AAAE96-9BA5-2916-EAAD-5AE081D732F3}"/>
              </a:ext>
            </a:extLst>
          </p:cNvPr>
          <p:cNvPicPr>
            <a:picLocks noChangeAspect="1"/>
          </p:cNvPicPr>
          <p:nvPr/>
        </p:nvPicPr>
        <p:blipFill>
          <a:blip r:embed="rId4"/>
          <a:stretch>
            <a:fillRect/>
          </a:stretch>
        </p:blipFill>
        <p:spPr>
          <a:xfrm>
            <a:off x="6096000" y="200573"/>
            <a:ext cx="5802459" cy="3485082"/>
          </a:xfrm>
          <a:prstGeom prst="rect">
            <a:avLst/>
          </a:prstGeom>
        </p:spPr>
      </p:pic>
    </p:spTree>
    <p:extLst>
      <p:ext uri="{BB962C8B-B14F-4D97-AF65-F5344CB8AC3E}">
        <p14:creationId xmlns:p14="http://schemas.microsoft.com/office/powerpoint/2010/main" val="4234126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iagram, line, plot&#10;&#10;Description automatically generated">
            <a:extLst>
              <a:ext uri="{FF2B5EF4-FFF2-40B4-BE49-F238E27FC236}">
                <a16:creationId xmlns:a16="http://schemas.microsoft.com/office/drawing/2014/main" id="{0A8905C8-DBC1-C655-3EF3-E3BAD4118292}"/>
              </a:ext>
            </a:extLst>
          </p:cNvPr>
          <p:cNvPicPr>
            <a:picLocks noChangeAspect="1"/>
          </p:cNvPicPr>
          <p:nvPr/>
        </p:nvPicPr>
        <p:blipFill>
          <a:blip r:embed="rId2"/>
          <a:stretch>
            <a:fillRect/>
          </a:stretch>
        </p:blipFill>
        <p:spPr>
          <a:xfrm>
            <a:off x="850322" y="256803"/>
            <a:ext cx="9996227" cy="6485741"/>
          </a:xfrm>
          <a:prstGeom prst="rect">
            <a:avLst/>
          </a:prstGeom>
        </p:spPr>
      </p:pic>
      <p:pic>
        <p:nvPicPr>
          <p:cNvPr id="7" name="Picture 6" descr="A picture containing text, font, screenshot, design&#10;&#10;Description automatically generated">
            <a:extLst>
              <a:ext uri="{FF2B5EF4-FFF2-40B4-BE49-F238E27FC236}">
                <a16:creationId xmlns:a16="http://schemas.microsoft.com/office/drawing/2014/main" id="{A9830C55-D50E-EE9E-0BDC-C2DE9D145E68}"/>
              </a:ext>
            </a:extLst>
          </p:cNvPr>
          <p:cNvPicPr>
            <a:picLocks noChangeAspect="1"/>
          </p:cNvPicPr>
          <p:nvPr/>
        </p:nvPicPr>
        <p:blipFill>
          <a:blip r:embed="rId3"/>
          <a:stretch>
            <a:fillRect/>
          </a:stretch>
        </p:blipFill>
        <p:spPr>
          <a:xfrm>
            <a:off x="1507837" y="461241"/>
            <a:ext cx="1697182" cy="1340774"/>
          </a:xfrm>
          <a:prstGeom prst="rect">
            <a:avLst/>
          </a:prstGeom>
        </p:spPr>
      </p:pic>
      <p:sp>
        <p:nvSpPr>
          <p:cNvPr id="8" name="TextBox 7">
            <a:extLst>
              <a:ext uri="{FF2B5EF4-FFF2-40B4-BE49-F238E27FC236}">
                <a16:creationId xmlns:a16="http://schemas.microsoft.com/office/drawing/2014/main" id="{01AE730B-09C8-3231-39D8-91CCA2DC6543}"/>
              </a:ext>
            </a:extLst>
          </p:cNvPr>
          <p:cNvSpPr txBox="1"/>
          <p:nvPr/>
        </p:nvSpPr>
        <p:spPr>
          <a:xfrm>
            <a:off x="1361254" y="3482739"/>
            <a:ext cx="2007281" cy="369332"/>
          </a:xfrm>
          <a:prstGeom prst="rect">
            <a:avLst/>
          </a:prstGeom>
          <a:noFill/>
        </p:spPr>
        <p:txBody>
          <a:bodyPr wrap="none" rtlCol="0">
            <a:spAutoFit/>
          </a:bodyPr>
          <a:lstStyle/>
          <a:p>
            <a:r>
              <a:rPr lang="en-US" dirty="0" err="1">
                <a:latin typeface="Roboto Thin" panose="02000000000000000000" pitchFamily="2" charset="0"/>
                <a:ea typeface="Roboto Thin" panose="02000000000000000000" pitchFamily="2" charset="0"/>
                <a:cs typeface="Lato" panose="020F0502020204030203" pitchFamily="34" charset="0"/>
              </a:rPr>
              <a:t>Blondin</a:t>
            </a:r>
            <a:r>
              <a:rPr lang="en-US" dirty="0">
                <a:latin typeface="Roboto Thin" panose="02000000000000000000" pitchFamily="2" charset="0"/>
                <a:ea typeface="Roboto Thin" panose="02000000000000000000" pitchFamily="2" charset="0"/>
                <a:cs typeface="Lato" panose="020F0502020204030203" pitchFamily="34" charset="0"/>
              </a:rPr>
              <a:t> et al. 2023</a:t>
            </a:r>
          </a:p>
        </p:txBody>
      </p:sp>
    </p:spTree>
    <p:extLst>
      <p:ext uri="{BB962C8B-B14F-4D97-AF65-F5344CB8AC3E}">
        <p14:creationId xmlns:p14="http://schemas.microsoft.com/office/powerpoint/2010/main" val="825323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D748-FBC6-3DB2-9A39-01B220DB275E}"/>
              </a:ext>
            </a:extLst>
          </p:cNvPr>
          <p:cNvSpPr>
            <a:spLocks noGrp="1"/>
          </p:cNvSpPr>
          <p:nvPr>
            <p:ph type="title"/>
          </p:nvPr>
        </p:nvSpPr>
        <p:spPr>
          <a:xfrm>
            <a:off x="838199" y="0"/>
            <a:ext cx="10515600" cy="1325563"/>
          </a:xfrm>
        </p:spPr>
        <p:txBody>
          <a:bodyPr/>
          <a:lstStyle/>
          <a:p>
            <a:pPr algn="ctr"/>
            <a:r>
              <a:rPr lang="en-US" dirty="0">
                <a:latin typeface="Roboto Light" panose="02000000000000000000" pitchFamily="2" charset="0"/>
                <a:ea typeface="Roboto Light" panose="02000000000000000000" pitchFamily="2" charset="0"/>
              </a:rPr>
              <a:t>MIRI Medium Resolution Spectrograph</a:t>
            </a:r>
          </a:p>
        </p:txBody>
      </p:sp>
      <p:pic>
        <p:nvPicPr>
          <p:cNvPr id="3074" name="Picture 2">
            <a:extLst>
              <a:ext uri="{FF2B5EF4-FFF2-40B4-BE49-F238E27FC236}">
                <a16:creationId xmlns:a16="http://schemas.microsoft.com/office/drawing/2014/main" id="{A9CDB100-0C8D-B6A4-5CF3-434376770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85" y="1085562"/>
            <a:ext cx="10984732" cy="27662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aphical representation of IFU channels' sensitivity">
            <a:extLst>
              <a:ext uri="{FF2B5EF4-FFF2-40B4-BE49-F238E27FC236}">
                <a16:creationId xmlns:a16="http://schemas.microsoft.com/office/drawing/2014/main" id="{6644F2A5-BAA0-6095-A155-C16BF8AEC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642" y="4004134"/>
            <a:ext cx="9648711" cy="273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63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5B7F350-9A61-87D2-9049-90AFB0C41907}"/>
              </a:ext>
            </a:extLst>
          </p:cNvPr>
          <p:cNvGrpSpPr/>
          <p:nvPr/>
        </p:nvGrpSpPr>
        <p:grpSpPr>
          <a:xfrm rot="19088886">
            <a:off x="1276873" y="2138629"/>
            <a:ext cx="4010526" cy="3630888"/>
            <a:chOff x="1057971" y="2523272"/>
            <a:chExt cx="4010526" cy="3630888"/>
          </a:xfrm>
        </p:grpSpPr>
        <p:pic>
          <p:nvPicPr>
            <p:cNvPr id="8" name="Picture 6" descr="JWST Field of View - JWST User Documentation">
              <a:extLst>
                <a:ext uri="{FF2B5EF4-FFF2-40B4-BE49-F238E27FC236}">
                  <a16:creationId xmlns:a16="http://schemas.microsoft.com/office/drawing/2014/main" id="{C121F640-FF4F-CAD8-3BED-88DBFF1217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6331" r="68378" b="36308"/>
            <a:stretch/>
          </p:blipFill>
          <p:spPr bwMode="auto">
            <a:xfrm>
              <a:off x="1057971" y="2523272"/>
              <a:ext cx="3797510" cy="36308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2E062A3-88B7-3FA7-CCDF-9C097A3DBAD9}"/>
                </a:ext>
              </a:extLst>
            </p:cNvPr>
            <p:cNvSpPr/>
            <p:nvPr/>
          </p:nvSpPr>
          <p:spPr>
            <a:xfrm rot="2352129">
              <a:off x="3900815" y="2718941"/>
              <a:ext cx="1167682" cy="289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1681D2-3F8A-7124-E563-498DB2DCD50E}"/>
              </a:ext>
            </a:extLst>
          </p:cNvPr>
          <p:cNvSpPr>
            <a:spLocks noGrp="1"/>
          </p:cNvSpPr>
          <p:nvPr>
            <p:ph type="title"/>
          </p:nvPr>
        </p:nvSpPr>
        <p:spPr>
          <a:xfrm>
            <a:off x="588314" y="74134"/>
            <a:ext cx="11148710" cy="1135482"/>
          </a:xfrm>
        </p:spPr>
        <p:txBody>
          <a:bodyPr/>
          <a:lstStyle/>
          <a:p>
            <a:pPr marL="0" indent="0" algn="ctr">
              <a:buNone/>
            </a:pPr>
            <a:r>
              <a:rPr lang="en-US" dirty="0">
                <a:latin typeface="Roboto Light" panose="02000000000000000000" pitchFamily="2" charset="0"/>
                <a:ea typeface="Roboto Light" panose="02000000000000000000" pitchFamily="2" charset="0"/>
              </a:rPr>
              <a:t>JWST GO 2072 Program</a:t>
            </a:r>
          </a:p>
        </p:txBody>
      </p:sp>
      <p:sp>
        <p:nvSpPr>
          <p:cNvPr id="17" name="Rounded Rectangle 16">
            <a:extLst>
              <a:ext uri="{FF2B5EF4-FFF2-40B4-BE49-F238E27FC236}">
                <a16:creationId xmlns:a16="http://schemas.microsoft.com/office/drawing/2014/main" id="{03D86465-0E43-99A3-C343-8056B909E401}"/>
              </a:ext>
            </a:extLst>
          </p:cNvPr>
          <p:cNvSpPr/>
          <p:nvPr/>
        </p:nvSpPr>
        <p:spPr>
          <a:xfrm>
            <a:off x="461577" y="1081773"/>
            <a:ext cx="5829463" cy="971846"/>
          </a:xfrm>
          <a:prstGeom prst="round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C706BBBF-BDFF-5A20-CB09-0F954CE01CCC}"/>
              </a:ext>
            </a:extLst>
          </p:cNvPr>
          <p:cNvSpPr txBox="1">
            <a:spLocks/>
          </p:cNvSpPr>
          <p:nvPr/>
        </p:nvSpPr>
        <p:spPr>
          <a:xfrm>
            <a:off x="418477" y="1103414"/>
            <a:ext cx="5915665" cy="110230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Roboto Thin" panose="02000000000000000000" pitchFamily="2" charset="0"/>
                <a:ea typeface="Roboto Thin" panose="02000000000000000000" pitchFamily="2" charset="0"/>
              </a:rPr>
              <a:t>9 white-dwarf supernovae over 3 years</a:t>
            </a:r>
          </a:p>
          <a:p>
            <a:pPr marL="0" indent="0" algn="ctr">
              <a:buFont typeface="Arial" panose="020B0604020202020204" pitchFamily="34" charset="0"/>
              <a:buNone/>
            </a:pPr>
            <a:r>
              <a:rPr lang="en-US" dirty="0">
                <a:latin typeface="Roboto Thin" panose="02000000000000000000" pitchFamily="2" charset="0"/>
                <a:ea typeface="Roboto Thin" panose="02000000000000000000" pitchFamily="2" charset="0"/>
              </a:rPr>
              <a:t>NIR &amp; MIR spectra, 2 observations each</a:t>
            </a:r>
          </a:p>
        </p:txBody>
      </p:sp>
      <p:sp>
        <p:nvSpPr>
          <p:cNvPr id="12" name="Content Placeholder 2">
            <a:extLst>
              <a:ext uri="{FF2B5EF4-FFF2-40B4-BE49-F238E27FC236}">
                <a16:creationId xmlns:a16="http://schemas.microsoft.com/office/drawing/2014/main" id="{56C18D24-A978-2AE2-017B-E094D8977236}"/>
              </a:ext>
            </a:extLst>
          </p:cNvPr>
          <p:cNvSpPr txBox="1">
            <a:spLocks/>
          </p:cNvSpPr>
          <p:nvPr/>
        </p:nvSpPr>
        <p:spPr>
          <a:xfrm>
            <a:off x="6450965" y="5684905"/>
            <a:ext cx="5588710" cy="1098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Roboto Thin" panose="02000000000000000000" pitchFamily="2" charset="0"/>
                <a:ea typeface="Roboto Thin" panose="02000000000000000000" pitchFamily="2" charset="0"/>
              </a:rPr>
              <a:t>Low Resolution: </a:t>
            </a:r>
            <a:r>
              <a:rPr lang="en-US" sz="2400" b="1" dirty="0">
                <a:latin typeface="Roboto Thin" panose="02000000000000000000" pitchFamily="2" charset="0"/>
                <a:ea typeface="Roboto Thin" panose="02000000000000000000" pitchFamily="2" charset="0"/>
              </a:rPr>
              <a:t>5—14 µm</a:t>
            </a:r>
          </a:p>
          <a:p>
            <a:pPr marL="0" indent="0" algn="ctr">
              <a:buFont typeface="Arial" panose="020B0604020202020204" pitchFamily="34" charset="0"/>
              <a:buNone/>
            </a:pPr>
            <a:r>
              <a:rPr lang="en-US" sz="2400" dirty="0">
                <a:latin typeface="Roboto Thin" panose="02000000000000000000" pitchFamily="2" charset="0"/>
                <a:ea typeface="Roboto Thin" panose="02000000000000000000" pitchFamily="2" charset="0"/>
              </a:rPr>
              <a:t>Medium Resolution: </a:t>
            </a:r>
            <a:r>
              <a:rPr lang="en-US" sz="2400" b="1" dirty="0">
                <a:solidFill>
                  <a:srgbClr val="C00000"/>
                </a:solidFill>
                <a:latin typeface="Roboto Thin" panose="02000000000000000000" pitchFamily="2" charset="0"/>
                <a:ea typeface="Roboto Thin" panose="02000000000000000000" pitchFamily="2" charset="0"/>
              </a:rPr>
              <a:t>5—28 µm</a:t>
            </a:r>
          </a:p>
        </p:txBody>
      </p:sp>
      <p:sp>
        <p:nvSpPr>
          <p:cNvPr id="13" name="Content Placeholder 2">
            <a:extLst>
              <a:ext uri="{FF2B5EF4-FFF2-40B4-BE49-F238E27FC236}">
                <a16:creationId xmlns:a16="http://schemas.microsoft.com/office/drawing/2014/main" id="{154A60F4-C291-F299-2F9F-3E26A1F97371}"/>
              </a:ext>
            </a:extLst>
          </p:cNvPr>
          <p:cNvSpPr txBox="1">
            <a:spLocks/>
          </p:cNvSpPr>
          <p:nvPr/>
        </p:nvSpPr>
        <p:spPr>
          <a:xfrm>
            <a:off x="702330" y="6154161"/>
            <a:ext cx="5588710" cy="490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Roboto Thin" panose="02000000000000000000" pitchFamily="2" charset="0"/>
                <a:ea typeface="Roboto Thin" panose="02000000000000000000" pitchFamily="2" charset="0"/>
              </a:rPr>
              <a:t>Prism: </a:t>
            </a:r>
            <a:r>
              <a:rPr lang="en-US" sz="2400" b="1" dirty="0">
                <a:latin typeface="Roboto Thin" panose="02000000000000000000" pitchFamily="2" charset="0"/>
                <a:ea typeface="Roboto Thin" panose="02000000000000000000" pitchFamily="2" charset="0"/>
              </a:rPr>
              <a:t>0.6–5 µm     </a:t>
            </a:r>
            <a:r>
              <a:rPr lang="en-US" sz="2400" dirty="0">
                <a:latin typeface="Roboto Thin" panose="02000000000000000000" pitchFamily="2" charset="0"/>
                <a:ea typeface="Roboto Thin" panose="02000000000000000000" pitchFamily="2" charset="0"/>
              </a:rPr>
              <a:t>Gratings: </a:t>
            </a:r>
            <a:r>
              <a:rPr lang="en-US" sz="2400" b="1" dirty="0">
                <a:latin typeface="Roboto Thin" panose="02000000000000000000" pitchFamily="2" charset="0"/>
                <a:ea typeface="Roboto Thin" panose="02000000000000000000" pitchFamily="2" charset="0"/>
              </a:rPr>
              <a:t>1.7–5 µm</a:t>
            </a:r>
          </a:p>
        </p:txBody>
      </p:sp>
      <p:sp>
        <p:nvSpPr>
          <p:cNvPr id="14" name="Content Placeholder 2">
            <a:extLst>
              <a:ext uri="{FF2B5EF4-FFF2-40B4-BE49-F238E27FC236}">
                <a16:creationId xmlns:a16="http://schemas.microsoft.com/office/drawing/2014/main" id="{879E3D51-A9F1-0CB9-ED8A-E2F54194EC78}"/>
              </a:ext>
            </a:extLst>
          </p:cNvPr>
          <p:cNvSpPr txBox="1">
            <a:spLocks/>
          </p:cNvSpPr>
          <p:nvPr/>
        </p:nvSpPr>
        <p:spPr>
          <a:xfrm>
            <a:off x="413149" y="2097426"/>
            <a:ext cx="2789024" cy="490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Roboto Thin" panose="02000000000000000000" pitchFamily="2" charset="0"/>
                <a:ea typeface="Roboto Thin" panose="02000000000000000000" pitchFamily="2" charset="0"/>
              </a:rPr>
              <a:t>PI: Saurabh W. Jha</a:t>
            </a:r>
          </a:p>
        </p:txBody>
      </p:sp>
      <p:sp>
        <p:nvSpPr>
          <p:cNvPr id="18" name="TextBox 17">
            <a:extLst>
              <a:ext uri="{FF2B5EF4-FFF2-40B4-BE49-F238E27FC236}">
                <a16:creationId xmlns:a16="http://schemas.microsoft.com/office/drawing/2014/main" id="{2E12B49A-91E1-D221-362F-6E12F44F1226}"/>
              </a:ext>
            </a:extLst>
          </p:cNvPr>
          <p:cNvSpPr txBox="1"/>
          <p:nvPr/>
        </p:nvSpPr>
        <p:spPr>
          <a:xfrm>
            <a:off x="2162567" y="5468343"/>
            <a:ext cx="2250937" cy="769441"/>
          </a:xfrm>
          <a:prstGeom prst="rect">
            <a:avLst/>
          </a:prstGeom>
          <a:noFill/>
        </p:spPr>
        <p:txBody>
          <a:bodyPr wrap="none" rtlCol="0">
            <a:spAutoFit/>
          </a:bodyPr>
          <a:lstStyle/>
          <a:p>
            <a:r>
              <a:rPr lang="en-US" sz="4400" dirty="0">
                <a:latin typeface="Franklin Gothic Medium" panose="020B0603020102020204" pitchFamily="34" charset="0"/>
                <a:cs typeface="Arial" panose="020B0604020202020204" pitchFamily="34" charset="0"/>
              </a:rPr>
              <a:t>NIRSpec</a:t>
            </a:r>
          </a:p>
        </p:txBody>
      </p:sp>
      <p:sp>
        <p:nvSpPr>
          <p:cNvPr id="21" name="TextBox 20">
            <a:extLst>
              <a:ext uri="{FF2B5EF4-FFF2-40B4-BE49-F238E27FC236}">
                <a16:creationId xmlns:a16="http://schemas.microsoft.com/office/drawing/2014/main" id="{2C196B0A-B0F1-E652-3E41-3BDC6862A9E2}"/>
              </a:ext>
            </a:extLst>
          </p:cNvPr>
          <p:cNvSpPr txBox="1"/>
          <p:nvPr/>
        </p:nvSpPr>
        <p:spPr>
          <a:xfrm>
            <a:off x="8595142" y="4910989"/>
            <a:ext cx="1300356" cy="769441"/>
          </a:xfrm>
          <a:prstGeom prst="rect">
            <a:avLst/>
          </a:prstGeom>
          <a:noFill/>
        </p:spPr>
        <p:txBody>
          <a:bodyPr wrap="none" rtlCol="0">
            <a:spAutoFit/>
          </a:bodyPr>
          <a:lstStyle/>
          <a:p>
            <a:r>
              <a:rPr lang="en-US" sz="4400" dirty="0">
                <a:latin typeface="Franklin Gothic Medium" panose="020B0603020102020204" pitchFamily="34" charset="0"/>
                <a:cs typeface="Arial" panose="020B0604020202020204" pitchFamily="34" charset="0"/>
              </a:rPr>
              <a:t>MIRI</a:t>
            </a:r>
          </a:p>
        </p:txBody>
      </p:sp>
      <p:sp>
        <p:nvSpPr>
          <p:cNvPr id="15" name="Content Placeholder 2">
            <a:extLst>
              <a:ext uri="{FF2B5EF4-FFF2-40B4-BE49-F238E27FC236}">
                <a16:creationId xmlns:a16="http://schemas.microsoft.com/office/drawing/2014/main" id="{B70541DB-BCEF-E5E3-E121-2C4A0F04FD81}"/>
              </a:ext>
            </a:extLst>
          </p:cNvPr>
          <p:cNvSpPr txBox="1">
            <a:spLocks/>
          </p:cNvSpPr>
          <p:nvPr/>
        </p:nvSpPr>
        <p:spPr>
          <a:xfrm>
            <a:off x="3373645" y="2097425"/>
            <a:ext cx="2789024" cy="490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Roboto Thin" panose="02000000000000000000" pitchFamily="2" charset="0"/>
                <a:ea typeface="Roboto Thin" panose="02000000000000000000" pitchFamily="2" charset="0"/>
              </a:rPr>
              <a:t>60 hours JWST time</a:t>
            </a:r>
          </a:p>
        </p:txBody>
      </p:sp>
      <p:grpSp>
        <p:nvGrpSpPr>
          <p:cNvPr id="9" name="Group 8">
            <a:extLst>
              <a:ext uri="{FF2B5EF4-FFF2-40B4-BE49-F238E27FC236}">
                <a16:creationId xmlns:a16="http://schemas.microsoft.com/office/drawing/2014/main" id="{2D252BCF-30E1-839C-D806-1F7671CFA375}"/>
              </a:ext>
            </a:extLst>
          </p:cNvPr>
          <p:cNvGrpSpPr/>
          <p:nvPr/>
        </p:nvGrpSpPr>
        <p:grpSpPr>
          <a:xfrm>
            <a:off x="6538028" y="1135483"/>
            <a:ext cx="5509409" cy="3823062"/>
            <a:chOff x="6538028" y="1135483"/>
            <a:chExt cx="5509409" cy="3823062"/>
          </a:xfrm>
        </p:grpSpPr>
        <p:pic>
          <p:nvPicPr>
            <p:cNvPr id="6" name="Picture 6" descr="JWST Field of View - JWST User Documentation">
              <a:extLst>
                <a:ext uri="{FF2B5EF4-FFF2-40B4-BE49-F238E27FC236}">
                  <a16:creationId xmlns:a16="http://schemas.microsoft.com/office/drawing/2014/main" id="{49094436-4DF9-53EC-0D15-A462BFC4E7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97" t="11303" b="64041"/>
            <a:stretch/>
          </p:blipFill>
          <p:spPr bwMode="auto">
            <a:xfrm>
              <a:off x="6538028" y="1135483"/>
              <a:ext cx="5501647" cy="38230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D0B26B4-37EE-F829-11E8-54AF7C5C4FA1}"/>
                    </a:ext>
                  </a:extLst>
                </p:cNvPr>
                <p:cNvSpPr/>
                <p:nvPr/>
              </p:nvSpPr>
              <p:spPr>
                <a:xfrm rot="21359930">
                  <a:off x="6547722" y="2205715"/>
                  <a:ext cx="904638" cy="528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30</a:t>
                  </a:r>
                  <a14:m>
                    <m:oMath xmlns:m="http://schemas.openxmlformats.org/officeDocument/2006/math">
                      <m:r>
                        <a:rPr lang="en-US" sz="1600" b="0" i="1" smtClean="0">
                          <a:solidFill>
                            <a:schemeClr val="tx1"/>
                          </a:solidFill>
                          <a:latin typeface="Cambria Math" panose="02040503050406030204" pitchFamily="18" charset="0"/>
                          <a:ea typeface="DEJAVU SANS" panose="020B0603030804020204" pitchFamily="34" charset="0"/>
                          <a:cs typeface="DEJAVU SANS" panose="020B0603030804020204" pitchFamily="34" charset="0"/>
                        </a:rPr>
                        <m:t>′′</m:t>
                      </m:r>
                    </m:oMath>
                  </a14:m>
                  <a:endParaRPr lang="en-US" sz="1600" dirty="0">
                    <a:solidFill>
                      <a:schemeClr val="tx1"/>
                    </a:solidFill>
                    <a:ea typeface="DEJAVU SANS" panose="020B060303080402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5D0B26B4-37EE-F829-11E8-54AF7C5C4FA1}"/>
                    </a:ext>
                  </a:extLst>
                </p:cNvPr>
                <p:cNvSpPr>
                  <a:spLocks noRot="1" noChangeAspect="1" noMove="1" noResize="1" noEditPoints="1" noAdjustHandles="1" noChangeArrowheads="1" noChangeShapeType="1" noTextEdit="1"/>
                </p:cNvSpPr>
                <p:nvPr/>
              </p:nvSpPr>
              <p:spPr>
                <a:xfrm rot="21359930">
                  <a:off x="6547722" y="2205715"/>
                  <a:ext cx="904638" cy="528341"/>
                </a:xfrm>
                <a:prstGeom prst="rect">
                  <a:avLst/>
                </a:prstGeom>
                <a:blipFill>
                  <a:blip r:embed="rId4"/>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2E62702-00DD-6A16-5028-44BFD4D0F5FF}"/>
                    </a:ext>
                  </a:extLst>
                </p:cNvPr>
                <p:cNvSpPr/>
                <p:nvPr/>
              </p:nvSpPr>
              <p:spPr>
                <a:xfrm rot="21359930">
                  <a:off x="6663547" y="3693111"/>
                  <a:ext cx="904638" cy="528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24</a:t>
                  </a:r>
                  <a14:m>
                    <m:oMath xmlns:m="http://schemas.openxmlformats.org/officeDocument/2006/math">
                      <m:r>
                        <a:rPr lang="en-US" sz="1600" b="0" i="1" smtClean="0">
                          <a:solidFill>
                            <a:schemeClr val="tx1"/>
                          </a:solidFill>
                          <a:latin typeface="Cambria Math" panose="02040503050406030204" pitchFamily="18" charset="0"/>
                          <a:ea typeface="DEJAVU SANS" panose="020B0603030804020204" pitchFamily="34" charset="0"/>
                          <a:cs typeface="DEJAVU SANS" panose="020B0603030804020204" pitchFamily="34" charset="0"/>
                        </a:rPr>
                        <m:t>′′</m:t>
                      </m:r>
                    </m:oMath>
                  </a14:m>
                  <a:endParaRPr lang="en-US" sz="1600" dirty="0">
                    <a:solidFill>
                      <a:schemeClr val="tx1"/>
                    </a:solidFill>
                    <a:ea typeface="DEJAVU SANS" panose="020B0603030804020204" pitchFamily="34"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D2E62702-00DD-6A16-5028-44BFD4D0F5FF}"/>
                    </a:ext>
                  </a:extLst>
                </p:cNvPr>
                <p:cNvSpPr>
                  <a:spLocks noRot="1" noChangeAspect="1" noMove="1" noResize="1" noEditPoints="1" noAdjustHandles="1" noChangeArrowheads="1" noChangeShapeType="1" noTextEdit="1"/>
                </p:cNvSpPr>
                <p:nvPr/>
              </p:nvSpPr>
              <p:spPr>
                <a:xfrm rot="21359930">
                  <a:off x="6663547" y="3693111"/>
                  <a:ext cx="904638" cy="528341"/>
                </a:xfrm>
                <a:prstGeom prst="rect">
                  <a:avLst/>
                </a:prstGeom>
                <a:blipFill>
                  <a:blip r:embed="rId5"/>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C6A7FA8-914E-982F-C376-6A1067C88789}"/>
                    </a:ext>
                  </a:extLst>
                </p:cNvPr>
                <p:cNvSpPr/>
                <p:nvPr/>
              </p:nvSpPr>
              <p:spPr>
                <a:xfrm rot="21359930">
                  <a:off x="9355261" y="1137564"/>
                  <a:ext cx="904638" cy="432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74</a:t>
                  </a:r>
                  <a14:m>
                    <m:oMath xmlns:m="http://schemas.openxmlformats.org/officeDocument/2006/math">
                      <m:r>
                        <a:rPr lang="en-US" sz="1600" b="0" i="1" smtClean="0">
                          <a:solidFill>
                            <a:schemeClr val="tx1"/>
                          </a:solidFill>
                          <a:latin typeface="Cambria Math" panose="02040503050406030204" pitchFamily="18" charset="0"/>
                          <a:ea typeface="DEJAVU SANS" panose="020B0603030804020204" pitchFamily="34" charset="0"/>
                          <a:cs typeface="DEJAVU SANS" panose="020B0603030804020204" pitchFamily="34" charset="0"/>
                        </a:rPr>
                        <m:t>′′</m:t>
                      </m:r>
                    </m:oMath>
                  </a14:m>
                  <a:endParaRPr lang="en-US" sz="1600" dirty="0">
                    <a:solidFill>
                      <a:schemeClr val="tx1"/>
                    </a:solidFill>
                    <a:ea typeface="DEJAVU SANS" panose="020B0603030804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1C6A7FA8-914E-982F-C376-6A1067C88789}"/>
                    </a:ext>
                  </a:extLst>
                </p:cNvPr>
                <p:cNvSpPr>
                  <a:spLocks noRot="1" noChangeAspect="1" noMove="1" noResize="1" noEditPoints="1" noAdjustHandles="1" noChangeArrowheads="1" noChangeShapeType="1" noTextEdit="1"/>
                </p:cNvSpPr>
                <p:nvPr/>
              </p:nvSpPr>
              <p:spPr>
                <a:xfrm rot="21359930">
                  <a:off x="9355261" y="1137564"/>
                  <a:ext cx="904638" cy="432031"/>
                </a:xfrm>
                <a:prstGeom prst="rect">
                  <a:avLst/>
                </a:prstGeom>
                <a:blipFill>
                  <a:blip r:embed="rId6"/>
                  <a:stretch>
                    <a:fillRect b="-2439"/>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24532B9-4499-C7DE-7F4E-CFE9EFD54536}"/>
                    </a:ext>
                  </a:extLst>
                </p:cNvPr>
                <p:cNvSpPr/>
                <p:nvPr/>
              </p:nvSpPr>
              <p:spPr>
                <a:xfrm rot="21359930">
                  <a:off x="10988802" y="2483461"/>
                  <a:ext cx="1058635" cy="432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DEJAVU SANS" panose="020B0603030804020204" pitchFamily="34" charset="0"/>
                      <a:ea typeface="DEJAVU SANS" panose="020B0603030804020204" pitchFamily="34" charset="0"/>
                      <a:cs typeface="DEJAVU SANS" panose="020B0603030804020204" pitchFamily="34" charset="0"/>
                    </a:rPr>
                    <a:t>113</a:t>
                  </a:r>
                  <a14:m>
                    <m:oMath xmlns:m="http://schemas.openxmlformats.org/officeDocument/2006/math">
                      <m:r>
                        <a:rPr lang="en-US" sz="1600" b="0" i="1" smtClean="0">
                          <a:solidFill>
                            <a:schemeClr val="tx1"/>
                          </a:solidFill>
                          <a:latin typeface="Cambria Math" panose="02040503050406030204" pitchFamily="18" charset="0"/>
                          <a:ea typeface="DEJAVU SANS" panose="020B0603030804020204" pitchFamily="34" charset="0"/>
                          <a:cs typeface="DEJAVU SANS" panose="020B0603030804020204" pitchFamily="34" charset="0"/>
                        </a:rPr>
                        <m:t>′′</m:t>
                      </m:r>
                    </m:oMath>
                  </a14:m>
                  <a:endParaRPr lang="en-US" sz="1600" dirty="0">
                    <a:solidFill>
                      <a:schemeClr val="tx1"/>
                    </a:solidFill>
                    <a:ea typeface="DEJAVU SANS" panose="020B0603030804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824532B9-4499-C7DE-7F4E-CFE9EFD54536}"/>
                    </a:ext>
                  </a:extLst>
                </p:cNvPr>
                <p:cNvSpPr>
                  <a:spLocks noRot="1" noChangeAspect="1" noMove="1" noResize="1" noEditPoints="1" noAdjustHandles="1" noChangeArrowheads="1" noChangeShapeType="1" noTextEdit="1"/>
                </p:cNvSpPr>
                <p:nvPr/>
              </p:nvSpPr>
              <p:spPr>
                <a:xfrm rot="21359930">
                  <a:off x="10988802" y="2483461"/>
                  <a:ext cx="1058635" cy="432031"/>
                </a:xfrm>
                <a:prstGeom prst="rect">
                  <a:avLst/>
                </a:prstGeom>
                <a:blipFill>
                  <a:blip r:embed="rId7"/>
                  <a:stretch>
                    <a:fillRect l="-2273" b="-2381"/>
                  </a:stretch>
                </a:blipFill>
                <a:ln>
                  <a:solidFill>
                    <a:schemeClr val="bg1"/>
                  </a:solidFill>
                </a:ln>
              </p:spPr>
              <p:txBody>
                <a:bodyPr/>
                <a:lstStyle/>
                <a:p>
                  <a:r>
                    <a:rPr lang="en-US">
                      <a:noFill/>
                    </a:rPr>
                    <a:t> </a:t>
                  </a:r>
                </a:p>
              </p:txBody>
            </p:sp>
          </mc:Fallback>
        </mc:AlternateContent>
      </p:grpSp>
    </p:spTree>
    <p:extLst>
      <p:ext uri="{BB962C8B-B14F-4D97-AF65-F5344CB8AC3E}">
        <p14:creationId xmlns:p14="http://schemas.microsoft.com/office/powerpoint/2010/main" val="331542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D3B498-9C86-6E25-6C18-FAECC621FFAF}"/>
              </a:ext>
            </a:extLst>
          </p:cNvPr>
          <p:cNvPicPr>
            <a:picLocks noChangeAspect="1"/>
          </p:cNvPicPr>
          <p:nvPr/>
        </p:nvPicPr>
        <p:blipFill rotWithShape="1">
          <a:blip r:embed="rId2"/>
          <a:srcRect l="28134" t="36563" r="27501" b="8394"/>
          <a:stretch/>
        </p:blipFill>
        <p:spPr>
          <a:xfrm>
            <a:off x="0" y="12030"/>
            <a:ext cx="12191999" cy="6833942"/>
          </a:xfrm>
          <a:prstGeom prst="rect">
            <a:avLst/>
          </a:prstGeom>
        </p:spPr>
      </p:pic>
      <p:sp>
        <p:nvSpPr>
          <p:cNvPr id="2" name="TextBox 1">
            <a:extLst>
              <a:ext uri="{FF2B5EF4-FFF2-40B4-BE49-F238E27FC236}">
                <a16:creationId xmlns:a16="http://schemas.microsoft.com/office/drawing/2014/main" id="{F0A3FC62-A055-1F66-B50E-8CD8B332ECDB}"/>
              </a:ext>
            </a:extLst>
          </p:cNvPr>
          <p:cNvSpPr txBox="1"/>
          <p:nvPr/>
        </p:nvSpPr>
        <p:spPr>
          <a:xfrm>
            <a:off x="7397305" y="6304462"/>
            <a:ext cx="4776406" cy="523220"/>
          </a:xfrm>
          <a:prstGeom prst="rect">
            <a:avLst/>
          </a:prstGeom>
          <a:noFill/>
        </p:spPr>
        <p:txBody>
          <a:bodyPr wrap="square">
            <a:spAutoFit/>
          </a:bodyPr>
          <a:lstStyle/>
          <a:p>
            <a:pPr algn="r"/>
            <a:r>
              <a:rPr lang="en-US" sz="1400"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image by Dan Crowson</a:t>
            </a:r>
          </a:p>
          <a:p>
            <a:pPr algn="r"/>
            <a:r>
              <a:rPr lang="en-US" sz="1400"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https://</a:t>
            </a:r>
            <a:r>
              <a:rPr lang="en-US" sz="1400" dirty="0" err="1">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www.flickr.com</a:t>
            </a:r>
            <a:r>
              <a:rPr lang="en-US" sz="1400"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/photos/</a:t>
            </a:r>
            <a:r>
              <a:rPr lang="en-US" sz="1400" dirty="0" err="1">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dcrowson</a:t>
            </a:r>
            <a:r>
              <a:rPr lang="en-US" sz="1400"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/51717006130/</a:t>
            </a:r>
          </a:p>
        </p:txBody>
      </p:sp>
      <p:sp>
        <p:nvSpPr>
          <p:cNvPr id="3" name="TextBox 2">
            <a:extLst>
              <a:ext uri="{FF2B5EF4-FFF2-40B4-BE49-F238E27FC236}">
                <a16:creationId xmlns:a16="http://schemas.microsoft.com/office/drawing/2014/main" id="{2AA01E2F-1C83-0167-1068-582E9940DF41}"/>
              </a:ext>
            </a:extLst>
          </p:cNvPr>
          <p:cNvSpPr txBox="1"/>
          <p:nvPr/>
        </p:nvSpPr>
        <p:spPr>
          <a:xfrm>
            <a:off x="356767" y="1525989"/>
            <a:ext cx="4017455" cy="3908762"/>
          </a:xfrm>
          <a:prstGeom prst="rect">
            <a:avLst/>
          </a:prstGeom>
          <a:noFill/>
        </p:spPr>
        <p:txBody>
          <a:bodyPr wrap="square">
            <a:spAutoFit/>
          </a:bodyPr>
          <a:lstStyle/>
          <a:p>
            <a:r>
              <a:rPr lang="en-US" sz="3200" b="1"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Normal, nearby SN Ia</a:t>
            </a:r>
          </a:p>
          <a:p>
            <a:r>
              <a:rPr lang="en-US" sz="2400" b="1" dirty="0">
                <a:solidFill>
                  <a:schemeClr val="bg1">
                    <a:lumMod val="95000"/>
                  </a:schemeClr>
                </a:solidFill>
                <a:latin typeface="Roboto Thin" panose="02000000000000000000" pitchFamily="2" charset="0"/>
                <a:ea typeface="Roboto Thin" panose="02000000000000000000" pitchFamily="2" charset="0"/>
                <a:cs typeface="Lato" panose="020F0502020204030203" pitchFamily="34" charset="0"/>
              </a:rPr>
              <a:t>(18 </a:t>
            </a:r>
            <a:r>
              <a:rPr lang="en-US" sz="2400" b="1" dirty="0" err="1">
                <a:solidFill>
                  <a:schemeClr val="bg1">
                    <a:lumMod val="95000"/>
                  </a:schemeClr>
                </a:solidFill>
                <a:latin typeface="Roboto Thin" panose="02000000000000000000" pitchFamily="2" charset="0"/>
                <a:ea typeface="Roboto Thin" panose="02000000000000000000" pitchFamily="2" charset="0"/>
                <a:cs typeface="Lato" panose="020F0502020204030203" pitchFamily="34" charset="0"/>
              </a:rPr>
              <a:t>Mpc</a:t>
            </a:r>
            <a:r>
              <a:rPr lang="en-US" sz="2400" b="1" dirty="0">
                <a:solidFill>
                  <a:schemeClr val="bg1">
                    <a:lumMod val="95000"/>
                  </a:schemeClr>
                </a:solidFill>
                <a:latin typeface="Roboto Thin" panose="02000000000000000000" pitchFamily="2" charset="0"/>
                <a:ea typeface="Roboto Thin" panose="02000000000000000000" pitchFamily="2" charset="0"/>
                <a:cs typeface="Lato" panose="020F0502020204030203" pitchFamily="34" charset="0"/>
              </a:rPr>
              <a:t>)</a:t>
            </a:r>
          </a:p>
          <a:p>
            <a:endParaRPr lang="en-US" sz="3200" b="1"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endParaRPr>
          </a:p>
          <a:p>
            <a:r>
              <a:rPr lang="en-US" sz="3200" b="1" dirty="0">
                <a:solidFill>
                  <a:schemeClr val="bg1">
                    <a:lumMod val="95000"/>
                  </a:schemeClr>
                </a:solidFill>
                <a:latin typeface="Roboto Thin" panose="02000000000000000000" pitchFamily="2" charset="0"/>
                <a:ea typeface="Roboto Thin" panose="02000000000000000000" pitchFamily="2" charset="0"/>
                <a:cs typeface="Lato" panose="020F0502020204030203" pitchFamily="34" charset="0"/>
              </a:rPr>
              <a:t>Discovered early by DLT40 survey</a:t>
            </a:r>
          </a:p>
          <a:p>
            <a:endParaRPr lang="en-US" sz="3200" b="1"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endParaRPr>
          </a:p>
          <a:p>
            <a:r>
              <a:rPr lang="en-US" sz="3200" b="1" dirty="0">
                <a:solidFill>
                  <a:schemeClr val="bg1">
                    <a:lumMod val="95000"/>
                  </a:schemeClr>
                </a:solidFill>
                <a:latin typeface="Roboto Thin" panose="02000000000000000000" pitchFamily="2" charset="0"/>
                <a:ea typeface="Roboto Thin" panose="02000000000000000000" pitchFamily="2" charset="0"/>
                <a:cs typeface="Lato" panose="020F0502020204030203" pitchFamily="34" charset="0"/>
              </a:rPr>
              <a:t>Observed extensively from the ground</a:t>
            </a:r>
            <a:endParaRPr lang="en-US" sz="3200" b="1"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endParaRPr>
          </a:p>
        </p:txBody>
      </p:sp>
      <p:sp>
        <p:nvSpPr>
          <p:cNvPr id="4" name="TextBox 3">
            <a:extLst>
              <a:ext uri="{FF2B5EF4-FFF2-40B4-BE49-F238E27FC236}">
                <a16:creationId xmlns:a16="http://schemas.microsoft.com/office/drawing/2014/main" id="{B64E3180-4EEB-AC76-7797-3A1C5586D742}"/>
              </a:ext>
            </a:extLst>
          </p:cNvPr>
          <p:cNvSpPr txBox="1"/>
          <p:nvPr/>
        </p:nvSpPr>
        <p:spPr>
          <a:xfrm>
            <a:off x="7260146" y="146667"/>
            <a:ext cx="4776406" cy="646331"/>
          </a:xfrm>
          <a:prstGeom prst="rect">
            <a:avLst/>
          </a:prstGeom>
          <a:noFill/>
        </p:spPr>
        <p:txBody>
          <a:bodyPr wrap="square">
            <a:spAutoFit/>
          </a:bodyPr>
          <a:lstStyle/>
          <a:p>
            <a:r>
              <a:rPr lang="en-US" sz="3600" dirty="0">
                <a:solidFill>
                  <a:schemeClr val="bg1">
                    <a:lumMod val="95000"/>
                  </a:schemeClr>
                </a:solidFill>
                <a:latin typeface="Roboto Thin" panose="02000000000000000000" pitchFamily="2" charset="0"/>
                <a:ea typeface="Roboto Thin" panose="02000000000000000000" pitchFamily="2" charset="0"/>
                <a:cs typeface="Lato" panose="020F0502020204030203" pitchFamily="34" charset="0"/>
              </a:rPr>
              <a:t>host-galaxy NGC 1566</a:t>
            </a:r>
            <a:endParaRPr lang="en-US" sz="3600"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endParaRPr>
          </a:p>
        </p:txBody>
      </p:sp>
      <p:sp>
        <p:nvSpPr>
          <p:cNvPr id="7" name="TextBox 6">
            <a:extLst>
              <a:ext uri="{FF2B5EF4-FFF2-40B4-BE49-F238E27FC236}">
                <a16:creationId xmlns:a16="http://schemas.microsoft.com/office/drawing/2014/main" id="{3232005B-EC01-9BC8-BE0D-0480255D2A1C}"/>
              </a:ext>
            </a:extLst>
          </p:cNvPr>
          <p:cNvSpPr txBox="1"/>
          <p:nvPr/>
        </p:nvSpPr>
        <p:spPr>
          <a:xfrm>
            <a:off x="10148207" y="5596576"/>
            <a:ext cx="2132185" cy="707886"/>
          </a:xfrm>
          <a:prstGeom prst="rect">
            <a:avLst/>
          </a:prstGeom>
          <a:noFill/>
        </p:spPr>
        <p:txBody>
          <a:bodyPr wrap="square">
            <a:spAutoFit/>
          </a:bodyPr>
          <a:lstStyle/>
          <a:p>
            <a:pPr algn="ctr"/>
            <a:r>
              <a:rPr lang="en-US" sz="4000" b="1" dirty="0">
                <a:solidFill>
                  <a:schemeClr val="bg1">
                    <a:lumMod val="95000"/>
                  </a:schemeClr>
                </a:solidFill>
                <a:latin typeface="Roboto Light" panose="02000000000000000000" pitchFamily="2" charset="0"/>
                <a:ea typeface="Roboto Light" panose="02000000000000000000" pitchFamily="2" charset="0"/>
                <a:cs typeface="Lato" panose="020F0502020204030203" pitchFamily="34" charset="0"/>
              </a:rPr>
              <a:t>Optical</a:t>
            </a:r>
            <a:endParaRPr lang="en-US" sz="4000" b="1"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95717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hidden"/>
                                      </p:to>
                                    </p:set>
                                  </p:childTnLst>
                                </p:cTn>
                              </p:par>
                              <p:par>
                                <p:cTn id="27" presetID="8" presetClass="emph" presetSubtype="0" accel="50000" decel="50000" fill="hold" nodeType="withEffect">
                                  <p:stCondLst>
                                    <p:cond delay="0"/>
                                  </p:stCondLst>
                                  <p:childTnLst>
                                    <p:animRot by="5400000">
                                      <p:cBhvr>
                                        <p:cTn id="2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6496B54-9ED7-47F7-5CDD-D35A51DBBD9B}"/>
              </a:ext>
            </a:extLst>
          </p:cNvPr>
          <p:cNvGrpSpPr/>
          <p:nvPr/>
        </p:nvGrpSpPr>
        <p:grpSpPr>
          <a:xfrm>
            <a:off x="-1" y="1"/>
            <a:ext cx="12192001" cy="6858000"/>
            <a:chOff x="-1" y="1"/>
            <a:chExt cx="12192001" cy="6858000"/>
          </a:xfrm>
        </p:grpSpPr>
        <p:pic>
          <p:nvPicPr>
            <p:cNvPr id="2" name="Picture 4" descr="A spiral galaxy with two arms. Pinkish areas dot the brightest points along the arms, while brownish and blueish hues dominate the spaces in between. A complicated web of dust forms the arms with many tendrils also connecting them in the dimmer areas. Pin pricks of light from background galaxies and very few stars are scattered about the image.">
              <a:extLst>
                <a:ext uri="{FF2B5EF4-FFF2-40B4-BE49-F238E27FC236}">
                  <a16:creationId xmlns:a16="http://schemas.microsoft.com/office/drawing/2014/main" id="{E51AFA8E-0C2F-740E-DDBA-05E1920C8CCE}"/>
                </a:ext>
              </a:extLst>
            </p:cNvPr>
            <p:cNvPicPr>
              <a:picLocks noChangeAspect="1"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rot="5400000">
              <a:off x="2667000" y="-2667000"/>
              <a:ext cx="6858000" cy="1219200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E763D2E1-87CC-CBC6-41B0-93B6BA768C65}"/>
                </a:ext>
              </a:extLst>
            </p:cNvPr>
            <p:cNvCxnSpPr/>
            <p:nvPr/>
          </p:nvCxnSpPr>
          <p:spPr>
            <a:xfrm>
              <a:off x="3301752" y="6071975"/>
              <a:ext cx="459452" cy="0"/>
            </a:xfrm>
            <a:prstGeom prst="line">
              <a:avLst/>
            </a:prstGeom>
            <a:ln w="38100">
              <a:solidFill>
                <a:srgbClr val="05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DFC787F-92F5-981E-1D0D-F43DA1958FB7}"/>
                </a:ext>
              </a:extLst>
            </p:cNvPr>
            <p:cNvCxnSpPr>
              <a:cxnSpLocks/>
            </p:cNvCxnSpPr>
            <p:nvPr/>
          </p:nvCxnSpPr>
          <p:spPr>
            <a:xfrm flipV="1">
              <a:off x="3877571" y="6183839"/>
              <a:ext cx="0" cy="455700"/>
            </a:xfrm>
            <a:prstGeom prst="line">
              <a:avLst/>
            </a:prstGeom>
            <a:ln w="38100">
              <a:solidFill>
                <a:srgbClr val="05FF0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EC7115A2-68BF-D6A3-D210-842354218EBE}"/>
              </a:ext>
            </a:extLst>
          </p:cNvPr>
          <p:cNvSpPr txBox="1"/>
          <p:nvPr/>
        </p:nvSpPr>
        <p:spPr>
          <a:xfrm>
            <a:off x="6626982" y="6242449"/>
            <a:ext cx="5546729" cy="584775"/>
          </a:xfrm>
          <a:prstGeom prst="rect">
            <a:avLst/>
          </a:prstGeom>
          <a:noFill/>
        </p:spPr>
        <p:txBody>
          <a:bodyPr wrap="square">
            <a:spAutoFit/>
          </a:bodyPr>
          <a:lstStyle/>
          <a:p>
            <a:pPr algn="r"/>
            <a:r>
              <a:rPr lang="en-US" dirty="0">
                <a:solidFill>
                  <a:schemeClr val="bg1">
                    <a:lumMod val="95000"/>
                  </a:schemeClr>
                </a:solidFill>
                <a:latin typeface="Roboto Thin" panose="02000000000000000000" pitchFamily="2" charset="0"/>
                <a:ea typeface="Roboto Thin" panose="02000000000000000000" pitchFamily="2" charset="0"/>
                <a:cs typeface="Lato" panose="020F0502020204030203" pitchFamily="34" charset="0"/>
              </a:rPr>
              <a:t>JWST/MIRI image of host galaxy NGC 1566</a:t>
            </a:r>
          </a:p>
          <a:p>
            <a:pPr algn="r"/>
            <a:r>
              <a:rPr lang="en-US" sz="1400" dirty="0">
                <a:solidFill>
                  <a:schemeClr val="bg1">
                    <a:lumMod val="95000"/>
                  </a:schemeClr>
                </a:solidFill>
                <a:latin typeface="Roboto Thin" panose="02000000000000000000" pitchFamily="2" charset="0"/>
                <a:ea typeface="Roboto Thin" panose="02000000000000000000" pitchFamily="2" charset="0"/>
                <a:cs typeface="Lato" panose="020F0502020204030203" pitchFamily="34" charset="0"/>
              </a:rPr>
              <a:t>data via JWST GO 2107 (PI: Janice Lee), processing by Judy Schmidt    </a:t>
            </a:r>
          </a:p>
        </p:txBody>
      </p:sp>
      <p:sp>
        <p:nvSpPr>
          <p:cNvPr id="6" name="TextBox 5">
            <a:extLst>
              <a:ext uri="{FF2B5EF4-FFF2-40B4-BE49-F238E27FC236}">
                <a16:creationId xmlns:a16="http://schemas.microsoft.com/office/drawing/2014/main" id="{B3B9210D-953F-D1C2-53A6-61E7DD6379C8}"/>
              </a:ext>
            </a:extLst>
          </p:cNvPr>
          <p:cNvSpPr txBox="1"/>
          <p:nvPr/>
        </p:nvSpPr>
        <p:spPr>
          <a:xfrm>
            <a:off x="9271825" y="5596576"/>
            <a:ext cx="2911031" cy="707886"/>
          </a:xfrm>
          <a:prstGeom prst="rect">
            <a:avLst/>
          </a:prstGeom>
          <a:noFill/>
        </p:spPr>
        <p:txBody>
          <a:bodyPr wrap="square">
            <a:spAutoFit/>
          </a:bodyPr>
          <a:lstStyle/>
          <a:p>
            <a:pPr algn="ctr"/>
            <a:r>
              <a:rPr lang="en-US" sz="4000" b="1" dirty="0">
                <a:solidFill>
                  <a:schemeClr val="bg1">
                    <a:lumMod val="95000"/>
                  </a:schemeClr>
                </a:solidFill>
                <a:latin typeface="Roboto Light" panose="02000000000000000000" pitchFamily="2" charset="0"/>
                <a:ea typeface="Roboto Light" panose="02000000000000000000" pitchFamily="2" charset="0"/>
                <a:cs typeface="Lato" panose="020F0502020204030203" pitchFamily="34" charset="0"/>
              </a:rPr>
              <a:t>JWST MIR</a:t>
            </a:r>
            <a:endParaRPr lang="en-US" sz="4000" b="1" dirty="0">
              <a:latin typeface="Roboto Light" panose="02000000000000000000" pitchFamily="2" charset="0"/>
              <a:ea typeface="Roboto Light" panose="02000000000000000000" pitchFamily="2" charset="0"/>
            </a:endParaRPr>
          </a:p>
        </p:txBody>
      </p:sp>
      <p:pic>
        <p:nvPicPr>
          <p:cNvPr id="5" name="Picture 4">
            <a:extLst>
              <a:ext uri="{FF2B5EF4-FFF2-40B4-BE49-F238E27FC236}">
                <a16:creationId xmlns:a16="http://schemas.microsoft.com/office/drawing/2014/main" id="{99D3B498-9C86-6E25-6C18-FAECC621FFAF}"/>
              </a:ext>
            </a:extLst>
          </p:cNvPr>
          <p:cNvPicPr>
            <a:picLocks noChangeAspect="1"/>
          </p:cNvPicPr>
          <p:nvPr/>
        </p:nvPicPr>
        <p:blipFill rotWithShape="1">
          <a:blip r:embed="rId4">
            <a:alphaModFix/>
          </a:blip>
          <a:srcRect l="46325" t="47115" r="45818" b="21967"/>
          <a:stretch/>
        </p:blipFill>
        <p:spPr>
          <a:xfrm rot="5400000">
            <a:off x="2676145" y="-2667001"/>
            <a:ext cx="6858000" cy="12192002"/>
          </a:xfrm>
          <a:prstGeom prst="rect">
            <a:avLst/>
          </a:prstGeom>
        </p:spPr>
      </p:pic>
      <p:sp>
        <p:nvSpPr>
          <p:cNvPr id="3" name="TextBox 2">
            <a:extLst>
              <a:ext uri="{FF2B5EF4-FFF2-40B4-BE49-F238E27FC236}">
                <a16:creationId xmlns:a16="http://schemas.microsoft.com/office/drawing/2014/main" id="{311595AC-12C5-42F2-93D0-7798EA02FB52}"/>
              </a:ext>
            </a:extLst>
          </p:cNvPr>
          <p:cNvSpPr txBox="1"/>
          <p:nvPr/>
        </p:nvSpPr>
        <p:spPr>
          <a:xfrm>
            <a:off x="7397305" y="6304462"/>
            <a:ext cx="4776406" cy="523220"/>
          </a:xfrm>
          <a:prstGeom prst="rect">
            <a:avLst/>
          </a:prstGeom>
          <a:noFill/>
        </p:spPr>
        <p:txBody>
          <a:bodyPr wrap="square">
            <a:spAutoFit/>
          </a:bodyPr>
          <a:lstStyle/>
          <a:p>
            <a:pPr algn="r"/>
            <a:r>
              <a:rPr lang="en-US" sz="1400"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image by Dan Crowson</a:t>
            </a:r>
          </a:p>
          <a:p>
            <a:pPr algn="r"/>
            <a:r>
              <a:rPr lang="en-US" sz="1400"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https://</a:t>
            </a:r>
            <a:r>
              <a:rPr lang="en-US" sz="1400" dirty="0" err="1">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www.flickr.com</a:t>
            </a:r>
            <a:r>
              <a:rPr lang="en-US" sz="1400"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/photos/</a:t>
            </a:r>
            <a:r>
              <a:rPr lang="en-US" sz="1400" dirty="0" err="1">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dcrowson</a:t>
            </a:r>
            <a:r>
              <a:rPr lang="en-US" sz="1400" dirty="0">
                <a:solidFill>
                  <a:schemeClr val="bg1">
                    <a:lumMod val="95000"/>
                  </a:schemeClr>
                </a:solidFill>
                <a:effectLst/>
                <a:latin typeface="Roboto Thin" panose="02000000000000000000" pitchFamily="2" charset="0"/>
                <a:ea typeface="Roboto Thin" panose="02000000000000000000" pitchFamily="2" charset="0"/>
                <a:cs typeface="Lato" panose="020F0502020204030203" pitchFamily="34" charset="0"/>
              </a:rPr>
              <a:t>/51717006130/</a:t>
            </a:r>
          </a:p>
        </p:txBody>
      </p:sp>
      <p:sp>
        <p:nvSpPr>
          <p:cNvPr id="10" name="TextBox 9">
            <a:extLst>
              <a:ext uri="{FF2B5EF4-FFF2-40B4-BE49-F238E27FC236}">
                <a16:creationId xmlns:a16="http://schemas.microsoft.com/office/drawing/2014/main" id="{185F951E-FE39-7ECB-7F77-03C66A0A101C}"/>
              </a:ext>
            </a:extLst>
          </p:cNvPr>
          <p:cNvSpPr txBox="1"/>
          <p:nvPr/>
        </p:nvSpPr>
        <p:spPr>
          <a:xfrm>
            <a:off x="10148207" y="5596576"/>
            <a:ext cx="2132185" cy="707886"/>
          </a:xfrm>
          <a:prstGeom prst="rect">
            <a:avLst/>
          </a:prstGeom>
          <a:noFill/>
        </p:spPr>
        <p:txBody>
          <a:bodyPr wrap="square">
            <a:spAutoFit/>
          </a:bodyPr>
          <a:lstStyle/>
          <a:p>
            <a:pPr algn="ctr"/>
            <a:r>
              <a:rPr lang="en-US" sz="4000" b="1" dirty="0">
                <a:solidFill>
                  <a:schemeClr val="bg1">
                    <a:lumMod val="95000"/>
                  </a:schemeClr>
                </a:solidFill>
                <a:latin typeface="Roboto Light" panose="02000000000000000000" pitchFamily="2" charset="0"/>
                <a:ea typeface="Roboto Light" panose="02000000000000000000" pitchFamily="2" charset="0"/>
                <a:cs typeface="Lato" panose="020F0502020204030203" pitchFamily="34" charset="0"/>
              </a:rPr>
              <a:t>Optical</a:t>
            </a:r>
            <a:endParaRPr lang="en-US" sz="4000" b="1"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01672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7500"/>
                                        <p:tgtEl>
                                          <p:spTgt spid="5"/>
                                        </p:tgtEl>
                                      </p:cBhvr>
                                    </p:animEffect>
                                    <p:set>
                                      <p:cBhvr>
                                        <p:cTn id="11" dur="1" fill="hold">
                                          <p:stCondLst>
                                            <p:cond delay="7499"/>
                                          </p:stCondLst>
                                        </p:cTn>
                                        <p:tgtEl>
                                          <p:spTgt spid="5"/>
                                        </p:tgtEl>
                                        <p:attrNameLst>
                                          <p:attrName>style.visibility</p:attrName>
                                        </p:attrNameLst>
                                      </p:cBhvr>
                                      <p:to>
                                        <p:strVal val="hidden"/>
                                      </p:to>
                                    </p:set>
                                  </p:childTnLst>
                                </p:cTn>
                              </p:par>
                            </p:childTnLst>
                          </p:cTn>
                        </p:par>
                        <p:par>
                          <p:cTn id="12" fill="hold">
                            <p:stCondLst>
                              <p:cond delay="7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76196A-B145-8416-38DC-3A9F217E1C4C}"/>
              </a:ext>
            </a:extLst>
          </p:cNvPr>
          <p:cNvPicPr>
            <a:picLocks noGrp="1" noChangeAspect="1"/>
          </p:cNvPicPr>
          <p:nvPr>
            <p:ph idx="1"/>
          </p:nvPr>
        </p:nvPicPr>
        <p:blipFill>
          <a:blip r:embed="rId2"/>
          <a:stretch>
            <a:fillRect/>
          </a:stretch>
        </p:blipFill>
        <p:spPr>
          <a:xfrm>
            <a:off x="90259" y="1286524"/>
            <a:ext cx="12011482" cy="5396057"/>
          </a:xfrm>
        </p:spPr>
      </p:pic>
      <p:grpSp>
        <p:nvGrpSpPr>
          <p:cNvPr id="38" name="Group 37">
            <a:extLst>
              <a:ext uri="{FF2B5EF4-FFF2-40B4-BE49-F238E27FC236}">
                <a16:creationId xmlns:a16="http://schemas.microsoft.com/office/drawing/2014/main" id="{CB25D96B-ACE2-8ABF-177B-D872723F08F7}"/>
              </a:ext>
            </a:extLst>
          </p:cNvPr>
          <p:cNvGrpSpPr/>
          <p:nvPr/>
        </p:nvGrpSpPr>
        <p:grpSpPr>
          <a:xfrm>
            <a:off x="1131363" y="1440854"/>
            <a:ext cx="10696614" cy="4106774"/>
            <a:chOff x="1131363" y="1598018"/>
            <a:chExt cx="10696614" cy="4106774"/>
          </a:xfrm>
        </p:grpSpPr>
        <p:sp>
          <p:nvSpPr>
            <p:cNvPr id="6" name="TextBox 5">
              <a:extLst>
                <a:ext uri="{FF2B5EF4-FFF2-40B4-BE49-F238E27FC236}">
                  <a16:creationId xmlns:a16="http://schemas.microsoft.com/office/drawing/2014/main" id="{85FBD838-4E32-96EA-0A64-C3819A21599A}"/>
                </a:ext>
              </a:extLst>
            </p:cNvPr>
            <p:cNvSpPr txBox="1"/>
            <p:nvPr/>
          </p:nvSpPr>
          <p:spPr>
            <a:xfrm>
              <a:off x="1131363" y="4702994"/>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7" name="TextBox 6">
              <a:extLst>
                <a:ext uri="{FF2B5EF4-FFF2-40B4-BE49-F238E27FC236}">
                  <a16:creationId xmlns:a16="http://schemas.microsoft.com/office/drawing/2014/main" id="{823C8A7B-347F-EDC3-5127-86424211B50D}"/>
                </a:ext>
              </a:extLst>
            </p:cNvPr>
            <p:cNvSpPr txBox="1"/>
            <p:nvPr/>
          </p:nvSpPr>
          <p:spPr>
            <a:xfrm>
              <a:off x="1408544" y="3699286"/>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8" name="TextBox 7">
              <a:extLst>
                <a:ext uri="{FF2B5EF4-FFF2-40B4-BE49-F238E27FC236}">
                  <a16:creationId xmlns:a16="http://schemas.microsoft.com/office/drawing/2014/main" id="{65A0540C-E25E-F9D2-0F03-16B1B06EC092}"/>
                </a:ext>
              </a:extLst>
            </p:cNvPr>
            <p:cNvSpPr txBox="1"/>
            <p:nvPr/>
          </p:nvSpPr>
          <p:spPr>
            <a:xfrm>
              <a:off x="1634832" y="2318454"/>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9" name="TextBox 8">
              <a:extLst>
                <a:ext uri="{FF2B5EF4-FFF2-40B4-BE49-F238E27FC236}">
                  <a16:creationId xmlns:a16="http://schemas.microsoft.com/office/drawing/2014/main" id="{D4064946-ED6F-A74B-EAB4-5055BC6704AB}"/>
                </a:ext>
              </a:extLst>
            </p:cNvPr>
            <p:cNvSpPr txBox="1"/>
            <p:nvPr/>
          </p:nvSpPr>
          <p:spPr>
            <a:xfrm>
              <a:off x="1898066" y="2849545"/>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0" name="TextBox 9">
              <a:extLst>
                <a:ext uri="{FF2B5EF4-FFF2-40B4-BE49-F238E27FC236}">
                  <a16:creationId xmlns:a16="http://schemas.microsoft.com/office/drawing/2014/main" id="{A39CCE69-210F-1D6B-5AAC-54C46309BC9E}"/>
                </a:ext>
              </a:extLst>
            </p:cNvPr>
            <p:cNvSpPr txBox="1"/>
            <p:nvPr/>
          </p:nvSpPr>
          <p:spPr>
            <a:xfrm>
              <a:off x="2290611" y="4433579"/>
              <a:ext cx="439544" cy="338554"/>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11" name="TextBox 10">
              <a:extLst>
                <a:ext uri="{FF2B5EF4-FFF2-40B4-BE49-F238E27FC236}">
                  <a16:creationId xmlns:a16="http://schemas.microsoft.com/office/drawing/2014/main" id="{196E46C2-8705-410B-186D-60DA30489F55}"/>
                </a:ext>
              </a:extLst>
            </p:cNvPr>
            <p:cNvSpPr txBox="1"/>
            <p:nvPr/>
          </p:nvSpPr>
          <p:spPr>
            <a:xfrm>
              <a:off x="2581552" y="4595215"/>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2" name="TextBox 11">
              <a:extLst>
                <a:ext uri="{FF2B5EF4-FFF2-40B4-BE49-F238E27FC236}">
                  <a16:creationId xmlns:a16="http://schemas.microsoft.com/office/drawing/2014/main" id="{2BE6EEB6-E430-9E53-A2D9-62F7A598E68A}"/>
                </a:ext>
              </a:extLst>
            </p:cNvPr>
            <p:cNvSpPr txBox="1"/>
            <p:nvPr/>
          </p:nvSpPr>
          <p:spPr>
            <a:xfrm>
              <a:off x="2826314" y="3740857"/>
              <a:ext cx="715260"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r>
                <a:rPr lang="en-US" sz="1600" dirty="0">
                  <a:latin typeface="Lato" panose="020F0502020204030203" pitchFamily="34" charset="0"/>
                  <a:ea typeface="Lato" panose="020F0502020204030203" pitchFamily="34" charset="0"/>
                  <a:cs typeface="Lato" panose="020F0502020204030203" pitchFamily="34" charset="0"/>
                </a:rPr>
                <a:t>, </a:t>
              </a:r>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13" name="TextBox 12">
              <a:extLst>
                <a:ext uri="{FF2B5EF4-FFF2-40B4-BE49-F238E27FC236}">
                  <a16:creationId xmlns:a16="http://schemas.microsoft.com/office/drawing/2014/main" id="{DBC22D60-7376-C20A-3408-97A98377A400}"/>
                </a:ext>
              </a:extLst>
            </p:cNvPr>
            <p:cNvSpPr txBox="1"/>
            <p:nvPr/>
          </p:nvSpPr>
          <p:spPr>
            <a:xfrm>
              <a:off x="3495394" y="4035703"/>
              <a:ext cx="763351"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r>
                <a:rPr lang="en-US" sz="1600" dirty="0">
                  <a:latin typeface="Lato" panose="020F0502020204030203" pitchFamily="34" charset="0"/>
                  <a:ea typeface="Lato" panose="020F0502020204030203" pitchFamily="34" charset="0"/>
                  <a:cs typeface="Lato" panose="020F0502020204030203" pitchFamily="34" charset="0"/>
                </a:rPr>
                <a:t>, </a:t>
              </a:r>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14" name="TextBox 13">
              <a:extLst>
                <a:ext uri="{FF2B5EF4-FFF2-40B4-BE49-F238E27FC236}">
                  <a16:creationId xmlns:a16="http://schemas.microsoft.com/office/drawing/2014/main" id="{29A2CF63-85CB-0845-D705-F722F46E83D5}"/>
                </a:ext>
              </a:extLst>
            </p:cNvPr>
            <p:cNvSpPr txBox="1"/>
            <p:nvPr/>
          </p:nvSpPr>
          <p:spPr>
            <a:xfrm>
              <a:off x="4589900" y="4933769"/>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5" name="TextBox 14">
              <a:extLst>
                <a:ext uri="{FF2B5EF4-FFF2-40B4-BE49-F238E27FC236}">
                  <a16:creationId xmlns:a16="http://schemas.microsoft.com/office/drawing/2014/main" id="{B9499FCC-A909-37BF-43AC-00670385B7A3}"/>
                </a:ext>
              </a:extLst>
            </p:cNvPr>
            <p:cNvSpPr txBox="1"/>
            <p:nvPr/>
          </p:nvSpPr>
          <p:spPr>
            <a:xfrm>
              <a:off x="5471965" y="5067697"/>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6" name="TextBox 15">
              <a:extLst>
                <a:ext uri="{FF2B5EF4-FFF2-40B4-BE49-F238E27FC236}">
                  <a16:creationId xmlns:a16="http://schemas.microsoft.com/office/drawing/2014/main" id="{3AF025D2-3E27-4A5E-9C6F-3C6325FE44CA}"/>
                </a:ext>
              </a:extLst>
            </p:cNvPr>
            <p:cNvSpPr txBox="1"/>
            <p:nvPr/>
          </p:nvSpPr>
          <p:spPr>
            <a:xfrm>
              <a:off x="6312471" y="5104643"/>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7" name="TextBox 16">
              <a:extLst>
                <a:ext uri="{FF2B5EF4-FFF2-40B4-BE49-F238E27FC236}">
                  <a16:creationId xmlns:a16="http://schemas.microsoft.com/office/drawing/2014/main" id="{8A963420-D25D-698E-2500-1F4DD238B825}"/>
                </a:ext>
              </a:extLst>
            </p:cNvPr>
            <p:cNvSpPr txBox="1"/>
            <p:nvPr/>
          </p:nvSpPr>
          <p:spPr>
            <a:xfrm>
              <a:off x="7019048" y="5257043"/>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8" name="TextBox 17">
              <a:extLst>
                <a:ext uri="{FF2B5EF4-FFF2-40B4-BE49-F238E27FC236}">
                  <a16:creationId xmlns:a16="http://schemas.microsoft.com/office/drawing/2014/main" id="{6C45F205-F0B3-6657-3896-86CE603932A5}"/>
                </a:ext>
              </a:extLst>
            </p:cNvPr>
            <p:cNvSpPr txBox="1"/>
            <p:nvPr/>
          </p:nvSpPr>
          <p:spPr>
            <a:xfrm>
              <a:off x="7164521" y="4568934"/>
              <a:ext cx="748923" cy="338554"/>
            </a:xfrm>
            <a:prstGeom prst="rect">
              <a:avLst/>
            </a:prstGeom>
            <a:noFill/>
          </p:spPr>
          <p:txBody>
            <a:bodyPr wrap="none" rtlCol="0">
              <a:spAutoFit/>
            </a:bodyPr>
            <a:lstStyle/>
            <a:p>
              <a:r>
                <a:rPr lang="en-US" sz="1600" dirty="0">
                  <a:solidFill>
                    <a:srgbClr val="4DB265"/>
                  </a:solidFill>
                  <a:latin typeface="Lato" panose="020F0502020204030203" pitchFamily="34" charset="0"/>
                  <a:ea typeface="Lato" panose="020F0502020204030203" pitchFamily="34" charset="0"/>
                  <a:cs typeface="Lato" panose="020F0502020204030203" pitchFamily="34" charset="0"/>
                </a:rPr>
                <a:t>Ca</a:t>
              </a:r>
              <a:r>
                <a:rPr lang="en-US" sz="1600" dirty="0">
                  <a:latin typeface="Lato" panose="020F0502020204030203" pitchFamily="34" charset="0"/>
                  <a:ea typeface="Lato" panose="020F0502020204030203" pitchFamily="34" charset="0"/>
                  <a:cs typeface="Lato" panose="020F0502020204030203" pitchFamily="34" charset="0"/>
                </a:rPr>
                <a:t>, </a:t>
              </a:r>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9" name="TextBox 18">
              <a:extLst>
                <a:ext uri="{FF2B5EF4-FFF2-40B4-BE49-F238E27FC236}">
                  <a16:creationId xmlns:a16="http://schemas.microsoft.com/office/drawing/2014/main" id="{50412D5C-BF18-9E7A-B905-3BD2019DBEEA}"/>
                </a:ext>
              </a:extLst>
            </p:cNvPr>
            <p:cNvSpPr txBox="1"/>
            <p:nvPr/>
          </p:nvSpPr>
          <p:spPr>
            <a:xfrm>
              <a:off x="5802231" y="5397015"/>
              <a:ext cx="647934" cy="307777"/>
            </a:xfrm>
            <a:prstGeom prst="rect">
              <a:avLst/>
            </a:prstGeom>
            <a:noFill/>
          </p:spPr>
          <p:txBody>
            <a:bodyPr wrap="none" rtlCol="0">
              <a:spAutoFit/>
            </a:bodyPr>
            <a:lstStyle/>
            <a:p>
              <a:r>
                <a:rPr lang="en-US" sz="1400" dirty="0">
                  <a:solidFill>
                    <a:srgbClr val="DC0C0B"/>
                  </a:solidFill>
                  <a:latin typeface="Lato" panose="020F0502020204030203" pitchFamily="34" charset="0"/>
                  <a:ea typeface="Lato" panose="020F0502020204030203" pitchFamily="34" charset="0"/>
                  <a:cs typeface="Lato" panose="020F0502020204030203" pitchFamily="34" charset="0"/>
                </a:rPr>
                <a:t>Ni</a:t>
              </a:r>
              <a:r>
                <a:rPr lang="en-US" sz="1400" dirty="0">
                  <a:latin typeface="Lato" panose="020F0502020204030203" pitchFamily="34" charset="0"/>
                  <a:ea typeface="Lato" panose="020F0502020204030203" pitchFamily="34" charset="0"/>
                  <a:cs typeface="Lato" panose="020F0502020204030203" pitchFamily="34" charset="0"/>
                </a:rPr>
                <a:t>, </a:t>
              </a:r>
              <a:r>
                <a:rPr lang="en-US" sz="14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20" name="TextBox 19">
              <a:extLst>
                <a:ext uri="{FF2B5EF4-FFF2-40B4-BE49-F238E27FC236}">
                  <a16:creationId xmlns:a16="http://schemas.microsoft.com/office/drawing/2014/main" id="{2C9DF420-A9D0-952F-481B-4B7519886531}"/>
                </a:ext>
              </a:extLst>
            </p:cNvPr>
            <p:cNvSpPr txBox="1"/>
            <p:nvPr/>
          </p:nvSpPr>
          <p:spPr>
            <a:xfrm>
              <a:off x="5100586" y="5310864"/>
              <a:ext cx="439544" cy="338554"/>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21" name="TextBox 20">
              <a:extLst>
                <a:ext uri="{FF2B5EF4-FFF2-40B4-BE49-F238E27FC236}">
                  <a16:creationId xmlns:a16="http://schemas.microsoft.com/office/drawing/2014/main" id="{8EF5A57B-E4B8-F8CD-14D1-15BD3570FA74}"/>
                </a:ext>
              </a:extLst>
            </p:cNvPr>
            <p:cNvSpPr txBox="1"/>
            <p:nvPr/>
          </p:nvSpPr>
          <p:spPr>
            <a:xfrm>
              <a:off x="9365686" y="3740857"/>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2" name="TextBox 21">
              <a:extLst>
                <a:ext uri="{FF2B5EF4-FFF2-40B4-BE49-F238E27FC236}">
                  <a16:creationId xmlns:a16="http://schemas.microsoft.com/office/drawing/2014/main" id="{8A72944E-68A0-848C-EED7-8854FA405402}"/>
                </a:ext>
              </a:extLst>
            </p:cNvPr>
            <p:cNvSpPr txBox="1"/>
            <p:nvPr/>
          </p:nvSpPr>
          <p:spPr>
            <a:xfrm>
              <a:off x="9628918" y="2295369"/>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3" name="TextBox 22">
              <a:extLst>
                <a:ext uri="{FF2B5EF4-FFF2-40B4-BE49-F238E27FC236}">
                  <a16:creationId xmlns:a16="http://schemas.microsoft.com/office/drawing/2014/main" id="{AEF6053F-74C7-CB8B-8F1C-EA8DF3866A96}"/>
                </a:ext>
              </a:extLst>
            </p:cNvPr>
            <p:cNvSpPr txBox="1"/>
            <p:nvPr/>
          </p:nvSpPr>
          <p:spPr>
            <a:xfrm>
              <a:off x="10123059" y="3186674"/>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4" name="TextBox 23">
              <a:extLst>
                <a:ext uri="{FF2B5EF4-FFF2-40B4-BE49-F238E27FC236}">
                  <a16:creationId xmlns:a16="http://schemas.microsoft.com/office/drawing/2014/main" id="{7C01AFAD-8C48-51C2-BDE0-5CC1B10BE45C}"/>
                </a:ext>
              </a:extLst>
            </p:cNvPr>
            <p:cNvSpPr txBox="1"/>
            <p:nvPr/>
          </p:nvSpPr>
          <p:spPr>
            <a:xfrm>
              <a:off x="10977419" y="3403728"/>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5" name="TextBox 24">
              <a:extLst>
                <a:ext uri="{FF2B5EF4-FFF2-40B4-BE49-F238E27FC236}">
                  <a16:creationId xmlns:a16="http://schemas.microsoft.com/office/drawing/2014/main" id="{F643A55F-C8AA-A9A6-D98B-79356E26233A}"/>
                </a:ext>
              </a:extLst>
            </p:cNvPr>
            <p:cNvSpPr txBox="1"/>
            <p:nvPr/>
          </p:nvSpPr>
          <p:spPr>
            <a:xfrm>
              <a:off x="11416144" y="4036417"/>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6" name="TextBox 25">
              <a:extLst>
                <a:ext uri="{FF2B5EF4-FFF2-40B4-BE49-F238E27FC236}">
                  <a16:creationId xmlns:a16="http://schemas.microsoft.com/office/drawing/2014/main" id="{DA71C8A4-1CAD-083F-C99D-6601ED137613}"/>
                </a:ext>
              </a:extLst>
            </p:cNvPr>
            <p:cNvSpPr txBox="1"/>
            <p:nvPr/>
          </p:nvSpPr>
          <p:spPr>
            <a:xfrm>
              <a:off x="10792693" y="3052744"/>
              <a:ext cx="439544" cy="338554"/>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27" name="TextBox 26">
              <a:extLst>
                <a:ext uri="{FF2B5EF4-FFF2-40B4-BE49-F238E27FC236}">
                  <a16:creationId xmlns:a16="http://schemas.microsoft.com/office/drawing/2014/main" id="{1A0E1830-BF9B-203F-E3C9-772066D7BDF6}"/>
                </a:ext>
              </a:extLst>
            </p:cNvPr>
            <p:cNvSpPr txBox="1"/>
            <p:nvPr/>
          </p:nvSpPr>
          <p:spPr>
            <a:xfrm>
              <a:off x="11388433" y="1598018"/>
              <a:ext cx="439544" cy="338554"/>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28" name="TextBox 27">
              <a:extLst>
                <a:ext uri="{FF2B5EF4-FFF2-40B4-BE49-F238E27FC236}">
                  <a16:creationId xmlns:a16="http://schemas.microsoft.com/office/drawing/2014/main" id="{7D179137-0E10-0857-EFDE-1844B8C55CD2}"/>
                </a:ext>
              </a:extLst>
            </p:cNvPr>
            <p:cNvSpPr txBox="1"/>
            <p:nvPr/>
          </p:nvSpPr>
          <p:spPr>
            <a:xfrm>
              <a:off x="10381678" y="3038894"/>
              <a:ext cx="399468" cy="338554"/>
            </a:xfrm>
            <a:prstGeom prst="rect">
              <a:avLst/>
            </a:prstGeom>
            <a:noFill/>
          </p:spPr>
          <p:txBody>
            <a:bodyPr wrap="none" rtlCol="0">
              <a:spAutoFit/>
            </a:bodyPr>
            <a:lstStyle/>
            <a:p>
              <a:r>
                <a:rPr lang="en-US" sz="1600" dirty="0">
                  <a:solidFill>
                    <a:srgbClr val="4EB265"/>
                  </a:solidFill>
                  <a:latin typeface="Lato" panose="020F0502020204030203" pitchFamily="34" charset="0"/>
                  <a:ea typeface="Lato" panose="020F0502020204030203" pitchFamily="34" charset="0"/>
                  <a:cs typeface="Lato" panose="020F0502020204030203" pitchFamily="34" charset="0"/>
                </a:rPr>
                <a:t>Ar</a:t>
              </a:r>
            </a:p>
          </p:txBody>
        </p:sp>
        <p:sp>
          <p:nvSpPr>
            <p:cNvPr id="29" name="TextBox 28">
              <a:extLst>
                <a:ext uri="{FF2B5EF4-FFF2-40B4-BE49-F238E27FC236}">
                  <a16:creationId xmlns:a16="http://schemas.microsoft.com/office/drawing/2014/main" id="{465F3A65-96B4-E470-2F64-0A1718D677A9}"/>
                </a:ext>
              </a:extLst>
            </p:cNvPr>
            <p:cNvSpPr txBox="1"/>
            <p:nvPr/>
          </p:nvSpPr>
          <p:spPr>
            <a:xfrm>
              <a:off x="9508843" y="3255946"/>
              <a:ext cx="399468" cy="338554"/>
            </a:xfrm>
            <a:prstGeom prst="rect">
              <a:avLst/>
            </a:prstGeom>
            <a:noFill/>
          </p:spPr>
          <p:txBody>
            <a:bodyPr wrap="none" rtlCol="0">
              <a:spAutoFit/>
            </a:bodyPr>
            <a:lstStyle/>
            <a:p>
              <a:r>
                <a:rPr lang="en-US" sz="1600" dirty="0">
                  <a:solidFill>
                    <a:srgbClr val="4EB265"/>
                  </a:solidFill>
                  <a:latin typeface="Lato" panose="020F0502020204030203" pitchFamily="34" charset="0"/>
                  <a:ea typeface="Lato" panose="020F0502020204030203" pitchFamily="34" charset="0"/>
                  <a:cs typeface="Lato" panose="020F0502020204030203" pitchFamily="34" charset="0"/>
                </a:rPr>
                <a:t>Ar</a:t>
              </a:r>
            </a:p>
          </p:txBody>
        </p:sp>
      </p:grpSp>
      <p:cxnSp>
        <p:nvCxnSpPr>
          <p:cNvPr id="36" name="Straight Connector 35">
            <a:extLst>
              <a:ext uri="{FF2B5EF4-FFF2-40B4-BE49-F238E27FC236}">
                <a16:creationId xmlns:a16="http://schemas.microsoft.com/office/drawing/2014/main" id="{7EF78BA5-7808-2EB6-CAA4-B1A2DFD699FD}"/>
              </a:ext>
            </a:extLst>
          </p:cNvPr>
          <p:cNvCxnSpPr>
            <a:cxnSpLocks/>
          </p:cNvCxnSpPr>
          <p:nvPr/>
        </p:nvCxnSpPr>
        <p:spPr>
          <a:xfrm>
            <a:off x="6773996" y="6087408"/>
            <a:ext cx="2051952" cy="0"/>
          </a:xfrm>
          <a:prstGeom prst="line">
            <a:avLst/>
          </a:prstGeom>
          <a:ln w="2540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DB9ECD-6C6D-E2B5-6C64-4625C3771EAE}"/>
              </a:ext>
            </a:extLst>
          </p:cNvPr>
          <p:cNvSpPr>
            <a:spLocks noGrp="1"/>
          </p:cNvSpPr>
          <p:nvPr>
            <p:ph type="title"/>
          </p:nvPr>
        </p:nvSpPr>
        <p:spPr>
          <a:xfrm>
            <a:off x="838200" y="103981"/>
            <a:ext cx="10515600" cy="1325563"/>
          </a:xfrm>
        </p:spPr>
        <p:txBody>
          <a:bodyPr/>
          <a:lstStyle/>
          <a:p>
            <a:pPr algn="ctr"/>
            <a:r>
              <a:rPr lang="en-US" dirty="0">
                <a:latin typeface="Roboto Light" panose="02000000000000000000" pitchFamily="2" charset="0"/>
                <a:ea typeface="Roboto Light" panose="02000000000000000000" pitchFamily="2" charset="0"/>
                <a:cs typeface="Lato" panose="020F0502020204030203" pitchFamily="34" charset="0"/>
              </a:rPr>
              <a:t>SN 2021aefx: Optical + NIR + MIR</a:t>
            </a:r>
          </a:p>
        </p:txBody>
      </p:sp>
      <p:sp>
        <p:nvSpPr>
          <p:cNvPr id="3" name="TextBox 2">
            <a:extLst>
              <a:ext uri="{FF2B5EF4-FFF2-40B4-BE49-F238E27FC236}">
                <a16:creationId xmlns:a16="http://schemas.microsoft.com/office/drawing/2014/main" id="{58EDC926-311F-A753-F65B-7BD802548473}"/>
              </a:ext>
            </a:extLst>
          </p:cNvPr>
          <p:cNvSpPr txBox="1"/>
          <p:nvPr/>
        </p:nvSpPr>
        <p:spPr>
          <a:xfrm>
            <a:off x="10049163" y="1060212"/>
            <a:ext cx="1821332" cy="369332"/>
          </a:xfrm>
          <a:prstGeom prst="rect">
            <a:avLst/>
          </a:prstGeom>
          <a:noFill/>
        </p:spPr>
        <p:txBody>
          <a:bodyPr wrap="none" rtlCol="0">
            <a:spAutoFit/>
          </a:bodyPr>
          <a:lstStyle/>
          <a:p>
            <a:r>
              <a:rPr lang="en-US" dirty="0">
                <a:latin typeface="Roboto Thin" panose="02000000000000000000" pitchFamily="2" charset="0"/>
                <a:ea typeface="Roboto Thin" panose="02000000000000000000" pitchFamily="2" charset="0"/>
                <a:cs typeface="Lato" panose="020F0502020204030203" pitchFamily="34" charset="0"/>
              </a:rPr>
              <a:t>Kwok et al. 2023</a:t>
            </a:r>
          </a:p>
        </p:txBody>
      </p:sp>
      <p:grpSp>
        <p:nvGrpSpPr>
          <p:cNvPr id="37" name="Group 36">
            <a:extLst>
              <a:ext uri="{FF2B5EF4-FFF2-40B4-BE49-F238E27FC236}">
                <a16:creationId xmlns:a16="http://schemas.microsoft.com/office/drawing/2014/main" id="{195B853F-A479-AFC9-5A98-2F40496B406D}"/>
              </a:ext>
            </a:extLst>
          </p:cNvPr>
          <p:cNvGrpSpPr/>
          <p:nvPr/>
        </p:nvGrpSpPr>
        <p:grpSpPr>
          <a:xfrm>
            <a:off x="7403685" y="4715107"/>
            <a:ext cx="2025639" cy="878789"/>
            <a:chOff x="7403685" y="4715107"/>
            <a:chExt cx="2025639" cy="878789"/>
          </a:xfrm>
        </p:grpSpPr>
        <p:sp>
          <p:nvSpPr>
            <p:cNvPr id="4" name="TextBox 3">
              <a:extLst>
                <a:ext uri="{FF2B5EF4-FFF2-40B4-BE49-F238E27FC236}">
                  <a16:creationId xmlns:a16="http://schemas.microsoft.com/office/drawing/2014/main" id="{58216483-AD16-1B52-FC05-5F8B34341348}"/>
                </a:ext>
              </a:extLst>
            </p:cNvPr>
            <p:cNvSpPr txBox="1"/>
            <p:nvPr/>
          </p:nvSpPr>
          <p:spPr>
            <a:xfrm>
              <a:off x="7627228" y="5255342"/>
              <a:ext cx="1802096" cy="338554"/>
            </a:xfrm>
            <a:prstGeom prst="rect">
              <a:avLst/>
            </a:prstGeom>
            <a:noFill/>
          </p:spPr>
          <p:txBody>
            <a:bodyPr wrap="none" rtlCol="0">
              <a:spAutoFit/>
            </a:bodyPr>
            <a:lstStyle/>
            <a:p>
              <a:r>
                <a:rPr lang="en-US" sz="1600" dirty="0" err="1">
                  <a:latin typeface="Roboto Thin" panose="02000000000000000000" pitchFamily="2" charset="0"/>
                  <a:ea typeface="Roboto Thin" panose="02000000000000000000" pitchFamily="2" charset="0"/>
                  <a:cs typeface="Lato" panose="020F0502020204030203" pitchFamily="34" charset="0"/>
                </a:rPr>
                <a:t>Blondin</a:t>
              </a:r>
              <a:r>
                <a:rPr lang="en-US" sz="1600" dirty="0">
                  <a:latin typeface="Roboto Thin" panose="02000000000000000000" pitchFamily="2" charset="0"/>
                  <a:ea typeface="Roboto Thin" panose="02000000000000000000" pitchFamily="2" charset="0"/>
                  <a:cs typeface="Lato" panose="020F0502020204030203" pitchFamily="34" charset="0"/>
                </a:rPr>
                <a:t> et al. 2023</a:t>
              </a:r>
            </a:p>
          </p:txBody>
        </p:sp>
        <p:cxnSp>
          <p:nvCxnSpPr>
            <p:cNvPr id="31" name="Straight Arrow Connector 30">
              <a:extLst>
                <a:ext uri="{FF2B5EF4-FFF2-40B4-BE49-F238E27FC236}">
                  <a16:creationId xmlns:a16="http://schemas.microsoft.com/office/drawing/2014/main" id="{E80C3153-23B7-D3EA-2224-B9467BE16D46}"/>
                </a:ext>
              </a:extLst>
            </p:cNvPr>
            <p:cNvCxnSpPr>
              <a:cxnSpLocks/>
            </p:cNvCxnSpPr>
            <p:nvPr/>
          </p:nvCxnSpPr>
          <p:spPr>
            <a:xfrm flipH="1" flipV="1">
              <a:off x="7403685" y="4715107"/>
              <a:ext cx="396287" cy="591035"/>
            </a:xfrm>
            <a:prstGeom prst="straightConnector1">
              <a:avLst/>
            </a:prstGeom>
            <a:ln w="57150">
              <a:solidFill>
                <a:srgbClr val="4DB265"/>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C3E886EC-691A-3C99-D192-734502BDE6FD}"/>
              </a:ext>
            </a:extLst>
          </p:cNvPr>
          <p:cNvSpPr txBox="1"/>
          <p:nvPr/>
        </p:nvSpPr>
        <p:spPr>
          <a:xfrm>
            <a:off x="8064717" y="6219792"/>
            <a:ext cx="3687187" cy="369332"/>
          </a:xfrm>
          <a:prstGeom prst="rect">
            <a:avLst/>
          </a:prstGeom>
          <a:noFill/>
          <a:ln>
            <a:noFill/>
          </a:ln>
        </p:spPr>
        <p:txBody>
          <a:bodyPr wrap="square" rtlCol="0">
            <a:spAutoFit/>
          </a:bodyPr>
          <a:lstStyle/>
          <a:p>
            <a:pPr algn="ctr"/>
            <a:r>
              <a:rPr lang="en-US" dirty="0">
                <a:solidFill>
                  <a:schemeClr val="bg1">
                    <a:lumMod val="50000"/>
                  </a:schemeClr>
                </a:solidFill>
                <a:latin typeface="Roboto Light" panose="02000000000000000000" pitchFamily="2" charset="0"/>
                <a:ea typeface="Roboto Light" panose="02000000000000000000" pitchFamily="2" charset="0"/>
                <a:cs typeface="Lato" panose="020F0502020204030203" pitchFamily="34" charset="0"/>
              </a:rPr>
              <a:t>unobserved region before JWST</a:t>
            </a:r>
          </a:p>
        </p:txBody>
      </p:sp>
    </p:spTree>
    <p:extLst>
      <p:ext uri="{BB962C8B-B14F-4D97-AF65-F5344CB8AC3E}">
        <p14:creationId xmlns:p14="http://schemas.microsoft.com/office/powerpoint/2010/main" val="3673522771"/>
      </p:ext>
    </p:extLst>
  </p:cSld>
  <p:clrMapOvr>
    <a:masterClrMapping/>
  </p:clrMapOvr>
  <mc:AlternateContent xmlns:mc="http://schemas.openxmlformats.org/markup-compatibility/2006" xmlns:p14="http://schemas.microsoft.com/office/powerpoint/2010/main">
    <mc:Choice Requires="p14">
      <p:transition spd="slow" p14:dur="2000" advTm="24823"/>
    </mc:Choice>
    <mc:Fallback xmlns="">
      <p:transition spd="slow" advTm="24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961064-7147-617B-6C97-2B6A7B8A0DE4}"/>
              </a:ext>
            </a:extLst>
          </p:cNvPr>
          <p:cNvSpPr>
            <a:spLocks noGrp="1"/>
          </p:cNvSpPr>
          <p:nvPr>
            <p:ph type="title"/>
          </p:nvPr>
        </p:nvSpPr>
        <p:spPr>
          <a:xfrm>
            <a:off x="838200" y="101917"/>
            <a:ext cx="10515600" cy="1325563"/>
          </a:xfrm>
        </p:spPr>
        <p:txBody>
          <a:bodyPr/>
          <a:lstStyle/>
          <a:p>
            <a:pPr algn="ctr"/>
            <a:r>
              <a:rPr lang="en-US" dirty="0">
                <a:latin typeface="Roboto Light" panose="02000000000000000000" pitchFamily="2" charset="0"/>
                <a:ea typeface="Roboto Light" panose="02000000000000000000" pitchFamily="2" charset="0"/>
                <a:cs typeface="Lato" panose="020F0502020204030203" pitchFamily="34" charset="0"/>
              </a:rPr>
              <a:t>SN 2022aaiq: Optical + NIR + MIR</a:t>
            </a:r>
            <a:endParaRPr lang="en-US" dirty="0">
              <a:latin typeface="Roboto Light" panose="02000000000000000000" pitchFamily="2" charset="0"/>
              <a:ea typeface="Roboto Light" panose="02000000000000000000" pitchFamily="2" charset="0"/>
            </a:endParaRPr>
          </a:p>
        </p:txBody>
      </p:sp>
      <p:sp>
        <p:nvSpPr>
          <p:cNvPr id="5" name="TextBox 4">
            <a:extLst>
              <a:ext uri="{FF2B5EF4-FFF2-40B4-BE49-F238E27FC236}">
                <a16:creationId xmlns:a16="http://schemas.microsoft.com/office/drawing/2014/main" id="{0850100E-47E9-FE74-6DCF-364BCBFCB994}"/>
              </a:ext>
            </a:extLst>
          </p:cNvPr>
          <p:cNvSpPr txBox="1"/>
          <p:nvPr/>
        </p:nvSpPr>
        <p:spPr>
          <a:xfrm>
            <a:off x="1501633" y="1479857"/>
            <a:ext cx="9188734" cy="523220"/>
          </a:xfrm>
          <a:prstGeom prst="rect">
            <a:avLst/>
          </a:prstGeom>
          <a:noFill/>
        </p:spPr>
        <p:txBody>
          <a:bodyPr wrap="none" rtlCol="0">
            <a:spAutoFit/>
          </a:bodyPr>
          <a:lstStyle/>
          <a:p>
            <a:r>
              <a:rPr lang="en-US" sz="2800" dirty="0">
                <a:latin typeface="Roboto Thin" panose="02000000000000000000" pitchFamily="2" charset="0"/>
                <a:ea typeface="Roboto Thin" panose="02000000000000000000" pitchFamily="2" charset="0"/>
              </a:rPr>
              <a:t>Normal, nearby (~30 </a:t>
            </a:r>
            <a:r>
              <a:rPr lang="en-US" sz="2800" dirty="0" err="1">
                <a:latin typeface="Roboto Thin" panose="02000000000000000000" pitchFamily="2" charset="0"/>
                <a:ea typeface="Roboto Thin" panose="02000000000000000000" pitchFamily="2" charset="0"/>
              </a:rPr>
              <a:t>Mpc</a:t>
            </a:r>
            <a:r>
              <a:rPr lang="en-US" sz="2800" dirty="0">
                <a:latin typeface="Roboto Thin" panose="02000000000000000000" pitchFamily="2" charset="0"/>
                <a:ea typeface="Roboto Thin" panose="02000000000000000000" pitchFamily="2" charset="0"/>
              </a:rPr>
              <a:t>) SN Ia in an elliptical host galaxy</a:t>
            </a:r>
          </a:p>
        </p:txBody>
      </p:sp>
      <p:grpSp>
        <p:nvGrpSpPr>
          <p:cNvPr id="44" name="Group 43">
            <a:extLst>
              <a:ext uri="{FF2B5EF4-FFF2-40B4-BE49-F238E27FC236}">
                <a16:creationId xmlns:a16="http://schemas.microsoft.com/office/drawing/2014/main" id="{63751D7C-5D5F-B990-3BB7-CD6B1CBF592C}"/>
              </a:ext>
            </a:extLst>
          </p:cNvPr>
          <p:cNvGrpSpPr/>
          <p:nvPr/>
        </p:nvGrpSpPr>
        <p:grpSpPr>
          <a:xfrm>
            <a:off x="185157" y="2028453"/>
            <a:ext cx="11845934" cy="4100782"/>
            <a:chOff x="185157" y="1690688"/>
            <a:chExt cx="11845934" cy="4453321"/>
          </a:xfrm>
        </p:grpSpPr>
        <p:pic>
          <p:nvPicPr>
            <p:cNvPr id="3" name="Picture 2">
              <a:extLst>
                <a:ext uri="{FF2B5EF4-FFF2-40B4-BE49-F238E27FC236}">
                  <a16:creationId xmlns:a16="http://schemas.microsoft.com/office/drawing/2014/main" id="{CEBDACE3-FCD9-FF1A-883D-3637ED2A2B3E}"/>
                </a:ext>
              </a:extLst>
            </p:cNvPr>
            <p:cNvPicPr>
              <a:picLocks noChangeAspect="1"/>
            </p:cNvPicPr>
            <p:nvPr/>
          </p:nvPicPr>
          <p:blipFill rotWithShape="1">
            <a:blip r:embed="rId3"/>
            <a:srcRect l="3324"/>
            <a:stretch/>
          </p:blipFill>
          <p:spPr>
            <a:xfrm>
              <a:off x="555584" y="1690688"/>
              <a:ext cx="11475507" cy="4453321"/>
            </a:xfrm>
            <a:prstGeom prst="rect">
              <a:avLst/>
            </a:prstGeom>
          </p:spPr>
        </p:pic>
        <p:pic>
          <p:nvPicPr>
            <p:cNvPr id="42" name="Picture 41">
              <a:extLst>
                <a:ext uri="{FF2B5EF4-FFF2-40B4-BE49-F238E27FC236}">
                  <a16:creationId xmlns:a16="http://schemas.microsoft.com/office/drawing/2014/main" id="{513FF46D-CBE3-4A71-08AF-26A12E2BD1BA}"/>
                </a:ext>
              </a:extLst>
            </p:cNvPr>
            <p:cNvPicPr>
              <a:picLocks noChangeAspect="1"/>
            </p:cNvPicPr>
            <p:nvPr/>
          </p:nvPicPr>
          <p:blipFill rotWithShape="1">
            <a:blip r:embed="rId3"/>
            <a:srcRect l="463" t="59086" r="96188" b="13530"/>
            <a:stretch/>
          </p:blipFill>
          <p:spPr>
            <a:xfrm>
              <a:off x="185157" y="3040894"/>
              <a:ext cx="397394" cy="1219503"/>
            </a:xfrm>
            <a:prstGeom prst="rect">
              <a:avLst/>
            </a:prstGeom>
          </p:spPr>
        </p:pic>
        <p:sp>
          <p:nvSpPr>
            <p:cNvPr id="43" name="Rectangle 42">
              <a:extLst>
                <a:ext uri="{FF2B5EF4-FFF2-40B4-BE49-F238E27FC236}">
                  <a16:creationId xmlns:a16="http://schemas.microsoft.com/office/drawing/2014/main" id="{6DED4E29-2CC5-2B90-1488-1B668DC9462F}"/>
                </a:ext>
              </a:extLst>
            </p:cNvPr>
            <p:cNvSpPr/>
            <p:nvPr/>
          </p:nvSpPr>
          <p:spPr>
            <a:xfrm>
              <a:off x="1588365" y="2384385"/>
              <a:ext cx="1702507" cy="370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9F209911-6C54-233F-C251-EBC5A289F864}"/>
              </a:ext>
            </a:extLst>
          </p:cNvPr>
          <p:cNvSpPr txBox="1"/>
          <p:nvPr/>
        </p:nvSpPr>
        <p:spPr>
          <a:xfrm>
            <a:off x="9872942" y="5781959"/>
            <a:ext cx="2188577" cy="646331"/>
          </a:xfrm>
          <a:prstGeom prst="rect">
            <a:avLst/>
          </a:prstGeom>
          <a:noFill/>
          <a:ln>
            <a:noFill/>
          </a:ln>
        </p:spPr>
        <p:txBody>
          <a:bodyPr wrap="square" rtlCol="0">
            <a:spAutoFit/>
          </a:bodyPr>
          <a:lstStyle/>
          <a:p>
            <a:pPr algn="ctr"/>
            <a:r>
              <a:rPr lang="en-US" dirty="0">
                <a:solidFill>
                  <a:schemeClr val="bg1">
                    <a:lumMod val="50000"/>
                  </a:schemeClr>
                </a:solidFill>
                <a:latin typeface="Roboto Light" panose="02000000000000000000" pitchFamily="2" charset="0"/>
                <a:ea typeface="Roboto Light" panose="02000000000000000000" pitchFamily="2" charset="0"/>
                <a:cs typeface="Lato" panose="020F0502020204030203" pitchFamily="34" charset="0"/>
              </a:rPr>
              <a:t>unobserved region before JWST</a:t>
            </a:r>
          </a:p>
        </p:txBody>
      </p:sp>
      <p:cxnSp>
        <p:nvCxnSpPr>
          <p:cNvPr id="6" name="Straight Connector 5">
            <a:extLst>
              <a:ext uri="{FF2B5EF4-FFF2-40B4-BE49-F238E27FC236}">
                <a16:creationId xmlns:a16="http://schemas.microsoft.com/office/drawing/2014/main" id="{2FC6F28C-EBDA-E12D-BF99-A97C4B7DE0D8}"/>
              </a:ext>
            </a:extLst>
          </p:cNvPr>
          <p:cNvCxnSpPr>
            <a:cxnSpLocks/>
          </p:cNvCxnSpPr>
          <p:nvPr/>
        </p:nvCxnSpPr>
        <p:spPr>
          <a:xfrm>
            <a:off x="10110952" y="5587269"/>
            <a:ext cx="1712559" cy="0"/>
          </a:xfrm>
          <a:prstGeom prst="line">
            <a:avLst/>
          </a:prstGeom>
          <a:ln w="2540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8BE689A-5147-2F1A-F4C6-42284B60F870}"/>
              </a:ext>
            </a:extLst>
          </p:cNvPr>
          <p:cNvGrpSpPr/>
          <p:nvPr/>
        </p:nvGrpSpPr>
        <p:grpSpPr>
          <a:xfrm>
            <a:off x="1263383" y="2812492"/>
            <a:ext cx="8794053" cy="2243385"/>
            <a:chOff x="1288626" y="1833209"/>
            <a:chExt cx="10475602" cy="3157613"/>
          </a:xfrm>
        </p:grpSpPr>
        <p:sp>
          <p:nvSpPr>
            <p:cNvPr id="8" name="TextBox 7">
              <a:extLst>
                <a:ext uri="{FF2B5EF4-FFF2-40B4-BE49-F238E27FC236}">
                  <a16:creationId xmlns:a16="http://schemas.microsoft.com/office/drawing/2014/main" id="{6F6C4C23-E978-CBE7-8FB3-4FFBFCED6F90}"/>
                </a:ext>
              </a:extLst>
            </p:cNvPr>
            <p:cNvSpPr txBox="1"/>
            <p:nvPr/>
          </p:nvSpPr>
          <p:spPr>
            <a:xfrm>
              <a:off x="1288626" y="4652268"/>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0" name="TextBox 9">
              <a:extLst>
                <a:ext uri="{FF2B5EF4-FFF2-40B4-BE49-F238E27FC236}">
                  <a16:creationId xmlns:a16="http://schemas.microsoft.com/office/drawing/2014/main" id="{81F79ED8-DA28-35D0-8B46-EDBD24ECA613}"/>
                </a:ext>
              </a:extLst>
            </p:cNvPr>
            <p:cNvSpPr txBox="1"/>
            <p:nvPr/>
          </p:nvSpPr>
          <p:spPr>
            <a:xfrm>
              <a:off x="1675749" y="3528586"/>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1" name="TextBox 10">
              <a:extLst>
                <a:ext uri="{FF2B5EF4-FFF2-40B4-BE49-F238E27FC236}">
                  <a16:creationId xmlns:a16="http://schemas.microsoft.com/office/drawing/2014/main" id="{9EE9A9D5-A7D8-B2CF-E168-03F53D4EC061}"/>
                </a:ext>
              </a:extLst>
            </p:cNvPr>
            <p:cNvSpPr txBox="1"/>
            <p:nvPr/>
          </p:nvSpPr>
          <p:spPr>
            <a:xfrm>
              <a:off x="2042514" y="3697863"/>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2" name="TextBox 11">
              <a:extLst>
                <a:ext uri="{FF2B5EF4-FFF2-40B4-BE49-F238E27FC236}">
                  <a16:creationId xmlns:a16="http://schemas.microsoft.com/office/drawing/2014/main" id="{3BDAF670-753E-6261-97B3-CF3E8E496688}"/>
                </a:ext>
              </a:extLst>
            </p:cNvPr>
            <p:cNvSpPr txBox="1"/>
            <p:nvPr/>
          </p:nvSpPr>
          <p:spPr>
            <a:xfrm>
              <a:off x="2363014" y="3699286"/>
              <a:ext cx="439544" cy="338554"/>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13" name="TextBox 12">
              <a:extLst>
                <a:ext uri="{FF2B5EF4-FFF2-40B4-BE49-F238E27FC236}">
                  <a16:creationId xmlns:a16="http://schemas.microsoft.com/office/drawing/2014/main" id="{B4D72D2B-7BEB-A92F-1165-0C3281D1A478}"/>
                </a:ext>
              </a:extLst>
            </p:cNvPr>
            <p:cNvSpPr txBox="1"/>
            <p:nvPr/>
          </p:nvSpPr>
          <p:spPr>
            <a:xfrm>
              <a:off x="2689237" y="3949073"/>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4" name="TextBox 13">
              <a:extLst>
                <a:ext uri="{FF2B5EF4-FFF2-40B4-BE49-F238E27FC236}">
                  <a16:creationId xmlns:a16="http://schemas.microsoft.com/office/drawing/2014/main" id="{72B29C1B-490E-06B4-0226-080E1217EE56}"/>
                </a:ext>
              </a:extLst>
            </p:cNvPr>
            <p:cNvSpPr txBox="1"/>
            <p:nvPr/>
          </p:nvSpPr>
          <p:spPr>
            <a:xfrm>
              <a:off x="2988541" y="3796103"/>
              <a:ext cx="715260"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r>
                <a:rPr lang="en-US" sz="1600" dirty="0">
                  <a:latin typeface="Lato" panose="020F0502020204030203" pitchFamily="34" charset="0"/>
                  <a:ea typeface="Lato" panose="020F0502020204030203" pitchFamily="34" charset="0"/>
                  <a:cs typeface="Lato" panose="020F0502020204030203" pitchFamily="34" charset="0"/>
                </a:rPr>
                <a:t>, </a:t>
              </a:r>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16" name="TextBox 15">
              <a:extLst>
                <a:ext uri="{FF2B5EF4-FFF2-40B4-BE49-F238E27FC236}">
                  <a16:creationId xmlns:a16="http://schemas.microsoft.com/office/drawing/2014/main" id="{A0436E28-6FE1-CC6A-703A-30D1A74958BF}"/>
                </a:ext>
              </a:extLst>
            </p:cNvPr>
            <p:cNvSpPr txBox="1"/>
            <p:nvPr/>
          </p:nvSpPr>
          <p:spPr>
            <a:xfrm>
              <a:off x="4598215" y="4313714"/>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7" name="TextBox 16">
              <a:extLst>
                <a:ext uri="{FF2B5EF4-FFF2-40B4-BE49-F238E27FC236}">
                  <a16:creationId xmlns:a16="http://schemas.microsoft.com/office/drawing/2014/main" id="{0D1E8885-09A5-ED12-D292-6A29AE5B9DEF}"/>
                </a:ext>
              </a:extLst>
            </p:cNvPr>
            <p:cNvSpPr txBox="1"/>
            <p:nvPr/>
          </p:nvSpPr>
          <p:spPr>
            <a:xfrm>
              <a:off x="5417402" y="3717017"/>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8" name="TextBox 17">
              <a:extLst>
                <a:ext uri="{FF2B5EF4-FFF2-40B4-BE49-F238E27FC236}">
                  <a16:creationId xmlns:a16="http://schemas.microsoft.com/office/drawing/2014/main" id="{BCECC466-E4F7-55FD-9320-77DEE0EE422F}"/>
                </a:ext>
              </a:extLst>
            </p:cNvPr>
            <p:cNvSpPr txBox="1"/>
            <p:nvPr/>
          </p:nvSpPr>
          <p:spPr>
            <a:xfrm>
              <a:off x="6269859" y="3982184"/>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19" name="TextBox 18">
              <a:extLst>
                <a:ext uri="{FF2B5EF4-FFF2-40B4-BE49-F238E27FC236}">
                  <a16:creationId xmlns:a16="http://schemas.microsoft.com/office/drawing/2014/main" id="{072C9C54-910B-B6EA-E487-445E2A291E83}"/>
                </a:ext>
              </a:extLst>
            </p:cNvPr>
            <p:cNvSpPr txBox="1"/>
            <p:nvPr/>
          </p:nvSpPr>
          <p:spPr>
            <a:xfrm>
              <a:off x="6993852" y="4374970"/>
              <a:ext cx="409086" cy="338554"/>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20" name="TextBox 19">
              <a:extLst>
                <a:ext uri="{FF2B5EF4-FFF2-40B4-BE49-F238E27FC236}">
                  <a16:creationId xmlns:a16="http://schemas.microsoft.com/office/drawing/2014/main" id="{99895DE9-DAC9-1361-EF75-A006979BF032}"/>
                </a:ext>
              </a:extLst>
            </p:cNvPr>
            <p:cNvSpPr txBox="1"/>
            <p:nvPr/>
          </p:nvSpPr>
          <p:spPr>
            <a:xfrm>
              <a:off x="7534578" y="1833209"/>
              <a:ext cx="892128" cy="476522"/>
            </a:xfrm>
            <a:prstGeom prst="rect">
              <a:avLst/>
            </a:prstGeom>
            <a:noFill/>
          </p:spPr>
          <p:txBody>
            <a:bodyPr wrap="none" rtlCol="0">
              <a:spAutoFit/>
            </a:bodyPr>
            <a:lstStyle/>
            <a:p>
              <a:r>
                <a:rPr lang="en-US" sz="1600" dirty="0">
                  <a:solidFill>
                    <a:srgbClr val="4DB265"/>
                  </a:solidFill>
                  <a:latin typeface="Lato" panose="020F0502020204030203" pitchFamily="34" charset="0"/>
                  <a:ea typeface="Lato" panose="020F0502020204030203" pitchFamily="34" charset="0"/>
                  <a:cs typeface="Lato" panose="020F0502020204030203" pitchFamily="34" charset="0"/>
                </a:rPr>
                <a:t>Ca</a:t>
              </a:r>
              <a:r>
                <a:rPr lang="en-US" sz="1600" dirty="0">
                  <a:latin typeface="Lato" panose="020F0502020204030203" pitchFamily="34" charset="0"/>
                  <a:ea typeface="Lato" panose="020F0502020204030203" pitchFamily="34" charset="0"/>
                  <a:cs typeface="Lato" panose="020F0502020204030203" pitchFamily="34" charset="0"/>
                </a:rPr>
                <a:t>, </a:t>
              </a:r>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21" name="TextBox 20">
              <a:extLst>
                <a:ext uri="{FF2B5EF4-FFF2-40B4-BE49-F238E27FC236}">
                  <a16:creationId xmlns:a16="http://schemas.microsoft.com/office/drawing/2014/main" id="{5DB16978-086E-19D0-B72A-9711A1BCCF20}"/>
                </a:ext>
              </a:extLst>
            </p:cNvPr>
            <p:cNvSpPr txBox="1"/>
            <p:nvPr/>
          </p:nvSpPr>
          <p:spPr>
            <a:xfrm>
              <a:off x="5742609" y="3713252"/>
              <a:ext cx="647934" cy="307776"/>
            </a:xfrm>
            <a:prstGeom prst="rect">
              <a:avLst/>
            </a:prstGeom>
            <a:noFill/>
          </p:spPr>
          <p:txBody>
            <a:bodyPr wrap="none" rtlCol="0">
              <a:spAutoFit/>
            </a:bodyPr>
            <a:lstStyle/>
            <a:p>
              <a:r>
                <a:rPr lang="en-US" sz="1400" dirty="0">
                  <a:solidFill>
                    <a:srgbClr val="DC0C0B"/>
                  </a:solidFill>
                  <a:latin typeface="Lato" panose="020F0502020204030203" pitchFamily="34" charset="0"/>
                  <a:ea typeface="Lato" panose="020F0502020204030203" pitchFamily="34" charset="0"/>
                  <a:cs typeface="Lato" panose="020F0502020204030203" pitchFamily="34" charset="0"/>
                </a:rPr>
                <a:t>Ni</a:t>
              </a:r>
              <a:r>
                <a:rPr lang="en-US" sz="1400" dirty="0">
                  <a:latin typeface="Lato" panose="020F0502020204030203" pitchFamily="34" charset="0"/>
                  <a:ea typeface="Lato" panose="020F0502020204030203" pitchFamily="34" charset="0"/>
                  <a:cs typeface="Lato" panose="020F0502020204030203" pitchFamily="34" charset="0"/>
                </a:rPr>
                <a:t>, </a:t>
              </a:r>
              <a:r>
                <a:rPr lang="en-US" sz="14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22" name="TextBox 21">
              <a:extLst>
                <a:ext uri="{FF2B5EF4-FFF2-40B4-BE49-F238E27FC236}">
                  <a16:creationId xmlns:a16="http://schemas.microsoft.com/office/drawing/2014/main" id="{6773357C-7F61-254C-021A-37EEC17BA1C5}"/>
                </a:ext>
              </a:extLst>
            </p:cNvPr>
            <p:cNvSpPr txBox="1"/>
            <p:nvPr/>
          </p:nvSpPr>
          <p:spPr>
            <a:xfrm>
              <a:off x="4939068" y="3697863"/>
              <a:ext cx="439544" cy="338554"/>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23" name="TextBox 22">
              <a:extLst>
                <a:ext uri="{FF2B5EF4-FFF2-40B4-BE49-F238E27FC236}">
                  <a16:creationId xmlns:a16="http://schemas.microsoft.com/office/drawing/2014/main" id="{EA0A9068-DEDE-90E0-3E91-CFED319734EF}"/>
                </a:ext>
              </a:extLst>
            </p:cNvPr>
            <p:cNvSpPr txBox="1"/>
            <p:nvPr/>
          </p:nvSpPr>
          <p:spPr>
            <a:xfrm>
              <a:off x="9264986" y="4287627"/>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4" name="TextBox 23">
              <a:extLst>
                <a:ext uri="{FF2B5EF4-FFF2-40B4-BE49-F238E27FC236}">
                  <a16:creationId xmlns:a16="http://schemas.microsoft.com/office/drawing/2014/main" id="{A58212EE-CAF8-A7CF-D10C-F6386800922B}"/>
                </a:ext>
              </a:extLst>
            </p:cNvPr>
            <p:cNvSpPr txBox="1"/>
            <p:nvPr/>
          </p:nvSpPr>
          <p:spPr>
            <a:xfrm>
              <a:off x="9512522" y="2254606"/>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5" name="TextBox 24">
              <a:extLst>
                <a:ext uri="{FF2B5EF4-FFF2-40B4-BE49-F238E27FC236}">
                  <a16:creationId xmlns:a16="http://schemas.microsoft.com/office/drawing/2014/main" id="{20300EC4-B485-DCE6-EF79-5002C74AEF0E}"/>
                </a:ext>
              </a:extLst>
            </p:cNvPr>
            <p:cNvSpPr txBox="1"/>
            <p:nvPr/>
          </p:nvSpPr>
          <p:spPr>
            <a:xfrm>
              <a:off x="10063968" y="3467461"/>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6" name="TextBox 25">
              <a:extLst>
                <a:ext uri="{FF2B5EF4-FFF2-40B4-BE49-F238E27FC236}">
                  <a16:creationId xmlns:a16="http://schemas.microsoft.com/office/drawing/2014/main" id="{DD72B7E6-5E1A-25C0-2AE7-376EE1A282CE}"/>
                </a:ext>
              </a:extLst>
            </p:cNvPr>
            <p:cNvSpPr txBox="1"/>
            <p:nvPr/>
          </p:nvSpPr>
          <p:spPr>
            <a:xfrm>
              <a:off x="10926222" y="3584792"/>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7" name="TextBox 26">
              <a:extLst>
                <a:ext uri="{FF2B5EF4-FFF2-40B4-BE49-F238E27FC236}">
                  <a16:creationId xmlns:a16="http://schemas.microsoft.com/office/drawing/2014/main" id="{F61A50CC-3DF0-95C8-88B9-435D506D8E11}"/>
                </a:ext>
              </a:extLst>
            </p:cNvPr>
            <p:cNvSpPr txBox="1"/>
            <p:nvPr/>
          </p:nvSpPr>
          <p:spPr>
            <a:xfrm>
              <a:off x="11367778" y="4477478"/>
              <a:ext cx="391454" cy="338554"/>
            </a:xfrm>
            <a:prstGeom prst="rect">
              <a:avLst/>
            </a:prstGeom>
            <a:noFill/>
          </p:spPr>
          <p:txBody>
            <a:bodyPr wrap="none" rtlCol="0">
              <a:spAutoFit/>
            </a:bodyPr>
            <a:lstStyle/>
            <a:p>
              <a:r>
                <a:rPr lang="en-US" sz="1600" dirty="0">
                  <a:solidFill>
                    <a:srgbClr val="DC0C0B"/>
                  </a:solidFill>
                  <a:latin typeface="Lato" panose="020F0502020204030203" pitchFamily="34" charset="0"/>
                  <a:ea typeface="Lato" panose="020F0502020204030203" pitchFamily="34" charset="0"/>
                  <a:cs typeface="Lato" panose="020F0502020204030203" pitchFamily="34" charset="0"/>
                </a:rPr>
                <a:t>Ni</a:t>
              </a:r>
            </a:p>
          </p:txBody>
        </p:sp>
        <p:sp>
          <p:nvSpPr>
            <p:cNvPr id="28" name="TextBox 27">
              <a:extLst>
                <a:ext uri="{FF2B5EF4-FFF2-40B4-BE49-F238E27FC236}">
                  <a16:creationId xmlns:a16="http://schemas.microsoft.com/office/drawing/2014/main" id="{245F24E3-43E6-E67B-0A56-D967BEFCD08D}"/>
                </a:ext>
              </a:extLst>
            </p:cNvPr>
            <p:cNvSpPr txBox="1"/>
            <p:nvPr/>
          </p:nvSpPr>
          <p:spPr>
            <a:xfrm>
              <a:off x="10697758" y="3045274"/>
              <a:ext cx="439544" cy="338554"/>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29" name="TextBox 28">
              <a:extLst>
                <a:ext uri="{FF2B5EF4-FFF2-40B4-BE49-F238E27FC236}">
                  <a16:creationId xmlns:a16="http://schemas.microsoft.com/office/drawing/2014/main" id="{C73AA4D1-5C7C-440B-F277-561B6ED65E14}"/>
                </a:ext>
              </a:extLst>
            </p:cNvPr>
            <p:cNvSpPr txBox="1"/>
            <p:nvPr/>
          </p:nvSpPr>
          <p:spPr>
            <a:xfrm>
              <a:off x="11324684" y="2032121"/>
              <a:ext cx="439544" cy="338554"/>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30" name="TextBox 29">
              <a:extLst>
                <a:ext uri="{FF2B5EF4-FFF2-40B4-BE49-F238E27FC236}">
                  <a16:creationId xmlns:a16="http://schemas.microsoft.com/office/drawing/2014/main" id="{AE58834D-83C9-FDD5-4763-9E42216B4891}"/>
                </a:ext>
              </a:extLst>
            </p:cNvPr>
            <p:cNvSpPr txBox="1"/>
            <p:nvPr/>
          </p:nvSpPr>
          <p:spPr>
            <a:xfrm>
              <a:off x="10393225" y="3457549"/>
              <a:ext cx="399468" cy="338554"/>
            </a:xfrm>
            <a:prstGeom prst="rect">
              <a:avLst/>
            </a:prstGeom>
            <a:noFill/>
          </p:spPr>
          <p:txBody>
            <a:bodyPr wrap="none" rtlCol="0">
              <a:spAutoFit/>
            </a:bodyPr>
            <a:lstStyle/>
            <a:p>
              <a:r>
                <a:rPr lang="en-US" sz="1600" dirty="0">
                  <a:solidFill>
                    <a:srgbClr val="4EB265"/>
                  </a:solidFill>
                  <a:latin typeface="Lato" panose="020F0502020204030203" pitchFamily="34" charset="0"/>
                  <a:ea typeface="Lato" panose="020F0502020204030203" pitchFamily="34" charset="0"/>
                  <a:cs typeface="Lato" panose="020F0502020204030203" pitchFamily="34" charset="0"/>
                </a:rPr>
                <a:t>Ar</a:t>
              </a:r>
            </a:p>
          </p:txBody>
        </p:sp>
        <p:sp>
          <p:nvSpPr>
            <p:cNvPr id="31" name="TextBox 30">
              <a:extLst>
                <a:ext uri="{FF2B5EF4-FFF2-40B4-BE49-F238E27FC236}">
                  <a16:creationId xmlns:a16="http://schemas.microsoft.com/office/drawing/2014/main" id="{12ECEB6A-C967-604A-DF8D-FFD2C538E1D9}"/>
                </a:ext>
              </a:extLst>
            </p:cNvPr>
            <p:cNvSpPr txBox="1"/>
            <p:nvPr/>
          </p:nvSpPr>
          <p:spPr>
            <a:xfrm>
              <a:off x="9504509" y="3982185"/>
              <a:ext cx="399468" cy="338554"/>
            </a:xfrm>
            <a:prstGeom prst="rect">
              <a:avLst/>
            </a:prstGeom>
            <a:noFill/>
          </p:spPr>
          <p:txBody>
            <a:bodyPr wrap="none" rtlCol="0">
              <a:spAutoFit/>
            </a:bodyPr>
            <a:lstStyle/>
            <a:p>
              <a:r>
                <a:rPr lang="en-US" sz="1600" dirty="0">
                  <a:solidFill>
                    <a:srgbClr val="4EB265"/>
                  </a:solidFill>
                  <a:latin typeface="Lato" panose="020F0502020204030203" pitchFamily="34" charset="0"/>
                  <a:ea typeface="Lato" panose="020F0502020204030203" pitchFamily="34" charset="0"/>
                  <a:cs typeface="Lato" panose="020F0502020204030203" pitchFamily="34" charset="0"/>
                </a:rPr>
                <a:t>Ar</a:t>
              </a:r>
            </a:p>
          </p:txBody>
        </p:sp>
      </p:grpSp>
      <p:sp>
        <p:nvSpPr>
          <p:cNvPr id="33" name="TextBox 32">
            <a:extLst>
              <a:ext uri="{FF2B5EF4-FFF2-40B4-BE49-F238E27FC236}">
                <a16:creationId xmlns:a16="http://schemas.microsoft.com/office/drawing/2014/main" id="{099EC530-3653-0CB4-8E9C-72E49DDE9B6B}"/>
              </a:ext>
            </a:extLst>
          </p:cNvPr>
          <p:cNvSpPr txBox="1"/>
          <p:nvPr/>
        </p:nvSpPr>
        <p:spPr>
          <a:xfrm>
            <a:off x="10303346" y="4025471"/>
            <a:ext cx="368988" cy="240532"/>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34" name="TextBox 33">
            <a:extLst>
              <a:ext uri="{FF2B5EF4-FFF2-40B4-BE49-F238E27FC236}">
                <a16:creationId xmlns:a16="http://schemas.microsoft.com/office/drawing/2014/main" id="{BF7CECB0-AC74-4C06-090D-1526550E0629}"/>
              </a:ext>
            </a:extLst>
          </p:cNvPr>
          <p:cNvSpPr txBox="1"/>
          <p:nvPr/>
        </p:nvSpPr>
        <p:spPr>
          <a:xfrm>
            <a:off x="10098321" y="4540018"/>
            <a:ext cx="368988" cy="240532"/>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35" name="TextBox 34">
            <a:extLst>
              <a:ext uri="{FF2B5EF4-FFF2-40B4-BE49-F238E27FC236}">
                <a16:creationId xmlns:a16="http://schemas.microsoft.com/office/drawing/2014/main" id="{801E6359-117C-45E6-F414-85F5B0DF8C44}"/>
              </a:ext>
            </a:extLst>
          </p:cNvPr>
          <p:cNvSpPr txBox="1"/>
          <p:nvPr/>
        </p:nvSpPr>
        <p:spPr>
          <a:xfrm>
            <a:off x="9959522" y="4844502"/>
            <a:ext cx="368988" cy="240532"/>
          </a:xfrm>
          <a:prstGeom prst="rect">
            <a:avLst/>
          </a:prstGeom>
          <a:noFill/>
        </p:spPr>
        <p:txBody>
          <a:bodyPr wrap="none" rtlCol="0">
            <a:spAutoFit/>
          </a:bodyPr>
          <a:lstStyle/>
          <a:p>
            <a:r>
              <a:rPr lang="en-US" sz="1600" dirty="0">
                <a:solidFill>
                  <a:srgbClr val="EE8026"/>
                </a:solidFill>
                <a:latin typeface="Lato" panose="020F0502020204030203" pitchFamily="34" charset="0"/>
                <a:ea typeface="Lato" panose="020F0502020204030203" pitchFamily="34" charset="0"/>
                <a:cs typeface="Lato" panose="020F0502020204030203" pitchFamily="34" charset="0"/>
              </a:rPr>
              <a:t>Co</a:t>
            </a:r>
          </a:p>
        </p:txBody>
      </p:sp>
      <p:sp>
        <p:nvSpPr>
          <p:cNvPr id="36" name="TextBox 35">
            <a:extLst>
              <a:ext uri="{FF2B5EF4-FFF2-40B4-BE49-F238E27FC236}">
                <a16:creationId xmlns:a16="http://schemas.microsoft.com/office/drawing/2014/main" id="{D33CDBF5-4533-96D8-6916-307DC486128B}"/>
              </a:ext>
            </a:extLst>
          </p:cNvPr>
          <p:cNvSpPr txBox="1"/>
          <p:nvPr/>
        </p:nvSpPr>
        <p:spPr>
          <a:xfrm>
            <a:off x="10623811" y="4780550"/>
            <a:ext cx="500458" cy="311753"/>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sp>
        <p:nvSpPr>
          <p:cNvPr id="37" name="TextBox 36">
            <a:extLst>
              <a:ext uri="{FF2B5EF4-FFF2-40B4-BE49-F238E27FC236}">
                <a16:creationId xmlns:a16="http://schemas.microsoft.com/office/drawing/2014/main" id="{F66E73C8-F5D8-6CF8-AB22-B180B876A55D}"/>
              </a:ext>
            </a:extLst>
          </p:cNvPr>
          <p:cNvSpPr txBox="1"/>
          <p:nvPr/>
        </p:nvSpPr>
        <p:spPr>
          <a:xfrm>
            <a:off x="10874040" y="4387637"/>
            <a:ext cx="500458" cy="311753"/>
          </a:xfrm>
          <a:prstGeom prst="rect">
            <a:avLst/>
          </a:prstGeom>
          <a:noFill/>
        </p:spPr>
        <p:txBody>
          <a:bodyPr wrap="none" rtlCol="0">
            <a:spAutoFit/>
          </a:bodyPr>
          <a:lstStyle/>
          <a:p>
            <a:r>
              <a:rPr lang="en-US" sz="1600" dirty="0">
                <a:solidFill>
                  <a:srgbClr val="1865B0"/>
                </a:solidFill>
                <a:latin typeface="Lato" panose="020F0502020204030203" pitchFamily="34" charset="0"/>
                <a:ea typeface="Lato" panose="020F0502020204030203" pitchFamily="34" charset="0"/>
                <a:cs typeface="Lato" panose="020F0502020204030203" pitchFamily="34" charset="0"/>
              </a:rPr>
              <a:t>Fe?</a:t>
            </a:r>
          </a:p>
        </p:txBody>
      </p:sp>
      <p:cxnSp>
        <p:nvCxnSpPr>
          <p:cNvPr id="38" name="Straight Connector 37">
            <a:extLst>
              <a:ext uri="{FF2B5EF4-FFF2-40B4-BE49-F238E27FC236}">
                <a16:creationId xmlns:a16="http://schemas.microsoft.com/office/drawing/2014/main" id="{E06855CB-82B5-8C80-BCA1-8681016EE07F}"/>
              </a:ext>
            </a:extLst>
          </p:cNvPr>
          <p:cNvCxnSpPr>
            <a:cxnSpLocks/>
          </p:cNvCxnSpPr>
          <p:nvPr/>
        </p:nvCxnSpPr>
        <p:spPr>
          <a:xfrm>
            <a:off x="5890975" y="5587269"/>
            <a:ext cx="1706523" cy="0"/>
          </a:xfrm>
          <a:prstGeom prst="line">
            <a:avLst/>
          </a:prstGeom>
          <a:ln w="2540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238887C-7BCD-619E-D859-9E7FC6533FFE}"/>
              </a:ext>
            </a:extLst>
          </p:cNvPr>
          <p:cNvSpPr txBox="1"/>
          <p:nvPr/>
        </p:nvSpPr>
        <p:spPr>
          <a:xfrm>
            <a:off x="1435092" y="2638301"/>
            <a:ext cx="1517082" cy="311753"/>
          </a:xfrm>
          <a:prstGeom prst="rect">
            <a:avLst/>
          </a:prstGeom>
          <a:noFill/>
        </p:spPr>
        <p:txBody>
          <a:bodyPr wrap="none" rtlCol="0">
            <a:spAutoFit/>
          </a:bodyPr>
          <a:lstStyle/>
          <a:p>
            <a:r>
              <a:rPr lang="en-US" sz="1600" dirty="0">
                <a:latin typeface="DEJAVU SANS" panose="020B0603030804020204" pitchFamily="34" charset="0"/>
                <a:ea typeface="DEJAVU SANS" panose="020B0603030804020204" pitchFamily="34" charset="0"/>
                <a:cs typeface="DEJAVU SANS" panose="020B0603030804020204" pitchFamily="34" charset="0"/>
              </a:rPr>
              <a:t>(preliminary)</a:t>
            </a:r>
          </a:p>
        </p:txBody>
      </p:sp>
    </p:spTree>
    <p:extLst>
      <p:ext uri="{BB962C8B-B14F-4D97-AF65-F5344CB8AC3E}">
        <p14:creationId xmlns:p14="http://schemas.microsoft.com/office/powerpoint/2010/main" val="1362667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10CB6-570E-7304-8887-EE9CC1B8B9F8}"/>
              </a:ext>
            </a:extLst>
          </p:cNvPr>
          <p:cNvSpPr>
            <a:spLocks noGrp="1"/>
          </p:cNvSpPr>
          <p:nvPr>
            <p:ph type="title"/>
          </p:nvPr>
        </p:nvSpPr>
        <p:spPr/>
        <p:txBody>
          <a:bodyPr/>
          <a:lstStyle/>
          <a:p>
            <a:pPr algn="ctr"/>
            <a:r>
              <a:rPr lang="en-US" dirty="0">
                <a:latin typeface="Roboto Light" panose="02000000000000000000" pitchFamily="2" charset="0"/>
                <a:ea typeface="Roboto Light" panose="02000000000000000000" pitchFamily="2" charset="0"/>
              </a:rPr>
              <a:t>SN2022aaiq MRS Spectrum</a:t>
            </a:r>
          </a:p>
        </p:txBody>
      </p:sp>
      <p:pic>
        <p:nvPicPr>
          <p:cNvPr id="5" name="Content Placeholder 4">
            <a:extLst>
              <a:ext uri="{FF2B5EF4-FFF2-40B4-BE49-F238E27FC236}">
                <a16:creationId xmlns:a16="http://schemas.microsoft.com/office/drawing/2014/main" id="{A5D72F0A-39D0-EE36-B0CC-E5F4981C593F}"/>
              </a:ext>
            </a:extLst>
          </p:cNvPr>
          <p:cNvPicPr>
            <a:picLocks noGrp="1" noChangeAspect="1"/>
          </p:cNvPicPr>
          <p:nvPr>
            <p:ph idx="1"/>
          </p:nvPr>
        </p:nvPicPr>
        <p:blipFill>
          <a:blip r:embed="rId2"/>
          <a:stretch>
            <a:fillRect/>
          </a:stretch>
        </p:blipFill>
        <p:spPr>
          <a:xfrm>
            <a:off x="230946" y="1690688"/>
            <a:ext cx="11730107" cy="4400769"/>
          </a:xfrm>
        </p:spPr>
      </p:pic>
      <p:grpSp>
        <p:nvGrpSpPr>
          <p:cNvPr id="22" name="Group 21">
            <a:extLst>
              <a:ext uri="{FF2B5EF4-FFF2-40B4-BE49-F238E27FC236}">
                <a16:creationId xmlns:a16="http://schemas.microsoft.com/office/drawing/2014/main" id="{214306B5-8ACD-0707-D6EF-A81CDFBBDB56}"/>
              </a:ext>
            </a:extLst>
          </p:cNvPr>
          <p:cNvGrpSpPr/>
          <p:nvPr/>
        </p:nvGrpSpPr>
        <p:grpSpPr>
          <a:xfrm>
            <a:off x="1429868" y="2525468"/>
            <a:ext cx="9796744" cy="2651368"/>
            <a:chOff x="1429868" y="2525468"/>
            <a:chExt cx="9796744" cy="2651368"/>
          </a:xfrm>
        </p:grpSpPr>
        <p:sp>
          <p:nvSpPr>
            <p:cNvPr id="3" name="TextBox 2">
              <a:extLst>
                <a:ext uri="{FF2B5EF4-FFF2-40B4-BE49-F238E27FC236}">
                  <a16:creationId xmlns:a16="http://schemas.microsoft.com/office/drawing/2014/main" id="{D69EA4EE-53CB-4711-3FA7-9360AA680071}"/>
                </a:ext>
              </a:extLst>
            </p:cNvPr>
            <p:cNvSpPr txBox="1"/>
            <p:nvPr/>
          </p:nvSpPr>
          <p:spPr>
            <a:xfrm rot="16200000">
              <a:off x="1219201" y="4297234"/>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a:t>
              </a:r>
              <a:endParaRPr lang="en-US" sz="1600" dirty="0"/>
            </a:p>
          </p:txBody>
        </p:sp>
        <p:sp>
          <p:nvSpPr>
            <p:cNvPr id="4" name="TextBox 3">
              <a:extLst>
                <a:ext uri="{FF2B5EF4-FFF2-40B4-BE49-F238E27FC236}">
                  <a16:creationId xmlns:a16="http://schemas.microsoft.com/office/drawing/2014/main" id="{87E8CD12-2109-802B-EB7D-C9F28F248288}"/>
                </a:ext>
              </a:extLst>
            </p:cNvPr>
            <p:cNvSpPr txBox="1"/>
            <p:nvPr/>
          </p:nvSpPr>
          <p:spPr>
            <a:xfrm rot="16200000">
              <a:off x="2486025" y="4071418"/>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[Ni II]</a:t>
              </a:r>
              <a:endParaRPr lang="en-US" sz="1600" dirty="0"/>
            </a:p>
          </p:txBody>
        </p:sp>
        <p:sp>
          <p:nvSpPr>
            <p:cNvPr id="6" name="TextBox 5">
              <a:extLst>
                <a:ext uri="{FF2B5EF4-FFF2-40B4-BE49-F238E27FC236}">
                  <a16:creationId xmlns:a16="http://schemas.microsoft.com/office/drawing/2014/main" id="{871B0FD8-366B-9438-A797-85D319D48E3F}"/>
                </a:ext>
              </a:extLst>
            </p:cNvPr>
            <p:cNvSpPr txBox="1"/>
            <p:nvPr/>
          </p:nvSpPr>
          <p:spPr>
            <a:xfrm>
              <a:off x="3226441" y="2525468"/>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[Ni III]</a:t>
              </a:r>
              <a:endParaRPr lang="en-US" sz="1600" dirty="0"/>
            </a:p>
          </p:txBody>
        </p:sp>
        <p:sp>
          <p:nvSpPr>
            <p:cNvPr id="7" name="TextBox 6">
              <a:extLst>
                <a:ext uri="{FF2B5EF4-FFF2-40B4-BE49-F238E27FC236}">
                  <a16:creationId xmlns:a16="http://schemas.microsoft.com/office/drawing/2014/main" id="{AD4D086E-8F05-2404-9BE2-4214C15D5FB3}"/>
                </a:ext>
              </a:extLst>
            </p:cNvPr>
            <p:cNvSpPr txBox="1"/>
            <p:nvPr/>
          </p:nvSpPr>
          <p:spPr>
            <a:xfrm rot="16200000">
              <a:off x="2758789" y="3911581"/>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[Ar II]</a:t>
              </a:r>
              <a:endParaRPr lang="en-US" sz="1600" dirty="0"/>
            </a:p>
          </p:txBody>
        </p:sp>
        <p:sp>
          <p:nvSpPr>
            <p:cNvPr id="8" name="TextBox 7">
              <a:extLst>
                <a:ext uri="{FF2B5EF4-FFF2-40B4-BE49-F238E27FC236}">
                  <a16:creationId xmlns:a16="http://schemas.microsoft.com/office/drawing/2014/main" id="{0E13FD56-7F33-180E-6733-E5F0BB641C4C}"/>
                </a:ext>
              </a:extLst>
            </p:cNvPr>
            <p:cNvSpPr txBox="1"/>
            <p:nvPr/>
          </p:nvSpPr>
          <p:spPr>
            <a:xfrm rot="16200000">
              <a:off x="3953990" y="3549289"/>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[Ni IV]</a:t>
              </a:r>
              <a:endParaRPr lang="en-US" sz="1600" dirty="0"/>
            </a:p>
          </p:txBody>
        </p:sp>
        <p:sp>
          <p:nvSpPr>
            <p:cNvPr id="9" name="TextBox 8">
              <a:extLst>
                <a:ext uri="{FF2B5EF4-FFF2-40B4-BE49-F238E27FC236}">
                  <a16:creationId xmlns:a16="http://schemas.microsoft.com/office/drawing/2014/main" id="{80E888B4-910C-21E9-6A6A-0E71EEF8DD45}"/>
                </a:ext>
              </a:extLst>
            </p:cNvPr>
            <p:cNvSpPr txBox="1"/>
            <p:nvPr/>
          </p:nvSpPr>
          <p:spPr>
            <a:xfrm>
              <a:off x="4432896" y="3745901"/>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[Ar III]</a:t>
              </a:r>
              <a:endParaRPr lang="en-US" sz="1600" dirty="0"/>
            </a:p>
          </p:txBody>
        </p:sp>
        <p:sp>
          <p:nvSpPr>
            <p:cNvPr id="11" name="TextBox 10">
              <a:extLst>
                <a:ext uri="{FF2B5EF4-FFF2-40B4-BE49-F238E27FC236}">
                  <a16:creationId xmlns:a16="http://schemas.microsoft.com/office/drawing/2014/main" id="{1FB4D5BC-94FE-6B9C-C464-72C940066CFA}"/>
                </a:ext>
              </a:extLst>
            </p:cNvPr>
            <p:cNvSpPr txBox="1"/>
            <p:nvPr/>
          </p:nvSpPr>
          <p:spPr>
            <a:xfrm>
              <a:off x="9895886" y="3793402"/>
              <a:ext cx="1000466" cy="338554"/>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III]?</a:t>
              </a:r>
              <a:endParaRPr lang="en-US" sz="1600" dirty="0"/>
            </a:p>
          </p:txBody>
        </p:sp>
        <p:sp>
          <p:nvSpPr>
            <p:cNvPr id="13" name="TextBox 12">
              <a:extLst>
                <a:ext uri="{FF2B5EF4-FFF2-40B4-BE49-F238E27FC236}">
                  <a16:creationId xmlns:a16="http://schemas.microsoft.com/office/drawing/2014/main" id="{93DF1A96-3F07-3D1C-4350-9C2F41FDB94E}"/>
                </a:ext>
              </a:extLst>
            </p:cNvPr>
            <p:cNvSpPr txBox="1"/>
            <p:nvPr/>
          </p:nvSpPr>
          <p:spPr>
            <a:xfrm rot="16200000">
              <a:off x="5327206" y="3207848"/>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a:t>
              </a:r>
              <a:endParaRPr lang="en-US" sz="1600" dirty="0"/>
            </a:p>
          </p:txBody>
        </p:sp>
        <p:sp>
          <p:nvSpPr>
            <p:cNvPr id="14" name="TextBox 13">
              <a:extLst>
                <a:ext uri="{FF2B5EF4-FFF2-40B4-BE49-F238E27FC236}">
                  <a16:creationId xmlns:a16="http://schemas.microsoft.com/office/drawing/2014/main" id="{6457BF92-3569-2106-B24B-E118812BF45C}"/>
                </a:ext>
              </a:extLst>
            </p:cNvPr>
            <p:cNvSpPr txBox="1"/>
            <p:nvPr/>
          </p:nvSpPr>
          <p:spPr>
            <a:xfrm rot="16200000">
              <a:off x="5625620" y="3673114"/>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[Ni III]</a:t>
              </a:r>
              <a:endParaRPr lang="en-US" sz="1600" dirty="0"/>
            </a:p>
          </p:txBody>
        </p:sp>
        <p:sp>
          <p:nvSpPr>
            <p:cNvPr id="15" name="TextBox 14">
              <a:extLst>
                <a:ext uri="{FF2B5EF4-FFF2-40B4-BE49-F238E27FC236}">
                  <a16:creationId xmlns:a16="http://schemas.microsoft.com/office/drawing/2014/main" id="{883BD92F-F8EF-B628-9CB5-7CC83BA07EB9}"/>
                </a:ext>
              </a:extLst>
            </p:cNvPr>
            <p:cNvSpPr txBox="1"/>
            <p:nvPr/>
          </p:nvSpPr>
          <p:spPr>
            <a:xfrm>
              <a:off x="6095999" y="2557486"/>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III]</a:t>
              </a:r>
              <a:endParaRPr lang="en-US" sz="1600" dirty="0"/>
            </a:p>
          </p:txBody>
        </p:sp>
        <p:sp>
          <p:nvSpPr>
            <p:cNvPr id="16" name="TextBox 15">
              <a:extLst>
                <a:ext uri="{FF2B5EF4-FFF2-40B4-BE49-F238E27FC236}">
                  <a16:creationId xmlns:a16="http://schemas.microsoft.com/office/drawing/2014/main" id="{5756BA6C-B7AF-1946-F141-1B7C9196153D}"/>
                </a:ext>
              </a:extLst>
            </p:cNvPr>
            <p:cNvSpPr txBox="1"/>
            <p:nvPr/>
          </p:nvSpPr>
          <p:spPr>
            <a:xfrm rot="16200000">
              <a:off x="7399077" y="4444640"/>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a:t>
              </a:r>
              <a:endParaRPr lang="en-US" sz="1600" dirty="0"/>
            </a:p>
          </p:txBody>
        </p:sp>
        <p:sp>
          <p:nvSpPr>
            <p:cNvPr id="17" name="TextBox 16">
              <a:extLst>
                <a:ext uri="{FF2B5EF4-FFF2-40B4-BE49-F238E27FC236}">
                  <a16:creationId xmlns:a16="http://schemas.microsoft.com/office/drawing/2014/main" id="{E81EEE95-7BF0-C468-57E4-71AD08D80370}"/>
                </a:ext>
              </a:extLst>
            </p:cNvPr>
            <p:cNvSpPr txBox="1"/>
            <p:nvPr/>
          </p:nvSpPr>
          <p:spPr>
            <a:xfrm rot="16200000">
              <a:off x="8065716" y="3582737"/>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III]</a:t>
              </a:r>
              <a:endParaRPr lang="en-US" sz="1600" dirty="0"/>
            </a:p>
          </p:txBody>
        </p:sp>
        <p:sp>
          <p:nvSpPr>
            <p:cNvPr id="18" name="TextBox 17">
              <a:extLst>
                <a:ext uri="{FF2B5EF4-FFF2-40B4-BE49-F238E27FC236}">
                  <a16:creationId xmlns:a16="http://schemas.microsoft.com/office/drawing/2014/main" id="{BC819C81-40EE-E095-7E6C-7A52E4DAF7DB}"/>
                </a:ext>
              </a:extLst>
            </p:cNvPr>
            <p:cNvSpPr txBox="1"/>
            <p:nvPr/>
          </p:nvSpPr>
          <p:spPr>
            <a:xfrm rot="16200000">
              <a:off x="7352455" y="3751786"/>
              <a:ext cx="1555627" cy="338554"/>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 + [Co IV]</a:t>
              </a:r>
              <a:endParaRPr lang="en-US" sz="1600" dirty="0"/>
            </a:p>
          </p:txBody>
        </p:sp>
        <p:sp>
          <p:nvSpPr>
            <p:cNvPr id="19" name="TextBox 18">
              <a:extLst>
                <a:ext uri="{FF2B5EF4-FFF2-40B4-BE49-F238E27FC236}">
                  <a16:creationId xmlns:a16="http://schemas.microsoft.com/office/drawing/2014/main" id="{36F045B5-958C-FE80-B97C-7D07C3DB1FB4}"/>
                </a:ext>
              </a:extLst>
            </p:cNvPr>
            <p:cNvSpPr txBox="1"/>
            <p:nvPr/>
          </p:nvSpPr>
          <p:spPr>
            <a:xfrm rot="16200000">
              <a:off x="8708250" y="4382122"/>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a:t>
              </a:r>
              <a:endParaRPr lang="en-US" sz="1600" dirty="0"/>
            </a:p>
          </p:txBody>
        </p:sp>
        <p:sp>
          <p:nvSpPr>
            <p:cNvPr id="20" name="TextBox 19">
              <a:extLst>
                <a:ext uri="{FF2B5EF4-FFF2-40B4-BE49-F238E27FC236}">
                  <a16:creationId xmlns:a16="http://schemas.microsoft.com/office/drawing/2014/main" id="{547E097F-2EC5-044B-7486-0FEFDA000622}"/>
                </a:ext>
              </a:extLst>
            </p:cNvPr>
            <p:cNvSpPr txBox="1"/>
            <p:nvPr/>
          </p:nvSpPr>
          <p:spPr>
            <a:xfrm>
              <a:off x="10464613" y="3429000"/>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[Fe II]?</a:t>
              </a:r>
              <a:endParaRPr lang="en-US" sz="1600" dirty="0"/>
            </a:p>
          </p:txBody>
        </p:sp>
        <p:sp>
          <p:nvSpPr>
            <p:cNvPr id="21" name="TextBox 20">
              <a:extLst>
                <a:ext uri="{FF2B5EF4-FFF2-40B4-BE49-F238E27FC236}">
                  <a16:creationId xmlns:a16="http://schemas.microsoft.com/office/drawing/2014/main" id="{69E71E58-2897-614C-B8BF-39A43F0C764A}"/>
                </a:ext>
              </a:extLst>
            </p:cNvPr>
            <p:cNvSpPr txBox="1"/>
            <p:nvPr/>
          </p:nvSpPr>
          <p:spPr>
            <a:xfrm rot="16200000">
              <a:off x="2150670" y="4625504"/>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[Co II]</a:t>
              </a:r>
              <a:endParaRPr lang="en-US" sz="1600" dirty="0"/>
            </a:p>
          </p:txBody>
        </p:sp>
      </p:grpSp>
      <p:sp>
        <p:nvSpPr>
          <p:cNvPr id="23" name="TextBox 22">
            <a:extLst>
              <a:ext uri="{FF2B5EF4-FFF2-40B4-BE49-F238E27FC236}">
                <a16:creationId xmlns:a16="http://schemas.microsoft.com/office/drawing/2014/main" id="{E1900F98-2A96-77CE-6C7D-CC6AF9CBECC2}"/>
              </a:ext>
            </a:extLst>
          </p:cNvPr>
          <p:cNvSpPr txBox="1"/>
          <p:nvPr/>
        </p:nvSpPr>
        <p:spPr>
          <a:xfrm rot="16200000">
            <a:off x="8960911" y="4407523"/>
            <a:ext cx="761999" cy="340666"/>
          </a:xfrm>
          <a:prstGeom prst="rect">
            <a:avLst/>
          </a:prstGeom>
          <a:noFill/>
        </p:spPr>
        <p:txBody>
          <a:bodyPr wrap="square">
            <a:spAutoFit/>
          </a:bodyPr>
          <a:lstStyle/>
          <a:p>
            <a:pPr algn="ctr"/>
            <a:r>
              <a:rPr lang="en-US" sz="1600" dirty="0">
                <a:latin typeface="Roboto Light" panose="02000000000000000000" pitchFamily="2" charset="0"/>
                <a:ea typeface="Roboto Light" panose="02000000000000000000" pitchFamily="2" charset="0"/>
              </a:rPr>
              <a:t>[S III]?</a:t>
            </a:r>
            <a:endParaRPr lang="en-US" sz="1600" dirty="0"/>
          </a:p>
        </p:txBody>
      </p:sp>
      <p:sp>
        <p:nvSpPr>
          <p:cNvPr id="24" name="TextBox 23">
            <a:extLst>
              <a:ext uri="{FF2B5EF4-FFF2-40B4-BE49-F238E27FC236}">
                <a16:creationId xmlns:a16="http://schemas.microsoft.com/office/drawing/2014/main" id="{5B28ED94-07DC-0F96-B326-CD97F83E3E6D}"/>
              </a:ext>
            </a:extLst>
          </p:cNvPr>
          <p:cNvSpPr txBox="1"/>
          <p:nvPr/>
        </p:nvSpPr>
        <p:spPr>
          <a:xfrm>
            <a:off x="8412848" y="5632506"/>
            <a:ext cx="3447954" cy="369332"/>
          </a:xfrm>
          <a:prstGeom prst="rect">
            <a:avLst/>
          </a:prstGeom>
          <a:noFill/>
          <a:ln>
            <a:noFill/>
          </a:ln>
        </p:spPr>
        <p:txBody>
          <a:bodyPr wrap="square" rtlCol="0">
            <a:spAutoFit/>
          </a:bodyPr>
          <a:lstStyle/>
          <a:p>
            <a:pPr algn="ctr"/>
            <a:r>
              <a:rPr lang="en-US" dirty="0">
                <a:solidFill>
                  <a:schemeClr val="bg1">
                    <a:lumMod val="50000"/>
                  </a:schemeClr>
                </a:solidFill>
                <a:latin typeface="Roboto Light" panose="02000000000000000000" pitchFamily="2" charset="0"/>
                <a:ea typeface="Roboto Light" panose="02000000000000000000" pitchFamily="2" charset="0"/>
                <a:cs typeface="Lato" panose="020F0502020204030203" pitchFamily="34" charset="0"/>
              </a:rPr>
              <a:t>unobserved region before JWST</a:t>
            </a:r>
          </a:p>
        </p:txBody>
      </p:sp>
      <p:cxnSp>
        <p:nvCxnSpPr>
          <p:cNvPr id="25" name="Straight Connector 24">
            <a:extLst>
              <a:ext uri="{FF2B5EF4-FFF2-40B4-BE49-F238E27FC236}">
                <a16:creationId xmlns:a16="http://schemas.microsoft.com/office/drawing/2014/main" id="{94B81996-72B8-EC0D-1DE3-EA2DF513BAB8}"/>
              </a:ext>
            </a:extLst>
          </p:cNvPr>
          <p:cNvCxnSpPr>
            <a:cxnSpLocks/>
          </p:cNvCxnSpPr>
          <p:nvPr/>
        </p:nvCxnSpPr>
        <p:spPr>
          <a:xfrm>
            <a:off x="7470824" y="5508979"/>
            <a:ext cx="4276676" cy="0"/>
          </a:xfrm>
          <a:prstGeom prst="line">
            <a:avLst/>
          </a:prstGeom>
          <a:ln w="2540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91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700AEB-5825-9682-C797-27DC9D3C6371}"/>
              </a:ext>
            </a:extLst>
          </p:cNvPr>
          <p:cNvPicPr>
            <a:picLocks noChangeAspect="1"/>
          </p:cNvPicPr>
          <p:nvPr/>
        </p:nvPicPr>
        <p:blipFill>
          <a:blip r:embed="rId2"/>
          <a:stretch>
            <a:fillRect/>
          </a:stretch>
        </p:blipFill>
        <p:spPr>
          <a:xfrm>
            <a:off x="459987" y="2207767"/>
            <a:ext cx="11272024" cy="4620576"/>
          </a:xfrm>
          <a:prstGeom prst="rect">
            <a:avLst/>
          </a:prstGeom>
        </p:spPr>
      </p:pic>
      <p:sp>
        <p:nvSpPr>
          <p:cNvPr id="2" name="Title 1">
            <a:extLst>
              <a:ext uri="{FF2B5EF4-FFF2-40B4-BE49-F238E27FC236}">
                <a16:creationId xmlns:a16="http://schemas.microsoft.com/office/drawing/2014/main" id="{9509FC2C-2218-3CAF-5250-5ED6091CB5D6}"/>
              </a:ext>
            </a:extLst>
          </p:cNvPr>
          <p:cNvSpPr>
            <a:spLocks noGrp="1"/>
          </p:cNvSpPr>
          <p:nvPr>
            <p:ph type="title"/>
          </p:nvPr>
        </p:nvSpPr>
        <p:spPr>
          <a:xfrm>
            <a:off x="2147158" y="8902"/>
            <a:ext cx="8495756" cy="1325563"/>
          </a:xfrm>
        </p:spPr>
        <p:txBody>
          <a:bodyPr/>
          <a:lstStyle/>
          <a:p>
            <a:pPr algn="ctr"/>
            <a:r>
              <a:rPr lang="en-US" dirty="0">
                <a:latin typeface="Roboto Light" panose="02000000000000000000" pitchFamily="2" charset="0"/>
                <a:ea typeface="Roboto Light" panose="02000000000000000000" pitchFamily="2" charset="0"/>
                <a:cs typeface="Lato" panose="020F0502020204030203" pitchFamily="34" charset="0"/>
              </a:rPr>
              <a:t>Infrared Spectral Evolution</a:t>
            </a:r>
          </a:p>
        </p:txBody>
      </p:sp>
      <p:sp>
        <p:nvSpPr>
          <p:cNvPr id="20" name="TextBox 19">
            <a:extLst>
              <a:ext uri="{FF2B5EF4-FFF2-40B4-BE49-F238E27FC236}">
                <a16:creationId xmlns:a16="http://schemas.microsoft.com/office/drawing/2014/main" id="{E2BBE27E-F513-7894-CB02-CA2BAA2FA64E}"/>
              </a:ext>
            </a:extLst>
          </p:cNvPr>
          <p:cNvSpPr txBox="1"/>
          <p:nvPr/>
        </p:nvSpPr>
        <p:spPr>
          <a:xfrm>
            <a:off x="919578" y="3629939"/>
            <a:ext cx="720069" cy="369332"/>
          </a:xfrm>
          <a:prstGeom prst="rect">
            <a:avLst/>
          </a:prstGeom>
          <a:noFill/>
        </p:spPr>
        <p:txBody>
          <a:bodyPr wrap="none" rtlCol="0">
            <a:spAutoFit/>
          </a:bodyPr>
          <a:lstStyle/>
          <a:p>
            <a:r>
              <a:rPr lang="en-US" dirty="0">
                <a:latin typeface="Roboto Light" panose="02000000000000000000" pitchFamily="2" charset="0"/>
                <a:ea typeface="Roboto Light" panose="02000000000000000000" pitchFamily="2" charset="0"/>
                <a:cs typeface="Lato" panose="020F0502020204030203" pitchFamily="34" charset="0"/>
              </a:rPr>
              <a:t>SALT</a:t>
            </a:r>
          </a:p>
        </p:txBody>
      </p:sp>
      <p:sp>
        <p:nvSpPr>
          <p:cNvPr id="22" name="TextBox 21">
            <a:extLst>
              <a:ext uri="{FF2B5EF4-FFF2-40B4-BE49-F238E27FC236}">
                <a16:creationId xmlns:a16="http://schemas.microsoft.com/office/drawing/2014/main" id="{B867AB16-83CE-846B-1136-9FD7A08BCCE3}"/>
              </a:ext>
            </a:extLst>
          </p:cNvPr>
          <p:cNvSpPr txBox="1"/>
          <p:nvPr/>
        </p:nvSpPr>
        <p:spPr>
          <a:xfrm>
            <a:off x="919578" y="5044475"/>
            <a:ext cx="720069" cy="369332"/>
          </a:xfrm>
          <a:prstGeom prst="rect">
            <a:avLst/>
          </a:prstGeom>
          <a:noFill/>
        </p:spPr>
        <p:txBody>
          <a:bodyPr wrap="none" rtlCol="0">
            <a:spAutoFit/>
          </a:bodyPr>
          <a:lstStyle/>
          <a:p>
            <a:r>
              <a:rPr lang="en-US" dirty="0">
                <a:latin typeface="Roboto Light" panose="02000000000000000000" pitchFamily="2" charset="0"/>
                <a:ea typeface="Roboto Light" panose="02000000000000000000" pitchFamily="2" charset="0"/>
                <a:cs typeface="Lato" panose="020F0502020204030203" pitchFamily="34" charset="0"/>
              </a:rPr>
              <a:t>SALT</a:t>
            </a:r>
          </a:p>
        </p:txBody>
      </p:sp>
      <p:sp>
        <p:nvSpPr>
          <p:cNvPr id="23" name="TextBox 22">
            <a:extLst>
              <a:ext uri="{FF2B5EF4-FFF2-40B4-BE49-F238E27FC236}">
                <a16:creationId xmlns:a16="http://schemas.microsoft.com/office/drawing/2014/main" id="{BD35B461-015F-3314-0CF0-4B778AD6C42B}"/>
              </a:ext>
            </a:extLst>
          </p:cNvPr>
          <p:cNvSpPr txBox="1"/>
          <p:nvPr/>
        </p:nvSpPr>
        <p:spPr>
          <a:xfrm>
            <a:off x="5216591" y="2327320"/>
            <a:ext cx="1758815" cy="369332"/>
          </a:xfrm>
          <a:prstGeom prst="rect">
            <a:avLst/>
          </a:prstGeom>
          <a:noFill/>
        </p:spPr>
        <p:txBody>
          <a:bodyPr wrap="none" rtlCol="0">
            <a:spAutoFit/>
          </a:bodyPr>
          <a:lstStyle/>
          <a:p>
            <a:r>
              <a:rPr lang="en-US" dirty="0">
                <a:latin typeface="Roboto Light" panose="02000000000000000000" pitchFamily="2" charset="0"/>
                <a:ea typeface="Roboto Light" panose="02000000000000000000" pitchFamily="2" charset="0"/>
                <a:cs typeface="Lato" panose="020F0502020204030203" pitchFamily="34" charset="0"/>
              </a:rPr>
              <a:t>JWST/NIRSpec</a:t>
            </a:r>
          </a:p>
        </p:txBody>
      </p:sp>
      <p:sp>
        <p:nvSpPr>
          <p:cNvPr id="25" name="TextBox 24">
            <a:extLst>
              <a:ext uri="{FF2B5EF4-FFF2-40B4-BE49-F238E27FC236}">
                <a16:creationId xmlns:a16="http://schemas.microsoft.com/office/drawing/2014/main" id="{99F0AD54-57C9-82D0-D7E0-29F36F01412D}"/>
              </a:ext>
            </a:extLst>
          </p:cNvPr>
          <p:cNvSpPr txBox="1"/>
          <p:nvPr/>
        </p:nvSpPr>
        <p:spPr>
          <a:xfrm>
            <a:off x="8570985" y="2327320"/>
            <a:ext cx="1374094" cy="369332"/>
          </a:xfrm>
          <a:prstGeom prst="rect">
            <a:avLst/>
          </a:prstGeom>
          <a:noFill/>
        </p:spPr>
        <p:txBody>
          <a:bodyPr wrap="none" rtlCol="0">
            <a:spAutoFit/>
          </a:bodyPr>
          <a:lstStyle/>
          <a:p>
            <a:r>
              <a:rPr lang="en-US" dirty="0">
                <a:latin typeface="Roboto Light" panose="02000000000000000000" pitchFamily="2" charset="0"/>
                <a:ea typeface="Roboto Light" panose="02000000000000000000" pitchFamily="2" charset="0"/>
                <a:cs typeface="Lato" panose="020F0502020204030203" pitchFamily="34" charset="0"/>
              </a:rPr>
              <a:t>JWST/MIRI</a:t>
            </a:r>
          </a:p>
        </p:txBody>
      </p:sp>
      <p:sp>
        <p:nvSpPr>
          <p:cNvPr id="7" name="TextBox 6">
            <a:extLst>
              <a:ext uri="{FF2B5EF4-FFF2-40B4-BE49-F238E27FC236}">
                <a16:creationId xmlns:a16="http://schemas.microsoft.com/office/drawing/2014/main" id="{E1A48CEC-2B9D-5B0C-9619-698F6B45D7C2}"/>
              </a:ext>
            </a:extLst>
          </p:cNvPr>
          <p:cNvSpPr txBox="1"/>
          <p:nvPr/>
        </p:nvSpPr>
        <p:spPr>
          <a:xfrm>
            <a:off x="2291457" y="2738005"/>
            <a:ext cx="630301" cy="369332"/>
          </a:xfrm>
          <a:prstGeom prst="rect">
            <a:avLst/>
          </a:prstGeom>
          <a:noFill/>
        </p:spPr>
        <p:txBody>
          <a:bodyPr wrap="none" rtlCol="0">
            <a:spAutoFit/>
          </a:bodyPr>
          <a:lstStyle/>
          <a:p>
            <a:r>
              <a:rPr lang="en-US" dirty="0">
                <a:latin typeface="Roboto Light" panose="02000000000000000000" pitchFamily="2" charset="0"/>
                <a:ea typeface="Roboto Light" panose="02000000000000000000" pitchFamily="2" charset="0"/>
                <a:cs typeface="Lato" panose="020F0502020204030203" pitchFamily="34" charset="0"/>
              </a:rPr>
              <a:t>HET</a:t>
            </a:r>
          </a:p>
        </p:txBody>
      </p:sp>
      <p:sp>
        <p:nvSpPr>
          <p:cNvPr id="8" name="TextBox 7">
            <a:extLst>
              <a:ext uri="{FF2B5EF4-FFF2-40B4-BE49-F238E27FC236}">
                <a16:creationId xmlns:a16="http://schemas.microsoft.com/office/drawing/2014/main" id="{3A8E92FA-A147-BE99-8CC7-AC54544DE907}"/>
              </a:ext>
            </a:extLst>
          </p:cNvPr>
          <p:cNvSpPr txBox="1"/>
          <p:nvPr/>
        </p:nvSpPr>
        <p:spPr>
          <a:xfrm>
            <a:off x="3525524" y="2738005"/>
            <a:ext cx="686406" cy="369332"/>
          </a:xfrm>
          <a:prstGeom prst="rect">
            <a:avLst/>
          </a:prstGeom>
          <a:noFill/>
        </p:spPr>
        <p:txBody>
          <a:bodyPr wrap="none" rtlCol="0">
            <a:spAutoFit/>
          </a:bodyPr>
          <a:lstStyle/>
          <a:p>
            <a:r>
              <a:rPr lang="en-US" dirty="0">
                <a:latin typeface="Roboto Light" panose="02000000000000000000" pitchFamily="2" charset="0"/>
                <a:ea typeface="Roboto Light" panose="02000000000000000000" pitchFamily="2" charset="0"/>
                <a:cs typeface="Lato" panose="020F0502020204030203" pitchFamily="34" charset="0"/>
              </a:rPr>
              <a:t>Keck</a:t>
            </a:r>
          </a:p>
        </p:txBody>
      </p:sp>
      <p:sp>
        <p:nvSpPr>
          <p:cNvPr id="9" name="TextBox 8">
            <a:extLst>
              <a:ext uri="{FF2B5EF4-FFF2-40B4-BE49-F238E27FC236}">
                <a16:creationId xmlns:a16="http://schemas.microsoft.com/office/drawing/2014/main" id="{292FF960-F7C2-BE6F-B505-66D74FE45A84}"/>
              </a:ext>
            </a:extLst>
          </p:cNvPr>
          <p:cNvSpPr txBox="1"/>
          <p:nvPr/>
        </p:nvSpPr>
        <p:spPr>
          <a:xfrm>
            <a:off x="2291457" y="5693754"/>
            <a:ext cx="7839005" cy="369332"/>
          </a:xfrm>
          <a:prstGeom prst="rect">
            <a:avLst/>
          </a:prstGeom>
          <a:noFill/>
        </p:spPr>
        <p:txBody>
          <a:bodyPr wrap="none" rtlCol="0">
            <a:spAutoFit/>
          </a:bodyPr>
          <a:lstStyle/>
          <a:p>
            <a:pPr algn="ctr"/>
            <a:r>
              <a:rPr lang="en-US" dirty="0">
                <a:latin typeface="Roboto Light" panose="02000000000000000000" pitchFamily="2" charset="0"/>
                <a:ea typeface="Roboto Light" panose="02000000000000000000" pitchFamily="2" charset="0"/>
                <a:cs typeface="Lato" panose="020F0502020204030203" pitchFamily="34" charset="0"/>
              </a:rPr>
              <a:t>JWST/MIRI/MRS spectrum of SN 2021aefx from JWST GO 2114 (PI: Ashall)</a:t>
            </a:r>
          </a:p>
        </p:txBody>
      </p:sp>
      <p:sp>
        <p:nvSpPr>
          <p:cNvPr id="10" name="TextBox 9">
            <a:extLst>
              <a:ext uri="{FF2B5EF4-FFF2-40B4-BE49-F238E27FC236}">
                <a16:creationId xmlns:a16="http://schemas.microsoft.com/office/drawing/2014/main" id="{271CEA19-21B4-1E22-76F5-609CD696FD34}"/>
              </a:ext>
            </a:extLst>
          </p:cNvPr>
          <p:cNvSpPr txBox="1"/>
          <p:nvPr/>
        </p:nvSpPr>
        <p:spPr>
          <a:xfrm>
            <a:off x="10194438" y="2461006"/>
            <a:ext cx="1043876" cy="461665"/>
          </a:xfrm>
          <a:prstGeom prst="rect">
            <a:avLst/>
          </a:prstGeom>
          <a:noFill/>
        </p:spPr>
        <p:txBody>
          <a:bodyPr wrap="none" rtlCol="0">
            <a:spAutoFit/>
          </a:bodyPr>
          <a:lstStyle/>
          <a:p>
            <a:r>
              <a:rPr lang="en-US" sz="2400" b="1" dirty="0">
                <a:solidFill>
                  <a:srgbClr val="155A9D"/>
                </a:solidFill>
                <a:latin typeface="Roboto Light" panose="02000000000000000000" pitchFamily="2" charset="0"/>
                <a:ea typeface="Roboto Light" panose="02000000000000000000" pitchFamily="2" charset="0"/>
                <a:cs typeface="Lato" panose="020F0502020204030203" pitchFamily="34" charset="0"/>
              </a:rPr>
              <a:t>+125d</a:t>
            </a:r>
          </a:p>
        </p:txBody>
      </p:sp>
      <p:sp>
        <p:nvSpPr>
          <p:cNvPr id="11" name="TextBox 10">
            <a:extLst>
              <a:ext uri="{FF2B5EF4-FFF2-40B4-BE49-F238E27FC236}">
                <a16:creationId xmlns:a16="http://schemas.microsoft.com/office/drawing/2014/main" id="{3E9AFA8F-0CAE-FDF4-CDBB-6755708DFF6C}"/>
              </a:ext>
            </a:extLst>
          </p:cNvPr>
          <p:cNvSpPr txBox="1"/>
          <p:nvPr/>
        </p:nvSpPr>
        <p:spPr>
          <a:xfrm>
            <a:off x="10194438" y="3831094"/>
            <a:ext cx="1043876" cy="461665"/>
          </a:xfrm>
          <a:prstGeom prst="rect">
            <a:avLst/>
          </a:prstGeom>
          <a:noFill/>
        </p:spPr>
        <p:txBody>
          <a:bodyPr wrap="none" rtlCol="0">
            <a:spAutoFit/>
          </a:bodyPr>
          <a:lstStyle/>
          <a:p>
            <a:r>
              <a:rPr lang="en-US" sz="2400" b="1" dirty="0">
                <a:solidFill>
                  <a:srgbClr val="C00000"/>
                </a:solidFill>
                <a:latin typeface="Roboto Light" panose="02000000000000000000" pitchFamily="2" charset="0"/>
                <a:ea typeface="Roboto Light" panose="02000000000000000000" pitchFamily="2" charset="0"/>
                <a:cs typeface="Lato" panose="020F0502020204030203" pitchFamily="34" charset="0"/>
              </a:rPr>
              <a:t>+255d</a:t>
            </a:r>
          </a:p>
        </p:txBody>
      </p:sp>
      <p:sp>
        <p:nvSpPr>
          <p:cNvPr id="19" name="TextBox 18">
            <a:extLst>
              <a:ext uri="{FF2B5EF4-FFF2-40B4-BE49-F238E27FC236}">
                <a16:creationId xmlns:a16="http://schemas.microsoft.com/office/drawing/2014/main" id="{8B11437E-AE30-4007-1B59-26B4D27C3BFD}"/>
              </a:ext>
            </a:extLst>
          </p:cNvPr>
          <p:cNvSpPr txBox="1"/>
          <p:nvPr/>
        </p:nvSpPr>
        <p:spPr>
          <a:xfrm>
            <a:off x="10194438" y="4518055"/>
            <a:ext cx="1043876" cy="461665"/>
          </a:xfrm>
          <a:prstGeom prst="rect">
            <a:avLst/>
          </a:prstGeom>
          <a:noFill/>
        </p:spPr>
        <p:txBody>
          <a:bodyPr wrap="none" rtlCol="0">
            <a:spAutoFit/>
          </a:bodyPr>
          <a:lstStyle/>
          <a:p>
            <a:r>
              <a:rPr lang="en-US" sz="2400" b="1" dirty="0">
                <a:solidFill>
                  <a:srgbClr val="C00000"/>
                </a:solidFill>
                <a:latin typeface="Roboto Light" panose="02000000000000000000" pitchFamily="2" charset="0"/>
                <a:ea typeface="Roboto Light" panose="02000000000000000000" pitchFamily="2" charset="0"/>
                <a:cs typeface="Lato" panose="020F0502020204030203" pitchFamily="34" charset="0"/>
              </a:rPr>
              <a:t>+323d</a:t>
            </a:r>
          </a:p>
        </p:txBody>
      </p:sp>
      <p:sp>
        <p:nvSpPr>
          <p:cNvPr id="21" name="TextBox 20">
            <a:extLst>
              <a:ext uri="{FF2B5EF4-FFF2-40B4-BE49-F238E27FC236}">
                <a16:creationId xmlns:a16="http://schemas.microsoft.com/office/drawing/2014/main" id="{B7DBF824-5C54-2430-92D4-F10AF1EC4C41}"/>
              </a:ext>
            </a:extLst>
          </p:cNvPr>
          <p:cNvSpPr txBox="1"/>
          <p:nvPr/>
        </p:nvSpPr>
        <p:spPr>
          <a:xfrm>
            <a:off x="10194438" y="5075345"/>
            <a:ext cx="1043876" cy="461665"/>
          </a:xfrm>
          <a:prstGeom prst="rect">
            <a:avLst/>
          </a:prstGeom>
          <a:noFill/>
        </p:spPr>
        <p:txBody>
          <a:bodyPr wrap="none" rtlCol="0">
            <a:spAutoFit/>
          </a:bodyPr>
          <a:lstStyle/>
          <a:p>
            <a:r>
              <a:rPr lang="en-US" sz="2400" b="1" dirty="0">
                <a:solidFill>
                  <a:srgbClr val="C00000"/>
                </a:solidFill>
                <a:latin typeface="Roboto Light" panose="02000000000000000000" pitchFamily="2" charset="0"/>
                <a:ea typeface="Roboto Light" panose="02000000000000000000" pitchFamily="2" charset="0"/>
                <a:cs typeface="Lato" panose="020F0502020204030203" pitchFamily="34" charset="0"/>
              </a:rPr>
              <a:t>+372d</a:t>
            </a:r>
          </a:p>
        </p:txBody>
      </p:sp>
      <p:sp>
        <p:nvSpPr>
          <p:cNvPr id="24" name="TextBox 23">
            <a:extLst>
              <a:ext uri="{FF2B5EF4-FFF2-40B4-BE49-F238E27FC236}">
                <a16:creationId xmlns:a16="http://schemas.microsoft.com/office/drawing/2014/main" id="{1A17AAC3-2F5C-2F19-B463-40FB9DD23F2D}"/>
              </a:ext>
            </a:extLst>
          </p:cNvPr>
          <p:cNvSpPr txBox="1"/>
          <p:nvPr/>
        </p:nvSpPr>
        <p:spPr>
          <a:xfrm>
            <a:off x="10194438" y="5601421"/>
            <a:ext cx="1043876" cy="461665"/>
          </a:xfrm>
          <a:prstGeom prst="rect">
            <a:avLst/>
          </a:prstGeom>
          <a:noFill/>
        </p:spPr>
        <p:txBody>
          <a:bodyPr wrap="none" rtlCol="0">
            <a:spAutoFit/>
          </a:bodyPr>
          <a:lstStyle/>
          <a:p>
            <a:r>
              <a:rPr lang="en-US" sz="2400" b="1" dirty="0">
                <a:solidFill>
                  <a:srgbClr val="C00000"/>
                </a:solidFill>
                <a:latin typeface="Roboto Light" panose="02000000000000000000" pitchFamily="2" charset="0"/>
                <a:ea typeface="Roboto Light" panose="02000000000000000000" pitchFamily="2" charset="0"/>
                <a:cs typeface="Lato" panose="020F0502020204030203" pitchFamily="34" charset="0"/>
              </a:rPr>
              <a:t>+418d</a:t>
            </a:r>
          </a:p>
        </p:txBody>
      </p:sp>
      <p:sp>
        <p:nvSpPr>
          <p:cNvPr id="26" name="TextBox 25">
            <a:extLst>
              <a:ext uri="{FF2B5EF4-FFF2-40B4-BE49-F238E27FC236}">
                <a16:creationId xmlns:a16="http://schemas.microsoft.com/office/drawing/2014/main" id="{B1EA4258-01E3-FC54-8997-7A4E66DE3D0C}"/>
              </a:ext>
            </a:extLst>
          </p:cNvPr>
          <p:cNvSpPr txBox="1"/>
          <p:nvPr/>
        </p:nvSpPr>
        <p:spPr>
          <a:xfrm>
            <a:off x="2119435" y="2327320"/>
            <a:ext cx="1917513" cy="461665"/>
          </a:xfrm>
          <a:prstGeom prst="rect">
            <a:avLst/>
          </a:prstGeom>
          <a:noFill/>
        </p:spPr>
        <p:txBody>
          <a:bodyPr wrap="none" rtlCol="0">
            <a:spAutoFit/>
          </a:bodyPr>
          <a:lstStyle/>
          <a:p>
            <a:r>
              <a:rPr lang="en-US" sz="2400" b="1" dirty="0">
                <a:solidFill>
                  <a:srgbClr val="155A9D"/>
                </a:solidFill>
                <a:latin typeface="Roboto Light" panose="02000000000000000000" pitchFamily="2" charset="0"/>
                <a:ea typeface="Roboto Light" panose="02000000000000000000" pitchFamily="2" charset="0"/>
                <a:cs typeface="Lato" panose="020F0502020204030203" pitchFamily="34" charset="0"/>
              </a:rPr>
              <a:t>SN 2022aaiq</a:t>
            </a:r>
          </a:p>
        </p:txBody>
      </p:sp>
      <p:sp>
        <p:nvSpPr>
          <p:cNvPr id="27" name="TextBox 26">
            <a:extLst>
              <a:ext uri="{FF2B5EF4-FFF2-40B4-BE49-F238E27FC236}">
                <a16:creationId xmlns:a16="http://schemas.microsoft.com/office/drawing/2014/main" id="{7E814D8D-4B6C-971E-B584-8CEC45816073}"/>
              </a:ext>
            </a:extLst>
          </p:cNvPr>
          <p:cNvSpPr txBox="1"/>
          <p:nvPr/>
        </p:nvSpPr>
        <p:spPr>
          <a:xfrm>
            <a:off x="2119435" y="3637575"/>
            <a:ext cx="1922321" cy="461665"/>
          </a:xfrm>
          <a:prstGeom prst="rect">
            <a:avLst/>
          </a:prstGeom>
          <a:noFill/>
        </p:spPr>
        <p:txBody>
          <a:bodyPr wrap="none" rtlCol="0">
            <a:spAutoFit/>
          </a:bodyPr>
          <a:lstStyle/>
          <a:p>
            <a:r>
              <a:rPr lang="en-US" sz="2400" b="1" dirty="0">
                <a:solidFill>
                  <a:srgbClr val="C00000"/>
                </a:solidFill>
                <a:latin typeface="Roboto Light" panose="02000000000000000000" pitchFamily="2" charset="0"/>
                <a:ea typeface="Roboto Light" panose="02000000000000000000" pitchFamily="2" charset="0"/>
                <a:cs typeface="Lato" panose="020F0502020204030203" pitchFamily="34" charset="0"/>
              </a:rPr>
              <a:t>SN 2021aefx</a:t>
            </a:r>
          </a:p>
        </p:txBody>
      </p:sp>
      <p:sp>
        <p:nvSpPr>
          <p:cNvPr id="28" name="TextBox 27">
            <a:extLst>
              <a:ext uri="{FF2B5EF4-FFF2-40B4-BE49-F238E27FC236}">
                <a16:creationId xmlns:a16="http://schemas.microsoft.com/office/drawing/2014/main" id="{55C96663-F9EF-F494-D1DD-8524829B922D}"/>
              </a:ext>
            </a:extLst>
          </p:cNvPr>
          <p:cNvSpPr txBox="1"/>
          <p:nvPr/>
        </p:nvSpPr>
        <p:spPr>
          <a:xfrm>
            <a:off x="1992418" y="1133993"/>
            <a:ext cx="8207159" cy="954107"/>
          </a:xfrm>
          <a:prstGeom prst="rect">
            <a:avLst/>
          </a:prstGeom>
          <a:noFill/>
        </p:spPr>
        <p:txBody>
          <a:bodyPr wrap="square" rtlCol="0">
            <a:spAutoFit/>
          </a:bodyPr>
          <a:lstStyle/>
          <a:p>
            <a:pPr algn="ctr"/>
            <a:r>
              <a:rPr lang="en-US" sz="2800" dirty="0">
                <a:latin typeface="Roboto Thin" panose="02000000000000000000" pitchFamily="2" charset="0"/>
                <a:ea typeface="Roboto Thin" panose="02000000000000000000" pitchFamily="2" charset="0"/>
              </a:rPr>
              <a:t>MIR spectra are very similar over time</a:t>
            </a:r>
          </a:p>
          <a:p>
            <a:pPr algn="ctr"/>
            <a:r>
              <a:rPr lang="en-US" sz="2800" dirty="0">
                <a:latin typeface="Roboto Thin" panose="02000000000000000000" pitchFamily="2" charset="0"/>
                <a:ea typeface="Roboto Thin" panose="02000000000000000000" pitchFamily="2" charset="0"/>
              </a:rPr>
              <a:t>Line velocities are roughly constant</a:t>
            </a:r>
          </a:p>
        </p:txBody>
      </p:sp>
    </p:spTree>
    <p:extLst>
      <p:ext uri="{BB962C8B-B14F-4D97-AF65-F5344CB8AC3E}">
        <p14:creationId xmlns:p14="http://schemas.microsoft.com/office/powerpoint/2010/main" val="1578341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13173</TotalTime>
  <Words>1124</Words>
  <Application>Microsoft Macintosh PowerPoint</Application>
  <PresentationFormat>Widescreen</PresentationFormat>
  <Paragraphs>307</Paragraphs>
  <Slides>28</Slides>
  <Notes>6</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Arial</vt:lpstr>
      <vt:lpstr>Calibri</vt:lpstr>
      <vt:lpstr>Calibri Light</vt:lpstr>
      <vt:lpstr>Cambria Math</vt:lpstr>
      <vt:lpstr>Century Gothic</vt:lpstr>
      <vt:lpstr>DEJAVU SANS</vt:lpstr>
      <vt:lpstr>Franklin Gothic Medium</vt:lpstr>
      <vt:lpstr>Lato</vt:lpstr>
      <vt:lpstr>Lato Thin</vt:lpstr>
      <vt:lpstr>Roboto Light</vt:lpstr>
      <vt:lpstr>Roboto Thin</vt:lpstr>
      <vt:lpstr>Wingdings</vt:lpstr>
      <vt:lpstr>Office Theme</vt:lpstr>
      <vt:lpstr>Infrared Evolution of  Type Ia Supernovae</vt:lpstr>
      <vt:lpstr>Type Ia Supernovae</vt:lpstr>
      <vt:lpstr>JWST GO 2072 Program</vt:lpstr>
      <vt:lpstr>PowerPoint Presentation</vt:lpstr>
      <vt:lpstr>PowerPoint Presentation</vt:lpstr>
      <vt:lpstr>SN 2021aefx: Optical + NIR + MIR</vt:lpstr>
      <vt:lpstr>SN 2022aaiq: Optical + NIR + MIR</vt:lpstr>
      <vt:lpstr>SN2022aaiq MRS Spectrum</vt:lpstr>
      <vt:lpstr>Infrared Spectral Evolution</vt:lpstr>
      <vt:lpstr>Infrared Decline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Models of 21aefx</vt:lpstr>
      <vt:lpstr>SN 2021aefx &amp; SN 2022aaiq</vt:lpstr>
      <vt:lpstr>Upcoming JWST Observations</vt:lpstr>
      <vt:lpstr>JWST has opened a new window to understanding SN Ia astrophysics.</vt:lpstr>
      <vt:lpstr>Progenitor Systems</vt:lpstr>
      <vt:lpstr>Explosion Mechanisms</vt:lpstr>
      <vt:lpstr>MIR Spectrum</vt:lpstr>
      <vt:lpstr>MIR Spectral Evolution</vt:lpstr>
      <vt:lpstr>Off-center delayed-detonation explosion of &gt;1.2 M☉ WD at  -30° viewing angle</vt:lpstr>
      <vt:lpstr>PowerPoint Presentation</vt:lpstr>
      <vt:lpstr>MIRI Medium Resolution Spectrograph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JWST Observations of White-Dwarf Supernovae</dc:title>
  <dc:creator>Lindsey Kwok</dc:creator>
  <cp:lastModifiedBy>Lindsey Kwok</cp:lastModifiedBy>
  <cp:revision>15</cp:revision>
  <dcterms:created xsi:type="dcterms:W3CDTF">2023-06-05T16:18:14Z</dcterms:created>
  <dcterms:modified xsi:type="dcterms:W3CDTF">2023-06-20T16:56:39Z</dcterms:modified>
</cp:coreProperties>
</file>