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Montserrat" panose="000005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048B44-4239-E741-148B-11A400DC820B}" v="1" dt="2023-06-20T13:55:47.175"/>
    <p1510:client id="{E28C7A1D-2157-0D8B-E419-2CC25FE32B40}" v="9" dt="2023-06-20T13:53:39.3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7.xml" Id="rId8" /><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theme" Target="theme/theme1.xml" Id="rId26" /><Relationship Type="http://schemas.openxmlformats.org/officeDocument/2006/relationships/slide" Target="slides/slide2.xml" Id="rId3" /><Relationship Type="http://schemas.openxmlformats.org/officeDocument/2006/relationships/font" Target="fonts/font2.fntdata" Id="rId21"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viewProps" Target="viewProps.xml" Id="rId25"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font" Target="fonts/font1.fntdata" Id="rId20" /><Relationship Type="http://schemas.microsoft.com/office/2015/10/relationships/revisionInfo" Target="revisionInfo.xml" Id="rId29"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presProps" Target="presProps.xml" Id="rId24"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font" Target="fonts/font4.fntdata" Id="rId23" /><Relationship Type="http://schemas.openxmlformats.org/officeDocument/2006/relationships/slide" Target="slides/slide9.xml" Id="rId10" /><Relationship Type="http://schemas.openxmlformats.org/officeDocument/2006/relationships/notesMaster" Target="notesMasters/notesMaster1.xml" Id="rId19"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font" Target="fonts/font3.fntdata" Id="rId22" /><Relationship Type="http://schemas.openxmlformats.org/officeDocument/2006/relationships/tableStyles" Target="tableStyles.xml" Id="rId27"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Good afternoon everyone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I'm Jack O'Brien and I'm a 5th year graduate student at Michigan State University working with Wolfgang Kerzendorf and the TARDIS collaboration trying to disentangle to progenitors of Type Ia supernovae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Today I'm going to discuss how we can use a technique known as "abundance tomography" to help narrow down the progenitor systems of Type Ia and potentially other thermonuclear supernovae.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7f95153d4f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7f95153d4f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b9046619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b9046619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52c7262cbc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52c7262cbc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7f95153d4f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7f95153d4f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7f95153d4f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7f95153d4f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2195123d26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2195123d26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to tackle both of these tasks, I've come up with a new parameterization for our ejecta that allows us to model a simplified multi-zone system without increasing the total number of model parameters</a:t>
            </a:r>
            <a:endParaRPr/>
          </a:p>
          <a:p>
            <a:pPr marL="0" lvl="0" indent="0" algn="l" rtl="0">
              <a:spcBef>
                <a:spcPts val="0"/>
              </a:spcBef>
              <a:spcAft>
                <a:spcPts val="0"/>
              </a:spcAft>
              <a:buNone/>
            </a:pPr>
            <a:r>
              <a:rPr lang="en"/>
              <a:t>This figure demonstrates an example abundance profile produced by our model</a:t>
            </a:r>
            <a:endParaRPr/>
          </a:p>
          <a:p>
            <a:pPr marL="0" lvl="0" indent="0" algn="l" rtl="0">
              <a:spcBef>
                <a:spcPts val="0"/>
              </a:spcBef>
              <a:spcAft>
                <a:spcPts val="0"/>
              </a:spcAft>
              <a:buNone/>
            </a:pPr>
            <a:r>
              <a:rPr lang="en"/>
              <a:t>&lt;click&gt;</a:t>
            </a:r>
            <a:endParaRPr/>
          </a:p>
          <a:p>
            <a:pPr marL="0" lvl="0" indent="0" algn="l" rtl="0">
              <a:spcBef>
                <a:spcPts val="0"/>
              </a:spcBef>
              <a:spcAft>
                <a:spcPts val="0"/>
              </a:spcAft>
              <a:buNone/>
            </a:pPr>
            <a:r>
              <a:rPr lang="en"/>
              <a:t>Masses of intermediate mass elements (such as silicon, Calcium, sulfur, and magnesium) are sampled and placed in a gaussian "bubble" of material in the ejecta to represent the transition from complete nuclear burning, to nuclear burning, to the unburned outer ejecta.</a:t>
            </a:r>
            <a:endParaRPr/>
          </a:p>
          <a:p>
            <a:pPr marL="0" lvl="0" indent="0" algn="l" rtl="0">
              <a:spcBef>
                <a:spcPts val="0"/>
              </a:spcBef>
              <a:spcAft>
                <a:spcPts val="0"/>
              </a:spcAft>
              <a:buNone/>
            </a:pPr>
            <a:r>
              <a:rPr lang="en"/>
              <a:t>&lt;Click&gt;</a:t>
            </a:r>
            <a:endParaRPr/>
          </a:p>
          <a:p>
            <a:pPr marL="0" lvl="0" indent="0" algn="l" rtl="0">
              <a:spcBef>
                <a:spcPts val="0"/>
              </a:spcBef>
              <a:spcAft>
                <a:spcPts val="0"/>
              </a:spcAft>
              <a:buNone/>
            </a:pPr>
            <a:r>
              <a:rPr lang="en"/>
              <a:t>We similarly sample a set of masses for the contributions of iron group elements to place below this bubble</a:t>
            </a:r>
            <a:endParaRPr/>
          </a:p>
          <a:p>
            <a:pPr marL="0" lvl="0" indent="0" algn="l" rtl="0">
              <a:spcBef>
                <a:spcPts val="0"/>
              </a:spcBef>
              <a:spcAft>
                <a:spcPts val="0"/>
              </a:spcAft>
              <a:buNone/>
            </a:pPr>
            <a:r>
              <a:rPr lang="en"/>
              <a:t>&lt;click&gt;</a:t>
            </a:r>
            <a:endParaRPr/>
          </a:p>
          <a:p>
            <a:pPr marL="0" lvl="0" indent="0" algn="l" rtl="0">
              <a:spcBef>
                <a:spcPts val="0"/>
              </a:spcBef>
              <a:spcAft>
                <a:spcPts val="0"/>
              </a:spcAft>
              <a:buNone/>
            </a:pPr>
            <a:r>
              <a:rPr lang="en"/>
              <a:t>And we do the same for the unburned carbon and oxygen on the outside.</a:t>
            </a:r>
            <a:endParaRPr/>
          </a:p>
          <a:p>
            <a:pPr marL="0" lvl="0" indent="0" algn="l" rtl="0">
              <a:spcBef>
                <a:spcPts val="0"/>
              </a:spcBef>
              <a:spcAft>
                <a:spcPts val="0"/>
              </a:spcAft>
              <a:buNone/>
            </a:pPr>
            <a:r>
              <a:rPr lang="en"/>
              <a:t>&lt;click&gt;</a:t>
            </a:r>
            <a:endParaRPr/>
          </a:p>
          <a:p>
            <a:pPr marL="0" lvl="0" indent="0" algn="l" rtl="0">
              <a:spcBef>
                <a:spcPts val="0"/>
              </a:spcBef>
              <a:spcAft>
                <a:spcPts val="0"/>
              </a:spcAft>
              <a:buNone/>
            </a:pPr>
            <a:r>
              <a:rPr lang="en"/>
              <a:t>Given the total masses of these three categories of elements, as well as our density profile parameter, we are able to solve for a width of our gaussian bubble</a:t>
            </a:r>
            <a:endParaRPr/>
          </a:p>
          <a:p>
            <a:pPr marL="0" lvl="0" indent="0" algn="l" rtl="0">
              <a:spcBef>
                <a:spcPts val="0"/>
              </a:spcBef>
              <a:spcAft>
                <a:spcPts val="0"/>
              </a:spcAft>
              <a:buNone/>
            </a:pPr>
            <a:r>
              <a:rPr lang="en"/>
              <a:t>&lt;click&gt;</a:t>
            </a:r>
            <a:endParaRPr/>
          </a:p>
          <a:p>
            <a:pPr marL="0" lvl="0" indent="0" algn="l" rtl="0">
              <a:spcBef>
                <a:spcPts val="0"/>
              </a:spcBef>
              <a:spcAft>
                <a:spcPts val="0"/>
              </a:spcAft>
              <a:buNone/>
            </a:pPr>
            <a:r>
              <a:rPr lang="en"/>
              <a:t>As well as it's centroid</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52d4112bab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52d4112bab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&lt;Click&gt;</a:t>
            </a:r>
            <a:endParaRPr/>
          </a:p>
          <a:p>
            <a:pPr marL="0" lvl="0" indent="0" algn="l" rtl="0">
              <a:spcBef>
                <a:spcPts val="0"/>
              </a:spcBef>
              <a:spcAft>
                <a:spcPts val="0"/>
              </a:spcAft>
              <a:buNone/>
            </a:pPr>
            <a:r>
              <a:rPr lang="en"/>
              <a:t>Here are a few realizations of randomly sampled profiles from this space</a:t>
            </a:r>
            <a:endParaRPr/>
          </a:p>
          <a:p>
            <a:pPr marL="0" lvl="0" indent="0" algn="l" rtl="0">
              <a:spcBef>
                <a:spcPts val="0"/>
              </a:spcBef>
              <a:spcAft>
                <a:spcPts val="0"/>
              </a:spcAft>
              <a:buNone/>
            </a:pPr>
            <a:r>
              <a:rPr lang="en"/>
              <a:t>&lt;Click&gt;</a:t>
            </a:r>
            <a:endParaRPr/>
          </a:p>
          <a:p>
            <a:pPr marL="0" lvl="0" indent="0" algn="l" rtl="0">
              <a:spcBef>
                <a:spcPts val="0"/>
              </a:spcBef>
              <a:spcAft>
                <a:spcPts val="0"/>
              </a:spcAft>
              <a:buNone/>
            </a:pPr>
            <a:r>
              <a:rPr lang="en"/>
              <a:t>Our new parameterization has a few advantages that allow us to directly model more complex dynamics within the ejecta as well as search for distinguishing features between type Ia subgroups</a:t>
            </a:r>
            <a:endParaRPr/>
          </a:p>
          <a:p>
            <a:pPr marL="0" lvl="0" indent="0" algn="l" rtl="0">
              <a:spcBef>
                <a:spcPts val="0"/>
              </a:spcBef>
              <a:spcAft>
                <a:spcPts val="0"/>
              </a:spcAft>
              <a:buNone/>
            </a:pPr>
            <a:r>
              <a:rPr lang="en"/>
              <a:t>&lt;click&gt;</a:t>
            </a:r>
            <a:endParaRPr/>
          </a:p>
          <a:p>
            <a:pPr marL="0" lvl="0" indent="0" algn="l" rtl="0">
              <a:spcBef>
                <a:spcPts val="0"/>
              </a:spcBef>
              <a:spcAft>
                <a:spcPts val="0"/>
              </a:spcAft>
              <a:buNone/>
            </a:pPr>
            <a:r>
              <a:rPr lang="en"/>
              <a:t>&lt;click&gt;</a:t>
            </a:r>
            <a:endParaRPr/>
          </a:p>
          <a:p>
            <a:pPr marL="0" lvl="0" indent="0" algn="l" rtl="0">
              <a:spcBef>
                <a:spcPts val="0"/>
              </a:spcBef>
              <a:spcAft>
                <a:spcPts val="0"/>
              </a:spcAft>
              <a:buNone/>
            </a:pPr>
            <a:r>
              <a:rPr lang="en"/>
              <a:t>For example, now that we can alter the relative abundances of material with depth, we are better able to accurate reconstruct the line velocities corresponding the individual ionization states from changing temperatures within the ejecta</a:t>
            </a:r>
            <a:endParaRPr/>
          </a:p>
          <a:p>
            <a:pPr marL="0" lvl="0" indent="0" algn="l" rtl="0">
              <a:spcBef>
                <a:spcPts val="0"/>
              </a:spcBef>
              <a:spcAft>
                <a:spcPts val="0"/>
              </a:spcAft>
              <a:buNone/>
            </a:pPr>
            <a:r>
              <a:rPr lang="en"/>
              <a:t>&lt;click&gt;</a:t>
            </a:r>
            <a:endParaRPr/>
          </a:p>
          <a:p>
            <a:pPr marL="0" lvl="0" indent="0" algn="l" rtl="0">
              <a:spcBef>
                <a:spcPts val="0"/>
              </a:spcBef>
              <a:spcAft>
                <a:spcPts val="0"/>
              </a:spcAft>
              <a:buNone/>
            </a:pPr>
            <a:r>
              <a:rPr lang="en"/>
              <a:t>&lt;click&gt;</a:t>
            </a:r>
            <a:endParaRPr/>
          </a:p>
          <a:p>
            <a:pPr marL="0" lvl="0" indent="0" algn="l" rtl="0">
              <a:spcBef>
                <a:spcPts val="0"/>
              </a:spcBef>
              <a:spcAft>
                <a:spcPts val="0"/>
              </a:spcAft>
              <a:buNone/>
            </a:pPr>
            <a:r>
              <a:rPr lang="en"/>
              <a:t>We can also look at how quickly nuclear burning falls off by investigating the widths of the central bubble, which has been proposed to be a distinguishing factor between 91T-likes, 1999aa-likes, and normal Ias</a:t>
            </a:r>
            <a:endParaRPr/>
          </a:p>
          <a:p>
            <a:pPr marL="0" lvl="0" indent="0" algn="l" rtl="0">
              <a:spcBef>
                <a:spcPts val="0"/>
              </a:spcBef>
              <a:spcAft>
                <a:spcPts val="0"/>
              </a:spcAft>
              <a:buNone/>
            </a:pPr>
            <a:r>
              <a:rPr lang="en"/>
              <a:t>&lt;click&gt;</a:t>
            </a:r>
            <a:endParaRPr/>
          </a:p>
          <a:p>
            <a:pPr marL="0" lvl="0" indent="0" algn="l" rtl="0">
              <a:spcBef>
                <a:spcPts val="0"/>
              </a:spcBef>
              <a:spcAft>
                <a:spcPts val="0"/>
              </a:spcAft>
              <a:buNone/>
            </a:pPr>
            <a:r>
              <a:rPr lang="en"/>
              <a:t>And even more exciting, since we assume homoglous expansion for type Ias, the intrinsic abundance profile should not significantly change between epochs.  Since we know the time-lag between observations, we only need additional parameters for the inner boundary photosphere temperature and velocity for each additional spectrum in the time series rather than an entire 10</a:t>
            </a:r>
            <a:endParaRPr/>
          </a:p>
          <a:p>
            <a:pPr marL="0" lvl="0" indent="0" algn="l" rtl="0">
              <a:spcBef>
                <a:spcPts val="0"/>
              </a:spcBef>
              <a:spcAft>
                <a:spcPts val="0"/>
              </a:spcAft>
              <a:buNone/>
            </a:pPr>
            <a:r>
              <a:rPr lang="en"/>
              <a:t>&lt;Click&gt;</a:t>
            </a:r>
            <a:endParaRPr/>
          </a:p>
          <a:p>
            <a:pPr marL="0" lvl="0" indent="0" algn="l" rtl="0">
              <a:spcBef>
                <a:spcPts val="0"/>
              </a:spcBef>
              <a:spcAft>
                <a:spcPts val="0"/>
              </a:spcAft>
              <a:buNone/>
            </a:pPr>
            <a:r>
              <a:rPr lang="en"/>
              <a:t>&lt;click&gt;</a:t>
            </a:r>
            <a:endParaRPr/>
          </a:p>
          <a:p>
            <a:pPr marL="0" lvl="0" indent="0" algn="l" rtl="0">
              <a:spcBef>
                <a:spcPts val="0"/>
              </a:spcBef>
              <a:spcAft>
                <a:spcPts val="0"/>
              </a:spcAft>
              <a:buNone/>
            </a:pPr>
            <a:r>
              <a:rPr lang="en"/>
              <a:t>This new model does come with some drawbacks though.  Due to the way the inner boundary velocity is independently sampled, some regions of the parameter space change the resulting spectrum extremely rapidly as well as suddenly unconstrain certain parameters (for example, abundance fractions of iron group elements when the inner boundary is above the centroid of the bubble)</a:t>
            </a:r>
            <a:endParaRPr/>
          </a:p>
          <a:p>
            <a:pPr marL="0" lvl="0" indent="0" algn="l" rtl="0">
              <a:spcBef>
                <a:spcPts val="0"/>
              </a:spcBef>
              <a:spcAft>
                <a:spcPts val="0"/>
              </a:spcAft>
              <a:buNone/>
            </a:pPr>
            <a:r>
              <a:rPr lang="en"/>
              <a:t>&lt;click&gt;</a:t>
            </a:r>
            <a:endParaRPr/>
          </a:p>
          <a:p>
            <a:pPr marL="0" lvl="0" indent="0" algn="l" rtl="0">
              <a:spcBef>
                <a:spcPts val="0"/>
              </a:spcBef>
              <a:spcAft>
                <a:spcPts val="0"/>
              </a:spcAft>
              <a:buNone/>
            </a:pPr>
            <a:r>
              <a:rPr lang="en"/>
              <a:t>So working with researchers Patrick Van Der Smagt and Nutan Chen at the Volkswagen Group Machine Learning lab, we trained a probabilistic emulator ensemble that is able to predict the accuracy of emulation for a given set of parameter inputs.  These uncertainties can be fed directly into our likelihood function by simply adding them in quadrature to our observational and intrinsic uncertainties.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0b65bf781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0b65bf781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r>
              <a:rPr lang="en"/>
              <a:t>Are these approximations reasonable?</a:t>
            </a:r>
            <a:endParaRPr/>
          </a:p>
          <a:p>
            <a:pPr marL="0" lvl="0" indent="457200" algn="l" rtl="0">
              <a:spcBef>
                <a:spcPts val="0"/>
              </a:spcBef>
              <a:spcAft>
                <a:spcPts val="0"/>
              </a:spcAft>
              <a:buNone/>
            </a:pPr>
            <a:r>
              <a:rPr lang="en"/>
              <a:t>A 2021 paper investigated the impact of the inclusion of NLTE effects in radiative transfer models</a:t>
            </a:r>
            <a:endParaRPr/>
          </a:p>
          <a:p>
            <a:pPr marL="0" lvl="0" indent="457200" algn="l" rtl="0">
              <a:spcBef>
                <a:spcPts val="0"/>
              </a:spcBef>
              <a:spcAft>
                <a:spcPts val="0"/>
              </a:spcAft>
              <a:buNone/>
            </a:pPr>
            <a:r>
              <a:rPr lang="en"/>
              <a:t>While the inclusion of NLTE effects have significant impacts on the late-time spectra, it was found that for pre-maximum spectra the differences are negligible</a:t>
            </a:r>
            <a:endParaRPr/>
          </a:p>
          <a:p>
            <a:pPr marL="0" lvl="0" indent="457200" algn="l" rtl="0">
              <a:spcBef>
                <a:spcPts val="0"/>
              </a:spcBef>
              <a:spcAft>
                <a:spcPts val="0"/>
              </a:spcAft>
              <a:buNone/>
            </a:pPr>
            <a:r>
              <a:rPr lang="en"/>
              <a:t>Our systematic uncertainty in comparing to our observed spectra and the model simplifications to lower our parameterization are going to to dominant sources of error in our fitting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7f95153d4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7f95153d4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1b0982a0b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1b0982a0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&lt;Click&gt;</a:t>
            </a:r>
            <a:endParaRPr/>
          </a:p>
          <a:p>
            <a:pPr marL="0" lvl="0" indent="0" algn="l" rtl="0">
              <a:spcBef>
                <a:spcPts val="0"/>
              </a:spcBef>
              <a:spcAft>
                <a:spcPts val="0"/>
              </a:spcAft>
              <a:buNone/>
            </a:pPr>
            <a:r>
              <a:rPr lang="en"/>
              <a:t>Type Ia supernovae are generally thought to be driven by the explosion of carbon-oxygen white dwarfs.  </a:t>
            </a:r>
            <a:endParaRPr/>
          </a:p>
          <a:p>
            <a:pPr marL="0" lvl="0" indent="0" algn="l" rtl="0">
              <a:spcBef>
                <a:spcPts val="0"/>
              </a:spcBef>
              <a:spcAft>
                <a:spcPts val="0"/>
              </a:spcAft>
              <a:buNone/>
            </a:pPr>
            <a:r>
              <a:rPr lang="en"/>
              <a:t>&lt;Click&gt;</a:t>
            </a:r>
            <a:endParaRPr/>
          </a:p>
          <a:p>
            <a:pPr marL="0" lvl="0" indent="0" algn="l" rtl="0">
              <a:spcBef>
                <a:spcPts val="0"/>
              </a:spcBef>
              <a:spcAft>
                <a:spcPts val="0"/>
              </a:spcAft>
              <a:buNone/>
            </a:pPr>
            <a:r>
              <a:rPr lang="en"/>
              <a:t>White dwarfs are very stable systems, so generally some external mechanism needs to be present to drive the temperature and density high enough to generate a thermonuclear explosion.</a:t>
            </a:r>
            <a:endParaRPr/>
          </a:p>
          <a:p>
            <a:pPr marL="0" lvl="0" indent="0" algn="l" rtl="0">
              <a:spcBef>
                <a:spcPts val="0"/>
              </a:spcBef>
              <a:spcAft>
                <a:spcPts val="0"/>
              </a:spcAft>
              <a:buNone/>
            </a:pPr>
            <a:r>
              <a:rPr lang="en"/>
              <a:t>&lt;Click&gt;</a:t>
            </a:r>
            <a:endParaRPr/>
          </a:p>
          <a:p>
            <a:pPr marL="0" lvl="0" indent="0" algn="l" rtl="0">
              <a:spcBef>
                <a:spcPts val="0"/>
              </a:spcBef>
              <a:spcAft>
                <a:spcPts val="0"/>
              </a:spcAft>
              <a:buNone/>
            </a:pPr>
            <a:r>
              <a:rPr lang="en"/>
              <a:t>A few competing scenarios to explain these systems have emerged over the years</a:t>
            </a:r>
            <a:endParaRPr/>
          </a:p>
          <a:p>
            <a:pPr marL="0" lvl="0" indent="0" algn="l" rtl="0">
              <a:spcBef>
                <a:spcPts val="0"/>
              </a:spcBef>
              <a:spcAft>
                <a:spcPts val="0"/>
              </a:spcAft>
              <a:buNone/>
            </a:pPr>
            <a:r>
              <a:rPr lang="en"/>
              <a:t>&lt;Click&gt; &lt;Click&gt;</a:t>
            </a:r>
            <a:endParaRPr/>
          </a:p>
          <a:p>
            <a:pPr marL="0" lvl="0" indent="0" algn="l" rtl="0">
              <a:spcBef>
                <a:spcPts val="0"/>
              </a:spcBef>
              <a:spcAft>
                <a:spcPts val="0"/>
              </a:spcAft>
              <a:buNone/>
            </a:pPr>
            <a:r>
              <a:rPr lang="en"/>
              <a:t>For example, ignition of the primary white dwarf is generally believed to result from an interaction with a binary companion</a:t>
            </a:r>
            <a:endParaRPr/>
          </a:p>
          <a:p>
            <a:pPr marL="0" lvl="0" indent="0" algn="l" rtl="0">
              <a:spcBef>
                <a:spcPts val="0"/>
              </a:spcBef>
              <a:spcAft>
                <a:spcPts val="0"/>
              </a:spcAft>
              <a:buNone/>
            </a:pPr>
            <a:r>
              <a:rPr lang="en"/>
              <a:t>Either through a violent merger or through accretion of material from the secondary onto the primary</a:t>
            </a:r>
            <a:endParaRPr/>
          </a:p>
          <a:p>
            <a:pPr marL="0" lvl="0" indent="0" algn="l" rtl="0">
              <a:spcBef>
                <a:spcPts val="0"/>
              </a:spcBef>
              <a:spcAft>
                <a:spcPts val="0"/>
              </a:spcAft>
              <a:buNone/>
            </a:pPr>
            <a:r>
              <a:rPr lang="en"/>
              <a:t>In the case of accretion, there are multiple proposed pathways to get ignition</a:t>
            </a:r>
            <a:endParaRPr/>
          </a:p>
          <a:p>
            <a:pPr marL="0" lvl="0" indent="0" algn="l" rtl="0">
              <a:spcBef>
                <a:spcPts val="0"/>
              </a:spcBef>
              <a:spcAft>
                <a:spcPts val="0"/>
              </a:spcAft>
              <a:buNone/>
            </a:pPr>
            <a:r>
              <a:rPr lang="en"/>
              <a:t>&lt;Click&gt; &lt;Click&gt;</a:t>
            </a:r>
            <a:endParaRPr/>
          </a:p>
          <a:p>
            <a:pPr marL="0" lvl="0" indent="0" algn="l" rtl="0">
              <a:spcBef>
                <a:spcPts val="0"/>
              </a:spcBef>
              <a:spcAft>
                <a:spcPts val="0"/>
              </a:spcAft>
              <a:buNone/>
            </a:pPr>
            <a:r>
              <a:rPr lang="en"/>
              <a:t>Such as mass transfer causing the WD to approach the Chandrasekhar mass resulting in central ignition</a:t>
            </a:r>
            <a:endParaRPr/>
          </a:p>
          <a:p>
            <a:pPr marL="0" lvl="0" indent="0" algn="l" rtl="0">
              <a:spcBef>
                <a:spcPts val="0"/>
              </a:spcBef>
              <a:spcAft>
                <a:spcPts val="0"/>
              </a:spcAft>
              <a:buNone/>
            </a:pPr>
            <a:r>
              <a:rPr lang="en"/>
              <a:t>Accretion models have also been proposed that involve explosions of lower-mass WDs through a variety of potential mechanisms</a:t>
            </a:r>
            <a:endParaRPr/>
          </a:p>
          <a:p>
            <a:pPr marL="0" lvl="0" indent="0" algn="l" rtl="0">
              <a:spcBef>
                <a:spcPts val="0"/>
              </a:spcBef>
              <a:spcAft>
                <a:spcPts val="0"/>
              </a:spcAft>
              <a:buNone/>
            </a:pPr>
            <a:r>
              <a:rPr lang="en"/>
              <a:t>&lt;Click&gt;</a:t>
            </a:r>
            <a:endParaRPr/>
          </a:p>
          <a:p>
            <a:pPr marL="0" lvl="0" indent="0" algn="l" rtl="0">
              <a:spcBef>
                <a:spcPts val="0"/>
              </a:spcBef>
              <a:spcAft>
                <a:spcPts val="0"/>
              </a:spcAft>
              <a:buNone/>
            </a:pPr>
            <a:r>
              <a:rPr lang="en"/>
              <a:t>We use use the speed of flame propagation as a method of probing these scenarios as they make different predictions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7f95153d4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7f95153d4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7f95153d4f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7f95153d4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&lt;First Click: Show Taubenberger plot&gt;</a:t>
            </a:r>
            <a:endParaRPr/>
          </a:p>
          <a:p>
            <a:pPr marL="0" lvl="0" indent="0" algn="l" rtl="0">
              <a:spcBef>
                <a:spcPts val="0"/>
              </a:spcBef>
              <a:spcAft>
                <a:spcPts val="0"/>
              </a:spcAft>
              <a:buClr>
                <a:schemeClr val="dk1"/>
              </a:buClr>
              <a:buSzPts val="1100"/>
              <a:buFont typeface="Arial"/>
              <a:buNone/>
            </a:pPr>
            <a:r>
              <a:rPr lang="en"/>
              <a:t>	The plot I’ve shown here is taken from a 2017 paper by Stefan Taubenberger that demonstrates the wide diversity of thermonuclear supernovae.</a:t>
            </a:r>
            <a:endParaRPr/>
          </a:p>
          <a:p>
            <a:pPr marL="0" lvl="0" indent="0" algn="l" rtl="0">
              <a:spcBef>
                <a:spcPts val="0"/>
              </a:spcBef>
              <a:spcAft>
                <a:spcPts val="0"/>
              </a:spcAft>
              <a:buClr>
                <a:schemeClr val="dk1"/>
              </a:buClr>
              <a:buSzPts val="1100"/>
              <a:buFont typeface="Arial"/>
              <a:buNone/>
            </a:pPr>
            <a:r>
              <a:rPr lang="en"/>
              <a:t>	The axes correspond to the parameters of the Phillips relation, an important relationship between the peak brightness and decay rate of the light curve of a Type Ia supernova.  The Phillips relation is a critical component of our ability to use Type Ia supernovae as cosmic distance indicators.</a:t>
            </a:r>
            <a:endParaRPr/>
          </a:p>
          <a:p>
            <a:pPr marL="0" lvl="0" indent="0" algn="l" rtl="0">
              <a:spcBef>
                <a:spcPts val="0"/>
              </a:spcBef>
              <a:spcAft>
                <a:spcPts val="0"/>
              </a:spcAft>
              <a:buClr>
                <a:schemeClr val="dk1"/>
              </a:buClr>
              <a:buSzPts val="1100"/>
              <a:buFont typeface="Arial"/>
              <a:buNone/>
            </a:pPr>
            <a:r>
              <a:rPr lang="en"/>
              <a:t>	On the y-axis, we have the peak brightness of the supernova in magnitudes</a:t>
            </a:r>
            <a:endParaRPr/>
          </a:p>
          <a:p>
            <a:pPr marL="0" lvl="0" indent="0" algn="l" rtl="0">
              <a:spcBef>
                <a:spcPts val="0"/>
              </a:spcBef>
              <a:spcAft>
                <a:spcPts val="0"/>
              </a:spcAft>
              <a:buClr>
                <a:schemeClr val="dk1"/>
              </a:buClr>
              <a:buSzPts val="1100"/>
              <a:buFont typeface="Arial"/>
              <a:buNone/>
            </a:pPr>
            <a:r>
              <a:rPr lang="en"/>
              <a:t>	On the x-axis is a quantity called delta-M-15, which refers to the change in brightness of the supernova 15-days after peak brightness</a:t>
            </a:r>
            <a:endParaRPr/>
          </a:p>
          <a:p>
            <a:pPr marL="0" lvl="0" indent="0" algn="l" rtl="0">
              <a:spcBef>
                <a:spcPts val="0"/>
              </a:spcBef>
              <a:spcAft>
                <a:spcPts val="0"/>
              </a:spcAft>
              <a:buClr>
                <a:schemeClr val="dk1"/>
              </a:buClr>
              <a:buSzPts val="1100"/>
              <a:buFont typeface="Arial"/>
              <a:buNone/>
            </a:pPr>
            <a:r>
              <a:rPr lang="en"/>
              <a:t>	The black line shows the phillips relation, used to standardize Type Ia supernovae for cosmic distance measurements.</a:t>
            </a:r>
            <a:endParaRPr/>
          </a:p>
          <a:p>
            <a:pPr marL="0" lvl="0" indent="0" algn="l" rtl="0">
              <a:spcBef>
                <a:spcPts val="0"/>
              </a:spcBef>
              <a:spcAft>
                <a:spcPts val="0"/>
              </a:spcAft>
              <a:buClr>
                <a:schemeClr val="dk1"/>
              </a:buClr>
              <a:buSzPts val="1100"/>
              <a:buFont typeface="Arial"/>
              <a:buNone/>
            </a:pPr>
            <a:r>
              <a:rPr lang="en"/>
              <a:t>            It should be noted that this relation is purely empirical</a:t>
            </a:r>
            <a:endParaRPr/>
          </a:p>
          <a:p>
            <a:pPr marL="0" lvl="0" indent="0" algn="l" rtl="0">
              <a:spcBef>
                <a:spcPts val="0"/>
              </a:spcBef>
              <a:spcAft>
                <a:spcPts val="0"/>
              </a:spcAft>
              <a:buClr>
                <a:schemeClr val="dk1"/>
              </a:buClr>
              <a:buSzPts val="1100"/>
              <a:buFont typeface="Arial"/>
              <a:buNone/>
            </a:pPr>
            <a:r>
              <a:rPr lang="en"/>
              <a:t>	As you can see, most of what we consider to be a “typical” Type Ia fall along this relationship, but there are mean objects with similar spectral properties that do not.</a:t>
            </a:r>
            <a:endParaRPr/>
          </a:p>
          <a:p>
            <a:pPr marL="0" lvl="0" indent="0" algn="l" rtl="0">
              <a:spcBef>
                <a:spcPts val="0"/>
              </a:spcBef>
              <a:spcAft>
                <a:spcPts val="0"/>
              </a:spcAft>
              <a:buClr>
                <a:schemeClr val="dk1"/>
              </a:buClr>
              <a:buSzPts val="1100"/>
              <a:buFont typeface="Arial"/>
              <a:buNone/>
            </a:pPr>
            <a:r>
              <a:rPr lang="en"/>
              <a:t>	The most well known category of thermonuclear transients outside of Ias are the subluminous Iax</a:t>
            </a:r>
            <a:endParaRPr/>
          </a:p>
          <a:p>
            <a:pPr marL="0" lvl="0" indent="0" algn="l" rtl="0">
              <a:spcBef>
                <a:spcPts val="0"/>
              </a:spcBef>
              <a:spcAft>
                <a:spcPts val="0"/>
              </a:spcAft>
              <a:buClr>
                <a:schemeClr val="dk1"/>
              </a:buClr>
              <a:buSzPts val="1100"/>
              <a:buFont typeface="Arial"/>
              <a:buNone/>
            </a:pPr>
            <a:r>
              <a:rPr lang="en"/>
              <a:t>	What is unknown is if these objects represent distinct progenitor systems, or if they are a sort of transitional objects between different progenitors</a:t>
            </a:r>
            <a:endParaRPr/>
          </a:p>
          <a:p>
            <a:pPr marL="0" lvl="0" indent="0" algn="l" rtl="0">
              <a:spcBef>
                <a:spcPts val="0"/>
              </a:spcBef>
              <a:spcAft>
                <a:spcPts val="0"/>
              </a:spcAft>
              <a:buClr>
                <a:schemeClr val="dk1"/>
              </a:buClr>
              <a:buSzPts val="1100"/>
              <a:buFont typeface="Arial"/>
              <a:buNone/>
            </a:pPr>
            <a:r>
              <a:rPr lang="en"/>
              <a:t>	And of course, the progenitors of all of these systems themselves are not fully understood</a:t>
            </a:r>
            <a:endParaRPr/>
          </a:p>
          <a:p>
            <a:pPr marL="0" lvl="0" indent="0" algn="l" rtl="0">
              <a:spcBef>
                <a:spcPts val="0"/>
              </a:spcBef>
              <a:spcAft>
                <a:spcPts val="0"/>
              </a:spcAft>
              <a:buClr>
                <a:schemeClr val="dk1"/>
              </a:buClr>
              <a:buSzPts val="1100"/>
              <a:buFont typeface="Arial"/>
              <a:buNone/>
            </a:pPr>
            <a:r>
              <a:rPr lang="en"/>
              <a:t>	Though all of these systems are expected to originate from the thermonuclear explosion of a white dwarf which begs the question:</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52c7262cbc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52c7262cbc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7f95153d4f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7f95153d4f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7f95153d4f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7f95153d4f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52d4112ba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52d4112ba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many of them have already come through.</a:t>
            </a:r>
            <a:endParaRPr/>
          </a:p>
          <a:p>
            <a:pPr marL="0" lvl="0" indent="0" algn="l" rtl="0">
              <a:spcBef>
                <a:spcPts val="0"/>
              </a:spcBef>
              <a:spcAft>
                <a:spcPts val="0"/>
              </a:spcAft>
              <a:buNone/>
            </a:pPr>
            <a:r>
              <a:rPr lang="en"/>
              <a:t>We're modeling approximately 50 different Type Ia and Type Ia-like supernovae in the photospheric phase currently in order to see if we can better distinguish differences between populations of Type Ia</a:t>
            </a:r>
            <a:endParaRPr/>
          </a:p>
          <a:p>
            <a:pPr marL="0" lvl="0" indent="0" algn="l" rtl="0">
              <a:spcBef>
                <a:spcPts val="0"/>
              </a:spcBef>
              <a:spcAft>
                <a:spcPts val="0"/>
              </a:spcAft>
              <a:buNone/>
            </a:pPr>
            <a:r>
              <a:rPr lang="en"/>
              <a:t>And narrow down their progenitor systems.</a:t>
            </a:r>
            <a:endParaRPr/>
          </a:p>
          <a:p>
            <a:pPr marL="0" lvl="0" indent="0" algn="l" rtl="0">
              <a:spcBef>
                <a:spcPts val="0"/>
              </a:spcBef>
              <a:spcAft>
                <a:spcPts val="0"/>
              </a:spcAft>
              <a:buNone/>
            </a:pPr>
            <a:endParaRPr/>
          </a:p>
          <a:p>
            <a:pPr marL="0" lvl="0" indent="0" algn="l" rtl="0">
              <a:spcBef>
                <a:spcPts val="0"/>
              </a:spcBef>
              <a:spcAft>
                <a:spcPts val="0"/>
              </a:spcAft>
              <a:buNone/>
            </a:pPr>
            <a:r>
              <a:rPr lang="en"/>
              <a:t>Then the step after this is to begin expanding the parameter space through the inclusion of spectral time series models to better constrain these models up to high depths.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dk1"/>
              </a:buClr>
              <a:buSzPts val="5200"/>
              <a:buNone/>
              <a:defRPr sz="5200">
                <a:solidFill>
                  <a:schemeClr val="dk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7F6000"/>
              </a:buClr>
              <a:buSzPts val="2800"/>
              <a:buNone/>
              <a:defRPr sz="2800">
                <a:solidFill>
                  <a:srgbClr val="7F6000"/>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7075" y="6900"/>
            <a:ext cx="1334700" cy="431100"/>
          </a:xfrm>
          <a:prstGeom prst="rect">
            <a:avLst/>
          </a:prstGeom>
        </p:spPr>
        <p:txBody>
          <a:bodyPr spcFirstLastPara="1" wrap="square" lIns="91425" tIns="91425" rIns="91425" bIns="91425" anchor="ctr" anchorCtr="0">
            <a:noAutofit/>
          </a:bodyPr>
          <a:lstStyle>
            <a:lvl1pPr lvl="0" algn="ctr" rtl="0">
              <a:buNone/>
              <a:defRPr sz="1800">
                <a:solidFill>
                  <a:schemeClr val="lt2"/>
                </a:solidFill>
              </a:defRPr>
            </a:lvl1pPr>
            <a:lvl2pPr lvl="1" algn="ctr" rtl="0">
              <a:buNone/>
              <a:defRPr sz="1800">
                <a:solidFill>
                  <a:schemeClr val="lt2"/>
                </a:solidFill>
              </a:defRPr>
            </a:lvl2pPr>
            <a:lvl3pPr lvl="2" algn="ctr" rtl="0">
              <a:buNone/>
              <a:defRPr sz="1800">
                <a:solidFill>
                  <a:schemeClr val="lt2"/>
                </a:solidFill>
              </a:defRPr>
            </a:lvl3pPr>
            <a:lvl4pPr lvl="3" algn="ctr" rtl="0">
              <a:buNone/>
              <a:defRPr sz="1800">
                <a:solidFill>
                  <a:schemeClr val="lt2"/>
                </a:solidFill>
              </a:defRPr>
            </a:lvl4pPr>
            <a:lvl5pPr lvl="4" algn="ctr" rtl="0">
              <a:buNone/>
              <a:defRPr sz="1800">
                <a:solidFill>
                  <a:schemeClr val="lt2"/>
                </a:solidFill>
              </a:defRPr>
            </a:lvl5pPr>
            <a:lvl6pPr lvl="5" algn="ctr" rtl="0">
              <a:buNone/>
              <a:defRPr sz="1800">
                <a:solidFill>
                  <a:schemeClr val="lt2"/>
                </a:solidFill>
              </a:defRPr>
            </a:lvl6pPr>
            <a:lvl7pPr lvl="6" algn="ctr" rtl="0">
              <a:buNone/>
              <a:defRPr sz="1800">
                <a:solidFill>
                  <a:schemeClr val="lt2"/>
                </a:solidFill>
              </a:defRPr>
            </a:lvl7pPr>
            <a:lvl8pPr lvl="7" algn="ctr" rtl="0">
              <a:buNone/>
              <a:defRPr sz="1800">
                <a:solidFill>
                  <a:schemeClr val="lt2"/>
                </a:solidFill>
              </a:defRPr>
            </a:lvl8pPr>
            <a:lvl9pPr lvl="8" algn="ctr" rtl="0">
              <a:buNone/>
              <a:defRPr sz="1800">
                <a:solidFill>
                  <a:schemeClr val="lt2"/>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51" name="Google Shape;51;p11"/>
          <p:cNvSpPr txBox="1">
            <a:spLocks noGrp="1"/>
          </p:cNvSpPr>
          <p:nvPr>
            <p:ph type="sldNum" idx="12"/>
          </p:nvPr>
        </p:nvSpPr>
        <p:spPr>
          <a:xfrm>
            <a:off x="7075" y="6900"/>
            <a:ext cx="1334700" cy="431100"/>
          </a:xfrm>
          <a:prstGeom prst="rect">
            <a:avLst/>
          </a:prstGeom>
        </p:spPr>
        <p:txBody>
          <a:bodyPr spcFirstLastPara="1" wrap="square" lIns="91425" tIns="91425" rIns="91425" bIns="91425" anchor="ctr" anchorCtr="0">
            <a:noAutofit/>
          </a:bodyPr>
          <a:lstStyle>
            <a:lvl1pPr lvl="0" algn="ctr" rtl="0">
              <a:buNone/>
              <a:defRPr sz="1800">
                <a:solidFill>
                  <a:schemeClr val="lt2"/>
                </a:solidFill>
              </a:defRPr>
            </a:lvl1pPr>
            <a:lvl2pPr lvl="1" algn="ctr" rtl="0">
              <a:buNone/>
              <a:defRPr sz="1800">
                <a:solidFill>
                  <a:schemeClr val="lt2"/>
                </a:solidFill>
              </a:defRPr>
            </a:lvl2pPr>
            <a:lvl3pPr lvl="2" algn="ctr" rtl="0">
              <a:buNone/>
              <a:defRPr sz="1800">
                <a:solidFill>
                  <a:schemeClr val="lt2"/>
                </a:solidFill>
              </a:defRPr>
            </a:lvl3pPr>
            <a:lvl4pPr lvl="3" algn="ctr" rtl="0">
              <a:buNone/>
              <a:defRPr sz="1800">
                <a:solidFill>
                  <a:schemeClr val="lt2"/>
                </a:solidFill>
              </a:defRPr>
            </a:lvl4pPr>
            <a:lvl5pPr lvl="4" algn="ctr" rtl="0">
              <a:buNone/>
              <a:defRPr sz="1800">
                <a:solidFill>
                  <a:schemeClr val="lt2"/>
                </a:solidFill>
              </a:defRPr>
            </a:lvl5pPr>
            <a:lvl6pPr lvl="5" algn="ctr" rtl="0">
              <a:buNone/>
              <a:defRPr sz="1800">
                <a:solidFill>
                  <a:schemeClr val="lt2"/>
                </a:solidFill>
              </a:defRPr>
            </a:lvl6pPr>
            <a:lvl7pPr lvl="6" algn="ctr" rtl="0">
              <a:buNone/>
              <a:defRPr sz="1800">
                <a:solidFill>
                  <a:schemeClr val="lt2"/>
                </a:solidFill>
              </a:defRPr>
            </a:lvl7pPr>
            <a:lvl8pPr lvl="7" algn="ctr" rtl="0">
              <a:buNone/>
              <a:defRPr sz="1800">
                <a:solidFill>
                  <a:schemeClr val="lt2"/>
                </a:solidFill>
              </a:defRPr>
            </a:lvl8pPr>
            <a:lvl9pPr lvl="8" algn="ctr" rtl="0">
              <a:buNone/>
              <a:defRPr sz="1800">
                <a:solidFill>
                  <a:schemeClr val="lt2"/>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7075" y="6900"/>
            <a:ext cx="1334700" cy="431100"/>
          </a:xfrm>
          <a:prstGeom prst="rect">
            <a:avLst/>
          </a:prstGeom>
        </p:spPr>
        <p:txBody>
          <a:bodyPr spcFirstLastPara="1" wrap="square" lIns="91425" tIns="91425" rIns="91425" bIns="91425" anchor="ctr" anchorCtr="0">
            <a:noAutofit/>
          </a:bodyPr>
          <a:lstStyle>
            <a:lvl1pPr lvl="0" algn="ctr" rtl="0">
              <a:buNone/>
              <a:defRPr sz="1800">
                <a:solidFill>
                  <a:schemeClr val="lt2"/>
                </a:solidFill>
              </a:defRPr>
            </a:lvl1pPr>
            <a:lvl2pPr lvl="1" algn="ctr" rtl="0">
              <a:buNone/>
              <a:defRPr sz="1800">
                <a:solidFill>
                  <a:schemeClr val="lt2"/>
                </a:solidFill>
              </a:defRPr>
            </a:lvl2pPr>
            <a:lvl3pPr lvl="2" algn="ctr" rtl="0">
              <a:buNone/>
              <a:defRPr sz="1800">
                <a:solidFill>
                  <a:schemeClr val="lt2"/>
                </a:solidFill>
              </a:defRPr>
            </a:lvl3pPr>
            <a:lvl4pPr lvl="3" algn="ctr" rtl="0">
              <a:buNone/>
              <a:defRPr sz="1800">
                <a:solidFill>
                  <a:schemeClr val="lt2"/>
                </a:solidFill>
              </a:defRPr>
            </a:lvl4pPr>
            <a:lvl5pPr lvl="4" algn="ctr" rtl="0">
              <a:buNone/>
              <a:defRPr sz="1800">
                <a:solidFill>
                  <a:schemeClr val="lt2"/>
                </a:solidFill>
              </a:defRPr>
            </a:lvl5pPr>
            <a:lvl6pPr lvl="5" algn="ctr" rtl="0">
              <a:buNone/>
              <a:defRPr sz="1800">
                <a:solidFill>
                  <a:schemeClr val="lt2"/>
                </a:solidFill>
              </a:defRPr>
            </a:lvl6pPr>
            <a:lvl7pPr lvl="6" algn="ctr" rtl="0">
              <a:buNone/>
              <a:defRPr sz="1800">
                <a:solidFill>
                  <a:schemeClr val="lt2"/>
                </a:solidFill>
              </a:defRPr>
            </a:lvl7pPr>
            <a:lvl8pPr lvl="7" algn="ctr" rtl="0">
              <a:buNone/>
              <a:defRPr sz="1800">
                <a:solidFill>
                  <a:schemeClr val="lt2"/>
                </a:solidFill>
              </a:defRPr>
            </a:lvl8pPr>
            <a:lvl9pPr lvl="8" algn="ctr" rtl="0">
              <a:buNone/>
              <a:defRPr sz="1800">
                <a:solidFill>
                  <a:schemeClr val="lt2"/>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274E13"/>
              </a:buClr>
              <a:buSzPts val="3600"/>
              <a:buNone/>
              <a:defRPr sz="3600">
                <a:solidFill>
                  <a:srgbClr val="274E13"/>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7075" y="6900"/>
            <a:ext cx="1334700" cy="431100"/>
          </a:xfrm>
          <a:prstGeom prst="rect">
            <a:avLst/>
          </a:prstGeom>
        </p:spPr>
        <p:txBody>
          <a:bodyPr spcFirstLastPara="1" wrap="square" lIns="91425" tIns="91425" rIns="91425" bIns="91425" anchor="ctr" anchorCtr="0">
            <a:noAutofit/>
          </a:bodyPr>
          <a:lstStyle>
            <a:lvl1pPr lvl="0" algn="ctr" rtl="0">
              <a:buNone/>
              <a:defRPr sz="1800">
                <a:solidFill>
                  <a:schemeClr val="lt2"/>
                </a:solidFill>
              </a:defRPr>
            </a:lvl1pPr>
            <a:lvl2pPr lvl="1" algn="ctr" rtl="0">
              <a:buNone/>
              <a:defRPr sz="1800">
                <a:solidFill>
                  <a:schemeClr val="lt2"/>
                </a:solidFill>
              </a:defRPr>
            </a:lvl2pPr>
            <a:lvl3pPr lvl="2" algn="ctr" rtl="0">
              <a:buNone/>
              <a:defRPr sz="1800">
                <a:solidFill>
                  <a:schemeClr val="lt2"/>
                </a:solidFill>
              </a:defRPr>
            </a:lvl3pPr>
            <a:lvl4pPr lvl="3" algn="ctr" rtl="0">
              <a:buNone/>
              <a:defRPr sz="1800">
                <a:solidFill>
                  <a:schemeClr val="lt2"/>
                </a:solidFill>
              </a:defRPr>
            </a:lvl4pPr>
            <a:lvl5pPr lvl="4" algn="ctr" rtl="0">
              <a:buNone/>
              <a:defRPr sz="1800">
                <a:solidFill>
                  <a:schemeClr val="lt2"/>
                </a:solidFill>
              </a:defRPr>
            </a:lvl5pPr>
            <a:lvl6pPr lvl="5" algn="ctr" rtl="0">
              <a:buNone/>
              <a:defRPr sz="1800">
                <a:solidFill>
                  <a:schemeClr val="lt2"/>
                </a:solidFill>
              </a:defRPr>
            </a:lvl6pPr>
            <a:lvl7pPr lvl="6" algn="ctr" rtl="0">
              <a:buNone/>
              <a:defRPr sz="1800">
                <a:solidFill>
                  <a:schemeClr val="lt2"/>
                </a:solidFill>
              </a:defRPr>
            </a:lvl7pPr>
            <a:lvl8pPr lvl="7" algn="ctr" rtl="0">
              <a:buNone/>
              <a:defRPr sz="1800">
                <a:solidFill>
                  <a:schemeClr val="lt2"/>
                </a:solidFill>
              </a:defRPr>
            </a:lvl8pPr>
            <a:lvl9pPr lvl="8" algn="ctr" rtl="0">
              <a:buNone/>
              <a:defRPr sz="1800">
                <a:solidFill>
                  <a:schemeClr val="lt2"/>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311700" y="11333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7075" y="6900"/>
            <a:ext cx="1334700" cy="431100"/>
          </a:xfrm>
          <a:prstGeom prst="rect">
            <a:avLst/>
          </a:prstGeom>
        </p:spPr>
        <p:txBody>
          <a:bodyPr spcFirstLastPara="1" wrap="square" lIns="91425" tIns="91425" rIns="91425" bIns="91425" anchor="ctr" anchorCtr="0">
            <a:noAutofit/>
          </a:bodyPr>
          <a:lstStyle>
            <a:lvl1pPr lvl="0" algn="ctr" rtl="0">
              <a:buNone/>
              <a:defRPr sz="1800">
                <a:solidFill>
                  <a:schemeClr val="lt2"/>
                </a:solidFill>
              </a:defRPr>
            </a:lvl1pPr>
            <a:lvl2pPr lvl="1" algn="ctr" rtl="0">
              <a:buNone/>
              <a:defRPr sz="1800">
                <a:solidFill>
                  <a:schemeClr val="lt2"/>
                </a:solidFill>
              </a:defRPr>
            </a:lvl2pPr>
            <a:lvl3pPr lvl="2" algn="ctr" rtl="0">
              <a:buNone/>
              <a:defRPr sz="1800">
                <a:solidFill>
                  <a:schemeClr val="lt2"/>
                </a:solidFill>
              </a:defRPr>
            </a:lvl3pPr>
            <a:lvl4pPr lvl="3" algn="ctr" rtl="0">
              <a:buNone/>
              <a:defRPr sz="1800">
                <a:solidFill>
                  <a:schemeClr val="lt2"/>
                </a:solidFill>
              </a:defRPr>
            </a:lvl4pPr>
            <a:lvl5pPr lvl="4" algn="ctr" rtl="0">
              <a:buNone/>
              <a:defRPr sz="1800">
                <a:solidFill>
                  <a:schemeClr val="lt2"/>
                </a:solidFill>
              </a:defRPr>
            </a:lvl5pPr>
            <a:lvl6pPr lvl="5" algn="ctr" rtl="0">
              <a:buNone/>
              <a:defRPr sz="1800">
                <a:solidFill>
                  <a:schemeClr val="lt2"/>
                </a:solidFill>
              </a:defRPr>
            </a:lvl6pPr>
            <a:lvl7pPr lvl="6" algn="ctr" rtl="0">
              <a:buNone/>
              <a:defRPr sz="1800">
                <a:solidFill>
                  <a:schemeClr val="lt2"/>
                </a:solidFill>
              </a:defRPr>
            </a:lvl7pPr>
            <a:lvl8pPr lvl="7" algn="ctr" rtl="0">
              <a:buNone/>
              <a:defRPr sz="1800">
                <a:solidFill>
                  <a:schemeClr val="lt2"/>
                </a:solidFill>
              </a:defRPr>
            </a:lvl8pPr>
            <a:lvl9pPr lvl="8" algn="ctr" rtl="0">
              <a:buNone/>
              <a:defRPr sz="1800">
                <a:solidFill>
                  <a:schemeClr val="lt2"/>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7075" y="6900"/>
            <a:ext cx="1334700" cy="431100"/>
          </a:xfrm>
          <a:prstGeom prst="rect">
            <a:avLst/>
          </a:prstGeom>
        </p:spPr>
        <p:txBody>
          <a:bodyPr spcFirstLastPara="1" wrap="square" lIns="91425" tIns="91425" rIns="91425" bIns="91425" anchor="ctr" anchorCtr="0">
            <a:noAutofit/>
          </a:bodyPr>
          <a:lstStyle>
            <a:lvl1pPr lvl="0" algn="ctr" rtl="0">
              <a:buNone/>
              <a:defRPr sz="1800">
                <a:solidFill>
                  <a:schemeClr val="lt2"/>
                </a:solidFill>
              </a:defRPr>
            </a:lvl1pPr>
            <a:lvl2pPr lvl="1" algn="ctr" rtl="0">
              <a:buNone/>
              <a:defRPr sz="1800">
                <a:solidFill>
                  <a:schemeClr val="lt2"/>
                </a:solidFill>
              </a:defRPr>
            </a:lvl2pPr>
            <a:lvl3pPr lvl="2" algn="ctr" rtl="0">
              <a:buNone/>
              <a:defRPr sz="1800">
                <a:solidFill>
                  <a:schemeClr val="lt2"/>
                </a:solidFill>
              </a:defRPr>
            </a:lvl3pPr>
            <a:lvl4pPr lvl="3" algn="ctr" rtl="0">
              <a:buNone/>
              <a:defRPr sz="1800">
                <a:solidFill>
                  <a:schemeClr val="lt2"/>
                </a:solidFill>
              </a:defRPr>
            </a:lvl4pPr>
            <a:lvl5pPr lvl="4" algn="ctr" rtl="0">
              <a:buNone/>
              <a:defRPr sz="1800">
                <a:solidFill>
                  <a:schemeClr val="lt2"/>
                </a:solidFill>
              </a:defRPr>
            </a:lvl5pPr>
            <a:lvl6pPr lvl="5" algn="ctr" rtl="0">
              <a:buNone/>
              <a:defRPr sz="1800">
                <a:solidFill>
                  <a:schemeClr val="lt2"/>
                </a:solidFill>
              </a:defRPr>
            </a:lvl6pPr>
            <a:lvl7pPr lvl="6" algn="ctr" rtl="0">
              <a:buNone/>
              <a:defRPr sz="1800">
                <a:solidFill>
                  <a:schemeClr val="lt2"/>
                </a:solidFill>
              </a:defRPr>
            </a:lvl7pPr>
            <a:lvl8pPr lvl="7" algn="ctr" rtl="0">
              <a:buNone/>
              <a:defRPr sz="1800">
                <a:solidFill>
                  <a:schemeClr val="lt2"/>
                </a:solidFill>
              </a:defRPr>
            </a:lvl8pPr>
            <a:lvl9pPr lvl="8" algn="ctr" rtl="0">
              <a:buNone/>
              <a:defRPr sz="1800">
                <a:solidFill>
                  <a:schemeClr val="lt2"/>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 name="Google Shape;31;p6"/>
          <p:cNvSpPr txBox="1">
            <a:spLocks noGrp="1"/>
          </p:cNvSpPr>
          <p:nvPr>
            <p:ph type="sldNum" idx="12"/>
          </p:nvPr>
        </p:nvSpPr>
        <p:spPr>
          <a:xfrm>
            <a:off x="7075" y="6900"/>
            <a:ext cx="1334700" cy="431100"/>
          </a:xfrm>
          <a:prstGeom prst="rect">
            <a:avLst/>
          </a:prstGeom>
        </p:spPr>
        <p:txBody>
          <a:bodyPr spcFirstLastPara="1" wrap="square" lIns="91425" tIns="91425" rIns="91425" bIns="91425" anchor="ctr" anchorCtr="0">
            <a:noAutofit/>
          </a:bodyPr>
          <a:lstStyle>
            <a:lvl1pPr lvl="0" algn="ctr" rtl="0">
              <a:buNone/>
              <a:defRPr sz="1800">
                <a:solidFill>
                  <a:schemeClr val="lt2"/>
                </a:solidFill>
              </a:defRPr>
            </a:lvl1pPr>
            <a:lvl2pPr lvl="1" algn="ctr" rtl="0">
              <a:buNone/>
              <a:defRPr sz="1800">
                <a:solidFill>
                  <a:schemeClr val="lt2"/>
                </a:solidFill>
              </a:defRPr>
            </a:lvl2pPr>
            <a:lvl3pPr lvl="2" algn="ctr" rtl="0">
              <a:buNone/>
              <a:defRPr sz="1800">
                <a:solidFill>
                  <a:schemeClr val="lt2"/>
                </a:solidFill>
              </a:defRPr>
            </a:lvl3pPr>
            <a:lvl4pPr lvl="3" algn="ctr" rtl="0">
              <a:buNone/>
              <a:defRPr sz="1800">
                <a:solidFill>
                  <a:schemeClr val="lt2"/>
                </a:solidFill>
              </a:defRPr>
            </a:lvl4pPr>
            <a:lvl5pPr lvl="4" algn="ctr" rtl="0">
              <a:buNone/>
              <a:defRPr sz="1800">
                <a:solidFill>
                  <a:schemeClr val="lt2"/>
                </a:solidFill>
              </a:defRPr>
            </a:lvl5pPr>
            <a:lvl6pPr lvl="5" algn="ctr" rtl="0">
              <a:buNone/>
              <a:defRPr sz="1800">
                <a:solidFill>
                  <a:schemeClr val="lt2"/>
                </a:solidFill>
              </a:defRPr>
            </a:lvl6pPr>
            <a:lvl7pPr lvl="6" algn="ctr" rtl="0">
              <a:buNone/>
              <a:defRPr sz="1800">
                <a:solidFill>
                  <a:schemeClr val="lt2"/>
                </a:solidFill>
              </a:defRPr>
            </a:lvl7pPr>
            <a:lvl8pPr lvl="7" algn="ctr" rtl="0">
              <a:buNone/>
              <a:defRPr sz="1800">
                <a:solidFill>
                  <a:schemeClr val="lt2"/>
                </a:solidFill>
              </a:defRPr>
            </a:lvl8pPr>
            <a:lvl9pPr lvl="8" algn="ctr" rtl="0">
              <a:buNone/>
              <a:defRPr sz="1800">
                <a:solidFill>
                  <a:schemeClr val="lt2"/>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7075" y="6900"/>
            <a:ext cx="1334700" cy="431100"/>
          </a:xfrm>
          <a:prstGeom prst="rect">
            <a:avLst/>
          </a:prstGeom>
        </p:spPr>
        <p:txBody>
          <a:bodyPr spcFirstLastPara="1" wrap="square" lIns="91425" tIns="91425" rIns="91425" bIns="91425" anchor="ctr" anchorCtr="0">
            <a:noAutofit/>
          </a:bodyPr>
          <a:lstStyle>
            <a:lvl1pPr lvl="0" algn="ctr" rtl="0">
              <a:buNone/>
              <a:defRPr sz="1800">
                <a:solidFill>
                  <a:schemeClr val="lt2"/>
                </a:solidFill>
              </a:defRPr>
            </a:lvl1pPr>
            <a:lvl2pPr lvl="1" algn="ctr" rtl="0">
              <a:buNone/>
              <a:defRPr sz="1800">
                <a:solidFill>
                  <a:schemeClr val="lt2"/>
                </a:solidFill>
              </a:defRPr>
            </a:lvl2pPr>
            <a:lvl3pPr lvl="2" algn="ctr" rtl="0">
              <a:buNone/>
              <a:defRPr sz="1800">
                <a:solidFill>
                  <a:schemeClr val="lt2"/>
                </a:solidFill>
              </a:defRPr>
            </a:lvl3pPr>
            <a:lvl4pPr lvl="3" algn="ctr" rtl="0">
              <a:buNone/>
              <a:defRPr sz="1800">
                <a:solidFill>
                  <a:schemeClr val="lt2"/>
                </a:solidFill>
              </a:defRPr>
            </a:lvl4pPr>
            <a:lvl5pPr lvl="4" algn="ctr" rtl="0">
              <a:buNone/>
              <a:defRPr sz="1800">
                <a:solidFill>
                  <a:schemeClr val="lt2"/>
                </a:solidFill>
              </a:defRPr>
            </a:lvl5pPr>
            <a:lvl6pPr lvl="5" algn="ctr" rtl="0">
              <a:buNone/>
              <a:defRPr sz="1800">
                <a:solidFill>
                  <a:schemeClr val="lt2"/>
                </a:solidFill>
              </a:defRPr>
            </a:lvl6pPr>
            <a:lvl7pPr lvl="6" algn="ctr" rtl="0">
              <a:buNone/>
              <a:defRPr sz="1800">
                <a:solidFill>
                  <a:schemeClr val="lt2"/>
                </a:solidFill>
              </a:defRPr>
            </a:lvl7pPr>
            <a:lvl8pPr lvl="7" algn="ctr" rtl="0">
              <a:buNone/>
              <a:defRPr sz="1800">
                <a:solidFill>
                  <a:schemeClr val="lt2"/>
                </a:solidFill>
              </a:defRPr>
            </a:lvl8pPr>
            <a:lvl9pPr lvl="8" algn="ctr" rtl="0">
              <a:buNone/>
              <a:defRPr sz="1800">
                <a:solidFill>
                  <a:schemeClr val="lt2"/>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8" name="Google Shape;38;p8"/>
          <p:cNvSpPr txBox="1">
            <a:spLocks noGrp="1"/>
          </p:cNvSpPr>
          <p:nvPr>
            <p:ph type="sldNum" idx="12"/>
          </p:nvPr>
        </p:nvSpPr>
        <p:spPr>
          <a:xfrm>
            <a:off x="7075" y="6900"/>
            <a:ext cx="1334700" cy="431100"/>
          </a:xfrm>
          <a:prstGeom prst="rect">
            <a:avLst/>
          </a:prstGeom>
        </p:spPr>
        <p:txBody>
          <a:bodyPr spcFirstLastPara="1" wrap="square" lIns="91425" tIns="91425" rIns="91425" bIns="91425" anchor="ctr" anchorCtr="0">
            <a:noAutofit/>
          </a:bodyPr>
          <a:lstStyle>
            <a:lvl1pPr lvl="0" algn="ctr" rtl="0">
              <a:buNone/>
              <a:defRPr sz="1800">
                <a:solidFill>
                  <a:schemeClr val="lt2"/>
                </a:solidFill>
              </a:defRPr>
            </a:lvl1pPr>
            <a:lvl2pPr lvl="1" algn="ctr" rtl="0">
              <a:buNone/>
              <a:defRPr sz="1800">
                <a:solidFill>
                  <a:schemeClr val="lt2"/>
                </a:solidFill>
              </a:defRPr>
            </a:lvl2pPr>
            <a:lvl3pPr lvl="2" algn="ctr" rtl="0">
              <a:buNone/>
              <a:defRPr sz="1800">
                <a:solidFill>
                  <a:schemeClr val="lt2"/>
                </a:solidFill>
              </a:defRPr>
            </a:lvl3pPr>
            <a:lvl4pPr lvl="3" algn="ctr" rtl="0">
              <a:buNone/>
              <a:defRPr sz="1800">
                <a:solidFill>
                  <a:schemeClr val="lt2"/>
                </a:solidFill>
              </a:defRPr>
            </a:lvl4pPr>
            <a:lvl5pPr lvl="4" algn="ctr" rtl="0">
              <a:buNone/>
              <a:defRPr sz="1800">
                <a:solidFill>
                  <a:schemeClr val="lt2"/>
                </a:solidFill>
              </a:defRPr>
            </a:lvl5pPr>
            <a:lvl6pPr lvl="5" algn="ctr" rtl="0">
              <a:buNone/>
              <a:defRPr sz="1800">
                <a:solidFill>
                  <a:schemeClr val="lt2"/>
                </a:solidFill>
              </a:defRPr>
            </a:lvl6pPr>
            <a:lvl7pPr lvl="6" algn="ctr" rtl="0">
              <a:buNone/>
              <a:defRPr sz="1800">
                <a:solidFill>
                  <a:schemeClr val="lt2"/>
                </a:solidFill>
              </a:defRPr>
            </a:lvl7pPr>
            <a:lvl8pPr lvl="7" algn="ctr" rtl="0">
              <a:buNone/>
              <a:defRPr sz="1800">
                <a:solidFill>
                  <a:schemeClr val="lt2"/>
                </a:solidFill>
              </a:defRPr>
            </a:lvl8pPr>
            <a:lvl9pPr lvl="8" algn="ctr" rtl="0">
              <a:buNone/>
              <a:defRPr sz="1800">
                <a:solidFill>
                  <a:schemeClr val="lt2"/>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4" name="Google Shape;44;p9"/>
          <p:cNvSpPr txBox="1">
            <a:spLocks noGrp="1"/>
          </p:cNvSpPr>
          <p:nvPr>
            <p:ph type="sldNum" idx="12"/>
          </p:nvPr>
        </p:nvSpPr>
        <p:spPr>
          <a:xfrm>
            <a:off x="7075" y="6900"/>
            <a:ext cx="1334700" cy="431100"/>
          </a:xfrm>
          <a:prstGeom prst="rect">
            <a:avLst/>
          </a:prstGeom>
          <a:noFill/>
          <a:ln>
            <a:noFill/>
          </a:ln>
        </p:spPr>
        <p:txBody>
          <a:bodyPr spcFirstLastPara="1" wrap="square" lIns="91425" tIns="91425" rIns="91425" bIns="91425" anchor="ctr" anchorCtr="0">
            <a:noAutofit/>
          </a:bodyPr>
          <a:lstStyle>
            <a:lvl1pPr lvl="0" algn="ctr" rtl="0">
              <a:buNone/>
              <a:defRPr sz="1800">
                <a:solidFill>
                  <a:schemeClr val="lt2"/>
                </a:solidFill>
              </a:defRPr>
            </a:lvl1pPr>
            <a:lvl2pPr lvl="1" algn="ctr" rtl="0">
              <a:buNone/>
              <a:defRPr sz="1800">
                <a:solidFill>
                  <a:schemeClr val="lt2"/>
                </a:solidFill>
              </a:defRPr>
            </a:lvl2pPr>
            <a:lvl3pPr lvl="2" algn="ctr" rtl="0">
              <a:buNone/>
              <a:defRPr sz="1800">
                <a:solidFill>
                  <a:schemeClr val="lt2"/>
                </a:solidFill>
              </a:defRPr>
            </a:lvl3pPr>
            <a:lvl4pPr lvl="3" algn="ctr" rtl="0">
              <a:buNone/>
              <a:defRPr sz="1800">
                <a:solidFill>
                  <a:schemeClr val="lt2"/>
                </a:solidFill>
              </a:defRPr>
            </a:lvl4pPr>
            <a:lvl5pPr lvl="4" algn="ctr" rtl="0">
              <a:buNone/>
              <a:defRPr sz="1800">
                <a:solidFill>
                  <a:schemeClr val="lt2"/>
                </a:solidFill>
              </a:defRPr>
            </a:lvl5pPr>
            <a:lvl6pPr lvl="5" algn="ctr" rtl="0">
              <a:buNone/>
              <a:defRPr sz="1800">
                <a:solidFill>
                  <a:schemeClr val="lt2"/>
                </a:solidFill>
              </a:defRPr>
            </a:lvl6pPr>
            <a:lvl7pPr lvl="6" algn="ctr" rtl="0">
              <a:buNone/>
              <a:defRPr sz="1800">
                <a:solidFill>
                  <a:schemeClr val="lt2"/>
                </a:solidFill>
              </a:defRPr>
            </a:lvl7pPr>
            <a:lvl8pPr lvl="7" algn="ctr" rtl="0">
              <a:buNone/>
              <a:defRPr sz="1800">
                <a:solidFill>
                  <a:schemeClr val="lt2"/>
                </a:solidFill>
              </a:defRPr>
            </a:lvl8pPr>
            <a:lvl9pPr lvl="8" algn="ctr" rtl="0">
              <a:buNone/>
              <a:defRPr sz="1800">
                <a:solidFill>
                  <a:schemeClr val="lt2"/>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7075" y="6900"/>
            <a:ext cx="1334700" cy="431100"/>
          </a:xfrm>
          <a:prstGeom prst="rect">
            <a:avLst/>
          </a:prstGeom>
        </p:spPr>
        <p:txBody>
          <a:bodyPr spcFirstLastPara="1" wrap="square" lIns="91425" tIns="91425" rIns="91425" bIns="91425" anchor="ctr" anchorCtr="0">
            <a:noAutofit/>
          </a:bodyPr>
          <a:lstStyle>
            <a:lvl1pPr lvl="0" algn="ctr" rtl="0">
              <a:buNone/>
              <a:defRPr sz="1800">
                <a:solidFill>
                  <a:schemeClr val="lt2"/>
                </a:solidFill>
              </a:defRPr>
            </a:lvl1pPr>
            <a:lvl2pPr lvl="1" algn="ctr" rtl="0">
              <a:buNone/>
              <a:defRPr sz="1800">
                <a:solidFill>
                  <a:schemeClr val="lt2"/>
                </a:solidFill>
              </a:defRPr>
            </a:lvl2pPr>
            <a:lvl3pPr lvl="2" algn="ctr" rtl="0">
              <a:buNone/>
              <a:defRPr sz="1800">
                <a:solidFill>
                  <a:schemeClr val="lt2"/>
                </a:solidFill>
              </a:defRPr>
            </a:lvl3pPr>
            <a:lvl4pPr lvl="3" algn="ctr" rtl="0">
              <a:buNone/>
              <a:defRPr sz="1800">
                <a:solidFill>
                  <a:schemeClr val="lt2"/>
                </a:solidFill>
              </a:defRPr>
            </a:lvl4pPr>
            <a:lvl5pPr lvl="4" algn="ctr" rtl="0">
              <a:buNone/>
              <a:defRPr sz="1800">
                <a:solidFill>
                  <a:schemeClr val="lt2"/>
                </a:solidFill>
              </a:defRPr>
            </a:lvl5pPr>
            <a:lvl6pPr lvl="5" algn="ctr" rtl="0">
              <a:buNone/>
              <a:defRPr sz="1800">
                <a:solidFill>
                  <a:schemeClr val="lt2"/>
                </a:solidFill>
              </a:defRPr>
            </a:lvl6pPr>
            <a:lvl7pPr lvl="6" algn="ctr" rtl="0">
              <a:buNone/>
              <a:defRPr sz="1800">
                <a:solidFill>
                  <a:schemeClr val="lt2"/>
                </a:solidFill>
              </a:defRPr>
            </a:lvl7pPr>
            <a:lvl8pPr lvl="7" algn="ctr" rtl="0">
              <a:buNone/>
              <a:defRPr sz="1800">
                <a:solidFill>
                  <a:schemeClr val="lt2"/>
                </a:solidFill>
              </a:defRPr>
            </a:lvl8pPr>
            <a:lvl9pPr lvl="8" algn="ctr" rtl="0">
              <a:buNone/>
              <a:defRPr sz="1800">
                <a:solidFill>
                  <a:schemeClr val="lt2"/>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SzPts val="2800"/>
              <a:buFont typeface="Montserrat"/>
              <a:buNone/>
              <a:defRPr sz="2800">
                <a:latin typeface="Montserrat"/>
                <a:ea typeface="Montserrat"/>
                <a:cs typeface="Montserrat"/>
                <a:sym typeface="Montserra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333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274E13"/>
              </a:buClr>
              <a:buSzPts val="1800"/>
              <a:buFont typeface="Montserrat"/>
              <a:buChar char="●"/>
              <a:defRPr sz="1800">
                <a:solidFill>
                  <a:srgbClr val="274E13"/>
                </a:solidFill>
                <a:latin typeface="Montserrat"/>
                <a:ea typeface="Montserrat"/>
                <a:cs typeface="Montserrat"/>
                <a:sym typeface="Montserrat"/>
              </a:defRPr>
            </a:lvl1pPr>
            <a:lvl2pPr marL="914400" lvl="1" indent="-317500" rtl="0">
              <a:lnSpc>
                <a:spcPct val="115000"/>
              </a:lnSpc>
              <a:spcBef>
                <a:spcPts val="0"/>
              </a:spcBef>
              <a:spcAft>
                <a:spcPts val="0"/>
              </a:spcAft>
              <a:buClr>
                <a:srgbClr val="38761D"/>
              </a:buClr>
              <a:buSzPts val="1400"/>
              <a:buFont typeface="Montserrat"/>
              <a:buChar char="○"/>
              <a:defRPr>
                <a:solidFill>
                  <a:srgbClr val="38761D"/>
                </a:solidFill>
                <a:latin typeface="Montserrat"/>
                <a:ea typeface="Montserrat"/>
                <a:cs typeface="Montserrat"/>
                <a:sym typeface="Montserrat"/>
              </a:defRPr>
            </a:lvl2pPr>
            <a:lvl3pPr marL="1371600" lvl="2" indent="-317500" rtl="0">
              <a:lnSpc>
                <a:spcPct val="115000"/>
              </a:lnSpc>
              <a:spcBef>
                <a:spcPts val="0"/>
              </a:spcBef>
              <a:spcAft>
                <a:spcPts val="0"/>
              </a:spcAft>
              <a:buClr>
                <a:srgbClr val="6AA84F"/>
              </a:buClr>
              <a:buSzPts val="1400"/>
              <a:buFont typeface="Montserrat"/>
              <a:buChar char="■"/>
              <a:defRPr>
                <a:solidFill>
                  <a:srgbClr val="6AA84F"/>
                </a:solidFill>
                <a:latin typeface="Montserrat"/>
                <a:ea typeface="Montserrat"/>
                <a:cs typeface="Montserrat"/>
                <a:sym typeface="Montserrat"/>
              </a:defRPr>
            </a:lvl3pPr>
            <a:lvl4pPr marL="1828800" lvl="3" indent="-317500" rtl="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rtl="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rtl="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rtl="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rtl="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rtl="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pic>
        <p:nvPicPr>
          <p:cNvPr id="8" name="Google Shape;8;p1"/>
          <p:cNvPicPr preferRelativeResize="0"/>
          <p:nvPr/>
        </p:nvPicPr>
        <p:blipFill>
          <a:blip r:embed="rId13">
            <a:alphaModFix/>
          </a:blip>
          <a:stretch>
            <a:fillRect/>
          </a:stretch>
        </p:blipFill>
        <p:spPr>
          <a:xfrm>
            <a:off x="7800475" y="0"/>
            <a:ext cx="1334700" cy="444900"/>
          </a:xfrm>
          <a:prstGeom prst="rect">
            <a:avLst/>
          </a:prstGeom>
          <a:noFill/>
          <a:ln>
            <a:noFill/>
          </a:ln>
        </p:spPr>
      </p:pic>
      <p:sp>
        <p:nvSpPr>
          <p:cNvPr id="9" name="Google Shape;9;p1"/>
          <p:cNvSpPr/>
          <p:nvPr/>
        </p:nvSpPr>
        <p:spPr>
          <a:xfrm>
            <a:off x="0" y="0"/>
            <a:ext cx="9144000" cy="444900"/>
          </a:xfrm>
          <a:prstGeom prst="rect">
            <a:avLst/>
          </a:prstGeom>
          <a:solidFill>
            <a:srgbClr val="18453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1"/>
          <p:cNvSpPr txBox="1"/>
          <p:nvPr/>
        </p:nvSpPr>
        <p:spPr>
          <a:xfrm>
            <a:off x="1334700" y="7750"/>
            <a:ext cx="64659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lt2"/>
                </a:solidFill>
                <a:latin typeface="Montserrat"/>
                <a:ea typeface="Montserrat"/>
                <a:cs typeface="Montserrat"/>
                <a:sym typeface="Montserrat"/>
              </a:rPr>
              <a:t>June 20th, 2023</a:t>
            </a:r>
            <a:endParaRPr sz="1600">
              <a:solidFill>
                <a:schemeClr val="lt2"/>
              </a:solidFill>
              <a:latin typeface="Montserrat"/>
              <a:ea typeface="Montserrat"/>
              <a:cs typeface="Montserrat"/>
              <a:sym typeface="Montserrat"/>
            </a:endParaRPr>
          </a:p>
        </p:txBody>
      </p:sp>
      <p:sp>
        <p:nvSpPr>
          <p:cNvPr id="11" name="Google Shape;11;p1"/>
          <p:cNvSpPr txBox="1">
            <a:spLocks noGrp="1"/>
          </p:cNvSpPr>
          <p:nvPr>
            <p:ph type="sldNum" idx="12"/>
          </p:nvPr>
        </p:nvSpPr>
        <p:spPr>
          <a:xfrm>
            <a:off x="7075" y="6900"/>
            <a:ext cx="1334700" cy="431100"/>
          </a:xfrm>
          <a:prstGeom prst="rect">
            <a:avLst/>
          </a:prstGeom>
          <a:noFill/>
          <a:ln>
            <a:noFill/>
          </a:ln>
        </p:spPr>
        <p:txBody>
          <a:bodyPr spcFirstLastPara="1" wrap="square" lIns="91425" tIns="91425" rIns="91425" bIns="91425" anchor="ctr" anchorCtr="0">
            <a:noAutofit/>
          </a:bodyPr>
          <a:lstStyle>
            <a:lvl1pPr lvl="0" algn="ctr" rtl="0">
              <a:buNone/>
              <a:defRPr sz="1800">
                <a:solidFill>
                  <a:schemeClr val="lt2"/>
                </a:solidFill>
              </a:defRPr>
            </a:lvl1pPr>
            <a:lvl2pPr lvl="1" algn="ctr" rtl="0">
              <a:buNone/>
              <a:defRPr sz="1800">
                <a:solidFill>
                  <a:schemeClr val="lt2"/>
                </a:solidFill>
              </a:defRPr>
            </a:lvl2pPr>
            <a:lvl3pPr lvl="2" algn="ctr" rtl="0">
              <a:buNone/>
              <a:defRPr sz="1800">
                <a:solidFill>
                  <a:schemeClr val="lt2"/>
                </a:solidFill>
              </a:defRPr>
            </a:lvl3pPr>
            <a:lvl4pPr lvl="3" algn="ctr" rtl="0">
              <a:buNone/>
              <a:defRPr sz="1800">
                <a:solidFill>
                  <a:schemeClr val="lt2"/>
                </a:solidFill>
              </a:defRPr>
            </a:lvl4pPr>
            <a:lvl5pPr lvl="4" algn="ctr" rtl="0">
              <a:buNone/>
              <a:defRPr sz="1800">
                <a:solidFill>
                  <a:schemeClr val="lt2"/>
                </a:solidFill>
              </a:defRPr>
            </a:lvl5pPr>
            <a:lvl6pPr lvl="5" algn="ctr" rtl="0">
              <a:buNone/>
              <a:defRPr sz="1800">
                <a:solidFill>
                  <a:schemeClr val="lt2"/>
                </a:solidFill>
              </a:defRPr>
            </a:lvl6pPr>
            <a:lvl7pPr lvl="6" algn="ctr" rtl="0">
              <a:buNone/>
              <a:defRPr sz="1800">
                <a:solidFill>
                  <a:schemeClr val="lt2"/>
                </a:solidFill>
              </a:defRPr>
            </a:lvl7pPr>
            <a:lvl8pPr lvl="7" algn="ctr" rtl="0">
              <a:buNone/>
              <a:defRPr sz="1800">
                <a:solidFill>
                  <a:schemeClr val="lt2"/>
                </a:solidFill>
              </a:defRPr>
            </a:lvl8pPr>
            <a:lvl9pPr lvl="8" algn="ctr" rtl="0">
              <a:buNone/>
              <a:defRPr sz="1800">
                <a:solidFill>
                  <a:schemeClr val="lt2"/>
                </a:solidFill>
              </a:defRPr>
            </a:lvl9pPr>
          </a:lstStyle>
          <a:p>
            <a:pPr marL="0" lvl="0" indent="0" algn="ctr" rtl="0">
              <a:spcBef>
                <a:spcPts val="0"/>
              </a:spcBef>
              <a:spcAft>
                <a:spcPts val="0"/>
              </a:spcAft>
              <a:buNone/>
            </a:pPr>
            <a:fld id="{00000000-1234-1234-1234-123412341234}" type="slidenum">
              <a:rPr lang="en"/>
              <a:t>‹#›</a:t>
            </a:fld>
            <a:endParaRPr/>
          </a:p>
        </p:txBody>
      </p:sp>
      <p:sp>
        <p:nvSpPr>
          <p:cNvPr id="12" name="Google Shape;12;p1"/>
          <p:cNvSpPr txBox="1"/>
          <p:nvPr/>
        </p:nvSpPr>
        <p:spPr>
          <a:xfrm>
            <a:off x="7515050" y="7750"/>
            <a:ext cx="1629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lt2"/>
                </a:solidFill>
                <a:latin typeface="Montserrat"/>
                <a:ea typeface="Montserrat"/>
                <a:cs typeface="Montserrat"/>
                <a:sym typeface="Montserrat"/>
              </a:rPr>
              <a:t>Jack O'Brien</a:t>
            </a:r>
            <a:endParaRPr sz="1600">
              <a:solidFill>
                <a:schemeClr val="lt2"/>
              </a:solidFill>
              <a:latin typeface="Montserrat"/>
              <a:ea typeface="Montserrat"/>
              <a:cs typeface="Montserrat"/>
              <a:sym typeface="Montserrat"/>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3.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hyperlink" Target="http://drive.google.com/file/d/1whEGw8rknvIujXZJMk7mr9LcHCiS0zqD/view" TargetMode="External"/><Relationship Id="rId10" Type="http://schemas.openxmlformats.org/officeDocument/2006/relationships/image" Target="../media/image38.png"/><Relationship Id="rId4" Type="http://schemas.openxmlformats.org/officeDocument/2006/relationships/notesSlide" Target="../notesSlides/notesSlide13.xml"/><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ctrTitle"/>
          </p:nvPr>
        </p:nvSpPr>
        <p:spPr>
          <a:xfrm>
            <a:off x="311700" y="668375"/>
            <a:ext cx="8520600" cy="3076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1100"/>
              <a:buNone/>
            </a:pPr>
            <a:r>
              <a:rPr lang="en" sz="4380"/>
              <a:t>Connecting Type Ia Populations with </a:t>
            </a:r>
            <a:endParaRPr sz="4380"/>
          </a:p>
          <a:p>
            <a:pPr marL="0" lvl="0" indent="0" algn="ctr" rtl="0">
              <a:spcBef>
                <a:spcPts val="0"/>
              </a:spcBef>
              <a:spcAft>
                <a:spcPts val="0"/>
              </a:spcAft>
              <a:buSzPts val="1100"/>
              <a:buNone/>
            </a:pPr>
            <a:r>
              <a:rPr lang="en" sz="4380"/>
              <a:t>Deep-Learning Accelerated Abundance Tomography</a:t>
            </a:r>
            <a:endParaRPr sz="4380"/>
          </a:p>
        </p:txBody>
      </p:sp>
      <p:sp>
        <p:nvSpPr>
          <p:cNvPr id="59" name="Google Shape;59;p13"/>
          <p:cNvSpPr txBox="1">
            <a:spLocks noGrp="1"/>
          </p:cNvSpPr>
          <p:nvPr>
            <p:ph type="subTitle" idx="1"/>
          </p:nvPr>
        </p:nvSpPr>
        <p:spPr>
          <a:xfrm>
            <a:off x="311700" y="3745075"/>
            <a:ext cx="8520600" cy="961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Jack O'Brien</a:t>
            </a:r>
            <a:endParaRPr/>
          </a:p>
        </p:txBody>
      </p:sp>
      <p:sp>
        <p:nvSpPr>
          <p:cNvPr id="60" name="Google Shape;60;p13"/>
          <p:cNvSpPr txBox="1">
            <a:spLocks noGrp="1"/>
          </p:cNvSpPr>
          <p:nvPr>
            <p:ph type="sldNum" idx="12"/>
          </p:nvPr>
        </p:nvSpPr>
        <p:spPr>
          <a:xfrm>
            <a:off x="7075" y="6900"/>
            <a:ext cx="1334700" cy="4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800">
                <a:solidFill>
                  <a:schemeClr val="lt2"/>
                </a:solidFill>
              </a:rPr>
              <a:t>1</a:t>
            </a:fld>
            <a:endParaRPr sz="1800">
              <a:solidFill>
                <a:schemeClr val="lt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Results:</a:t>
            </a:r>
            <a:endParaRPr/>
          </a:p>
        </p:txBody>
      </p:sp>
      <p:sp>
        <p:nvSpPr>
          <p:cNvPr id="208" name="Google Shape;208;p22"/>
          <p:cNvSpPr txBox="1">
            <a:spLocks noGrp="1"/>
          </p:cNvSpPr>
          <p:nvPr>
            <p:ph type="body" idx="1"/>
          </p:nvPr>
        </p:nvSpPr>
        <p:spPr>
          <a:xfrm>
            <a:off x="311700" y="1152475"/>
            <a:ext cx="3305400" cy="3416400"/>
          </a:xfrm>
          <a:prstGeom prst="rect">
            <a:avLst/>
          </a:prstGeom>
        </p:spPr>
        <p:txBody>
          <a:bodyPr spcFirstLastPara="1" wrap="square" lIns="91425" tIns="91425" rIns="91425" bIns="91425" anchor="t" anchorCtr="0">
            <a:normAutofit lnSpcReduction="20000"/>
          </a:bodyPr>
          <a:lstStyle/>
          <a:p>
            <a:pPr marL="457200" lvl="0" indent="-342900" algn="l" rtl="0">
              <a:spcBef>
                <a:spcPts val="0"/>
              </a:spcBef>
              <a:spcAft>
                <a:spcPts val="0"/>
              </a:spcAft>
              <a:buSzPts val="1800"/>
              <a:buChar char="●"/>
            </a:pPr>
            <a:r>
              <a:rPr lang="en"/>
              <a:t>91T-likes have less overall intermediate mass elements in their outer ejecta</a:t>
            </a:r>
            <a:endParaRPr/>
          </a:p>
          <a:p>
            <a:pPr marL="914400" lvl="1" indent="-317500" algn="l" rtl="0">
              <a:spcBef>
                <a:spcPts val="0"/>
              </a:spcBef>
              <a:spcAft>
                <a:spcPts val="0"/>
              </a:spcAft>
              <a:buSzPts val="1400"/>
              <a:buChar char="○"/>
            </a:pPr>
            <a:r>
              <a:rPr lang="en"/>
              <a:t>Major contributing factor to shallow silicon features</a:t>
            </a:r>
            <a:endParaRPr/>
          </a:p>
          <a:p>
            <a:pPr marL="457200" lvl="0" indent="-342900" algn="l" rtl="0">
              <a:spcBef>
                <a:spcPts val="0"/>
              </a:spcBef>
              <a:spcAft>
                <a:spcPts val="0"/>
              </a:spcAft>
              <a:buSzPts val="1800"/>
              <a:buChar char="●"/>
            </a:pPr>
            <a:r>
              <a:rPr lang="en"/>
              <a:t>Evidence of overlap between 91T-like and Normal Ias</a:t>
            </a:r>
            <a:endParaRPr/>
          </a:p>
          <a:p>
            <a:pPr marL="914400" lvl="1" indent="-317500" algn="l" rtl="0">
              <a:spcBef>
                <a:spcPts val="0"/>
              </a:spcBef>
              <a:spcAft>
                <a:spcPts val="0"/>
              </a:spcAft>
              <a:buSzPts val="1400"/>
              <a:buChar char="○"/>
            </a:pPr>
            <a:r>
              <a:rPr lang="en"/>
              <a:t>Hints towards a common progenitor system</a:t>
            </a:r>
            <a:endParaRPr/>
          </a:p>
        </p:txBody>
      </p:sp>
      <p:pic>
        <p:nvPicPr>
          <p:cNvPr id="209" name="Google Shape;209;p22"/>
          <p:cNvPicPr preferRelativeResize="0"/>
          <p:nvPr/>
        </p:nvPicPr>
        <p:blipFill>
          <a:blip r:embed="rId3">
            <a:alphaModFix/>
          </a:blip>
          <a:stretch>
            <a:fillRect/>
          </a:stretch>
        </p:blipFill>
        <p:spPr>
          <a:xfrm>
            <a:off x="4770288" y="592312"/>
            <a:ext cx="3958874" cy="3958874"/>
          </a:xfrm>
          <a:prstGeom prst="rect">
            <a:avLst/>
          </a:prstGeom>
          <a:noFill/>
          <a:ln>
            <a:noFill/>
          </a:ln>
        </p:spPr>
      </p:pic>
      <p:sp>
        <p:nvSpPr>
          <p:cNvPr id="210" name="Google Shape;210;p22"/>
          <p:cNvSpPr txBox="1"/>
          <p:nvPr/>
        </p:nvSpPr>
        <p:spPr>
          <a:xfrm>
            <a:off x="5782525" y="4568876"/>
            <a:ext cx="1934400" cy="21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000000"/>
                </a:solidFill>
                <a:latin typeface="Montserrat"/>
                <a:ea typeface="Montserrat"/>
                <a:cs typeface="Montserrat"/>
                <a:sym typeface="Montserrat"/>
              </a:rPr>
              <a:t>O'Brien et al. 202</a:t>
            </a:r>
            <a:r>
              <a:rPr lang="en" sz="1000">
                <a:latin typeface="Montserrat"/>
                <a:ea typeface="Montserrat"/>
                <a:cs typeface="Montserrat"/>
                <a:sym typeface="Montserrat"/>
              </a:rPr>
              <a:t>3</a:t>
            </a:r>
            <a:endParaRPr sz="1000">
              <a:solidFill>
                <a:srgbClr val="000000"/>
              </a:solidFill>
              <a:latin typeface="Montserrat"/>
              <a:ea typeface="Montserrat"/>
              <a:cs typeface="Montserrat"/>
              <a:sym typeface="Montserrat"/>
            </a:endParaRPr>
          </a:p>
        </p:txBody>
      </p:sp>
      <p:sp>
        <p:nvSpPr>
          <p:cNvPr id="211" name="Google Shape;211;p22"/>
          <p:cNvSpPr txBox="1">
            <a:spLocks noGrp="1"/>
          </p:cNvSpPr>
          <p:nvPr>
            <p:ph type="sldNum" idx="12"/>
          </p:nvPr>
        </p:nvSpPr>
        <p:spPr>
          <a:xfrm>
            <a:off x="7075" y="6900"/>
            <a:ext cx="1334700" cy="4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800">
                <a:solidFill>
                  <a:schemeClr val="lt2"/>
                </a:solidFill>
              </a:rPr>
              <a:t>10</a:t>
            </a:fld>
            <a:endParaRPr sz="1800">
              <a:solidFill>
                <a:schemeClr val="l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xEl>
                                              <p:pRg st="0" end="0"/>
                                            </p:txEl>
                                          </p:spTgt>
                                        </p:tgtEl>
                                        <p:attrNameLst>
                                          <p:attrName>style.visibility</p:attrName>
                                        </p:attrNameLst>
                                      </p:cBhvr>
                                      <p:to>
                                        <p:strVal val="visible"/>
                                      </p:to>
                                    </p:set>
                                    <p:animEffect transition="in" filter="fade">
                                      <p:cBhvr>
                                        <p:cTn id="7" dur="1000"/>
                                        <p:tgtEl>
                                          <p:spTgt spid="2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8">
                                            <p:txEl>
                                              <p:pRg st="1" end="1"/>
                                            </p:txEl>
                                          </p:spTgt>
                                        </p:tgtEl>
                                        <p:attrNameLst>
                                          <p:attrName>style.visibility</p:attrName>
                                        </p:attrNameLst>
                                      </p:cBhvr>
                                      <p:to>
                                        <p:strVal val="visible"/>
                                      </p:to>
                                    </p:set>
                                    <p:animEffect transition="in" filter="fade">
                                      <p:cBhvr>
                                        <p:cTn id="12" dur="1000"/>
                                        <p:tgtEl>
                                          <p:spTgt spid="2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8">
                                            <p:txEl>
                                              <p:pRg st="2" end="2"/>
                                            </p:txEl>
                                          </p:spTgt>
                                        </p:tgtEl>
                                        <p:attrNameLst>
                                          <p:attrName>style.visibility</p:attrName>
                                        </p:attrNameLst>
                                      </p:cBhvr>
                                      <p:to>
                                        <p:strVal val="visible"/>
                                      </p:to>
                                    </p:set>
                                    <p:animEffect transition="in" filter="fade">
                                      <p:cBhvr>
                                        <p:cTn id="17" dur="1000"/>
                                        <p:tgtEl>
                                          <p:spTgt spid="2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8">
                                            <p:txEl>
                                              <p:pRg st="3" end="3"/>
                                            </p:txEl>
                                          </p:spTgt>
                                        </p:tgtEl>
                                        <p:attrNameLst>
                                          <p:attrName>style.visibility</p:attrName>
                                        </p:attrNameLst>
                                      </p:cBhvr>
                                      <p:to>
                                        <p:strVal val="visible"/>
                                      </p:to>
                                    </p:set>
                                    <p:animEffect transition="in" filter="fade">
                                      <p:cBhvr>
                                        <p:cTn id="22" dur="1000"/>
                                        <p:tgtEl>
                                          <p:spTgt spid="20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23"/>
          <p:cNvPicPr preferRelativeResize="0"/>
          <p:nvPr/>
        </p:nvPicPr>
        <p:blipFill>
          <a:blip r:embed="rId3">
            <a:alphaModFix/>
          </a:blip>
          <a:stretch>
            <a:fillRect/>
          </a:stretch>
        </p:blipFill>
        <p:spPr>
          <a:xfrm>
            <a:off x="3617100" y="551113"/>
            <a:ext cx="5357026" cy="4017762"/>
          </a:xfrm>
          <a:prstGeom prst="rect">
            <a:avLst/>
          </a:prstGeom>
          <a:noFill/>
          <a:ln>
            <a:noFill/>
          </a:ln>
        </p:spPr>
      </p:pic>
      <p:sp>
        <p:nvSpPr>
          <p:cNvPr id="217" name="Google Shape;217;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Results:</a:t>
            </a:r>
            <a:endParaRPr/>
          </a:p>
        </p:txBody>
      </p:sp>
      <p:sp>
        <p:nvSpPr>
          <p:cNvPr id="218" name="Google Shape;218;p23"/>
          <p:cNvSpPr txBox="1">
            <a:spLocks noGrp="1"/>
          </p:cNvSpPr>
          <p:nvPr>
            <p:ph type="body" idx="1"/>
          </p:nvPr>
        </p:nvSpPr>
        <p:spPr>
          <a:xfrm>
            <a:off x="311700" y="1152475"/>
            <a:ext cx="33054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Shallow Silicon features come from multiple physical mechanisms</a:t>
            </a:r>
            <a:endParaRPr/>
          </a:p>
          <a:p>
            <a:pPr marL="914400" lvl="1" indent="-317500" algn="l" rtl="0">
              <a:spcBef>
                <a:spcPts val="0"/>
              </a:spcBef>
              <a:spcAft>
                <a:spcPts val="0"/>
              </a:spcAft>
              <a:buSzPts val="1400"/>
              <a:buChar char="○"/>
            </a:pPr>
            <a:r>
              <a:rPr lang="en"/>
              <a:t>Mass fraction of intermediate mass elements</a:t>
            </a:r>
            <a:endParaRPr/>
          </a:p>
          <a:p>
            <a:pPr marL="914400" lvl="1" indent="-317500" algn="l" rtl="0">
              <a:spcBef>
                <a:spcPts val="0"/>
              </a:spcBef>
              <a:spcAft>
                <a:spcPts val="0"/>
              </a:spcAft>
              <a:buSzPts val="1400"/>
              <a:buChar char="○"/>
            </a:pPr>
            <a:r>
              <a:rPr lang="en"/>
              <a:t>Ionization state of the plasma</a:t>
            </a:r>
            <a:endParaRPr/>
          </a:p>
        </p:txBody>
      </p:sp>
      <p:sp>
        <p:nvSpPr>
          <p:cNvPr id="219" name="Google Shape;219;p23"/>
          <p:cNvSpPr txBox="1"/>
          <p:nvPr/>
        </p:nvSpPr>
        <p:spPr>
          <a:xfrm>
            <a:off x="5456213" y="4355576"/>
            <a:ext cx="1934400" cy="21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000000"/>
                </a:solidFill>
                <a:latin typeface="Montserrat"/>
                <a:ea typeface="Montserrat"/>
                <a:cs typeface="Montserrat"/>
                <a:sym typeface="Montserrat"/>
              </a:rPr>
              <a:t>O'Brien et al. 202</a:t>
            </a:r>
            <a:r>
              <a:rPr lang="en" sz="1000">
                <a:latin typeface="Montserrat"/>
                <a:ea typeface="Montserrat"/>
                <a:cs typeface="Montserrat"/>
                <a:sym typeface="Montserrat"/>
              </a:rPr>
              <a:t>3</a:t>
            </a:r>
            <a:endParaRPr sz="1000">
              <a:solidFill>
                <a:srgbClr val="000000"/>
              </a:solidFill>
              <a:latin typeface="Montserrat"/>
              <a:ea typeface="Montserrat"/>
              <a:cs typeface="Montserrat"/>
              <a:sym typeface="Montserrat"/>
            </a:endParaRPr>
          </a:p>
        </p:txBody>
      </p:sp>
      <p:sp>
        <p:nvSpPr>
          <p:cNvPr id="220" name="Google Shape;220;p23"/>
          <p:cNvSpPr/>
          <p:nvPr/>
        </p:nvSpPr>
        <p:spPr>
          <a:xfrm rot="-2163738">
            <a:off x="7398761" y="2740744"/>
            <a:ext cx="1592078" cy="1038462"/>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p:nvPr/>
        </p:nvSpPr>
        <p:spPr>
          <a:xfrm rot="-4896037">
            <a:off x="5258931" y="-30456"/>
            <a:ext cx="2328981" cy="4222108"/>
          </a:xfrm>
          <a:prstGeom prst="ellipse">
            <a:avLst/>
          </a:prstGeom>
          <a:noFill/>
          <a:ln w="381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3"/>
          <p:cNvSpPr txBox="1">
            <a:spLocks noGrp="1"/>
          </p:cNvSpPr>
          <p:nvPr>
            <p:ph type="sldNum" idx="12"/>
          </p:nvPr>
        </p:nvSpPr>
        <p:spPr>
          <a:xfrm>
            <a:off x="7075" y="6900"/>
            <a:ext cx="1334700" cy="4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800">
                <a:solidFill>
                  <a:schemeClr val="lt2"/>
                </a:solidFill>
              </a:rPr>
              <a:t>11</a:t>
            </a:fld>
            <a:endParaRPr sz="1800">
              <a:solidFill>
                <a:schemeClr val="l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1000"/>
                                        <p:tgtEl>
                                          <p:spTgt spid="2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0"/>
                                        </p:tgtEl>
                                        <p:attrNameLst>
                                          <p:attrName>style.visibility</p:attrName>
                                        </p:attrNameLst>
                                      </p:cBhvr>
                                      <p:to>
                                        <p:strVal val="visible"/>
                                      </p:to>
                                    </p:set>
                                    <p:animEffect transition="in" filter="fade">
                                      <p:cBhvr>
                                        <p:cTn id="12" dur="1000"/>
                                        <p:tgtEl>
                                          <p:spTgt spid="2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8">
                                            <p:txEl>
                                              <p:pRg st="0" end="0"/>
                                            </p:txEl>
                                          </p:spTgt>
                                        </p:tgtEl>
                                        <p:attrNameLst>
                                          <p:attrName>style.visibility</p:attrName>
                                        </p:attrNameLst>
                                      </p:cBhvr>
                                      <p:to>
                                        <p:strVal val="visible"/>
                                      </p:to>
                                    </p:set>
                                    <p:animEffect transition="in" filter="fade">
                                      <p:cBhvr>
                                        <p:cTn id="17" dur="1000"/>
                                        <p:tgtEl>
                                          <p:spTgt spid="2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8">
                                            <p:txEl>
                                              <p:pRg st="1" end="1"/>
                                            </p:txEl>
                                          </p:spTgt>
                                        </p:tgtEl>
                                        <p:attrNameLst>
                                          <p:attrName>style.visibility</p:attrName>
                                        </p:attrNameLst>
                                      </p:cBhvr>
                                      <p:to>
                                        <p:strVal val="visible"/>
                                      </p:to>
                                    </p:set>
                                    <p:animEffect transition="in" filter="fade">
                                      <p:cBhvr>
                                        <p:cTn id="22" dur="1000"/>
                                        <p:tgtEl>
                                          <p:spTgt spid="21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8">
                                            <p:txEl>
                                              <p:pRg st="2" end="2"/>
                                            </p:txEl>
                                          </p:spTgt>
                                        </p:tgtEl>
                                        <p:attrNameLst>
                                          <p:attrName>style.visibility</p:attrName>
                                        </p:attrNameLst>
                                      </p:cBhvr>
                                      <p:to>
                                        <p:strVal val="visible"/>
                                      </p:to>
                                    </p:set>
                                    <p:animEffect transition="in" filter="fade">
                                      <p:cBhvr>
                                        <p:cTn id="27" dur="1000"/>
                                        <p:tgtEl>
                                          <p:spTgt spid="2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Closing Remarks</a:t>
            </a:r>
            <a:endParaRPr/>
          </a:p>
        </p:txBody>
      </p:sp>
      <p:sp>
        <p:nvSpPr>
          <p:cNvPr id="228" name="Google Shape;228;p24"/>
          <p:cNvSpPr txBox="1">
            <a:spLocks noGrp="1"/>
          </p:cNvSpPr>
          <p:nvPr>
            <p:ph type="body" idx="1"/>
          </p:nvPr>
        </p:nvSpPr>
        <p:spPr>
          <a:xfrm>
            <a:off x="311700" y="1133375"/>
            <a:ext cx="4260300" cy="3416400"/>
          </a:xfrm>
          <a:prstGeom prst="rect">
            <a:avLst/>
          </a:prstGeom>
        </p:spPr>
        <p:txBody>
          <a:bodyPr spcFirstLastPara="1" wrap="square" lIns="91425" tIns="91425" rIns="91425" bIns="91425" anchor="t" anchorCtr="0">
            <a:normAutofit lnSpcReduction="20000"/>
          </a:bodyPr>
          <a:lstStyle/>
          <a:p>
            <a:pPr marL="457200" lvl="0" indent="0" algn="l" rtl="0">
              <a:spcBef>
                <a:spcPts val="0"/>
              </a:spcBef>
              <a:spcAft>
                <a:spcPts val="0"/>
              </a:spcAft>
              <a:buNone/>
            </a:pPr>
            <a:r>
              <a:rPr lang="en"/>
              <a:t>Conclusions</a:t>
            </a:r>
            <a:endParaRPr/>
          </a:p>
          <a:p>
            <a:pPr marL="914400" lvl="1" indent="-317500" algn="l" rtl="0">
              <a:spcBef>
                <a:spcPts val="1200"/>
              </a:spcBef>
              <a:spcAft>
                <a:spcPts val="0"/>
              </a:spcAft>
              <a:buSzPts val="1400"/>
              <a:buChar char="○"/>
            </a:pPr>
            <a:r>
              <a:rPr lang="en" b="1"/>
              <a:t>Full-spectrum inference</a:t>
            </a:r>
            <a:r>
              <a:rPr lang="en"/>
              <a:t> reveals </a:t>
            </a:r>
            <a:r>
              <a:rPr lang="en" u="sng"/>
              <a:t>more information</a:t>
            </a:r>
            <a:r>
              <a:rPr lang="en"/>
              <a:t> than light-curves or individual spectral features alone</a:t>
            </a:r>
            <a:endParaRPr/>
          </a:p>
          <a:p>
            <a:pPr marL="914400" lvl="1" indent="-317500" algn="l" rtl="0">
              <a:spcBef>
                <a:spcPts val="0"/>
              </a:spcBef>
              <a:spcAft>
                <a:spcPts val="0"/>
              </a:spcAft>
              <a:buSzPts val="1400"/>
              <a:buChar char="○"/>
            </a:pPr>
            <a:r>
              <a:rPr lang="en" b="1"/>
              <a:t>Unique observational properties</a:t>
            </a:r>
            <a:r>
              <a:rPr lang="en"/>
              <a:t> of 1991T-like supernovae have </a:t>
            </a:r>
            <a:r>
              <a:rPr lang="en" u="sng"/>
              <a:t>multiple degenerate underlying causes</a:t>
            </a:r>
            <a:endParaRPr u="sng"/>
          </a:p>
          <a:p>
            <a:pPr marL="914400" lvl="1" indent="-317500" algn="l" rtl="0">
              <a:spcBef>
                <a:spcPts val="0"/>
              </a:spcBef>
              <a:spcAft>
                <a:spcPts val="0"/>
              </a:spcAft>
              <a:buSzPts val="1400"/>
              <a:buChar char="○"/>
            </a:pPr>
            <a:r>
              <a:rPr lang="en" b="1"/>
              <a:t>Normal Ia</a:t>
            </a:r>
            <a:r>
              <a:rPr lang="en"/>
              <a:t> </a:t>
            </a:r>
            <a:r>
              <a:rPr lang="en" u="sng"/>
              <a:t>population smoothly transitions</a:t>
            </a:r>
            <a:r>
              <a:rPr lang="en"/>
              <a:t> into the</a:t>
            </a:r>
            <a:r>
              <a:rPr lang="en" b="1"/>
              <a:t> 1991T-like</a:t>
            </a:r>
            <a:r>
              <a:rPr lang="en"/>
              <a:t> population</a:t>
            </a:r>
            <a:endParaRPr/>
          </a:p>
          <a:p>
            <a:pPr marL="914400" lvl="1" indent="-317500" algn="l" rtl="0">
              <a:spcBef>
                <a:spcPts val="0"/>
              </a:spcBef>
              <a:spcAft>
                <a:spcPts val="0"/>
              </a:spcAft>
              <a:buSzPts val="1400"/>
              <a:buChar char="○"/>
            </a:pPr>
            <a:r>
              <a:rPr lang="en" b="1"/>
              <a:t>Rapid spectral inference</a:t>
            </a:r>
            <a:r>
              <a:rPr lang="en"/>
              <a:t> from physics </a:t>
            </a:r>
            <a:r>
              <a:rPr lang="en" u="sng"/>
              <a:t>is now possible</a:t>
            </a:r>
            <a:r>
              <a:rPr lang="en"/>
              <a:t> on a wide variety of transients</a:t>
            </a:r>
            <a:endParaRPr/>
          </a:p>
        </p:txBody>
      </p:sp>
      <p:sp>
        <p:nvSpPr>
          <p:cNvPr id="229" name="Google Shape;229;p24"/>
          <p:cNvSpPr txBox="1">
            <a:spLocks noGrp="1"/>
          </p:cNvSpPr>
          <p:nvPr>
            <p:ph type="body" idx="1"/>
          </p:nvPr>
        </p:nvSpPr>
        <p:spPr>
          <a:xfrm>
            <a:off x="4683675" y="1133375"/>
            <a:ext cx="42603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r>
              <a:rPr lang="en"/>
              <a:t>Future Work</a:t>
            </a:r>
            <a:endParaRPr/>
          </a:p>
          <a:p>
            <a:pPr marL="914400" lvl="1" indent="-317500" algn="l" rtl="0">
              <a:spcBef>
                <a:spcPts val="1200"/>
              </a:spcBef>
              <a:spcAft>
                <a:spcPts val="0"/>
              </a:spcAft>
              <a:buSzPts val="1400"/>
              <a:buChar char="○"/>
            </a:pPr>
            <a:r>
              <a:rPr lang="en"/>
              <a:t>Directly connect inference results to progenitor systems</a:t>
            </a:r>
            <a:endParaRPr/>
          </a:p>
          <a:p>
            <a:pPr marL="1371600" lvl="2" indent="-317500" algn="l" rtl="0">
              <a:spcBef>
                <a:spcPts val="0"/>
              </a:spcBef>
              <a:spcAft>
                <a:spcPts val="0"/>
              </a:spcAft>
              <a:buSzPts val="1400"/>
              <a:buChar char="■"/>
            </a:pPr>
            <a:r>
              <a:rPr lang="en" b="1"/>
              <a:t>Paper coming soon!</a:t>
            </a:r>
            <a:endParaRPr b="1"/>
          </a:p>
          <a:p>
            <a:pPr marL="914400" lvl="1" indent="-317500" algn="l" rtl="0">
              <a:spcBef>
                <a:spcPts val="0"/>
              </a:spcBef>
              <a:spcAft>
                <a:spcPts val="0"/>
              </a:spcAft>
              <a:buSzPts val="1400"/>
              <a:buChar char="○"/>
            </a:pPr>
            <a:r>
              <a:rPr lang="en"/>
              <a:t>Investigating Type Iax/02cx-like supernovae</a:t>
            </a:r>
            <a:endParaRPr/>
          </a:p>
          <a:p>
            <a:pPr marL="914400" lvl="1" indent="-317500" algn="l" rtl="0">
              <a:spcBef>
                <a:spcPts val="0"/>
              </a:spcBef>
              <a:spcAft>
                <a:spcPts val="0"/>
              </a:spcAft>
              <a:buSzPts val="1400"/>
              <a:buChar char="○"/>
            </a:pPr>
            <a:r>
              <a:rPr lang="en"/>
              <a:t>Apply inference over spectral time-series</a:t>
            </a:r>
            <a:endParaRPr/>
          </a:p>
          <a:p>
            <a:pPr marL="914400" lvl="1" indent="-317500" algn="l" rtl="0">
              <a:spcBef>
                <a:spcPts val="0"/>
              </a:spcBef>
              <a:spcAft>
                <a:spcPts val="0"/>
              </a:spcAft>
              <a:buSzPts val="1400"/>
              <a:buChar char="○"/>
            </a:pPr>
            <a:r>
              <a:rPr lang="en"/>
              <a:t>Generalize Ejecta Models with more powerful Generative Deep-Learning Models</a:t>
            </a:r>
            <a:endParaRPr/>
          </a:p>
        </p:txBody>
      </p:sp>
      <p:sp>
        <p:nvSpPr>
          <p:cNvPr id="230" name="Google Shape;230;p24"/>
          <p:cNvSpPr txBox="1">
            <a:spLocks noGrp="1"/>
          </p:cNvSpPr>
          <p:nvPr>
            <p:ph type="sldNum" idx="12"/>
          </p:nvPr>
        </p:nvSpPr>
        <p:spPr>
          <a:xfrm>
            <a:off x="7075" y="6900"/>
            <a:ext cx="1334700" cy="4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800">
                <a:solidFill>
                  <a:schemeClr val="lt2"/>
                </a:solidFill>
              </a:rPr>
              <a:t>12</a:t>
            </a:fld>
            <a:endParaRPr sz="1800">
              <a:solidFill>
                <a:schemeClr val="l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9">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9">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25" title="SN2011fe_2011-08-30_00-00-00_WHT-4.2m_ISIS_None.dat.dat.results.mp4">
            <a:hlinkClick r:id="rId5"/>
          </p:cNvPr>
          <p:cNvPicPr preferRelativeResize="0"/>
          <p:nvPr/>
        </p:nvPicPr>
        <p:blipFill>
          <a:blip r:embed="rId6">
            <a:alphaModFix/>
          </a:blip>
          <a:stretch>
            <a:fillRect/>
          </a:stretch>
        </p:blipFill>
        <p:spPr>
          <a:xfrm>
            <a:off x="1821488" y="989237"/>
            <a:ext cx="5501024" cy="4125775"/>
          </a:xfrm>
          <a:prstGeom prst="rect">
            <a:avLst/>
          </a:prstGeom>
          <a:noFill/>
          <a:ln>
            <a:noFill/>
          </a:ln>
        </p:spPr>
      </p:pic>
      <p:sp>
        <p:nvSpPr>
          <p:cNvPr id="236" name="Google Shape;236;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Thank you for Listening!</a:t>
            </a:r>
            <a:endParaRPr/>
          </a:p>
        </p:txBody>
      </p:sp>
      <p:pic>
        <p:nvPicPr>
          <p:cNvPr id="237" name="Google Shape;237;p25"/>
          <p:cNvPicPr preferRelativeResize="0"/>
          <p:nvPr/>
        </p:nvPicPr>
        <p:blipFill rotWithShape="1">
          <a:blip r:embed="rId7">
            <a:alphaModFix/>
          </a:blip>
          <a:srcRect l="7321" t="7233" r="7252" b="6028"/>
          <a:stretch/>
        </p:blipFill>
        <p:spPr>
          <a:xfrm>
            <a:off x="37775" y="1389425"/>
            <a:ext cx="1736425" cy="1762972"/>
          </a:xfrm>
          <a:prstGeom prst="rect">
            <a:avLst/>
          </a:prstGeom>
          <a:noFill/>
          <a:ln w="28575" cap="flat" cmpd="sng">
            <a:solidFill>
              <a:srgbClr val="CC0000"/>
            </a:solidFill>
            <a:prstDash val="solid"/>
            <a:round/>
            <a:headEnd type="none" w="sm" len="sm"/>
            <a:tailEnd type="none" w="sm" len="sm"/>
          </a:ln>
        </p:spPr>
      </p:pic>
      <p:sp>
        <p:nvSpPr>
          <p:cNvPr id="238" name="Google Shape;238;p25"/>
          <p:cNvSpPr txBox="1"/>
          <p:nvPr/>
        </p:nvSpPr>
        <p:spPr>
          <a:xfrm>
            <a:off x="0" y="989225"/>
            <a:ext cx="1821600" cy="4002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None/>
            </a:pPr>
            <a:r>
              <a:rPr lang="en">
                <a:latin typeface="Montserrat"/>
                <a:ea typeface="Montserrat"/>
                <a:cs typeface="Montserrat"/>
                <a:sym typeface="Montserrat"/>
              </a:rPr>
              <a:t>O'Brien et al. 2023</a:t>
            </a:r>
            <a:endParaRPr>
              <a:latin typeface="Montserrat"/>
              <a:ea typeface="Montserrat"/>
              <a:cs typeface="Montserrat"/>
              <a:sym typeface="Montserrat"/>
            </a:endParaRPr>
          </a:p>
        </p:txBody>
      </p:sp>
      <p:sp>
        <p:nvSpPr>
          <p:cNvPr id="239" name="Google Shape;239;p25"/>
          <p:cNvSpPr txBox="1"/>
          <p:nvPr/>
        </p:nvSpPr>
        <p:spPr>
          <a:xfrm>
            <a:off x="7369800" y="989213"/>
            <a:ext cx="1774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Connect with Me</a:t>
            </a:r>
            <a:endParaRPr>
              <a:latin typeface="Montserrat"/>
              <a:ea typeface="Montserrat"/>
              <a:cs typeface="Montserrat"/>
              <a:sym typeface="Montserrat"/>
            </a:endParaRPr>
          </a:p>
        </p:txBody>
      </p:sp>
      <p:pic>
        <p:nvPicPr>
          <p:cNvPr id="240" name="Google Shape;240;p25"/>
          <p:cNvPicPr preferRelativeResize="0"/>
          <p:nvPr/>
        </p:nvPicPr>
        <p:blipFill rotWithShape="1">
          <a:blip r:embed="rId8">
            <a:alphaModFix/>
          </a:blip>
          <a:srcRect l="4233" t="6130" r="4516" b="4639"/>
          <a:stretch/>
        </p:blipFill>
        <p:spPr>
          <a:xfrm>
            <a:off x="7369800" y="1389425"/>
            <a:ext cx="1736425" cy="1697986"/>
          </a:xfrm>
          <a:prstGeom prst="rect">
            <a:avLst/>
          </a:prstGeom>
          <a:noFill/>
          <a:ln w="28575" cap="flat" cmpd="sng">
            <a:solidFill>
              <a:srgbClr val="6AA84F"/>
            </a:solidFill>
            <a:prstDash val="solid"/>
            <a:round/>
            <a:headEnd type="none" w="sm" len="sm"/>
            <a:tailEnd type="none" w="sm" len="sm"/>
          </a:ln>
        </p:spPr>
      </p:pic>
      <p:pic>
        <p:nvPicPr>
          <p:cNvPr id="241" name="Google Shape;241;p25"/>
          <p:cNvPicPr preferRelativeResize="0"/>
          <p:nvPr/>
        </p:nvPicPr>
        <p:blipFill rotWithShape="1">
          <a:blip r:embed="rId9">
            <a:alphaModFix/>
          </a:blip>
          <a:srcRect l="11124" t="9379" r="5549" b="9134"/>
          <a:stretch/>
        </p:blipFill>
        <p:spPr>
          <a:xfrm>
            <a:off x="7369800" y="3152400"/>
            <a:ext cx="1736428" cy="1697976"/>
          </a:xfrm>
          <a:prstGeom prst="rect">
            <a:avLst/>
          </a:prstGeom>
          <a:noFill/>
          <a:ln>
            <a:noFill/>
          </a:ln>
        </p:spPr>
      </p:pic>
      <p:pic>
        <p:nvPicPr>
          <p:cNvPr id="242" name="Google Shape;242;p25"/>
          <p:cNvPicPr preferRelativeResize="0"/>
          <p:nvPr/>
        </p:nvPicPr>
        <p:blipFill rotWithShape="1">
          <a:blip r:embed="rId10">
            <a:alphaModFix/>
          </a:blip>
          <a:srcRect t="19791" r="51136" b="5692"/>
          <a:stretch/>
        </p:blipFill>
        <p:spPr>
          <a:xfrm>
            <a:off x="37775" y="3256641"/>
            <a:ext cx="1736424" cy="1489495"/>
          </a:xfrm>
          <a:prstGeom prst="rect">
            <a:avLst/>
          </a:prstGeom>
          <a:noFill/>
          <a:ln>
            <a:noFill/>
          </a:ln>
        </p:spPr>
      </p:pic>
      <p:sp>
        <p:nvSpPr>
          <p:cNvPr id="243" name="Google Shape;243;p25"/>
          <p:cNvSpPr txBox="1">
            <a:spLocks noGrp="1"/>
          </p:cNvSpPr>
          <p:nvPr>
            <p:ph type="sldNum" idx="12"/>
          </p:nvPr>
        </p:nvSpPr>
        <p:spPr>
          <a:xfrm>
            <a:off x="7075" y="6900"/>
            <a:ext cx="1334700" cy="4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800">
                <a:solidFill>
                  <a:schemeClr val="lt2"/>
                </a:solidFill>
              </a:rPr>
              <a:t>13</a:t>
            </a:fld>
            <a:endParaRPr sz="1800">
              <a:solidFill>
                <a:schemeClr val="lt2"/>
              </a:solidFill>
            </a:endParaRPr>
          </a:p>
        </p:txBody>
      </p:sp>
      <p:pic>
        <p:nvPicPr>
          <p:cNvPr id="2" name="SN2011fe_2011-08-30_00-00-00_WHT-4.2m_ISIS_None.dat.dat.results">
            <a:hlinkClick r:id="" action="ppaction://media"/>
            <a:extLst>
              <a:ext uri="{FF2B5EF4-FFF2-40B4-BE49-F238E27FC236}">
                <a16:creationId xmlns:a16="http://schemas.microsoft.com/office/drawing/2014/main" id="{1CA8E2F9-F06F-7F64-5B71-1AC74173F92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998597" y="988075"/>
            <a:ext cx="3284518" cy="4124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1000"/>
                                        <p:tgtEl>
                                          <p:spTgt spid="235"/>
                                        </p:tgtEl>
                                      </p:cBhvr>
                                    </p:animEffect>
                                  </p:childTnLst>
                                </p:cTn>
                              </p:par>
                              <p:par>
                                <p:cTn id="8" presetID="1" presetClass="mediacall" presetSubtype="0" fill="hold" nodeType="with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247"/>
        <p:cNvGrpSpPr/>
        <p:nvPr/>
      </p:nvGrpSpPr>
      <p:grpSpPr>
        <a:xfrm>
          <a:off x="0" y="0"/>
          <a:ext cx="0" cy="0"/>
          <a:chOff x="0" y="0"/>
          <a:chExt cx="0" cy="0"/>
        </a:xfrm>
      </p:grpSpPr>
      <p:sp>
        <p:nvSpPr>
          <p:cNvPr id="248" name="Google Shape;248;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Previous Study on SN2002bo Rules out Deflagration</a:t>
            </a:r>
            <a:endParaRPr/>
          </a:p>
        </p:txBody>
      </p:sp>
      <p:pic>
        <p:nvPicPr>
          <p:cNvPr id="249" name="Google Shape;249;p26"/>
          <p:cNvPicPr preferRelativeResize="0"/>
          <p:nvPr/>
        </p:nvPicPr>
        <p:blipFill rotWithShape="1">
          <a:blip r:embed="rId3">
            <a:alphaModFix/>
          </a:blip>
          <a:srcRect l="66389" t="46663" r="1851" b="30095"/>
          <a:stretch/>
        </p:blipFill>
        <p:spPr>
          <a:xfrm>
            <a:off x="4742718" y="1236061"/>
            <a:ext cx="2039357" cy="1492378"/>
          </a:xfrm>
          <a:prstGeom prst="rect">
            <a:avLst/>
          </a:prstGeom>
          <a:noFill/>
          <a:ln>
            <a:noFill/>
          </a:ln>
        </p:spPr>
      </p:pic>
      <p:pic>
        <p:nvPicPr>
          <p:cNvPr id="250" name="Google Shape;250;p26"/>
          <p:cNvPicPr preferRelativeResize="0"/>
          <p:nvPr/>
        </p:nvPicPr>
        <p:blipFill rotWithShape="1">
          <a:blip r:embed="rId3">
            <a:alphaModFix/>
          </a:blip>
          <a:srcRect l="66389" r="1016" b="76296"/>
          <a:stretch/>
        </p:blipFill>
        <p:spPr>
          <a:xfrm>
            <a:off x="2326225" y="1191500"/>
            <a:ext cx="2092877" cy="1522099"/>
          </a:xfrm>
          <a:prstGeom prst="rect">
            <a:avLst/>
          </a:prstGeom>
          <a:noFill/>
          <a:ln>
            <a:noFill/>
          </a:ln>
        </p:spPr>
      </p:pic>
      <p:pic>
        <p:nvPicPr>
          <p:cNvPr id="251" name="Google Shape;251;p26"/>
          <p:cNvPicPr preferRelativeResize="0"/>
          <p:nvPr/>
        </p:nvPicPr>
        <p:blipFill rotWithShape="1">
          <a:blip r:embed="rId3">
            <a:alphaModFix/>
          </a:blip>
          <a:srcRect l="3787" t="23910" r="64836" b="53246"/>
          <a:stretch/>
        </p:blipFill>
        <p:spPr>
          <a:xfrm>
            <a:off x="2326226" y="2754000"/>
            <a:ext cx="2014725" cy="1466849"/>
          </a:xfrm>
          <a:prstGeom prst="rect">
            <a:avLst/>
          </a:prstGeom>
          <a:noFill/>
          <a:ln>
            <a:noFill/>
          </a:ln>
        </p:spPr>
      </p:pic>
      <p:pic>
        <p:nvPicPr>
          <p:cNvPr id="252" name="Google Shape;252;p26"/>
          <p:cNvPicPr preferRelativeResize="0"/>
          <p:nvPr/>
        </p:nvPicPr>
        <p:blipFill rotWithShape="1">
          <a:blip r:embed="rId3">
            <a:alphaModFix/>
          </a:blip>
          <a:srcRect l="3808" t="462" r="64845" b="76296"/>
          <a:stretch/>
        </p:blipFill>
        <p:spPr>
          <a:xfrm>
            <a:off x="4742725" y="2713600"/>
            <a:ext cx="2012826" cy="1492398"/>
          </a:xfrm>
          <a:prstGeom prst="rect">
            <a:avLst/>
          </a:prstGeom>
          <a:noFill/>
          <a:ln>
            <a:noFill/>
          </a:ln>
        </p:spPr>
      </p:pic>
      <p:pic>
        <p:nvPicPr>
          <p:cNvPr id="253" name="Google Shape;253;p26"/>
          <p:cNvPicPr preferRelativeResize="0"/>
          <p:nvPr/>
        </p:nvPicPr>
        <p:blipFill rotWithShape="1">
          <a:blip r:embed="rId3">
            <a:alphaModFix/>
          </a:blip>
          <a:srcRect t="94814"/>
          <a:stretch/>
        </p:blipFill>
        <p:spPr>
          <a:xfrm>
            <a:off x="1831125" y="4220860"/>
            <a:ext cx="5481748" cy="284242"/>
          </a:xfrm>
          <a:prstGeom prst="rect">
            <a:avLst/>
          </a:prstGeom>
          <a:noFill/>
          <a:ln>
            <a:noFill/>
          </a:ln>
        </p:spPr>
      </p:pic>
      <p:sp>
        <p:nvSpPr>
          <p:cNvPr id="254" name="Google Shape;254;p26"/>
          <p:cNvSpPr txBox="1"/>
          <p:nvPr/>
        </p:nvSpPr>
        <p:spPr>
          <a:xfrm>
            <a:off x="3904650" y="4562000"/>
            <a:ext cx="1334700" cy="21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Montserrat"/>
                <a:ea typeface="Montserrat"/>
                <a:cs typeface="Montserrat"/>
                <a:sym typeface="Montserrat"/>
              </a:rPr>
              <a:t>O'Brien et al. 2021</a:t>
            </a:r>
            <a:endParaRPr sz="1000">
              <a:solidFill>
                <a:schemeClr val="dk1"/>
              </a:solidFill>
              <a:latin typeface="Montserrat"/>
              <a:ea typeface="Montserrat"/>
              <a:cs typeface="Montserrat"/>
              <a:sym typeface="Montserrat"/>
            </a:endParaRPr>
          </a:p>
        </p:txBody>
      </p:sp>
      <p:sp>
        <p:nvSpPr>
          <p:cNvPr id="255" name="Google Shape;255;p26"/>
          <p:cNvSpPr txBox="1">
            <a:spLocks noGrp="1"/>
          </p:cNvSpPr>
          <p:nvPr>
            <p:ph type="sldNum" idx="12"/>
          </p:nvPr>
        </p:nvSpPr>
        <p:spPr>
          <a:xfrm>
            <a:off x="7075" y="6900"/>
            <a:ext cx="1334700" cy="4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800">
                <a:solidFill>
                  <a:schemeClr val="lt2"/>
                </a:solidFill>
              </a:rPr>
              <a:t>14</a:t>
            </a:fld>
            <a:endParaRPr sz="1800">
              <a:solidFill>
                <a:schemeClr val="lt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259"/>
        <p:cNvGrpSpPr/>
        <p:nvPr/>
      </p:nvGrpSpPr>
      <p:grpSpPr>
        <a:xfrm>
          <a:off x="0" y="0"/>
          <a:ext cx="0" cy="0"/>
          <a:chOff x="0" y="0"/>
          <a:chExt cx="0" cy="0"/>
        </a:xfrm>
      </p:grpSpPr>
      <p:pic>
        <p:nvPicPr>
          <p:cNvPr id="260" name="Google Shape;260;p27"/>
          <p:cNvPicPr preferRelativeResize="0"/>
          <p:nvPr/>
        </p:nvPicPr>
        <p:blipFill rotWithShape="1">
          <a:blip r:embed="rId3">
            <a:alphaModFix/>
          </a:blip>
          <a:srcRect l="5410"/>
          <a:stretch/>
        </p:blipFill>
        <p:spPr>
          <a:xfrm>
            <a:off x="664908" y="739875"/>
            <a:ext cx="7148868" cy="4251224"/>
          </a:xfrm>
          <a:prstGeom prst="rect">
            <a:avLst/>
          </a:prstGeom>
          <a:noFill/>
          <a:ln>
            <a:noFill/>
          </a:ln>
        </p:spPr>
      </p:pic>
      <p:sp>
        <p:nvSpPr>
          <p:cNvPr id="261" name="Google Shape;261;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Multi-Zone Models with Few Parameters</a:t>
            </a:r>
            <a:endParaRPr/>
          </a:p>
        </p:txBody>
      </p:sp>
      <p:pic>
        <p:nvPicPr>
          <p:cNvPr id="262" name="Google Shape;262;p27"/>
          <p:cNvPicPr preferRelativeResize="0"/>
          <p:nvPr/>
        </p:nvPicPr>
        <p:blipFill rotWithShape="1">
          <a:blip r:embed="rId4">
            <a:alphaModFix/>
          </a:blip>
          <a:srcRect t="10281" r="5356"/>
          <a:stretch/>
        </p:blipFill>
        <p:spPr>
          <a:xfrm>
            <a:off x="9188025" y="4634225"/>
            <a:ext cx="3724450" cy="2648149"/>
          </a:xfrm>
          <a:prstGeom prst="rect">
            <a:avLst/>
          </a:prstGeom>
          <a:noFill/>
          <a:ln>
            <a:noFill/>
          </a:ln>
        </p:spPr>
      </p:pic>
      <p:sp>
        <p:nvSpPr>
          <p:cNvPr id="263" name="Google Shape;263;p27"/>
          <p:cNvSpPr/>
          <p:nvPr/>
        </p:nvSpPr>
        <p:spPr>
          <a:xfrm>
            <a:off x="664900" y="1229075"/>
            <a:ext cx="3004500" cy="37329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7"/>
          <p:cNvSpPr/>
          <p:nvPr/>
        </p:nvSpPr>
        <p:spPr>
          <a:xfrm>
            <a:off x="4827975" y="1302625"/>
            <a:ext cx="1062300" cy="8295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7"/>
          <p:cNvSpPr txBox="1"/>
          <p:nvPr/>
        </p:nvSpPr>
        <p:spPr>
          <a:xfrm>
            <a:off x="7112350" y="1229075"/>
            <a:ext cx="1615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9900FF"/>
                </a:solidFill>
                <a:latin typeface="Montserrat"/>
                <a:ea typeface="Montserrat"/>
                <a:cs typeface="Montserrat"/>
                <a:sym typeface="Montserrat"/>
              </a:rPr>
              <a:t>Intermediate Mass Elements</a:t>
            </a:r>
            <a:endParaRPr>
              <a:solidFill>
                <a:srgbClr val="9900FF"/>
              </a:solidFill>
              <a:latin typeface="Montserrat"/>
              <a:ea typeface="Montserrat"/>
              <a:cs typeface="Montserrat"/>
              <a:sym typeface="Montserrat"/>
            </a:endParaRPr>
          </a:p>
        </p:txBody>
      </p:sp>
      <p:cxnSp>
        <p:nvCxnSpPr>
          <p:cNvPr id="266" name="Google Shape;266;p27"/>
          <p:cNvCxnSpPr>
            <a:stCxn id="265" idx="1"/>
            <a:endCxn id="264" idx="6"/>
          </p:cNvCxnSpPr>
          <p:nvPr/>
        </p:nvCxnSpPr>
        <p:spPr>
          <a:xfrm flipH="1">
            <a:off x="5890150" y="1536875"/>
            <a:ext cx="1222200" cy="180600"/>
          </a:xfrm>
          <a:prstGeom prst="straightConnector1">
            <a:avLst/>
          </a:prstGeom>
          <a:noFill/>
          <a:ln w="28575" cap="flat" cmpd="sng">
            <a:solidFill>
              <a:srgbClr val="9900FF"/>
            </a:solidFill>
            <a:prstDash val="solid"/>
            <a:round/>
            <a:headEnd type="none" w="med" len="med"/>
            <a:tailEnd type="triangle" w="med" len="med"/>
          </a:ln>
        </p:spPr>
      </p:cxnSp>
      <p:cxnSp>
        <p:nvCxnSpPr>
          <p:cNvPr id="267" name="Google Shape;267;p27"/>
          <p:cNvCxnSpPr>
            <a:stCxn id="264" idx="2"/>
            <a:endCxn id="263" idx="7"/>
          </p:cNvCxnSpPr>
          <p:nvPr/>
        </p:nvCxnSpPr>
        <p:spPr>
          <a:xfrm flipH="1">
            <a:off x="3229275" y="1717375"/>
            <a:ext cx="1598700" cy="58500"/>
          </a:xfrm>
          <a:prstGeom prst="straightConnector1">
            <a:avLst/>
          </a:prstGeom>
          <a:noFill/>
          <a:ln w="28575" cap="flat" cmpd="sng">
            <a:solidFill>
              <a:srgbClr val="9900FF"/>
            </a:solidFill>
            <a:prstDash val="solid"/>
            <a:round/>
            <a:headEnd type="none" w="med" len="med"/>
            <a:tailEnd type="triangle" w="med" len="med"/>
          </a:ln>
        </p:spPr>
      </p:cxnSp>
      <p:sp>
        <p:nvSpPr>
          <p:cNvPr id="268" name="Google Shape;268;p27"/>
          <p:cNvSpPr txBox="1"/>
          <p:nvPr/>
        </p:nvSpPr>
        <p:spPr>
          <a:xfrm>
            <a:off x="7112350" y="1844675"/>
            <a:ext cx="1615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9900FF"/>
                </a:solidFill>
                <a:latin typeface="Montserrat"/>
                <a:ea typeface="Montserrat"/>
                <a:cs typeface="Montserrat"/>
                <a:sym typeface="Montserrat"/>
              </a:rPr>
              <a:t>Iron-Group Elements</a:t>
            </a:r>
            <a:endParaRPr>
              <a:solidFill>
                <a:srgbClr val="9900FF"/>
              </a:solidFill>
              <a:latin typeface="Montserrat"/>
              <a:ea typeface="Montserrat"/>
              <a:cs typeface="Montserrat"/>
              <a:sym typeface="Montserrat"/>
            </a:endParaRPr>
          </a:p>
        </p:txBody>
      </p:sp>
      <p:cxnSp>
        <p:nvCxnSpPr>
          <p:cNvPr id="269" name="Google Shape;269;p27"/>
          <p:cNvCxnSpPr>
            <a:stCxn id="268" idx="1"/>
            <a:endCxn id="270" idx="6"/>
          </p:cNvCxnSpPr>
          <p:nvPr/>
        </p:nvCxnSpPr>
        <p:spPr>
          <a:xfrm flipH="1">
            <a:off x="5890150" y="2152475"/>
            <a:ext cx="1222200" cy="319500"/>
          </a:xfrm>
          <a:prstGeom prst="straightConnector1">
            <a:avLst/>
          </a:prstGeom>
          <a:noFill/>
          <a:ln w="28575" cap="flat" cmpd="sng">
            <a:solidFill>
              <a:srgbClr val="9900FF"/>
            </a:solidFill>
            <a:prstDash val="solid"/>
            <a:round/>
            <a:headEnd type="none" w="med" len="med"/>
            <a:tailEnd type="triangle" w="med" len="med"/>
          </a:ln>
        </p:spPr>
      </p:cxnSp>
      <p:sp>
        <p:nvSpPr>
          <p:cNvPr id="270" name="Google Shape;270;p27"/>
          <p:cNvSpPr/>
          <p:nvPr/>
        </p:nvSpPr>
        <p:spPr>
          <a:xfrm>
            <a:off x="4827850" y="2004600"/>
            <a:ext cx="1062300" cy="9348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1" name="Google Shape;271;p27"/>
          <p:cNvCxnSpPr>
            <a:stCxn id="270" idx="2"/>
            <a:endCxn id="272" idx="6"/>
          </p:cNvCxnSpPr>
          <p:nvPr/>
        </p:nvCxnSpPr>
        <p:spPr>
          <a:xfrm rot="10800000">
            <a:off x="2017750" y="1811400"/>
            <a:ext cx="2810100" cy="660600"/>
          </a:xfrm>
          <a:prstGeom prst="straightConnector1">
            <a:avLst/>
          </a:prstGeom>
          <a:noFill/>
          <a:ln w="28575" cap="flat" cmpd="sng">
            <a:solidFill>
              <a:srgbClr val="9900FF"/>
            </a:solidFill>
            <a:prstDash val="solid"/>
            <a:round/>
            <a:headEnd type="none" w="med" len="med"/>
            <a:tailEnd type="triangle" w="med" len="med"/>
          </a:ln>
        </p:spPr>
      </p:cxnSp>
      <p:sp>
        <p:nvSpPr>
          <p:cNvPr id="272" name="Google Shape;272;p27"/>
          <p:cNvSpPr/>
          <p:nvPr/>
        </p:nvSpPr>
        <p:spPr>
          <a:xfrm>
            <a:off x="955525" y="1032300"/>
            <a:ext cx="1062300" cy="15579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7"/>
          <p:cNvSpPr txBox="1"/>
          <p:nvPr/>
        </p:nvSpPr>
        <p:spPr>
          <a:xfrm>
            <a:off x="7147800" y="2499050"/>
            <a:ext cx="1615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9900FF"/>
                </a:solidFill>
                <a:latin typeface="Montserrat"/>
                <a:ea typeface="Montserrat"/>
                <a:cs typeface="Montserrat"/>
                <a:sym typeface="Montserrat"/>
              </a:rPr>
              <a:t>Unburned Elements</a:t>
            </a:r>
            <a:endParaRPr>
              <a:solidFill>
                <a:srgbClr val="9900FF"/>
              </a:solidFill>
              <a:latin typeface="Montserrat"/>
              <a:ea typeface="Montserrat"/>
              <a:cs typeface="Montserrat"/>
              <a:sym typeface="Montserrat"/>
            </a:endParaRPr>
          </a:p>
        </p:txBody>
      </p:sp>
      <p:cxnSp>
        <p:nvCxnSpPr>
          <p:cNvPr id="274" name="Google Shape;274;p27"/>
          <p:cNvCxnSpPr>
            <a:stCxn id="273" idx="1"/>
            <a:endCxn id="275" idx="6"/>
          </p:cNvCxnSpPr>
          <p:nvPr/>
        </p:nvCxnSpPr>
        <p:spPr>
          <a:xfrm flipH="1">
            <a:off x="5686500" y="2806850"/>
            <a:ext cx="1461300" cy="259200"/>
          </a:xfrm>
          <a:prstGeom prst="straightConnector1">
            <a:avLst/>
          </a:prstGeom>
          <a:noFill/>
          <a:ln w="28575" cap="flat" cmpd="sng">
            <a:solidFill>
              <a:srgbClr val="9900FF"/>
            </a:solidFill>
            <a:prstDash val="solid"/>
            <a:round/>
            <a:headEnd type="none" w="med" len="med"/>
            <a:tailEnd type="triangle" w="med" len="med"/>
          </a:ln>
        </p:spPr>
      </p:cxnSp>
      <p:sp>
        <p:nvSpPr>
          <p:cNvPr id="275" name="Google Shape;275;p27"/>
          <p:cNvSpPr/>
          <p:nvPr/>
        </p:nvSpPr>
        <p:spPr>
          <a:xfrm>
            <a:off x="4863300" y="2806850"/>
            <a:ext cx="823200" cy="5181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6" name="Google Shape;276;p27"/>
          <p:cNvCxnSpPr>
            <a:stCxn id="275" idx="1"/>
            <a:endCxn id="277" idx="6"/>
          </p:cNvCxnSpPr>
          <p:nvPr/>
        </p:nvCxnSpPr>
        <p:spPr>
          <a:xfrm rot="10800000">
            <a:off x="4507755" y="2646624"/>
            <a:ext cx="476100" cy="236100"/>
          </a:xfrm>
          <a:prstGeom prst="straightConnector1">
            <a:avLst/>
          </a:prstGeom>
          <a:noFill/>
          <a:ln w="28575" cap="flat" cmpd="sng">
            <a:solidFill>
              <a:srgbClr val="9900FF"/>
            </a:solidFill>
            <a:prstDash val="solid"/>
            <a:round/>
            <a:headEnd type="none" w="med" len="med"/>
            <a:tailEnd type="triangle" w="med" len="med"/>
          </a:ln>
        </p:spPr>
      </p:cxnSp>
      <p:sp>
        <p:nvSpPr>
          <p:cNvPr id="277" name="Google Shape;277;p27"/>
          <p:cNvSpPr/>
          <p:nvPr/>
        </p:nvSpPr>
        <p:spPr>
          <a:xfrm>
            <a:off x="3175700" y="1229075"/>
            <a:ext cx="1332000" cy="28353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8" name="Google Shape;278;p27"/>
          <p:cNvCxnSpPr/>
          <p:nvPr/>
        </p:nvCxnSpPr>
        <p:spPr>
          <a:xfrm>
            <a:off x="1241350" y="2939525"/>
            <a:ext cx="1818900" cy="0"/>
          </a:xfrm>
          <a:prstGeom prst="straightConnector1">
            <a:avLst/>
          </a:prstGeom>
          <a:noFill/>
          <a:ln w="38100" cap="flat" cmpd="sng">
            <a:solidFill>
              <a:srgbClr val="990000"/>
            </a:solidFill>
            <a:prstDash val="dash"/>
            <a:round/>
            <a:headEnd type="triangle" w="med" len="med"/>
            <a:tailEnd type="triangle" w="med" len="med"/>
          </a:ln>
        </p:spPr>
      </p:cxnSp>
      <p:sp>
        <p:nvSpPr>
          <p:cNvPr id="279" name="Google Shape;279;p27"/>
          <p:cNvSpPr txBox="1"/>
          <p:nvPr/>
        </p:nvSpPr>
        <p:spPr>
          <a:xfrm rot="-3056164">
            <a:off x="1203669" y="2058228"/>
            <a:ext cx="1142518" cy="50798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990000"/>
                </a:solidFill>
                <a:latin typeface="Montserrat"/>
                <a:ea typeface="Montserrat"/>
                <a:cs typeface="Montserrat"/>
                <a:sym typeface="Montserrat"/>
              </a:rPr>
              <a:t>width</a:t>
            </a:r>
            <a:endParaRPr sz="2100" b="1">
              <a:solidFill>
                <a:srgbClr val="990000"/>
              </a:solidFill>
              <a:latin typeface="Montserrat"/>
              <a:ea typeface="Montserrat"/>
              <a:cs typeface="Montserrat"/>
              <a:sym typeface="Montserrat"/>
            </a:endParaRPr>
          </a:p>
        </p:txBody>
      </p:sp>
      <p:cxnSp>
        <p:nvCxnSpPr>
          <p:cNvPr id="280" name="Google Shape;280;p27"/>
          <p:cNvCxnSpPr/>
          <p:nvPr/>
        </p:nvCxnSpPr>
        <p:spPr>
          <a:xfrm>
            <a:off x="2116225" y="1228250"/>
            <a:ext cx="5400" cy="3274500"/>
          </a:xfrm>
          <a:prstGeom prst="straightConnector1">
            <a:avLst/>
          </a:prstGeom>
          <a:noFill/>
          <a:ln w="38100" cap="flat" cmpd="sng">
            <a:solidFill>
              <a:srgbClr val="BF9000"/>
            </a:solidFill>
            <a:prstDash val="dash"/>
            <a:round/>
            <a:headEnd type="none" w="med" len="med"/>
            <a:tailEnd type="triangle" w="med" len="med"/>
          </a:ln>
        </p:spPr>
      </p:cxnSp>
      <p:sp>
        <p:nvSpPr>
          <p:cNvPr id="281" name="Google Shape;281;p27"/>
          <p:cNvSpPr txBox="1"/>
          <p:nvPr/>
        </p:nvSpPr>
        <p:spPr>
          <a:xfrm rot="2885929">
            <a:off x="2121650" y="3455103"/>
            <a:ext cx="1514716" cy="5079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BF9000"/>
                </a:solidFill>
                <a:latin typeface="Montserrat"/>
                <a:ea typeface="Montserrat"/>
                <a:cs typeface="Montserrat"/>
                <a:sym typeface="Montserrat"/>
              </a:rPr>
              <a:t>Centroid</a:t>
            </a:r>
            <a:endParaRPr sz="2100" b="1">
              <a:solidFill>
                <a:srgbClr val="BF9000"/>
              </a:solidFill>
              <a:latin typeface="Montserrat"/>
              <a:ea typeface="Montserrat"/>
              <a:cs typeface="Montserrat"/>
              <a:sym typeface="Montserrat"/>
            </a:endParaRPr>
          </a:p>
        </p:txBody>
      </p:sp>
      <p:sp>
        <p:nvSpPr>
          <p:cNvPr id="282" name="Google Shape;282;p27"/>
          <p:cNvSpPr txBox="1"/>
          <p:nvPr/>
        </p:nvSpPr>
        <p:spPr>
          <a:xfrm>
            <a:off x="3196750" y="4897626"/>
            <a:ext cx="1934400" cy="21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Montserrat"/>
                <a:ea typeface="Montserrat"/>
                <a:cs typeface="Montserrat"/>
                <a:sym typeface="Montserrat"/>
              </a:rPr>
              <a:t>O'Brien et al. 2022 (in prep)</a:t>
            </a:r>
            <a:endParaRPr sz="1000">
              <a:solidFill>
                <a:schemeClr val="dk1"/>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fade">
                                      <p:cBhvr>
                                        <p:cTn id="7" dur="1000"/>
                                        <p:tgtEl>
                                          <p:spTgt spid="26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66"/>
                                        </p:tgtEl>
                                        <p:attrNameLst>
                                          <p:attrName>style.visibility</p:attrName>
                                        </p:attrNameLst>
                                      </p:cBhvr>
                                      <p:to>
                                        <p:strVal val="visible"/>
                                      </p:to>
                                    </p:set>
                                    <p:animEffect transition="in" filter="fade">
                                      <p:cBhvr>
                                        <p:cTn id="11" dur="1000"/>
                                        <p:tgtEl>
                                          <p:spTgt spid="26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64"/>
                                        </p:tgtEl>
                                        <p:attrNameLst>
                                          <p:attrName>style.visibility</p:attrName>
                                        </p:attrNameLst>
                                      </p:cBhvr>
                                      <p:to>
                                        <p:strVal val="visible"/>
                                      </p:to>
                                    </p:set>
                                    <p:animEffect transition="in" filter="fade">
                                      <p:cBhvr>
                                        <p:cTn id="15" dur="1000"/>
                                        <p:tgtEl>
                                          <p:spTgt spid="26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67"/>
                                        </p:tgtEl>
                                        <p:attrNameLst>
                                          <p:attrName>style.visibility</p:attrName>
                                        </p:attrNameLst>
                                      </p:cBhvr>
                                      <p:to>
                                        <p:strVal val="visible"/>
                                      </p:to>
                                    </p:set>
                                    <p:animEffect transition="in" filter="fade">
                                      <p:cBhvr>
                                        <p:cTn id="19" dur="1000"/>
                                        <p:tgtEl>
                                          <p:spTgt spid="26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63"/>
                                        </p:tgtEl>
                                        <p:attrNameLst>
                                          <p:attrName>style.visibility</p:attrName>
                                        </p:attrNameLst>
                                      </p:cBhvr>
                                      <p:to>
                                        <p:strVal val="visible"/>
                                      </p:to>
                                    </p:set>
                                    <p:animEffect transition="in" filter="fade">
                                      <p:cBhvr>
                                        <p:cTn id="23" dur="1400"/>
                                        <p:tgtEl>
                                          <p:spTgt spid="26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00"/>
                                        <p:tgtEl>
                                          <p:spTgt spid="264"/>
                                        </p:tgtEl>
                                      </p:cBhvr>
                                    </p:animEffect>
                                    <p:set>
                                      <p:cBhvr>
                                        <p:cTn id="28" dur="1" fill="hold">
                                          <p:stCondLst>
                                            <p:cond delay="1000"/>
                                          </p:stCondLst>
                                        </p:cTn>
                                        <p:tgtEl>
                                          <p:spTgt spid="264"/>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266"/>
                                        </p:tgtEl>
                                      </p:cBhvr>
                                    </p:animEffect>
                                    <p:set>
                                      <p:cBhvr>
                                        <p:cTn id="31" dur="1" fill="hold">
                                          <p:stCondLst>
                                            <p:cond delay="1000"/>
                                          </p:stCondLst>
                                        </p:cTn>
                                        <p:tgtEl>
                                          <p:spTgt spid="266"/>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267"/>
                                        </p:tgtEl>
                                      </p:cBhvr>
                                    </p:animEffect>
                                    <p:set>
                                      <p:cBhvr>
                                        <p:cTn id="34" dur="1" fill="hold">
                                          <p:stCondLst>
                                            <p:cond delay="1000"/>
                                          </p:stCondLst>
                                        </p:cTn>
                                        <p:tgtEl>
                                          <p:spTgt spid="267"/>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263"/>
                                        </p:tgtEl>
                                      </p:cBhvr>
                                    </p:animEffect>
                                    <p:set>
                                      <p:cBhvr>
                                        <p:cTn id="37" dur="1" fill="hold">
                                          <p:stCondLst>
                                            <p:cond delay="1000"/>
                                          </p:stCondLst>
                                        </p:cTn>
                                        <p:tgtEl>
                                          <p:spTgt spid="26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8"/>
                                        </p:tgtEl>
                                        <p:attrNameLst>
                                          <p:attrName>style.visibility</p:attrName>
                                        </p:attrNameLst>
                                      </p:cBhvr>
                                      <p:to>
                                        <p:strVal val="visible"/>
                                      </p:to>
                                    </p:set>
                                    <p:animEffect transition="in" filter="fade">
                                      <p:cBhvr>
                                        <p:cTn id="42" dur="1000"/>
                                        <p:tgtEl>
                                          <p:spTgt spid="268"/>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269"/>
                                        </p:tgtEl>
                                        <p:attrNameLst>
                                          <p:attrName>style.visibility</p:attrName>
                                        </p:attrNameLst>
                                      </p:cBhvr>
                                      <p:to>
                                        <p:strVal val="visible"/>
                                      </p:to>
                                    </p:set>
                                    <p:animEffect transition="in" filter="fade">
                                      <p:cBhvr>
                                        <p:cTn id="46" dur="1000"/>
                                        <p:tgtEl>
                                          <p:spTgt spid="269"/>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270"/>
                                        </p:tgtEl>
                                        <p:attrNameLst>
                                          <p:attrName>style.visibility</p:attrName>
                                        </p:attrNameLst>
                                      </p:cBhvr>
                                      <p:to>
                                        <p:strVal val="visible"/>
                                      </p:to>
                                    </p:set>
                                    <p:animEffect transition="in" filter="fade">
                                      <p:cBhvr>
                                        <p:cTn id="50" dur="1000"/>
                                        <p:tgtEl>
                                          <p:spTgt spid="270"/>
                                        </p:tgtEl>
                                      </p:cBhvr>
                                    </p:animEffect>
                                  </p:childTnLst>
                                </p:cTn>
                              </p:par>
                            </p:childTnLst>
                          </p:cTn>
                        </p:par>
                        <p:par>
                          <p:cTn id="51" fill="hold">
                            <p:stCondLst>
                              <p:cond delay="3000"/>
                            </p:stCondLst>
                            <p:childTnLst>
                              <p:par>
                                <p:cTn id="52" presetID="10" presetClass="entr" presetSubtype="0" fill="hold" nodeType="afterEffect">
                                  <p:stCondLst>
                                    <p:cond delay="0"/>
                                  </p:stCondLst>
                                  <p:childTnLst>
                                    <p:set>
                                      <p:cBhvr>
                                        <p:cTn id="53" dur="1" fill="hold">
                                          <p:stCondLst>
                                            <p:cond delay="0"/>
                                          </p:stCondLst>
                                        </p:cTn>
                                        <p:tgtEl>
                                          <p:spTgt spid="271"/>
                                        </p:tgtEl>
                                        <p:attrNameLst>
                                          <p:attrName>style.visibility</p:attrName>
                                        </p:attrNameLst>
                                      </p:cBhvr>
                                      <p:to>
                                        <p:strVal val="visible"/>
                                      </p:to>
                                    </p:set>
                                    <p:animEffect transition="in" filter="fade">
                                      <p:cBhvr>
                                        <p:cTn id="54" dur="1000"/>
                                        <p:tgtEl>
                                          <p:spTgt spid="271"/>
                                        </p:tgtEl>
                                      </p:cBhvr>
                                    </p:animEffect>
                                  </p:childTnLst>
                                </p:cTn>
                              </p:par>
                            </p:childTnLst>
                          </p:cTn>
                        </p:par>
                        <p:par>
                          <p:cTn id="55" fill="hold">
                            <p:stCondLst>
                              <p:cond delay="4000"/>
                            </p:stCondLst>
                            <p:childTnLst>
                              <p:par>
                                <p:cTn id="56" presetID="10" presetClass="entr" presetSubtype="0" fill="hold" nodeType="afterEffect">
                                  <p:stCondLst>
                                    <p:cond delay="0"/>
                                  </p:stCondLst>
                                  <p:childTnLst>
                                    <p:set>
                                      <p:cBhvr>
                                        <p:cTn id="57" dur="1" fill="hold">
                                          <p:stCondLst>
                                            <p:cond delay="0"/>
                                          </p:stCondLst>
                                        </p:cTn>
                                        <p:tgtEl>
                                          <p:spTgt spid="272"/>
                                        </p:tgtEl>
                                        <p:attrNameLst>
                                          <p:attrName>style.visibility</p:attrName>
                                        </p:attrNameLst>
                                      </p:cBhvr>
                                      <p:to>
                                        <p:strVal val="visible"/>
                                      </p:to>
                                    </p:set>
                                    <p:animEffect transition="in" filter="fade">
                                      <p:cBhvr>
                                        <p:cTn id="58" dur="1000"/>
                                        <p:tgtEl>
                                          <p:spTgt spid="27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1000"/>
                                        <p:tgtEl>
                                          <p:spTgt spid="270"/>
                                        </p:tgtEl>
                                      </p:cBhvr>
                                    </p:animEffect>
                                    <p:set>
                                      <p:cBhvr>
                                        <p:cTn id="63" dur="1" fill="hold">
                                          <p:stCondLst>
                                            <p:cond delay="1000"/>
                                          </p:stCondLst>
                                        </p:cTn>
                                        <p:tgtEl>
                                          <p:spTgt spid="270"/>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0"/>
                                        <p:tgtEl>
                                          <p:spTgt spid="271"/>
                                        </p:tgtEl>
                                      </p:cBhvr>
                                    </p:animEffect>
                                    <p:set>
                                      <p:cBhvr>
                                        <p:cTn id="66" dur="1" fill="hold">
                                          <p:stCondLst>
                                            <p:cond delay="1000"/>
                                          </p:stCondLst>
                                        </p:cTn>
                                        <p:tgtEl>
                                          <p:spTgt spid="27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1000"/>
                                        <p:tgtEl>
                                          <p:spTgt spid="272"/>
                                        </p:tgtEl>
                                      </p:cBhvr>
                                    </p:animEffect>
                                    <p:set>
                                      <p:cBhvr>
                                        <p:cTn id="69" dur="1" fill="hold">
                                          <p:stCondLst>
                                            <p:cond delay="1000"/>
                                          </p:stCondLst>
                                        </p:cTn>
                                        <p:tgtEl>
                                          <p:spTgt spid="27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269"/>
                                        </p:tgtEl>
                                      </p:cBhvr>
                                    </p:animEffect>
                                    <p:set>
                                      <p:cBhvr>
                                        <p:cTn id="72" dur="1" fill="hold">
                                          <p:stCondLst>
                                            <p:cond delay="1000"/>
                                          </p:stCondLst>
                                        </p:cTn>
                                        <p:tgtEl>
                                          <p:spTgt spid="26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73"/>
                                        </p:tgtEl>
                                        <p:attrNameLst>
                                          <p:attrName>style.visibility</p:attrName>
                                        </p:attrNameLst>
                                      </p:cBhvr>
                                      <p:to>
                                        <p:strVal val="visible"/>
                                      </p:to>
                                    </p:set>
                                    <p:animEffect transition="in" filter="fade">
                                      <p:cBhvr>
                                        <p:cTn id="77" dur="1000"/>
                                        <p:tgtEl>
                                          <p:spTgt spid="273"/>
                                        </p:tgtEl>
                                      </p:cBhvr>
                                    </p:animEffect>
                                  </p:childTnLst>
                                </p:cTn>
                              </p:par>
                            </p:childTnLst>
                          </p:cTn>
                        </p:par>
                        <p:par>
                          <p:cTn id="78" fill="hold">
                            <p:stCondLst>
                              <p:cond delay="1000"/>
                            </p:stCondLst>
                            <p:childTnLst>
                              <p:par>
                                <p:cTn id="79" presetID="10" presetClass="entr" presetSubtype="0" fill="hold" nodeType="afterEffect">
                                  <p:stCondLst>
                                    <p:cond delay="0"/>
                                  </p:stCondLst>
                                  <p:childTnLst>
                                    <p:set>
                                      <p:cBhvr>
                                        <p:cTn id="80" dur="1" fill="hold">
                                          <p:stCondLst>
                                            <p:cond delay="0"/>
                                          </p:stCondLst>
                                        </p:cTn>
                                        <p:tgtEl>
                                          <p:spTgt spid="274"/>
                                        </p:tgtEl>
                                        <p:attrNameLst>
                                          <p:attrName>style.visibility</p:attrName>
                                        </p:attrNameLst>
                                      </p:cBhvr>
                                      <p:to>
                                        <p:strVal val="visible"/>
                                      </p:to>
                                    </p:set>
                                    <p:animEffect transition="in" filter="fade">
                                      <p:cBhvr>
                                        <p:cTn id="81" dur="1000"/>
                                        <p:tgtEl>
                                          <p:spTgt spid="274"/>
                                        </p:tgtEl>
                                      </p:cBhvr>
                                    </p:animEffect>
                                  </p:childTnLst>
                                </p:cTn>
                              </p:par>
                            </p:childTnLst>
                          </p:cTn>
                        </p:par>
                        <p:par>
                          <p:cTn id="82" fill="hold">
                            <p:stCondLst>
                              <p:cond delay="2000"/>
                            </p:stCondLst>
                            <p:childTnLst>
                              <p:par>
                                <p:cTn id="83" presetID="10" presetClass="entr" presetSubtype="0" fill="hold" nodeType="afterEffect">
                                  <p:stCondLst>
                                    <p:cond delay="0"/>
                                  </p:stCondLst>
                                  <p:childTnLst>
                                    <p:set>
                                      <p:cBhvr>
                                        <p:cTn id="84" dur="1" fill="hold">
                                          <p:stCondLst>
                                            <p:cond delay="0"/>
                                          </p:stCondLst>
                                        </p:cTn>
                                        <p:tgtEl>
                                          <p:spTgt spid="275"/>
                                        </p:tgtEl>
                                        <p:attrNameLst>
                                          <p:attrName>style.visibility</p:attrName>
                                        </p:attrNameLst>
                                      </p:cBhvr>
                                      <p:to>
                                        <p:strVal val="visible"/>
                                      </p:to>
                                    </p:set>
                                    <p:animEffect transition="in" filter="fade">
                                      <p:cBhvr>
                                        <p:cTn id="85" dur="1000"/>
                                        <p:tgtEl>
                                          <p:spTgt spid="275"/>
                                        </p:tgtEl>
                                      </p:cBhvr>
                                    </p:animEffect>
                                  </p:childTnLst>
                                </p:cTn>
                              </p:par>
                            </p:childTnLst>
                          </p:cTn>
                        </p:par>
                        <p:par>
                          <p:cTn id="86" fill="hold">
                            <p:stCondLst>
                              <p:cond delay="3000"/>
                            </p:stCondLst>
                            <p:childTnLst>
                              <p:par>
                                <p:cTn id="87" presetID="10" presetClass="entr" presetSubtype="0" fill="hold" nodeType="afterEffect">
                                  <p:stCondLst>
                                    <p:cond delay="0"/>
                                  </p:stCondLst>
                                  <p:childTnLst>
                                    <p:set>
                                      <p:cBhvr>
                                        <p:cTn id="88" dur="1" fill="hold">
                                          <p:stCondLst>
                                            <p:cond delay="0"/>
                                          </p:stCondLst>
                                        </p:cTn>
                                        <p:tgtEl>
                                          <p:spTgt spid="276"/>
                                        </p:tgtEl>
                                        <p:attrNameLst>
                                          <p:attrName>style.visibility</p:attrName>
                                        </p:attrNameLst>
                                      </p:cBhvr>
                                      <p:to>
                                        <p:strVal val="visible"/>
                                      </p:to>
                                    </p:set>
                                    <p:animEffect transition="in" filter="fade">
                                      <p:cBhvr>
                                        <p:cTn id="89" dur="1000"/>
                                        <p:tgtEl>
                                          <p:spTgt spid="276"/>
                                        </p:tgtEl>
                                      </p:cBhvr>
                                    </p:animEffect>
                                  </p:childTnLst>
                                </p:cTn>
                              </p:par>
                            </p:childTnLst>
                          </p:cTn>
                        </p:par>
                        <p:par>
                          <p:cTn id="90" fill="hold">
                            <p:stCondLst>
                              <p:cond delay="4000"/>
                            </p:stCondLst>
                            <p:childTnLst>
                              <p:par>
                                <p:cTn id="91" presetID="10" presetClass="entr" presetSubtype="0" fill="hold" nodeType="afterEffect">
                                  <p:stCondLst>
                                    <p:cond delay="0"/>
                                  </p:stCondLst>
                                  <p:childTnLst>
                                    <p:set>
                                      <p:cBhvr>
                                        <p:cTn id="92" dur="1" fill="hold">
                                          <p:stCondLst>
                                            <p:cond delay="0"/>
                                          </p:stCondLst>
                                        </p:cTn>
                                        <p:tgtEl>
                                          <p:spTgt spid="277"/>
                                        </p:tgtEl>
                                        <p:attrNameLst>
                                          <p:attrName>style.visibility</p:attrName>
                                        </p:attrNameLst>
                                      </p:cBhvr>
                                      <p:to>
                                        <p:strVal val="visible"/>
                                      </p:to>
                                    </p:set>
                                    <p:animEffect transition="in" filter="fade">
                                      <p:cBhvr>
                                        <p:cTn id="93" dur="1000"/>
                                        <p:tgtEl>
                                          <p:spTgt spid="27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1000"/>
                                        <p:tgtEl>
                                          <p:spTgt spid="274"/>
                                        </p:tgtEl>
                                      </p:cBhvr>
                                    </p:animEffect>
                                    <p:set>
                                      <p:cBhvr>
                                        <p:cTn id="98" dur="1" fill="hold">
                                          <p:stCondLst>
                                            <p:cond delay="1000"/>
                                          </p:stCondLst>
                                        </p:cTn>
                                        <p:tgtEl>
                                          <p:spTgt spid="274"/>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1000"/>
                                        <p:tgtEl>
                                          <p:spTgt spid="275"/>
                                        </p:tgtEl>
                                      </p:cBhvr>
                                    </p:animEffect>
                                    <p:set>
                                      <p:cBhvr>
                                        <p:cTn id="101" dur="1" fill="hold">
                                          <p:stCondLst>
                                            <p:cond delay="1000"/>
                                          </p:stCondLst>
                                        </p:cTn>
                                        <p:tgtEl>
                                          <p:spTgt spid="275"/>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1000"/>
                                        <p:tgtEl>
                                          <p:spTgt spid="276"/>
                                        </p:tgtEl>
                                      </p:cBhvr>
                                    </p:animEffect>
                                    <p:set>
                                      <p:cBhvr>
                                        <p:cTn id="104" dur="1" fill="hold">
                                          <p:stCondLst>
                                            <p:cond delay="1000"/>
                                          </p:stCondLst>
                                        </p:cTn>
                                        <p:tgtEl>
                                          <p:spTgt spid="276"/>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1000"/>
                                        <p:tgtEl>
                                          <p:spTgt spid="277"/>
                                        </p:tgtEl>
                                      </p:cBhvr>
                                    </p:animEffect>
                                    <p:set>
                                      <p:cBhvr>
                                        <p:cTn id="107" dur="1" fill="hold">
                                          <p:stCondLst>
                                            <p:cond delay="1000"/>
                                          </p:stCondLst>
                                        </p:cTn>
                                        <p:tgtEl>
                                          <p:spTgt spid="27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278"/>
                                        </p:tgtEl>
                                        <p:attrNameLst>
                                          <p:attrName>style.visibility</p:attrName>
                                        </p:attrNameLst>
                                      </p:cBhvr>
                                      <p:to>
                                        <p:strVal val="visible"/>
                                      </p:to>
                                    </p:set>
                                    <p:animEffect transition="in" filter="fade">
                                      <p:cBhvr>
                                        <p:cTn id="112" dur="1500"/>
                                        <p:tgtEl>
                                          <p:spTgt spid="278"/>
                                        </p:tgtEl>
                                      </p:cBhvr>
                                    </p:animEffect>
                                  </p:childTnLst>
                                </p:cTn>
                              </p:par>
                            </p:childTnLst>
                          </p:cTn>
                        </p:par>
                        <p:par>
                          <p:cTn id="113" fill="hold">
                            <p:stCondLst>
                              <p:cond delay="1500"/>
                            </p:stCondLst>
                            <p:childTnLst>
                              <p:par>
                                <p:cTn id="114" presetID="10" presetClass="entr" presetSubtype="0" fill="hold" nodeType="afterEffect">
                                  <p:stCondLst>
                                    <p:cond delay="0"/>
                                  </p:stCondLst>
                                  <p:childTnLst>
                                    <p:set>
                                      <p:cBhvr>
                                        <p:cTn id="115" dur="1" fill="hold">
                                          <p:stCondLst>
                                            <p:cond delay="0"/>
                                          </p:stCondLst>
                                        </p:cTn>
                                        <p:tgtEl>
                                          <p:spTgt spid="279"/>
                                        </p:tgtEl>
                                        <p:attrNameLst>
                                          <p:attrName>style.visibility</p:attrName>
                                        </p:attrNameLst>
                                      </p:cBhvr>
                                      <p:to>
                                        <p:strVal val="visible"/>
                                      </p:to>
                                    </p:set>
                                    <p:animEffect transition="in" filter="fade">
                                      <p:cBhvr>
                                        <p:cTn id="116" dur="1000"/>
                                        <p:tgtEl>
                                          <p:spTgt spid="279"/>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280"/>
                                        </p:tgtEl>
                                        <p:attrNameLst>
                                          <p:attrName>style.visibility</p:attrName>
                                        </p:attrNameLst>
                                      </p:cBhvr>
                                      <p:to>
                                        <p:strVal val="visible"/>
                                      </p:to>
                                    </p:set>
                                    <p:animEffect transition="in" filter="fade">
                                      <p:cBhvr>
                                        <p:cTn id="121" dur="1000"/>
                                        <p:tgtEl>
                                          <p:spTgt spid="280"/>
                                        </p:tgtEl>
                                      </p:cBhvr>
                                    </p:animEffect>
                                  </p:childTnLst>
                                </p:cTn>
                              </p:par>
                            </p:childTnLst>
                          </p:cTn>
                        </p:par>
                        <p:par>
                          <p:cTn id="122" fill="hold">
                            <p:stCondLst>
                              <p:cond delay="1000"/>
                            </p:stCondLst>
                            <p:childTnLst>
                              <p:par>
                                <p:cTn id="123" presetID="10" presetClass="entr" presetSubtype="0" fill="hold" nodeType="afterEffect">
                                  <p:stCondLst>
                                    <p:cond delay="0"/>
                                  </p:stCondLst>
                                  <p:childTnLst>
                                    <p:set>
                                      <p:cBhvr>
                                        <p:cTn id="124" dur="1" fill="hold">
                                          <p:stCondLst>
                                            <p:cond delay="0"/>
                                          </p:stCondLst>
                                        </p:cTn>
                                        <p:tgtEl>
                                          <p:spTgt spid="281"/>
                                        </p:tgtEl>
                                        <p:attrNameLst>
                                          <p:attrName>style.visibility</p:attrName>
                                        </p:attrNameLst>
                                      </p:cBhvr>
                                      <p:to>
                                        <p:strVal val="visible"/>
                                      </p:to>
                                    </p:set>
                                    <p:animEffect transition="in" filter="fade">
                                      <p:cBhvr>
                                        <p:cTn id="125" dur="20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286"/>
        <p:cNvGrpSpPr/>
        <p:nvPr/>
      </p:nvGrpSpPr>
      <p:grpSpPr>
        <a:xfrm>
          <a:off x="0" y="0"/>
          <a:ext cx="0" cy="0"/>
          <a:chOff x="0" y="0"/>
          <a:chExt cx="0" cy="0"/>
        </a:xfrm>
      </p:grpSpPr>
      <p:pic>
        <p:nvPicPr>
          <p:cNvPr id="287" name="Google Shape;287;p28"/>
          <p:cNvPicPr preferRelativeResize="0"/>
          <p:nvPr/>
        </p:nvPicPr>
        <p:blipFill rotWithShape="1">
          <a:blip r:embed="rId3">
            <a:alphaModFix/>
          </a:blip>
          <a:srcRect r="8975"/>
          <a:stretch/>
        </p:blipFill>
        <p:spPr>
          <a:xfrm>
            <a:off x="6380224" y="1244788"/>
            <a:ext cx="2763774" cy="1707974"/>
          </a:xfrm>
          <a:prstGeom prst="rect">
            <a:avLst/>
          </a:prstGeom>
          <a:noFill/>
          <a:ln>
            <a:noFill/>
          </a:ln>
        </p:spPr>
      </p:pic>
      <p:pic>
        <p:nvPicPr>
          <p:cNvPr id="288" name="Google Shape;288;p28"/>
          <p:cNvPicPr preferRelativeResize="0"/>
          <p:nvPr/>
        </p:nvPicPr>
        <p:blipFill rotWithShape="1">
          <a:blip r:embed="rId4">
            <a:alphaModFix/>
          </a:blip>
          <a:srcRect r="8975"/>
          <a:stretch/>
        </p:blipFill>
        <p:spPr>
          <a:xfrm>
            <a:off x="6380225" y="2952762"/>
            <a:ext cx="2763774" cy="1707951"/>
          </a:xfrm>
          <a:prstGeom prst="rect">
            <a:avLst/>
          </a:prstGeom>
          <a:noFill/>
          <a:ln>
            <a:noFill/>
          </a:ln>
        </p:spPr>
      </p:pic>
      <p:sp>
        <p:nvSpPr>
          <p:cNvPr id="289" name="Google Shape;289;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dk1"/>
                </a:solidFill>
              </a:rPr>
              <a:t>Multi-Zone Models with Few Parameters</a:t>
            </a:r>
            <a:endParaRPr/>
          </a:p>
        </p:txBody>
      </p:sp>
      <p:sp>
        <p:nvSpPr>
          <p:cNvPr id="290" name="Google Shape;290;p28"/>
          <p:cNvSpPr txBox="1">
            <a:spLocks noGrp="1"/>
          </p:cNvSpPr>
          <p:nvPr>
            <p:ph type="body" idx="1"/>
          </p:nvPr>
        </p:nvSpPr>
        <p:spPr>
          <a:xfrm>
            <a:off x="311700" y="1152475"/>
            <a:ext cx="3687600" cy="3838200"/>
          </a:xfrm>
          <a:prstGeom prst="rect">
            <a:avLst/>
          </a:prstGeom>
        </p:spPr>
        <p:txBody>
          <a:bodyPr spcFirstLastPara="1" wrap="square" lIns="91425" tIns="91425" rIns="91425" bIns="91425" anchor="t" anchorCtr="0">
            <a:normAutofit fontScale="85000" lnSpcReduction="20000"/>
          </a:bodyPr>
          <a:lstStyle/>
          <a:p>
            <a:pPr marL="457200" lvl="0" indent="-325755" algn="l" rtl="0">
              <a:spcBef>
                <a:spcPts val="0"/>
              </a:spcBef>
              <a:spcAft>
                <a:spcPts val="0"/>
              </a:spcAft>
              <a:buSzPct val="100000"/>
              <a:buChar char="●"/>
            </a:pPr>
            <a:r>
              <a:rPr lang="en"/>
              <a:t>Advantages</a:t>
            </a:r>
            <a:endParaRPr/>
          </a:p>
          <a:p>
            <a:pPr marL="914400" lvl="1" indent="-304165" algn="l" rtl="0">
              <a:spcBef>
                <a:spcPts val="0"/>
              </a:spcBef>
              <a:spcAft>
                <a:spcPts val="0"/>
              </a:spcAft>
              <a:buSzPct val="100000"/>
              <a:buChar char="○"/>
            </a:pPr>
            <a:r>
              <a:rPr lang="en"/>
              <a:t>Probe mixing in the ejecta in detail</a:t>
            </a:r>
            <a:endParaRPr/>
          </a:p>
          <a:p>
            <a:pPr marL="914400" lvl="1" indent="-304165" algn="l" rtl="0">
              <a:spcBef>
                <a:spcPts val="0"/>
              </a:spcBef>
              <a:spcAft>
                <a:spcPts val="0"/>
              </a:spcAft>
              <a:buSzPct val="100000"/>
              <a:buChar char="○"/>
            </a:pPr>
            <a:r>
              <a:rPr lang="en"/>
              <a:t>Explore changes in ionization states at various line velocities</a:t>
            </a:r>
            <a:endParaRPr/>
          </a:p>
          <a:p>
            <a:pPr marL="914400" lvl="1" indent="-304165" algn="l" rtl="0">
              <a:spcBef>
                <a:spcPts val="0"/>
              </a:spcBef>
              <a:spcAft>
                <a:spcPts val="0"/>
              </a:spcAft>
              <a:buSzPct val="100000"/>
              <a:buChar char="○"/>
            </a:pPr>
            <a:r>
              <a:rPr lang="en"/>
              <a:t>Probe differences in nuclear burning efficiency </a:t>
            </a:r>
            <a:endParaRPr/>
          </a:p>
          <a:p>
            <a:pPr marL="914400" lvl="1" indent="-304165" algn="l" rtl="0">
              <a:spcBef>
                <a:spcPts val="0"/>
              </a:spcBef>
              <a:spcAft>
                <a:spcPts val="0"/>
              </a:spcAft>
              <a:buSzPct val="100000"/>
              <a:buChar char="○"/>
            </a:pPr>
            <a:r>
              <a:rPr lang="en"/>
              <a:t>Better constrain progenitor mass and nucleosynthetic yields</a:t>
            </a:r>
            <a:endParaRPr/>
          </a:p>
          <a:p>
            <a:pPr marL="914400" lvl="1" indent="-304165" algn="l" rtl="0">
              <a:spcBef>
                <a:spcPts val="0"/>
              </a:spcBef>
              <a:spcAft>
                <a:spcPts val="0"/>
              </a:spcAft>
              <a:buSzPct val="100000"/>
              <a:buChar char="○"/>
            </a:pPr>
            <a:r>
              <a:rPr lang="en"/>
              <a:t>Multi-epoch spectral synthesis only adds 2 parameters per epoch!</a:t>
            </a:r>
            <a:endParaRPr/>
          </a:p>
          <a:p>
            <a:pPr marL="457200" lvl="0" indent="-325755" algn="l" rtl="0">
              <a:spcBef>
                <a:spcPts val="0"/>
              </a:spcBef>
              <a:spcAft>
                <a:spcPts val="0"/>
              </a:spcAft>
              <a:buSzPct val="100000"/>
              <a:buChar char="●"/>
            </a:pPr>
            <a:r>
              <a:rPr lang="en"/>
              <a:t>New Emulator</a:t>
            </a:r>
            <a:endParaRPr/>
          </a:p>
          <a:p>
            <a:pPr marL="914400" lvl="1" indent="-304165" algn="l" rtl="0">
              <a:spcBef>
                <a:spcPts val="0"/>
              </a:spcBef>
              <a:spcAft>
                <a:spcPts val="0"/>
              </a:spcAft>
              <a:buSzPct val="100000"/>
              <a:buChar char="○"/>
            </a:pPr>
            <a:r>
              <a:rPr lang="en"/>
              <a:t>Higher complexity of this model makes emulation difficult</a:t>
            </a:r>
            <a:endParaRPr/>
          </a:p>
          <a:p>
            <a:pPr marL="914400" lvl="1" indent="-304165" algn="l" rtl="0">
              <a:spcBef>
                <a:spcPts val="0"/>
              </a:spcBef>
              <a:spcAft>
                <a:spcPts val="0"/>
              </a:spcAft>
              <a:buSzPct val="100000"/>
              <a:buChar char="○"/>
            </a:pPr>
            <a:r>
              <a:rPr lang="en"/>
              <a:t>Probabilistic Dalek which understands its own uncertainty allows us to capture this error in our likelihood</a:t>
            </a:r>
            <a:endParaRPr/>
          </a:p>
        </p:txBody>
      </p:sp>
      <p:pic>
        <p:nvPicPr>
          <p:cNvPr id="291" name="Google Shape;291;p28"/>
          <p:cNvPicPr preferRelativeResize="0"/>
          <p:nvPr/>
        </p:nvPicPr>
        <p:blipFill rotWithShape="1">
          <a:blip r:embed="rId5">
            <a:alphaModFix/>
          </a:blip>
          <a:srcRect l="5249" r="8972"/>
          <a:stretch/>
        </p:blipFill>
        <p:spPr>
          <a:xfrm>
            <a:off x="3961050" y="1244788"/>
            <a:ext cx="2604501" cy="1707974"/>
          </a:xfrm>
          <a:prstGeom prst="rect">
            <a:avLst/>
          </a:prstGeom>
          <a:noFill/>
          <a:ln>
            <a:noFill/>
          </a:ln>
        </p:spPr>
      </p:pic>
      <p:pic>
        <p:nvPicPr>
          <p:cNvPr id="292" name="Google Shape;292;p28"/>
          <p:cNvPicPr preferRelativeResize="0"/>
          <p:nvPr/>
        </p:nvPicPr>
        <p:blipFill rotWithShape="1">
          <a:blip r:embed="rId6">
            <a:alphaModFix/>
          </a:blip>
          <a:srcRect l="5249" r="8972"/>
          <a:stretch/>
        </p:blipFill>
        <p:spPr>
          <a:xfrm>
            <a:off x="3961050" y="2952762"/>
            <a:ext cx="2604501" cy="17079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1000"/>
                                        <p:tgtEl>
                                          <p:spTgt spid="28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1"/>
                                        </p:tgtEl>
                                        <p:attrNameLst>
                                          <p:attrName>style.visibility</p:attrName>
                                        </p:attrNameLst>
                                      </p:cBhvr>
                                      <p:to>
                                        <p:strVal val="visible"/>
                                      </p:to>
                                    </p:set>
                                    <p:animEffect transition="in" filter="fade">
                                      <p:cBhvr>
                                        <p:cTn id="11" dur="1000"/>
                                        <p:tgtEl>
                                          <p:spTgt spid="29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2"/>
                                        </p:tgtEl>
                                        <p:attrNameLst>
                                          <p:attrName>style.visibility</p:attrName>
                                        </p:attrNameLst>
                                      </p:cBhvr>
                                      <p:to>
                                        <p:strVal val="visible"/>
                                      </p:to>
                                    </p:set>
                                    <p:animEffect transition="in" filter="fade">
                                      <p:cBhvr>
                                        <p:cTn id="15" dur="1000"/>
                                        <p:tgtEl>
                                          <p:spTgt spid="29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88"/>
                                        </p:tgtEl>
                                        <p:attrNameLst>
                                          <p:attrName>style.visibility</p:attrName>
                                        </p:attrNameLst>
                                      </p:cBhvr>
                                      <p:to>
                                        <p:strVal val="visible"/>
                                      </p:to>
                                    </p:set>
                                    <p:animEffect transition="in" filter="fade">
                                      <p:cBhvr>
                                        <p:cTn id="19" dur="1000"/>
                                        <p:tgtEl>
                                          <p:spTgt spid="28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0">
                                            <p:txEl>
                                              <p:pRg st="0" end="0"/>
                                            </p:txEl>
                                          </p:spTgt>
                                        </p:tgtEl>
                                        <p:attrNameLst>
                                          <p:attrName>style.visibility</p:attrName>
                                        </p:attrNameLst>
                                      </p:cBhvr>
                                      <p:to>
                                        <p:strVal val="visible"/>
                                      </p:to>
                                    </p:set>
                                    <p:animEffect transition="in" filter="fade">
                                      <p:cBhvr>
                                        <p:cTn id="24" dur="1000"/>
                                        <p:tgtEl>
                                          <p:spTgt spid="29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0">
                                            <p:txEl>
                                              <p:pRg st="1" end="1"/>
                                            </p:txEl>
                                          </p:spTgt>
                                        </p:tgtEl>
                                        <p:attrNameLst>
                                          <p:attrName>style.visibility</p:attrName>
                                        </p:attrNameLst>
                                      </p:cBhvr>
                                      <p:to>
                                        <p:strVal val="visible"/>
                                      </p:to>
                                    </p:set>
                                    <p:animEffect transition="in" filter="fade">
                                      <p:cBhvr>
                                        <p:cTn id="29" dur="1000"/>
                                        <p:tgtEl>
                                          <p:spTgt spid="29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0">
                                            <p:txEl>
                                              <p:pRg st="2" end="2"/>
                                            </p:txEl>
                                          </p:spTgt>
                                        </p:tgtEl>
                                        <p:attrNameLst>
                                          <p:attrName>style.visibility</p:attrName>
                                        </p:attrNameLst>
                                      </p:cBhvr>
                                      <p:to>
                                        <p:strVal val="visible"/>
                                      </p:to>
                                    </p:set>
                                    <p:animEffect transition="in" filter="fade">
                                      <p:cBhvr>
                                        <p:cTn id="34" dur="1000"/>
                                        <p:tgtEl>
                                          <p:spTgt spid="290">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90">
                                            <p:txEl>
                                              <p:pRg st="3" end="3"/>
                                            </p:txEl>
                                          </p:spTgt>
                                        </p:tgtEl>
                                        <p:attrNameLst>
                                          <p:attrName>style.visibility</p:attrName>
                                        </p:attrNameLst>
                                      </p:cBhvr>
                                      <p:to>
                                        <p:strVal val="visible"/>
                                      </p:to>
                                    </p:set>
                                    <p:animEffect transition="in" filter="fade">
                                      <p:cBhvr>
                                        <p:cTn id="39" dur="1000"/>
                                        <p:tgtEl>
                                          <p:spTgt spid="290">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90">
                                            <p:txEl>
                                              <p:pRg st="4" end="4"/>
                                            </p:txEl>
                                          </p:spTgt>
                                        </p:tgtEl>
                                        <p:attrNameLst>
                                          <p:attrName>style.visibility</p:attrName>
                                        </p:attrNameLst>
                                      </p:cBhvr>
                                      <p:to>
                                        <p:strVal val="visible"/>
                                      </p:to>
                                    </p:set>
                                    <p:animEffect transition="in" filter="fade">
                                      <p:cBhvr>
                                        <p:cTn id="44" dur="1000"/>
                                        <p:tgtEl>
                                          <p:spTgt spid="290">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90">
                                            <p:txEl>
                                              <p:pRg st="5" end="5"/>
                                            </p:txEl>
                                          </p:spTgt>
                                        </p:tgtEl>
                                        <p:attrNameLst>
                                          <p:attrName>style.visibility</p:attrName>
                                        </p:attrNameLst>
                                      </p:cBhvr>
                                      <p:to>
                                        <p:strVal val="visible"/>
                                      </p:to>
                                    </p:set>
                                    <p:animEffect transition="in" filter="fade">
                                      <p:cBhvr>
                                        <p:cTn id="49" dur="1000"/>
                                        <p:tgtEl>
                                          <p:spTgt spid="290">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90">
                                            <p:txEl>
                                              <p:pRg st="6" end="6"/>
                                            </p:txEl>
                                          </p:spTgt>
                                        </p:tgtEl>
                                        <p:attrNameLst>
                                          <p:attrName>style.visibility</p:attrName>
                                        </p:attrNameLst>
                                      </p:cBhvr>
                                      <p:to>
                                        <p:strVal val="visible"/>
                                      </p:to>
                                    </p:set>
                                    <p:animEffect transition="in" filter="fade">
                                      <p:cBhvr>
                                        <p:cTn id="54" dur="1000"/>
                                        <p:tgtEl>
                                          <p:spTgt spid="290">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90">
                                            <p:txEl>
                                              <p:pRg st="7" end="7"/>
                                            </p:txEl>
                                          </p:spTgt>
                                        </p:tgtEl>
                                        <p:attrNameLst>
                                          <p:attrName>style.visibility</p:attrName>
                                        </p:attrNameLst>
                                      </p:cBhvr>
                                      <p:to>
                                        <p:strVal val="visible"/>
                                      </p:to>
                                    </p:set>
                                    <p:animEffect transition="in" filter="fade">
                                      <p:cBhvr>
                                        <p:cTn id="59" dur="1000"/>
                                        <p:tgtEl>
                                          <p:spTgt spid="290">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90">
                                            <p:txEl>
                                              <p:pRg st="8" end="8"/>
                                            </p:txEl>
                                          </p:spTgt>
                                        </p:tgtEl>
                                        <p:attrNameLst>
                                          <p:attrName>style.visibility</p:attrName>
                                        </p:attrNameLst>
                                      </p:cBhvr>
                                      <p:to>
                                        <p:strVal val="visible"/>
                                      </p:to>
                                    </p:set>
                                    <p:animEffect transition="in" filter="fade">
                                      <p:cBhvr>
                                        <p:cTn id="64" dur="1000"/>
                                        <p:tgtEl>
                                          <p:spTgt spid="29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296"/>
        <p:cNvGrpSpPr/>
        <p:nvPr/>
      </p:nvGrpSpPr>
      <p:grpSpPr>
        <a:xfrm>
          <a:off x="0" y="0"/>
          <a:ext cx="0" cy="0"/>
          <a:chOff x="0" y="0"/>
          <a:chExt cx="0" cy="0"/>
        </a:xfrm>
      </p:grpSpPr>
      <p:sp>
        <p:nvSpPr>
          <p:cNvPr id="297" name="Google Shape;297;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Important is NLTE?</a:t>
            </a:r>
            <a:endParaRPr/>
          </a:p>
        </p:txBody>
      </p:sp>
      <p:sp>
        <p:nvSpPr>
          <p:cNvPr id="298" name="Google Shape;298;p29"/>
          <p:cNvSpPr txBox="1"/>
          <p:nvPr/>
        </p:nvSpPr>
        <p:spPr>
          <a:xfrm>
            <a:off x="3904650" y="4798025"/>
            <a:ext cx="1334700" cy="21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Montserrat"/>
                <a:ea typeface="Montserrat"/>
                <a:cs typeface="Montserrat"/>
                <a:sym typeface="Montserrat"/>
              </a:rPr>
              <a:t>Shen et al. 2021</a:t>
            </a:r>
            <a:endParaRPr sz="1000">
              <a:solidFill>
                <a:schemeClr val="dk1"/>
              </a:solidFill>
              <a:latin typeface="Montserrat"/>
              <a:ea typeface="Montserrat"/>
              <a:cs typeface="Montserrat"/>
              <a:sym typeface="Montserrat"/>
            </a:endParaRPr>
          </a:p>
        </p:txBody>
      </p:sp>
      <p:pic>
        <p:nvPicPr>
          <p:cNvPr id="299" name="Google Shape;299;p29"/>
          <p:cNvPicPr preferRelativeResize="0"/>
          <p:nvPr/>
        </p:nvPicPr>
        <p:blipFill rotWithShape="1">
          <a:blip r:embed="rId3">
            <a:alphaModFix/>
          </a:blip>
          <a:srcRect l="8031" t="19712" r="51811" b="12149"/>
          <a:stretch/>
        </p:blipFill>
        <p:spPr>
          <a:xfrm>
            <a:off x="2505562" y="1131712"/>
            <a:ext cx="3801024" cy="3627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a:blip r:embed="rId3">
            <a:alphaModFix/>
          </a:blip>
          <a:stretch>
            <a:fillRect/>
          </a:stretch>
        </p:blipFill>
        <p:spPr>
          <a:xfrm>
            <a:off x="4572000" y="1017725"/>
            <a:ext cx="3689100" cy="3689100"/>
          </a:xfrm>
          <a:prstGeom prst="rect">
            <a:avLst/>
          </a:prstGeom>
          <a:noFill/>
          <a:ln>
            <a:noFill/>
          </a:ln>
        </p:spPr>
      </p:pic>
      <p:sp>
        <p:nvSpPr>
          <p:cNvPr id="66" name="Google Shape;66;p14"/>
          <p:cNvSpPr txBox="1">
            <a:spLocks noGrp="1"/>
          </p:cNvSpPr>
          <p:nvPr>
            <p:ph type="title"/>
          </p:nvPr>
        </p:nvSpPr>
        <p:spPr>
          <a:xfrm>
            <a:off x="311700" y="445025"/>
            <a:ext cx="8520600" cy="769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solidFill>
                  <a:schemeClr val="dk1"/>
                </a:solidFill>
              </a:rPr>
              <a:t>What are Type Ia Supernovae?</a:t>
            </a:r>
            <a:endParaRPr>
              <a:solidFill>
                <a:schemeClr val="dk1"/>
              </a:solidFill>
            </a:endParaRPr>
          </a:p>
          <a:p>
            <a:pPr marL="0" lvl="0" indent="0" algn="l" rtl="0">
              <a:spcBef>
                <a:spcPts val="0"/>
              </a:spcBef>
              <a:spcAft>
                <a:spcPts val="0"/>
              </a:spcAft>
              <a:buNone/>
            </a:pPr>
            <a:endParaRPr/>
          </a:p>
        </p:txBody>
      </p:sp>
      <p:sp>
        <p:nvSpPr>
          <p:cNvPr id="67" name="Google Shape;67;p14"/>
          <p:cNvSpPr txBox="1">
            <a:spLocks noGrp="1"/>
          </p:cNvSpPr>
          <p:nvPr>
            <p:ph type="body" idx="1"/>
          </p:nvPr>
        </p:nvSpPr>
        <p:spPr>
          <a:xfrm>
            <a:off x="311700" y="1133375"/>
            <a:ext cx="3922800" cy="1228500"/>
          </a:xfrm>
          <a:prstGeom prst="rect">
            <a:avLst/>
          </a:prstGeom>
        </p:spPr>
        <p:txBody>
          <a:bodyPr spcFirstLastPara="1" wrap="square" lIns="91425" tIns="91425" rIns="91425" bIns="91425" anchor="t" anchorCtr="0">
            <a:normAutofit fontScale="92500"/>
          </a:bodyPr>
          <a:lstStyle/>
          <a:p>
            <a:pPr marL="457200" lvl="0" indent="-334327" algn="l" rtl="0">
              <a:lnSpc>
                <a:spcPct val="115000"/>
              </a:lnSpc>
              <a:spcBef>
                <a:spcPts val="0"/>
              </a:spcBef>
              <a:spcAft>
                <a:spcPts val="0"/>
              </a:spcAft>
              <a:buSzPct val="100000"/>
              <a:buChar char="●"/>
            </a:pPr>
            <a:r>
              <a:rPr lang="en"/>
              <a:t>Thermonuclear explosion of Carbon-Oxygen White Dwarf</a:t>
            </a:r>
            <a:endParaRPr/>
          </a:p>
          <a:p>
            <a:pPr marL="914400" lvl="1" indent="-310832" algn="l" rtl="0">
              <a:lnSpc>
                <a:spcPct val="115000"/>
              </a:lnSpc>
              <a:spcBef>
                <a:spcPts val="0"/>
              </a:spcBef>
              <a:spcAft>
                <a:spcPts val="0"/>
              </a:spcAft>
              <a:buSzPct val="100000"/>
              <a:buChar char="○"/>
            </a:pPr>
            <a:r>
              <a:rPr lang="en"/>
              <a:t>Results from interaction with a binary companion</a:t>
            </a:r>
            <a:endParaRPr/>
          </a:p>
        </p:txBody>
      </p:sp>
      <p:sp>
        <p:nvSpPr>
          <p:cNvPr id="68" name="Google Shape;68;p14"/>
          <p:cNvSpPr txBox="1">
            <a:spLocks noGrp="1"/>
          </p:cNvSpPr>
          <p:nvPr>
            <p:ph type="body" idx="1"/>
          </p:nvPr>
        </p:nvSpPr>
        <p:spPr>
          <a:xfrm>
            <a:off x="311700" y="2361875"/>
            <a:ext cx="3922800" cy="1215300"/>
          </a:xfrm>
          <a:prstGeom prst="rect">
            <a:avLst/>
          </a:prstGeom>
        </p:spPr>
        <p:txBody>
          <a:bodyPr spcFirstLastPara="1" wrap="square" lIns="91425" tIns="91425" rIns="91425" bIns="91425" anchor="t" anchorCtr="0">
            <a:normAutofit fontScale="92500"/>
          </a:bodyPr>
          <a:lstStyle/>
          <a:p>
            <a:pPr marL="457200" lvl="0" indent="-334327" algn="l" rtl="0">
              <a:spcBef>
                <a:spcPts val="0"/>
              </a:spcBef>
              <a:spcAft>
                <a:spcPts val="0"/>
              </a:spcAft>
              <a:buSzPct val="100000"/>
              <a:buChar char="●"/>
            </a:pPr>
            <a:r>
              <a:rPr lang="en"/>
              <a:t>Tool for Cosmic Distance Measurement</a:t>
            </a:r>
            <a:endParaRPr/>
          </a:p>
          <a:p>
            <a:pPr marL="914400" lvl="1" indent="-310832" algn="l" rtl="0">
              <a:spcBef>
                <a:spcPts val="0"/>
              </a:spcBef>
              <a:spcAft>
                <a:spcPts val="0"/>
              </a:spcAft>
              <a:buSzPct val="100000"/>
              <a:buChar char="○"/>
            </a:pPr>
            <a:r>
              <a:rPr lang="en"/>
              <a:t>Brightness-dimming rate relation</a:t>
            </a:r>
            <a:endParaRPr/>
          </a:p>
          <a:p>
            <a:pPr marL="914400" lvl="1" indent="-310832" algn="l" rtl="0">
              <a:spcBef>
                <a:spcPts val="0"/>
              </a:spcBef>
              <a:spcAft>
                <a:spcPts val="0"/>
              </a:spcAft>
              <a:buSzPct val="100000"/>
              <a:buChar char="○"/>
            </a:pPr>
            <a:r>
              <a:rPr lang="en"/>
              <a:t>5-sigma H0 tension</a:t>
            </a:r>
            <a:endParaRPr/>
          </a:p>
        </p:txBody>
      </p:sp>
      <p:sp>
        <p:nvSpPr>
          <p:cNvPr id="69" name="Google Shape;69;p14"/>
          <p:cNvSpPr txBox="1">
            <a:spLocks noGrp="1"/>
          </p:cNvSpPr>
          <p:nvPr>
            <p:ph type="body" idx="1"/>
          </p:nvPr>
        </p:nvSpPr>
        <p:spPr>
          <a:xfrm>
            <a:off x="311700" y="3577100"/>
            <a:ext cx="3922800" cy="1100700"/>
          </a:xfrm>
          <a:prstGeom prst="rect">
            <a:avLst/>
          </a:prstGeom>
        </p:spPr>
        <p:txBody>
          <a:bodyPr spcFirstLastPara="1" wrap="square" lIns="91425" tIns="91425" rIns="91425" bIns="91425" anchor="t" anchorCtr="0">
            <a:normAutofit fontScale="92500" lnSpcReduction="20000"/>
          </a:bodyPr>
          <a:lstStyle/>
          <a:p>
            <a:pPr marL="457200" lvl="0" indent="-334327" algn="l" rtl="0">
              <a:spcBef>
                <a:spcPts val="0"/>
              </a:spcBef>
              <a:spcAft>
                <a:spcPts val="0"/>
              </a:spcAft>
              <a:buSzPct val="100000"/>
              <a:buChar char="●"/>
            </a:pPr>
            <a:r>
              <a:rPr lang="en"/>
              <a:t>Vital to Chemical Enrichment of the Universe</a:t>
            </a:r>
            <a:endParaRPr/>
          </a:p>
          <a:p>
            <a:pPr marL="914400" lvl="1" indent="-310832" algn="l" rtl="0">
              <a:spcBef>
                <a:spcPts val="0"/>
              </a:spcBef>
              <a:spcAft>
                <a:spcPts val="0"/>
              </a:spcAft>
              <a:buSzPct val="100000"/>
              <a:buChar char="○"/>
            </a:pPr>
            <a:r>
              <a:rPr lang="en"/>
              <a:t>Iron-peak elements and some intermediate mass elements</a:t>
            </a:r>
            <a:endParaRPr/>
          </a:p>
        </p:txBody>
      </p:sp>
      <p:grpSp>
        <p:nvGrpSpPr>
          <p:cNvPr id="70" name="Google Shape;70;p14"/>
          <p:cNvGrpSpPr/>
          <p:nvPr/>
        </p:nvGrpSpPr>
        <p:grpSpPr>
          <a:xfrm>
            <a:off x="4349350" y="863143"/>
            <a:ext cx="4604105" cy="3814649"/>
            <a:chOff x="4349350" y="863143"/>
            <a:chExt cx="4604105" cy="3814649"/>
          </a:xfrm>
        </p:grpSpPr>
        <p:pic>
          <p:nvPicPr>
            <p:cNvPr id="71" name="Google Shape;71;p14"/>
            <p:cNvPicPr preferRelativeResize="0"/>
            <p:nvPr/>
          </p:nvPicPr>
          <p:blipFill rotWithShape="1">
            <a:blip r:embed="rId4">
              <a:alphaModFix/>
            </a:blip>
            <a:srcRect t="10032" b="5522"/>
            <a:stretch/>
          </p:blipFill>
          <p:spPr>
            <a:xfrm>
              <a:off x="4349350" y="863143"/>
              <a:ext cx="4604105" cy="3814649"/>
            </a:xfrm>
            <a:prstGeom prst="rect">
              <a:avLst/>
            </a:prstGeom>
            <a:noFill/>
            <a:ln>
              <a:noFill/>
            </a:ln>
          </p:spPr>
        </p:pic>
        <p:cxnSp>
          <p:nvCxnSpPr>
            <p:cNvPr id="72" name="Google Shape;72;p14"/>
            <p:cNvCxnSpPr/>
            <p:nvPr/>
          </p:nvCxnSpPr>
          <p:spPr>
            <a:xfrm>
              <a:off x="5456750" y="1989725"/>
              <a:ext cx="3600" cy="2189700"/>
            </a:xfrm>
            <a:prstGeom prst="straightConnector1">
              <a:avLst/>
            </a:prstGeom>
            <a:noFill/>
            <a:ln w="28575" cap="flat" cmpd="sng">
              <a:solidFill>
                <a:srgbClr val="0000FF"/>
              </a:solidFill>
              <a:prstDash val="dot"/>
              <a:round/>
              <a:headEnd type="none" w="med" len="med"/>
              <a:tailEnd type="none" w="med" len="med"/>
            </a:ln>
          </p:spPr>
        </p:cxnSp>
        <p:cxnSp>
          <p:nvCxnSpPr>
            <p:cNvPr id="73" name="Google Shape;73;p14"/>
            <p:cNvCxnSpPr/>
            <p:nvPr/>
          </p:nvCxnSpPr>
          <p:spPr>
            <a:xfrm>
              <a:off x="6988825" y="2003700"/>
              <a:ext cx="0" cy="364800"/>
            </a:xfrm>
            <a:prstGeom prst="straightConnector1">
              <a:avLst/>
            </a:prstGeom>
            <a:noFill/>
            <a:ln w="9525" cap="flat" cmpd="sng">
              <a:solidFill>
                <a:srgbClr val="0000FF"/>
              </a:solidFill>
              <a:prstDash val="solid"/>
              <a:round/>
              <a:headEnd type="triangle" w="med" len="med"/>
              <a:tailEnd type="triangle" w="med" len="med"/>
            </a:ln>
          </p:spPr>
        </p:cxnSp>
        <p:cxnSp>
          <p:nvCxnSpPr>
            <p:cNvPr id="74" name="Google Shape;74;p14"/>
            <p:cNvCxnSpPr/>
            <p:nvPr/>
          </p:nvCxnSpPr>
          <p:spPr>
            <a:xfrm>
              <a:off x="5456742" y="2003490"/>
              <a:ext cx="1531500" cy="0"/>
            </a:xfrm>
            <a:prstGeom prst="straightConnector1">
              <a:avLst/>
            </a:prstGeom>
            <a:noFill/>
            <a:ln w="28575" cap="flat" cmpd="sng">
              <a:solidFill>
                <a:srgbClr val="0000FF"/>
              </a:solidFill>
              <a:prstDash val="solid"/>
              <a:round/>
              <a:headEnd type="none" w="med" len="med"/>
              <a:tailEnd type="none" w="med" len="med"/>
            </a:ln>
          </p:spPr>
        </p:cxnSp>
        <p:cxnSp>
          <p:nvCxnSpPr>
            <p:cNvPr id="75" name="Google Shape;75;p14"/>
            <p:cNvCxnSpPr/>
            <p:nvPr/>
          </p:nvCxnSpPr>
          <p:spPr>
            <a:xfrm>
              <a:off x="5733452" y="2360520"/>
              <a:ext cx="1248600" cy="0"/>
            </a:xfrm>
            <a:prstGeom prst="straightConnector1">
              <a:avLst/>
            </a:prstGeom>
            <a:noFill/>
            <a:ln w="28575" cap="flat" cmpd="sng">
              <a:solidFill>
                <a:srgbClr val="0000FF"/>
              </a:solidFill>
              <a:prstDash val="solid"/>
              <a:round/>
              <a:headEnd type="none" w="med" len="med"/>
              <a:tailEnd type="none" w="med" len="med"/>
            </a:ln>
          </p:spPr>
        </p:cxnSp>
        <p:sp>
          <p:nvSpPr>
            <p:cNvPr id="76" name="Google Shape;76;p14"/>
            <p:cNvSpPr txBox="1"/>
            <p:nvPr/>
          </p:nvSpPr>
          <p:spPr>
            <a:xfrm>
              <a:off x="5864450" y="1550988"/>
              <a:ext cx="7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0000FF"/>
                  </a:solidFill>
                  <a:latin typeface="Montserrat"/>
                  <a:ea typeface="Montserrat"/>
                  <a:cs typeface="Montserrat"/>
                  <a:sym typeface="Montserrat"/>
                </a:rPr>
                <a:t>M</a:t>
              </a:r>
              <a:r>
                <a:rPr lang="en" b="1" baseline="-25000">
                  <a:solidFill>
                    <a:srgbClr val="0000FF"/>
                  </a:solidFill>
                  <a:latin typeface="Montserrat"/>
                  <a:ea typeface="Montserrat"/>
                  <a:cs typeface="Montserrat"/>
                  <a:sym typeface="Montserrat"/>
                </a:rPr>
                <a:t>B,Max</a:t>
              </a:r>
              <a:endParaRPr b="1" baseline="-25000">
                <a:solidFill>
                  <a:srgbClr val="0000FF"/>
                </a:solidFill>
                <a:latin typeface="Montserrat"/>
                <a:ea typeface="Montserrat"/>
                <a:cs typeface="Montserrat"/>
                <a:sym typeface="Montserrat"/>
              </a:endParaRPr>
            </a:p>
          </p:txBody>
        </p:sp>
        <p:cxnSp>
          <p:nvCxnSpPr>
            <p:cNvPr id="77" name="Google Shape;77;p14"/>
            <p:cNvCxnSpPr/>
            <p:nvPr/>
          </p:nvCxnSpPr>
          <p:spPr>
            <a:xfrm>
              <a:off x="5742550" y="2389275"/>
              <a:ext cx="0" cy="1783200"/>
            </a:xfrm>
            <a:prstGeom prst="straightConnector1">
              <a:avLst/>
            </a:prstGeom>
            <a:noFill/>
            <a:ln w="28575" cap="flat" cmpd="sng">
              <a:solidFill>
                <a:srgbClr val="0000FF"/>
              </a:solidFill>
              <a:prstDash val="dot"/>
              <a:round/>
              <a:headEnd type="none" w="med" len="med"/>
              <a:tailEnd type="none" w="med" len="med"/>
            </a:ln>
          </p:spPr>
        </p:cxnSp>
        <p:sp>
          <p:nvSpPr>
            <p:cNvPr id="78" name="Google Shape;78;p14"/>
            <p:cNvSpPr txBox="1"/>
            <p:nvPr/>
          </p:nvSpPr>
          <p:spPr>
            <a:xfrm>
              <a:off x="7049675" y="1986000"/>
              <a:ext cx="89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0000FF"/>
                  </a:solidFill>
                  <a:latin typeface="Montserrat"/>
                  <a:ea typeface="Montserrat"/>
                  <a:cs typeface="Montserrat"/>
                  <a:sym typeface="Montserrat"/>
                </a:rPr>
                <a:t>Δm</a:t>
              </a:r>
              <a:r>
                <a:rPr lang="en" b="1" baseline="-25000">
                  <a:solidFill>
                    <a:srgbClr val="0000FF"/>
                  </a:solidFill>
                  <a:latin typeface="Montserrat"/>
                  <a:ea typeface="Montserrat"/>
                  <a:cs typeface="Montserrat"/>
                  <a:sym typeface="Montserrat"/>
                </a:rPr>
                <a:t>15</a:t>
              </a:r>
              <a:r>
                <a:rPr lang="en" b="1">
                  <a:solidFill>
                    <a:srgbClr val="0000FF"/>
                  </a:solidFill>
                  <a:latin typeface="Montserrat"/>
                  <a:ea typeface="Montserrat"/>
                  <a:cs typeface="Montserrat"/>
                  <a:sym typeface="Montserrat"/>
                </a:rPr>
                <a:t>(B)</a:t>
              </a:r>
              <a:endParaRPr b="1">
                <a:solidFill>
                  <a:srgbClr val="0000FF"/>
                </a:solidFill>
                <a:latin typeface="Montserrat"/>
                <a:ea typeface="Montserrat"/>
                <a:cs typeface="Montserrat"/>
                <a:sym typeface="Montserrat"/>
              </a:endParaRPr>
            </a:p>
          </p:txBody>
        </p:sp>
      </p:grpSp>
      <p:pic>
        <p:nvPicPr>
          <p:cNvPr id="79" name="Google Shape;79;p14"/>
          <p:cNvPicPr preferRelativeResize="0"/>
          <p:nvPr/>
        </p:nvPicPr>
        <p:blipFill rotWithShape="1">
          <a:blip r:embed="rId5">
            <a:alphaModFix/>
          </a:blip>
          <a:srcRect l="2559" t="5575" r="2984" b="6341"/>
          <a:stretch/>
        </p:blipFill>
        <p:spPr>
          <a:xfrm>
            <a:off x="4236900" y="1644749"/>
            <a:ext cx="4829000" cy="2251451"/>
          </a:xfrm>
          <a:prstGeom prst="rect">
            <a:avLst/>
          </a:prstGeom>
          <a:noFill/>
          <a:ln w="9525" cap="flat" cmpd="sng">
            <a:solidFill>
              <a:schemeClr val="dk1"/>
            </a:solidFill>
            <a:prstDash val="solid"/>
            <a:round/>
            <a:headEnd type="none" w="sm" len="sm"/>
            <a:tailEnd type="none" w="sm" len="sm"/>
          </a:ln>
        </p:spPr>
      </p:pic>
      <p:sp>
        <p:nvSpPr>
          <p:cNvPr id="80" name="Google Shape;80;p14"/>
          <p:cNvSpPr txBox="1">
            <a:spLocks noGrp="1"/>
          </p:cNvSpPr>
          <p:nvPr>
            <p:ph type="sldNum" idx="12"/>
          </p:nvPr>
        </p:nvSpPr>
        <p:spPr>
          <a:xfrm>
            <a:off x="7075" y="6900"/>
            <a:ext cx="1334700" cy="4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800">
                <a:solidFill>
                  <a:schemeClr val="lt2"/>
                </a:solidFill>
              </a:rPr>
              <a:t>2</a:t>
            </a:fld>
            <a:endParaRPr sz="1800">
              <a:solidFill>
                <a:schemeClr val="l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childTnLst>
                                </p:cTn>
                              </p:par>
                              <p:par>
                                <p:cTn id="13" presetID="10" presetClass="entr" presetSubtype="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10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9"/>
                                        </p:tgtEl>
                                        <p:attrNameLst>
                                          <p:attrName>style.visibility</p:attrName>
                                        </p:attrNameLst>
                                      </p:cBhvr>
                                      <p:to>
                                        <p:strVal val="visible"/>
                                      </p:to>
                                    </p:set>
                                    <p:animEffect transition="in" filter="fade">
                                      <p:cBhvr>
                                        <p:cTn id="20" dur="1000"/>
                                        <p:tgtEl>
                                          <p:spTgt spid="79"/>
                                        </p:tgtEl>
                                      </p:cBhvr>
                                    </p:animEffect>
                                  </p:childTnLst>
                                </p:cTn>
                              </p:par>
                              <p:par>
                                <p:cTn id="21" presetID="10" presetClass="entr" presetSubtype="0" fill="hold" nodeType="with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311700" y="445025"/>
            <a:ext cx="8520600" cy="1012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dk1"/>
                </a:solidFill>
              </a:rPr>
              <a:t>What </a:t>
            </a:r>
            <a:r>
              <a:rPr lang="en" i="1">
                <a:solidFill>
                  <a:schemeClr val="dk1"/>
                </a:solidFill>
              </a:rPr>
              <a:t>are</a:t>
            </a:r>
            <a:r>
              <a:rPr lang="en">
                <a:solidFill>
                  <a:schemeClr val="dk1"/>
                </a:solidFill>
              </a:rPr>
              <a:t> Type Ia Supernovae?</a:t>
            </a:r>
            <a:endParaRPr>
              <a:solidFill>
                <a:schemeClr val="dk1"/>
              </a:solidFill>
            </a:endParaRPr>
          </a:p>
          <a:p>
            <a:pPr marL="0" lvl="0" indent="0" algn="l" rtl="0">
              <a:spcBef>
                <a:spcPts val="0"/>
              </a:spcBef>
              <a:spcAft>
                <a:spcPts val="0"/>
              </a:spcAft>
              <a:buNone/>
            </a:pPr>
            <a:r>
              <a:rPr lang="en" u="sng"/>
              <a:t>The Progenitor Problem</a:t>
            </a:r>
            <a:endParaRPr u="sng"/>
          </a:p>
        </p:txBody>
      </p:sp>
      <p:sp>
        <p:nvSpPr>
          <p:cNvPr id="86" name="Google Shape;86;p15"/>
          <p:cNvSpPr txBox="1">
            <a:spLocks noGrp="1"/>
          </p:cNvSpPr>
          <p:nvPr>
            <p:ph type="body" idx="1"/>
          </p:nvPr>
        </p:nvSpPr>
        <p:spPr>
          <a:xfrm>
            <a:off x="311700" y="1457275"/>
            <a:ext cx="4251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How can we make a white dwarf explode?</a:t>
            </a:r>
            <a:endParaRPr/>
          </a:p>
          <a:p>
            <a:pPr marL="914400" lvl="1" indent="-317500" algn="l" rtl="0">
              <a:spcBef>
                <a:spcPts val="0"/>
              </a:spcBef>
              <a:spcAft>
                <a:spcPts val="0"/>
              </a:spcAft>
              <a:buSzPts val="1400"/>
              <a:buChar char="○"/>
            </a:pPr>
            <a:r>
              <a:rPr lang="en"/>
              <a:t>Density and temperature high enough for ignition</a:t>
            </a:r>
            <a:endParaRPr/>
          </a:p>
          <a:p>
            <a:pPr marL="457200" lvl="0" indent="-342900" algn="l" rtl="0">
              <a:spcBef>
                <a:spcPts val="0"/>
              </a:spcBef>
              <a:spcAft>
                <a:spcPts val="0"/>
              </a:spcAft>
              <a:buSzPts val="1800"/>
              <a:buChar char="●"/>
            </a:pPr>
            <a:r>
              <a:rPr lang="en"/>
              <a:t>Many competing scenarios</a:t>
            </a:r>
            <a:endParaRPr/>
          </a:p>
          <a:p>
            <a:pPr marL="914400" lvl="1" indent="-317500" algn="l" rtl="0">
              <a:spcBef>
                <a:spcPts val="0"/>
              </a:spcBef>
              <a:spcAft>
                <a:spcPts val="0"/>
              </a:spcAft>
              <a:buSzPts val="1400"/>
              <a:buChar char="○"/>
            </a:pPr>
            <a:r>
              <a:rPr lang="en"/>
              <a:t>Ignition sources</a:t>
            </a:r>
            <a:endParaRPr/>
          </a:p>
          <a:p>
            <a:pPr marL="1371600" lvl="2" indent="-317500" algn="l" rtl="0">
              <a:spcBef>
                <a:spcPts val="0"/>
              </a:spcBef>
              <a:spcAft>
                <a:spcPts val="0"/>
              </a:spcAft>
              <a:buSzPts val="1400"/>
              <a:buChar char="■"/>
            </a:pPr>
            <a:r>
              <a:rPr lang="en" sz="1400"/>
              <a:t>Accretion or violent merger?</a:t>
            </a:r>
            <a:endParaRPr sz="1400"/>
          </a:p>
          <a:p>
            <a:pPr marL="914400" lvl="1" indent="-317500" algn="l" rtl="0">
              <a:spcBef>
                <a:spcPts val="0"/>
              </a:spcBef>
              <a:spcAft>
                <a:spcPts val="0"/>
              </a:spcAft>
              <a:buSzPts val="1400"/>
              <a:buChar char="○"/>
            </a:pPr>
            <a:r>
              <a:rPr lang="en"/>
              <a:t>Progenitor mass</a:t>
            </a:r>
            <a:endParaRPr/>
          </a:p>
          <a:p>
            <a:pPr marL="1371600" lvl="2" indent="-317500" algn="l" rtl="0">
              <a:spcBef>
                <a:spcPts val="0"/>
              </a:spcBef>
              <a:spcAft>
                <a:spcPts val="0"/>
              </a:spcAft>
              <a:buSzPts val="1400"/>
              <a:buChar char="■"/>
            </a:pPr>
            <a:r>
              <a:rPr lang="en"/>
              <a:t>Near M</a:t>
            </a:r>
            <a:r>
              <a:rPr lang="en" baseline="-25000"/>
              <a:t>ch</a:t>
            </a:r>
            <a:r>
              <a:rPr lang="en"/>
              <a:t> or sub M</a:t>
            </a:r>
            <a:r>
              <a:rPr lang="en" baseline="-25000"/>
              <a:t>ch</a:t>
            </a:r>
            <a:r>
              <a:rPr lang="en"/>
              <a:t>?</a:t>
            </a:r>
            <a:endParaRPr/>
          </a:p>
          <a:p>
            <a:pPr marL="457200" lvl="0" indent="-342900" algn="l" rtl="0">
              <a:spcBef>
                <a:spcPts val="0"/>
              </a:spcBef>
              <a:spcAft>
                <a:spcPts val="0"/>
              </a:spcAft>
              <a:buSzPts val="1800"/>
              <a:buChar char="●"/>
            </a:pPr>
            <a:r>
              <a:rPr lang="en"/>
              <a:t>Can be probed through flame propagation</a:t>
            </a:r>
            <a:endParaRPr/>
          </a:p>
        </p:txBody>
      </p:sp>
      <p:pic>
        <p:nvPicPr>
          <p:cNvPr id="87" name="Google Shape;87;p15"/>
          <p:cNvPicPr preferRelativeResize="0"/>
          <p:nvPr/>
        </p:nvPicPr>
        <p:blipFill>
          <a:blip r:embed="rId3">
            <a:alphaModFix/>
          </a:blip>
          <a:stretch>
            <a:fillRect/>
          </a:stretch>
        </p:blipFill>
        <p:spPr>
          <a:xfrm>
            <a:off x="5845924" y="2932900"/>
            <a:ext cx="3081363" cy="2055850"/>
          </a:xfrm>
          <a:prstGeom prst="rect">
            <a:avLst/>
          </a:prstGeom>
          <a:noFill/>
          <a:ln>
            <a:noFill/>
          </a:ln>
        </p:spPr>
      </p:pic>
      <p:pic>
        <p:nvPicPr>
          <p:cNvPr id="88" name="Google Shape;88;p15"/>
          <p:cNvPicPr preferRelativeResize="0"/>
          <p:nvPr/>
        </p:nvPicPr>
        <p:blipFill rotWithShape="1">
          <a:blip r:embed="rId4">
            <a:alphaModFix/>
          </a:blip>
          <a:srcRect t="10524" b="10524"/>
          <a:stretch/>
        </p:blipFill>
        <p:spPr>
          <a:xfrm>
            <a:off x="5845913" y="606075"/>
            <a:ext cx="3081358" cy="2055850"/>
          </a:xfrm>
          <a:prstGeom prst="rect">
            <a:avLst/>
          </a:prstGeom>
          <a:noFill/>
          <a:ln>
            <a:noFill/>
          </a:ln>
        </p:spPr>
      </p:pic>
      <p:sp>
        <p:nvSpPr>
          <p:cNvPr id="89" name="Google Shape;89;p15"/>
          <p:cNvSpPr txBox="1"/>
          <p:nvPr/>
        </p:nvSpPr>
        <p:spPr>
          <a:xfrm>
            <a:off x="255850" y="2399700"/>
            <a:ext cx="5081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90" name="Google Shape;90;p15"/>
          <p:cNvSpPr txBox="1">
            <a:spLocks noGrp="1"/>
          </p:cNvSpPr>
          <p:nvPr>
            <p:ph type="sldNum" idx="12"/>
          </p:nvPr>
        </p:nvSpPr>
        <p:spPr>
          <a:xfrm>
            <a:off x="7075" y="6900"/>
            <a:ext cx="1334700" cy="4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800">
                <a:solidFill>
                  <a:schemeClr val="lt2"/>
                </a:solidFill>
              </a:rPr>
              <a:t>3</a:t>
            </a:fld>
            <a:endParaRPr sz="1800">
              <a:solidFill>
                <a:schemeClr val="l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Effect transition="in" filter="fade">
                                      <p:cBhvr>
                                        <p:cTn id="7" dur="1000"/>
                                        <p:tgtEl>
                                          <p:spTgt spid="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
                                            <p:txEl>
                                              <p:pRg st="1" end="1"/>
                                            </p:txEl>
                                          </p:spTgt>
                                        </p:tgtEl>
                                        <p:attrNameLst>
                                          <p:attrName>style.visibility</p:attrName>
                                        </p:attrNameLst>
                                      </p:cBhvr>
                                      <p:to>
                                        <p:strVal val="visible"/>
                                      </p:to>
                                    </p:set>
                                    <p:animEffect transition="in" filter="fade">
                                      <p:cBhvr>
                                        <p:cTn id="12" dur="1000"/>
                                        <p:tgtEl>
                                          <p:spTgt spid="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
                                            <p:txEl>
                                              <p:pRg st="2" end="2"/>
                                            </p:txEl>
                                          </p:spTgt>
                                        </p:tgtEl>
                                        <p:attrNameLst>
                                          <p:attrName>style.visibility</p:attrName>
                                        </p:attrNameLst>
                                      </p:cBhvr>
                                      <p:to>
                                        <p:strVal val="visible"/>
                                      </p:to>
                                    </p:set>
                                    <p:animEffect transition="in" filter="fade">
                                      <p:cBhvr>
                                        <p:cTn id="17" dur="1000"/>
                                        <p:tgtEl>
                                          <p:spTgt spid="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6">
                                            <p:txEl>
                                              <p:pRg st="3" end="3"/>
                                            </p:txEl>
                                          </p:spTgt>
                                        </p:tgtEl>
                                        <p:attrNameLst>
                                          <p:attrName>style.visibility</p:attrName>
                                        </p:attrNameLst>
                                      </p:cBhvr>
                                      <p:to>
                                        <p:strVal val="visible"/>
                                      </p:to>
                                    </p:set>
                                    <p:animEffect transition="in" filter="fade">
                                      <p:cBhvr>
                                        <p:cTn id="22" dur="1000"/>
                                        <p:tgtEl>
                                          <p:spTgt spid="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6">
                                            <p:txEl>
                                              <p:pRg st="4" end="4"/>
                                            </p:txEl>
                                          </p:spTgt>
                                        </p:tgtEl>
                                        <p:attrNameLst>
                                          <p:attrName>style.visibility</p:attrName>
                                        </p:attrNameLst>
                                      </p:cBhvr>
                                      <p:to>
                                        <p:strVal val="visible"/>
                                      </p:to>
                                    </p:set>
                                    <p:animEffect transition="in" filter="fade">
                                      <p:cBhvr>
                                        <p:cTn id="27" dur="1000"/>
                                        <p:tgtEl>
                                          <p:spTgt spid="8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6">
                                            <p:txEl>
                                              <p:pRg st="5" end="5"/>
                                            </p:txEl>
                                          </p:spTgt>
                                        </p:tgtEl>
                                        <p:attrNameLst>
                                          <p:attrName>style.visibility</p:attrName>
                                        </p:attrNameLst>
                                      </p:cBhvr>
                                      <p:to>
                                        <p:strVal val="visible"/>
                                      </p:to>
                                    </p:set>
                                    <p:animEffect transition="in" filter="fade">
                                      <p:cBhvr>
                                        <p:cTn id="32" dur="1000"/>
                                        <p:tgtEl>
                                          <p:spTgt spid="8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6">
                                            <p:txEl>
                                              <p:pRg st="6" end="6"/>
                                            </p:txEl>
                                          </p:spTgt>
                                        </p:tgtEl>
                                        <p:attrNameLst>
                                          <p:attrName>style.visibility</p:attrName>
                                        </p:attrNameLst>
                                      </p:cBhvr>
                                      <p:to>
                                        <p:strVal val="visible"/>
                                      </p:to>
                                    </p:set>
                                    <p:animEffect transition="in" filter="fade">
                                      <p:cBhvr>
                                        <p:cTn id="37" dur="1000"/>
                                        <p:tgtEl>
                                          <p:spTgt spid="8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6">
                                            <p:txEl>
                                              <p:pRg st="7" end="7"/>
                                            </p:txEl>
                                          </p:spTgt>
                                        </p:tgtEl>
                                        <p:attrNameLst>
                                          <p:attrName>style.visibility</p:attrName>
                                        </p:attrNameLst>
                                      </p:cBhvr>
                                      <p:to>
                                        <p:strVal val="visible"/>
                                      </p:to>
                                    </p:set>
                                    <p:animEffect transition="in" filter="fade">
                                      <p:cBhvr>
                                        <p:cTn id="42" dur="1000"/>
                                        <p:tgtEl>
                                          <p:spTgt spid="8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6"/>
          <p:cNvSpPr txBox="1">
            <a:spLocks noGrp="1"/>
          </p:cNvSpPr>
          <p:nvPr>
            <p:ph type="title"/>
          </p:nvPr>
        </p:nvSpPr>
        <p:spPr>
          <a:xfrm>
            <a:off x="311700" y="445025"/>
            <a:ext cx="4616700" cy="960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Large Diversity of Progenitor Models</a:t>
            </a:r>
            <a:endParaRPr/>
          </a:p>
        </p:txBody>
      </p:sp>
      <p:sp>
        <p:nvSpPr>
          <p:cNvPr id="96" name="Google Shape;96;p16"/>
          <p:cNvSpPr txBox="1">
            <a:spLocks noGrp="1"/>
          </p:cNvSpPr>
          <p:nvPr>
            <p:ph type="body" idx="1"/>
          </p:nvPr>
        </p:nvSpPr>
        <p:spPr>
          <a:xfrm>
            <a:off x="311700" y="1405625"/>
            <a:ext cx="42603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Pure Deflagrations</a:t>
            </a:r>
            <a:endParaRPr/>
          </a:p>
          <a:p>
            <a:pPr marL="914400" lvl="1" indent="-317500" algn="l" rtl="0">
              <a:spcBef>
                <a:spcPts val="0"/>
              </a:spcBef>
              <a:spcAft>
                <a:spcPts val="0"/>
              </a:spcAft>
              <a:buSzPts val="1400"/>
              <a:buChar char="○"/>
            </a:pPr>
            <a:r>
              <a:rPr lang="en" b="1"/>
              <a:t>Subsonic</a:t>
            </a:r>
            <a:r>
              <a:rPr lang="en"/>
              <a:t> turbulent burning front causes materials from different depths to mix</a:t>
            </a:r>
            <a:endParaRPr/>
          </a:p>
          <a:p>
            <a:pPr marL="914400" lvl="1" indent="-317500" algn="l" rtl="0">
              <a:spcBef>
                <a:spcPts val="0"/>
              </a:spcBef>
              <a:spcAft>
                <a:spcPts val="0"/>
              </a:spcAft>
              <a:buSzPts val="1400"/>
              <a:buChar char="○"/>
            </a:pPr>
            <a:r>
              <a:rPr lang="en" u="sng"/>
              <a:t>Material mixed at all depths</a:t>
            </a:r>
            <a:endParaRPr u="sng"/>
          </a:p>
          <a:p>
            <a:pPr marL="457200" lvl="0" indent="-342900" algn="l" rtl="0">
              <a:spcBef>
                <a:spcPts val="0"/>
              </a:spcBef>
              <a:spcAft>
                <a:spcPts val="0"/>
              </a:spcAft>
              <a:buSzPts val="1800"/>
              <a:buChar char="●"/>
            </a:pPr>
            <a:r>
              <a:rPr lang="en"/>
              <a:t>Pure Detonations</a:t>
            </a:r>
            <a:endParaRPr/>
          </a:p>
          <a:p>
            <a:pPr marL="914400" lvl="1" indent="-317500" algn="l" rtl="0">
              <a:spcBef>
                <a:spcPts val="0"/>
              </a:spcBef>
              <a:spcAft>
                <a:spcPts val="0"/>
              </a:spcAft>
              <a:buSzPts val="1400"/>
              <a:buChar char="○"/>
            </a:pPr>
            <a:r>
              <a:rPr lang="en" b="1"/>
              <a:t>Supersonic </a:t>
            </a:r>
            <a:r>
              <a:rPr lang="en"/>
              <a:t>nuclear burning wave</a:t>
            </a:r>
            <a:endParaRPr/>
          </a:p>
          <a:p>
            <a:pPr marL="914400" lvl="1" indent="-317500" algn="l" rtl="0">
              <a:spcBef>
                <a:spcPts val="0"/>
              </a:spcBef>
              <a:spcAft>
                <a:spcPts val="0"/>
              </a:spcAft>
              <a:buSzPts val="1400"/>
              <a:buChar char="○"/>
            </a:pPr>
            <a:r>
              <a:rPr lang="en" u="sng"/>
              <a:t>Shock front too fast for mixing</a:t>
            </a:r>
            <a:endParaRPr u="sng"/>
          </a:p>
          <a:p>
            <a:pPr marL="457200" lvl="0" indent="-342900" algn="l" rtl="0">
              <a:spcBef>
                <a:spcPts val="0"/>
              </a:spcBef>
              <a:spcAft>
                <a:spcPts val="0"/>
              </a:spcAft>
              <a:buSzPts val="1800"/>
              <a:buChar char="●"/>
            </a:pPr>
            <a:r>
              <a:rPr lang="en" sz="1665"/>
              <a:t>Detonation Deflagration Transition</a:t>
            </a:r>
            <a:endParaRPr/>
          </a:p>
          <a:p>
            <a:pPr marL="914400" lvl="1" indent="-317500" algn="l" rtl="0">
              <a:spcBef>
                <a:spcPts val="0"/>
              </a:spcBef>
              <a:spcAft>
                <a:spcPts val="0"/>
              </a:spcAft>
              <a:buSzPts val="1400"/>
              <a:buChar char="○"/>
            </a:pPr>
            <a:r>
              <a:rPr lang="en" b="1"/>
              <a:t>Subsonic</a:t>
            </a:r>
            <a:r>
              <a:rPr lang="en"/>
              <a:t> turbulent burning front -&gt; </a:t>
            </a:r>
            <a:r>
              <a:rPr lang="en" b="1"/>
              <a:t>supersonic</a:t>
            </a:r>
            <a:r>
              <a:rPr lang="en"/>
              <a:t> detonation</a:t>
            </a:r>
            <a:endParaRPr/>
          </a:p>
          <a:p>
            <a:pPr marL="914400" lvl="1" indent="-317500" algn="l" rtl="0">
              <a:spcBef>
                <a:spcPts val="0"/>
              </a:spcBef>
              <a:spcAft>
                <a:spcPts val="0"/>
              </a:spcAft>
              <a:buSzPts val="1400"/>
              <a:buChar char="○"/>
            </a:pPr>
            <a:r>
              <a:rPr lang="en" u="sng"/>
              <a:t>Mixing closer to the center</a:t>
            </a:r>
            <a:endParaRPr u="sng"/>
          </a:p>
        </p:txBody>
      </p:sp>
      <p:pic>
        <p:nvPicPr>
          <p:cNvPr id="97" name="Google Shape;97;p16"/>
          <p:cNvPicPr preferRelativeResize="0"/>
          <p:nvPr/>
        </p:nvPicPr>
        <p:blipFill>
          <a:blip r:embed="rId3">
            <a:alphaModFix/>
          </a:blip>
          <a:stretch>
            <a:fillRect/>
          </a:stretch>
        </p:blipFill>
        <p:spPr>
          <a:xfrm>
            <a:off x="4928504" y="2074351"/>
            <a:ext cx="3903795" cy="1534455"/>
          </a:xfrm>
          <a:prstGeom prst="rect">
            <a:avLst/>
          </a:prstGeom>
          <a:noFill/>
          <a:ln>
            <a:noFill/>
          </a:ln>
        </p:spPr>
      </p:pic>
      <p:pic>
        <p:nvPicPr>
          <p:cNvPr id="98" name="Google Shape;98;p16"/>
          <p:cNvPicPr preferRelativeResize="0"/>
          <p:nvPr/>
        </p:nvPicPr>
        <p:blipFill>
          <a:blip r:embed="rId4">
            <a:alphaModFix/>
          </a:blip>
          <a:stretch>
            <a:fillRect/>
          </a:stretch>
        </p:blipFill>
        <p:spPr>
          <a:xfrm>
            <a:off x="4928498" y="539657"/>
            <a:ext cx="3903795" cy="1534455"/>
          </a:xfrm>
          <a:prstGeom prst="rect">
            <a:avLst/>
          </a:prstGeom>
          <a:noFill/>
          <a:ln>
            <a:noFill/>
          </a:ln>
        </p:spPr>
      </p:pic>
      <p:pic>
        <p:nvPicPr>
          <p:cNvPr id="99" name="Google Shape;99;p16"/>
          <p:cNvPicPr preferRelativeResize="0"/>
          <p:nvPr/>
        </p:nvPicPr>
        <p:blipFill>
          <a:blip r:embed="rId5">
            <a:alphaModFix/>
          </a:blip>
          <a:stretch>
            <a:fillRect/>
          </a:stretch>
        </p:blipFill>
        <p:spPr>
          <a:xfrm>
            <a:off x="4928503" y="3609046"/>
            <a:ext cx="3903795" cy="1534455"/>
          </a:xfrm>
          <a:prstGeom prst="rect">
            <a:avLst/>
          </a:prstGeom>
          <a:noFill/>
          <a:ln>
            <a:noFill/>
          </a:ln>
        </p:spPr>
      </p:pic>
      <p:sp>
        <p:nvSpPr>
          <p:cNvPr id="100" name="Google Shape;100;p16"/>
          <p:cNvSpPr txBox="1">
            <a:spLocks noGrp="1"/>
          </p:cNvSpPr>
          <p:nvPr>
            <p:ph type="sldNum" idx="12"/>
          </p:nvPr>
        </p:nvSpPr>
        <p:spPr>
          <a:xfrm>
            <a:off x="7075" y="6900"/>
            <a:ext cx="1334700" cy="4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800">
                <a:solidFill>
                  <a:schemeClr val="lt2"/>
                </a:solidFill>
              </a:rPr>
              <a:t>4</a:t>
            </a:fld>
            <a:endParaRPr sz="1800">
              <a:solidFill>
                <a:schemeClr val="lt2"/>
              </a:solidFill>
            </a:endParaRPr>
          </a:p>
        </p:txBody>
      </p:sp>
      <p:sp>
        <p:nvSpPr>
          <p:cNvPr id="101" name="Google Shape;101;p16"/>
          <p:cNvSpPr txBox="1"/>
          <p:nvPr/>
        </p:nvSpPr>
        <p:spPr>
          <a:xfrm>
            <a:off x="6127425" y="3384563"/>
            <a:ext cx="1449600" cy="169200"/>
          </a:xfrm>
          <a:prstGeom prst="rect">
            <a:avLst/>
          </a:prstGeom>
          <a:solidFill>
            <a:schemeClr val="lt1"/>
          </a:solidFill>
          <a:ln>
            <a:noFill/>
          </a:ln>
        </p:spPr>
        <p:txBody>
          <a:bodyPr spcFirstLastPara="1" wrap="square" lIns="91425" tIns="0" rIns="91425" bIns="0" anchor="t" anchorCtr="0">
            <a:spAutoFit/>
          </a:bodyPr>
          <a:lstStyle/>
          <a:p>
            <a:pPr marL="0" lvl="0" indent="0" algn="ctr" rtl="0">
              <a:spcBef>
                <a:spcPts val="0"/>
              </a:spcBef>
              <a:spcAft>
                <a:spcPts val="0"/>
              </a:spcAft>
              <a:buNone/>
            </a:pPr>
            <a:r>
              <a:rPr lang="en" sz="1100">
                <a:latin typeface="Montserrat"/>
                <a:ea typeface="Montserrat"/>
                <a:cs typeface="Montserrat"/>
                <a:sym typeface="Montserrat"/>
              </a:rPr>
              <a:t>Mass Coordinate</a:t>
            </a:r>
            <a:endParaRPr sz="1100">
              <a:latin typeface="Montserrat"/>
              <a:ea typeface="Montserrat"/>
              <a:cs typeface="Montserrat"/>
              <a:sym typeface="Montserrat"/>
            </a:endParaRPr>
          </a:p>
        </p:txBody>
      </p:sp>
      <p:sp>
        <p:nvSpPr>
          <p:cNvPr id="102" name="Google Shape;102;p16"/>
          <p:cNvSpPr txBox="1"/>
          <p:nvPr/>
        </p:nvSpPr>
        <p:spPr>
          <a:xfrm rot="-5400000">
            <a:off x="4435375" y="4146425"/>
            <a:ext cx="1182000" cy="169200"/>
          </a:xfrm>
          <a:prstGeom prst="rect">
            <a:avLst/>
          </a:prstGeom>
          <a:solidFill>
            <a:schemeClr val="lt1"/>
          </a:solidFill>
          <a:ln>
            <a:noFill/>
          </a:ln>
        </p:spPr>
        <p:txBody>
          <a:bodyPr spcFirstLastPara="1" wrap="square" lIns="91425" tIns="0" rIns="91425" bIns="0" anchor="t" anchorCtr="0">
            <a:spAutoFit/>
          </a:bodyPr>
          <a:lstStyle/>
          <a:p>
            <a:pPr marL="0" lvl="0" indent="0" algn="ctr" rtl="0">
              <a:spcBef>
                <a:spcPts val="0"/>
              </a:spcBef>
              <a:spcAft>
                <a:spcPts val="0"/>
              </a:spcAft>
              <a:buNone/>
            </a:pPr>
            <a:r>
              <a:rPr lang="en" sz="1100">
                <a:latin typeface="Montserrat"/>
                <a:ea typeface="Montserrat"/>
                <a:cs typeface="Montserrat"/>
                <a:sym typeface="Montserrat"/>
              </a:rPr>
              <a:t>Mass Fraction</a:t>
            </a:r>
            <a:endParaRPr sz="1100">
              <a:latin typeface="Montserrat"/>
              <a:ea typeface="Montserrat"/>
              <a:cs typeface="Montserrat"/>
              <a:sym typeface="Montserrat"/>
            </a:endParaRPr>
          </a:p>
        </p:txBody>
      </p:sp>
      <p:sp>
        <p:nvSpPr>
          <p:cNvPr id="103" name="Google Shape;103;p16"/>
          <p:cNvSpPr txBox="1"/>
          <p:nvPr/>
        </p:nvSpPr>
        <p:spPr>
          <a:xfrm>
            <a:off x="6127425" y="4927613"/>
            <a:ext cx="1449600" cy="169200"/>
          </a:xfrm>
          <a:prstGeom prst="rect">
            <a:avLst/>
          </a:prstGeom>
          <a:solidFill>
            <a:schemeClr val="lt1"/>
          </a:solidFill>
          <a:ln>
            <a:noFill/>
          </a:ln>
        </p:spPr>
        <p:txBody>
          <a:bodyPr spcFirstLastPara="1" wrap="square" lIns="91425" tIns="0" rIns="91425" bIns="0" anchor="t" anchorCtr="0">
            <a:spAutoFit/>
          </a:bodyPr>
          <a:lstStyle/>
          <a:p>
            <a:pPr marL="0" lvl="0" indent="0" algn="ctr" rtl="0">
              <a:spcBef>
                <a:spcPts val="0"/>
              </a:spcBef>
              <a:spcAft>
                <a:spcPts val="0"/>
              </a:spcAft>
              <a:buNone/>
            </a:pPr>
            <a:r>
              <a:rPr lang="en" sz="1100">
                <a:latin typeface="Montserrat"/>
                <a:ea typeface="Montserrat"/>
                <a:cs typeface="Montserrat"/>
                <a:sym typeface="Montserrat"/>
              </a:rPr>
              <a:t>Mass Coordinate</a:t>
            </a:r>
            <a:endParaRPr sz="1100">
              <a:latin typeface="Montserrat"/>
              <a:ea typeface="Montserrat"/>
              <a:cs typeface="Montserrat"/>
              <a:sym typeface="Montserrat"/>
            </a:endParaRPr>
          </a:p>
        </p:txBody>
      </p:sp>
      <p:sp>
        <p:nvSpPr>
          <p:cNvPr id="104" name="Google Shape;104;p16"/>
          <p:cNvSpPr txBox="1"/>
          <p:nvPr/>
        </p:nvSpPr>
        <p:spPr>
          <a:xfrm>
            <a:off x="6127425" y="1860563"/>
            <a:ext cx="1449600" cy="169200"/>
          </a:xfrm>
          <a:prstGeom prst="rect">
            <a:avLst/>
          </a:prstGeom>
          <a:solidFill>
            <a:schemeClr val="lt1"/>
          </a:solidFill>
          <a:ln>
            <a:noFill/>
          </a:ln>
        </p:spPr>
        <p:txBody>
          <a:bodyPr spcFirstLastPara="1" wrap="square" lIns="91425" tIns="0" rIns="91425" bIns="0" anchor="t" anchorCtr="0">
            <a:spAutoFit/>
          </a:bodyPr>
          <a:lstStyle/>
          <a:p>
            <a:pPr marL="0" lvl="0" indent="0" algn="ctr" rtl="0">
              <a:spcBef>
                <a:spcPts val="0"/>
              </a:spcBef>
              <a:spcAft>
                <a:spcPts val="0"/>
              </a:spcAft>
              <a:buNone/>
            </a:pPr>
            <a:r>
              <a:rPr lang="en" sz="1100">
                <a:latin typeface="Montserrat"/>
                <a:ea typeface="Montserrat"/>
                <a:cs typeface="Montserrat"/>
                <a:sym typeface="Montserrat"/>
              </a:rPr>
              <a:t>Mass Coordinate</a:t>
            </a:r>
            <a:endParaRPr sz="1100">
              <a:latin typeface="Montserrat"/>
              <a:ea typeface="Montserrat"/>
              <a:cs typeface="Montserrat"/>
              <a:sym typeface="Montserrat"/>
            </a:endParaRPr>
          </a:p>
        </p:txBody>
      </p:sp>
      <p:sp>
        <p:nvSpPr>
          <p:cNvPr id="105" name="Google Shape;105;p16"/>
          <p:cNvSpPr txBox="1"/>
          <p:nvPr/>
        </p:nvSpPr>
        <p:spPr>
          <a:xfrm rot="-5400000">
            <a:off x="4435375" y="2670050"/>
            <a:ext cx="1182000" cy="169200"/>
          </a:xfrm>
          <a:prstGeom prst="rect">
            <a:avLst/>
          </a:prstGeom>
          <a:solidFill>
            <a:schemeClr val="lt1"/>
          </a:solidFill>
          <a:ln>
            <a:noFill/>
          </a:ln>
        </p:spPr>
        <p:txBody>
          <a:bodyPr spcFirstLastPara="1" wrap="square" lIns="91425" tIns="0" rIns="91425" bIns="0" anchor="t" anchorCtr="0">
            <a:spAutoFit/>
          </a:bodyPr>
          <a:lstStyle/>
          <a:p>
            <a:pPr marL="0" lvl="0" indent="0" algn="ctr" rtl="0">
              <a:spcBef>
                <a:spcPts val="0"/>
              </a:spcBef>
              <a:spcAft>
                <a:spcPts val="0"/>
              </a:spcAft>
              <a:buNone/>
            </a:pPr>
            <a:r>
              <a:rPr lang="en" sz="1100">
                <a:latin typeface="Montserrat"/>
                <a:ea typeface="Montserrat"/>
                <a:cs typeface="Montserrat"/>
                <a:sym typeface="Montserrat"/>
              </a:rPr>
              <a:t>Mass Fraction</a:t>
            </a:r>
            <a:endParaRPr sz="1100">
              <a:latin typeface="Montserrat"/>
              <a:ea typeface="Montserrat"/>
              <a:cs typeface="Montserrat"/>
              <a:sym typeface="Montserrat"/>
            </a:endParaRPr>
          </a:p>
        </p:txBody>
      </p:sp>
      <p:sp>
        <p:nvSpPr>
          <p:cNvPr id="106" name="Google Shape;106;p16"/>
          <p:cNvSpPr txBox="1"/>
          <p:nvPr/>
        </p:nvSpPr>
        <p:spPr>
          <a:xfrm rot="-5400000">
            <a:off x="4435375" y="1136525"/>
            <a:ext cx="1182000" cy="169200"/>
          </a:xfrm>
          <a:prstGeom prst="rect">
            <a:avLst/>
          </a:prstGeom>
          <a:solidFill>
            <a:schemeClr val="lt1"/>
          </a:solidFill>
          <a:ln>
            <a:noFill/>
          </a:ln>
        </p:spPr>
        <p:txBody>
          <a:bodyPr spcFirstLastPara="1" wrap="square" lIns="91425" tIns="0" rIns="91425" bIns="0" anchor="t" anchorCtr="0">
            <a:spAutoFit/>
          </a:bodyPr>
          <a:lstStyle/>
          <a:p>
            <a:pPr marL="0" lvl="0" indent="0" algn="ctr" rtl="0">
              <a:spcBef>
                <a:spcPts val="0"/>
              </a:spcBef>
              <a:spcAft>
                <a:spcPts val="0"/>
              </a:spcAft>
              <a:buNone/>
            </a:pPr>
            <a:r>
              <a:rPr lang="en" sz="1100">
                <a:latin typeface="Montserrat"/>
                <a:ea typeface="Montserrat"/>
                <a:cs typeface="Montserrat"/>
                <a:sym typeface="Montserrat"/>
              </a:rPr>
              <a:t>Mass Fraction</a:t>
            </a:r>
            <a:endParaRPr sz="1100">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xEl>
                                              <p:pRg st="0" end="0"/>
                                            </p:txEl>
                                          </p:spTgt>
                                        </p:tgtEl>
                                        <p:attrNameLst>
                                          <p:attrName>style.visibility</p:attrName>
                                        </p:attrNameLst>
                                      </p:cBhvr>
                                      <p:to>
                                        <p:strVal val="visible"/>
                                      </p:to>
                                    </p:set>
                                    <p:animEffect transition="in" filter="fade">
                                      <p:cBhvr>
                                        <p:cTn id="7" dur="1000"/>
                                        <p:tgtEl>
                                          <p:spTgt spid="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
                                            <p:txEl>
                                              <p:pRg st="1" end="1"/>
                                            </p:txEl>
                                          </p:spTgt>
                                        </p:tgtEl>
                                        <p:attrNameLst>
                                          <p:attrName>style.visibility</p:attrName>
                                        </p:attrNameLst>
                                      </p:cBhvr>
                                      <p:to>
                                        <p:strVal val="visible"/>
                                      </p:to>
                                    </p:set>
                                    <p:animEffect transition="in" filter="fade">
                                      <p:cBhvr>
                                        <p:cTn id="12" dur="1000"/>
                                        <p:tgtEl>
                                          <p:spTgt spid="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6">
                                            <p:txEl>
                                              <p:pRg st="2" end="2"/>
                                            </p:txEl>
                                          </p:spTgt>
                                        </p:tgtEl>
                                        <p:attrNameLst>
                                          <p:attrName>style.visibility</p:attrName>
                                        </p:attrNameLst>
                                      </p:cBhvr>
                                      <p:to>
                                        <p:strVal val="visible"/>
                                      </p:to>
                                    </p:set>
                                    <p:animEffect transition="in" filter="fade">
                                      <p:cBhvr>
                                        <p:cTn id="17" dur="1000"/>
                                        <p:tgtEl>
                                          <p:spTgt spid="9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6">
                                            <p:txEl>
                                              <p:pRg st="3" end="3"/>
                                            </p:txEl>
                                          </p:spTgt>
                                        </p:tgtEl>
                                        <p:attrNameLst>
                                          <p:attrName>style.visibility</p:attrName>
                                        </p:attrNameLst>
                                      </p:cBhvr>
                                      <p:to>
                                        <p:strVal val="visible"/>
                                      </p:to>
                                    </p:set>
                                    <p:animEffect transition="in" filter="fade">
                                      <p:cBhvr>
                                        <p:cTn id="22" dur="1000"/>
                                        <p:tgtEl>
                                          <p:spTgt spid="9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xEl>
                                              <p:pRg st="4" end="4"/>
                                            </p:txEl>
                                          </p:spTgt>
                                        </p:tgtEl>
                                        <p:attrNameLst>
                                          <p:attrName>style.visibility</p:attrName>
                                        </p:attrNameLst>
                                      </p:cBhvr>
                                      <p:to>
                                        <p:strVal val="visible"/>
                                      </p:to>
                                    </p:set>
                                    <p:animEffect transition="in" filter="fade">
                                      <p:cBhvr>
                                        <p:cTn id="27" dur="1000"/>
                                        <p:tgtEl>
                                          <p:spTgt spid="9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6">
                                            <p:txEl>
                                              <p:pRg st="5" end="5"/>
                                            </p:txEl>
                                          </p:spTgt>
                                        </p:tgtEl>
                                        <p:attrNameLst>
                                          <p:attrName>style.visibility</p:attrName>
                                        </p:attrNameLst>
                                      </p:cBhvr>
                                      <p:to>
                                        <p:strVal val="visible"/>
                                      </p:to>
                                    </p:set>
                                    <p:animEffect transition="in" filter="fade">
                                      <p:cBhvr>
                                        <p:cTn id="32" dur="1000"/>
                                        <p:tgtEl>
                                          <p:spTgt spid="9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6">
                                            <p:txEl>
                                              <p:pRg st="6" end="6"/>
                                            </p:txEl>
                                          </p:spTgt>
                                        </p:tgtEl>
                                        <p:attrNameLst>
                                          <p:attrName>style.visibility</p:attrName>
                                        </p:attrNameLst>
                                      </p:cBhvr>
                                      <p:to>
                                        <p:strVal val="visible"/>
                                      </p:to>
                                    </p:set>
                                    <p:animEffect transition="in" filter="fade">
                                      <p:cBhvr>
                                        <p:cTn id="37" dur="1000"/>
                                        <p:tgtEl>
                                          <p:spTgt spid="9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6">
                                            <p:txEl>
                                              <p:pRg st="7" end="7"/>
                                            </p:txEl>
                                          </p:spTgt>
                                        </p:tgtEl>
                                        <p:attrNameLst>
                                          <p:attrName>style.visibility</p:attrName>
                                        </p:attrNameLst>
                                      </p:cBhvr>
                                      <p:to>
                                        <p:strVal val="visible"/>
                                      </p:to>
                                    </p:set>
                                    <p:animEffect transition="in" filter="fade">
                                      <p:cBhvr>
                                        <p:cTn id="42" dur="1000"/>
                                        <p:tgtEl>
                                          <p:spTgt spid="9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6">
                                            <p:txEl>
                                              <p:pRg st="8" end="8"/>
                                            </p:txEl>
                                          </p:spTgt>
                                        </p:tgtEl>
                                        <p:attrNameLst>
                                          <p:attrName>style.visibility</p:attrName>
                                        </p:attrNameLst>
                                      </p:cBhvr>
                                      <p:to>
                                        <p:strVal val="visible"/>
                                      </p:to>
                                    </p:set>
                                    <p:animEffect transition="in" filter="fade">
                                      <p:cBhvr>
                                        <p:cTn id="47" dur="1000"/>
                                        <p:tgtEl>
                                          <p:spTgt spid="9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7"/>
          <p:cNvSpPr txBox="1">
            <a:spLocks noGrp="1"/>
          </p:cNvSpPr>
          <p:nvPr>
            <p:ph type="title"/>
          </p:nvPr>
        </p:nvSpPr>
        <p:spPr>
          <a:xfrm>
            <a:off x="311700" y="445025"/>
            <a:ext cx="2965800" cy="960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Large Diversity of Type Ia</a:t>
            </a:r>
            <a:endParaRPr/>
          </a:p>
        </p:txBody>
      </p:sp>
      <p:pic>
        <p:nvPicPr>
          <p:cNvPr id="112" name="Google Shape;112;p17"/>
          <p:cNvPicPr preferRelativeResize="0"/>
          <p:nvPr/>
        </p:nvPicPr>
        <p:blipFill>
          <a:blip r:embed="rId3">
            <a:alphaModFix/>
          </a:blip>
          <a:stretch>
            <a:fillRect/>
          </a:stretch>
        </p:blipFill>
        <p:spPr>
          <a:xfrm>
            <a:off x="4572000" y="445025"/>
            <a:ext cx="4326687" cy="4358600"/>
          </a:xfrm>
          <a:prstGeom prst="rect">
            <a:avLst/>
          </a:prstGeom>
          <a:noFill/>
          <a:ln>
            <a:noFill/>
          </a:ln>
        </p:spPr>
      </p:pic>
      <p:sp>
        <p:nvSpPr>
          <p:cNvPr id="113" name="Google Shape;113;p17"/>
          <p:cNvSpPr txBox="1"/>
          <p:nvPr/>
        </p:nvSpPr>
        <p:spPr>
          <a:xfrm>
            <a:off x="6257175" y="4804800"/>
            <a:ext cx="1445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Montserrat"/>
                <a:ea typeface="Montserrat"/>
                <a:cs typeface="Montserrat"/>
                <a:sym typeface="Montserrat"/>
              </a:rPr>
              <a:t>Taubenberger 2017</a:t>
            </a:r>
            <a:endParaRPr sz="1000">
              <a:latin typeface="Montserrat"/>
              <a:ea typeface="Montserrat"/>
              <a:cs typeface="Montserrat"/>
              <a:sym typeface="Montserrat"/>
            </a:endParaRPr>
          </a:p>
        </p:txBody>
      </p:sp>
      <p:sp>
        <p:nvSpPr>
          <p:cNvPr id="114" name="Google Shape;114;p17"/>
          <p:cNvSpPr txBox="1">
            <a:spLocks noGrp="1"/>
          </p:cNvSpPr>
          <p:nvPr>
            <p:ph type="body" idx="1"/>
          </p:nvPr>
        </p:nvSpPr>
        <p:spPr>
          <a:xfrm>
            <a:off x="311700" y="1405625"/>
            <a:ext cx="4251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What are their </a:t>
            </a:r>
            <a:r>
              <a:rPr lang="en" b="1"/>
              <a:t>progenitors</a:t>
            </a:r>
            <a:r>
              <a:rPr lang="en"/>
              <a:t>?</a:t>
            </a:r>
            <a:endParaRPr/>
          </a:p>
          <a:p>
            <a:pPr marL="457200" lvl="0" indent="-342900" algn="l" rtl="0">
              <a:spcBef>
                <a:spcPts val="0"/>
              </a:spcBef>
              <a:spcAft>
                <a:spcPts val="0"/>
              </a:spcAft>
              <a:buSzPts val="1800"/>
              <a:buChar char="●"/>
            </a:pPr>
            <a:r>
              <a:rPr lang="en"/>
              <a:t>Do they have the </a:t>
            </a:r>
            <a:r>
              <a:rPr lang="en" u="sng"/>
              <a:t>same progenitor</a:t>
            </a:r>
            <a:r>
              <a:rPr lang="en"/>
              <a:t> with different parameters or are they </a:t>
            </a:r>
            <a:r>
              <a:rPr lang="en" u="sng"/>
              <a:t>distinct scenarios</a:t>
            </a:r>
            <a:r>
              <a:rPr lang="en"/>
              <a:t>?</a:t>
            </a:r>
            <a:endParaRPr/>
          </a:p>
          <a:p>
            <a:pPr marL="457200" lvl="0" indent="-342900" algn="l" rtl="0">
              <a:spcBef>
                <a:spcPts val="0"/>
              </a:spcBef>
              <a:spcAft>
                <a:spcPts val="0"/>
              </a:spcAft>
              <a:buSzPts val="1800"/>
              <a:buChar char="●"/>
            </a:pPr>
            <a:r>
              <a:rPr lang="en"/>
              <a:t>What </a:t>
            </a:r>
            <a:r>
              <a:rPr lang="en" b="1" i="1"/>
              <a:t>physics</a:t>
            </a:r>
            <a:r>
              <a:rPr lang="en"/>
              <a:t> determines their observational properties?</a:t>
            </a:r>
            <a:endParaRPr/>
          </a:p>
        </p:txBody>
      </p:sp>
      <p:sp>
        <p:nvSpPr>
          <p:cNvPr id="115" name="Google Shape;115;p17"/>
          <p:cNvSpPr txBox="1">
            <a:spLocks noGrp="1"/>
          </p:cNvSpPr>
          <p:nvPr>
            <p:ph type="sldNum" idx="12"/>
          </p:nvPr>
        </p:nvSpPr>
        <p:spPr>
          <a:xfrm>
            <a:off x="7075" y="6900"/>
            <a:ext cx="1334700" cy="4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800">
                <a:solidFill>
                  <a:schemeClr val="lt2"/>
                </a:solidFill>
              </a:rPr>
              <a:t>5</a:t>
            </a:fld>
            <a:endParaRPr sz="1800">
              <a:solidFill>
                <a:schemeClr val="l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animEffect transition="in" filter="fade">
                                      <p:cBhvr>
                                        <p:cTn id="7" dur="1000"/>
                                        <p:tgtEl>
                                          <p:spTgt spid="1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4">
                                            <p:txEl>
                                              <p:pRg st="1" end="1"/>
                                            </p:txEl>
                                          </p:spTgt>
                                        </p:tgtEl>
                                        <p:attrNameLst>
                                          <p:attrName>style.visibility</p:attrName>
                                        </p:attrNameLst>
                                      </p:cBhvr>
                                      <p:to>
                                        <p:strVal val="visible"/>
                                      </p:to>
                                    </p:set>
                                    <p:animEffect transition="in" filter="fade">
                                      <p:cBhvr>
                                        <p:cTn id="12" dur="1000"/>
                                        <p:tgtEl>
                                          <p:spTgt spid="1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4">
                                            <p:txEl>
                                              <p:pRg st="2" end="2"/>
                                            </p:txEl>
                                          </p:spTgt>
                                        </p:tgtEl>
                                        <p:attrNameLst>
                                          <p:attrName>style.visibility</p:attrName>
                                        </p:attrNameLst>
                                      </p:cBhvr>
                                      <p:to>
                                        <p:strVal val="visible"/>
                                      </p:to>
                                    </p:set>
                                    <p:animEffect transition="in" filter="fade">
                                      <p:cBhvr>
                                        <p:cTn id="17" dur="1000"/>
                                        <p:tgtEl>
                                          <p:spTgt spid="1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8"/>
          <p:cNvPicPr preferRelativeResize="0"/>
          <p:nvPr/>
        </p:nvPicPr>
        <p:blipFill rotWithShape="1">
          <a:blip r:embed="rId3">
            <a:alphaModFix/>
          </a:blip>
          <a:srcRect r="13028"/>
          <a:stretch/>
        </p:blipFill>
        <p:spPr>
          <a:xfrm>
            <a:off x="52550" y="4342205"/>
            <a:ext cx="1773000" cy="801293"/>
          </a:xfrm>
          <a:prstGeom prst="rect">
            <a:avLst/>
          </a:prstGeom>
          <a:noFill/>
          <a:ln>
            <a:noFill/>
          </a:ln>
        </p:spPr>
      </p:pic>
      <p:pic>
        <p:nvPicPr>
          <p:cNvPr id="121" name="Google Shape;121;p18"/>
          <p:cNvPicPr preferRelativeResize="0"/>
          <p:nvPr/>
        </p:nvPicPr>
        <p:blipFill rotWithShape="1">
          <a:blip r:embed="rId4">
            <a:alphaModFix/>
          </a:blip>
          <a:srcRect r="13028" b="12541"/>
          <a:stretch/>
        </p:blipFill>
        <p:spPr>
          <a:xfrm>
            <a:off x="52550" y="3641398"/>
            <a:ext cx="1773000" cy="700807"/>
          </a:xfrm>
          <a:prstGeom prst="rect">
            <a:avLst/>
          </a:prstGeom>
          <a:noFill/>
          <a:ln>
            <a:noFill/>
          </a:ln>
        </p:spPr>
      </p:pic>
      <p:pic>
        <p:nvPicPr>
          <p:cNvPr id="122" name="Google Shape;122;p18"/>
          <p:cNvPicPr preferRelativeResize="0"/>
          <p:nvPr/>
        </p:nvPicPr>
        <p:blipFill rotWithShape="1">
          <a:blip r:embed="rId5">
            <a:alphaModFix/>
          </a:blip>
          <a:srcRect r="13028" b="12541"/>
          <a:stretch/>
        </p:blipFill>
        <p:spPr>
          <a:xfrm>
            <a:off x="52550" y="2942122"/>
            <a:ext cx="1773000" cy="700807"/>
          </a:xfrm>
          <a:prstGeom prst="rect">
            <a:avLst/>
          </a:prstGeom>
          <a:noFill/>
          <a:ln>
            <a:noFill/>
          </a:ln>
        </p:spPr>
      </p:pic>
      <p:pic>
        <p:nvPicPr>
          <p:cNvPr id="123" name="Google Shape;123;p18"/>
          <p:cNvPicPr preferRelativeResize="0"/>
          <p:nvPr/>
        </p:nvPicPr>
        <p:blipFill rotWithShape="1">
          <a:blip r:embed="rId6">
            <a:alphaModFix/>
          </a:blip>
          <a:srcRect r="13028" b="12541"/>
          <a:stretch/>
        </p:blipFill>
        <p:spPr>
          <a:xfrm>
            <a:off x="52551" y="839699"/>
            <a:ext cx="1772995" cy="700801"/>
          </a:xfrm>
          <a:prstGeom prst="rect">
            <a:avLst/>
          </a:prstGeom>
          <a:noFill/>
          <a:ln>
            <a:noFill/>
          </a:ln>
        </p:spPr>
      </p:pic>
      <p:pic>
        <p:nvPicPr>
          <p:cNvPr id="124" name="Google Shape;124;p18"/>
          <p:cNvPicPr preferRelativeResize="0"/>
          <p:nvPr/>
        </p:nvPicPr>
        <p:blipFill rotWithShape="1">
          <a:blip r:embed="rId7">
            <a:alphaModFix/>
          </a:blip>
          <a:srcRect r="13028" b="12541"/>
          <a:stretch/>
        </p:blipFill>
        <p:spPr>
          <a:xfrm>
            <a:off x="52551" y="1540501"/>
            <a:ext cx="1772995" cy="700801"/>
          </a:xfrm>
          <a:prstGeom prst="rect">
            <a:avLst/>
          </a:prstGeom>
          <a:noFill/>
          <a:ln>
            <a:noFill/>
          </a:ln>
        </p:spPr>
      </p:pic>
      <p:pic>
        <p:nvPicPr>
          <p:cNvPr id="125" name="Google Shape;125;p18"/>
          <p:cNvPicPr preferRelativeResize="0"/>
          <p:nvPr/>
        </p:nvPicPr>
        <p:blipFill rotWithShape="1">
          <a:blip r:embed="rId8">
            <a:alphaModFix/>
          </a:blip>
          <a:srcRect r="13028" b="12541"/>
          <a:stretch/>
        </p:blipFill>
        <p:spPr>
          <a:xfrm>
            <a:off x="52550" y="2241313"/>
            <a:ext cx="1773000" cy="700807"/>
          </a:xfrm>
          <a:prstGeom prst="rect">
            <a:avLst/>
          </a:prstGeom>
          <a:noFill/>
          <a:ln>
            <a:noFill/>
          </a:ln>
        </p:spPr>
      </p:pic>
      <p:pic>
        <p:nvPicPr>
          <p:cNvPr id="126" name="Google Shape;126;p18"/>
          <p:cNvPicPr preferRelativeResize="0"/>
          <p:nvPr/>
        </p:nvPicPr>
        <p:blipFill>
          <a:blip r:embed="rId9">
            <a:alphaModFix/>
          </a:blip>
          <a:stretch>
            <a:fillRect/>
          </a:stretch>
        </p:blipFill>
        <p:spPr>
          <a:xfrm>
            <a:off x="4871703" y="839700"/>
            <a:ext cx="4272299" cy="4303800"/>
          </a:xfrm>
          <a:prstGeom prst="rect">
            <a:avLst/>
          </a:prstGeom>
          <a:noFill/>
          <a:ln>
            <a:noFill/>
          </a:ln>
        </p:spPr>
      </p:pic>
      <p:cxnSp>
        <p:nvCxnSpPr>
          <p:cNvPr id="127" name="Google Shape;127;p18"/>
          <p:cNvCxnSpPr>
            <a:stCxn id="128" idx="1"/>
            <a:endCxn id="129" idx="7"/>
          </p:cNvCxnSpPr>
          <p:nvPr/>
        </p:nvCxnSpPr>
        <p:spPr>
          <a:xfrm rot="10800000">
            <a:off x="4125350" y="2162375"/>
            <a:ext cx="2834400" cy="28200"/>
          </a:xfrm>
          <a:prstGeom prst="curvedConnector4">
            <a:avLst>
              <a:gd name="adj1" fmla="val 46162"/>
              <a:gd name="adj2" fmla="val 1716578"/>
            </a:avLst>
          </a:prstGeom>
          <a:noFill/>
          <a:ln w="38100" cap="flat" cmpd="sng">
            <a:solidFill>
              <a:srgbClr val="274E13"/>
            </a:solidFill>
            <a:prstDash val="solid"/>
            <a:round/>
            <a:headEnd type="none" w="med" len="med"/>
            <a:tailEnd type="stealth" w="med" len="med"/>
          </a:ln>
        </p:spPr>
      </p:cxnSp>
      <p:cxnSp>
        <p:nvCxnSpPr>
          <p:cNvPr id="130" name="Google Shape;130;p18"/>
          <p:cNvCxnSpPr>
            <a:stCxn id="131" idx="1"/>
            <a:endCxn id="129" idx="5"/>
          </p:cNvCxnSpPr>
          <p:nvPr/>
        </p:nvCxnSpPr>
        <p:spPr>
          <a:xfrm flipH="1">
            <a:off x="4125300" y="3159113"/>
            <a:ext cx="2992800" cy="53700"/>
          </a:xfrm>
          <a:prstGeom prst="curvedConnector4">
            <a:avLst>
              <a:gd name="adj1" fmla="val 46364"/>
              <a:gd name="adj2" fmla="val 948859"/>
            </a:avLst>
          </a:prstGeom>
          <a:noFill/>
          <a:ln w="38100" cap="flat" cmpd="sng">
            <a:solidFill>
              <a:srgbClr val="20124D"/>
            </a:solidFill>
            <a:prstDash val="solid"/>
            <a:round/>
            <a:headEnd type="none" w="med" len="med"/>
            <a:tailEnd type="stealth" w="med" len="med"/>
          </a:ln>
        </p:spPr>
      </p:cxnSp>
      <p:cxnSp>
        <p:nvCxnSpPr>
          <p:cNvPr id="132" name="Google Shape;132;p18"/>
          <p:cNvCxnSpPr>
            <a:stCxn id="133" idx="1"/>
            <a:endCxn id="129" idx="6"/>
          </p:cNvCxnSpPr>
          <p:nvPr/>
        </p:nvCxnSpPr>
        <p:spPr>
          <a:xfrm rot="10800000">
            <a:off x="4342925" y="2687488"/>
            <a:ext cx="1735200" cy="927300"/>
          </a:xfrm>
          <a:prstGeom prst="curvedConnector3">
            <a:avLst>
              <a:gd name="adj1" fmla="val 50000"/>
            </a:avLst>
          </a:prstGeom>
          <a:noFill/>
          <a:ln w="38100" cap="flat" cmpd="sng">
            <a:solidFill>
              <a:srgbClr val="274E13"/>
            </a:solidFill>
            <a:prstDash val="solid"/>
            <a:round/>
            <a:headEnd type="none" w="med" len="med"/>
            <a:tailEnd type="stealth" w="med" len="med"/>
          </a:ln>
        </p:spPr>
      </p:cxnSp>
      <p:cxnSp>
        <p:nvCxnSpPr>
          <p:cNvPr id="134" name="Google Shape;134;p18"/>
          <p:cNvCxnSpPr>
            <a:stCxn id="135" idx="1"/>
            <a:endCxn id="129" idx="0"/>
          </p:cNvCxnSpPr>
          <p:nvPr/>
        </p:nvCxnSpPr>
        <p:spPr>
          <a:xfrm rot="10800000">
            <a:off x="3599950" y="1944738"/>
            <a:ext cx="2256300" cy="758700"/>
          </a:xfrm>
          <a:prstGeom prst="curvedConnector4">
            <a:avLst>
              <a:gd name="adj1" fmla="val 33536"/>
              <a:gd name="adj2" fmla="val 131401"/>
            </a:avLst>
          </a:prstGeom>
          <a:noFill/>
          <a:ln w="38100" cap="flat" cmpd="sng">
            <a:solidFill>
              <a:srgbClr val="20124D"/>
            </a:solidFill>
            <a:prstDash val="solid"/>
            <a:round/>
            <a:headEnd type="none" w="med" len="med"/>
            <a:tailEnd type="stealth" w="med" len="med"/>
          </a:ln>
        </p:spPr>
      </p:cxnSp>
      <p:cxnSp>
        <p:nvCxnSpPr>
          <p:cNvPr id="136" name="Google Shape;136;p18"/>
          <p:cNvCxnSpPr>
            <a:stCxn id="137" idx="1"/>
            <a:endCxn id="129" idx="4"/>
          </p:cNvCxnSpPr>
          <p:nvPr/>
        </p:nvCxnSpPr>
        <p:spPr>
          <a:xfrm flipH="1">
            <a:off x="3599850" y="1695300"/>
            <a:ext cx="2775300" cy="1735200"/>
          </a:xfrm>
          <a:prstGeom prst="curvedConnector4">
            <a:avLst>
              <a:gd name="adj1" fmla="val 36613"/>
              <a:gd name="adj2" fmla="val 113725"/>
            </a:avLst>
          </a:prstGeom>
          <a:noFill/>
          <a:ln w="38100" cap="flat" cmpd="sng">
            <a:solidFill>
              <a:srgbClr val="20124D"/>
            </a:solidFill>
            <a:prstDash val="solid"/>
            <a:round/>
            <a:headEnd type="none" w="med" len="med"/>
            <a:tailEnd type="stealth" w="med" len="med"/>
          </a:ln>
        </p:spPr>
      </p:cxnSp>
      <p:cxnSp>
        <p:nvCxnSpPr>
          <p:cNvPr id="138" name="Google Shape;138;p18"/>
          <p:cNvCxnSpPr>
            <a:stCxn id="139" idx="1"/>
            <a:endCxn id="129" idx="6"/>
          </p:cNvCxnSpPr>
          <p:nvPr/>
        </p:nvCxnSpPr>
        <p:spPr>
          <a:xfrm flipH="1">
            <a:off x="4342900" y="1200025"/>
            <a:ext cx="1035600" cy="1487700"/>
          </a:xfrm>
          <a:prstGeom prst="curvedConnector3">
            <a:avLst>
              <a:gd name="adj1" fmla="val 49999"/>
            </a:avLst>
          </a:prstGeom>
          <a:noFill/>
          <a:ln w="38100" cap="flat" cmpd="sng">
            <a:solidFill>
              <a:srgbClr val="20124D"/>
            </a:solidFill>
            <a:prstDash val="solid"/>
            <a:round/>
            <a:headEnd type="none" w="med" len="med"/>
            <a:tailEnd type="stealth" w="med" len="med"/>
          </a:ln>
        </p:spPr>
      </p:cxnSp>
      <p:cxnSp>
        <p:nvCxnSpPr>
          <p:cNvPr id="140" name="Google Shape;140;p18"/>
          <p:cNvCxnSpPr>
            <a:stCxn id="141" idx="3"/>
            <a:endCxn id="142" idx="1"/>
          </p:cNvCxnSpPr>
          <p:nvPr/>
        </p:nvCxnSpPr>
        <p:spPr>
          <a:xfrm>
            <a:off x="2029500" y="1228325"/>
            <a:ext cx="1208400" cy="1459200"/>
          </a:xfrm>
          <a:prstGeom prst="curvedConnector3">
            <a:avLst>
              <a:gd name="adj1" fmla="val 50005"/>
            </a:avLst>
          </a:prstGeom>
          <a:noFill/>
          <a:ln w="38100" cap="flat" cmpd="sng">
            <a:solidFill>
              <a:srgbClr val="1C4587"/>
            </a:solidFill>
            <a:prstDash val="dash"/>
            <a:round/>
            <a:headEnd type="stealth" w="med" len="med"/>
            <a:tailEnd type="none" w="med" len="med"/>
          </a:ln>
        </p:spPr>
      </p:cxnSp>
      <p:cxnSp>
        <p:nvCxnSpPr>
          <p:cNvPr id="143" name="Google Shape;143;p18"/>
          <p:cNvCxnSpPr>
            <a:stCxn id="144" idx="3"/>
            <a:endCxn id="129" idx="1"/>
          </p:cNvCxnSpPr>
          <p:nvPr/>
        </p:nvCxnSpPr>
        <p:spPr>
          <a:xfrm>
            <a:off x="2082050" y="1938850"/>
            <a:ext cx="992700" cy="223500"/>
          </a:xfrm>
          <a:prstGeom prst="curvedConnector2">
            <a:avLst/>
          </a:prstGeom>
          <a:noFill/>
          <a:ln w="38100" cap="flat" cmpd="sng">
            <a:solidFill>
              <a:srgbClr val="7F6000"/>
            </a:solidFill>
            <a:prstDash val="dash"/>
            <a:round/>
            <a:headEnd type="stealth" w="med" len="med"/>
            <a:tailEnd type="none" w="med" len="med"/>
          </a:ln>
        </p:spPr>
      </p:cxnSp>
      <p:cxnSp>
        <p:nvCxnSpPr>
          <p:cNvPr id="145" name="Google Shape;145;p18"/>
          <p:cNvCxnSpPr>
            <a:stCxn id="146" idx="3"/>
            <a:endCxn id="129" idx="3"/>
          </p:cNvCxnSpPr>
          <p:nvPr/>
        </p:nvCxnSpPr>
        <p:spPr>
          <a:xfrm>
            <a:off x="1520450" y="2591713"/>
            <a:ext cx="1554300" cy="621300"/>
          </a:xfrm>
          <a:prstGeom prst="curvedConnector4">
            <a:avLst>
              <a:gd name="adj1" fmla="val 42996"/>
              <a:gd name="adj2" fmla="val 173336"/>
            </a:avLst>
          </a:prstGeom>
          <a:noFill/>
          <a:ln w="38100" cap="flat" cmpd="sng">
            <a:solidFill>
              <a:srgbClr val="7F6000"/>
            </a:solidFill>
            <a:prstDash val="dash"/>
            <a:round/>
            <a:headEnd type="stealth" w="med" len="med"/>
            <a:tailEnd type="none" w="med" len="med"/>
          </a:ln>
        </p:spPr>
      </p:cxnSp>
      <p:cxnSp>
        <p:nvCxnSpPr>
          <p:cNvPr id="147" name="Google Shape;147;p18"/>
          <p:cNvCxnSpPr>
            <a:stCxn id="148" idx="3"/>
            <a:endCxn id="142" idx="0"/>
          </p:cNvCxnSpPr>
          <p:nvPr/>
        </p:nvCxnSpPr>
        <p:spPr>
          <a:xfrm rot="10800000" flipH="1">
            <a:off x="1949700" y="2041063"/>
            <a:ext cx="1650300" cy="1250700"/>
          </a:xfrm>
          <a:prstGeom prst="curvedConnector4">
            <a:avLst>
              <a:gd name="adj1" fmla="val 39033"/>
              <a:gd name="adj2" fmla="val 119038"/>
            </a:avLst>
          </a:prstGeom>
          <a:noFill/>
          <a:ln w="38100" cap="flat" cmpd="sng">
            <a:solidFill>
              <a:schemeClr val="dk2"/>
            </a:solidFill>
            <a:prstDash val="dash"/>
            <a:round/>
            <a:headEnd type="stealth" w="med" len="med"/>
            <a:tailEnd type="none" w="med" len="med"/>
          </a:ln>
        </p:spPr>
      </p:cxnSp>
      <p:cxnSp>
        <p:nvCxnSpPr>
          <p:cNvPr id="149" name="Google Shape;149;p18"/>
          <p:cNvCxnSpPr>
            <a:stCxn id="150" idx="3"/>
            <a:endCxn id="142" idx="1"/>
          </p:cNvCxnSpPr>
          <p:nvPr/>
        </p:nvCxnSpPr>
        <p:spPr>
          <a:xfrm rot="10800000" flipH="1">
            <a:off x="1967825" y="2687463"/>
            <a:ext cx="1270200" cy="1383000"/>
          </a:xfrm>
          <a:prstGeom prst="curvedConnector3">
            <a:avLst>
              <a:gd name="adj1" fmla="val 50000"/>
            </a:avLst>
          </a:prstGeom>
          <a:noFill/>
          <a:ln w="38100" cap="flat" cmpd="sng">
            <a:solidFill>
              <a:schemeClr val="dk2"/>
            </a:solidFill>
            <a:prstDash val="dash"/>
            <a:round/>
            <a:headEnd type="stealth" w="med" len="med"/>
            <a:tailEnd type="none" w="med" len="med"/>
          </a:ln>
        </p:spPr>
      </p:cxnSp>
      <p:cxnSp>
        <p:nvCxnSpPr>
          <p:cNvPr id="151" name="Google Shape;151;p18"/>
          <p:cNvCxnSpPr>
            <a:stCxn id="152" idx="3"/>
            <a:endCxn id="129" idx="2"/>
          </p:cNvCxnSpPr>
          <p:nvPr/>
        </p:nvCxnSpPr>
        <p:spPr>
          <a:xfrm rot="10800000" flipH="1">
            <a:off x="2029500" y="2687575"/>
            <a:ext cx="827400" cy="2020800"/>
          </a:xfrm>
          <a:prstGeom prst="curvedConnector3">
            <a:avLst>
              <a:gd name="adj1" fmla="val 50007"/>
            </a:avLst>
          </a:prstGeom>
          <a:noFill/>
          <a:ln w="38100" cap="flat" cmpd="sng">
            <a:solidFill>
              <a:srgbClr val="1C4587"/>
            </a:solidFill>
            <a:prstDash val="dash"/>
            <a:round/>
            <a:headEnd type="stealth" w="med" len="med"/>
            <a:tailEnd type="none" w="med" len="med"/>
          </a:ln>
        </p:spPr>
      </p:cxnSp>
      <p:sp>
        <p:nvSpPr>
          <p:cNvPr id="129" name="Google Shape;129;p18"/>
          <p:cNvSpPr/>
          <p:nvPr/>
        </p:nvSpPr>
        <p:spPr>
          <a:xfrm>
            <a:off x="2857013" y="1944625"/>
            <a:ext cx="1485900" cy="1485900"/>
          </a:xfrm>
          <a:prstGeom prst="ellipse">
            <a:avLst/>
          </a:prstGeom>
          <a:solidFill>
            <a:schemeClr val="lt1"/>
          </a:solidFill>
          <a:ln w="114300"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8"/>
          <p:cNvSpPr txBox="1"/>
          <p:nvPr/>
        </p:nvSpPr>
        <p:spPr>
          <a:xfrm>
            <a:off x="3238013" y="2041075"/>
            <a:ext cx="7239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200" b="1">
                <a:latin typeface="Montserrat"/>
                <a:ea typeface="Montserrat"/>
                <a:cs typeface="Montserrat"/>
                <a:sym typeface="Montserrat"/>
              </a:rPr>
              <a:t>?</a:t>
            </a:r>
            <a:endParaRPr sz="7200" b="1">
              <a:latin typeface="Montserrat"/>
              <a:ea typeface="Montserrat"/>
              <a:cs typeface="Montserrat"/>
              <a:sym typeface="Montserrat"/>
            </a:endParaRPr>
          </a:p>
        </p:txBody>
      </p:sp>
      <p:sp>
        <p:nvSpPr>
          <p:cNvPr id="148" name="Google Shape;148;p18"/>
          <p:cNvSpPr txBox="1"/>
          <p:nvPr/>
        </p:nvSpPr>
        <p:spPr>
          <a:xfrm>
            <a:off x="79800" y="3091663"/>
            <a:ext cx="1869900" cy="400200"/>
          </a:xfrm>
          <a:prstGeom prst="rect">
            <a:avLst/>
          </a:prstGeom>
          <a:solidFill>
            <a:srgbClr val="FFFBC6">
              <a:alpha val="70000"/>
            </a:srgbClr>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Pure Detonation</a:t>
            </a:r>
            <a:endParaRPr>
              <a:latin typeface="Montserrat"/>
              <a:ea typeface="Montserrat"/>
              <a:cs typeface="Montserrat"/>
              <a:sym typeface="Montserrat"/>
            </a:endParaRPr>
          </a:p>
        </p:txBody>
      </p:sp>
      <p:sp>
        <p:nvSpPr>
          <p:cNvPr id="150" name="Google Shape;150;p18"/>
          <p:cNvSpPr txBox="1"/>
          <p:nvPr/>
        </p:nvSpPr>
        <p:spPr>
          <a:xfrm>
            <a:off x="5525" y="3870363"/>
            <a:ext cx="1962300" cy="400200"/>
          </a:xfrm>
          <a:prstGeom prst="rect">
            <a:avLst/>
          </a:prstGeom>
          <a:solidFill>
            <a:srgbClr val="FFFBC6">
              <a:alpha val="70000"/>
            </a:srgbClr>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Pure Deflagration</a:t>
            </a:r>
            <a:endParaRPr>
              <a:latin typeface="Montserrat"/>
              <a:ea typeface="Montserrat"/>
              <a:cs typeface="Montserrat"/>
              <a:sym typeface="Montserrat"/>
            </a:endParaRPr>
          </a:p>
        </p:txBody>
      </p:sp>
      <p:sp>
        <p:nvSpPr>
          <p:cNvPr id="152" name="Google Shape;152;p18"/>
          <p:cNvSpPr txBox="1"/>
          <p:nvPr/>
        </p:nvSpPr>
        <p:spPr>
          <a:xfrm>
            <a:off x="0" y="4508275"/>
            <a:ext cx="2029500" cy="400200"/>
          </a:xfrm>
          <a:prstGeom prst="rect">
            <a:avLst/>
          </a:prstGeom>
          <a:solidFill>
            <a:srgbClr val="FFFBC6">
              <a:alpha val="70000"/>
            </a:srgbClr>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Delayed Detonation</a:t>
            </a:r>
            <a:endParaRPr>
              <a:latin typeface="Montserrat"/>
              <a:ea typeface="Montserrat"/>
              <a:cs typeface="Montserrat"/>
              <a:sym typeface="Montserrat"/>
            </a:endParaRPr>
          </a:p>
        </p:txBody>
      </p:sp>
      <p:sp>
        <p:nvSpPr>
          <p:cNvPr id="141" name="Google Shape;141;p18"/>
          <p:cNvSpPr txBox="1"/>
          <p:nvPr/>
        </p:nvSpPr>
        <p:spPr>
          <a:xfrm>
            <a:off x="0" y="1028225"/>
            <a:ext cx="2029500" cy="400200"/>
          </a:xfrm>
          <a:prstGeom prst="rect">
            <a:avLst/>
          </a:prstGeom>
          <a:solidFill>
            <a:srgbClr val="FFFBC6">
              <a:alpha val="70000"/>
            </a:srgbClr>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Double Detonation</a:t>
            </a:r>
            <a:endParaRPr>
              <a:latin typeface="Montserrat"/>
              <a:ea typeface="Montserrat"/>
              <a:cs typeface="Montserrat"/>
              <a:sym typeface="Montserrat"/>
            </a:endParaRPr>
          </a:p>
        </p:txBody>
      </p:sp>
      <p:sp>
        <p:nvSpPr>
          <p:cNvPr id="144" name="Google Shape;144;p18"/>
          <p:cNvSpPr txBox="1"/>
          <p:nvPr/>
        </p:nvSpPr>
        <p:spPr>
          <a:xfrm>
            <a:off x="52550" y="1631050"/>
            <a:ext cx="2029500" cy="615600"/>
          </a:xfrm>
          <a:prstGeom prst="rect">
            <a:avLst/>
          </a:prstGeom>
          <a:solidFill>
            <a:srgbClr val="FFFBC6">
              <a:alpha val="70000"/>
            </a:srgbClr>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Gravitationally Confined Disruption</a:t>
            </a:r>
            <a:endParaRPr>
              <a:latin typeface="Montserrat"/>
              <a:ea typeface="Montserrat"/>
              <a:cs typeface="Montserrat"/>
              <a:sym typeface="Montserrat"/>
            </a:endParaRPr>
          </a:p>
        </p:txBody>
      </p:sp>
      <p:sp>
        <p:nvSpPr>
          <p:cNvPr id="146" name="Google Shape;146;p18"/>
          <p:cNvSpPr txBox="1"/>
          <p:nvPr/>
        </p:nvSpPr>
        <p:spPr>
          <a:xfrm>
            <a:off x="357650" y="2391613"/>
            <a:ext cx="1162800" cy="400200"/>
          </a:xfrm>
          <a:prstGeom prst="rect">
            <a:avLst/>
          </a:prstGeom>
          <a:solidFill>
            <a:srgbClr val="FFFBC6">
              <a:alpha val="70000"/>
            </a:srgbClr>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Merger</a:t>
            </a:r>
            <a:endParaRPr>
              <a:latin typeface="Montserrat"/>
              <a:ea typeface="Montserrat"/>
              <a:cs typeface="Montserrat"/>
              <a:sym typeface="Montserrat"/>
            </a:endParaRPr>
          </a:p>
        </p:txBody>
      </p:sp>
      <p:sp>
        <p:nvSpPr>
          <p:cNvPr id="128" name="Google Shape;128;p18"/>
          <p:cNvSpPr txBox="1"/>
          <p:nvPr/>
        </p:nvSpPr>
        <p:spPr>
          <a:xfrm>
            <a:off x="6959750" y="1990475"/>
            <a:ext cx="1217400" cy="400200"/>
          </a:xfrm>
          <a:prstGeom prst="rect">
            <a:avLst/>
          </a:prstGeom>
          <a:solidFill>
            <a:srgbClr val="FFFBC6">
              <a:alpha val="70000"/>
            </a:srgbClr>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Normal Ias</a:t>
            </a:r>
            <a:endParaRPr>
              <a:latin typeface="Montserrat"/>
              <a:ea typeface="Montserrat"/>
              <a:cs typeface="Montserrat"/>
              <a:sym typeface="Montserrat"/>
            </a:endParaRPr>
          </a:p>
        </p:txBody>
      </p:sp>
      <p:sp>
        <p:nvSpPr>
          <p:cNvPr id="133" name="Google Shape;133;p18"/>
          <p:cNvSpPr txBox="1"/>
          <p:nvPr/>
        </p:nvSpPr>
        <p:spPr>
          <a:xfrm>
            <a:off x="6078125" y="3414688"/>
            <a:ext cx="1217400" cy="400200"/>
          </a:xfrm>
          <a:prstGeom prst="rect">
            <a:avLst/>
          </a:prstGeom>
          <a:solidFill>
            <a:srgbClr val="FFFBC6">
              <a:alpha val="70000"/>
            </a:srgbClr>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Type Iaxs</a:t>
            </a:r>
            <a:endParaRPr>
              <a:latin typeface="Montserrat"/>
              <a:ea typeface="Montserrat"/>
              <a:cs typeface="Montserrat"/>
              <a:sym typeface="Montserrat"/>
            </a:endParaRPr>
          </a:p>
        </p:txBody>
      </p:sp>
      <p:sp>
        <p:nvSpPr>
          <p:cNvPr id="137" name="Google Shape;137;p18"/>
          <p:cNvSpPr txBox="1"/>
          <p:nvPr/>
        </p:nvSpPr>
        <p:spPr>
          <a:xfrm>
            <a:off x="6375150" y="1495200"/>
            <a:ext cx="1265400" cy="400200"/>
          </a:xfrm>
          <a:prstGeom prst="rect">
            <a:avLst/>
          </a:prstGeom>
          <a:solidFill>
            <a:srgbClr val="FFFBC6">
              <a:alpha val="70000"/>
            </a:srgbClr>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1991T-likes</a:t>
            </a:r>
            <a:endParaRPr>
              <a:latin typeface="Montserrat"/>
              <a:ea typeface="Montserrat"/>
              <a:cs typeface="Montserrat"/>
              <a:sym typeface="Montserrat"/>
            </a:endParaRPr>
          </a:p>
        </p:txBody>
      </p:sp>
      <p:sp>
        <p:nvSpPr>
          <p:cNvPr id="131" name="Google Shape;131;p18"/>
          <p:cNvSpPr txBox="1"/>
          <p:nvPr/>
        </p:nvSpPr>
        <p:spPr>
          <a:xfrm>
            <a:off x="7118100" y="2959013"/>
            <a:ext cx="1265400" cy="400200"/>
          </a:xfrm>
          <a:prstGeom prst="rect">
            <a:avLst/>
          </a:prstGeom>
          <a:solidFill>
            <a:srgbClr val="FFFBC6">
              <a:alpha val="70000"/>
            </a:srgbClr>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1991bg-likes</a:t>
            </a:r>
            <a:endParaRPr>
              <a:latin typeface="Montserrat"/>
              <a:ea typeface="Montserrat"/>
              <a:cs typeface="Montserrat"/>
              <a:sym typeface="Montserrat"/>
            </a:endParaRPr>
          </a:p>
        </p:txBody>
      </p:sp>
      <p:sp>
        <p:nvSpPr>
          <p:cNvPr id="139" name="Google Shape;139;p18"/>
          <p:cNvSpPr txBox="1"/>
          <p:nvPr/>
        </p:nvSpPr>
        <p:spPr>
          <a:xfrm>
            <a:off x="5378500" y="999925"/>
            <a:ext cx="1385400" cy="400200"/>
          </a:xfrm>
          <a:prstGeom prst="rect">
            <a:avLst/>
          </a:prstGeom>
          <a:solidFill>
            <a:srgbClr val="FFFBC6">
              <a:alpha val="70000"/>
            </a:srgbClr>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2003fg-likes</a:t>
            </a:r>
            <a:endParaRPr>
              <a:latin typeface="Montserrat"/>
              <a:ea typeface="Montserrat"/>
              <a:cs typeface="Montserrat"/>
              <a:sym typeface="Montserrat"/>
            </a:endParaRPr>
          </a:p>
        </p:txBody>
      </p:sp>
      <p:sp>
        <p:nvSpPr>
          <p:cNvPr id="135" name="Google Shape;135;p18"/>
          <p:cNvSpPr txBox="1"/>
          <p:nvPr/>
        </p:nvSpPr>
        <p:spPr>
          <a:xfrm>
            <a:off x="5856250" y="2503338"/>
            <a:ext cx="1326600" cy="400200"/>
          </a:xfrm>
          <a:prstGeom prst="rect">
            <a:avLst/>
          </a:prstGeom>
          <a:solidFill>
            <a:srgbClr val="FFFBC6">
              <a:alpha val="70000"/>
            </a:srgbClr>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02es-likes</a:t>
            </a:r>
            <a:endParaRPr>
              <a:latin typeface="Montserrat"/>
              <a:ea typeface="Montserrat"/>
              <a:cs typeface="Montserrat"/>
              <a:sym typeface="Montserrat"/>
            </a:endParaRPr>
          </a:p>
        </p:txBody>
      </p:sp>
      <p:sp>
        <p:nvSpPr>
          <p:cNvPr id="153" name="Google Shape;153;p18"/>
          <p:cNvSpPr txBox="1"/>
          <p:nvPr/>
        </p:nvSpPr>
        <p:spPr>
          <a:xfrm>
            <a:off x="377975" y="439750"/>
            <a:ext cx="12174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u="sng">
                <a:latin typeface="Montserrat"/>
                <a:ea typeface="Montserrat"/>
                <a:cs typeface="Montserrat"/>
                <a:sym typeface="Montserrat"/>
              </a:rPr>
              <a:t>Theory</a:t>
            </a:r>
            <a:endParaRPr sz="1900" u="sng">
              <a:latin typeface="Montserrat"/>
              <a:ea typeface="Montserrat"/>
              <a:cs typeface="Montserrat"/>
              <a:sym typeface="Montserrat"/>
            </a:endParaRPr>
          </a:p>
        </p:txBody>
      </p:sp>
      <p:sp>
        <p:nvSpPr>
          <p:cNvPr id="154" name="Google Shape;154;p18"/>
          <p:cNvSpPr txBox="1"/>
          <p:nvPr/>
        </p:nvSpPr>
        <p:spPr>
          <a:xfrm>
            <a:off x="6375150" y="428450"/>
            <a:ext cx="16932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u="sng">
                <a:latin typeface="Montserrat"/>
                <a:ea typeface="Montserrat"/>
                <a:cs typeface="Montserrat"/>
                <a:sym typeface="Montserrat"/>
              </a:rPr>
              <a:t>Observation</a:t>
            </a:r>
            <a:endParaRPr sz="1900" u="sng">
              <a:latin typeface="Montserrat"/>
              <a:ea typeface="Montserrat"/>
              <a:cs typeface="Montserrat"/>
              <a:sym typeface="Montserrat"/>
            </a:endParaRPr>
          </a:p>
        </p:txBody>
      </p:sp>
      <p:sp>
        <p:nvSpPr>
          <p:cNvPr id="155" name="Google Shape;155;p18"/>
          <p:cNvSpPr/>
          <p:nvPr/>
        </p:nvSpPr>
        <p:spPr>
          <a:xfrm>
            <a:off x="6121400" y="1354000"/>
            <a:ext cx="1869900" cy="700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8"/>
          <p:cNvSpPr txBox="1">
            <a:spLocks noGrp="1"/>
          </p:cNvSpPr>
          <p:nvPr>
            <p:ph type="sldNum" idx="12"/>
          </p:nvPr>
        </p:nvSpPr>
        <p:spPr>
          <a:xfrm>
            <a:off x="7075" y="6900"/>
            <a:ext cx="1334700" cy="4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800">
                <a:solidFill>
                  <a:schemeClr val="lt2"/>
                </a:solidFill>
              </a:rPr>
              <a:t>6</a:t>
            </a:fld>
            <a:endParaRPr sz="1800">
              <a:solidFill>
                <a:schemeClr val="l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fade">
                                      <p:cBhvr>
                                        <p:cTn id="10" dur="100"/>
                                        <p:tgtEl>
                                          <p:spTgt spid="123"/>
                                        </p:tgtEl>
                                      </p:cBhvr>
                                    </p:animEffect>
                                  </p:childTnLst>
                                </p:cTn>
                              </p:par>
                            </p:childTnLst>
                          </p:cTn>
                        </p:par>
                        <p:par>
                          <p:cTn id="11" fill="hold">
                            <p:stCondLst>
                              <p:cond delay="100"/>
                            </p:stCondLst>
                            <p:childTnLst>
                              <p:par>
                                <p:cTn id="12" presetID="10" presetClass="entr" presetSubtype="0" fill="hold" nodeType="afterEffect">
                                  <p:stCondLst>
                                    <p:cond delay="0"/>
                                  </p:stCondLst>
                                  <p:childTnLst>
                                    <p:set>
                                      <p:cBhvr>
                                        <p:cTn id="13" dur="1" fill="hold">
                                          <p:stCondLst>
                                            <p:cond delay="0"/>
                                          </p:stCondLst>
                                        </p:cTn>
                                        <p:tgtEl>
                                          <p:spTgt spid="124"/>
                                        </p:tgtEl>
                                        <p:attrNameLst>
                                          <p:attrName>style.visibility</p:attrName>
                                        </p:attrNameLst>
                                      </p:cBhvr>
                                      <p:to>
                                        <p:strVal val="visible"/>
                                      </p:to>
                                    </p:set>
                                    <p:animEffect transition="in" filter="fade">
                                      <p:cBhvr>
                                        <p:cTn id="14" dur="100"/>
                                        <p:tgtEl>
                                          <p:spTgt spid="124"/>
                                        </p:tgtEl>
                                      </p:cBhvr>
                                    </p:animEffect>
                                  </p:childTnLst>
                                </p:cTn>
                              </p:par>
                            </p:childTnLst>
                          </p:cTn>
                        </p:par>
                        <p:par>
                          <p:cTn id="15" fill="hold">
                            <p:stCondLst>
                              <p:cond delay="200"/>
                            </p:stCondLst>
                            <p:childTnLst>
                              <p:par>
                                <p:cTn id="16" presetID="10" presetClass="entr" presetSubtype="0" fill="hold" nodeType="afterEffect">
                                  <p:stCondLst>
                                    <p:cond delay="0"/>
                                  </p:stCondLst>
                                  <p:childTnLst>
                                    <p:set>
                                      <p:cBhvr>
                                        <p:cTn id="17" dur="1" fill="hold">
                                          <p:stCondLst>
                                            <p:cond delay="0"/>
                                          </p:stCondLst>
                                        </p:cTn>
                                        <p:tgtEl>
                                          <p:spTgt spid="125"/>
                                        </p:tgtEl>
                                        <p:attrNameLst>
                                          <p:attrName>style.visibility</p:attrName>
                                        </p:attrNameLst>
                                      </p:cBhvr>
                                      <p:to>
                                        <p:strVal val="visible"/>
                                      </p:to>
                                    </p:set>
                                    <p:animEffect transition="in" filter="fade">
                                      <p:cBhvr>
                                        <p:cTn id="18" dur="100"/>
                                        <p:tgtEl>
                                          <p:spTgt spid="125"/>
                                        </p:tgtEl>
                                      </p:cBhvr>
                                    </p:animEffect>
                                  </p:childTnLst>
                                </p:cTn>
                              </p:par>
                            </p:childTnLst>
                          </p:cTn>
                        </p:par>
                        <p:par>
                          <p:cTn id="19" fill="hold">
                            <p:stCondLst>
                              <p:cond delay="300"/>
                            </p:stCondLst>
                            <p:childTnLst>
                              <p:par>
                                <p:cTn id="20" presetID="10" presetClass="entr" presetSubtype="0" fill="hold" nodeType="afterEffect">
                                  <p:stCondLst>
                                    <p:cond delay="0"/>
                                  </p:stCondLst>
                                  <p:childTnLst>
                                    <p:set>
                                      <p:cBhvr>
                                        <p:cTn id="21" dur="1" fill="hold">
                                          <p:stCondLst>
                                            <p:cond delay="0"/>
                                          </p:stCondLst>
                                        </p:cTn>
                                        <p:tgtEl>
                                          <p:spTgt spid="122"/>
                                        </p:tgtEl>
                                        <p:attrNameLst>
                                          <p:attrName>style.visibility</p:attrName>
                                        </p:attrNameLst>
                                      </p:cBhvr>
                                      <p:to>
                                        <p:strVal val="visible"/>
                                      </p:to>
                                    </p:set>
                                    <p:animEffect transition="in" filter="fade">
                                      <p:cBhvr>
                                        <p:cTn id="22" dur="100"/>
                                        <p:tgtEl>
                                          <p:spTgt spid="122"/>
                                        </p:tgtEl>
                                      </p:cBhvr>
                                    </p:animEffect>
                                  </p:childTnLst>
                                </p:cTn>
                              </p:par>
                            </p:childTnLst>
                          </p:cTn>
                        </p:par>
                        <p:par>
                          <p:cTn id="23" fill="hold">
                            <p:stCondLst>
                              <p:cond delay="400"/>
                            </p:stCondLst>
                            <p:childTnLst>
                              <p:par>
                                <p:cTn id="24" presetID="10" presetClass="entr" presetSubtype="0" fill="hold" nodeType="afterEffect">
                                  <p:stCondLst>
                                    <p:cond delay="0"/>
                                  </p:stCondLst>
                                  <p:childTnLst>
                                    <p:set>
                                      <p:cBhvr>
                                        <p:cTn id="25" dur="1" fill="hold">
                                          <p:stCondLst>
                                            <p:cond delay="0"/>
                                          </p:stCondLst>
                                        </p:cTn>
                                        <p:tgtEl>
                                          <p:spTgt spid="121"/>
                                        </p:tgtEl>
                                        <p:attrNameLst>
                                          <p:attrName>style.visibility</p:attrName>
                                        </p:attrNameLst>
                                      </p:cBhvr>
                                      <p:to>
                                        <p:strVal val="visible"/>
                                      </p:to>
                                    </p:set>
                                    <p:animEffect transition="in" filter="fade">
                                      <p:cBhvr>
                                        <p:cTn id="26" dur="100"/>
                                        <p:tgtEl>
                                          <p:spTgt spid="121"/>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20"/>
                                        </p:tgtEl>
                                        <p:attrNameLst>
                                          <p:attrName>style.visibility</p:attrName>
                                        </p:attrNameLst>
                                      </p:cBhvr>
                                      <p:to>
                                        <p:strVal val="visible"/>
                                      </p:to>
                                    </p:set>
                                    <p:animEffect transition="in" filter="fade">
                                      <p:cBhvr>
                                        <p:cTn id="30" dur="100"/>
                                        <p:tgtEl>
                                          <p:spTgt spid="12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4"/>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126"/>
                                        </p:tgtEl>
                                        <p:attrNameLst>
                                          <p:attrName>style.visibility</p:attrName>
                                        </p:attrNameLst>
                                      </p:cBhvr>
                                      <p:to>
                                        <p:strVal val="visible"/>
                                      </p:to>
                                    </p:set>
                                    <p:animEffect transition="in" filter="fade">
                                      <p:cBhvr>
                                        <p:cTn id="37" dur="1000"/>
                                        <p:tgtEl>
                                          <p:spTgt spid="1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9"/>
                                        </p:tgtEl>
                                        <p:attrNameLst>
                                          <p:attrName>style.visibility</p:attrName>
                                        </p:attrNameLst>
                                      </p:cBhvr>
                                      <p:to>
                                        <p:strVal val="visible"/>
                                      </p:to>
                                    </p:set>
                                    <p:animEffect transition="in" filter="fade">
                                      <p:cBhvr>
                                        <p:cTn id="42" dur="200"/>
                                        <p:tgtEl>
                                          <p:spTgt spid="129"/>
                                        </p:tgtEl>
                                      </p:cBhvr>
                                    </p:animEffect>
                                  </p:childTnLst>
                                </p:cTn>
                              </p:par>
                              <p:par>
                                <p:cTn id="43" presetID="1" presetClass="entr" presetSubtype="0" fill="hold" nodeType="withEffect">
                                  <p:stCondLst>
                                    <p:cond delay="0"/>
                                  </p:stCondLst>
                                  <p:childTnLst>
                                    <p:set>
                                      <p:cBhvr>
                                        <p:cTn id="44" dur="1" fill="hold">
                                          <p:stCondLst>
                                            <p:cond delay="0"/>
                                          </p:stCondLst>
                                        </p:cTn>
                                        <p:tgtEl>
                                          <p:spTgt spid="142"/>
                                        </p:tgtEl>
                                        <p:attrNameLst>
                                          <p:attrName>style.visibility</p:attrName>
                                        </p:attrNameLst>
                                      </p:cBhvr>
                                      <p:to>
                                        <p:strVal val="visible"/>
                                      </p:to>
                                    </p:set>
                                  </p:childTnLst>
                                </p:cTn>
                              </p:par>
                            </p:childTnLst>
                          </p:cTn>
                        </p:par>
                        <p:par>
                          <p:cTn id="45" fill="hold">
                            <p:stCondLst>
                              <p:cond delay="200"/>
                            </p:stCondLst>
                            <p:childTnLst>
                              <p:par>
                                <p:cTn id="46" presetID="1" presetClass="entr" presetSubtype="0" fill="hold" nodeType="afterEffect">
                                  <p:stCondLst>
                                    <p:cond delay="0"/>
                                  </p:stCondLst>
                                  <p:childTnLst>
                                    <p:set>
                                      <p:cBhvr>
                                        <p:cTn id="47" dur="1" fill="hold">
                                          <p:stCondLst>
                                            <p:cond delay="0"/>
                                          </p:stCondLst>
                                        </p:cTn>
                                        <p:tgtEl>
                                          <p:spTgt spid="139"/>
                                        </p:tgtEl>
                                        <p:attrNameLst>
                                          <p:attrName>style.visibility</p:attrName>
                                        </p:attrNameLst>
                                      </p:cBhvr>
                                      <p:to>
                                        <p:strVal val="visible"/>
                                      </p:to>
                                    </p:set>
                                  </p:childTnLst>
                                </p:cTn>
                              </p:par>
                              <p:par>
                                <p:cTn id="48" presetID="10" presetClass="entr" presetSubtype="0" fill="hold" nodeType="withEffect">
                                  <p:stCondLst>
                                    <p:cond delay="0"/>
                                  </p:stCondLst>
                                  <p:childTnLst>
                                    <p:set>
                                      <p:cBhvr>
                                        <p:cTn id="49" dur="1" fill="hold">
                                          <p:stCondLst>
                                            <p:cond delay="0"/>
                                          </p:stCondLst>
                                        </p:cTn>
                                        <p:tgtEl>
                                          <p:spTgt spid="138"/>
                                        </p:tgtEl>
                                        <p:attrNameLst>
                                          <p:attrName>style.visibility</p:attrName>
                                        </p:attrNameLst>
                                      </p:cBhvr>
                                      <p:to>
                                        <p:strVal val="visible"/>
                                      </p:to>
                                    </p:set>
                                    <p:animEffect transition="in" filter="fade">
                                      <p:cBhvr>
                                        <p:cTn id="50" dur="400"/>
                                        <p:tgtEl>
                                          <p:spTgt spid="138"/>
                                        </p:tgtEl>
                                      </p:cBhvr>
                                    </p:animEffect>
                                  </p:childTnLst>
                                </p:cTn>
                              </p:par>
                            </p:childTnLst>
                          </p:cTn>
                        </p:par>
                        <p:par>
                          <p:cTn id="51" fill="hold">
                            <p:stCondLst>
                              <p:cond delay="600"/>
                            </p:stCondLst>
                            <p:childTnLst>
                              <p:par>
                                <p:cTn id="52" presetID="1" presetClass="entr" presetSubtype="0" fill="hold" nodeType="afterEffect">
                                  <p:stCondLst>
                                    <p:cond delay="0"/>
                                  </p:stCondLst>
                                  <p:childTnLst>
                                    <p:set>
                                      <p:cBhvr>
                                        <p:cTn id="53" dur="1" fill="hold">
                                          <p:stCondLst>
                                            <p:cond delay="0"/>
                                          </p:stCondLst>
                                        </p:cTn>
                                        <p:tgtEl>
                                          <p:spTgt spid="133"/>
                                        </p:tgtEl>
                                        <p:attrNameLst>
                                          <p:attrName>style.visibility</p:attrName>
                                        </p:attrNameLst>
                                      </p:cBhvr>
                                      <p:to>
                                        <p:strVal val="visible"/>
                                      </p:to>
                                    </p:set>
                                  </p:childTnLst>
                                </p:cTn>
                              </p:par>
                              <p:par>
                                <p:cTn id="54" presetID="10" presetClass="entr" presetSubtype="0" fill="hold" nodeType="withEffect">
                                  <p:stCondLst>
                                    <p:cond delay="0"/>
                                  </p:stCondLst>
                                  <p:childTnLst>
                                    <p:set>
                                      <p:cBhvr>
                                        <p:cTn id="55" dur="1" fill="hold">
                                          <p:stCondLst>
                                            <p:cond delay="0"/>
                                          </p:stCondLst>
                                        </p:cTn>
                                        <p:tgtEl>
                                          <p:spTgt spid="132"/>
                                        </p:tgtEl>
                                        <p:attrNameLst>
                                          <p:attrName>style.visibility</p:attrName>
                                        </p:attrNameLst>
                                      </p:cBhvr>
                                      <p:to>
                                        <p:strVal val="visible"/>
                                      </p:to>
                                    </p:set>
                                    <p:animEffect transition="in" filter="fade">
                                      <p:cBhvr>
                                        <p:cTn id="56" dur="300"/>
                                        <p:tgtEl>
                                          <p:spTgt spid="132"/>
                                        </p:tgtEl>
                                      </p:cBhvr>
                                    </p:animEffect>
                                  </p:childTnLst>
                                </p:cTn>
                              </p:par>
                            </p:childTnLst>
                          </p:cTn>
                        </p:par>
                        <p:par>
                          <p:cTn id="57" fill="hold">
                            <p:stCondLst>
                              <p:cond delay="900"/>
                            </p:stCondLst>
                            <p:childTnLst>
                              <p:par>
                                <p:cTn id="58" presetID="1" presetClass="entr" presetSubtype="0" fill="hold" nodeType="afterEffect">
                                  <p:stCondLst>
                                    <p:cond delay="0"/>
                                  </p:stCondLst>
                                  <p:childTnLst>
                                    <p:set>
                                      <p:cBhvr>
                                        <p:cTn id="59" dur="1" fill="hold">
                                          <p:stCondLst>
                                            <p:cond delay="0"/>
                                          </p:stCondLst>
                                        </p:cTn>
                                        <p:tgtEl>
                                          <p:spTgt spid="128"/>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127"/>
                                        </p:tgtEl>
                                        <p:attrNameLst>
                                          <p:attrName>style.visibility</p:attrName>
                                        </p:attrNameLst>
                                      </p:cBhvr>
                                      <p:to>
                                        <p:strVal val="visible"/>
                                      </p:to>
                                    </p:set>
                                    <p:animEffect transition="in" filter="fade">
                                      <p:cBhvr>
                                        <p:cTn id="62" dur="200"/>
                                        <p:tgtEl>
                                          <p:spTgt spid="127"/>
                                        </p:tgtEl>
                                      </p:cBhvr>
                                    </p:animEffect>
                                  </p:childTnLst>
                                </p:cTn>
                              </p:par>
                            </p:childTnLst>
                          </p:cTn>
                        </p:par>
                        <p:par>
                          <p:cTn id="63" fill="hold">
                            <p:stCondLst>
                              <p:cond delay="1100"/>
                            </p:stCondLst>
                            <p:childTnLst>
                              <p:par>
                                <p:cTn id="64" presetID="1" presetClass="entr" presetSubtype="0" fill="hold" nodeType="afterEffect">
                                  <p:stCondLst>
                                    <p:cond delay="0"/>
                                  </p:stCondLst>
                                  <p:childTnLst>
                                    <p:set>
                                      <p:cBhvr>
                                        <p:cTn id="65" dur="1" fill="hold">
                                          <p:stCondLst>
                                            <p:cond delay="0"/>
                                          </p:stCondLst>
                                        </p:cTn>
                                        <p:tgtEl>
                                          <p:spTgt spid="137"/>
                                        </p:tgtEl>
                                        <p:attrNameLst>
                                          <p:attrName>style.visibility</p:attrName>
                                        </p:attrNameLst>
                                      </p:cBhvr>
                                      <p:to>
                                        <p:strVal val="visible"/>
                                      </p:to>
                                    </p:set>
                                  </p:childTnLst>
                                </p:cTn>
                              </p:par>
                              <p:par>
                                <p:cTn id="66" presetID="10" presetClass="entr" presetSubtype="0" fill="hold" nodeType="withEffect">
                                  <p:stCondLst>
                                    <p:cond delay="0"/>
                                  </p:stCondLst>
                                  <p:childTnLst>
                                    <p:set>
                                      <p:cBhvr>
                                        <p:cTn id="67" dur="1" fill="hold">
                                          <p:stCondLst>
                                            <p:cond delay="0"/>
                                          </p:stCondLst>
                                        </p:cTn>
                                        <p:tgtEl>
                                          <p:spTgt spid="136"/>
                                        </p:tgtEl>
                                        <p:attrNameLst>
                                          <p:attrName>style.visibility</p:attrName>
                                        </p:attrNameLst>
                                      </p:cBhvr>
                                      <p:to>
                                        <p:strVal val="visible"/>
                                      </p:to>
                                    </p:set>
                                    <p:animEffect transition="in" filter="fade">
                                      <p:cBhvr>
                                        <p:cTn id="68" dur="200"/>
                                        <p:tgtEl>
                                          <p:spTgt spid="136"/>
                                        </p:tgtEl>
                                      </p:cBhvr>
                                    </p:animEffect>
                                  </p:childTnLst>
                                </p:cTn>
                              </p:par>
                            </p:childTnLst>
                          </p:cTn>
                        </p:par>
                        <p:par>
                          <p:cTn id="69" fill="hold">
                            <p:stCondLst>
                              <p:cond delay="1300"/>
                            </p:stCondLst>
                            <p:childTnLst>
                              <p:par>
                                <p:cTn id="70" presetID="1" presetClass="entr" presetSubtype="0" fill="hold" nodeType="afterEffect">
                                  <p:stCondLst>
                                    <p:cond delay="0"/>
                                  </p:stCondLst>
                                  <p:childTnLst>
                                    <p:set>
                                      <p:cBhvr>
                                        <p:cTn id="71" dur="1" fill="hold">
                                          <p:stCondLst>
                                            <p:cond delay="0"/>
                                          </p:stCondLst>
                                        </p:cTn>
                                        <p:tgtEl>
                                          <p:spTgt spid="135"/>
                                        </p:tgtEl>
                                        <p:attrNameLst>
                                          <p:attrName>style.visibility</p:attrName>
                                        </p:attrNameLst>
                                      </p:cBhvr>
                                      <p:to>
                                        <p:strVal val="visible"/>
                                      </p:to>
                                    </p:set>
                                  </p:childTnLst>
                                </p:cTn>
                              </p:par>
                              <p:par>
                                <p:cTn id="72" presetID="10" presetClass="entr" presetSubtype="0" fill="hold" nodeType="withEffect">
                                  <p:stCondLst>
                                    <p:cond delay="0"/>
                                  </p:stCondLst>
                                  <p:childTnLst>
                                    <p:set>
                                      <p:cBhvr>
                                        <p:cTn id="73" dur="1" fill="hold">
                                          <p:stCondLst>
                                            <p:cond delay="0"/>
                                          </p:stCondLst>
                                        </p:cTn>
                                        <p:tgtEl>
                                          <p:spTgt spid="134"/>
                                        </p:tgtEl>
                                        <p:attrNameLst>
                                          <p:attrName>style.visibility</p:attrName>
                                        </p:attrNameLst>
                                      </p:cBhvr>
                                      <p:to>
                                        <p:strVal val="visible"/>
                                      </p:to>
                                    </p:set>
                                    <p:animEffect transition="in" filter="fade">
                                      <p:cBhvr>
                                        <p:cTn id="74" dur="100"/>
                                        <p:tgtEl>
                                          <p:spTgt spid="134"/>
                                        </p:tgtEl>
                                      </p:cBhvr>
                                    </p:animEffect>
                                  </p:childTnLst>
                                </p:cTn>
                              </p:par>
                            </p:childTnLst>
                          </p:cTn>
                        </p:par>
                        <p:par>
                          <p:cTn id="75" fill="hold">
                            <p:stCondLst>
                              <p:cond delay="1400"/>
                            </p:stCondLst>
                            <p:childTnLst>
                              <p:par>
                                <p:cTn id="76" presetID="1" presetClass="entr" presetSubtype="0" fill="hold" nodeType="afterEffect">
                                  <p:stCondLst>
                                    <p:cond delay="0"/>
                                  </p:stCondLst>
                                  <p:childTnLst>
                                    <p:set>
                                      <p:cBhvr>
                                        <p:cTn id="77" dur="1" fill="hold">
                                          <p:stCondLst>
                                            <p:cond delay="0"/>
                                          </p:stCondLst>
                                        </p:cTn>
                                        <p:tgtEl>
                                          <p:spTgt spid="131"/>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130"/>
                                        </p:tgtEl>
                                        <p:attrNameLst>
                                          <p:attrName>style.visibility</p:attrName>
                                        </p:attrNameLst>
                                      </p:cBhvr>
                                      <p:to>
                                        <p:strVal val="visible"/>
                                      </p:to>
                                    </p:set>
                                    <p:animEffect transition="in" filter="fade">
                                      <p:cBhvr>
                                        <p:cTn id="80" dur="100"/>
                                        <p:tgtEl>
                                          <p:spTgt spid="130"/>
                                        </p:tgtEl>
                                      </p:cBhvr>
                                    </p:animEffect>
                                  </p:childTnLst>
                                </p:cTn>
                              </p:par>
                            </p:childTnLst>
                          </p:cTn>
                        </p:par>
                        <p:par>
                          <p:cTn id="81" fill="hold">
                            <p:stCondLst>
                              <p:cond delay="1500"/>
                            </p:stCondLst>
                            <p:childTnLst>
                              <p:par>
                                <p:cTn id="82" presetID="1" presetClass="entr" presetSubtype="0" fill="hold" nodeType="afterEffect">
                                  <p:stCondLst>
                                    <p:cond delay="0"/>
                                  </p:stCondLst>
                                  <p:childTnLst>
                                    <p:set>
                                      <p:cBhvr>
                                        <p:cTn id="83" dur="1" fill="hold">
                                          <p:stCondLst>
                                            <p:cond delay="0"/>
                                          </p:stCondLst>
                                        </p:cTn>
                                        <p:tgtEl>
                                          <p:spTgt spid="141"/>
                                        </p:tgtEl>
                                        <p:attrNameLst>
                                          <p:attrName>style.visibility</p:attrName>
                                        </p:attrNameLst>
                                      </p:cBhvr>
                                      <p:to>
                                        <p:strVal val="visible"/>
                                      </p:to>
                                    </p:set>
                                  </p:childTnLst>
                                </p:cTn>
                              </p:par>
                              <p:par>
                                <p:cTn id="84" presetID="10" presetClass="entr" presetSubtype="0" fill="hold" nodeType="withEffect">
                                  <p:stCondLst>
                                    <p:cond delay="0"/>
                                  </p:stCondLst>
                                  <p:childTnLst>
                                    <p:set>
                                      <p:cBhvr>
                                        <p:cTn id="85" dur="1" fill="hold">
                                          <p:stCondLst>
                                            <p:cond delay="0"/>
                                          </p:stCondLst>
                                        </p:cTn>
                                        <p:tgtEl>
                                          <p:spTgt spid="140"/>
                                        </p:tgtEl>
                                        <p:attrNameLst>
                                          <p:attrName>style.visibility</p:attrName>
                                        </p:attrNameLst>
                                      </p:cBhvr>
                                      <p:to>
                                        <p:strVal val="visible"/>
                                      </p:to>
                                    </p:set>
                                    <p:animEffect transition="in" filter="fade">
                                      <p:cBhvr>
                                        <p:cTn id="86" dur="400"/>
                                        <p:tgtEl>
                                          <p:spTgt spid="140"/>
                                        </p:tgtEl>
                                      </p:cBhvr>
                                    </p:animEffect>
                                  </p:childTnLst>
                                </p:cTn>
                              </p:par>
                            </p:childTnLst>
                          </p:cTn>
                        </p:par>
                        <p:par>
                          <p:cTn id="87" fill="hold">
                            <p:stCondLst>
                              <p:cond delay="1900"/>
                            </p:stCondLst>
                            <p:childTnLst>
                              <p:par>
                                <p:cTn id="88" presetID="1" presetClass="entr" presetSubtype="0" fill="hold" nodeType="afterEffect">
                                  <p:stCondLst>
                                    <p:cond delay="0"/>
                                  </p:stCondLst>
                                  <p:childTnLst>
                                    <p:set>
                                      <p:cBhvr>
                                        <p:cTn id="89" dur="1" fill="hold">
                                          <p:stCondLst>
                                            <p:cond delay="0"/>
                                          </p:stCondLst>
                                        </p:cTn>
                                        <p:tgtEl>
                                          <p:spTgt spid="144"/>
                                        </p:tgtEl>
                                        <p:attrNameLst>
                                          <p:attrName>style.visibility</p:attrName>
                                        </p:attrNameLst>
                                      </p:cBhvr>
                                      <p:to>
                                        <p:strVal val="visible"/>
                                      </p:to>
                                    </p:set>
                                  </p:childTnLst>
                                </p:cTn>
                              </p:par>
                              <p:par>
                                <p:cTn id="90" presetID="10" presetClass="entr" presetSubtype="0" fill="hold" nodeType="withEffect">
                                  <p:stCondLst>
                                    <p:cond delay="0"/>
                                  </p:stCondLst>
                                  <p:childTnLst>
                                    <p:set>
                                      <p:cBhvr>
                                        <p:cTn id="91" dur="1" fill="hold">
                                          <p:stCondLst>
                                            <p:cond delay="0"/>
                                          </p:stCondLst>
                                        </p:cTn>
                                        <p:tgtEl>
                                          <p:spTgt spid="143"/>
                                        </p:tgtEl>
                                        <p:attrNameLst>
                                          <p:attrName>style.visibility</p:attrName>
                                        </p:attrNameLst>
                                      </p:cBhvr>
                                      <p:to>
                                        <p:strVal val="visible"/>
                                      </p:to>
                                    </p:set>
                                    <p:animEffect transition="in" filter="fade">
                                      <p:cBhvr>
                                        <p:cTn id="92" dur="300"/>
                                        <p:tgtEl>
                                          <p:spTgt spid="143"/>
                                        </p:tgtEl>
                                      </p:cBhvr>
                                    </p:animEffect>
                                  </p:childTnLst>
                                </p:cTn>
                              </p:par>
                            </p:childTnLst>
                          </p:cTn>
                        </p:par>
                        <p:par>
                          <p:cTn id="93" fill="hold">
                            <p:stCondLst>
                              <p:cond delay="2200"/>
                            </p:stCondLst>
                            <p:childTnLst>
                              <p:par>
                                <p:cTn id="94" presetID="1" presetClass="entr" presetSubtype="0" fill="hold" nodeType="afterEffect">
                                  <p:stCondLst>
                                    <p:cond delay="0"/>
                                  </p:stCondLst>
                                  <p:childTnLst>
                                    <p:set>
                                      <p:cBhvr>
                                        <p:cTn id="95" dur="1" fill="hold">
                                          <p:stCondLst>
                                            <p:cond delay="0"/>
                                          </p:stCondLst>
                                        </p:cTn>
                                        <p:tgtEl>
                                          <p:spTgt spid="148"/>
                                        </p:tgtEl>
                                        <p:attrNameLst>
                                          <p:attrName>style.visibility</p:attrName>
                                        </p:attrNameLst>
                                      </p:cBhvr>
                                      <p:to>
                                        <p:strVal val="visible"/>
                                      </p:to>
                                    </p:set>
                                  </p:childTnLst>
                                </p:cTn>
                              </p:par>
                              <p:par>
                                <p:cTn id="96" presetID="10" presetClass="entr" presetSubtype="0" fill="hold" nodeType="withEffect">
                                  <p:stCondLst>
                                    <p:cond delay="0"/>
                                  </p:stCondLst>
                                  <p:childTnLst>
                                    <p:set>
                                      <p:cBhvr>
                                        <p:cTn id="97" dur="1" fill="hold">
                                          <p:stCondLst>
                                            <p:cond delay="0"/>
                                          </p:stCondLst>
                                        </p:cTn>
                                        <p:tgtEl>
                                          <p:spTgt spid="147"/>
                                        </p:tgtEl>
                                        <p:attrNameLst>
                                          <p:attrName>style.visibility</p:attrName>
                                        </p:attrNameLst>
                                      </p:cBhvr>
                                      <p:to>
                                        <p:strVal val="visible"/>
                                      </p:to>
                                    </p:set>
                                    <p:animEffect transition="in" filter="fade">
                                      <p:cBhvr>
                                        <p:cTn id="98" dur="200"/>
                                        <p:tgtEl>
                                          <p:spTgt spid="147"/>
                                        </p:tgtEl>
                                      </p:cBhvr>
                                    </p:animEffect>
                                  </p:childTnLst>
                                </p:cTn>
                              </p:par>
                            </p:childTnLst>
                          </p:cTn>
                        </p:par>
                        <p:par>
                          <p:cTn id="99" fill="hold">
                            <p:stCondLst>
                              <p:cond delay="2400"/>
                            </p:stCondLst>
                            <p:childTnLst>
                              <p:par>
                                <p:cTn id="100" presetID="1" presetClass="entr" presetSubtype="0" fill="hold" nodeType="afterEffect">
                                  <p:stCondLst>
                                    <p:cond delay="0"/>
                                  </p:stCondLst>
                                  <p:childTnLst>
                                    <p:set>
                                      <p:cBhvr>
                                        <p:cTn id="101" dur="1" fill="hold">
                                          <p:stCondLst>
                                            <p:cond delay="0"/>
                                          </p:stCondLst>
                                        </p:cTn>
                                        <p:tgtEl>
                                          <p:spTgt spid="152"/>
                                        </p:tgtEl>
                                        <p:attrNameLst>
                                          <p:attrName>style.visibility</p:attrName>
                                        </p:attrNameLst>
                                      </p:cBhvr>
                                      <p:to>
                                        <p:strVal val="visible"/>
                                      </p:to>
                                    </p:set>
                                  </p:childTnLst>
                                </p:cTn>
                              </p:par>
                              <p:par>
                                <p:cTn id="102" presetID="10" presetClass="entr" presetSubtype="0" fill="hold" nodeType="withEffect">
                                  <p:stCondLst>
                                    <p:cond delay="0"/>
                                  </p:stCondLst>
                                  <p:childTnLst>
                                    <p:set>
                                      <p:cBhvr>
                                        <p:cTn id="103" dur="1" fill="hold">
                                          <p:stCondLst>
                                            <p:cond delay="0"/>
                                          </p:stCondLst>
                                        </p:cTn>
                                        <p:tgtEl>
                                          <p:spTgt spid="151"/>
                                        </p:tgtEl>
                                        <p:attrNameLst>
                                          <p:attrName>style.visibility</p:attrName>
                                        </p:attrNameLst>
                                      </p:cBhvr>
                                      <p:to>
                                        <p:strVal val="visible"/>
                                      </p:to>
                                    </p:set>
                                    <p:animEffect transition="in" filter="fade">
                                      <p:cBhvr>
                                        <p:cTn id="104" dur="200"/>
                                        <p:tgtEl>
                                          <p:spTgt spid="151"/>
                                        </p:tgtEl>
                                      </p:cBhvr>
                                    </p:animEffect>
                                  </p:childTnLst>
                                </p:cTn>
                              </p:par>
                            </p:childTnLst>
                          </p:cTn>
                        </p:par>
                        <p:par>
                          <p:cTn id="105" fill="hold">
                            <p:stCondLst>
                              <p:cond delay="2600"/>
                            </p:stCondLst>
                            <p:childTnLst>
                              <p:par>
                                <p:cTn id="106" presetID="1" presetClass="entr" presetSubtype="0" fill="hold" nodeType="afterEffect">
                                  <p:stCondLst>
                                    <p:cond delay="0"/>
                                  </p:stCondLst>
                                  <p:childTnLst>
                                    <p:set>
                                      <p:cBhvr>
                                        <p:cTn id="107" dur="1" fill="hold">
                                          <p:stCondLst>
                                            <p:cond delay="0"/>
                                          </p:stCondLst>
                                        </p:cTn>
                                        <p:tgtEl>
                                          <p:spTgt spid="146"/>
                                        </p:tgtEl>
                                        <p:attrNameLst>
                                          <p:attrName>style.visibility</p:attrName>
                                        </p:attrNameLst>
                                      </p:cBhvr>
                                      <p:to>
                                        <p:strVal val="visible"/>
                                      </p:to>
                                    </p:set>
                                  </p:childTnLst>
                                </p:cTn>
                              </p:par>
                              <p:par>
                                <p:cTn id="108" presetID="10" presetClass="entr" presetSubtype="0" fill="hold" nodeType="withEffect">
                                  <p:stCondLst>
                                    <p:cond delay="0"/>
                                  </p:stCondLst>
                                  <p:childTnLst>
                                    <p:set>
                                      <p:cBhvr>
                                        <p:cTn id="109" dur="1" fill="hold">
                                          <p:stCondLst>
                                            <p:cond delay="0"/>
                                          </p:stCondLst>
                                        </p:cTn>
                                        <p:tgtEl>
                                          <p:spTgt spid="145"/>
                                        </p:tgtEl>
                                        <p:attrNameLst>
                                          <p:attrName>style.visibility</p:attrName>
                                        </p:attrNameLst>
                                      </p:cBhvr>
                                      <p:to>
                                        <p:strVal val="visible"/>
                                      </p:to>
                                    </p:set>
                                    <p:animEffect transition="in" filter="fade">
                                      <p:cBhvr>
                                        <p:cTn id="110" dur="100"/>
                                        <p:tgtEl>
                                          <p:spTgt spid="145"/>
                                        </p:tgtEl>
                                      </p:cBhvr>
                                    </p:animEffect>
                                  </p:childTnLst>
                                </p:cTn>
                              </p:par>
                            </p:childTnLst>
                          </p:cTn>
                        </p:par>
                        <p:par>
                          <p:cTn id="111" fill="hold">
                            <p:stCondLst>
                              <p:cond delay="2700"/>
                            </p:stCondLst>
                            <p:childTnLst>
                              <p:par>
                                <p:cTn id="112" presetID="1" presetClass="entr" presetSubtype="0" fill="hold" nodeType="afterEffect">
                                  <p:stCondLst>
                                    <p:cond delay="0"/>
                                  </p:stCondLst>
                                  <p:childTnLst>
                                    <p:set>
                                      <p:cBhvr>
                                        <p:cTn id="113" dur="1" fill="hold">
                                          <p:stCondLst>
                                            <p:cond delay="0"/>
                                          </p:stCondLst>
                                        </p:cTn>
                                        <p:tgtEl>
                                          <p:spTgt spid="150"/>
                                        </p:tgtEl>
                                        <p:attrNameLst>
                                          <p:attrName>style.visibility</p:attrName>
                                        </p:attrNameLst>
                                      </p:cBhvr>
                                      <p:to>
                                        <p:strVal val="visible"/>
                                      </p:to>
                                    </p:set>
                                  </p:childTnLst>
                                </p:cTn>
                              </p:par>
                              <p:par>
                                <p:cTn id="114" presetID="10" presetClass="entr" presetSubtype="0" fill="hold" nodeType="withEffect">
                                  <p:stCondLst>
                                    <p:cond delay="0"/>
                                  </p:stCondLst>
                                  <p:childTnLst>
                                    <p:set>
                                      <p:cBhvr>
                                        <p:cTn id="115" dur="1" fill="hold">
                                          <p:stCondLst>
                                            <p:cond delay="0"/>
                                          </p:stCondLst>
                                        </p:cTn>
                                        <p:tgtEl>
                                          <p:spTgt spid="149"/>
                                        </p:tgtEl>
                                        <p:attrNameLst>
                                          <p:attrName>style.visibility</p:attrName>
                                        </p:attrNameLst>
                                      </p:cBhvr>
                                      <p:to>
                                        <p:strVal val="visible"/>
                                      </p:to>
                                    </p:set>
                                    <p:animEffect transition="in" filter="fade">
                                      <p:cBhvr>
                                        <p:cTn id="116" dur="100"/>
                                        <p:tgtEl>
                                          <p:spTgt spid="149"/>
                                        </p:tgtEl>
                                      </p:cBhvr>
                                    </p:animEffec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SN 1991T-like Thermonuclear Supernovae</a:t>
            </a:r>
            <a:endParaRPr/>
          </a:p>
        </p:txBody>
      </p:sp>
      <p:sp>
        <p:nvSpPr>
          <p:cNvPr id="162" name="Google Shape;162;p19"/>
          <p:cNvSpPr txBox="1">
            <a:spLocks noGrp="1"/>
          </p:cNvSpPr>
          <p:nvPr>
            <p:ph type="body" idx="1"/>
          </p:nvPr>
        </p:nvSpPr>
        <p:spPr>
          <a:xfrm>
            <a:off x="311700" y="1017725"/>
            <a:ext cx="7041600" cy="978600"/>
          </a:xfrm>
          <a:prstGeom prst="rect">
            <a:avLst/>
          </a:prstGeom>
        </p:spPr>
        <p:txBody>
          <a:bodyPr spcFirstLastPara="1" wrap="square" lIns="91425" tIns="91425" rIns="91425" bIns="91425" anchor="t" anchorCtr="0">
            <a:normAutofit fontScale="92500" lnSpcReduction="10000"/>
          </a:bodyPr>
          <a:lstStyle/>
          <a:p>
            <a:pPr marL="457200" lvl="0" indent="-334327" algn="l" rtl="0">
              <a:spcBef>
                <a:spcPts val="0"/>
              </a:spcBef>
              <a:spcAft>
                <a:spcPts val="0"/>
              </a:spcAft>
              <a:buSzPct val="100000"/>
              <a:buChar char="●"/>
            </a:pPr>
            <a:r>
              <a:rPr lang="en"/>
              <a:t>Selected a sample of 36 normal and 5 91T-like supernovae</a:t>
            </a:r>
            <a:endParaRPr/>
          </a:p>
          <a:p>
            <a:pPr marL="457200" lvl="0" indent="-334327" algn="l" rtl="0">
              <a:spcBef>
                <a:spcPts val="0"/>
              </a:spcBef>
              <a:spcAft>
                <a:spcPts val="0"/>
              </a:spcAft>
              <a:buSzPct val="100000"/>
              <a:buChar char="●"/>
            </a:pPr>
            <a:r>
              <a:rPr lang="en"/>
              <a:t>Objects from WISeREP with available photospheric phase spectra</a:t>
            </a:r>
            <a:endParaRPr/>
          </a:p>
        </p:txBody>
      </p:sp>
      <p:pic>
        <p:nvPicPr>
          <p:cNvPr id="163" name="Google Shape;163;p19"/>
          <p:cNvPicPr preferRelativeResize="0"/>
          <p:nvPr/>
        </p:nvPicPr>
        <p:blipFill rotWithShape="1">
          <a:blip r:embed="rId3">
            <a:alphaModFix/>
          </a:blip>
          <a:srcRect t="7140" r="3100"/>
          <a:stretch/>
        </p:blipFill>
        <p:spPr>
          <a:xfrm>
            <a:off x="0" y="2205875"/>
            <a:ext cx="5725325" cy="2743200"/>
          </a:xfrm>
          <a:prstGeom prst="rect">
            <a:avLst/>
          </a:prstGeom>
          <a:noFill/>
          <a:ln>
            <a:noFill/>
          </a:ln>
        </p:spPr>
      </p:pic>
      <p:sp>
        <p:nvSpPr>
          <p:cNvPr id="164" name="Google Shape;164;p19"/>
          <p:cNvSpPr txBox="1">
            <a:spLocks noGrp="1"/>
          </p:cNvSpPr>
          <p:nvPr>
            <p:ph type="body" idx="1"/>
          </p:nvPr>
        </p:nvSpPr>
        <p:spPr>
          <a:xfrm>
            <a:off x="5725325" y="2205875"/>
            <a:ext cx="3418500" cy="2917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Are these distinct progenitors?</a:t>
            </a:r>
            <a:endParaRPr/>
          </a:p>
          <a:p>
            <a:pPr marL="457200" lvl="0" indent="-342900" algn="l" rtl="0">
              <a:spcBef>
                <a:spcPts val="0"/>
              </a:spcBef>
              <a:spcAft>
                <a:spcPts val="0"/>
              </a:spcAft>
              <a:buSzPts val="1800"/>
              <a:buChar char="●"/>
            </a:pPr>
            <a:r>
              <a:rPr lang="en"/>
              <a:t>Why are they brighter?</a:t>
            </a:r>
            <a:endParaRPr/>
          </a:p>
          <a:p>
            <a:pPr marL="457200" lvl="0" indent="-342900" algn="l" rtl="0">
              <a:spcBef>
                <a:spcPts val="0"/>
              </a:spcBef>
              <a:spcAft>
                <a:spcPts val="0"/>
              </a:spcAft>
              <a:buSzPts val="1800"/>
              <a:buChar char="●"/>
            </a:pPr>
            <a:r>
              <a:rPr lang="en"/>
              <a:t>Why do they lack features of silicon and other intermediate mass elements?</a:t>
            </a:r>
            <a:endParaRPr/>
          </a:p>
        </p:txBody>
      </p:sp>
      <p:sp>
        <p:nvSpPr>
          <p:cNvPr id="165" name="Google Shape;165;p19"/>
          <p:cNvSpPr txBox="1">
            <a:spLocks noGrp="1"/>
          </p:cNvSpPr>
          <p:nvPr>
            <p:ph type="sldNum" idx="12"/>
          </p:nvPr>
        </p:nvSpPr>
        <p:spPr>
          <a:xfrm>
            <a:off x="7075" y="6900"/>
            <a:ext cx="1334700" cy="4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800">
                <a:solidFill>
                  <a:schemeClr val="lt2"/>
                </a:solidFill>
              </a:rPr>
              <a:t>7</a:t>
            </a:fld>
            <a:endParaRPr sz="1800">
              <a:solidFill>
                <a:schemeClr val="l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
                                            <p:txEl>
                                              <p:pRg st="0" end="0"/>
                                            </p:txEl>
                                          </p:spTgt>
                                        </p:tgtEl>
                                        <p:attrNameLst>
                                          <p:attrName>style.visibility</p:attrName>
                                        </p:attrNameLst>
                                      </p:cBhvr>
                                      <p:to>
                                        <p:strVal val="visible"/>
                                      </p:to>
                                    </p:set>
                                    <p:animEffect transition="in" filter="fade">
                                      <p:cBhvr>
                                        <p:cTn id="7" dur="1000"/>
                                        <p:tgtEl>
                                          <p:spTgt spid="1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2">
                                            <p:txEl>
                                              <p:pRg st="1" end="1"/>
                                            </p:txEl>
                                          </p:spTgt>
                                        </p:tgtEl>
                                        <p:attrNameLst>
                                          <p:attrName>style.visibility</p:attrName>
                                        </p:attrNameLst>
                                      </p:cBhvr>
                                      <p:to>
                                        <p:strVal val="visible"/>
                                      </p:to>
                                    </p:set>
                                    <p:animEffect transition="in" filter="fade">
                                      <p:cBhvr>
                                        <p:cTn id="12" dur="1000"/>
                                        <p:tgtEl>
                                          <p:spTgt spid="1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4">
                                            <p:txEl>
                                              <p:pRg st="0" end="0"/>
                                            </p:txEl>
                                          </p:spTgt>
                                        </p:tgtEl>
                                        <p:attrNameLst>
                                          <p:attrName>style.visibility</p:attrName>
                                        </p:attrNameLst>
                                      </p:cBhvr>
                                      <p:to>
                                        <p:strVal val="visible"/>
                                      </p:to>
                                    </p:set>
                                    <p:animEffect transition="in" filter="fade">
                                      <p:cBhvr>
                                        <p:cTn id="17" dur="1000"/>
                                        <p:tgtEl>
                                          <p:spTgt spid="16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4">
                                            <p:txEl>
                                              <p:pRg st="1" end="1"/>
                                            </p:txEl>
                                          </p:spTgt>
                                        </p:tgtEl>
                                        <p:attrNameLst>
                                          <p:attrName>style.visibility</p:attrName>
                                        </p:attrNameLst>
                                      </p:cBhvr>
                                      <p:to>
                                        <p:strVal val="visible"/>
                                      </p:to>
                                    </p:set>
                                    <p:animEffect transition="in" filter="fade">
                                      <p:cBhvr>
                                        <p:cTn id="22" dur="1000"/>
                                        <p:tgtEl>
                                          <p:spTgt spid="16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4">
                                            <p:txEl>
                                              <p:pRg st="2" end="2"/>
                                            </p:txEl>
                                          </p:spTgt>
                                        </p:tgtEl>
                                        <p:attrNameLst>
                                          <p:attrName>style.visibility</p:attrName>
                                        </p:attrNameLst>
                                      </p:cBhvr>
                                      <p:to>
                                        <p:strVal val="visible"/>
                                      </p:to>
                                    </p:set>
                                    <p:animEffect transition="in" filter="fade">
                                      <p:cBhvr>
                                        <p:cTn id="27" dur="1000"/>
                                        <p:tgtEl>
                                          <p:spTgt spid="16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0"/>
          <p:cNvPicPr preferRelativeResize="0"/>
          <p:nvPr/>
        </p:nvPicPr>
        <p:blipFill rotWithShape="1">
          <a:blip r:embed="rId3">
            <a:alphaModFix/>
          </a:blip>
          <a:srcRect t="5531" r="1322" b="22998"/>
          <a:stretch/>
        </p:blipFill>
        <p:spPr>
          <a:xfrm>
            <a:off x="5474029" y="1017725"/>
            <a:ext cx="3434025" cy="1921649"/>
          </a:xfrm>
          <a:prstGeom prst="rect">
            <a:avLst/>
          </a:prstGeom>
          <a:noFill/>
          <a:ln>
            <a:noFill/>
          </a:ln>
        </p:spPr>
      </p:pic>
      <p:sp>
        <p:nvSpPr>
          <p:cNvPr id="171" name="Google Shape;171;p20"/>
          <p:cNvSpPr/>
          <p:nvPr/>
        </p:nvSpPr>
        <p:spPr>
          <a:xfrm rot="-1279875">
            <a:off x="3384401" y="2176371"/>
            <a:ext cx="2226748" cy="1025019"/>
          </a:xfrm>
          <a:prstGeom prst="rightArrow">
            <a:avLst>
              <a:gd name="adj1" fmla="val 63249"/>
              <a:gd name="adj2"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2" name="Google Shape;172;p20"/>
          <p:cNvPicPr preferRelativeResize="0"/>
          <p:nvPr/>
        </p:nvPicPr>
        <p:blipFill>
          <a:blip r:embed="rId4">
            <a:alphaModFix/>
          </a:blip>
          <a:stretch>
            <a:fillRect/>
          </a:stretch>
        </p:blipFill>
        <p:spPr>
          <a:xfrm rot="-1279835">
            <a:off x="3615854" y="2454714"/>
            <a:ext cx="1407863" cy="595319"/>
          </a:xfrm>
          <a:prstGeom prst="rect">
            <a:avLst/>
          </a:prstGeom>
          <a:noFill/>
          <a:ln>
            <a:noFill/>
          </a:ln>
        </p:spPr>
      </p:pic>
      <p:sp>
        <p:nvSpPr>
          <p:cNvPr id="173" name="Google Shape;173;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Ejecta Model and Synthetic Observables</a:t>
            </a:r>
            <a:endParaRPr/>
          </a:p>
        </p:txBody>
      </p:sp>
      <p:sp>
        <p:nvSpPr>
          <p:cNvPr id="174" name="Google Shape;174;p20"/>
          <p:cNvSpPr txBox="1">
            <a:spLocks noGrp="1"/>
          </p:cNvSpPr>
          <p:nvPr>
            <p:ph type="body" idx="1"/>
          </p:nvPr>
        </p:nvSpPr>
        <p:spPr>
          <a:xfrm>
            <a:off x="277275" y="1139963"/>
            <a:ext cx="4520700" cy="933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Photospheric phase outer ejecta</a:t>
            </a:r>
            <a:endParaRPr sz="1800"/>
          </a:p>
          <a:p>
            <a:pPr marL="457200" lvl="0" indent="-342900" algn="l" rtl="0">
              <a:spcBef>
                <a:spcPts val="0"/>
              </a:spcBef>
              <a:spcAft>
                <a:spcPts val="0"/>
              </a:spcAft>
              <a:buSzPts val="1800"/>
              <a:buChar char="●"/>
            </a:pPr>
            <a:r>
              <a:rPr lang="en" sz="1800"/>
              <a:t>1D Multi-Zone Radiative Transfer</a:t>
            </a:r>
            <a:endParaRPr sz="1800"/>
          </a:p>
        </p:txBody>
      </p:sp>
      <p:sp>
        <p:nvSpPr>
          <p:cNvPr id="175" name="Google Shape;175;p20"/>
          <p:cNvSpPr txBox="1">
            <a:spLocks noGrp="1"/>
          </p:cNvSpPr>
          <p:nvPr>
            <p:ph type="body" idx="2"/>
          </p:nvPr>
        </p:nvSpPr>
        <p:spPr>
          <a:xfrm>
            <a:off x="4010825" y="3137525"/>
            <a:ext cx="5067600" cy="2006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a:t>Model evaluation with </a:t>
            </a:r>
            <a:r>
              <a:rPr lang="en" sz="1800" b="1" i="1"/>
              <a:t>TARDIS-SN</a:t>
            </a:r>
            <a:endParaRPr sz="1800" b="1" i="1"/>
          </a:p>
          <a:p>
            <a:pPr marL="457200" lvl="0" indent="-342900" algn="l" rtl="0">
              <a:spcBef>
                <a:spcPts val="0"/>
              </a:spcBef>
              <a:spcAft>
                <a:spcPts val="0"/>
              </a:spcAft>
              <a:buSzPts val="1800"/>
              <a:buChar char="●"/>
            </a:pPr>
            <a:r>
              <a:rPr lang="en" sz="1800"/>
              <a:t>Models fit with </a:t>
            </a:r>
            <a:r>
              <a:rPr lang="en" sz="1800" u="sng"/>
              <a:t>Nested Sampling</a:t>
            </a:r>
            <a:endParaRPr sz="1800"/>
          </a:p>
          <a:p>
            <a:pPr marL="457200" lvl="0" indent="-342900" algn="l" rtl="0">
              <a:spcBef>
                <a:spcPts val="0"/>
              </a:spcBef>
              <a:spcAft>
                <a:spcPts val="0"/>
              </a:spcAft>
              <a:buSzPts val="1800"/>
              <a:buChar char="●"/>
            </a:pPr>
            <a:r>
              <a:rPr lang="en" sz="1800" b="1" i="1"/>
              <a:t>Dalek</a:t>
            </a:r>
            <a:r>
              <a:rPr lang="en" sz="1800"/>
              <a:t> </a:t>
            </a:r>
            <a:r>
              <a:rPr lang="en" sz="1800" u="sng"/>
              <a:t>Physics-Informed</a:t>
            </a:r>
            <a:r>
              <a:rPr lang="en" sz="1800"/>
              <a:t> Probabilistic Generative Deep-Learning Emulator </a:t>
            </a:r>
            <a:r>
              <a:rPr lang="en" sz="1800" i="1"/>
              <a:t>Accelerates </a:t>
            </a:r>
            <a:r>
              <a:rPr lang="en" sz="1800"/>
              <a:t>Evaluation</a:t>
            </a:r>
            <a:endParaRPr sz="1800" u="sng"/>
          </a:p>
        </p:txBody>
      </p:sp>
      <p:sp>
        <p:nvSpPr>
          <p:cNvPr id="176" name="Google Shape;176;p20"/>
          <p:cNvSpPr txBox="1"/>
          <p:nvPr/>
        </p:nvSpPr>
        <p:spPr>
          <a:xfrm>
            <a:off x="191300" y="1991925"/>
            <a:ext cx="4476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7F6000"/>
                </a:solidFill>
                <a:latin typeface="Montserrat"/>
                <a:ea typeface="Montserrat"/>
                <a:cs typeface="Montserrat"/>
                <a:sym typeface="Montserrat"/>
              </a:rPr>
              <a:t>𝛉 = (C, Si, </a:t>
            </a:r>
            <a:r>
              <a:rPr lang="en" sz="1800" baseline="30000">
                <a:solidFill>
                  <a:srgbClr val="7F6000"/>
                </a:solidFill>
                <a:latin typeface="Montserrat"/>
                <a:ea typeface="Montserrat"/>
                <a:cs typeface="Montserrat"/>
                <a:sym typeface="Montserrat"/>
              </a:rPr>
              <a:t>56</a:t>
            </a:r>
            <a:r>
              <a:rPr lang="en" sz="1800">
                <a:solidFill>
                  <a:srgbClr val="7F6000"/>
                </a:solidFill>
                <a:latin typeface="Montserrat"/>
                <a:ea typeface="Montserrat"/>
                <a:cs typeface="Montserrat"/>
                <a:sym typeface="Montserrat"/>
              </a:rPr>
              <a:t>Ni, …, T</a:t>
            </a:r>
            <a:r>
              <a:rPr lang="en" sz="1800" baseline="-25000">
                <a:solidFill>
                  <a:srgbClr val="7F6000"/>
                </a:solidFill>
                <a:latin typeface="Montserrat"/>
                <a:ea typeface="Montserrat"/>
                <a:cs typeface="Montserrat"/>
                <a:sym typeface="Montserrat"/>
              </a:rPr>
              <a:t>inner</a:t>
            </a:r>
            <a:r>
              <a:rPr lang="en" sz="1800">
                <a:solidFill>
                  <a:srgbClr val="7F6000"/>
                </a:solidFill>
                <a:latin typeface="Montserrat"/>
                <a:ea typeface="Montserrat"/>
                <a:cs typeface="Montserrat"/>
                <a:sym typeface="Montserrat"/>
              </a:rPr>
              <a:t>, t</a:t>
            </a:r>
            <a:r>
              <a:rPr lang="en" sz="1800" baseline="-25000">
                <a:solidFill>
                  <a:srgbClr val="7F6000"/>
                </a:solidFill>
                <a:latin typeface="Montserrat"/>
                <a:ea typeface="Montserrat"/>
                <a:cs typeface="Montserrat"/>
                <a:sym typeface="Montserrat"/>
              </a:rPr>
              <a:t>exp</a:t>
            </a:r>
            <a:r>
              <a:rPr lang="en" sz="1800">
                <a:solidFill>
                  <a:srgbClr val="7F6000"/>
                </a:solidFill>
                <a:latin typeface="Montserrat"/>
                <a:ea typeface="Montserrat"/>
                <a:cs typeface="Montserrat"/>
                <a:sym typeface="Montserrat"/>
              </a:rPr>
              <a:t>, …)</a:t>
            </a:r>
            <a:endParaRPr sz="1800">
              <a:solidFill>
                <a:srgbClr val="7F6000"/>
              </a:solidFill>
              <a:latin typeface="Montserrat"/>
              <a:ea typeface="Montserrat"/>
              <a:cs typeface="Montserrat"/>
              <a:sym typeface="Montserrat"/>
            </a:endParaRPr>
          </a:p>
        </p:txBody>
      </p:sp>
      <p:sp>
        <p:nvSpPr>
          <p:cNvPr id="177" name="Google Shape;177;p20"/>
          <p:cNvSpPr txBox="1"/>
          <p:nvPr/>
        </p:nvSpPr>
        <p:spPr>
          <a:xfrm>
            <a:off x="1543850" y="4618750"/>
            <a:ext cx="28098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7F6000"/>
                </a:solidFill>
                <a:latin typeface="Montserrat"/>
                <a:ea typeface="Montserrat"/>
                <a:cs typeface="Montserrat"/>
                <a:sym typeface="Montserrat"/>
              </a:rPr>
              <a:t>Optically thick central region</a:t>
            </a:r>
            <a:endParaRPr>
              <a:solidFill>
                <a:srgbClr val="7F6000"/>
              </a:solidFill>
              <a:latin typeface="Montserrat"/>
              <a:ea typeface="Montserrat"/>
              <a:cs typeface="Montserrat"/>
              <a:sym typeface="Montserrat"/>
            </a:endParaRPr>
          </a:p>
        </p:txBody>
      </p:sp>
      <p:sp>
        <p:nvSpPr>
          <p:cNvPr id="178" name="Google Shape;178;p20"/>
          <p:cNvSpPr txBox="1"/>
          <p:nvPr/>
        </p:nvSpPr>
        <p:spPr>
          <a:xfrm>
            <a:off x="71677" y="2939375"/>
            <a:ext cx="8151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7F6000"/>
                </a:solidFill>
                <a:latin typeface="Montserrat"/>
                <a:ea typeface="Montserrat"/>
                <a:cs typeface="Montserrat"/>
                <a:sym typeface="Montserrat"/>
              </a:rPr>
              <a:t>Ejecta</a:t>
            </a:r>
            <a:endParaRPr>
              <a:solidFill>
                <a:srgbClr val="7F6000"/>
              </a:solidFill>
              <a:latin typeface="Montserrat"/>
              <a:ea typeface="Montserrat"/>
              <a:cs typeface="Montserrat"/>
              <a:sym typeface="Montserrat"/>
            </a:endParaRPr>
          </a:p>
        </p:txBody>
      </p:sp>
      <p:grpSp>
        <p:nvGrpSpPr>
          <p:cNvPr id="179" name="Google Shape;179;p20"/>
          <p:cNvGrpSpPr/>
          <p:nvPr/>
        </p:nvGrpSpPr>
        <p:grpSpPr>
          <a:xfrm>
            <a:off x="943563" y="2414600"/>
            <a:ext cx="2446777" cy="2204149"/>
            <a:chOff x="943563" y="2414600"/>
            <a:chExt cx="2446777" cy="2204149"/>
          </a:xfrm>
        </p:grpSpPr>
        <p:pic>
          <p:nvPicPr>
            <p:cNvPr id="180" name="Google Shape;180;p20"/>
            <p:cNvPicPr preferRelativeResize="0"/>
            <p:nvPr/>
          </p:nvPicPr>
          <p:blipFill>
            <a:blip r:embed="rId5">
              <a:alphaModFix/>
            </a:blip>
            <a:stretch>
              <a:fillRect/>
            </a:stretch>
          </p:blipFill>
          <p:spPr>
            <a:xfrm>
              <a:off x="943563" y="2414600"/>
              <a:ext cx="2446777" cy="2204149"/>
            </a:xfrm>
            <a:prstGeom prst="rect">
              <a:avLst/>
            </a:prstGeom>
            <a:noFill/>
            <a:ln>
              <a:noFill/>
            </a:ln>
          </p:spPr>
        </p:pic>
        <p:pic>
          <p:nvPicPr>
            <p:cNvPr id="181" name="Google Shape;181;p20"/>
            <p:cNvPicPr preferRelativeResize="0"/>
            <p:nvPr/>
          </p:nvPicPr>
          <p:blipFill rotWithShape="1">
            <a:blip r:embed="rId6">
              <a:alphaModFix/>
            </a:blip>
            <a:srcRect l="9487" t="10673" r="10786" b="10673"/>
            <a:stretch/>
          </p:blipFill>
          <p:spPr>
            <a:xfrm>
              <a:off x="1735025" y="3163800"/>
              <a:ext cx="649050" cy="640250"/>
            </a:xfrm>
            <a:prstGeom prst="rect">
              <a:avLst/>
            </a:prstGeom>
            <a:noFill/>
            <a:ln>
              <a:noFill/>
            </a:ln>
          </p:spPr>
        </p:pic>
      </p:grpSp>
      <p:cxnSp>
        <p:nvCxnSpPr>
          <p:cNvPr id="182" name="Google Shape;182;p20"/>
          <p:cNvCxnSpPr>
            <a:stCxn id="177" idx="0"/>
          </p:cNvCxnSpPr>
          <p:nvPr/>
        </p:nvCxnSpPr>
        <p:spPr>
          <a:xfrm rot="10800000">
            <a:off x="2391650" y="3835450"/>
            <a:ext cx="557100" cy="783300"/>
          </a:xfrm>
          <a:prstGeom prst="straightConnector1">
            <a:avLst/>
          </a:prstGeom>
          <a:noFill/>
          <a:ln w="19050" cap="flat" cmpd="sng">
            <a:solidFill>
              <a:srgbClr val="FF9900"/>
            </a:solidFill>
            <a:prstDash val="solid"/>
            <a:round/>
            <a:headEnd type="none" w="med" len="med"/>
            <a:tailEnd type="triangle" w="med" len="med"/>
          </a:ln>
        </p:spPr>
      </p:cxnSp>
      <p:cxnSp>
        <p:nvCxnSpPr>
          <p:cNvPr id="183" name="Google Shape;183;p20"/>
          <p:cNvCxnSpPr>
            <a:stCxn id="178" idx="3"/>
          </p:cNvCxnSpPr>
          <p:nvPr/>
        </p:nvCxnSpPr>
        <p:spPr>
          <a:xfrm>
            <a:off x="886777" y="3137525"/>
            <a:ext cx="409500" cy="162900"/>
          </a:xfrm>
          <a:prstGeom prst="straightConnector1">
            <a:avLst/>
          </a:prstGeom>
          <a:noFill/>
          <a:ln w="19050" cap="flat" cmpd="sng">
            <a:solidFill>
              <a:srgbClr val="FF9900"/>
            </a:solidFill>
            <a:prstDash val="solid"/>
            <a:round/>
            <a:headEnd type="none" w="med" len="med"/>
            <a:tailEnd type="triangle" w="med" len="med"/>
          </a:ln>
        </p:spPr>
      </p:cxnSp>
      <p:sp>
        <p:nvSpPr>
          <p:cNvPr id="184" name="Google Shape;184;p20"/>
          <p:cNvSpPr txBox="1">
            <a:spLocks noGrp="1"/>
          </p:cNvSpPr>
          <p:nvPr>
            <p:ph type="sldNum" idx="12"/>
          </p:nvPr>
        </p:nvSpPr>
        <p:spPr>
          <a:xfrm>
            <a:off x="7075" y="6900"/>
            <a:ext cx="1334700" cy="4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800">
                <a:solidFill>
                  <a:schemeClr val="lt2"/>
                </a:solidFill>
              </a:rPr>
              <a:t>8</a:t>
            </a:fld>
            <a:endParaRPr sz="1800">
              <a:solidFill>
                <a:schemeClr val="l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1000"/>
                                        <p:tgtEl>
                                          <p:spTgt spid="176"/>
                                        </p:tgtEl>
                                      </p:cBhvr>
                                    </p:animEffect>
                                  </p:childTnLst>
                                </p:cTn>
                              </p:par>
                              <p:par>
                                <p:cTn id="8" presetID="10" presetClass="entr" presetSubtype="0" fill="hold" nodeType="withEffect">
                                  <p:stCondLst>
                                    <p:cond delay="0"/>
                                  </p:stCondLst>
                                  <p:childTnLst>
                                    <p:set>
                                      <p:cBhvr>
                                        <p:cTn id="9" dur="1" fill="hold">
                                          <p:stCondLst>
                                            <p:cond delay="0"/>
                                          </p:stCondLst>
                                        </p:cTn>
                                        <p:tgtEl>
                                          <p:spTgt spid="179"/>
                                        </p:tgtEl>
                                        <p:attrNameLst>
                                          <p:attrName>style.visibility</p:attrName>
                                        </p:attrNameLst>
                                      </p:cBhvr>
                                      <p:to>
                                        <p:strVal val="visible"/>
                                      </p:to>
                                    </p:set>
                                    <p:animEffect transition="in" filter="fade">
                                      <p:cBhvr>
                                        <p:cTn id="10" dur="1000"/>
                                        <p:tgtEl>
                                          <p:spTgt spid="179"/>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78"/>
                                        </p:tgtEl>
                                        <p:attrNameLst>
                                          <p:attrName>style.visibility</p:attrName>
                                        </p:attrNameLst>
                                      </p:cBhvr>
                                      <p:to>
                                        <p:strVal val="visible"/>
                                      </p:to>
                                    </p:set>
                                    <p:animEffect transition="in" filter="fade">
                                      <p:cBhvr>
                                        <p:cTn id="14" dur="1000"/>
                                        <p:tgtEl>
                                          <p:spTgt spid="178"/>
                                        </p:tgtEl>
                                      </p:cBhvr>
                                    </p:animEffect>
                                  </p:childTnLst>
                                </p:cTn>
                              </p:par>
                              <p:par>
                                <p:cTn id="15" presetID="10" presetClass="entr" presetSubtype="0" fill="hold" nodeType="withEffect">
                                  <p:stCondLst>
                                    <p:cond delay="0"/>
                                  </p:stCondLst>
                                  <p:childTnLst>
                                    <p:set>
                                      <p:cBhvr>
                                        <p:cTn id="16" dur="1" fill="hold">
                                          <p:stCondLst>
                                            <p:cond delay="0"/>
                                          </p:stCondLst>
                                        </p:cTn>
                                        <p:tgtEl>
                                          <p:spTgt spid="183"/>
                                        </p:tgtEl>
                                        <p:attrNameLst>
                                          <p:attrName>style.visibility</p:attrName>
                                        </p:attrNameLst>
                                      </p:cBhvr>
                                      <p:to>
                                        <p:strVal val="visible"/>
                                      </p:to>
                                    </p:set>
                                    <p:animEffect transition="in" filter="fade">
                                      <p:cBhvr>
                                        <p:cTn id="17" dur="1000"/>
                                        <p:tgtEl>
                                          <p:spTgt spid="18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77"/>
                                        </p:tgtEl>
                                        <p:attrNameLst>
                                          <p:attrName>style.visibility</p:attrName>
                                        </p:attrNameLst>
                                      </p:cBhvr>
                                      <p:to>
                                        <p:strVal val="visible"/>
                                      </p:to>
                                    </p:set>
                                    <p:animEffect transition="in" filter="fade">
                                      <p:cBhvr>
                                        <p:cTn id="21" dur="1000"/>
                                        <p:tgtEl>
                                          <p:spTgt spid="177"/>
                                        </p:tgtEl>
                                      </p:cBhvr>
                                    </p:animEffect>
                                  </p:childTnLst>
                                </p:cTn>
                              </p:par>
                              <p:par>
                                <p:cTn id="22" presetID="10" presetClass="entr" presetSubtype="0" fill="hold" nodeType="withEffect">
                                  <p:stCondLst>
                                    <p:cond delay="0"/>
                                  </p:stCondLst>
                                  <p:childTnLst>
                                    <p:set>
                                      <p:cBhvr>
                                        <p:cTn id="23" dur="1" fill="hold">
                                          <p:stCondLst>
                                            <p:cond delay="0"/>
                                          </p:stCondLst>
                                        </p:cTn>
                                        <p:tgtEl>
                                          <p:spTgt spid="182"/>
                                        </p:tgtEl>
                                        <p:attrNameLst>
                                          <p:attrName>style.visibility</p:attrName>
                                        </p:attrNameLst>
                                      </p:cBhvr>
                                      <p:to>
                                        <p:strVal val="visible"/>
                                      </p:to>
                                    </p:set>
                                    <p:animEffect transition="in" filter="fade">
                                      <p:cBhvr>
                                        <p:cTn id="24" dur="1000"/>
                                        <p:tgtEl>
                                          <p:spTgt spid="18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4">
                                            <p:txEl>
                                              <p:pRg st="0" end="0"/>
                                            </p:txEl>
                                          </p:spTgt>
                                        </p:tgtEl>
                                        <p:attrNameLst>
                                          <p:attrName>style.visibility</p:attrName>
                                        </p:attrNameLst>
                                      </p:cBhvr>
                                      <p:to>
                                        <p:strVal val="visible"/>
                                      </p:to>
                                    </p:set>
                                    <p:animEffect transition="in" filter="fade">
                                      <p:cBhvr>
                                        <p:cTn id="29" dur="1000"/>
                                        <p:tgtEl>
                                          <p:spTgt spid="17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4">
                                            <p:txEl>
                                              <p:pRg st="1" end="1"/>
                                            </p:txEl>
                                          </p:spTgt>
                                        </p:tgtEl>
                                        <p:attrNameLst>
                                          <p:attrName>style.visibility</p:attrName>
                                        </p:attrNameLst>
                                      </p:cBhvr>
                                      <p:to>
                                        <p:strVal val="visible"/>
                                      </p:to>
                                    </p:set>
                                    <p:animEffect transition="in" filter="fade">
                                      <p:cBhvr>
                                        <p:cTn id="34" dur="1000"/>
                                        <p:tgtEl>
                                          <p:spTgt spid="17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1"/>
                                        </p:tgtEl>
                                        <p:attrNameLst>
                                          <p:attrName>style.visibility</p:attrName>
                                        </p:attrNameLst>
                                      </p:cBhvr>
                                      <p:to>
                                        <p:strVal val="visible"/>
                                      </p:to>
                                    </p:set>
                                    <p:animEffect transition="in" filter="fade">
                                      <p:cBhvr>
                                        <p:cTn id="39" dur="1000"/>
                                        <p:tgtEl>
                                          <p:spTgt spid="171"/>
                                        </p:tgtEl>
                                      </p:cBhvr>
                                    </p:animEffect>
                                  </p:childTnLst>
                                </p:cTn>
                              </p:par>
                              <p:par>
                                <p:cTn id="40" presetID="10" presetClass="entr" presetSubtype="0" fill="hold" nodeType="withEffect">
                                  <p:stCondLst>
                                    <p:cond delay="0"/>
                                  </p:stCondLst>
                                  <p:childTnLst>
                                    <p:set>
                                      <p:cBhvr>
                                        <p:cTn id="41" dur="1" fill="hold">
                                          <p:stCondLst>
                                            <p:cond delay="0"/>
                                          </p:stCondLst>
                                        </p:cTn>
                                        <p:tgtEl>
                                          <p:spTgt spid="172"/>
                                        </p:tgtEl>
                                        <p:attrNameLst>
                                          <p:attrName>style.visibility</p:attrName>
                                        </p:attrNameLst>
                                      </p:cBhvr>
                                      <p:to>
                                        <p:strVal val="visible"/>
                                      </p:to>
                                    </p:set>
                                    <p:animEffect transition="in" filter="fade">
                                      <p:cBhvr>
                                        <p:cTn id="42" dur="1000"/>
                                        <p:tgtEl>
                                          <p:spTgt spid="172"/>
                                        </p:tgtEl>
                                      </p:cBhvr>
                                    </p:animEffect>
                                  </p:childTnLst>
                                </p:cTn>
                              </p:par>
                              <p:par>
                                <p:cTn id="43" presetID="10" presetClass="entr" presetSubtype="0" fill="hold" nodeType="withEffect">
                                  <p:stCondLst>
                                    <p:cond delay="0"/>
                                  </p:stCondLst>
                                  <p:childTnLst>
                                    <p:set>
                                      <p:cBhvr>
                                        <p:cTn id="44" dur="1" fill="hold">
                                          <p:stCondLst>
                                            <p:cond delay="0"/>
                                          </p:stCondLst>
                                        </p:cTn>
                                        <p:tgtEl>
                                          <p:spTgt spid="170"/>
                                        </p:tgtEl>
                                        <p:attrNameLst>
                                          <p:attrName>style.visibility</p:attrName>
                                        </p:attrNameLst>
                                      </p:cBhvr>
                                      <p:to>
                                        <p:strVal val="visible"/>
                                      </p:to>
                                    </p:set>
                                    <p:animEffect transition="in" filter="fade">
                                      <p:cBhvr>
                                        <p:cTn id="45" dur="1000"/>
                                        <p:tgtEl>
                                          <p:spTgt spid="17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75">
                                            <p:txEl>
                                              <p:pRg st="0" end="0"/>
                                            </p:txEl>
                                          </p:spTgt>
                                        </p:tgtEl>
                                        <p:attrNameLst>
                                          <p:attrName>style.visibility</p:attrName>
                                        </p:attrNameLst>
                                      </p:cBhvr>
                                      <p:to>
                                        <p:strVal val="visible"/>
                                      </p:to>
                                    </p:set>
                                    <p:animEffect transition="in" filter="fade">
                                      <p:cBhvr>
                                        <p:cTn id="50" dur="1000"/>
                                        <p:tgtEl>
                                          <p:spTgt spid="175">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75">
                                            <p:txEl>
                                              <p:pRg st="1" end="1"/>
                                            </p:txEl>
                                          </p:spTgt>
                                        </p:tgtEl>
                                        <p:attrNameLst>
                                          <p:attrName>style.visibility</p:attrName>
                                        </p:attrNameLst>
                                      </p:cBhvr>
                                      <p:to>
                                        <p:strVal val="visible"/>
                                      </p:to>
                                    </p:set>
                                    <p:animEffect transition="in" filter="fade">
                                      <p:cBhvr>
                                        <p:cTn id="55" dur="1000"/>
                                        <p:tgtEl>
                                          <p:spTgt spid="175">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75">
                                            <p:txEl>
                                              <p:pRg st="2" end="2"/>
                                            </p:txEl>
                                          </p:spTgt>
                                        </p:tgtEl>
                                        <p:attrNameLst>
                                          <p:attrName>style.visibility</p:attrName>
                                        </p:attrNameLst>
                                      </p:cBhvr>
                                      <p:to>
                                        <p:strVal val="visible"/>
                                      </p:to>
                                    </p:set>
                                    <p:animEffect transition="in" filter="fade">
                                      <p:cBhvr>
                                        <p:cTn id="60" dur="1000"/>
                                        <p:tgtEl>
                                          <p:spTgt spid="1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1"/>
          <p:cNvSpPr txBox="1">
            <a:spLocks noGrp="1"/>
          </p:cNvSpPr>
          <p:nvPr>
            <p:ph type="title"/>
          </p:nvPr>
        </p:nvSpPr>
        <p:spPr>
          <a:xfrm>
            <a:off x="103350" y="445025"/>
            <a:ext cx="3554400" cy="1580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Bulk Modeling Dozens of Supernovae</a:t>
            </a:r>
            <a:endParaRPr/>
          </a:p>
        </p:txBody>
      </p:sp>
      <p:pic>
        <p:nvPicPr>
          <p:cNvPr id="190" name="Google Shape;190;p21"/>
          <p:cNvPicPr preferRelativeResize="0"/>
          <p:nvPr/>
        </p:nvPicPr>
        <p:blipFill>
          <a:blip r:embed="rId3">
            <a:alphaModFix/>
          </a:blip>
          <a:stretch>
            <a:fillRect/>
          </a:stretch>
        </p:blipFill>
        <p:spPr>
          <a:xfrm>
            <a:off x="-1" y="3493034"/>
            <a:ext cx="1828800" cy="1371602"/>
          </a:xfrm>
          <a:prstGeom prst="rect">
            <a:avLst/>
          </a:prstGeom>
          <a:noFill/>
          <a:ln>
            <a:noFill/>
          </a:ln>
        </p:spPr>
      </p:pic>
      <p:pic>
        <p:nvPicPr>
          <p:cNvPr id="191" name="Google Shape;191;p21"/>
          <p:cNvPicPr preferRelativeResize="0"/>
          <p:nvPr/>
        </p:nvPicPr>
        <p:blipFill>
          <a:blip r:embed="rId4">
            <a:alphaModFix/>
          </a:blip>
          <a:stretch>
            <a:fillRect/>
          </a:stretch>
        </p:blipFill>
        <p:spPr>
          <a:xfrm>
            <a:off x="1828815" y="3493034"/>
            <a:ext cx="1828800" cy="1371602"/>
          </a:xfrm>
          <a:prstGeom prst="rect">
            <a:avLst/>
          </a:prstGeom>
          <a:noFill/>
          <a:ln>
            <a:noFill/>
          </a:ln>
        </p:spPr>
      </p:pic>
      <p:pic>
        <p:nvPicPr>
          <p:cNvPr id="192" name="Google Shape;192;p21"/>
          <p:cNvPicPr preferRelativeResize="0"/>
          <p:nvPr/>
        </p:nvPicPr>
        <p:blipFill>
          <a:blip r:embed="rId5">
            <a:alphaModFix/>
          </a:blip>
          <a:stretch>
            <a:fillRect/>
          </a:stretch>
        </p:blipFill>
        <p:spPr>
          <a:xfrm>
            <a:off x="3657601" y="3493034"/>
            <a:ext cx="1828800" cy="1371602"/>
          </a:xfrm>
          <a:prstGeom prst="rect">
            <a:avLst/>
          </a:prstGeom>
          <a:noFill/>
          <a:ln>
            <a:noFill/>
          </a:ln>
        </p:spPr>
      </p:pic>
      <p:pic>
        <p:nvPicPr>
          <p:cNvPr id="193" name="Google Shape;193;p21"/>
          <p:cNvPicPr preferRelativeResize="0"/>
          <p:nvPr/>
        </p:nvPicPr>
        <p:blipFill>
          <a:blip r:embed="rId6">
            <a:alphaModFix/>
          </a:blip>
          <a:stretch>
            <a:fillRect/>
          </a:stretch>
        </p:blipFill>
        <p:spPr>
          <a:xfrm>
            <a:off x="3657601" y="2121436"/>
            <a:ext cx="1828800" cy="1371602"/>
          </a:xfrm>
          <a:prstGeom prst="rect">
            <a:avLst/>
          </a:prstGeom>
          <a:noFill/>
          <a:ln>
            <a:noFill/>
          </a:ln>
        </p:spPr>
      </p:pic>
      <p:pic>
        <p:nvPicPr>
          <p:cNvPr id="194" name="Google Shape;194;p21"/>
          <p:cNvPicPr preferRelativeResize="0"/>
          <p:nvPr/>
        </p:nvPicPr>
        <p:blipFill>
          <a:blip r:embed="rId7">
            <a:alphaModFix/>
          </a:blip>
          <a:stretch>
            <a:fillRect/>
          </a:stretch>
        </p:blipFill>
        <p:spPr>
          <a:xfrm>
            <a:off x="3657601" y="749838"/>
            <a:ext cx="1828800" cy="1371602"/>
          </a:xfrm>
          <a:prstGeom prst="rect">
            <a:avLst/>
          </a:prstGeom>
          <a:noFill/>
          <a:ln>
            <a:noFill/>
          </a:ln>
        </p:spPr>
      </p:pic>
      <p:pic>
        <p:nvPicPr>
          <p:cNvPr id="195" name="Google Shape;195;p21"/>
          <p:cNvPicPr preferRelativeResize="0"/>
          <p:nvPr/>
        </p:nvPicPr>
        <p:blipFill>
          <a:blip r:embed="rId8">
            <a:alphaModFix/>
          </a:blip>
          <a:stretch>
            <a:fillRect/>
          </a:stretch>
        </p:blipFill>
        <p:spPr>
          <a:xfrm>
            <a:off x="5486402" y="3493034"/>
            <a:ext cx="1828800" cy="1371602"/>
          </a:xfrm>
          <a:prstGeom prst="rect">
            <a:avLst/>
          </a:prstGeom>
          <a:noFill/>
          <a:ln>
            <a:noFill/>
          </a:ln>
        </p:spPr>
      </p:pic>
      <p:pic>
        <p:nvPicPr>
          <p:cNvPr id="196" name="Google Shape;196;p21"/>
          <p:cNvPicPr preferRelativeResize="0"/>
          <p:nvPr/>
        </p:nvPicPr>
        <p:blipFill>
          <a:blip r:embed="rId9">
            <a:alphaModFix/>
          </a:blip>
          <a:stretch>
            <a:fillRect/>
          </a:stretch>
        </p:blipFill>
        <p:spPr>
          <a:xfrm>
            <a:off x="5486402" y="2121436"/>
            <a:ext cx="1828800" cy="1371602"/>
          </a:xfrm>
          <a:prstGeom prst="rect">
            <a:avLst/>
          </a:prstGeom>
          <a:noFill/>
          <a:ln>
            <a:noFill/>
          </a:ln>
        </p:spPr>
      </p:pic>
      <p:pic>
        <p:nvPicPr>
          <p:cNvPr id="197" name="Google Shape;197;p21"/>
          <p:cNvPicPr preferRelativeResize="0"/>
          <p:nvPr/>
        </p:nvPicPr>
        <p:blipFill>
          <a:blip r:embed="rId10">
            <a:alphaModFix/>
          </a:blip>
          <a:stretch>
            <a:fillRect/>
          </a:stretch>
        </p:blipFill>
        <p:spPr>
          <a:xfrm>
            <a:off x="5486397" y="749830"/>
            <a:ext cx="1828800" cy="1371602"/>
          </a:xfrm>
          <a:prstGeom prst="rect">
            <a:avLst/>
          </a:prstGeom>
          <a:noFill/>
          <a:ln>
            <a:noFill/>
          </a:ln>
        </p:spPr>
      </p:pic>
      <p:pic>
        <p:nvPicPr>
          <p:cNvPr id="198" name="Google Shape;198;p21"/>
          <p:cNvPicPr preferRelativeResize="0"/>
          <p:nvPr/>
        </p:nvPicPr>
        <p:blipFill>
          <a:blip r:embed="rId11">
            <a:alphaModFix/>
          </a:blip>
          <a:stretch>
            <a:fillRect/>
          </a:stretch>
        </p:blipFill>
        <p:spPr>
          <a:xfrm>
            <a:off x="7315189" y="2121426"/>
            <a:ext cx="1828800" cy="1371602"/>
          </a:xfrm>
          <a:prstGeom prst="rect">
            <a:avLst/>
          </a:prstGeom>
          <a:noFill/>
          <a:ln>
            <a:noFill/>
          </a:ln>
        </p:spPr>
      </p:pic>
      <p:pic>
        <p:nvPicPr>
          <p:cNvPr id="199" name="Google Shape;199;p21"/>
          <p:cNvPicPr preferRelativeResize="0"/>
          <p:nvPr/>
        </p:nvPicPr>
        <p:blipFill>
          <a:blip r:embed="rId12">
            <a:alphaModFix/>
          </a:blip>
          <a:stretch>
            <a:fillRect/>
          </a:stretch>
        </p:blipFill>
        <p:spPr>
          <a:xfrm>
            <a:off x="7315199" y="3493021"/>
            <a:ext cx="1828800" cy="1371602"/>
          </a:xfrm>
          <a:prstGeom prst="rect">
            <a:avLst/>
          </a:prstGeom>
          <a:noFill/>
          <a:ln>
            <a:noFill/>
          </a:ln>
        </p:spPr>
      </p:pic>
      <p:pic>
        <p:nvPicPr>
          <p:cNvPr id="200" name="Google Shape;200;p21"/>
          <p:cNvPicPr preferRelativeResize="0"/>
          <p:nvPr/>
        </p:nvPicPr>
        <p:blipFill>
          <a:blip r:embed="rId13">
            <a:alphaModFix/>
          </a:blip>
          <a:stretch>
            <a:fillRect/>
          </a:stretch>
        </p:blipFill>
        <p:spPr>
          <a:xfrm>
            <a:off x="7315190" y="749825"/>
            <a:ext cx="1828800" cy="1371602"/>
          </a:xfrm>
          <a:prstGeom prst="rect">
            <a:avLst/>
          </a:prstGeom>
          <a:noFill/>
          <a:ln>
            <a:noFill/>
          </a:ln>
        </p:spPr>
      </p:pic>
      <p:sp>
        <p:nvSpPr>
          <p:cNvPr id="201" name="Google Shape;201;p21"/>
          <p:cNvSpPr txBox="1">
            <a:spLocks noGrp="1"/>
          </p:cNvSpPr>
          <p:nvPr>
            <p:ph type="body" idx="1"/>
          </p:nvPr>
        </p:nvSpPr>
        <p:spPr>
          <a:xfrm>
            <a:off x="152400" y="1912725"/>
            <a:ext cx="3505200" cy="1580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For the first time we can accurately and rapidly reconstruct large numbers of spectra at a time!</a:t>
            </a:r>
            <a:endParaRPr/>
          </a:p>
        </p:txBody>
      </p:sp>
      <p:sp>
        <p:nvSpPr>
          <p:cNvPr id="202" name="Google Shape;202;p21"/>
          <p:cNvSpPr txBox="1">
            <a:spLocks noGrp="1"/>
          </p:cNvSpPr>
          <p:nvPr>
            <p:ph type="sldNum" idx="12"/>
          </p:nvPr>
        </p:nvSpPr>
        <p:spPr>
          <a:xfrm>
            <a:off x="7075" y="6900"/>
            <a:ext cx="1334700" cy="4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800">
                <a:solidFill>
                  <a:schemeClr val="lt2"/>
                </a:solidFill>
              </a:rPr>
              <a:t>9</a:t>
            </a:fld>
            <a:endParaRPr sz="1800">
              <a:solidFill>
                <a:schemeClr val="l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10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17</Slides>
  <Notes>17</Notes>
  <HiddenSlides>4</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Simple Light</vt:lpstr>
      <vt:lpstr>Connecting Type Ia Populations with  Deep-Learning Accelerated Abundance Tomography</vt:lpstr>
      <vt:lpstr>What are Type Ia Supernovae? </vt:lpstr>
      <vt:lpstr>What are Type Ia Supernovae? The Progenitor Problem</vt:lpstr>
      <vt:lpstr>Large Diversity of Progenitor Models</vt:lpstr>
      <vt:lpstr>Large Diversity of Type Ia</vt:lpstr>
      <vt:lpstr>PowerPoint Presentation</vt:lpstr>
      <vt:lpstr>SN 1991T-like Thermonuclear Supernovae</vt:lpstr>
      <vt:lpstr>Ejecta Model and Synthetic Observables</vt:lpstr>
      <vt:lpstr>Bulk Modeling Dozens of Supernovae</vt:lpstr>
      <vt:lpstr>Results:</vt:lpstr>
      <vt:lpstr>Results:</vt:lpstr>
      <vt:lpstr>Closing Remarks</vt:lpstr>
      <vt:lpstr>Thank you for Listening!</vt:lpstr>
      <vt:lpstr>Previous Study on SN2002bo Rules out Deflagration</vt:lpstr>
      <vt:lpstr>Multi-Zone Models with Few Parameters</vt:lpstr>
      <vt:lpstr>Multi-Zone Models with Few Parameters</vt:lpstr>
      <vt:lpstr>How Important is NLTE?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Connecting Type Ia Populations with  Deep-Learning Accelerated Abundance Tomography</dc:title>
  <cp:revision>7</cp:revision>
  <dcterms:modified xsi:type="dcterms:W3CDTF">2023-06-20T13:55:47Z</dcterms:modified>
</cp:coreProperties>
</file>