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35"/>
  </p:notesMasterIdLst>
  <p:sldIdLst>
    <p:sldId id="359" r:id="rId2"/>
    <p:sldId id="496" r:id="rId3"/>
    <p:sldId id="364" r:id="rId4"/>
    <p:sldId id="493" r:id="rId5"/>
    <p:sldId id="494" r:id="rId6"/>
    <p:sldId id="434" r:id="rId7"/>
    <p:sldId id="522" r:id="rId8"/>
    <p:sldId id="507" r:id="rId9"/>
    <p:sldId id="527" r:id="rId10"/>
    <p:sldId id="534" r:id="rId11"/>
    <p:sldId id="518" r:id="rId12"/>
    <p:sldId id="513" r:id="rId13"/>
    <p:sldId id="532" r:id="rId14"/>
    <p:sldId id="535" r:id="rId15"/>
    <p:sldId id="516" r:id="rId16"/>
    <p:sldId id="533" r:id="rId17"/>
    <p:sldId id="468" r:id="rId18"/>
    <p:sldId id="504" r:id="rId19"/>
    <p:sldId id="506" r:id="rId20"/>
    <p:sldId id="505" r:id="rId21"/>
    <p:sldId id="503" r:id="rId22"/>
    <p:sldId id="465" r:id="rId23"/>
    <p:sldId id="338" r:id="rId24"/>
    <p:sldId id="509" r:id="rId25"/>
    <p:sldId id="530" r:id="rId26"/>
    <p:sldId id="531" r:id="rId27"/>
    <p:sldId id="511" r:id="rId28"/>
    <p:sldId id="521" r:id="rId29"/>
    <p:sldId id="517" r:id="rId30"/>
    <p:sldId id="528" r:id="rId31"/>
    <p:sldId id="520" r:id="rId32"/>
    <p:sldId id="519" r:id="rId33"/>
    <p:sldId id="52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0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656" autoAdjust="0"/>
  </p:normalViewPr>
  <p:slideViewPr>
    <p:cSldViewPr>
      <p:cViewPr varScale="1">
        <p:scale>
          <a:sx n="106" d="100"/>
          <a:sy n="106" d="100"/>
        </p:scale>
        <p:origin x="180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9CCF1-00B1-47DC-A687-0AE9C48BC7B0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E9FE5-4E15-4147-B8C9-DFFB75FAD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36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8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95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21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0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9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60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72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7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71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7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E9FE5-4E15-4147-B8C9-DFFB75FADD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9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3524-FE59-48C1-9572-FE5539810C58}" type="datetime1">
              <a:rPr lang="en-US" smtClean="0"/>
              <a:t>6/20/2023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24F0-EF44-4A7F-8E16-E745D985B68C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DD8FA-8D12-4FF5-AB1F-31EFE4891761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2B863-37E2-4CF3-A6CE-587D9D3E8BD4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F75B-21B3-4EA0-9CBF-B37A1D04D1A9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A10F5-D3DA-4373-B9E2-90FEB928E7FB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203E-CC0B-4F47-9F61-E366793FEE2E}" type="datetime1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3488-3462-4228-83CB-3F1723DF3489}" type="datetime1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9DCE-169F-4FD7-8B46-07B70C59E988}" type="datetime1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3816F-722B-4E52-885E-86556E10B8E2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2031-2080-4B99-8AB5-DF68FD5DAD53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7F3B81F-AA58-4A64-9024-A1788458AD53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666" y="26037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051FE8E-4CE3-49A3-A448-5C47E679268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star, night&#10;&#10;Description automatically generated">
            <a:extLst>
              <a:ext uri="{FF2B5EF4-FFF2-40B4-BE49-F238E27FC236}">
                <a16:creationId xmlns:a16="http://schemas.microsoft.com/office/drawing/2014/main" id="{A1C322C1-F642-6104-2265-6400E0406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36192"/>
            <a:ext cx="7620000" cy="1066800"/>
          </a:xfrm>
          <a:solidFill>
            <a:schemeClr val="bg1">
              <a:alpha val="58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Garamond" panose="02020404030301010803" pitchFamily="18" charset="0"/>
              </a:rPr>
              <a:t>Shock cooling of a red-supergiant supernova at redshift 3 in lensed images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9800" y="4305300"/>
            <a:ext cx="2341416" cy="914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dirty="0">
                <a:latin typeface="Garamond" panose="02020404030301010803" pitchFamily="18" charset="0"/>
              </a:rPr>
              <a:t>Wenlei Chen</a:t>
            </a:r>
            <a:endParaRPr lang="en-US" sz="2400" dirty="0">
              <a:latin typeface="Garamond" panose="02020404030301010803" pitchFamily="18" charset="0"/>
            </a:endParaRPr>
          </a:p>
          <a:p>
            <a:pPr algn="ctr"/>
            <a:r>
              <a:rPr lang="en-US" sz="2400" dirty="0">
                <a:latin typeface="Garamond" panose="02020404030301010803" pitchFamily="18" charset="0"/>
              </a:rPr>
              <a:t>June 20, 2023</a:t>
            </a:r>
          </a:p>
        </p:txBody>
      </p:sp>
      <p:pic>
        <p:nvPicPr>
          <p:cNvPr id="4" name="Content Placeholder 9" descr="A black sign with white text&#10;&#10;Description automatically generated">
            <a:extLst>
              <a:ext uri="{FF2B5EF4-FFF2-40B4-BE49-F238E27FC236}">
                <a16:creationId xmlns:a16="http://schemas.microsoft.com/office/drawing/2014/main" id="{79776743-DA5C-4CB1-BCA1-52B525BDB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1" y="152401"/>
            <a:ext cx="1144987" cy="685800"/>
          </a:xfrm>
          <a:prstGeom prst="rect">
            <a:avLst/>
          </a:prstGeom>
          <a:noFill/>
          <a:ln w="19050" cap="flat" cmpd="sng" algn="ctr">
            <a:noFill/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7AAA4D-A47C-44DB-20FB-1ACBC2675B81}"/>
              </a:ext>
            </a:extLst>
          </p:cNvPr>
          <p:cNvSpPr txBox="1"/>
          <p:nvPr/>
        </p:nvSpPr>
        <p:spPr>
          <a:xfrm>
            <a:off x="7051968" y="0"/>
            <a:ext cx="2092032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Minnesota Institute for Astrophysics</a:t>
            </a:r>
          </a:p>
        </p:txBody>
      </p:sp>
    </p:spTree>
    <p:extLst>
      <p:ext uri="{BB962C8B-B14F-4D97-AF65-F5344CB8AC3E}">
        <p14:creationId xmlns:p14="http://schemas.microsoft.com/office/powerpoint/2010/main" val="348518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315200" cy="77309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Time delayed images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DAB44F86-2AB9-4948-83B0-F7295F12332E}"/>
              </a:ext>
            </a:extLst>
          </p:cNvPr>
          <p:cNvSpPr txBox="1">
            <a:spLocks/>
          </p:cNvSpPr>
          <p:nvPr/>
        </p:nvSpPr>
        <p:spPr>
          <a:xfrm>
            <a:off x="456865" y="5060704"/>
            <a:ext cx="7925135" cy="1340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 fontScale="77500" lnSpcReduction="20000"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The SN was observed by the HST through ACS-WFC F814W, WFC3-IR F110W, and WFC3-IR F160W filters.</a:t>
            </a:r>
          </a:p>
          <a:p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Significant color difference: Effective blackbody temperatures of S1, S2, and S3 are 5.5E4 K, 2.0E4 K, and 1.1E4 K, respectively.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9B5AD-69DF-0E2A-2EA7-0817E0E9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9E993-F084-7987-23EF-6BC280352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32" y="1659602"/>
            <a:ext cx="7644495" cy="2971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85154D-9D55-6E67-2CD7-5FA9BDA0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777" y="1365710"/>
            <a:ext cx="2971800" cy="373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8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87"/>
            <a:ext cx="7848600" cy="829726"/>
          </a:xfrm>
        </p:spPr>
        <p:txBody>
          <a:bodyPr>
            <a:no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Rate of multiple imaged </a:t>
            </a:r>
            <a:r>
              <a:rPr lang="en-US" sz="3000" dirty="0" err="1">
                <a:latin typeface="Garamond" panose="02020404030301010803" pitchFamily="18" charset="0"/>
              </a:rPr>
              <a:t>CCSNe</a:t>
            </a:r>
            <a:endParaRPr lang="en-US" sz="3000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C3A85-EAB6-4FDE-84A2-64AF72E0C0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2028" r="32500" b="12028"/>
          <a:stretch/>
        </p:blipFill>
        <p:spPr>
          <a:xfrm>
            <a:off x="762000" y="2201815"/>
            <a:ext cx="2551300" cy="2878391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1CFDD3-49A9-43DC-B303-177B639D68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13490" r="23958" b="11714"/>
          <a:stretch/>
        </p:blipFill>
        <p:spPr>
          <a:xfrm>
            <a:off x="6073873" y="2201815"/>
            <a:ext cx="2406436" cy="287839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39D787-5350-4F13-B537-0B537D1BEB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13235" r="23958" b="11484"/>
          <a:stretch/>
        </p:blipFill>
        <p:spPr>
          <a:xfrm>
            <a:off x="3405893" y="2201815"/>
            <a:ext cx="2543694" cy="2878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7160BD-0046-463A-90D1-99F0F23A5C5F}"/>
              </a:ext>
            </a:extLst>
          </p:cNvPr>
          <p:cNvSpPr txBox="1"/>
          <p:nvPr/>
        </p:nvSpPr>
        <p:spPr>
          <a:xfrm>
            <a:off x="2170300" y="2148313"/>
            <a:ext cx="1143000" cy="31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Garamond" panose="02020404030301010803" pitchFamily="18" charset="0"/>
              </a:rPr>
              <a:t>HST Imaging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B17ED-B1AC-442A-91C4-69248A5DEE5F}"/>
              </a:ext>
            </a:extLst>
          </p:cNvPr>
          <p:cNvSpPr txBox="1"/>
          <p:nvPr/>
        </p:nvSpPr>
        <p:spPr>
          <a:xfrm>
            <a:off x="5448693" y="1840536"/>
            <a:ext cx="125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Garamond" panose="02020404030301010803" pitchFamily="18" charset="0"/>
              </a:rPr>
              <a:t>GLAFIC V4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7D5F4-A6E1-435C-8B4D-FEC90C56C85D}"/>
              </a:ext>
            </a:extLst>
          </p:cNvPr>
          <p:cNvSpPr txBox="1"/>
          <p:nvPr/>
        </p:nvSpPr>
        <p:spPr>
          <a:xfrm>
            <a:off x="5085454" y="2201815"/>
            <a:ext cx="846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Garamond" panose="02020404030301010803" pitchFamily="18" charset="0"/>
              </a:rPr>
              <a:t>DM mass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EBB01D-AA97-4939-A2D6-E2B5FF77D606}"/>
              </a:ext>
            </a:extLst>
          </p:cNvPr>
          <p:cNvSpPr txBox="1"/>
          <p:nvPr/>
        </p:nvSpPr>
        <p:spPr>
          <a:xfrm>
            <a:off x="7435845" y="2205058"/>
            <a:ext cx="1044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Garamond" panose="02020404030301010803" pitchFamily="18" charset="0"/>
              </a:rPr>
              <a:t>Magnification</a:t>
            </a: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94C066-0B53-4152-8CCB-9FCEC4864554}"/>
              </a:ext>
            </a:extLst>
          </p:cNvPr>
          <p:cNvSpPr/>
          <p:nvPr/>
        </p:nvSpPr>
        <p:spPr>
          <a:xfrm>
            <a:off x="1006446" y="2667000"/>
            <a:ext cx="2117754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A8318-D9BE-4E66-81C1-4BD2A5539210}"/>
              </a:ext>
            </a:extLst>
          </p:cNvPr>
          <p:cNvSpPr txBox="1"/>
          <p:nvPr/>
        </p:nvSpPr>
        <p:spPr>
          <a:xfrm>
            <a:off x="2200750" y="4539364"/>
            <a:ext cx="1143000" cy="31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Garamond" panose="02020404030301010803" pitchFamily="18" charset="0"/>
              </a:rPr>
              <a:t>0.03˚×0.03˚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10B2A-6601-DDA2-4E7D-5CAF36F28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932" y="5410200"/>
            <a:ext cx="4397121" cy="5791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18111-69C4-8DD3-50CB-06E01099C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87"/>
            <a:ext cx="7848600" cy="829726"/>
          </a:xfrm>
        </p:spPr>
        <p:txBody>
          <a:bodyPr>
            <a:no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Rate of Multiply Imaged </a:t>
            </a:r>
            <a:r>
              <a:rPr lang="en-US" sz="3000" dirty="0" err="1">
                <a:latin typeface="Garamond" panose="02020404030301010803" pitchFamily="18" charset="0"/>
              </a:rPr>
              <a:t>CCSNe</a:t>
            </a:r>
            <a:endParaRPr lang="en-US" sz="30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EB75E-1C30-6D0F-58C3-CE096022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8" y="3896920"/>
            <a:ext cx="3430965" cy="2427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1">
                <a:extLst>
                  <a:ext uri="{FF2B5EF4-FFF2-40B4-BE49-F238E27FC236}">
                    <a16:creationId xmlns:a16="http://schemas.microsoft.com/office/drawing/2014/main" id="{0AD34FF3-706A-8967-9A11-0FCAA69DA3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81500" y="2286000"/>
                <a:ext cx="4120310" cy="38944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365760" tIns="182880" rIns="91440" bIns="45720" rtlCol="0">
                <a:normAutofit fontScale="92500" lnSpcReduction="20000"/>
              </a:bodyPr>
              <a:lstStyle>
                <a:lvl1pPr marL="406397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89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In the past decades, there are two examples of multiply imaged </a:t>
                </a:r>
                <a:r>
                  <a:rPr lang="en-US" sz="2000" dirty="0" err="1">
                    <a:solidFill>
                      <a:schemeClr val="tx1"/>
                    </a:solidFill>
                    <a:latin typeface="Garamond" panose="02020404030301010803" pitchFamily="18" charset="0"/>
                  </a:rPr>
                  <a:t>CCSNe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found in the Hubble Frontier Fields. (This one and the SN </a:t>
                </a:r>
                <a:r>
                  <a:rPr lang="en-US" sz="2000" dirty="0" err="1">
                    <a:solidFill>
                      <a:schemeClr val="tx1"/>
                    </a:solidFill>
                    <a:latin typeface="Garamond" panose="02020404030301010803" pitchFamily="18" charset="0"/>
                  </a:rPr>
                  <a:t>Refsdal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)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Our simulation based on the cosmic star-formation history from </a:t>
                </a:r>
                <a:r>
                  <a:rPr lang="en-US" sz="2000" dirty="0" err="1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Madau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&amp; Dickinson 2014 and a Salpeter initial mass function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𝐶𝐶</m:t>
                        </m:r>
                      </m:sub>
                    </m:sSub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0.0068</m:t>
                    </m:r>
                    <m:sSup>
                      <m:sSupPr>
                        <m:ctrl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) shows that we should expect 1.7 strongly lensed </a:t>
                </a:r>
                <a:r>
                  <a:rPr lang="en-US" sz="2000" dirty="0" err="1">
                    <a:solidFill>
                      <a:schemeClr val="tx1"/>
                    </a:solidFill>
                    <a:latin typeface="Garamond" panose="02020404030301010803" pitchFamily="18" charset="0"/>
                  </a:rPr>
                  <a:t>CCSNe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in the existing observations of the HFF cluster fields.</a:t>
                </a:r>
              </a:p>
            </p:txBody>
          </p:sp>
        </mc:Choice>
        <mc:Fallback xmlns="">
          <p:sp>
            <p:nvSpPr>
              <p:cNvPr id="6" name="Content Placeholder 11">
                <a:extLst>
                  <a:ext uri="{FF2B5EF4-FFF2-40B4-BE49-F238E27FC236}">
                    <a16:creationId xmlns:a16="http://schemas.microsoft.com/office/drawing/2014/main" id="{0AD34FF3-706A-8967-9A11-0FCAA69DA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500" y="2286000"/>
                <a:ext cx="4120310" cy="3894427"/>
              </a:xfrm>
              <a:prstGeom prst="rect">
                <a:avLst/>
              </a:prstGeom>
              <a:blipFill>
                <a:blip r:embed="rId4"/>
                <a:stretch>
                  <a:fillRect r="-25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79EDD46-2ADE-2890-BCC9-545BEF2E4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447800"/>
            <a:ext cx="3430966" cy="239031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E7F290-E871-F6A3-2277-B9ADAAE9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81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86F138-4F02-BF49-D4EF-BD1A699C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1"/>
            <a:ext cx="4395075" cy="4953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98B7AF-29FE-FBAA-61F4-8EDAA9BCA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2487"/>
            <a:ext cx="7848600" cy="829726"/>
          </a:xfrm>
        </p:spPr>
        <p:txBody>
          <a:bodyPr>
            <a:no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Inferring the Cosmic Star-Formation History from the Observation of Multiply Imaged </a:t>
            </a:r>
            <a:r>
              <a:rPr lang="en-US" sz="3000" dirty="0" err="1">
                <a:latin typeface="Garamond" panose="02020404030301010803" pitchFamily="18" charset="0"/>
              </a:rPr>
              <a:t>CCSNe</a:t>
            </a:r>
            <a:endParaRPr lang="en-US" sz="30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1">
                <a:extLst>
                  <a:ext uri="{FF2B5EF4-FFF2-40B4-BE49-F238E27FC236}">
                    <a16:creationId xmlns:a16="http://schemas.microsoft.com/office/drawing/2014/main" id="{BC3EC74B-A669-3D4C-D755-D0036D0C0B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7785" y="1390262"/>
                <a:ext cx="3657600" cy="49530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365760" tIns="182880" rIns="91440" bIns="45720" rtlCol="0">
                <a:normAutofit fontScale="70000" lnSpcReduction="20000"/>
              </a:bodyPr>
              <a:lstStyle>
                <a:lvl1pPr marL="406397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89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If we use the number of multiply imaged </a:t>
                </a:r>
                <a:r>
                  <a:rPr lang="en-US" sz="2000" dirty="0" err="1">
                    <a:solidFill>
                      <a:schemeClr val="tx1"/>
                    </a:solidFill>
                    <a:latin typeface="Garamond" panose="02020404030301010803" pitchFamily="18" charset="0"/>
                  </a:rPr>
                  <a:t>CCSNe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found in the Hubble Frontier Fields to constrain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𝐶𝐶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based on the cosmic star-formation history from </a:t>
                </a:r>
                <a:r>
                  <a:rPr lang="en-US" sz="2000" dirty="0" err="1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Madau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&amp; Dickinson 2014, we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𝐶𝐶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0.0087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−0.0046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+0.0071</m:t>
                        </m:r>
                      </m:sup>
                    </m:sSubSup>
                    <m:sSup>
                      <m:sSupPr>
                        <m:ctrlPr>
                          <a:rPr lang="el-G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and a MLE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𝐶𝐶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0.006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l-G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⊙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This is consistent with the theoretical expectation for a Salpeter initial mass function and the approximate assumption that stars with initial masses between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successfully explode.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If we use the inferred volumetric CCSN rates from previous CCSN surveys and adopt the same extinction prior to predict the expected number of strongly lensed </a:t>
                </a:r>
                <a:r>
                  <a:rPr lang="en-US" sz="2000" dirty="0" err="1">
                    <a:solidFill>
                      <a:schemeClr val="tx1"/>
                    </a:solidFill>
                    <a:latin typeface="Garamond" panose="02020404030301010803" pitchFamily="18" charset="0"/>
                  </a:rPr>
                  <a:t>SNe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in archival observations of the HFF cluster fields, we find a probability of only P = 0.026 of discovering at least two strongly lensed </a:t>
                </a:r>
                <a:r>
                  <a:rPr lang="en-US" sz="2000" dirty="0" err="1">
                    <a:solidFill>
                      <a:schemeClr val="tx1"/>
                    </a:solidFill>
                    <a:latin typeface="Garamond" panose="02020404030301010803" pitchFamily="18" charset="0"/>
                  </a:rPr>
                  <a:t>CCSNe</a:t>
                </a:r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More examples in the future would improve the constraints.</a:t>
                </a:r>
              </a:p>
            </p:txBody>
          </p:sp>
        </mc:Choice>
        <mc:Fallback xmlns="">
          <p:sp>
            <p:nvSpPr>
              <p:cNvPr id="7" name="Content Placeholder 11">
                <a:extLst>
                  <a:ext uri="{FF2B5EF4-FFF2-40B4-BE49-F238E27FC236}">
                    <a16:creationId xmlns:a16="http://schemas.microsoft.com/office/drawing/2014/main" id="{BC3EC74B-A669-3D4C-D755-D0036D0C0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785" y="1390262"/>
                <a:ext cx="3657600" cy="4953001"/>
              </a:xfrm>
              <a:prstGeom prst="rect">
                <a:avLst/>
              </a:prstGeom>
              <a:blipFill>
                <a:blip r:embed="rId3"/>
                <a:stretch>
                  <a:fillRect r="-1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B094BF-0667-8124-810A-B84A25B2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00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4E67D-082E-2752-3986-FCCD8D54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41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43F46-6AED-4B0A-88AE-28A086A9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757775-4ECD-277F-5E8D-3C52A36C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25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9F1B0-87EE-3822-A8C4-DF9EE13C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1C4EA-70D3-DB48-079F-4C0695054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4" y="990600"/>
            <a:ext cx="5525271" cy="4153480"/>
          </a:xfrm>
          <a:prstGeom prst="rect">
            <a:avLst/>
          </a:prstGeom>
        </p:spPr>
      </p:pic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57C369F3-A0EE-372E-B36B-C54DB49664E1}"/>
              </a:ext>
            </a:extLst>
          </p:cNvPr>
          <p:cNvSpPr txBox="1">
            <a:spLocks/>
          </p:cNvSpPr>
          <p:nvPr/>
        </p:nvSpPr>
        <p:spPr>
          <a:xfrm>
            <a:off x="228600" y="5257800"/>
            <a:ext cx="8382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Type IIP supernova ASASSN-16at</a:t>
            </a:r>
          </a:p>
        </p:txBody>
      </p:sp>
    </p:spTree>
    <p:extLst>
      <p:ext uri="{BB962C8B-B14F-4D97-AF65-F5344CB8AC3E}">
        <p14:creationId xmlns:p14="http://schemas.microsoft.com/office/powerpoint/2010/main" val="10801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87"/>
            <a:ext cx="7848600" cy="829726"/>
          </a:xfrm>
        </p:spPr>
        <p:txBody>
          <a:bodyPr>
            <a:no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Cosmic CCSN Rate and Star-Formation Rate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9A72F-2579-4423-ADE1-48FE29F1F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926" y="1519186"/>
            <a:ext cx="4546274" cy="3205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79A25A-2DEB-4092-808E-7234B7343B00}"/>
              </a:ext>
            </a:extLst>
          </p:cNvPr>
          <p:cNvSpPr/>
          <p:nvPr/>
        </p:nvSpPr>
        <p:spPr>
          <a:xfrm>
            <a:off x="4169223" y="6348876"/>
            <a:ext cx="22322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prstClr val="white"/>
                </a:solidFill>
                <a:latin typeface="Garamond" panose="02020404030301010803" pitchFamily="18" charset="0"/>
              </a:rPr>
              <a:t>Madau</a:t>
            </a:r>
            <a:r>
              <a:rPr lang="en-US" sz="1600" dirty="0">
                <a:solidFill>
                  <a:prstClr val="white"/>
                </a:solidFill>
                <a:latin typeface="Garamond" panose="02020404030301010803" pitchFamily="18" charset="0"/>
              </a:rPr>
              <a:t> &amp; Dickinson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4CF1F9-3C01-4EC3-B903-0C3D8A8C6CD2}"/>
              </a:ext>
            </a:extLst>
          </p:cNvPr>
          <p:cNvSpPr/>
          <p:nvPr/>
        </p:nvSpPr>
        <p:spPr>
          <a:xfrm>
            <a:off x="7508515" y="4759035"/>
            <a:ext cx="1330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Garamond" panose="02020404030301010803" pitchFamily="18" charset="0"/>
              </a:rPr>
              <a:t>Strolger+2015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5FE64-7465-FFDB-5561-4867C1D82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75" y="1295051"/>
            <a:ext cx="3389298" cy="2625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8A7A2-979A-EAEC-A858-DD0A209E1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06" y="3991199"/>
            <a:ext cx="3388367" cy="2696231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DF551E3-4AC5-50D5-B2E1-1D643E11BF37}"/>
              </a:ext>
            </a:extLst>
          </p:cNvPr>
          <p:cNvSpPr/>
          <p:nvPr/>
        </p:nvSpPr>
        <p:spPr>
          <a:xfrm>
            <a:off x="4800600" y="2438400"/>
            <a:ext cx="1911927" cy="1174173"/>
          </a:xfrm>
          <a:custGeom>
            <a:avLst/>
            <a:gdLst>
              <a:gd name="connsiteX0" fmla="*/ 0 w 1911927"/>
              <a:gd name="connsiteY0" fmla="*/ 1174173 h 1174173"/>
              <a:gd name="connsiteX1" fmla="*/ 613064 w 1911927"/>
              <a:gd name="connsiteY1" fmla="*/ 540328 h 1174173"/>
              <a:gd name="connsiteX2" fmla="*/ 1402773 w 1911927"/>
              <a:gd name="connsiteY2" fmla="*/ 155864 h 1174173"/>
              <a:gd name="connsiteX3" fmla="*/ 1911927 w 1911927"/>
              <a:gd name="connsiteY3" fmla="*/ 0 h 1174173"/>
              <a:gd name="connsiteX0" fmla="*/ 0 w 1911927"/>
              <a:gd name="connsiteY0" fmla="*/ 1174173 h 1174173"/>
              <a:gd name="connsiteX1" fmla="*/ 613064 w 1911927"/>
              <a:gd name="connsiteY1" fmla="*/ 540328 h 1174173"/>
              <a:gd name="connsiteX2" fmla="*/ 1257300 w 1911927"/>
              <a:gd name="connsiteY2" fmla="*/ 176646 h 1174173"/>
              <a:gd name="connsiteX3" fmla="*/ 1911927 w 1911927"/>
              <a:gd name="connsiteY3" fmla="*/ 0 h 1174173"/>
              <a:gd name="connsiteX0" fmla="*/ 0 w 1911927"/>
              <a:gd name="connsiteY0" fmla="*/ 1174173 h 1174173"/>
              <a:gd name="connsiteX1" fmla="*/ 613064 w 1911927"/>
              <a:gd name="connsiteY1" fmla="*/ 540328 h 1174173"/>
              <a:gd name="connsiteX2" fmla="*/ 1257300 w 1911927"/>
              <a:gd name="connsiteY2" fmla="*/ 176646 h 1174173"/>
              <a:gd name="connsiteX3" fmla="*/ 1911927 w 1911927"/>
              <a:gd name="connsiteY3" fmla="*/ 0 h 117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927" h="1174173">
                <a:moveTo>
                  <a:pt x="0" y="1174173"/>
                </a:moveTo>
                <a:cubicBezTo>
                  <a:pt x="189634" y="942109"/>
                  <a:pt x="403514" y="706583"/>
                  <a:pt x="613064" y="540328"/>
                </a:cubicBezTo>
                <a:cubicBezTo>
                  <a:pt x="822614" y="374074"/>
                  <a:pt x="1040823" y="266701"/>
                  <a:pt x="1257300" y="176646"/>
                </a:cubicBezTo>
                <a:cubicBezTo>
                  <a:pt x="1473777" y="86591"/>
                  <a:pt x="1755197" y="22514"/>
                  <a:pt x="191192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AF0CAEA7-F40F-39C5-D8EA-966D4ACF0BC1}"/>
              </a:ext>
            </a:extLst>
          </p:cNvPr>
          <p:cNvSpPr/>
          <p:nvPr/>
        </p:nvSpPr>
        <p:spPr>
          <a:xfrm rot="2411870">
            <a:off x="4161308" y="3604763"/>
            <a:ext cx="1524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FB7D93-05D5-8812-E77D-79575EAA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MMT Blue-Channel Spectrograph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341495-CE28-4DB4-9FAB-6272A381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43519"/>
            <a:ext cx="4153729" cy="54096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88952-1E36-151C-3448-5A7AB6A8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34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MMT Blue-Channel Spectrograph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09BE3-491C-47E8-B7B1-3EF6EF624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7545720" cy="4572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E2382-ABC5-193C-BCB3-043D911A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66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 object, star, night&#10;&#10;Description automatically generated">
            <a:extLst>
              <a:ext uri="{FF2B5EF4-FFF2-40B4-BE49-F238E27FC236}">
                <a16:creationId xmlns:a16="http://schemas.microsoft.com/office/drawing/2014/main" id="{3A6D3A06-96EE-4E36-BF8A-90CB181696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BF3D77AA-9A87-428F-961B-CF2604DDE6FB}"/>
              </a:ext>
            </a:extLst>
          </p:cNvPr>
          <p:cNvSpPr txBox="1">
            <a:spLocks/>
          </p:cNvSpPr>
          <p:nvPr/>
        </p:nvSpPr>
        <p:spPr>
          <a:xfrm>
            <a:off x="3657600" y="327618"/>
            <a:ext cx="5118996" cy="2491782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 fontScale="85000" lnSpcReduction="10000"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We discover a multiply imaged supernova behind a massive galaxy cluster from the HST imaging.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Individual exposures simultaneously capture three gravitationally lensed and magnified images of a supernova at redshift ~3.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The time delayed images show the early phases of the supernova, indicating a red supergiant progenitor with ~500 solar radii.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176482-5CBC-4465-81F5-D406D85F464A}"/>
              </a:ext>
            </a:extLst>
          </p:cNvPr>
          <p:cNvSpPr/>
          <p:nvPr/>
        </p:nvSpPr>
        <p:spPr>
          <a:xfrm>
            <a:off x="838200" y="1447800"/>
            <a:ext cx="1295400" cy="9389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569616-BD1C-4DD3-B360-825B81B387F7}"/>
              </a:ext>
            </a:extLst>
          </p:cNvPr>
          <p:cNvCxnSpPr>
            <a:cxnSpLocks/>
          </p:cNvCxnSpPr>
          <p:nvPr/>
        </p:nvCxnSpPr>
        <p:spPr>
          <a:xfrm>
            <a:off x="838200" y="2386727"/>
            <a:ext cx="76200" cy="5986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DE1B83-8512-4485-ADFF-419FAF40FEB0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2133600" y="1447800"/>
            <a:ext cx="2526848" cy="15375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8A630A8-D003-5310-A971-B5C4BC74C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85375"/>
            <a:ext cx="7644495" cy="297179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E820657-182F-910F-7E79-2B451F091B57}"/>
              </a:ext>
            </a:extLst>
          </p:cNvPr>
          <p:cNvSpPr txBox="1">
            <a:spLocks/>
          </p:cNvSpPr>
          <p:nvPr/>
        </p:nvSpPr>
        <p:spPr>
          <a:xfrm>
            <a:off x="1074884" y="6019591"/>
            <a:ext cx="7407811" cy="510792"/>
          </a:xfrm>
          <a:prstGeom prst="rect">
            <a:avLst/>
          </a:prstGeom>
          <a:solidFill>
            <a:srgbClr val="000000">
              <a:alpha val="38824"/>
            </a:srgb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Wenlei Chen, Patrick L. Kelly, Masamune Oguri, Thomas J. Broadhurst, Jose M. Diego, Najmeh Emami, Alexei V. Filippenko, Tommaso L. Treu &amp; Adi Zitrin, </a:t>
            </a:r>
            <a:r>
              <a:rPr lang="en-US" sz="2800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Nature</a:t>
            </a: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2022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43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MMT Blue-Channel Spectrograph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9FBA4-8C0B-4531-AED6-6A4F2877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11" y="1295400"/>
            <a:ext cx="7590178" cy="51515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E96167-81D3-6146-3952-620E54A8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08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Photometric redshift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5B12E-8727-47A2-A515-0116305C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64" y="1182227"/>
            <a:ext cx="4336189" cy="5239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6770D-E3D4-4947-98E3-F45A501DC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05"/>
          <a:stretch/>
        </p:blipFill>
        <p:spPr>
          <a:xfrm>
            <a:off x="5278878" y="1187163"/>
            <a:ext cx="3407922" cy="26277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697115-CC59-4E02-BF05-4B1C34FE7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02"/>
          <a:stretch/>
        </p:blipFill>
        <p:spPr>
          <a:xfrm>
            <a:off x="5278878" y="3814955"/>
            <a:ext cx="3407922" cy="26062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AACAA2-E9EC-8C5C-D2F3-2BAA40342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7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Fitting models of the early SN light curve 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B9AF3A5-1E4E-46EB-84C9-AC5DC2796498}"/>
              </a:ext>
            </a:extLst>
          </p:cNvPr>
          <p:cNvSpPr txBox="1">
            <a:spLocks/>
          </p:cNvSpPr>
          <p:nvPr/>
        </p:nvSpPr>
        <p:spPr>
          <a:xfrm>
            <a:off x="304800" y="1295400"/>
            <a:ext cx="4495800" cy="473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Shocked massive envelope with negligible CSM: Sapir &amp; Waxman 2017 model with a planar-phase correction by Morag et al.; (M20-RSG &amp; M20-BSG)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Shocked thin and dense CSM shell with low mass (typically between 0.001 and 0.1 solar mass): </a:t>
            </a:r>
            <a:r>
              <a:rPr lang="en-US" sz="2000" dirty="0" err="1">
                <a:solidFill>
                  <a:schemeClr val="tx1"/>
                </a:solidFill>
                <a:latin typeface="Garamond" panose="02020404030301010803" pitchFamily="18" charset="0"/>
              </a:rPr>
              <a:t>Piro</a:t>
            </a:r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 et al.  2021 (P21) and Margalit 2021 (M21)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Free parameters from both light-curve models and lens models.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1">
                <a:extLst>
                  <a:ext uri="{FF2B5EF4-FFF2-40B4-BE49-F238E27FC236}">
                    <a16:creationId xmlns:a16="http://schemas.microsoft.com/office/drawing/2014/main" id="{DCCBF0C1-3057-6D5F-24C5-35D0158D57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9600" y="1295400"/>
                <a:ext cx="4087964" cy="32220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365760" tIns="182880" rIns="91440" bIns="45720" rtlCol="0">
                <a:normAutofit/>
              </a:bodyPr>
              <a:lstStyle>
                <a:lvl1pPr marL="406397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89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M20-RSG is the best-fit model, using the parameter ranges determined prior to the test.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By relaxing the upper bound of CSM shell mass to 1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, P21 is as good as M20-RSG model fitting into the light curve.</a:t>
                </a:r>
              </a:p>
            </p:txBody>
          </p:sp>
        </mc:Choice>
        <mc:Fallback xmlns="">
          <p:sp>
            <p:nvSpPr>
              <p:cNvPr id="7" name="Content Placeholder 11">
                <a:extLst>
                  <a:ext uri="{FF2B5EF4-FFF2-40B4-BE49-F238E27FC236}">
                    <a16:creationId xmlns:a16="http://schemas.microsoft.com/office/drawing/2014/main" id="{DCCBF0C1-3057-6D5F-24C5-35D0158D5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295400"/>
                <a:ext cx="4087964" cy="3222024"/>
              </a:xfrm>
              <a:prstGeom prst="rect">
                <a:avLst/>
              </a:prstGeom>
              <a:blipFill>
                <a:blip r:embed="rId2"/>
                <a:stretch>
                  <a:fillRect r="-19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FA61974-05C3-BA39-3031-CC8FD0A96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394" y="4142837"/>
            <a:ext cx="1615580" cy="685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0082BD-75F8-C28B-8C82-FD354A095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369" y="4872238"/>
            <a:ext cx="3170195" cy="5563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DEEBC3-BE25-58C5-FC65-F3FDC7DB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29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87"/>
            <a:ext cx="8001000" cy="829726"/>
          </a:xfrm>
        </p:spPr>
        <p:txBody>
          <a:bodyPr>
            <a:no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Constraints on progenitor’s pre-explosion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1">
                <a:extLst>
                  <a:ext uri="{FF2B5EF4-FFF2-40B4-BE49-F238E27FC236}">
                    <a16:creationId xmlns:a16="http://schemas.microsoft.com/office/drawing/2014/main" id="{5C4275EA-0089-48D3-840B-96A9DDB056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3600" y="1371600"/>
                <a:ext cx="2895600" cy="50374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365760" tIns="182880" rIns="91440" bIns="45720" rtlCol="0">
                <a:normAutofit fontScale="92500" lnSpcReduction="10000"/>
              </a:bodyPr>
              <a:lstStyle>
                <a:lvl1pPr marL="406397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89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From M20-RSG, we constrain the radius of the progenitor red-supergiant star to be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533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−119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+154</m:t>
                        </m:r>
                      </m:sup>
                    </m:sSubSup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From P21, the initial radius of the CSM is constrained to be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481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−118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+157</m:t>
                        </m:r>
                      </m:sup>
                    </m:sSubSup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. The maximum-likelihood mass of CSM shell is peaked at the upper bound at 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A ~ 500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CSM shell with mass of 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is unlikely.</a:t>
                </a:r>
              </a:p>
            </p:txBody>
          </p:sp>
        </mc:Choice>
        <mc:Fallback xmlns="">
          <p:sp>
            <p:nvSpPr>
              <p:cNvPr id="10" name="Content Placeholder 11">
                <a:extLst>
                  <a:ext uri="{FF2B5EF4-FFF2-40B4-BE49-F238E27FC236}">
                    <a16:creationId xmlns:a16="http://schemas.microsoft.com/office/drawing/2014/main" id="{5C4275EA-0089-48D3-840B-96A9DDB05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371600"/>
                <a:ext cx="2895600" cy="5037427"/>
              </a:xfrm>
              <a:prstGeom prst="rect">
                <a:avLst/>
              </a:prstGeom>
              <a:blipFill>
                <a:blip r:embed="rId3"/>
                <a:stretch>
                  <a:fillRect r="-27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88A5DB5-8799-9DD4-395B-EADFAB22A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84878"/>
            <a:ext cx="5715000" cy="48303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76B1E-8116-373C-5BA6-922EB401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96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87"/>
            <a:ext cx="8001000" cy="829726"/>
          </a:xfrm>
        </p:spPr>
        <p:txBody>
          <a:bodyPr>
            <a:no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Color difference from microlensing?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5C4275EA-0089-48D3-840B-96A9DDB056B7}"/>
              </a:ext>
            </a:extLst>
          </p:cNvPr>
          <p:cNvSpPr txBox="1">
            <a:spLocks/>
          </p:cNvSpPr>
          <p:nvPr/>
        </p:nvSpPr>
        <p:spPr>
          <a:xfrm>
            <a:off x="4114800" y="1600201"/>
            <a:ext cx="4419600" cy="426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The colors of multiple images of a single source can become different if the caustic of a </a:t>
            </a:r>
            <a:r>
              <a:rPr lang="en-US" sz="2000" dirty="0" err="1">
                <a:solidFill>
                  <a:schemeClr val="tx1"/>
                </a:solidFill>
                <a:latin typeface="Garamond" panose="02020404030301010803" pitchFamily="18" charset="0"/>
              </a:rPr>
              <a:t>microlens</a:t>
            </a:r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, such as a back hole or a compact object in the foreground lens, intersects the photosphere.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We find the microlensing optical depth of  0.01,  0.013,  and  0.006  for  S1,  S2,  and  S3,  respectively.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It is unlikely that the color difference is from microlensing.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DD040-AE67-4744-84F4-A814B2C04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071" y="5024220"/>
            <a:ext cx="1754103" cy="481519"/>
          </a:xfrm>
          <a:prstGeom prst="rect">
            <a:avLst/>
          </a:prstGeom>
        </p:spPr>
      </p:pic>
      <p:pic>
        <p:nvPicPr>
          <p:cNvPr id="1026" name="Picture 2" descr="telescope sun filter">
            <a:extLst>
              <a:ext uri="{FF2B5EF4-FFF2-40B4-BE49-F238E27FC236}">
                <a16:creationId xmlns:a16="http://schemas.microsoft.com/office/drawing/2014/main" id="{0EF95790-E132-4A2B-86BE-E5A6FC8A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9" y="1752600"/>
            <a:ext cx="2453869" cy="245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189FE-6D43-441F-AF08-047C63CF4A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9914040">
            <a:off x="2237069" y="1536376"/>
            <a:ext cx="2056819" cy="19434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D622FB-E14B-4F6F-9BEA-023DC9DC90AB}"/>
              </a:ext>
            </a:extLst>
          </p:cNvPr>
          <p:cNvSpPr/>
          <p:nvPr/>
        </p:nvSpPr>
        <p:spPr>
          <a:xfrm>
            <a:off x="914400" y="4632190"/>
            <a:ext cx="2729774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Microlensing Optical Depth: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59A410-65A1-08B7-F684-098C955A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7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87"/>
            <a:ext cx="8001000" cy="829726"/>
          </a:xfrm>
        </p:spPr>
        <p:txBody>
          <a:bodyPr>
            <a:no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Constraints on progenitor’s pre-explosion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1">
                <a:extLst>
                  <a:ext uri="{FF2B5EF4-FFF2-40B4-BE49-F238E27FC236}">
                    <a16:creationId xmlns:a16="http://schemas.microsoft.com/office/drawing/2014/main" id="{5C4275EA-0089-48D3-840B-96A9DDB056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068" y="1820574"/>
                <a:ext cx="3545732" cy="36658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365760" tIns="182880" rIns="91440" bIns="45720" rtlCol="0">
                <a:normAutofit fontScale="92500" lnSpcReduction="10000"/>
              </a:bodyPr>
              <a:lstStyle>
                <a:lvl1pPr marL="406397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89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The CSM shell need to be initially optical thick, hence the shock breakout can occur at large radius.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Higher mass of the CSM shell indicates larger radius of the shell.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A ~ 500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CSM shell with mass of 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is uncommon (has not been seen in the nearby Universe).</a:t>
                </a:r>
              </a:p>
            </p:txBody>
          </p:sp>
        </mc:Choice>
        <mc:Fallback xmlns="">
          <p:sp>
            <p:nvSpPr>
              <p:cNvPr id="10" name="Content Placeholder 11">
                <a:extLst>
                  <a:ext uri="{FF2B5EF4-FFF2-40B4-BE49-F238E27FC236}">
                    <a16:creationId xmlns:a16="http://schemas.microsoft.com/office/drawing/2014/main" id="{5C4275EA-0089-48D3-840B-96A9DDB05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68" y="1820574"/>
                <a:ext cx="3545732" cy="3665826"/>
              </a:xfrm>
              <a:prstGeom prst="rect">
                <a:avLst/>
              </a:prstGeom>
              <a:blipFill>
                <a:blip r:embed="rId3"/>
                <a:stretch>
                  <a:fillRect r="-2749" b="-2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9428DCF-5928-446B-AC22-3C58DBCFD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820574"/>
            <a:ext cx="4798979" cy="3569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CC19A6-1F74-49FF-B25B-509934006470}"/>
              </a:ext>
            </a:extLst>
          </p:cNvPr>
          <p:cNvSpPr/>
          <p:nvPr/>
        </p:nvSpPr>
        <p:spPr>
          <a:xfrm>
            <a:off x="5105400" y="5389746"/>
            <a:ext cx="3675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Garamond" panose="02020404030301010803" pitchFamily="18" charset="0"/>
              </a:rPr>
              <a:t>Plotted using results from </a:t>
            </a:r>
            <a:r>
              <a:rPr lang="en-US" sz="1600" dirty="0" err="1">
                <a:solidFill>
                  <a:prstClr val="white"/>
                </a:solidFill>
                <a:latin typeface="Garamond" panose="02020404030301010803" pitchFamily="18" charset="0"/>
              </a:rPr>
              <a:t>Morozova</a:t>
            </a:r>
            <a:r>
              <a:rPr lang="en-US" sz="1600" dirty="0">
                <a:solidFill>
                  <a:prstClr val="white"/>
                </a:solidFill>
                <a:latin typeface="Garamond" panose="02020404030301010803" pitchFamily="18" charset="0"/>
              </a:rPr>
              <a:t>+ 2018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AABEC-9491-DFD5-273A-D7A9D9AC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06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2487"/>
            <a:ext cx="8001000" cy="829726"/>
          </a:xfrm>
        </p:spPr>
        <p:txBody>
          <a:bodyPr>
            <a:noAutofit/>
          </a:bodyPr>
          <a:lstStyle/>
          <a:p>
            <a:r>
              <a:rPr lang="en-US" sz="3000" dirty="0">
                <a:latin typeface="Garamond" panose="02020404030301010803" pitchFamily="18" charset="0"/>
              </a:rPr>
              <a:t>Constraints on progenitor’s pre-explosion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1">
                <a:extLst>
                  <a:ext uri="{FF2B5EF4-FFF2-40B4-BE49-F238E27FC236}">
                    <a16:creationId xmlns:a16="http://schemas.microsoft.com/office/drawing/2014/main" id="{5C4275EA-0089-48D3-840B-96A9DDB056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068" y="1820574"/>
                <a:ext cx="3545732" cy="36895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365760" tIns="182880" rIns="91440" bIns="45720" rtlCol="0">
                <a:normAutofit fontScale="92500" lnSpcReduction="10000"/>
              </a:bodyPr>
              <a:lstStyle>
                <a:lvl1pPr marL="406397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89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975351" indent="-406397" algn="l" defTabSz="3901406" rtl="0" eaLnBrk="1" latinLnBrk="0" hangingPunct="1">
                  <a:lnSpc>
                    <a:spcPct val="100000"/>
                  </a:lnSpc>
                  <a:spcBef>
                    <a:spcPts val="1067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133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The CSM shell need to be initially optical thick, hence the shock breakout can occur at large radius.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Higher mass of the CSM shell indicates larger radius of the shell.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A ~ 500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CSM shell with mass of 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is uncommon (has not been seen in the nearby Universe).</a:t>
                </a:r>
              </a:p>
            </p:txBody>
          </p:sp>
        </mc:Choice>
        <mc:Fallback xmlns="">
          <p:sp>
            <p:nvSpPr>
              <p:cNvPr id="10" name="Content Placeholder 11">
                <a:extLst>
                  <a:ext uri="{FF2B5EF4-FFF2-40B4-BE49-F238E27FC236}">
                    <a16:creationId xmlns:a16="http://schemas.microsoft.com/office/drawing/2014/main" id="{5C4275EA-0089-48D3-840B-96A9DDB05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68" y="1820574"/>
                <a:ext cx="3545732" cy="3689586"/>
              </a:xfrm>
              <a:prstGeom prst="rect">
                <a:avLst/>
              </a:prstGeom>
              <a:blipFill>
                <a:blip r:embed="rId3"/>
                <a:stretch>
                  <a:fillRect r="-2749" b="-21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9428DCF-5928-446B-AC22-3C58DBCFD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820574"/>
            <a:ext cx="4798979" cy="3569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CC19A6-1F74-49FF-B25B-509934006470}"/>
              </a:ext>
            </a:extLst>
          </p:cNvPr>
          <p:cNvSpPr/>
          <p:nvPr/>
        </p:nvSpPr>
        <p:spPr>
          <a:xfrm>
            <a:off x="5105400" y="5389746"/>
            <a:ext cx="3675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Garamond" panose="02020404030301010803" pitchFamily="18" charset="0"/>
              </a:rPr>
              <a:t>Plotted using results from </a:t>
            </a:r>
            <a:r>
              <a:rPr lang="en-US" sz="1600" dirty="0" err="1">
                <a:solidFill>
                  <a:prstClr val="white"/>
                </a:solidFill>
                <a:latin typeface="Garamond" panose="02020404030301010803" pitchFamily="18" charset="0"/>
              </a:rPr>
              <a:t>Morozova</a:t>
            </a:r>
            <a:r>
              <a:rPr lang="en-US" sz="1600" dirty="0">
                <a:solidFill>
                  <a:prstClr val="white"/>
                </a:solidFill>
                <a:latin typeface="Garamond" panose="02020404030301010803" pitchFamily="18" charset="0"/>
              </a:rPr>
              <a:t>+ 2018</a:t>
            </a:r>
            <a:endParaRPr lang="en-US" sz="1600" dirty="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00EF06B3-B241-E554-ECB3-3A954CBDB56E}"/>
              </a:ext>
            </a:extLst>
          </p:cNvPr>
          <p:cNvSpPr/>
          <p:nvPr/>
        </p:nvSpPr>
        <p:spPr>
          <a:xfrm>
            <a:off x="3581999" y="1333713"/>
            <a:ext cx="381000" cy="381000"/>
          </a:xfrm>
          <a:prstGeom prst="star5">
            <a:avLst/>
          </a:prstGeom>
          <a:solidFill>
            <a:srgbClr val="FFF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FEF52F-07A1-BA16-D4B1-8602666A092F}"/>
              </a:ext>
            </a:extLst>
          </p:cNvPr>
          <p:cNvSpPr/>
          <p:nvPr/>
        </p:nvSpPr>
        <p:spPr>
          <a:xfrm>
            <a:off x="3949003" y="1270297"/>
            <a:ext cx="1017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Garamond" panose="02020404030301010803" pitchFamily="18" charset="0"/>
              </a:rPr>
              <a:t>This event</a:t>
            </a:r>
            <a:endParaRPr lang="en-US" sz="1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E0E23-BDF2-AEFC-B490-8643D96E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84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Dependence on Lensing Models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B9AF3A5-1E4E-46EB-84C9-AC5DC2796498}"/>
              </a:ext>
            </a:extLst>
          </p:cNvPr>
          <p:cNvSpPr txBox="1">
            <a:spLocks/>
          </p:cNvSpPr>
          <p:nvPr/>
        </p:nvSpPr>
        <p:spPr>
          <a:xfrm>
            <a:off x="4800600" y="3817775"/>
            <a:ext cx="3850433" cy="3222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Two examples of the reconstructed light curve of the SN with fixed time delays and magnifications.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Parameters from gravitational-lensing models are highly covariant.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FF01F-7D73-80D6-92EE-2A1B6AAD0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57" y="1143000"/>
            <a:ext cx="3422600" cy="5349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D4AEE-D847-4A48-331C-01B98C225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773" y="1233962"/>
            <a:ext cx="2854086" cy="25838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81AB72-AFDE-92C5-9570-7473D2F9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78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6ED139-989F-4A26-891A-37197A914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457200"/>
            <a:ext cx="3350343" cy="3033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3395B-FFEF-4CB2-A0AE-88E8A649F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805" y="3619401"/>
            <a:ext cx="6825338" cy="26825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E9873E5-19E7-4EF0-AC75-D6649D93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57" y="856943"/>
            <a:ext cx="3733800" cy="2233589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Covariant of gravitational lensing parameters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DFA7B8-303E-B306-917A-3A312947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13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F83F5-86F7-6373-95A6-FDE286053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39" y="1219200"/>
            <a:ext cx="8660721" cy="46807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5F7BEE-E55D-3D47-5876-FDB42A83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50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533400" y="65103"/>
            <a:ext cx="7848600" cy="10778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latin typeface="Garamond" panose="02020404030301010803" pitchFamily="18" charset="0"/>
              </a:rPr>
              <a:t>Early Light Curves of Core-collapse </a:t>
            </a:r>
            <a:r>
              <a:rPr lang="en-US" sz="3600" dirty="0" err="1">
                <a:latin typeface="Garamond" panose="02020404030301010803" pitchFamily="18" charset="0"/>
              </a:rPr>
              <a:t>SNe</a:t>
            </a:r>
            <a:endParaRPr lang="en-US" sz="2800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73713-F7EC-40D2-9867-DED5A7EE6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91" y="1433685"/>
            <a:ext cx="4745166" cy="4671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F1C496-0028-4E29-A35E-748F61B632D4}"/>
              </a:ext>
            </a:extLst>
          </p:cNvPr>
          <p:cNvSpPr txBox="1"/>
          <p:nvPr/>
        </p:nvSpPr>
        <p:spPr>
          <a:xfrm>
            <a:off x="4114800" y="6118723"/>
            <a:ext cx="1028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 by R.J. Hall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59CE5A-26AA-27F4-8CAF-0340461D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81889F0F-4821-816D-4CF4-FDEF38BF02FF}"/>
              </a:ext>
            </a:extLst>
          </p:cNvPr>
          <p:cNvSpPr txBox="1">
            <a:spLocks/>
          </p:cNvSpPr>
          <p:nvPr/>
        </p:nvSpPr>
        <p:spPr>
          <a:xfrm>
            <a:off x="5290285" y="1307101"/>
            <a:ext cx="3124200" cy="1676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Shock breakout (a few minutes – 1 day)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Cooling of shocked materials (a few days)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707815F1-39A2-23F4-C872-41FAF30DB211}"/>
              </a:ext>
            </a:extLst>
          </p:cNvPr>
          <p:cNvSpPr txBox="1">
            <a:spLocks/>
          </p:cNvSpPr>
          <p:nvPr/>
        </p:nvSpPr>
        <p:spPr>
          <a:xfrm>
            <a:off x="5486400" y="3147601"/>
            <a:ext cx="3314700" cy="167639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 fontScale="85000" lnSpcReduction="10000"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Shock breakout occurs when the shock becomes sufficiently close to the surface that the optical depth is smaller than the ratio of the speed of light to the shock velocity.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A2EACA-85E3-8AF4-6778-FC9BC67F76F2}"/>
                  </a:ext>
                </a:extLst>
              </p:cNvPr>
              <p:cNvSpPr txBox="1"/>
              <p:nvPr/>
            </p:nvSpPr>
            <p:spPr>
              <a:xfrm>
                <a:off x="6817749" y="5097562"/>
                <a:ext cx="607987" cy="474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A2EACA-85E3-8AF4-6778-FC9BC67F7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749" y="5097562"/>
                <a:ext cx="607987" cy="4748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654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4B7A6B-DAC1-772E-851E-A88C98BE8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83" y="97856"/>
            <a:ext cx="8007634" cy="66622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098E6-641F-2D8B-8DF8-72966645F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4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27F463-DD38-4480-B3A7-79F292FF8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M20-RSG corner plot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FE1E3-E719-9AB4-DE31-BF022398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77908"/>
            <a:ext cx="6629400" cy="57269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2E58BE-84F7-79F7-C33B-EFF4B3C8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86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286909-65B2-4D20-A38B-727C1484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P21 corner plot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B9E3EB-A48A-CD14-F0FB-CEF4B4A56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977908"/>
            <a:ext cx="6629400" cy="57169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5E0096-0AB4-546E-6F46-4E83636B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1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FEA1E1-1981-91FD-C77B-1C7494A8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92" y="381000"/>
            <a:ext cx="8657815" cy="61357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75ABF-EE85-E5AB-64E6-A20917245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E0DDF3-6F4C-41EE-BF06-99A32EC1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241" y="1606686"/>
            <a:ext cx="5121484" cy="380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ACC6E2-801B-4AAF-92E6-1FEB54D29BD0}"/>
              </a:ext>
            </a:extLst>
          </p:cNvPr>
          <p:cNvSpPr txBox="1"/>
          <p:nvPr/>
        </p:nvSpPr>
        <p:spPr>
          <a:xfrm>
            <a:off x="7620000" y="5514201"/>
            <a:ext cx="110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Garamond" panose="02020404030301010803" pitchFamily="18" charset="0"/>
              </a:rPr>
              <a:t>Garnavich</a:t>
            </a:r>
            <a:r>
              <a:rPr lang="en-US" sz="1200" dirty="0">
                <a:latin typeface="Garamond" panose="02020404030301010803" pitchFamily="18" charset="0"/>
              </a:rPr>
              <a:t>+ 16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8D0E2-8345-4CB8-A66C-7C1B7B36B8D7}"/>
              </a:ext>
            </a:extLst>
          </p:cNvPr>
          <p:cNvSpPr txBox="1"/>
          <p:nvPr/>
        </p:nvSpPr>
        <p:spPr>
          <a:xfrm>
            <a:off x="7315200" y="5774158"/>
            <a:ext cx="1570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Rubin &amp; Gal-Yam 17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AF1B4993-5BF8-4735-80BC-C39BD1786008}"/>
              </a:ext>
            </a:extLst>
          </p:cNvPr>
          <p:cNvSpPr txBox="1">
            <a:spLocks/>
          </p:cNvSpPr>
          <p:nvPr/>
        </p:nvSpPr>
        <p:spPr>
          <a:xfrm>
            <a:off x="76200" y="1600201"/>
            <a:ext cx="3124200" cy="1676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Shock breakout (a few minutes – 1 day)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Cooling of shocked materials (a few days)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B357E215-BA60-482C-BD02-29F3111FC309}"/>
              </a:ext>
            </a:extLst>
          </p:cNvPr>
          <p:cNvSpPr txBox="1">
            <a:spLocks/>
          </p:cNvSpPr>
          <p:nvPr/>
        </p:nvSpPr>
        <p:spPr>
          <a:xfrm>
            <a:off x="457200" y="3429000"/>
            <a:ext cx="3124200" cy="1902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Garamond" panose="02020404030301010803" pitchFamily="18" charset="0"/>
              </a:rPr>
              <a:t>-- Envelope of massive star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Garamond" panose="02020404030301010803" pitchFamily="18" charset="0"/>
              </a:rPr>
              <a:t>-- Circumstellar material (CSM)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072C9B-0200-4393-B1CB-1ED2D3E98D04}"/>
              </a:ext>
            </a:extLst>
          </p:cNvPr>
          <p:cNvSpPr/>
          <p:nvPr/>
        </p:nvSpPr>
        <p:spPr>
          <a:xfrm>
            <a:off x="4572000" y="1778169"/>
            <a:ext cx="1161309" cy="338554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KSN 2011d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8739A-18F8-7744-3E80-70F74926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25617A-2B8C-44A6-A4CC-17BBECF31C5F}"/>
              </a:ext>
            </a:extLst>
          </p:cNvPr>
          <p:cNvSpPr txBox="1">
            <a:spLocks/>
          </p:cNvSpPr>
          <p:nvPr/>
        </p:nvSpPr>
        <p:spPr>
          <a:xfrm>
            <a:off x="533400" y="65103"/>
            <a:ext cx="7848600" cy="10778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latin typeface="Garamond" panose="02020404030301010803" pitchFamily="18" charset="0"/>
              </a:rPr>
              <a:t>Early Light Curves of Core-collapse </a:t>
            </a:r>
            <a:r>
              <a:rPr lang="en-US" sz="3600" dirty="0" err="1">
                <a:latin typeface="Garamond" panose="02020404030301010803" pitchFamily="18" charset="0"/>
              </a:rPr>
              <a:t>SNe</a:t>
            </a:r>
            <a:endParaRPr lang="en-US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58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70E3649D-690C-466E-931F-BD7779D70867}"/>
              </a:ext>
            </a:extLst>
          </p:cNvPr>
          <p:cNvSpPr txBox="1">
            <a:spLocks/>
          </p:cNvSpPr>
          <p:nvPr/>
        </p:nvSpPr>
        <p:spPr>
          <a:xfrm>
            <a:off x="685800" y="1988643"/>
            <a:ext cx="7277100" cy="2880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Observations of this shock-cooling phase provide a powerful tool for inferring the progenitor’s pre-explosion radius as well as constraining the mass of circumstellar material surrounding the progenitor.</a:t>
            </a:r>
          </a:p>
          <a:p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There are a dozen examples of the </a:t>
            </a:r>
            <a:r>
              <a:rPr lang="en-US" sz="2000" dirty="0" err="1">
                <a:solidFill>
                  <a:schemeClr val="tx1"/>
                </a:solidFill>
                <a:latin typeface="Garamond" panose="02020404030301010803" pitchFamily="18" charset="0"/>
              </a:rPr>
              <a:t>SNe</a:t>
            </a:r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 well-observed early light curve in the nearby universe. However, at high-redshift universe, we lack an ability to study the properties of individual massive stars and their explosions.</a:t>
            </a:r>
          </a:p>
          <a:p>
            <a:endParaRPr lang="en-US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6181FE-2991-0121-1812-5401B26E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DE27D9-153A-E87C-B806-0DD2D418F3AE}"/>
              </a:ext>
            </a:extLst>
          </p:cNvPr>
          <p:cNvSpPr txBox="1">
            <a:spLocks/>
          </p:cNvSpPr>
          <p:nvPr/>
        </p:nvSpPr>
        <p:spPr>
          <a:xfrm>
            <a:off x="533400" y="65103"/>
            <a:ext cx="7848600" cy="10778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latin typeface="Garamond" panose="02020404030301010803" pitchFamily="18" charset="0"/>
              </a:rPr>
              <a:t>Early Light Curves of Core-collapse </a:t>
            </a:r>
            <a:r>
              <a:rPr lang="en-US" sz="3600" dirty="0" err="1">
                <a:latin typeface="Garamond" panose="02020404030301010803" pitchFamily="18" charset="0"/>
              </a:rPr>
              <a:t>SNe</a:t>
            </a:r>
            <a:endParaRPr lang="en-US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3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A multiply imaged SN at z~3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DC511-14C9-4FA1-89D4-162754234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41" y="1219200"/>
            <a:ext cx="7899118" cy="53577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7CF55D-D0A6-9794-80A1-61E7BEC53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3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811"/>
            <a:ext cx="7315200" cy="77309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A multiply imaged SN at z~3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DC511-14C9-4FA1-89D4-162754234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41" y="1219200"/>
            <a:ext cx="7899118" cy="5357789"/>
          </a:xfrm>
          <a:prstGeom prst="rect">
            <a:avLst/>
          </a:prstGeom>
        </p:spPr>
      </p:pic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A7CA7993-725D-4414-AFB3-C5BADFE4B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23" y="1952861"/>
            <a:ext cx="6248400" cy="3124200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C8D53E03-D704-4D8C-B348-761ED30C3511}"/>
              </a:ext>
            </a:extLst>
          </p:cNvPr>
          <p:cNvSpPr/>
          <p:nvPr/>
        </p:nvSpPr>
        <p:spPr>
          <a:xfrm rot="2033803">
            <a:off x="1218223" y="5235057"/>
            <a:ext cx="752375" cy="6096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E47BB-3FDB-4503-84F5-8FABA2EC642B}"/>
              </a:ext>
            </a:extLst>
          </p:cNvPr>
          <p:cNvSpPr/>
          <p:nvPr/>
        </p:nvSpPr>
        <p:spPr>
          <a:xfrm>
            <a:off x="3276600" y="2362200"/>
            <a:ext cx="304800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5BA099-E2FF-A16B-446B-3E854EAE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5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315200" cy="773097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Garamond" panose="02020404030301010803" pitchFamily="18" charset="0"/>
              </a:rPr>
              <a:t>Modeling the gravitational lens (GLAFIC)</a:t>
            </a:r>
            <a:endParaRPr lang="en-US" sz="3200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DD3A62-ED50-45AC-B13D-71003284D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84"/>
          <a:stretch/>
        </p:blipFill>
        <p:spPr>
          <a:xfrm>
            <a:off x="2533358" y="1620015"/>
            <a:ext cx="4038600" cy="28935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5FC06A-503C-4649-9D89-B4872325B76C}"/>
              </a:ext>
            </a:extLst>
          </p:cNvPr>
          <p:cNvGrpSpPr/>
          <p:nvPr/>
        </p:nvGrpSpPr>
        <p:grpSpPr>
          <a:xfrm>
            <a:off x="1180516" y="4856985"/>
            <a:ext cx="6744284" cy="954030"/>
            <a:chOff x="1180516" y="4572001"/>
            <a:chExt cx="6744284" cy="9540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50125A-4E75-4B1F-8BD6-C3E303729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1951"/>
            <a:stretch/>
          </p:blipFill>
          <p:spPr>
            <a:xfrm>
              <a:off x="1180516" y="4572001"/>
              <a:ext cx="6744284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8A086F-B7E9-425B-84A1-CCE1319CA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854"/>
            <a:stretch/>
          </p:blipFill>
          <p:spPr>
            <a:xfrm>
              <a:off x="1180516" y="4953001"/>
              <a:ext cx="6744284" cy="57303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EDFE7-8048-87BA-3977-4ABD814F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93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315200" cy="77309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Time delayed images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DAB44F86-2AB9-4948-83B0-F7295F12332E}"/>
              </a:ext>
            </a:extLst>
          </p:cNvPr>
          <p:cNvSpPr txBox="1">
            <a:spLocks/>
          </p:cNvSpPr>
          <p:nvPr/>
        </p:nvSpPr>
        <p:spPr>
          <a:xfrm>
            <a:off x="456865" y="5060704"/>
            <a:ext cx="7925135" cy="1340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5760" tIns="182880" rIns="91440" bIns="45720" rtlCol="0">
            <a:normAutofit fontScale="77500" lnSpcReduction="20000"/>
          </a:bodyPr>
          <a:lstStyle>
            <a:lvl1pPr marL="406397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89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975351" indent="-406397" algn="l" defTabSz="3901406" rtl="0" eaLnBrk="1" latinLnBrk="0" hangingPunct="1">
              <a:lnSpc>
                <a:spcPct val="100000"/>
              </a:lnSpc>
              <a:spcBef>
                <a:spcPts val="1067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The SN was observed by the HST through ACS-WFC F814W, WFC3-IR F110W, and WFC3-IR F160W filters.</a:t>
            </a:r>
          </a:p>
          <a:p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Significant color difference: Effective blackbody temperatures of S1, S2, and S3 are 5.5E4 K, 2.0E4 K, and 1.1E4 K, respectively.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9B5AD-69DF-0E2A-2EA7-0817E0E9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FE8E-4CE3-49A3-A448-5C47E6792681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9E993-F084-7987-23EF-6BC280352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32" y="1659602"/>
            <a:ext cx="7644495" cy="29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81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13001</TotalTime>
  <Words>1188</Words>
  <Application>Microsoft Office PowerPoint</Application>
  <PresentationFormat>On-screen Show (4:3)</PresentationFormat>
  <Paragraphs>132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Aharoni</vt:lpstr>
      <vt:lpstr>Arial</vt:lpstr>
      <vt:lpstr>Calibri</vt:lpstr>
      <vt:lpstr>Cambria Math</vt:lpstr>
      <vt:lpstr>Garamond</vt:lpstr>
      <vt:lpstr>Wingdings</vt:lpstr>
      <vt:lpstr>Perspective</vt:lpstr>
      <vt:lpstr>Shock cooling of a red-supergiant supernova at redshift 3 in lensed images</vt:lpstr>
      <vt:lpstr>PowerPoint Presentation</vt:lpstr>
      <vt:lpstr>PowerPoint Presentation</vt:lpstr>
      <vt:lpstr>PowerPoint Presentation</vt:lpstr>
      <vt:lpstr>PowerPoint Presentation</vt:lpstr>
      <vt:lpstr>A multiply imaged SN at z~3</vt:lpstr>
      <vt:lpstr>A multiply imaged SN at z~3</vt:lpstr>
      <vt:lpstr>Modeling the gravitational lens (GLAFIC)</vt:lpstr>
      <vt:lpstr>Time delayed images</vt:lpstr>
      <vt:lpstr>Time delayed images</vt:lpstr>
      <vt:lpstr>Rate of multiple imaged CCSNe</vt:lpstr>
      <vt:lpstr>Rate of Multiply Imaged CCSNe</vt:lpstr>
      <vt:lpstr>Inferring the Cosmic Star-Formation History from the Observation of Multiply Imaged CCSNe</vt:lpstr>
      <vt:lpstr>PowerPoint Presentation</vt:lpstr>
      <vt:lpstr>Backup slides</vt:lpstr>
      <vt:lpstr>PowerPoint Presentation</vt:lpstr>
      <vt:lpstr>Cosmic CCSN Rate and Star-Formation Rate</vt:lpstr>
      <vt:lpstr>MMT Blue-Channel Spectrograph</vt:lpstr>
      <vt:lpstr>MMT Blue-Channel Spectrograph</vt:lpstr>
      <vt:lpstr>MMT Blue-Channel Spectrograph</vt:lpstr>
      <vt:lpstr>Photometric redshift</vt:lpstr>
      <vt:lpstr>Fitting models of the early SN light curve </vt:lpstr>
      <vt:lpstr>Constraints on progenitor’s pre-explosion properties</vt:lpstr>
      <vt:lpstr>Color difference from microlensing?</vt:lpstr>
      <vt:lpstr>Constraints on progenitor’s pre-explosion properties</vt:lpstr>
      <vt:lpstr>Constraints on progenitor’s pre-explosion properties</vt:lpstr>
      <vt:lpstr>Dependence on Lensing Models</vt:lpstr>
      <vt:lpstr>Covariant of gravitational lensing parameters</vt:lpstr>
      <vt:lpstr>PowerPoint Presentation</vt:lpstr>
      <vt:lpstr>PowerPoint Presentation</vt:lpstr>
      <vt:lpstr>M20-RSG corner plot</vt:lpstr>
      <vt:lpstr>P21 corner plot</vt:lpstr>
      <vt:lpstr>PowerPoint Presentation</vt:lpstr>
    </vt:vector>
  </TitlesOfParts>
  <Company>Washington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Determination of intergalactic magnetic fields from Fermi LAT observations</dc:title>
  <dc:creator>Wenlei Chen</dc:creator>
  <cp:lastModifiedBy>Wenlei CHEN</cp:lastModifiedBy>
  <cp:revision>435</cp:revision>
  <dcterms:created xsi:type="dcterms:W3CDTF">2013-10-05T19:06:33Z</dcterms:created>
  <dcterms:modified xsi:type="dcterms:W3CDTF">2023-06-20T20:00:43Z</dcterms:modified>
</cp:coreProperties>
</file>