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</p:sldMasterIdLst>
  <p:notesMasterIdLst>
    <p:notesMasterId r:id="rId174"/>
  </p:notesMasterIdLst>
  <p:sldIdLst>
    <p:sldId id="293" r:id="rId15"/>
    <p:sldId id="414" r:id="rId16"/>
    <p:sldId id="537" r:id="rId17"/>
    <p:sldId id="437" r:id="rId18"/>
    <p:sldId id="438" r:id="rId19"/>
    <p:sldId id="535" r:id="rId20"/>
    <p:sldId id="569" r:id="rId21"/>
    <p:sldId id="439" r:id="rId22"/>
    <p:sldId id="536" r:id="rId23"/>
    <p:sldId id="533" r:id="rId24"/>
    <p:sldId id="534" r:id="rId25"/>
    <p:sldId id="538" r:id="rId26"/>
    <p:sldId id="417" r:id="rId27"/>
    <p:sldId id="441" r:id="rId28"/>
    <p:sldId id="442" r:id="rId29"/>
    <p:sldId id="260" r:id="rId30"/>
    <p:sldId id="315" r:id="rId31"/>
    <p:sldId id="600" r:id="rId32"/>
    <p:sldId id="601" r:id="rId33"/>
    <p:sldId id="266" r:id="rId34"/>
    <p:sldId id="267" r:id="rId35"/>
    <p:sldId id="611" r:id="rId36"/>
    <p:sldId id="615" r:id="rId37"/>
    <p:sldId id="612" r:id="rId38"/>
    <p:sldId id="322" r:id="rId39"/>
    <p:sldId id="272" r:id="rId40"/>
    <p:sldId id="373" r:id="rId41"/>
    <p:sldId id="374" r:id="rId42"/>
    <p:sldId id="421" r:id="rId43"/>
    <p:sldId id="422" r:id="rId44"/>
    <p:sldId id="423" r:id="rId45"/>
    <p:sldId id="424" r:id="rId46"/>
    <p:sldId id="378" r:id="rId47"/>
    <p:sldId id="573" r:id="rId48"/>
    <p:sldId id="343" r:id="rId49"/>
    <p:sldId id="574" r:id="rId50"/>
    <p:sldId id="379" r:id="rId51"/>
    <p:sldId id="380" r:id="rId52"/>
    <p:sldId id="575" r:id="rId53"/>
    <p:sldId id="348" r:id="rId54"/>
    <p:sldId id="342" r:id="rId55"/>
    <p:sldId id="346" r:id="rId56"/>
    <p:sldId id="347" r:id="rId57"/>
    <p:sldId id="268" r:id="rId58"/>
    <p:sldId id="319" r:id="rId59"/>
    <p:sldId id="320" r:id="rId60"/>
    <p:sldId id="271" r:id="rId61"/>
    <p:sldId id="363" r:id="rId62"/>
    <p:sldId id="364" r:id="rId63"/>
    <p:sldId id="335" r:id="rId64"/>
    <p:sldId id="355" r:id="rId65"/>
    <p:sldId id="336" r:id="rId66"/>
    <p:sldId id="337" r:id="rId67"/>
    <p:sldId id="338" r:id="rId68"/>
    <p:sldId id="339" r:id="rId69"/>
    <p:sldId id="340" r:id="rId70"/>
    <p:sldId id="341" r:id="rId71"/>
    <p:sldId id="539" r:id="rId72"/>
    <p:sldId id="576" r:id="rId73"/>
    <p:sldId id="461" r:id="rId74"/>
    <p:sldId id="462" r:id="rId75"/>
    <p:sldId id="463" r:id="rId76"/>
    <p:sldId id="464" r:id="rId77"/>
    <p:sldId id="465" r:id="rId78"/>
    <p:sldId id="598" r:id="rId79"/>
    <p:sldId id="597" r:id="rId80"/>
    <p:sldId id="599" r:id="rId81"/>
    <p:sldId id="460" r:id="rId82"/>
    <p:sldId id="602" r:id="rId83"/>
    <p:sldId id="570" r:id="rId84"/>
    <p:sldId id="571" r:id="rId85"/>
    <p:sldId id="572" r:id="rId86"/>
    <p:sldId id="553" r:id="rId87"/>
    <p:sldId id="554" r:id="rId88"/>
    <p:sldId id="555" r:id="rId89"/>
    <p:sldId id="556" r:id="rId90"/>
    <p:sldId id="557" r:id="rId91"/>
    <p:sldId id="613" r:id="rId92"/>
    <p:sldId id="614" r:id="rId93"/>
    <p:sldId id="444" r:id="rId94"/>
    <p:sldId id="445" r:id="rId95"/>
    <p:sldId id="446" r:id="rId96"/>
    <p:sldId id="447" r:id="rId97"/>
    <p:sldId id="448" r:id="rId98"/>
    <p:sldId id="449" r:id="rId99"/>
    <p:sldId id="450" r:id="rId100"/>
    <p:sldId id="451" r:id="rId101"/>
    <p:sldId id="452" r:id="rId102"/>
    <p:sldId id="453" r:id="rId103"/>
    <p:sldId id="454" r:id="rId104"/>
    <p:sldId id="455" r:id="rId105"/>
    <p:sldId id="456" r:id="rId106"/>
    <p:sldId id="457" r:id="rId107"/>
    <p:sldId id="458" r:id="rId108"/>
    <p:sldId id="459" r:id="rId109"/>
    <p:sldId id="540" r:id="rId110"/>
    <p:sldId id="443" r:id="rId111"/>
    <p:sldId id="577" r:id="rId112"/>
    <p:sldId id="467" r:id="rId113"/>
    <p:sldId id="541" r:id="rId114"/>
    <p:sldId id="543" r:id="rId115"/>
    <p:sldId id="471" r:id="rId116"/>
    <p:sldId id="542" r:id="rId117"/>
    <p:sldId id="544" r:id="rId118"/>
    <p:sldId id="545" r:id="rId119"/>
    <p:sldId id="546" r:id="rId120"/>
    <p:sldId id="547" r:id="rId121"/>
    <p:sldId id="548" r:id="rId122"/>
    <p:sldId id="469" r:id="rId123"/>
    <p:sldId id="470" r:id="rId124"/>
    <p:sldId id="473" r:id="rId125"/>
    <p:sldId id="475" r:id="rId126"/>
    <p:sldId id="476" r:id="rId127"/>
    <p:sldId id="583" r:id="rId128"/>
    <p:sldId id="478" r:id="rId129"/>
    <p:sldId id="483" r:id="rId130"/>
    <p:sldId id="484" r:id="rId131"/>
    <p:sldId id="485" r:id="rId132"/>
    <p:sldId id="486" r:id="rId133"/>
    <p:sldId id="581" r:id="rId134"/>
    <p:sldId id="582" r:id="rId135"/>
    <p:sldId id="584" r:id="rId136"/>
    <p:sldId id="586" r:id="rId137"/>
    <p:sldId id="588" r:id="rId138"/>
    <p:sldId id="589" r:id="rId139"/>
    <p:sldId id="590" r:id="rId140"/>
    <p:sldId id="505" r:id="rId141"/>
    <p:sldId id="506" r:id="rId142"/>
    <p:sldId id="592" r:id="rId143"/>
    <p:sldId id="508" r:id="rId144"/>
    <p:sldId id="593" r:id="rId145"/>
    <p:sldId id="594" r:id="rId146"/>
    <p:sldId id="567" r:id="rId147"/>
    <p:sldId id="487" r:id="rId148"/>
    <p:sldId id="603" r:id="rId149"/>
    <p:sldId id="604" r:id="rId150"/>
    <p:sldId id="606" r:id="rId151"/>
    <p:sldId id="607" r:id="rId152"/>
    <p:sldId id="608" r:id="rId153"/>
    <p:sldId id="609" r:id="rId154"/>
    <p:sldId id="491" r:id="rId155"/>
    <p:sldId id="497" r:id="rId156"/>
    <p:sldId id="498" r:id="rId157"/>
    <p:sldId id="499" r:id="rId158"/>
    <p:sldId id="500" r:id="rId159"/>
    <p:sldId id="501" r:id="rId160"/>
    <p:sldId id="502" r:id="rId161"/>
    <p:sldId id="504" r:id="rId162"/>
    <p:sldId id="578" r:id="rId163"/>
    <p:sldId id="286" r:id="rId164"/>
    <p:sldId id="359" r:id="rId165"/>
    <p:sldId id="436" r:id="rId166"/>
    <p:sldId id="287" r:id="rId167"/>
    <p:sldId id="321" r:id="rId168"/>
    <p:sldId id="334" r:id="rId169"/>
    <p:sldId id="358" r:id="rId170"/>
    <p:sldId id="392" r:id="rId171"/>
    <p:sldId id="596" r:id="rId172"/>
    <p:sldId id="610" r:id="rId1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FF0000"/>
    <a:srgbClr val="00FF00"/>
    <a:srgbClr val="FF9B9B"/>
    <a:srgbClr val="FF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63" Type="http://schemas.openxmlformats.org/officeDocument/2006/relationships/slide" Target="slides/slide49.xml"/><Relationship Id="rId84" Type="http://schemas.openxmlformats.org/officeDocument/2006/relationships/slide" Target="slides/slide70.xml"/><Relationship Id="rId138" Type="http://schemas.openxmlformats.org/officeDocument/2006/relationships/slide" Target="slides/slide124.xml"/><Relationship Id="rId159" Type="http://schemas.openxmlformats.org/officeDocument/2006/relationships/slide" Target="slides/slide145.xml"/><Relationship Id="rId170" Type="http://schemas.openxmlformats.org/officeDocument/2006/relationships/slide" Target="slides/slide156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53" Type="http://schemas.openxmlformats.org/officeDocument/2006/relationships/slide" Target="slides/slide39.xml"/><Relationship Id="rId74" Type="http://schemas.openxmlformats.org/officeDocument/2006/relationships/slide" Target="slides/slide60.xml"/><Relationship Id="rId128" Type="http://schemas.openxmlformats.org/officeDocument/2006/relationships/slide" Target="slides/slide114.xml"/><Relationship Id="rId149" Type="http://schemas.openxmlformats.org/officeDocument/2006/relationships/slide" Target="slides/slide135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1.xml"/><Relationship Id="rId160" Type="http://schemas.openxmlformats.org/officeDocument/2006/relationships/slide" Target="slides/slide146.xml"/><Relationship Id="rId22" Type="http://schemas.openxmlformats.org/officeDocument/2006/relationships/slide" Target="slides/slide8.xml"/><Relationship Id="rId43" Type="http://schemas.openxmlformats.org/officeDocument/2006/relationships/slide" Target="slides/slide29.xml"/><Relationship Id="rId64" Type="http://schemas.openxmlformats.org/officeDocument/2006/relationships/slide" Target="slides/slide50.xml"/><Relationship Id="rId118" Type="http://schemas.openxmlformats.org/officeDocument/2006/relationships/slide" Target="slides/slide104.xml"/><Relationship Id="rId139" Type="http://schemas.openxmlformats.org/officeDocument/2006/relationships/slide" Target="slides/slide125.xml"/><Relationship Id="rId85" Type="http://schemas.openxmlformats.org/officeDocument/2006/relationships/slide" Target="slides/slide71.xml"/><Relationship Id="rId150" Type="http://schemas.openxmlformats.org/officeDocument/2006/relationships/slide" Target="slides/slide136.xml"/><Relationship Id="rId171" Type="http://schemas.openxmlformats.org/officeDocument/2006/relationships/slide" Target="slides/slide157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9.xml"/><Relationship Id="rId108" Type="http://schemas.openxmlformats.org/officeDocument/2006/relationships/slide" Target="slides/slide94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5" Type="http://schemas.openxmlformats.org/officeDocument/2006/relationships/slide" Target="slides/slide61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61" Type="http://schemas.openxmlformats.org/officeDocument/2006/relationships/slide" Target="slides/slide147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51" Type="http://schemas.openxmlformats.org/officeDocument/2006/relationships/slide" Target="slides/slide137.xml"/><Relationship Id="rId156" Type="http://schemas.openxmlformats.org/officeDocument/2006/relationships/slide" Target="slides/slide142.xml"/><Relationship Id="rId177" Type="http://schemas.openxmlformats.org/officeDocument/2006/relationships/theme" Target="theme/theme1.xml"/><Relationship Id="rId172" Type="http://schemas.openxmlformats.org/officeDocument/2006/relationships/slide" Target="slides/slide15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167" Type="http://schemas.openxmlformats.org/officeDocument/2006/relationships/slide" Target="slides/slide1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162" Type="http://schemas.openxmlformats.org/officeDocument/2006/relationships/slide" Target="slides/slide1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157" Type="http://schemas.openxmlformats.org/officeDocument/2006/relationships/slide" Target="slides/slide143.xml"/><Relationship Id="rId178" Type="http://schemas.openxmlformats.org/officeDocument/2006/relationships/tableStyles" Target="tableStyles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slide" Target="slides/slide138.xml"/><Relationship Id="rId173" Type="http://schemas.openxmlformats.org/officeDocument/2006/relationships/slide" Target="slides/slide159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168" Type="http://schemas.openxmlformats.org/officeDocument/2006/relationships/slide" Target="slides/slide1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163" Type="http://schemas.openxmlformats.org/officeDocument/2006/relationships/slide" Target="slides/slide14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158" Type="http://schemas.openxmlformats.org/officeDocument/2006/relationships/slide" Target="slides/slide144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slide" Target="slides/slide139.xml"/><Relationship Id="rId17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164" Type="http://schemas.openxmlformats.org/officeDocument/2006/relationships/slide" Target="slides/slide150.xml"/><Relationship Id="rId169" Type="http://schemas.openxmlformats.org/officeDocument/2006/relationships/slide" Target="slides/slide1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2.xml"/><Relationship Id="rId47" Type="http://schemas.openxmlformats.org/officeDocument/2006/relationships/slide" Target="slides/slide33.xml"/><Relationship Id="rId68" Type="http://schemas.openxmlformats.org/officeDocument/2006/relationships/slide" Target="slides/slide54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54" Type="http://schemas.openxmlformats.org/officeDocument/2006/relationships/slide" Target="slides/slide140.xml"/><Relationship Id="rId175" Type="http://schemas.openxmlformats.org/officeDocument/2006/relationships/presProps" Target="presProps.xml"/><Relationship Id="rId16" Type="http://schemas.openxmlformats.org/officeDocument/2006/relationships/slide" Target="slides/slide2.xml"/><Relationship Id="rId37" Type="http://schemas.openxmlformats.org/officeDocument/2006/relationships/slide" Target="slides/slide23.xml"/><Relationship Id="rId58" Type="http://schemas.openxmlformats.org/officeDocument/2006/relationships/slide" Target="slides/slide44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44" Type="http://schemas.openxmlformats.org/officeDocument/2006/relationships/slide" Target="slides/slide130.xml"/><Relationship Id="rId90" Type="http://schemas.openxmlformats.org/officeDocument/2006/relationships/slide" Target="slides/slide76.xml"/><Relationship Id="rId165" Type="http://schemas.openxmlformats.org/officeDocument/2006/relationships/slide" Target="slides/slide151.xml"/><Relationship Id="rId27" Type="http://schemas.openxmlformats.org/officeDocument/2006/relationships/slide" Target="slides/slide13.xml"/><Relationship Id="rId48" Type="http://schemas.openxmlformats.org/officeDocument/2006/relationships/slide" Target="slides/slide34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34" Type="http://schemas.openxmlformats.org/officeDocument/2006/relationships/slide" Target="slides/slide120.xml"/><Relationship Id="rId80" Type="http://schemas.openxmlformats.org/officeDocument/2006/relationships/slide" Target="slides/slide66.xml"/><Relationship Id="rId155" Type="http://schemas.openxmlformats.org/officeDocument/2006/relationships/slide" Target="slides/slide141.xml"/><Relationship Id="rId176" Type="http://schemas.openxmlformats.org/officeDocument/2006/relationships/viewProps" Target="viewProps.xml"/><Relationship Id="rId17" Type="http://schemas.openxmlformats.org/officeDocument/2006/relationships/slide" Target="slides/slide3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24" Type="http://schemas.openxmlformats.org/officeDocument/2006/relationships/slide" Target="slides/slide110.xml"/><Relationship Id="rId70" Type="http://schemas.openxmlformats.org/officeDocument/2006/relationships/slide" Target="slides/slide56.xml"/><Relationship Id="rId91" Type="http://schemas.openxmlformats.org/officeDocument/2006/relationships/slide" Target="slides/slide77.xml"/><Relationship Id="rId145" Type="http://schemas.openxmlformats.org/officeDocument/2006/relationships/slide" Target="slides/slide131.xml"/><Relationship Id="rId166" Type="http://schemas.openxmlformats.org/officeDocument/2006/relationships/slide" Target="slides/slide152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Annotation Results</a:t>
            </a:r>
            <a:endParaRPr lang="en-US" sz="1600" dirty="0"/>
          </a:p>
        </c:rich>
      </c:tx>
      <c:layout>
        <c:manualLayout>
          <c:xMode val="edge"/>
          <c:yMode val="edge"/>
          <c:x val="0.26694554931907133"/>
          <c:y val="0.1076406801534882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annotations</c:v>
                </c:pt>
              </c:strCache>
            </c:strRef>
          </c:tx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</c:dPt>
          <c:cat>
            <c:strRef>
              <c:f>Sheet1!$A$2:$A$6</c:f>
              <c:strCache>
                <c:ptCount val="5"/>
                <c:pt idx="0">
                  <c:v>Definitely Same</c:v>
                </c:pt>
                <c:pt idx="1">
                  <c:v>Maybe Same</c:v>
                </c:pt>
                <c:pt idx="2">
                  <c:v>Not Sure</c:v>
                </c:pt>
                <c:pt idx="3">
                  <c:v>Maybe Different</c:v>
                </c:pt>
                <c:pt idx="4">
                  <c:v>Definitely Different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5175055099902446"/>
          <c:y val="0.27795648830332859"/>
          <c:w val="0.34322708613621872"/>
          <c:h val="0.648819032002337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F99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0.19</c:v>
                </c:pt>
                <c:pt idx="3">
                  <c:v>0.01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8533504"/>
        <c:axId val="79414976"/>
      </c:barChart>
      <c:catAx>
        <c:axId val="8853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14976"/>
        <c:crosses val="autoZero"/>
        <c:auto val="1"/>
        <c:lblAlgn val="ctr"/>
        <c:lblOffset val="100"/>
        <c:noMultiLvlLbl val="0"/>
      </c:catAx>
      <c:valAx>
        <c:axId val="794149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85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2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C34131-01D5-41D3-85D8-0BA9CC1E3D4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8098C96-4300-4C5F-A016-65B3786418F3}">
      <dgm:prSet phldrT="[文本]" custT="1"/>
      <dgm:spPr/>
      <dgm:t>
        <a:bodyPr/>
        <a:lstStyle/>
        <a:p>
          <a:r>
            <a:rPr lang="en-US" altLang="zh-CN" sz="2000" b="1" dirty="0" smtClean="0"/>
            <a:t>1</a:t>
          </a:r>
          <a:endParaRPr lang="zh-CN" altLang="en-US" sz="2000" b="1" dirty="0"/>
        </a:p>
      </dgm:t>
    </dgm:pt>
    <dgm:pt modelId="{0E605755-BAF7-417F-8810-5D8F25E1B31C}" type="par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52A02CAE-6C22-4A78-9AC0-D8EB80158385}" type="sib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D1C69851-9008-42D2-85B1-65B60EF9C39F}">
      <dgm:prSet phldrT="[文本]" custT="1"/>
      <dgm:spPr/>
      <dgm:t>
        <a:bodyPr/>
        <a:lstStyle/>
        <a:p>
          <a:r>
            <a:rPr lang="en-US" sz="2000" b="1" dirty="0" smtClean="0"/>
            <a:t>Introduction of Crowdsourcing</a:t>
          </a:r>
          <a:endParaRPr lang="zh-CN" altLang="en-US" sz="2000" b="1" dirty="0"/>
        </a:p>
      </dgm:t>
    </dgm:pt>
    <dgm:pt modelId="{C66CF163-0EED-45EF-B55A-2085625577D3}" type="par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E776C58A-7DFB-46A0-AD75-FCC9BB407FEA}" type="sib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381A96EC-5C98-4DF2-8782-D25448F09F34}">
      <dgm:prSet phldrT="[文本]" custT="1"/>
      <dgm:spPr/>
      <dgm:t>
        <a:bodyPr/>
        <a:lstStyle/>
        <a:p>
          <a:r>
            <a:rPr lang="en-US" altLang="zh-CN" sz="2000" b="1" dirty="0" smtClean="0"/>
            <a:t>2</a:t>
          </a:r>
          <a:endParaRPr lang="zh-CN" altLang="en-US" sz="2000" b="1" dirty="0"/>
        </a:p>
      </dgm:t>
    </dgm:pt>
    <dgm:pt modelId="{4B3276BD-7263-4330-A341-71A9708DE606}" type="par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6FA763A2-D104-4163-8761-C93D994532A7}" type="sib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D081563C-A447-45DE-94F0-F789B07B02B0}">
      <dgm:prSet phldrT="[文本]" custT="1"/>
      <dgm:spPr/>
      <dgm:t>
        <a:bodyPr/>
        <a:lstStyle/>
        <a:p>
          <a:r>
            <a:rPr lang="en-US" altLang="zh-CN" sz="2000" b="1" dirty="0" smtClean="0"/>
            <a:t>Crowdsourced Data Aggregation for Reliable Information Discovery</a:t>
          </a:r>
          <a:endParaRPr lang="zh-CN" altLang="en-US" sz="2000" b="1" dirty="0"/>
        </a:p>
      </dgm:t>
    </dgm:pt>
    <dgm:pt modelId="{0C03BCBD-C152-4049-93E6-FC70F9B77E50}" type="par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53AFA46C-77D5-4BF7-9EE4-45BA3FDCE42B}" type="sib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B3400E20-3442-4DFF-AC0A-5E9072BE6B20}">
      <dgm:prSet phldrT="[文本]" custT="1"/>
      <dgm:spPr/>
      <dgm:t>
        <a:bodyPr/>
        <a:lstStyle/>
        <a:p>
          <a:r>
            <a:rPr lang="en-US" altLang="zh-CN" sz="2000" b="1" dirty="0" smtClean="0"/>
            <a:t>3</a:t>
          </a:r>
          <a:endParaRPr lang="zh-CN" altLang="en-US" sz="2000" b="1" dirty="0"/>
        </a:p>
      </dgm:t>
    </dgm:pt>
    <dgm:pt modelId="{D6C4C815-2B9A-45C2-9D6C-7A3EE384071A}" type="par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68C4C6D4-8A67-40C5-89D8-6D90CF0F380D}" type="sib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8B0F4A51-75F2-4A20-B7C1-D80D36C447A6}">
      <dgm:prSet phldrT="[文本]" custT="1"/>
      <dgm:spPr/>
      <dgm:t>
        <a:bodyPr/>
        <a:lstStyle/>
        <a:p>
          <a:r>
            <a:rPr lang="en-US" altLang="zh-CN" sz="2000" b="1" dirty="0" smtClean="0"/>
            <a:t>Passive Crowdsourcing Scenarios</a:t>
          </a:r>
          <a:endParaRPr lang="zh-CN" altLang="en-US" sz="2000" b="1" dirty="0"/>
        </a:p>
      </dgm:t>
    </dgm:pt>
    <dgm:pt modelId="{30BF1438-4526-4482-B806-0D90E6DB6740}" type="par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145F617F-D56C-4796-828A-88CA4484A684}" type="sib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84B58820-93F5-41B0-827D-6D1D8454DAA7}">
      <dgm:prSet phldrT="[文本]" custT="1"/>
      <dgm:spPr/>
      <dgm:t>
        <a:bodyPr/>
        <a:lstStyle/>
        <a:p>
          <a:r>
            <a:rPr lang="en-US" altLang="zh-CN" sz="2000" b="1" dirty="0" smtClean="0"/>
            <a:t>4</a:t>
          </a:r>
          <a:endParaRPr lang="zh-CN" altLang="en-US" sz="2000" b="1" dirty="0"/>
        </a:p>
      </dgm:t>
    </dgm:pt>
    <dgm:pt modelId="{5F3E5211-12A4-45D4-BDA3-088632D1DD1B}" type="par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86DF2531-EA5F-48A5-B298-B5420D11B9C7}" type="sib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09B76E75-89F9-4B7D-ADC9-1BA7753F9981}">
      <dgm:prSet phldrT="[文本]" custT="1"/>
      <dgm:spPr/>
      <dgm:t>
        <a:bodyPr/>
        <a:lstStyle/>
        <a:p>
          <a:r>
            <a:rPr lang="en-US" altLang="zh-CN" sz="2000" b="1" dirty="0" smtClean="0"/>
            <a:t>Active Crowdsourcing Scenarios</a:t>
          </a:r>
          <a:endParaRPr lang="zh-CN" altLang="en-US" sz="2000" b="1" dirty="0"/>
        </a:p>
      </dgm:t>
    </dgm:pt>
    <dgm:pt modelId="{9CFCBD23-C665-4CB1-9E99-537FB89BB7C8}" type="par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35149D29-6267-45F6-8355-753947498E62}" type="sib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0E2C84CB-E808-441D-9EF2-63DCB21FCB19}">
      <dgm:prSet phldrT="[文本]" custT="1"/>
      <dgm:spPr/>
      <dgm:t>
        <a:bodyPr/>
        <a:lstStyle/>
        <a:p>
          <a:r>
            <a:rPr lang="en-US" altLang="zh-CN" sz="2000" b="1" dirty="0" smtClean="0"/>
            <a:t>5</a:t>
          </a:r>
          <a:endParaRPr lang="zh-CN" altLang="en-US" sz="2000" b="1" dirty="0"/>
        </a:p>
      </dgm:t>
    </dgm:pt>
    <dgm:pt modelId="{1EBD2D24-EEA7-43A1-9B58-88929C46D205}" type="par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B579C1D8-D8EA-41BA-BEC3-E32325F55C22}" type="sib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1F1E3C29-9F45-4EDE-A14E-5F77C526F0B1}">
      <dgm:prSet phldrT="[文本]" custT="1"/>
      <dgm:spPr/>
      <dgm:t>
        <a:bodyPr/>
        <a:lstStyle/>
        <a:p>
          <a:r>
            <a:rPr lang="en-US" sz="2000" b="1" dirty="0" smtClean="0"/>
            <a:t>Applications and Open Question </a:t>
          </a:r>
          <a:endParaRPr lang="zh-CN" altLang="en-US" sz="2000" b="1" dirty="0"/>
        </a:p>
      </dgm:t>
    </dgm:pt>
    <dgm:pt modelId="{4CEF51BD-2C91-4758-B86A-13BC06E12243}" type="par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A9A48FDE-DA06-49B2-B693-A311F8BADCE4}" type="sib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0C023B88-BEAD-497A-ADDE-66BAAB95E4B2}">
      <dgm:prSet phldrT="[文本]" custT="1"/>
      <dgm:spPr/>
      <dgm:t>
        <a:bodyPr/>
        <a:lstStyle/>
        <a:p>
          <a:r>
            <a:rPr lang="en-US" altLang="zh-CN" sz="2000" b="1" dirty="0" smtClean="0"/>
            <a:t>6</a:t>
          </a:r>
          <a:endParaRPr lang="zh-CN" altLang="en-US" sz="2000" b="1" dirty="0"/>
        </a:p>
      </dgm:t>
    </dgm:pt>
    <dgm:pt modelId="{1EF10016-9DAC-4BB2-AC5F-F55A4A8C7DB6}" type="par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F960D827-2A1D-4660-99BD-8AB81EC97FCD}" type="sib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CA91843D-6008-4677-976C-1899730828F0}">
      <dgm:prSet phldrT="[文本]" custT="1"/>
      <dgm:spPr/>
      <dgm:t>
        <a:bodyPr/>
        <a:lstStyle/>
        <a:p>
          <a:r>
            <a:rPr lang="en-US" sz="2000" b="1" dirty="0" smtClean="0"/>
            <a:t>Resources</a:t>
          </a:r>
          <a:endParaRPr lang="zh-CN" altLang="en-US" sz="2000" b="1" dirty="0"/>
        </a:p>
      </dgm:t>
    </dgm:pt>
    <dgm:pt modelId="{7A2B70E4-DC39-49E2-A56F-BFD2CFCBF07F}" type="par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D58F7E0D-4520-4F27-9098-BAA70BCC052F}" type="sib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9AF2A038-DBE5-4062-BB7D-DB26EE9FC6AA}">
      <dgm:prSet phldrT="[文本]" custT="1"/>
      <dgm:spPr/>
      <dgm:t>
        <a:bodyPr/>
        <a:lstStyle/>
        <a:p>
          <a:r>
            <a:rPr lang="en-US" altLang="zh-CN" sz="2000" b="1" dirty="0" smtClean="0"/>
            <a:t>7</a:t>
          </a:r>
          <a:endParaRPr lang="zh-CN" altLang="en-US" sz="2000" b="1" dirty="0"/>
        </a:p>
      </dgm:t>
    </dgm:pt>
    <dgm:pt modelId="{02257FCB-D982-4428-955B-B7D60E4EA8F3}" type="par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F11977A5-48AB-42C1-A68F-1047FAA9B759}" type="sib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CD954AA1-F460-4385-9276-1CDD23CB7EE6}">
      <dgm:prSet phldrT="[文本]" custT="1"/>
      <dgm:spPr/>
      <dgm:t>
        <a:bodyPr/>
        <a:lstStyle/>
        <a:p>
          <a:r>
            <a:rPr lang="en-US" sz="2000" b="1" dirty="0" smtClean="0"/>
            <a:t>References</a:t>
          </a:r>
          <a:endParaRPr lang="zh-CN" altLang="en-US" sz="2000" b="1" dirty="0"/>
        </a:p>
      </dgm:t>
    </dgm:pt>
    <dgm:pt modelId="{7AF5A079-920C-4E25-83BC-616BC4AB3C08}" type="par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F2C8615D-B551-4CFD-BEB6-488A4B1D1C25}" type="sib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A2A905D5-9005-4183-8759-1D318927C74E}" type="pres">
      <dgm:prSet presAssocID="{E9C34131-01D5-41D3-85D8-0BA9CC1E3D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F2259-6C7D-4C52-B1BD-CAD978527A35}" type="pres">
      <dgm:prSet presAssocID="{78098C96-4300-4C5F-A016-65B3786418F3}" presName="composite" presStyleCnt="0"/>
      <dgm:spPr/>
    </dgm:pt>
    <dgm:pt modelId="{1CC264B1-5291-4598-88DE-F21942904424}" type="pres">
      <dgm:prSet presAssocID="{78098C96-4300-4C5F-A016-65B3786418F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FF32A-EBDE-475E-9D50-185DBA0935A2}" type="pres">
      <dgm:prSet presAssocID="{78098C96-4300-4C5F-A016-65B3786418F3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ED7D03-8736-496D-A38E-88B0879AD6B7}" type="pres">
      <dgm:prSet presAssocID="{52A02CAE-6C22-4A78-9AC0-D8EB80158385}" presName="sp" presStyleCnt="0"/>
      <dgm:spPr/>
    </dgm:pt>
    <dgm:pt modelId="{BBA1CCC2-02EC-43FB-AF95-9259A7742FF3}" type="pres">
      <dgm:prSet presAssocID="{381A96EC-5C98-4DF2-8782-D25448F09F34}" presName="composite" presStyleCnt="0"/>
      <dgm:spPr/>
    </dgm:pt>
    <dgm:pt modelId="{D96DF300-1219-4A2C-AA2C-99DAC5C63D85}" type="pres">
      <dgm:prSet presAssocID="{381A96EC-5C98-4DF2-8782-D25448F09F3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45BB5-2BD5-45B4-973C-FE42D153EB1E}" type="pres">
      <dgm:prSet presAssocID="{381A96EC-5C98-4DF2-8782-D25448F09F3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77C30-38E8-42EE-A894-1D76AFA6175E}" type="pres">
      <dgm:prSet presAssocID="{6FA763A2-D104-4163-8761-C93D994532A7}" presName="sp" presStyleCnt="0"/>
      <dgm:spPr/>
    </dgm:pt>
    <dgm:pt modelId="{8842C964-A563-49E3-93D9-F2381ABD35CF}" type="pres">
      <dgm:prSet presAssocID="{B3400E20-3442-4DFF-AC0A-5E9072BE6B20}" presName="composite" presStyleCnt="0"/>
      <dgm:spPr/>
    </dgm:pt>
    <dgm:pt modelId="{417B3734-68AB-44FB-903E-6DB641B30321}" type="pres">
      <dgm:prSet presAssocID="{B3400E20-3442-4DFF-AC0A-5E9072BE6B2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53AB7-C46A-47E0-B1D4-CC4D72AEFEAF}" type="pres">
      <dgm:prSet presAssocID="{B3400E20-3442-4DFF-AC0A-5E9072BE6B2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D4A734-A737-4A74-9BE9-B1E08986E5E5}" type="pres">
      <dgm:prSet presAssocID="{68C4C6D4-8A67-40C5-89D8-6D90CF0F380D}" presName="sp" presStyleCnt="0"/>
      <dgm:spPr/>
    </dgm:pt>
    <dgm:pt modelId="{9AEDDDF9-1A4D-42CF-91DE-88AF521C55FC}" type="pres">
      <dgm:prSet presAssocID="{84B58820-93F5-41B0-827D-6D1D8454DAA7}" presName="composite" presStyleCnt="0"/>
      <dgm:spPr/>
    </dgm:pt>
    <dgm:pt modelId="{B050B68E-CB20-43AD-8B17-77D6E054DB79}" type="pres">
      <dgm:prSet presAssocID="{84B58820-93F5-41B0-827D-6D1D8454DAA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9B17-C3BF-472F-8584-21D0B8403CF1}" type="pres">
      <dgm:prSet presAssocID="{84B58820-93F5-41B0-827D-6D1D8454DAA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303761-CDDA-4BB0-BA54-D9D231DE1D8C}" type="pres">
      <dgm:prSet presAssocID="{86DF2531-EA5F-48A5-B298-B5420D11B9C7}" presName="sp" presStyleCnt="0"/>
      <dgm:spPr/>
    </dgm:pt>
    <dgm:pt modelId="{5E21ED63-B21E-4B11-8609-D2C006D688F2}" type="pres">
      <dgm:prSet presAssocID="{0E2C84CB-E808-441D-9EF2-63DCB21FCB19}" presName="composite" presStyleCnt="0"/>
      <dgm:spPr/>
    </dgm:pt>
    <dgm:pt modelId="{6415B5E5-4CF0-4C84-A954-90F91D15F132}" type="pres">
      <dgm:prSet presAssocID="{0E2C84CB-E808-441D-9EF2-63DCB21FCB1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17828-E332-4C2F-8BC7-33EFAFD93855}" type="pres">
      <dgm:prSet presAssocID="{0E2C84CB-E808-441D-9EF2-63DCB21FCB1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EC3E-4EAE-41BC-B81A-3F307597D064}" type="pres">
      <dgm:prSet presAssocID="{B579C1D8-D8EA-41BA-BEC3-E32325F55C22}" presName="sp" presStyleCnt="0"/>
      <dgm:spPr/>
    </dgm:pt>
    <dgm:pt modelId="{34319414-3D9F-4183-B980-AE1EEBD9BAF6}" type="pres">
      <dgm:prSet presAssocID="{0C023B88-BEAD-497A-ADDE-66BAAB95E4B2}" presName="composite" presStyleCnt="0"/>
      <dgm:spPr/>
    </dgm:pt>
    <dgm:pt modelId="{476385A7-FBAC-414D-A111-EC3581FC045D}" type="pres">
      <dgm:prSet presAssocID="{0C023B88-BEAD-497A-ADDE-66BAAB95E4B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4A3AF-F104-4EA7-A83A-A88CE37BD8EC}" type="pres">
      <dgm:prSet presAssocID="{0C023B88-BEAD-497A-ADDE-66BAAB95E4B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C3779-EAA1-4128-82BA-B91FFEA7C71F}" type="pres">
      <dgm:prSet presAssocID="{F960D827-2A1D-4660-99BD-8AB81EC97FCD}" presName="sp" presStyleCnt="0"/>
      <dgm:spPr/>
    </dgm:pt>
    <dgm:pt modelId="{D2072B04-0DA8-424B-9638-D9366E0C05E9}" type="pres">
      <dgm:prSet presAssocID="{9AF2A038-DBE5-4062-BB7D-DB26EE9FC6AA}" presName="composite" presStyleCnt="0"/>
      <dgm:spPr/>
    </dgm:pt>
    <dgm:pt modelId="{7B9D39D5-DD81-4721-8BB1-31EC7DC85BD9}" type="pres">
      <dgm:prSet presAssocID="{9AF2A038-DBE5-4062-BB7D-DB26EE9FC6A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25C5A-EC07-40FE-B26F-1C017ABA3397}" type="pres">
      <dgm:prSet presAssocID="{9AF2A038-DBE5-4062-BB7D-DB26EE9FC6A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A3AA65-0EAC-4379-898A-24CFCFD24112}" type="presOf" srcId="{84B58820-93F5-41B0-827D-6D1D8454DAA7}" destId="{B050B68E-CB20-43AD-8B17-77D6E054DB79}" srcOrd="0" destOrd="0" presId="urn:microsoft.com/office/officeart/2005/8/layout/chevron2"/>
    <dgm:cxn modelId="{30330F44-95CC-4EC9-B598-8C60F691CBCE}" srcId="{E9C34131-01D5-41D3-85D8-0BA9CC1E3D49}" destId="{0C023B88-BEAD-497A-ADDE-66BAAB95E4B2}" srcOrd="5" destOrd="0" parTransId="{1EF10016-9DAC-4BB2-AC5F-F55A4A8C7DB6}" sibTransId="{F960D827-2A1D-4660-99BD-8AB81EC97FCD}"/>
    <dgm:cxn modelId="{2D588238-EC1A-4BA6-A872-8092AE39082B}" type="presOf" srcId="{78098C96-4300-4C5F-A016-65B3786418F3}" destId="{1CC264B1-5291-4598-88DE-F21942904424}" srcOrd="0" destOrd="0" presId="urn:microsoft.com/office/officeart/2005/8/layout/chevron2"/>
    <dgm:cxn modelId="{5096963E-41F4-46F8-B8F1-EA556434DDE7}" type="presOf" srcId="{E9C34131-01D5-41D3-85D8-0BA9CC1E3D49}" destId="{A2A905D5-9005-4183-8759-1D318927C74E}" srcOrd="0" destOrd="0" presId="urn:microsoft.com/office/officeart/2005/8/layout/chevron2"/>
    <dgm:cxn modelId="{409ABAA2-6D7B-47CA-8D55-4648D9E4B5BA}" type="presOf" srcId="{09B76E75-89F9-4B7D-ADC9-1BA7753F9981}" destId="{F59E9B17-C3BF-472F-8584-21D0B8403CF1}" srcOrd="0" destOrd="0" presId="urn:microsoft.com/office/officeart/2005/8/layout/chevron2"/>
    <dgm:cxn modelId="{08FFA181-E997-4133-A72B-95EC1191C0AB}" type="presOf" srcId="{0E2C84CB-E808-441D-9EF2-63DCB21FCB19}" destId="{6415B5E5-4CF0-4C84-A954-90F91D15F132}" srcOrd="0" destOrd="0" presId="urn:microsoft.com/office/officeart/2005/8/layout/chevron2"/>
    <dgm:cxn modelId="{1160BB7B-1315-4BB4-B9C1-1B49C5CE727F}" type="presOf" srcId="{CA91843D-6008-4677-976C-1899730828F0}" destId="{2C24A3AF-F104-4EA7-A83A-A88CE37BD8EC}" srcOrd="0" destOrd="0" presId="urn:microsoft.com/office/officeart/2005/8/layout/chevron2"/>
    <dgm:cxn modelId="{7286A48D-0BE6-4F28-A08F-0FD0B2824104}" type="presOf" srcId="{CD954AA1-F460-4385-9276-1CDD23CB7EE6}" destId="{10125C5A-EC07-40FE-B26F-1C017ABA3397}" srcOrd="0" destOrd="0" presId="urn:microsoft.com/office/officeart/2005/8/layout/chevron2"/>
    <dgm:cxn modelId="{42DD8B8A-A35B-452E-A6D3-E10B484CD6B7}" srcId="{78098C96-4300-4C5F-A016-65B3786418F3}" destId="{D1C69851-9008-42D2-85B1-65B60EF9C39F}" srcOrd="0" destOrd="0" parTransId="{C66CF163-0EED-45EF-B55A-2085625577D3}" sibTransId="{E776C58A-7DFB-46A0-AD75-FCC9BB407FEA}"/>
    <dgm:cxn modelId="{DF4BD4FE-9DEC-415F-864D-632C2329951B}" srcId="{E9C34131-01D5-41D3-85D8-0BA9CC1E3D49}" destId="{B3400E20-3442-4DFF-AC0A-5E9072BE6B20}" srcOrd="2" destOrd="0" parTransId="{D6C4C815-2B9A-45C2-9D6C-7A3EE384071A}" sibTransId="{68C4C6D4-8A67-40C5-89D8-6D90CF0F380D}"/>
    <dgm:cxn modelId="{FE02D7CD-7D32-4EE4-8F5F-F0524D35460B}" srcId="{E9C34131-01D5-41D3-85D8-0BA9CC1E3D49}" destId="{9AF2A038-DBE5-4062-BB7D-DB26EE9FC6AA}" srcOrd="6" destOrd="0" parTransId="{02257FCB-D982-4428-955B-B7D60E4EA8F3}" sibTransId="{F11977A5-48AB-42C1-A68F-1047FAA9B759}"/>
    <dgm:cxn modelId="{AF3420F9-4E0E-410C-9E74-935BEFC52F7B}" srcId="{E9C34131-01D5-41D3-85D8-0BA9CC1E3D49}" destId="{78098C96-4300-4C5F-A016-65B3786418F3}" srcOrd="0" destOrd="0" parTransId="{0E605755-BAF7-417F-8810-5D8F25E1B31C}" sibTransId="{52A02CAE-6C22-4A78-9AC0-D8EB80158385}"/>
    <dgm:cxn modelId="{1C61D2D4-B644-47C3-9297-504A92FD887F}" type="presOf" srcId="{D1C69851-9008-42D2-85B1-65B60EF9C39F}" destId="{4B5FF32A-EBDE-475E-9D50-185DBA0935A2}" srcOrd="0" destOrd="0" presId="urn:microsoft.com/office/officeart/2005/8/layout/chevron2"/>
    <dgm:cxn modelId="{61867789-40C9-4EA1-8DC7-CF5D949E6B52}" type="presOf" srcId="{9AF2A038-DBE5-4062-BB7D-DB26EE9FC6AA}" destId="{7B9D39D5-DD81-4721-8BB1-31EC7DC85BD9}" srcOrd="0" destOrd="0" presId="urn:microsoft.com/office/officeart/2005/8/layout/chevron2"/>
    <dgm:cxn modelId="{9E1A9057-0F38-4704-B1C4-FD6E6A851745}" srcId="{E9C34131-01D5-41D3-85D8-0BA9CC1E3D49}" destId="{84B58820-93F5-41B0-827D-6D1D8454DAA7}" srcOrd="3" destOrd="0" parTransId="{5F3E5211-12A4-45D4-BDA3-088632D1DD1B}" sibTransId="{86DF2531-EA5F-48A5-B298-B5420D11B9C7}"/>
    <dgm:cxn modelId="{010D9038-F095-46AF-904A-7F8F107335FA}" srcId="{84B58820-93F5-41B0-827D-6D1D8454DAA7}" destId="{09B76E75-89F9-4B7D-ADC9-1BA7753F9981}" srcOrd="0" destOrd="0" parTransId="{9CFCBD23-C665-4CB1-9E99-537FB89BB7C8}" sibTransId="{35149D29-6267-45F6-8355-753947498E62}"/>
    <dgm:cxn modelId="{DCBCF1CD-4224-4E98-8BD0-1A460BB56EB6}" srcId="{B3400E20-3442-4DFF-AC0A-5E9072BE6B20}" destId="{8B0F4A51-75F2-4A20-B7C1-D80D36C447A6}" srcOrd="0" destOrd="0" parTransId="{30BF1438-4526-4482-B806-0D90E6DB6740}" sibTransId="{145F617F-D56C-4796-828A-88CA4484A684}"/>
    <dgm:cxn modelId="{3AAF3A18-D259-46A1-8318-61D141B83A88}" srcId="{0E2C84CB-E808-441D-9EF2-63DCB21FCB19}" destId="{1F1E3C29-9F45-4EDE-A14E-5F77C526F0B1}" srcOrd="0" destOrd="0" parTransId="{4CEF51BD-2C91-4758-B86A-13BC06E12243}" sibTransId="{A9A48FDE-DA06-49B2-B693-A311F8BADCE4}"/>
    <dgm:cxn modelId="{A7248767-0D63-4FC4-ABF4-90564E51A8FF}" type="presOf" srcId="{D081563C-A447-45DE-94F0-F789B07B02B0}" destId="{16645BB5-2BD5-45B4-973C-FE42D153EB1E}" srcOrd="0" destOrd="0" presId="urn:microsoft.com/office/officeart/2005/8/layout/chevron2"/>
    <dgm:cxn modelId="{EE5C1395-5247-477E-B5B6-D88B1FC0C340}" srcId="{9AF2A038-DBE5-4062-BB7D-DB26EE9FC6AA}" destId="{CD954AA1-F460-4385-9276-1CDD23CB7EE6}" srcOrd="0" destOrd="0" parTransId="{7AF5A079-920C-4E25-83BC-616BC4AB3C08}" sibTransId="{F2C8615D-B551-4CFD-BEB6-488A4B1D1C25}"/>
    <dgm:cxn modelId="{A823358D-A225-463C-8AD1-D749FF653F4A}" srcId="{E9C34131-01D5-41D3-85D8-0BA9CC1E3D49}" destId="{0E2C84CB-E808-441D-9EF2-63DCB21FCB19}" srcOrd="4" destOrd="0" parTransId="{1EBD2D24-EEA7-43A1-9B58-88929C46D205}" sibTransId="{B579C1D8-D8EA-41BA-BEC3-E32325F55C22}"/>
    <dgm:cxn modelId="{59E1493C-3129-4D64-A21C-9BFA2C75C90C}" srcId="{0C023B88-BEAD-497A-ADDE-66BAAB95E4B2}" destId="{CA91843D-6008-4677-976C-1899730828F0}" srcOrd="0" destOrd="0" parTransId="{7A2B70E4-DC39-49E2-A56F-BFD2CFCBF07F}" sibTransId="{D58F7E0D-4520-4F27-9098-BAA70BCC052F}"/>
    <dgm:cxn modelId="{E609D1F6-3858-4F2B-A69F-B7DBEBB8F677}" srcId="{381A96EC-5C98-4DF2-8782-D25448F09F34}" destId="{D081563C-A447-45DE-94F0-F789B07B02B0}" srcOrd="0" destOrd="0" parTransId="{0C03BCBD-C152-4049-93E6-FC70F9B77E50}" sibTransId="{53AFA46C-77D5-4BF7-9EE4-45BA3FDCE42B}"/>
    <dgm:cxn modelId="{54B73130-3799-4A8F-9964-01E4DA4AE479}" type="presOf" srcId="{381A96EC-5C98-4DF2-8782-D25448F09F34}" destId="{D96DF300-1219-4A2C-AA2C-99DAC5C63D85}" srcOrd="0" destOrd="0" presId="urn:microsoft.com/office/officeart/2005/8/layout/chevron2"/>
    <dgm:cxn modelId="{CCB74EE7-243E-42D6-B2BA-04B81325B249}" type="presOf" srcId="{B3400E20-3442-4DFF-AC0A-5E9072BE6B20}" destId="{417B3734-68AB-44FB-903E-6DB641B30321}" srcOrd="0" destOrd="0" presId="urn:microsoft.com/office/officeart/2005/8/layout/chevron2"/>
    <dgm:cxn modelId="{E1A8F868-9DC3-40C8-AE98-70748D175FE0}" type="presOf" srcId="{1F1E3C29-9F45-4EDE-A14E-5F77C526F0B1}" destId="{67717828-E332-4C2F-8BC7-33EFAFD93855}" srcOrd="0" destOrd="0" presId="urn:microsoft.com/office/officeart/2005/8/layout/chevron2"/>
    <dgm:cxn modelId="{A3DF985C-2B1F-49B0-8DB4-C8185D69955E}" srcId="{E9C34131-01D5-41D3-85D8-0BA9CC1E3D49}" destId="{381A96EC-5C98-4DF2-8782-D25448F09F34}" srcOrd="1" destOrd="0" parTransId="{4B3276BD-7263-4330-A341-71A9708DE606}" sibTransId="{6FA763A2-D104-4163-8761-C93D994532A7}"/>
    <dgm:cxn modelId="{5C445642-3A60-4D04-8E54-039216638FBE}" type="presOf" srcId="{8B0F4A51-75F2-4A20-B7C1-D80D36C447A6}" destId="{C6A53AB7-C46A-47E0-B1D4-CC4D72AEFEAF}" srcOrd="0" destOrd="0" presId="urn:microsoft.com/office/officeart/2005/8/layout/chevron2"/>
    <dgm:cxn modelId="{0D49F58C-E5AB-4825-82B8-77819138A4D9}" type="presOf" srcId="{0C023B88-BEAD-497A-ADDE-66BAAB95E4B2}" destId="{476385A7-FBAC-414D-A111-EC3581FC045D}" srcOrd="0" destOrd="0" presId="urn:microsoft.com/office/officeart/2005/8/layout/chevron2"/>
    <dgm:cxn modelId="{D1944E88-DB09-4ABA-8C92-B5A3EEB74F16}" type="presParOf" srcId="{A2A905D5-9005-4183-8759-1D318927C74E}" destId="{5FCF2259-6C7D-4C52-B1BD-CAD978527A35}" srcOrd="0" destOrd="0" presId="urn:microsoft.com/office/officeart/2005/8/layout/chevron2"/>
    <dgm:cxn modelId="{55CDFEFF-DD1C-4D83-A581-55B54345628E}" type="presParOf" srcId="{5FCF2259-6C7D-4C52-B1BD-CAD978527A35}" destId="{1CC264B1-5291-4598-88DE-F21942904424}" srcOrd="0" destOrd="0" presId="urn:microsoft.com/office/officeart/2005/8/layout/chevron2"/>
    <dgm:cxn modelId="{5CA3C403-9BAA-4473-A9AE-C349A7105F80}" type="presParOf" srcId="{5FCF2259-6C7D-4C52-B1BD-CAD978527A35}" destId="{4B5FF32A-EBDE-475E-9D50-185DBA0935A2}" srcOrd="1" destOrd="0" presId="urn:microsoft.com/office/officeart/2005/8/layout/chevron2"/>
    <dgm:cxn modelId="{619B0445-65C1-466D-8E56-208BD60A38B9}" type="presParOf" srcId="{A2A905D5-9005-4183-8759-1D318927C74E}" destId="{ADED7D03-8736-496D-A38E-88B0879AD6B7}" srcOrd="1" destOrd="0" presId="urn:microsoft.com/office/officeart/2005/8/layout/chevron2"/>
    <dgm:cxn modelId="{BEFF42A4-EC73-4E37-AD68-2C4C66B82975}" type="presParOf" srcId="{A2A905D5-9005-4183-8759-1D318927C74E}" destId="{BBA1CCC2-02EC-43FB-AF95-9259A7742FF3}" srcOrd="2" destOrd="0" presId="urn:microsoft.com/office/officeart/2005/8/layout/chevron2"/>
    <dgm:cxn modelId="{2AB310B8-33D0-482B-88C5-F62FC776CD53}" type="presParOf" srcId="{BBA1CCC2-02EC-43FB-AF95-9259A7742FF3}" destId="{D96DF300-1219-4A2C-AA2C-99DAC5C63D85}" srcOrd="0" destOrd="0" presId="urn:microsoft.com/office/officeart/2005/8/layout/chevron2"/>
    <dgm:cxn modelId="{4F8777A4-1B8F-48C2-9B1C-0C84DB73456B}" type="presParOf" srcId="{BBA1CCC2-02EC-43FB-AF95-9259A7742FF3}" destId="{16645BB5-2BD5-45B4-973C-FE42D153EB1E}" srcOrd="1" destOrd="0" presId="urn:microsoft.com/office/officeart/2005/8/layout/chevron2"/>
    <dgm:cxn modelId="{36783D80-0D3B-4DB4-BA3B-72501701EBF8}" type="presParOf" srcId="{A2A905D5-9005-4183-8759-1D318927C74E}" destId="{40F77C30-38E8-42EE-A894-1D76AFA6175E}" srcOrd="3" destOrd="0" presId="urn:microsoft.com/office/officeart/2005/8/layout/chevron2"/>
    <dgm:cxn modelId="{2A574099-7B75-478F-A818-454416FCB014}" type="presParOf" srcId="{A2A905D5-9005-4183-8759-1D318927C74E}" destId="{8842C964-A563-49E3-93D9-F2381ABD35CF}" srcOrd="4" destOrd="0" presId="urn:microsoft.com/office/officeart/2005/8/layout/chevron2"/>
    <dgm:cxn modelId="{9934FB83-8978-4CD0-8111-03A528F0CDAC}" type="presParOf" srcId="{8842C964-A563-49E3-93D9-F2381ABD35CF}" destId="{417B3734-68AB-44FB-903E-6DB641B30321}" srcOrd="0" destOrd="0" presId="urn:microsoft.com/office/officeart/2005/8/layout/chevron2"/>
    <dgm:cxn modelId="{3032E3C1-357F-4AC4-AC9A-5E16CAE8DCD9}" type="presParOf" srcId="{8842C964-A563-49E3-93D9-F2381ABD35CF}" destId="{C6A53AB7-C46A-47E0-B1D4-CC4D72AEFEAF}" srcOrd="1" destOrd="0" presId="urn:microsoft.com/office/officeart/2005/8/layout/chevron2"/>
    <dgm:cxn modelId="{135FDC57-A615-4987-84C4-65638A7C1611}" type="presParOf" srcId="{A2A905D5-9005-4183-8759-1D318927C74E}" destId="{A4D4A734-A737-4A74-9BE9-B1E08986E5E5}" srcOrd="5" destOrd="0" presId="urn:microsoft.com/office/officeart/2005/8/layout/chevron2"/>
    <dgm:cxn modelId="{B2A7E8E7-C6FF-4879-A473-43C879A58D04}" type="presParOf" srcId="{A2A905D5-9005-4183-8759-1D318927C74E}" destId="{9AEDDDF9-1A4D-42CF-91DE-88AF521C55FC}" srcOrd="6" destOrd="0" presId="urn:microsoft.com/office/officeart/2005/8/layout/chevron2"/>
    <dgm:cxn modelId="{ABBECADC-9C58-4031-BF9C-BFB30907EF0B}" type="presParOf" srcId="{9AEDDDF9-1A4D-42CF-91DE-88AF521C55FC}" destId="{B050B68E-CB20-43AD-8B17-77D6E054DB79}" srcOrd="0" destOrd="0" presId="urn:microsoft.com/office/officeart/2005/8/layout/chevron2"/>
    <dgm:cxn modelId="{F73E5B83-80AD-4FC7-A619-F8C1DC266499}" type="presParOf" srcId="{9AEDDDF9-1A4D-42CF-91DE-88AF521C55FC}" destId="{F59E9B17-C3BF-472F-8584-21D0B8403CF1}" srcOrd="1" destOrd="0" presId="urn:microsoft.com/office/officeart/2005/8/layout/chevron2"/>
    <dgm:cxn modelId="{7681DF0B-55A5-46EF-90A3-9DBD70AE035F}" type="presParOf" srcId="{A2A905D5-9005-4183-8759-1D318927C74E}" destId="{DB303761-CDDA-4BB0-BA54-D9D231DE1D8C}" srcOrd="7" destOrd="0" presId="urn:microsoft.com/office/officeart/2005/8/layout/chevron2"/>
    <dgm:cxn modelId="{C546FE6A-E945-499C-8E6E-A886ED334C1D}" type="presParOf" srcId="{A2A905D5-9005-4183-8759-1D318927C74E}" destId="{5E21ED63-B21E-4B11-8609-D2C006D688F2}" srcOrd="8" destOrd="0" presId="urn:microsoft.com/office/officeart/2005/8/layout/chevron2"/>
    <dgm:cxn modelId="{988B0B36-C2FB-4D1D-893E-A407195D40CE}" type="presParOf" srcId="{5E21ED63-B21E-4B11-8609-D2C006D688F2}" destId="{6415B5E5-4CF0-4C84-A954-90F91D15F132}" srcOrd="0" destOrd="0" presId="urn:microsoft.com/office/officeart/2005/8/layout/chevron2"/>
    <dgm:cxn modelId="{1D73007F-A9CF-4397-AE6A-898C299CD139}" type="presParOf" srcId="{5E21ED63-B21E-4B11-8609-D2C006D688F2}" destId="{67717828-E332-4C2F-8BC7-33EFAFD93855}" srcOrd="1" destOrd="0" presId="urn:microsoft.com/office/officeart/2005/8/layout/chevron2"/>
    <dgm:cxn modelId="{47252564-CBF7-49C8-9006-1B3ABD48CD96}" type="presParOf" srcId="{A2A905D5-9005-4183-8759-1D318927C74E}" destId="{095FEC3E-4EAE-41BC-B81A-3F307597D064}" srcOrd="9" destOrd="0" presId="urn:microsoft.com/office/officeart/2005/8/layout/chevron2"/>
    <dgm:cxn modelId="{CBF17275-6680-4201-8D38-20E69B77C760}" type="presParOf" srcId="{A2A905D5-9005-4183-8759-1D318927C74E}" destId="{34319414-3D9F-4183-B980-AE1EEBD9BAF6}" srcOrd="10" destOrd="0" presId="urn:microsoft.com/office/officeart/2005/8/layout/chevron2"/>
    <dgm:cxn modelId="{899160C4-CD02-4387-A5EC-FA0467EC6E1F}" type="presParOf" srcId="{34319414-3D9F-4183-B980-AE1EEBD9BAF6}" destId="{476385A7-FBAC-414D-A111-EC3581FC045D}" srcOrd="0" destOrd="0" presId="urn:microsoft.com/office/officeart/2005/8/layout/chevron2"/>
    <dgm:cxn modelId="{B38AD2D9-5A72-42A9-B958-970A24828BB4}" type="presParOf" srcId="{34319414-3D9F-4183-B980-AE1EEBD9BAF6}" destId="{2C24A3AF-F104-4EA7-A83A-A88CE37BD8EC}" srcOrd="1" destOrd="0" presId="urn:microsoft.com/office/officeart/2005/8/layout/chevron2"/>
    <dgm:cxn modelId="{2DC59A88-9933-4644-8417-343C6CF90240}" type="presParOf" srcId="{A2A905D5-9005-4183-8759-1D318927C74E}" destId="{537C3779-EAA1-4128-82BA-B91FFEA7C71F}" srcOrd="11" destOrd="0" presId="urn:microsoft.com/office/officeart/2005/8/layout/chevron2"/>
    <dgm:cxn modelId="{48013DAE-4484-4D92-B21B-8D1BE84615F0}" type="presParOf" srcId="{A2A905D5-9005-4183-8759-1D318927C74E}" destId="{D2072B04-0DA8-424B-9638-D9366E0C05E9}" srcOrd="12" destOrd="0" presId="urn:microsoft.com/office/officeart/2005/8/layout/chevron2"/>
    <dgm:cxn modelId="{CE5F23CA-2B2C-418E-90CC-7F55CDBE6B30}" type="presParOf" srcId="{D2072B04-0DA8-424B-9638-D9366E0C05E9}" destId="{7B9D39D5-DD81-4721-8BB1-31EC7DC85BD9}" srcOrd="0" destOrd="0" presId="urn:microsoft.com/office/officeart/2005/8/layout/chevron2"/>
    <dgm:cxn modelId="{747DB2DC-8989-420E-91C2-CD4A1A15BDC4}" type="presParOf" srcId="{D2072B04-0DA8-424B-9638-D9366E0C05E9}" destId="{10125C5A-EC07-40FE-B26F-1C017ABA3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C34131-01D5-41D3-85D8-0BA9CC1E3D4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8098C96-4300-4C5F-A016-65B3786418F3}">
      <dgm:prSet phldrT="[文本]" custT="1"/>
      <dgm:spPr/>
      <dgm:t>
        <a:bodyPr/>
        <a:lstStyle/>
        <a:p>
          <a:r>
            <a:rPr lang="en-US" altLang="zh-CN" sz="2000" b="1" dirty="0" smtClean="0"/>
            <a:t>1</a:t>
          </a:r>
          <a:endParaRPr lang="zh-CN" altLang="en-US" sz="2000" b="1" dirty="0"/>
        </a:p>
      </dgm:t>
    </dgm:pt>
    <dgm:pt modelId="{0E605755-BAF7-417F-8810-5D8F25E1B31C}" type="par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52A02CAE-6C22-4A78-9AC0-D8EB80158385}" type="sib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D1C69851-9008-42D2-85B1-65B60EF9C39F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C66CF163-0EED-45EF-B55A-2085625577D3}" type="par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E776C58A-7DFB-46A0-AD75-FCC9BB407FEA}" type="sib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381A96EC-5C98-4DF2-8782-D25448F09F34}">
      <dgm:prSet phldrT="[文本]" custT="1"/>
      <dgm:spPr/>
      <dgm:t>
        <a:bodyPr/>
        <a:lstStyle/>
        <a:p>
          <a:r>
            <a:rPr lang="en-US" altLang="zh-CN" sz="2000" b="1" dirty="0" smtClean="0"/>
            <a:t>2</a:t>
          </a:r>
          <a:endParaRPr lang="zh-CN" altLang="en-US" sz="2000" b="1" dirty="0"/>
        </a:p>
      </dgm:t>
    </dgm:pt>
    <dgm:pt modelId="{4B3276BD-7263-4330-A341-71A9708DE606}" type="par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6FA763A2-D104-4163-8761-C93D994532A7}" type="sib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D081563C-A447-45DE-94F0-F789B07B02B0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Crowdsourced Data Aggregation for Reliable Information Discovery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0C03BCBD-C152-4049-93E6-FC70F9B77E50}" type="par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53AFA46C-77D5-4BF7-9EE4-45BA3FDCE42B}" type="sib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B3400E20-3442-4DFF-AC0A-5E9072BE6B20}">
      <dgm:prSet phldrT="[文本]" custT="1"/>
      <dgm:spPr/>
      <dgm:t>
        <a:bodyPr/>
        <a:lstStyle/>
        <a:p>
          <a:r>
            <a:rPr lang="en-US" altLang="zh-CN" sz="2000" b="1" dirty="0" smtClean="0"/>
            <a:t>3</a:t>
          </a:r>
          <a:endParaRPr lang="zh-CN" altLang="en-US" sz="2000" b="1" dirty="0"/>
        </a:p>
      </dgm:t>
    </dgm:pt>
    <dgm:pt modelId="{D6C4C815-2B9A-45C2-9D6C-7A3EE384071A}" type="par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68C4C6D4-8A67-40C5-89D8-6D90CF0F380D}" type="sib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8B0F4A51-75F2-4A20-B7C1-D80D36C447A6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Passive Crowdsourcing Scenarios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30BF1438-4526-4482-B806-0D90E6DB6740}" type="par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145F617F-D56C-4796-828A-88CA4484A684}" type="sib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84B58820-93F5-41B0-827D-6D1D8454DAA7}">
      <dgm:prSet phldrT="[文本]" custT="1"/>
      <dgm:spPr/>
      <dgm:t>
        <a:bodyPr/>
        <a:lstStyle/>
        <a:p>
          <a:r>
            <a:rPr lang="en-US" altLang="zh-CN" sz="2000" b="1" dirty="0" smtClean="0"/>
            <a:t>4</a:t>
          </a:r>
          <a:endParaRPr lang="zh-CN" altLang="en-US" sz="2000" b="1" dirty="0"/>
        </a:p>
      </dgm:t>
    </dgm:pt>
    <dgm:pt modelId="{5F3E5211-12A4-45D4-BDA3-088632D1DD1B}" type="par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86DF2531-EA5F-48A5-B298-B5420D11B9C7}" type="sib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09B76E75-89F9-4B7D-ADC9-1BA7753F9981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Active Crowdsourcing Scenarios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9CFCBD23-C665-4CB1-9E99-537FB89BB7C8}" type="par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35149D29-6267-45F6-8355-753947498E62}" type="sib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0E2C84CB-E808-441D-9EF2-63DCB21FCB19}">
      <dgm:prSet phldrT="[文本]" custT="1"/>
      <dgm:spPr/>
      <dgm:t>
        <a:bodyPr/>
        <a:lstStyle/>
        <a:p>
          <a:r>
            <a:rPr lang="en-US" altLang="zh-CN" sz="2000" b="1" dirty="0" smtClean="0"/>
            <a:t>5</a:t>
          </a:r>
          <a:endParaRPr lang="zh-CN" altLang="en-US" sz="2000" b="1" dirty="0"/>
        </a:p>
      </dgm:t>
    </dgm:pt>
    <dgm:pt modelId="{1EBD2D24-EEA7-43A1-9B58-88929C46D205}" type="par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B579C1D8-D8EA-41BA-BEC3-E32325F55C22}" type="sib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1F1E3C29-9F45-4EDE-A14E-5F77C526F0B1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85000"/>
                </a:schemeClr>
              </a:solidFill>
            </a:rPr>
            <a:t>Applications and Open Questions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4CEF51BD-2C91-4758-B86A-13BC06E12243}" type="par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A9A48FDE-DA06-49B2-B693-A311F8BADCE4}" type="sib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0C023B88-BEAD-497A-ADDE-66BAAB95E4B2}">
      <dgm:prSet phldrT="[文本]" custT="1"/>
      <dgm:spPr/>
      <dgm:t>
        <a:bodyPr/>
        <a:lstStyle/>
        <a:p>
          <a:r>
            <a:rPr lang="en-US" altLang="zh-CN" sz="2000" b="1" dirty="0" smtClean="0"/>
            <a:t>6</a:t>
          </a:r>
          <a:endParaRPr lang="zh-CN" altLang="en-US" sz="2000" b="1" dirty="0"/>
        </a:p>
      </dgm:t>
    </dgm:pt>
    <dgm:pt modelId="{1EF10016-9DAC-4BB2-AC5F-F55A4A8C7DB6}" type="par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F960D827-2A1D-4660-99BD-8AB81EC97FCD}" type="sib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CA91843D-6008-4677-976C-1899730828F0}">
      <dgm:prSet phldrT="[文本]" custT="1"/>
      <dgm:spPr/>
      <dgm:t>
        <a:bodyPr/>
        <a:lstStyle/>
        <a:p>
          <a:r>
            <a:rPr lang="en-US" sz="2000" b="1" dirty="0" smtClean="0">
              <a:solidFill>
                <a:srgbClr val="C00000"/>
              </a:solidFill>
            </a:rPr>
            <a:t>Resources</a:t>
          </a:r>
          <a:endParaRPr lang="zh-CN" altLang="en-US" sz="2000" b="1" dirty="0">
            <a:solidFill>
              <a:srgbClr val="C00000"/>
            </a:solidFill>
          </a:endParaRPr>
        </a:p>
      </dgm:t>
    </dgm:pt>
    <dgm:pt modelId="{7A2B70E4-DC39-49E2-A56F-BFD2CFCBF07F}" type="par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D58F7E0D-4520-4F27-9098-BAA70BCC052F}" type="sib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9AF2A038-DBE5-4062-BB7D-DB26EE9FC6AA}">
      <dgm:prSet phldrT="[文本]" custT="1"/>
      <dgm:spPr/>
      <dgm:t>
        <a:bodyPr/>
        <a:lstStyle/>
        <a:p>
          <a:r>
            <a:rPr lang="en-US" altLang="zh-CN" sz="2000" b="1" dirty="0" smtClean="0"/>
            <a:t>7</a:t>
          </a:r>
          <a:endParaRPr lang="zh-CN" altLang="en-US" sz="2000" b="1" dirty="0"/>
        </a:p>
      </dgm:t>
    </dgm:pt>
    <dgm:pt modelId="{02257FCB-D982-4428-955B-B7D60E4EA8F3}" type="par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F11977A5-48AB-42C1-A68F-1047FAA9B759}" type="sib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CD954AA1-F460-4385-9276-1CDD23CB7EE6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F5A079-920C-4E25-83BC-616BC4AB3C08}" type="par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F2C8615D-B551-4CFD-BEB6-488A4B1D1C25}" type="sib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A2A905D5-9005-4183-8759-1D318927C74E}" type="pres">
      <dgm:prSet presAssocID="{E9C34131-01D5-41D3-85D8-0BA9CC1E3D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F2259-6C7D-4C52-B1BD-CAD978527A35}" type="pres">
      <dgm:prSet presAssocID="{78098C96-4300-4C5F-A016-65B3786418F3}" presName="composite" presStyleCnt="0"/>
      <dgm:spPr/>
    </dgm:pt>
    <dgm:pt modelId="{1CC264B1-5291-4598-88DE-F21942904424}" type="pres">
      <dgm:prSet presAssocID="{78098C96-4300-4C5F-A016-65B3786418F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FF32A-EBDE-475E-9D50-185DBA0935A2}" type="pres">
      <dgm:prSet presAssocID="{78098C96-4300-4C5F-A016-65B3786418F3}" presName="descendantText" presStyleLbl="alignAcc1" presStyleIdx="0" presStyleCnt="7" custLinFactNeighborX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ED7D03-8736-496D-A38E-88B0879AD6B7}" type="pres">
      <dgm:prSet presAssocID="{52A02CAE-6C22-4A78-9AC0-D8EB80158385}" presName="sp" presStyleCnt="0"/>
      <dgm:spPr/>
    </dgm:pt>
    <dgm:pt modelId="{BBA1CCC2-02EC-43FB-AF95-9259A7742FF3}" type="pres">
      <dgm:prSet presAssocID="{381A96EC-5C98-4DF2-8782-D25448F09F34}" presName="composite" presStyleCnt="0"/>
      <dgm:spPr/>
    </dgm:pt>
    <dgm:pt modelId="{D96DF300-1219-4A2C-AA2C-99DAC5C63D85}" type="pres">
      <dgm:prSet presAssocID="{381A96EC-5C98-4DF2-8782-D25448F09F3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45BB5-2BD5-45B4-973C-FE42D153EB1E}" type="pres">
      <dgm:prSet presAssocID="{381A96EC-5C98-4DF2-8782-D25448F09F3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77C30-38E8-42EE-A894-1D76AFA6175E}" type="pres">
      <dgm:prSet presAssocID="{6FA763A2-D104-4163-8761-C93D994532A7}" presName="sp" presStyleCnt="0"/>
      <dgm:spPr/>
    </dgm:pt>
    <dgm:pt modelId="{8842C964-A563-49E3-93D9-F2381ABD35CF}" type="pres">
      <dgm:prSet presAssocID="{B3400E20-3442-4DFF-AC0A-5E9072BE6B20}" presName="composite" presStyleCnt="0"/>
      <dgm:spPr/>
    </dgm:pt>
    <dgm:pt modelId="{417B3734-68AB-44FB-903E-6DB641B30321}" type="pres">
      <dgm:prSet presAssocID="{B3400E20-3442-4DFF-AC0A-5E9072BE6B2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53AB7-C46A-47E0-B1D4-CC4D72AEFEAF}" type="pres">
      <dgm:prSet presAssocID="{B3400E20-3442-4DFF-AC0A-5E9072BE6B2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D4A734-A737-4A74-9BE9-B1E08986E5E5}" type="pres">
      <dgm:prSet presAssocID="{68C4C6D4-8A67-40C5-89D8-6D90CF0F380D}" presName="sp" presStyleCnt="0"/>
      <dgm:spPr/>
    </dgm:pt>
    <dgm:pt modelId="{9AEDDDF9-1A4D-42CF-91DE-88AF521C55FC}" type="pres">
      <dgm:prSet presAssocID="{84B58820-93F5-41B0-827D-6D1D8454DAA7}" presName="composite" presStyleCnt="0"/>
      <dgm:spPr/>
    </dgm:pt>
    <dgm:pt modelId="{B050B68E-CB20-43AD-8B17-77D6E054DB79}" type="pres">
      <dgm:prSet presAssocID="{84B58820-93F5-41B0-827D-6D1D8454DAA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9B17-C3BF-472F-8584-21D0B8403CF1}" type="pres">
      <dgm:prSet presAssocID="{84B58820-93F5-41B0-827D-6D1D8454DAA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303761-CDDA-4BB0-BA54-D9D231DE1D8C}" type="pres">
      <dgm:prSet presAssocID="{86DF2531-EA5F-48A5-B298-B5420D11B9C7}" presName="sp" presStyleCnt="0"/>
      <dgm:spPr/>
    </dgm:pt>
    <dgm:pt modelId="{5E21ED63-B21E-4B11-8609-D2C006D688F2}" type="pres">
      <dgm:prSet presAssocID="{0E2C84CB-E808-441D-9EF2-63DCB21FCB19}" presName="composite" presStyleCnt="0"/>
      <dgm:spPr/>
    </dgm:pt>
    <dgm:pt modelId="{6415B5E5-4CF0-4C84-A954-90F91D15F132}" type="pres">
      <dgm:prSet presAssocID="{0E2C84CB-E808-441D-9EF2-63DCB21FCB1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17828-E332-4C2F-8BC7-33EFAFD93855}" type="pres">
      <dgm:prSet presAssocID="{0E2C84CB-E808-441D-9EF2-63DCB21FCB1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EC3E-4EAE-41BC-B81A-3F307597D064}" type="pres">
      <dgm:prSet presAssocID="{B579C1D8-D8EA-41BA-BEC3-E32325F55C22}" presName="sp" presStyleCnt="0"/>
      <dgm:spPr/>
    </dgm:pt>
    <dgm:pt modelId="{34319414-3D9F-4183-B980-AE1EEBD9BAF6}" type="pres">
      <dgm:prSet presAssocID="{0C023B88-BEAD-497A-ADDE-66BAAB95E4B2}" presName="composite" presStyleCnt="0"/>
      <dgm:spPr/>
    </dgm:pt>
    <dgm:pt modelId="{476385A7-FBAC-414D-A111-EC3581FC045D}" type="pres">
      <dgm:prSet presAssocID="{0C023B88-BEAD-497A-ADDE-66BAAB95E4B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4A3AF-F104-4EA7-A83A-A88CE37BD8EC}" type="pres">
      <dgm:prSet presAssocID="{0C023B88-BEAD-497A-ADDE-66BAAB95E4B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C3779-EAA1-4128-82BA-B91FFEA7C71F}" type="pres">
      <dgm:prSet presAssocID="{F960D827-2A1D-4660-99BD-8AB81EC97FCD}" presName="sp" presStyleCnt="0"/>
      <dgm:spPr/>
    </dgm:pt>
    <dgm:pt modelId="{D2072B04-0DA8-424B-9638-D9366E0C05E9}" type="pres">
      <dgm:prSet presAssocID="{9AF2A038-DBE5-4062-BB7D-DB26EE9FC6AA}" presName="composite" presStyleCnt="0"/>
      <dgm:spPr/>
    </dgm:pt>
    <dgm:pt modelId="{7B9D39D5-DD81-4721-8BB1-31EC7DC85BD9}" type="pres">
      <dgm:prSet presAssocID="{9AF2A038-DBE5-4062-BB7D-DB26EE9FC6A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25C5A-EC07-40FE-B26F-1C017ABA3397}" type="pres">
      <dgm:prSet presAssocID="{9AF2A038-DBE5-4062-BB7D-DB26EE9FC6A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3420F9-4E0E-410C-9E74-935BEFC52F7B}" srcId="{E9C34131-01D5-41D3-85D8-0BA9CC1E3D49}" destId="{78098C96-4300-4C5F-A016-65B3786418F3}" srcOrd="0" destOrd="0" parTransId="{0E605755-BAF7-417F-8810-5D8F25E1B31C}" sibTransId="{52A02CAE-6C22-4A78-9AC0-D8EB80158385}"/>
    <dgm:cxn modelId="{7D621FD7-2B49-453F-BA2C-8F79CE15A11F}" type="presOf" srcId="{D1C69851-9008-42D2-85B1-65B60EF9C39F}" destId="{4B5FF32A-EBDE-475E-9D50-185DBA0935A2}" srcOrd="0" destOrd="0" presId="urn:microsoft.com/office/officeart/2005/8/layout/chevron2"/>
    <dgm:cxn modelId="{6D6E4AB5-14C0-44DC-ABC2-5DC8F88F9C19}" type="presOf" srcId="{CD954AA1-F460-4385-9276-1CDD23CB7EE6}" destId="{10125C5A-EC07-40FE-B26F-1C017ABA3397}" srcOrd="0" destOrd="0" presId="urn:microsoft.com/office/officeart/2005/8/layout/chevron2"/>
    <dgm:cxn modelId="{25AFC1FE-C27C-4F74-A608-FD2766CA43DD}" type="presOf" srcId="{CA91843D-6008-4677-976C-1899730828F0}" destId="{2C24A3AF-F104-4EA7-A83A-A88CE37BD8EC}" srcOrd="0" destOrd="0" presId="urn:microsoft.com/office/officeart/2005/8/layout/chevron2"/>
    <dgm:cxn modelId="{8FE2E66C-4306-4C48-80C2-E3EA1E6F29C1}" type="presOf" srcId="{8B0F4A51-75F2-4A20-B7C1-D80D36C447A6}" destId="{C6A53AB7-C46A-47E0-B1D4-CC4D72AEFEAF}" srcOrd="0" destOrd="0" presId="urn:microsoft.com/office/officeart/2005/8/layout/chevron2"/>
    <dgm:cxn modelId="{3AAF3A18-D259-46A1-8318-61D141B83A88}" srcId="{0E2C84CB-E808-441D-9EF2-63DCB21FCB19}" destId="{1F1E3C29-9F45-4EDE-A14E-5F77C526F0B1}" srcOrd="0" destOrd="0" parTransId="{4CEF51BD-2C91-4758-B86A-13BC06E12243}" sibTransId="{A9A48FDE-DA06-49B2-B693-A311F8BADCE4}"/>
    <dgm:cxn modelId="{6C971B5B-6A52-4163-A872-4C7AD4CD6817}" type="presOf" srcId="{09B76E75-89F9-4B7D-ADC9-1BA7753F9981}" destId="{F59E9B17-C3BF-472F-8584-21D0B8403CF1}" srcOrd="0" destOrd="0" presId="urn:microsoft.com/office/officeart/2005/8/layout/chevron2"/>
    <dgm:cxn modelId="{167CD5D8-804B-4C96-B48A-62CC9F6A2FD6}" type="presOf" srcId="{1F1E3C29-9F45-4EDE-A14E-5F77C526F0B1}" destId="{67717828-E332-4C2F-8BC7-33EFAFD93855}" srcOrd="0" destOrd="0" presId="urn:microsoft.com/office/officeart/2005/8/layout/chevron2"/>
    <dgm:cxn modelId="{59E1493C-3129-4D64-A21C-9BFA2C75C90C}" srcId="{0C023B88-BEAD-497A-ADDE-66BAAB95E4B2}" destId="{CA91843D-6008-4677-976C-1899730828F0}" srcOrd="0" destOrd="0" parTransId="{7A2B70E4-DC39-49E2-A56F-BFD2CFCBF07F}" sibTransId="{D58F7E0D-4520-4F27-9098-BAA70BCC052F}"/>
    <dgm:cxn modelId="{E609D1F6-3858-4F2B-A69F-B7DBEBB8F677}" srcId="{381A96EC-5C98-4DF2-8782-D25448F09F34}" destId="{D081563C-A447-45DE-94F0-F789B07B02B0}" srcOrd="0" destOrd="0" parTransId="{0C03BCBD-C152-4049-93E6-FC70F9B77E50}" sibTransId="{53AFA46C-77D5-4BF7-9EE4-45BA3FDCE42B}"/>
    <dgm:cxn modelId="{DF4BD4FE-9DEC-415F-864D-632C2329951B}" srcId="{E9C34131-01D5-41D3-85D8-0BA9CC1E3D49}" destId="{B3400E20-3442-4DFF-AC0A-5E9072BE6B20}" srcOrd="2" destOrd="0" parTransId="{D6C4C815-2B9A-45C2-9D6C-7A3EE384071A}" sibTransId="{68C4C6D4-8A67-40C5-89D8-6D90CF0F380D}"/>
    <dgm:cxn modelId="{B9992796-CEFB-44CD-85DE-EDBE2B8EBF4F}" type="presOf" srcId="{381A96EC-5C98-4DF2-8782-D25448F09F34}" destId="{D96DF300-1219-4A2C-AA2C-99DAC5C63D85}" srcOrd="0" destOrd="0" presId="urn:microsoft.com/office/officeart/2005/8/layout/chevron2"/>
    <dgm:cxn modelId="{C858A516-82DF-487F-844D-EE3DC0270397}" type="presOf" srcId="{B3400E20-3442-4DFF-AC0A-5E9072BE6B20}" destId="{417B3734-68AB-44FB-903E-6DB641B30321}" srcOrd="0" destOrd="0" presId="urn:microsoft.com/office/officeart/2005/8/layout/chevron2"/>
    <dgm:cxn modelId="{17145B72-5F6E-4D05-B548-878727869A5B}" type="presOf" srcId="{84B58820-93F5-41B0-827D-6D1D8454DAA7}" destId="{B050B68E-CB20-43AD-8B17-77D6E054DB79}" srcOrd="0" destOrd="0" presId="urn:microsoft.com/office/officeart/2005/8/layout/chevron2"/>
    <dgm:cxn modelId="{6F179DBB-D0C5-4A24-A2D4-637830951A1E}" type="presOf" srcId="{0E2C84CB-E808-441D-9EF2-63DCB21FCB19}" destId="{6415B5E5-4CF0-4C84-A954-90F91D15F132}" srcOrd="0" destOrd="0" presId="urn:microsoft.com/office/officeart/2005/8/layout/chevron2"/>
    <dgm:cxn modelId="{010D9038-F095-46AF-904A-7F8F107335FA}" srcId="{84B58820-93F5-41B0-827D-6D1D8454DAA7}" destId="{09B76E75-89F9-4B7D-ADC9-1BA7753F9981}" srcOrd="0" destOrd="0" parTransId="{9CFCBD23-C665-4CB1-9E99-537FB89BB7C8}" sibTransId="{35149D29-6267-45F6-8355-753947498E62}"/>
    <dgm:cxn modelId="{42DD8B8A-A35B-452E-A6D3-E10B484CD6B7}" srcId="{78098C96-4300-4C5F-A016-65B3786418F3}" destId="{D1C69851-9008-42D2-85B1-65B60EF9C39F}" srcOrd="0" destOrd="0" parTransId="{C66CF163-0EED-45EF-B55A-2085625577D3}" sibTransId="{E776C58A-7DFB-46A0-AD75-FCC9BB407FEA}"/>
    <dgm:cxn modelId="{30330F44-95CC-4EC9-B598-8C60F691CBCE}" srcId="{E9C34131-01D5-41D3-85D8-0BA9CC1E3D49}" destId="{0C023B88-BEAD-497A-ADDE-66BAAB95E4B2}" srcOrd="5" destOrd="0" parTransId="{1EF10016-9DAC-4BB2-AC5F-F55A4A8C7DB6}" sibTransId="{F960D827-2A1D-4660-99BD-8AB81EC97FCD}"/>
    <dgm:cxn modelId="{642F11F7-0BFE-44C0-9F75-A09078F1EDC3}" type="presOf" srcId="{9AF2A038-DBE5-4062-BB7D-DB26EE9FC6AA}" destId="{7B9D39D5-DD81-4721-8BB1-31EC7DC85BD9}" srcOrd="0" destOrd="0" presId="urn:microsoft.com/office/officeart/2005/8/layout/chevron2"/>
    <dgm:cxn modelId="{83EF1458-6110-4A7F-8A09-656D2BC9D59E}" type="presOf" srcId="{0C023B88-BEAD-497A-ADDE-66BAAB95E4B2}" destId="{476385A7-FBAC-414D-A111-EC3581FC045D}" srcOrd="0" destOrd="0" presId="urn:microsoft.com/office/officeart/2005/8/layout/chevron2"/>
    <dgm:cxn modelId="{DCBCF1CD-4224-4E98-8BD0-1A460BB56EB6}" srcId="{B3400E20-3442-4DFF-AC0A-5E9072BE6B20}" destId="{8B0F4A51-75F2-4A20-B7C1-D80D36C447A6}" srcOrd="0" destOrd="0" parTransId="{30BF1438-4526-4482-B806-0D90E6DB6740}" sibTransId="{145F617F-D56C-4796-828A-88CA4484A684}"/>
    <dgm:cxn modelId="{6993E15E-C0E3-446E-B053-4FD07E5CDC87}" type="presOf" srcId="{D081563C-A447-45DE-94F0-F789B07B02B0}" destId="{16645BB5-2BD5-45B4-973C-FE42D153EB1E}" srcOrd="0" destOrd="0" presId="urn:microsoft.com/office/officeart/2005/8/layout/chevron2"/>
    <dgm:cxn modelId="{9E1A9057-0F38-4704-B1C4-FD6E6A851745}" srcId="{E9C34131-01D5-41D3-85D8-0BA9CC1E3D49}" destId="{84B58820-93F5-41B0-827D-6D1D8454DAA7}" srcOrd="3" destOrd="0" parTransId="{5F3E5211-12A4-45D4-BDA3-088632D1DD1B}" sibTransId="{86DF2531-EA5F-48A5-B298-B5420D11B9C7}"/>
    <dgm:cxn modelId="{FE02D7CD-7D32-4EE4-8F5F-F0524D35460B}" srcId="{E9C34131-01D5-41D3-85D8-0BA9CC1E3D49}" destId="{9AF2A038-DBE5-4062-BB7D-DB26EE9FC6AA}" srcOrd="6" destOrd="0" parTransId="{02257FCB-D982-4428-955B-B7D60E4EA8F3}" sibTransId="{F11977A5-48AB-42C1-A68F-1047FAA9B759}"/>
    <dgm:cxn modelId="{7B118237-3900-4B25-B867-CBDCC5E920CC}" type="presOf" srcId="{E9C34131-01D5-41D3-85D8-0BA9CC1E3D49}" destId="{A2A905D5-9005-4183-8759-1D318927C74E}" srcOrd="0" destOrd="0" presId="urn:microsoft.com/office/officeart/2005/8/layout/chevron2"/>
    <dgm:cxn modelId="{D0BD8D6B-43D9-4519-8560-B7297B834435}" type="presOf" srcId="{78098C96-4300-4C5F-A016-65B3786418F3}" destId="{1CC264B1-5291-4598-88DE-F21942904424}" srcOrd="0" destOrd="0" presId="urn:microsoft.com/office/officeart/2005/8/layout/chevron2"/>
    <dgm:cxn modelId="{A823358D-A225-463C-8AD1-D749FF653F4A}" srcId="{E9C34131-01D5-41D3-85D8-0BA9CC1E3D49}" destId="{0E2C84CB-E808-441D-9EF2-63DCB21FCB19}" srcOrd="4" destOrd="0" parTransId="{1EBD2D24-EEA7-43A1-9B58-88929C46D205}" sibTransId="{B579C1D8-D8EA-41BA-BEC3-E32325F55C22}"/>
    <dgm:cxn modelId="{EE5C1395-5247-477E-B5B6-D88B1FC0C340}" srcId="{9AF2A038-DBE5-4062-BB7D-DB26EE9FC6AA}" destId="{CD954AA1-F460-4385-9276-1CDD23CB7EE6}" srcOrd="0" destOrd="0" parTransId="{7AF5A079-920C-4E25-83BC-616BC4AB3C08}" sibTransId="{F2C8615D-B551-4CFD-BEB6-488A4B1D1C25}"/>
    <dgm:cxn modelId="{A3DF985C-2B1F-49B0-8DB4-C8185D69955E}" srcId="{E9C34131-01D5-41D3-85D8-0BA9CC1E3D49}" destId="{381A96EC-5C98-4DF2-8782-D25448F09F34}" srcOrd="1" destOrd="0" parTransId="{4B3276BD-7263-4330-A341-71A9708DE606}" sibTransId="{6FA763A2-D104-4163-8761-C93D994532A7}"/>
    <dgm:cxn modelId="{58FAA12B-AC8C-4217-ABC9-70B44B2676C7}" type="presParOf" srcId="{A2A905D5-9005-4183-8759-1D318927C74E}" destId="{5FCF2259-6C7D-4C52-B1BD-CAD978527A35}" srcOrd="0" destOrd="0" presId="urn:microsoft.com/office/officeart/2005/8/layout/chevron2"/>
    <dgm:cxn modelId="{AE9CEB4F-3B1C-4550-80D2-938B8346676A}" type="presParOf" srcId="{5FCF2259-6C7D-4C52-B1BD-CAD978527A35}" destId="{1CC264B1-5291-4598-88DE-F21942904424}" srcOrd="0" destOrd="0" presId="urn:microsoft.com/office/officeart/2005/8/layout/chevron2"/>
    <dgm:cxn modelId="{52AB7B48-5D28-4CF9-8CBA-CC4CC9A48E6E}" type="presParOf" srcId="{5FCF2259-6C7D-4C52-B1BD-CAD978527A35}" destId="{4B5FF32A-EBDE-475E-9D50-185DBA0935A2}" srcOrd="1" destOrd="0" presId="urn:microsoft.com/office/officeart/2005/8/layout/chevron2"/>
    <dgm:cxn modelId="{1C51B094-284E-49CA-BAFA-7E1A6A06485E}" type="presParOf" srcId="{A2A905D5-9005-4183-8759-1D318927C74E}" destId="{ADED7D03-8736-496D-A38E-88B0879AD6B7}" srcOrd="1" destOrd="0" presId="urn:microsoft.com/office/officeart/2005/8/layout/chevron2"/>
    <dgm:cxn modelId="{5C077642-22CC-4FC4-88FA-EED4F5BBA1B7}" type="presParOf" srcId="{A2A905D5-9005-4183-8759-1D318927C74E}" destId="{BBA1CCC2-02EC-43FB-AF95-9259A7742FF3}" srcOrd="2" destOrd="0" presId="urn:microsoft.com/office/officeart/2005/8/layout/chevron2"/>
    <dgm:cxn modelId="{759A1A50-4A2E-465D-9841-3C2DCEF4F8B2}" type="presParOf" srcId="{BBA1CCC2-02EC-43FB-AF95-9259A7742FF3}" destId="{D96DF300-1219-4A2C-AA2C-99DAC5C63D85}" srcOrd="0" destOrd="0" presId="urn:microsoft.com/office/officeart/2005/8/layout/chevron2"/>
    <dgm:cxn modelId="{BF5D7F58-40DC-43B8-BB06-6BC0EAFDDFD7}" type="presParOf" srcId="{BBA1CCC2-02EC-43FB-AF95-9259A7742FF3}" destId="{16645BB5-2BD5-45B4-973C-FE42D153EB1E}" srcOrd="1" destOrd="0" presId="urn:microsoft.com/office/officeart/2005/8/layout/chevron2"/>
    <dgm:cxn modelId="{2EAC63D3-DB53-4D25-ADB0-74454B605DE6}" type="presParOf" srcId="{A2A905D5-9005-4183-8759-1D318927C74E}" destId="{40F77C30-38E8-42EE-A894-1D76AFA6175E}" srcOrd="3" destOrd="0" presId="urn:microsoft.com/office/officeart/2005/8/layout/chevron2"/>
    <dgm:cxn modelId="{8728DDB6-3BA3-48BD-A28F-EAACFC712750}" type="presParOf" srcId="{A2A905D5-9005-4183-8759-1D318927C74E}" destId="{8842C964-A563-49E3-93D9-F2381ABD35CF}" srcOrd="4" destOrd="0" presId="urn:microsoft.com/office/officeart/2005/8/layout/chevron2"/>
    <dgm:cxn modelId="{D9CB4312-5304-4C25-921B-645AA4C2DBEB}" type="presParOf" srcId="{8842C964-A563-49E3-93D9-F2381ABD35CF}" destId="{417B3734-68AB-44FB-903E-6DB641B30321}" srcOrd="0" destOrd="0" presId="urn:microsoft.com/office/officeart/2005/8/layout/chevron2"/>
    <dgm:cxn modelId="{8FB0F3E9-D458-4BC4-A42D-3DA06694A477}" type="presParOf" srcId="{8842C964-A563-49E3-93D9-F2381ABD35CF}" destId="{C6A53AB7-C46A-47E0-B1D4-CC4D72AEFEAF}" srcOrd="1" destOrd="0" presId="urn:microsoft.com/office/officeart/2005/8/layout/chevron2"/>
    <dgm:cxn modelId="{CF4FEE2C-319C-4C58-BC77-3A1DFAD8B068}" type="presParOf" srcId="{A2A905D5-9005-4183-8759-1D318927C74E}" destId="{A4D4A734-A737-4A74-9BE9-B1E08986E5E5}" srcOrd="5" destOrd="0" presId="urn:microsoft.com/office/officeart/2005/8/layout/chevron2"/>
    <dgm:cxn modelId="{980649E3-BF02-465B-A3E6-E21C07B36D59}" type="presParOf" srcId="{A2A905D5-9005-4183-8759-1D318927C74E}" destId="{9AEDDDF9-1A4D-42CF-91DE-88AF521C55FC}" srcOrd="6" destOrd="0" presId="urn:microsoft.com/office/officeart/2005/8/layout/chevron2"/>
    <dgm:cxn modelId="{3B908BB6-B1E8-4D99-9A33-ECCF28417E6E}" type="presParOf" srcId="{9AEDDDF9-1A4D-42CF-91DE-88AF521C55FC}" destId="{B050B68E-CB20-43AD-8B17-77D6E054DB79}" srcOrd="0" destOrd="0" presId="urn:microsoft.com/office/officeart/2005/8/layout/chevron2"/>
    <dgm:cxn modelId="{5B94DD57-5A12-4E99-AE6D-A64398FC27D1}" type="presParOf" srcId="{9AEDDDF9-1A4D-42CF-91DE-88AF521C55FC}" destId="{F59E9B17-C3BF-472F-8584-21D0B8403CF1}" srcOrd="1" destOrd="0" presId="urn:microsoft.com/office/officeart/2005/8/layout/chevron2"/>
    <dgm:cxn modelId="{51A8F2E8-7375-4527-AA14-E7C0F8E4101C}" type="presParOf" srcId="{A2A905D5-9005-4183-8759-1D318927C74E}" destId="{DB303761-CDDA-4BB0-BA54-D9D231DE1D8C}" srcOrd="7" destOrd="0" presId="urn:microsoft.com/office/officeart/2005/8/layout/chevron2"/>
    <dgm:cxn modelId="{F810F169-5331-4C70-B5BD-15EA1D551BA8}" type="presParOf" srcId="{A2A905D5-9005-4183-8759-1D318927C74E}" destId="{5E21ED63-B21E-4B11-8609-D2C006D688F2}" srcOrd="8" destOrd="0" presId="urn:microsoft.com/office/officeart/2005/8/layout/chevron2"/>
    <dgm:cxn modelId="{414F6E00-6A78-4358-9B23-B1752D2BE58E}" type="presParOf" srcId="{5E21ED63-B21E-4B11-8609-D2C006D688F2}" destId="{6415B5E5-4CF0-4C84-A954-90F91D15F132}" srcOrd="0" destOrd="0" presId="urn:microsoft.com/office/officeart/2005/8/layout/chevron2"/>
    <dgm:cxn modelId="{F1EC224F-9CF9-43BB-AD52-38434B6DEFAA}" type="presParOf" srcId="{5E21ED63-B21E-4B11-8609-D2C006D688F2}" destId="{67717828-E332-4C2F-8BC7-33EFAFD93855}" srcOrd="1" destOrd="0" presId="urn:microsoft.com/office/officeart/2005/8/layout/chevron2"/>
    <dgm:cxn modelId="{2BF29ADF-5349-4705-ABCF-8A977AD1C0C8}" type="presParOf" srcId="{A2A905D5-9005-4183-8759-1D318927C74E}" destId="{095FEC3E-4EAE-41BC-B81A-3F307597D064}" srcOrd="9" destOrd="0" presId="urn:microsoft.com/office/officeart/2005/8/layout/chevron2"/>
    <dgm:cxn modelId="{8D09495B-8E81-4DB7-B11D-B68495AD7CF3}" type="presParOf" srcId="{A2A905D5-9005-4183-8759-1D318927C74E}" destId="{34319414-3D9F-4183-B980-AE1EEBD9BAF6}" srcOrd="10" destOrd="0" presId="urn:microsoft.com/office/officeart/2005/8/layout/chevron2"/>
    <dgm:cxn modelId="{181AF134-A4F0-466A-B2D8-A2FC817EDF4A}" type="presParOf" srcId="{34319414-3D9F-4183-B980-AE1EEBD9BAF6}" destId="{476385A7-FBAC-414D-A111-EC3581FC045D}" srcOrd="0" destOrd="0" presId="urn:microsoft.com/office/officeart/2005/8/layout/chevron2"/>
    <dgm:cxn modelId="{A1807B64-6833-4A8A-8E07-24C7E9F12149}" type="presParOf" srcId="{34319414-3D9F-4183-B980-AE1EEBD9BAF6}" destId="{2C24A3AF-F104-4EA7-A83A-A88CE37BD8EC}" srcOrd="1" destOrd="0" presId="urn:microsoft.com/office/officeart/2005/8/layout/chevron2"/>
    <dgm:cxn modelId="{5EA04E33-8BE2-47B0-BE7B-BD15F756FE3D}" type="presParOf" srcId="{A2A905D5-9005-4183-8759-1D318927C74E}" destId="{537C3779-EAA1-4128-82BA-B91FFEA7C71F}" srcOrd="11" destOrd="0" presId="urn:microsoft.com/office/officeart/2005/8/layout/chevron2"/>
    <dgm:cxn modelId="{7C1DD27D-0E1A-4DC5-B806-929B440E0390}" type="presParOf" srcId="{A2A905D5-9005-4183-8759-1D318927C74E}" destId="{D2072B04-0DA8-424B-9638-D9366E0C05E9}" srcOrd="12" destOrd="0" presId="urn:microsoft.com/office/officeart/2005/8/layout/chevron2"/>
    <dgm:cxn modelId="{57C3526D-A86E-472D-AB51-DFB2FDC09C1F}" type="presParOf" srcId="{D2072B04-0DA8-424B-9638-D9366E0C05E9}" destId="{7B9D39D5-DD81-4721-8BB1-31EC7DC85BD9}" srcOrd="0" destOrd="0" presId="urn:microsoft.com/office/officeart/2005/8/layout/chevron2"/>
    <dgm:cxn modelId="{F1AFCB2D-E435-499D-A313-FC639B28CE06}" type="presParOf" srcId="{D2072B04-0DA8-424B-9638-D9366E0C05E9}" destId="{10125C5A-EC07-40FE-B26F-1C017ABA3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C34131-01D5-41D3-85D8-0BA9CC1E3D4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8098C96-4300-4C5F-A016-65B3786418F3}">
      <dgm:prSet phldrT="[文本]" custT="1"/>
      <dgm:spPr/>
      <dgm:t>
        <a:bodyPr/>
        <a:lstStyle/>
        <a:p>
          <a:r>
            <a:rPr lang="en-US" altLang="zh-CN" sz="2000" b="1" dirty="0" smtClean="0"/>
            <a:t>1</a:t>
          </a:r>
          <a:endParaRPr lang="zh-CN" altLang="en-US" sz="2000" b="1" dirty="0"/>
        </a:p>
      </dgm:t>
    </dgm:pt>
    <dgm:pt modelId="{0E605755-BAF7-417F-8810-5D8F25E1B31C}" type="par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52A02CAE-6C22-4A78-9AC0-D8EB80158385}" type="sib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D1C69851-9008-42D2-85B1-65B60EF9C39F}">
      <dgm:prSet phldrT="[文本]" custT="1"/>
      <dgm:spPr/>
      <dgm:t>
        <a:bodyPr/>
        <a:lstStyle/>
        <a:p>
          <a:r>
            <a:rPr lang="en-US" sz="2000" b="1" dirty="0" smtClean="0">
              <a:solidFill>
                <a:srgbClr val="C00000"/>
              </a:solidFill>
            </a:rPr>
            <a:t>Introduction of Crowdsourcing</a:t>
          </a:r>
          <a:endParaRPr lang="zh-CN" altLang="en-US" sz="2000" b="1" dirty="0">
            <a:solidFill>
              <a:srgbClr val="C00000"/>
            </a:solidFill>
          </a:endParaRPr>
        </a:p>
      </dgm:t>
    </dgm:pt>
    <dgm:pt modelId="{C66CF163-0EED-45EF-B55A-2085625577D3}" type="par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E776C58A-7DFB-46A0-AD75-FCC9BB407FEA}" type="sib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381A96EC-5C98-4DF2-8782-D25448F09F34}">
      <dgm:prSet phldrT="[文本]" custT="1"/>
      <dgm:spPr/>
      <dgm:t>
        <a:bodyPr/>
        <a:lstStyle/>
        <a:p>
          <a:r>
            <a:rPr lang="en-US" altLang="zh-CN" sz="2000" b="1" dirty="0" smtClean="0"/>
            <a:t>2</a:t>
          </a:r>
          <a:endParaRPr lang="zh-CN" altLang="en-US" sz="2000" b="1" dirty="0"/>
        </a:p>
      </dgm:t>
    </dgm:pt>
    <dgm:pt modelId="{4B3276BD-7263-4330-A341-71A9708DE606}" type="par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6FA763A2-D104-4163-8761-C93D994532A7}" type="sib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D081563C-A447-45DE-94F0-F789B07B02B0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65000"/>
                </a:schemeClr>
              </a:solidFill>
            </a:rPr>
            <a:t>Crowdsourced Data Aggregation for Reliable Information Discovery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0C03BCBD-C152-4049-93E6-FC70F9B77E50}" type="par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53AFA46C-77D5-4BF7-9EE4-45BA3FDCE42B}" type="sib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B3400E20-3442-4DFF-AC0A-5E9072BE6B20}">
      <dgm:prSet phldrT="[文本]" custT="1"/>
      <dgm:spPr/>
      <dgm:t>
        <a:bodyPr/>
        <a:lstStyle/>
        <a:p>
          <a:r>
            <a:rPr lang="en-US" altLang="zh-CN" sz="2000" b="1" dirty="0" smtClean="0"/>
            <a:t>3</a:t>
          </a:r>
          <a:endParaRPr lang="zh-CN" altLang="en-US" sz="2000" b="1" dirty="0"/>
        </a:p>
      </dgm:t>
    </dgm:pt>
    <dgm:pt modelId="{D6C4C815-2B9A-45C2-9D6C-7A3EE384071A}" type="par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68C4C6D4-8A67-40C5-89D8-6D90CF0F380D}" type="sib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8B0F4A51-75F2-4A20-B7C1-D80D36C447A6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65000"/>
                </a:schemeClr>
              </a:solidFill>
            </a:rPr>
            <a:t>Passive Crowdsourcing Scenarios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30BF1438-4526-4482-B806-0D90E6DB6740}" type="par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145F617F-D56C-4796-828A-88CA4484A684}" type="sib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84B58820-93F5-41B0-827D-6D1D8454DAA7}">
      <dgm:prSet phldrT="[文本]" custT="1"/>
      <dgm:spPr/>
      <dgm:t>
        <a:bodyPr/>
        <a:lstStyle/>
        <a:p>
          <a:r>
            <a:rPr lang="en-US" altLang="zh-CN" sz="2000" b="1" dirty="0" smtClean="0"/>
            <a:t>4</a:t>
          </a:r>
          <a:endParaRPr lang="zh-CN" altLang="en-US" sz="2000" b="1" dirty="0"/>
        </a:p>
      </dgm:t>
    </dgm:pt>
    <dgm:pt modelId="{5F3E5211-12A4-45D4-BDA3-088632D1DD1B}" type="par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86DF2531-EA5F-48A5-B298-B5420D11B9C7}" type="sib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09B76E75-89F9-4B7D-ADC9-1BA7753F9981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65000"/>
                </a:schemeClr>
              </a:solidFill>
            </a:rPr>
            <a:t>Active Crowdsourcing Scenarios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9CFCBD23-C665-4CB1-9E99-537FB89BB7C8}" type="par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35149D29-6267-45F6-8355-753947498E62}" type="sib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0E2C84CB-E808-441D-9EF2-63DCB21FCB19}">
      <dgm:prSet phldrT="[文本]" custT="1"/>
      <dgm:spPr/>
      <dgm:t>
        <a:bodyPr/>
        <a:lstStyle/>
        <a:p>
          <a:r>
            <a:rPr lang="en-US" altLang="zh-CN" sz="2000" b="1" dirty="0" smtClean="0"/>
            <a:t>5</a:t>
          </a:r>
          <a:endParaRPr lang="zh-CN" altLang="en-US" sz="2000" b="1" dirty="0"/>
        </a:p>
      </dgm:t>
    </dgm:pt>
    <dgm:pt modelId="{1EBD2D24-EEA7-43A1-9B58-88929C46D205}" type="par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B579C1D8-D8EA-41BA-BEC3-E32325F55C22}" type="sib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1F1E3C29-9F45-4EDE-A14E-5F77C526F0B1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Applications and Open Question 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4CEF51BD-2C91-4758-B86A-13BC06E12243}" type="par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A9A48FDE-DA06-49B2-B693-A311F8BADCE4}" type="sib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0C023B88-BEAD-497A-ADDE-66BAAB95E4B2}">
      <dgm:prSet phldrT="[文本]" custT="1"/>
      <dgm:spPr/>
      <dgm:t>
        <a:bodyPr/>
        <a:lstStyle/>
        <a:p>
          <a:r>
            <a:rPr lang="en-US" altLang="zh-CN" sz="2000" b="1" dirty="0" smtClean="0"/>
            <a:t>6</a:t>
          </a:r>
          <a:endParaRPr lang="zh-CN" altLang="en-US" sz="2000" b="1" dirty="0"/>
        </a:p>
      </dgm:t>
    </dgm:pt>
    <dgm:pt modelId="{1EF10016-9DAC-4BB2-AC5F-F55A4A8C7DB6}" type="par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F960D827-2A1D-4660-99BD-8AB81EC97FCD}" type="sib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CA91843D-6008-4677-976C-1899730828F0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2B70E4-DC39-49E2-A56F-BFD2CFCBF07F}" type="par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D58F7E0D-4520-4F27-9098-BAA70BCC052F}" type="sib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9AF2A038-DBE5-4062-BB7D-DB26EE9FC6AA}">
      <dgm:prSet phldrT="[文本]" custT="1"/>
      <dgm:spPr/>
      <dgm:t>
        <a:bodyPr/>
        <a:lstStyle/>
        <a:p>
          <a:r>
            <a:rPr lang="en-US" altLang="zh-CN" sz="2000" b="1" dirty="0" smtClean="0"/>
            <a:t>7</a:t>
          </a:r>
          <a:endParaRPr lang="zh-CN" altLang="en-US" sz="2000" b="1" dirty="0"/>
        </a:p>
      </dgm:t>
    </dgm:pt>
    <dgm:pt modelId="{02257FCB-D982-4428-955B-B7D60E4EA8F3}" type="par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F11977A5-48AB-42C1-A68F-1047FAA9B759}" type="sib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CD954AA1-F460-4385-9276-1CDD23CB7EE6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F5A079-920C-4E25-83BC-616BC4AB3C08}" type="par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F2C8615D-B551-4CFD-BEB6-488A4B1D1C25}" type="sib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A2A905D5-9005-4183-8759-1D318927C74E}" type="pres">
      <dgm:prSet presAssocID="{E9C34131-01D5-41D3-85D8-0BA9CC1E3D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F2259-6C7D-4C52-B1BD-CAD978527A35}" type="pres">
      <dgm:prSet presAssocID="{78098C96-4300-4C5F-A016-65B3786418F3}" presName="composite" presStyleCnt="0"/>
      <dgm:spPr/>
    </dgm:pt>
    <dgm:pt modelId="{1CC264B1-5291-4598-88DE-F21942904424}" type="pres">
      <dgm:prSet presAssocID="{78098C96-4300-4C5F-A016-65B3786418F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FF32A-EBDE-475E-9D50-185DBA0935A2}" type="pres">
      <dgm:prSet presAssocID="{78098C96-4300-4C5F-A016-65B3786418F3}" presName="descendantText" presStyleLbl="alignAcc1" presStyleIdx="0" presStyleCnt="7" custLinFactNeighborX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ED7D03-8736-496D-A38E-88B0879AD6B7}" type="pres">
      <dgm:prSet presAssocID="{52A02CAE-6C22-4A78-9AC0-D8EB80158385}" presName="sp" presStyleCnt="0"/>
      <dgm:spPr/>
    </dgm:pt>
    <dgm:pt modelId="{BBA1CCC2-02EC-43FB-AF95-9259A7742FF3}" type="pres">
      <dgm:prSet presAssocID="{381A96EC-5C98-4DF2-8782-D25448F09F34}" presName="composite" presStyleCnt="0"/>
      <dgm:spPr/>
    </dgm:pt>
    <dgm:pt modelId="{D96DF300-1219-4A2C-AA2C-99DAC5C63D85}" type="pres">
      <dgm:prSet presAssocID="{381A96EC-5C98-4DF2-8782-D25448F09F3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45BB5-2BD5-45B4-973C-FE42D153EB1E}" type="pres">
      <dgm:prSet presAssocID="{381A96EC-5C98-4DF2-8782-D25448F09F3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77C30-38E8-42EE-A894-1D76AFA6175E}" type="pres">
      <dgm:prSet presAssocID="{6FA763A2-D104-4163-8761-C93D994532A7}" presName="sp" presStyleCnt="0"/>
      <dgm:spPr/>
    </dgm:pt>
    <dgm:pt modelId="{8842C964-A563-49E3-93D9-F2381ABD35CF}" type="pres">
      <dgm:prSet presAssocID="{B3400E20-3442-4DFF-AC0A-5E9072BE6B20}" presName="composite" presStyleCnt="0"/>
      <dgm:spPr/>
    </dgm:pt>
    <dgm:pt modelId="{417B3734-68AB-44FB-903E-6DB641B30321}" type="pres">
      <dgm:prSet presAssocID="{B3400E20-3442-4DFF-AC0A-5E9072BE6B2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53AB7-C46A-47E0-B1D4-CC4D72AEFEAF}" type="pres">
      <dgm:prSet presAssocID="{B3400E20-3442-4DFF-AC0A-5E9072BE6B2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D4A734-A737-4A74-9BE9-B1E08986E5E5}" type="pres">
      <dgm:prSet presAssocID="{68C4C6D4-8A67-40C5-89D8-6D90CF0F380D}" presName="sp" presStyleCnt="0"/>
      <dgm:spPr/>
    </dgm:pt>
    <dgm:pt modelId="{9AEDDDF9-1A4D-42CF-91DE-88AF521C55FC}" type="pres">
      <dgm:prSet presAssocID="{84B58820-93F5-41B0-827D-6D1D8454DAA7}" presName="composite" presStyleCnt="0"/>
      <dgm:spPr/>
    </dgm:pt>
    <dgm:pt modelId="{B050B68E-CB20-43AD-8B17-77D6E054DB79}" type="pres">
      <dgm:prSet presAssocID="{84B58820-93F5-41B0-827D-6D1D8454DAA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9B17-C3BF-472F-8584-21D0B8403CF1}" type="pres">
      <dgm:prSet presAssocID="{84B58820-93F5-41B0-827D-6D1D8454DAA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303761-CDDA-4BB0-BA54-D9D231DE1D8C}" type="pres">
      <dgm:prSet presAssocID="{86DF2531-EA5F-48A5-B298-B5420D11B9C7}" presName="sp" presStyleCnt="0"/>
      <dgm:spPr/>
    </dgm:pt>
    <dgm:pt modelId="{5E21ED63-B21E-4B11-8609-D2C006D688F2}" type="pres">
      <dgm:prSet presAssocID="{0E2C84CB-E808-441D-9EF2-63DCB21FCB19}" presName="composite" presStyleCnt="0"/>
      <dgm:spPr/>
    </dgm:pt>
    <dgm:pt modelId="{6415B5E5-4CF0-4C84-A954-90F91D15F132}" type="pres">
      <dgm:prSet presAssocID="{0E2C84CB-E808-441D-9EF2-63DCB21FCB1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17828-E332-4C2F-8BC7-33EFAFD93855}" type="pres">
      <dgm:prSet presAssocID="{0E2C84CB-E808-441D-9EF2-63DCB21FCB1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EC3E-4EAE-41BC-B81A-3F307597D064}" type="pres">
      <dgm:prSet presAssocID="{B579C1D8-D8EA-41BA-BEC3-E32325F55C22}" presName="sp" presStyleCnt="0"/>
      <dgm:spPr/>
    </dgm:pt>
    <dgm:pt modelId="{34319414-3D9F-4183-B980-AE1EEBD9BAF6}" type="pres">
      <dgm:prSet presAssocID="{0C023B88-BEAD-497A-ADDE-66BAAB95E4B2}" presName="composite" presStyleCnt="0"/>
      <dgm:spPr/>
    </dgm:pt>
    <dgm:pt modelId="{476385A7-FBAC-414D-A111-EC3581FC045D}" type="pres">
      <dgm:prSet presAssocID="{0C023B88-BEAD-497A-ADDE-66BAAB95E4B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4A3AF-F104-4EA7-A83A-A88CE37BD8EC}" type="pres">
      <dgm:prSet presAssocID="{0C023B88-BEAD-497A-ADDE-66BAAB95E4B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C3779-EAA1-4128-82BA-B91FFEA7C71F}" type="pres">
      <dgm:prSet presAssocID="{F960D827-2A1D-4660-99BD-8AB81EC97FCD}" presName="sp" presStyleCnt="0"/>
      <dgm:spPr/>
    </dgm:pt>
    <dgm:pt modelId="{D2072B04-0DA8-424B-9638-D9366E0C05E9}" type="pres">
      <dgm:prSet presAssocID="{9AF2A038-DBE5-4062-BB7D-DB26EE9FC6AA}" presName="composite" presStyleCnt="0"/>
      <dgm:spPr/>
    </dgm:pt>
    <dgm:pt modelId="{7B9D39D5-DD81-4721-8BB1-31EC7DC85BD9}" type="pres">
      <dgm:prSet presAssocID="{9AF2A038-DBE5-4062-BB7D-DB26EE9FC6A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25C5A-EC07-40FE-B26F-1C017ABA3397}" type="pres">
      <dgm:prSet presAssocID="{9AF2A038-DBE5-4062-BB7D-DB26EE9FC6A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3420F9-4E0E-410C-9E74-935BEFC52F7B}" srcId="{E9C34131-01D5-41D3-85D8-0BA9CC1E3D49}" destId="{78098C96-4300-4C5F-A016-65B3786418F3}" srcOrd="0" destOrd="0" parTransId="{0E605755-BAF7-417F-8810-5D8F25E1B31C}" sibTransId="{52A02CAE-6C22-4A78-9AC0-D8EB80158385}"/>
    <dgm:cxn modelId="{B0A2A3C6-BF94-4370-99A3-156E5162B9DB}" type="presOf" srcId="{09B76E75-89F9-4B7D-ADC9-1BA7753F9981}" destId="{F59E9B17-C3BF-472F-8584-21D0B8403CF1}" srcOrd="0" destOrd="0" presId="urn:microsoft.com/office/officeart/2005/8/layout/chevron2"/>
    <dgm:cxn modelId="{86CCDFD4-A549-434E-A20E-8AE5D6B51031}" type="presOf" srcId="{78098C96-4300-4C5F-A016-65B3786418F3}" destId="{1CC264B1-5291-4598-88DE-F21942904424}" srcOrd="0" destOrd="0" presId="urn:microsoft.com/office/officeart/2005/8/layout/chevron2"/>
    <dgm:cxn modelId="{2451810E-4E26-48BF-9436-801484A68DF6}" type="presOf" srcId="{9AF2A038-DBE5-4062-BB7D-DB26EE9FC6AA}" destId="{7B9D39D5-DD81-4721-8BB1-31EC7DC85BD9}" srcOrd="0" destOrd="0" presId="urn:microsoft.com/office/officeart/2005/8/layout/chevron2"/>
    <dgm:cxn modelId="{5B4049CE-F9CC-45F4-B010-ECF25D1717A4}" type="presOf" srcId="{D081563C-A447-45DE-94F0-F789B07B02B0}" destId="{16645BB5-2BD5-45B4-973C-FE42D153EB1E}" srcOrd="0" destOrd="0" presId="urn:microsoft.com/office/officeart/2005/8/layout/chevron2"/>
    <dgm:cxn modelId="{3AAF3A18-D259-46A1-8318-61D141B83A88}" srcId="{0E2C84CB-E808-441D-9EF2-63DCB21FCB19}" destId="{1F1E3C29-9F45-4EDE-A14E-5F77C526F0B1}" srcOrd="0" destOrd="0" parTransId="{4CEF51BD-2C91-4758-B86A-13BC06E12243}" sibTransId="{A9A48FDE-DA06-49B2-B693-A311F8BADCE4}"/>
    <dgm:cxn modelId="{59E1493C-3129-4D64-A21C-9BFA2C75C90C}" srcId="{0C023B88-BEAD-497A-ADDE-66BAAB95E4B2}" destId="{CA91843D-6008-4677-976C-1899730828F0}" srcOrd="0" destOrd="0" parTransId="{7A2B70E4-DC39-49E2-A56F-BFD2CFCBF07F}" sibTransId="{D58F7E0D-4520-4F27-9098-BAA70BCC052F}"/>
    <dgm:cxn modelId="{6EE80EDE-3DD8-47B3-B251-9B315EC315D0}" type="presOf" srcId="{D1C69851-9008-42D2-85B1-65B60EF9C39F}" destId="{4B5FF32A-EBDE-475E-9D50-185DBA0935A2}" srcOrd="0" destOrd="0" presId="urn:microsoft.com/office/officeart/2005/8/layout/chevron2"/>
    <dgm:cxn modelId="{3A34906B-0F2E-4924-AA60-87C1CB21B3AA}" type="presOf" srcId="{0C023B88-BEAD-497A-ADDE-66BAAB95E4B2}" destId="{476385A7-FBAC-414D-A111-EC3581FC045D}" srcOrd="0" destOrd="0" presId="urn:microsoft.com/office/officeart/2005/8/layout/chevron2"/>
    <dgm:cxn modelId="{E609D1F6-3858-4F2B-A69F-B7DBEBB8F677}" srcId="{381A96EC-5C98-4DF2-8782-D25448F09F34}" destId="{D081563C-A447-45DE-94F0-F789B07B02B0}" srcOrd="0" destOrd="0" parTransId="{0C03BCBD-C152-4049-93E6-FC70F9B77E50}" sibTransId="{53AFA46C-77D5-4BF7-9EE4-45BA3FDCE42B}"/>
    <dgm:cxn modelId="{DF4BD4FE-9DEC-415F-864D-632C2329951B}" srcId="{E9C34131-01D5-41D3-85D8-0BA9CC1E3D49}" destId="{B3400E20-3442-4DFF-AC0A-5E9072BE6B20}" srcOrd="2" destOrd="0" parTransId="{D6C4C815-2B9A-45C2-9D6C-7A3EE384071A}" sibTransId="{68C4C6D4-8A67-40C5-89D8-6D90CF0F380D}"/>
    <dgm:cxn modelId="{19F5CAE5-FB93-4B92-8CC6-11126B054038}" type="presOf" srcId="{381A96EC-5C98-4DF2-8782-D25448F09F34}" destId="{D96DF300-1219-4A2C-AA2C-99DAC5C63D85}" srcOrd="0" destOrd="0" presId="urn:microsoft.com/office/officeart/2005/8/layout/chevron2"/>
    <dgm:cxn modelId="{010D9038-F095-46AF-904A-7F8F107335FA}" srcId="{84B58820-93F5-41B0-827D-6D1D8454DAA7}" destId="{09B76E75-89F9-4B7D-ADC9-1BA7753F9981}" srcOrd="0" destOrd="0" parTransId="{9CFCBD23-C665-4CB1-9E99-537FB89BB7C8}" sibTransId="{35149D29-6267-45F6-8355-753947498E62}"/>
    <dgm:cxn modelId="{42DD8B8A-A35B-452E-A6D3-E10B484CD6B7}" srcId="{78098C96-4300-4C5F-A016-65B3786418F3}" destId="{D1C69851-9008-42D2-85B1-65B60EF9C39F}" srcOrd="0" destOrd="0" parTransId="{C66CF163-0EED-45EF-B55A-2085625577D3}" sibTransId="{E776C58A-7DFB-46A0-AD75-FCC9BB407FEA}"/>
    <dgm:cxn modelId="{30330F44-95CC-4EC9-B598-8C60F691CBCE}" srcId="{E9C34131-01D5-41D3-85D8-0BA9CC1E3D49}" destId="{0C023B88-BEAD-497A-ADDE-66BAAB95E4B2}" srcOrd="5" destOrd="0" parTransId="{1EF10016-9DAC-4BB2-AC5F-F55A4A8C7DB6}" sibTransId="{F960D827-2A1D-4660-99BD-8AB81EC97FCD}"/>
    <dgm:cxn modelId="{9347FD53-23D5-49EB-B9FC-9D297BB4065B}" type="presOf" srcId="{0E2C84CB-E808-441D-9EF2-63DCB21FCB19}" destId="{6415B5E5-4CF0-4C84-A954-90F91D15F132}" srcOrd="0" destOrd="0" presId="urn:microsoft.com/office/officeart/2005/8/layout/chevron2"/>
    <dgm:cxn modelId="{DCBCF1CD-4224-4E98-8BD0-1A460BB56EB6}" srcId="{B3400E20-3442-4DFF-AC0A-5E9072BE6B20}" destId="{8B0F4A51-75F2-4A20-B7C1-D80D36C447A6}" srcOrd="0" destOrd="0" parTransId="{30BF1438-4526-4482-B806-0D90E6DB6740}" sibTransId="{145F617F-D56C-4796-828A-88CA4484A684}"/>
    <dgm:cxn modelId="{F296AE98-5996-47C1-A3FD-C05DAE8C3988}" type="presOf" srcId="{B3400E20-3442-4DFF-AC0A-5E9072BE6B20}" destId="{417B3734-68AB-44FB-903E-6DB641B30321}" srcOrd="0" destOrd="0" presId="urn:microsoft.com/office/officeart/2005/8/layout/chevron2"/>
    <dgm:cxn modelId="{410CFDC3-57E8-4ABA-B4AF-F1D497E16C6C}" type="presOf" srcId="{8B0F4A51-75F2-4A20-B7C1-D80D36C447A6}" destId="{C6A53AB7-C46A-47E0-B1D4-CC4D72AEFEAF}" srcOrd="0" destOrd="0" presId="urn:microsoft.com/office/officeart/2005/8/layout/chevron2"/>
    <dgm:cxn modelId="{9E1A9057-0F38-4704-B1C4-FD6E6A851745}" srcId="{E9C34131-01D5-41D3-85D8-0BA9CC1E3D49}" destId="{84B58820-93F5-41B0-827D-6D1D8454DAA7}" srcOrd="3" destOrd="0" parTransId="{5F3E5211-12A4-45D4-BDA3-088632D1DD1B}" sibTransId="{86DF2531-EA5F-48A5-B298-B5420D11B9C7}"/>
    <dgm:cxn modelId="{FE02D7CD-7D32-4EE4-8F5F-F0524D35460B}" srcId="{E9C34131-01D5-41D3-85D8-0BA9CC1E3D49}" destId="{9AF2A038-DBE5-4062-BB7D-DB26EE9FC6AA}" srcOrd="6" destOrd="0" parTransId="{02257FCB-D982-4428-955B-B7D60E4EA8F3}" sibTransId="{F11977A5-48AB-42C1-A68F-1047FAA9B759}"/>
    <dgm:cxn modelId="{489EC897-A4E1-4D33-892D-DE914181C4A8}" type="presOf" srcId="{84B58820-93F5-41B0-827D-6D1D8454DAA7}" destId="{B050B68E-CB20-43AD-8B17-77D6E054DB79}" srcOrd="0" destOrd="0" presId="urn:microsoft.com/office/officeart/2005/8/layout/chevron2"/>
    <dgm:cxn modelId="{A823358D-A225-463C-8AD1-D749FF653F4A}" srcId="{E9C34131-01D5-41D3-85D8-0BA9CC1E3D49}" destId="{0E2C84CB-E808-441D-9EF2-63DCB21FCB19}" srcOrd="4" destOrd="0" parTransId="{1EBD2D24-EEA7-43A1-9B58-88929C46D205}" sibTransId="{B579C1D8-D8EA-41BA-BEC3-E32325F55C22}"/>
    <dgm:cxn modelId="{EAE45F6C-0C97-43B2-9B13-BC2CC0AC70AE}" type="presOf" srcId="{E9C34131-01D5-41D3-85D8-0BA9CC1E3D49}" destId="{A2A905D5-9005-4183-8759-1D318927C74E}" srcOrd="0" destOrd="0" presId="urn:microsoft.com/office/officeart/2005/8/layout/chevron2"/>
    <dgm:cxn modelId="{81ED4E10-3107-46BE-A417-CF16909C7FCA}" type="presOf" srcId="{1F1E3C29-9F45-4EDE-A14E-5F77C526F0B1}" destId="{67717828-E332-4C2F-8BC7-33EFAFD93855}" srcOrd="0" destOrd="0" presId="urn:microsoft.com/office/officeart/2005/8/layout/chevron2"/>
    <dgm:cxn modelId="{EE5C1395-5247-477E-B5B6-D88B1FC0C340}" srcId="{9AF2A038-DBE5-4062-BB7D-DB26EE9FC6AA}" destId="{CD954AA1-F460-4385-9276-1CDD23CB7EE6}" srcOrd="0" destOrd="0" parTransId="{7AF5A079-920C-4E25-83BC-616BC4AB3C08}" sibTransId="{F2C8615D-B551-4CFD-BEB6-488A4B1D1C25}"/>
    <dgm:cxn modelId="{A3DF985C-2B1F-49B0-8DB4-C8185D69955E}" srcId="{E9C34131-01D5-41D3-85D8-0BA9CC1E3D49}" destId="{381A96EC-5C98-4DF2-8782-D25448F09F34}" srcOrd="1" destOrd="0" parTransId="{4B3276BD-7263-4330-A341-71A9708DE606}" sibTransId="{6FA763A2-D104-4163-8761-C93D994532A7}"/>
    <dgm:cxn modelId="{105BE941-31B1-45D5-B470-D0C7972DC765}" type="presOf" srcId="{CD954AA1-F460-4385-9276-1CDD23CB7EE6}" destId="{10125C5A-EC07-40FE-B26F-1C017ABA3397}" srcOrd="0" destOrd="0" presId="urn:microsoft.com/office/officeart/2005/8/layout/chevron2"/>
    <dgm:cxn modelId="{F7B651F6-8BBD-40C4-B88F-04011C9442F9}" type="presOf" srcId="{CA91843D-6008-4677-976C-1899730828F0}" destId="{2C24A3AF-F104-4EA7-A83A-A88CE37BD8EC}" srcOrd="0" destOrd="0" presId="urn:microsoft.com/office/officeart/2005/8/layout/chevron2"/>
    <dgm:cxn modelId="{8214CAC1-174B-4A81-9CFF-FFEDE4B6ADA9}" type="presParOf" srcId="{A2A905D5-9005-4183-8759-1D318927C74E}" destId="{5FCF2259-6C7D-4C52-B1BD-CAD978527A35}" srcOrd="0" destOrd="0" presId="urn:microsoft.com/office/officeart/2005/8/layout/chevron2"/>
    <dgm:cxn modelId="{15FB0CA7-B882-4FBE-9D08-98CAF8FF15EB}" type="presParOf" srcId="{5FCF2259-6C7D-4C52-B1BD-CAD978527A35}" destId="{1CC264B1-5291-4598-88DE-F21942904424}" srcOrd="0" destOrd="0" presId="urn:microsoft.com/office/officeart/2005/8/layout/chevron2"/>
    <dgm:cxn modelId="{6E0A664B-CEF4-42FF-A586-F5E48C034DD5}" type="presParOf" srcId="{5FCF2259-6C7D-4C52-B1BD-CAD978527A35}" destId="{4B5FF32A-EBDE-475E-9D50-185DBA0935A2}" srcOrd="1" destOrd="0" presId="urn:microsoft.com/office/officeart/2005/8/layout/chevron2"/>
    <dgm:cxn modelId="{E430D0B1-A549-481C-96BB-208D24A8132A}" type="presParOf" srcId="{A2A905D5-9005-4183-8759-1D318927C74E}" destId="{ADED7D03-8736-496D-A38E-88B0879AD6B7}" srcOrd="1" destOrd="0" presId="urn:microsoft.com/office/officeart/2005/8/layout/chevron2"/>
    <dgm:cxn modelId="{195BFC05-78DC-4528-AA0E-510E9938358F}" type="presParOf" srcId="{A2A905D5-9005-4183-8759-1D318927C74E}" destId="{BBA1CCC2-02EC-43FB-AF95-9259A7742FF3}" srcOrd="2" destOrd="0" presId="urn:microsoft.com/office/officeart/2005/8/layout/chevron2"/>
    <dgm:cxn modelId="{49865F47-2051-492A-89CB-7110B860704B}" type="presParOf" srcId="{BBA1CCC2-02EC-43FB-AF95-9259A7742FF3}" destId="{D96DF300-1219-4A2C-AA2C-99DAC5C63D85}" srcOrd="0" destOrd="0" presId="urn:microsoft.com/office/officeart/2005/8/layout/chevron2"/>
    <dgm:cxn modelId="{F49F5E3B-5D0F-45F7-8F53-FB383E94ACE7}" type="presParOf" srcId="{BBA1CCC2-02EC-43FB-AF95-9259A7742FF3}" destId="{16645BB5-2BD5-45B4-973C-FE42D153EB1E}" srcOrd="1" destOrd="0" presId="urn:microsoft.com/office/officeart/2005/8/layout/chevron2"/>
    <dgm:cxn modelId="{36EA84ED-A2E5-47AE-8ABA-10410B067041}" type="presParOf" srcId="{A2A905D5-9005-4183-8759-1D318927C74E}" destId="{40F77C30-38E8-42EE-A894-1D76AFA6175E}" srcOrd="3" destOrd="0" presId="urn:microsoft.com/office/officeart/2005/8/layout/chevron2"/>
    <dgm:cxn modelId="{AF197F4B-26E3-4008-9E1F-7748CF6ACA6F}" type="presParOf" srcId="{A2A905D5-9005-4183-8759-1D318927C74E}" destId="{8842C964-A563-49E3-93D9-F2381ABD35CF}" srcOrd="4" destOrd="0" presId="urn:microsoft.com/office/officeart/2005/8/layout/chevron2"/>
    <dgm:cxn modelId="{3607010F-8F31-4EA8-AADB-D62611A0F053}" type="presParOf" srcId="{8842C964-A563-49E3-93D9-F2381ABD35CF}" destId="{417B3734-68AB-44FB-903E-6DB641B30321}" srcOrd="0" destOrd="0" presId="urn:microsoft.com/office/officeart/2005/8/layout/chevron2"/>
    <dgm:cxn modelId="{27E07CDC-F608-48F2-8E50-A32D0CF46E79}" type="presParOf" srcId="{8842C964-A563-49E3-93D9-F2381ABD35CF}" destId="{C6A53AB7-C46A-47E0-B1D4-CC4D72AEFEAF}" srcOrd="1" destOrd="0" presId="urn:microsoft.com/office/officeart/2005/8/layout/chevron2"/>
    <dgm:cxn modelId="{D4976C3F-311F-4BCF-BF02-0973E4B1EE4D}" type="presParOf" srcId="{A2A905D5-9005-4183-8759-1D318927C74E}" destId="{A4D4A734-A737-4A74-9BE9-B1E08986E5E5}" srcOrd="5" destOrd="0" presId="urn:microsoft.com/office/officeart/2005/8/layout/chevron2"/>
    <dgm:cxn modelId="{2877F5B0-945E-496F-862D-AE9EA13AFD81}" type="presParOf" srcId="{A2A905D5-9005-4183-8759-1D318927C74E}" destId="{9AEDDDF9-1A4D-42CF-91DE-88AF521C55FC}" srcOrd="6" destOrd="0" presId="urn:microsoft.com/office/officeart/2005/8/layout/chevron2"/>
    <dgm:cxn modelId="{FA68B904-0B91-4191-9471-533BB054D444}" type="presParOf" srcId="{9AEDDDF9-1A4D-42CF-91DE-88AF521C55FC}" destId="{B050B68E-CB20-43AD-8B17-77D6E054DB79}" srcOrd="0" destOrd="0" presId="urn:microsoft.com/office/officeart/2005/8/layout/chevron2"/>
    <dgm:cxn modelId="{85900F36-FE60-4E22-943E-7A1E95F78F24}" type="presParOf" srcId="{9AEDDDF9-1A4D-42CF-91DE-88AF521C55FC}" destId="{F59E9B17-C3BF-472F-8584-21D0B8403CF1}" srcOrd="1" destOrd="0" presId="urn:microsoft.com/office/officeart/2005/8/layout/chevron2"/>
    <dgm:cxn modelId="{DA823FC9-E6D6-45AD-BB5C-51513B1868BE}" type="presParOf" srcId="{A2A905D5-9005-4183-8759-1D318927C74E}" destId="{DB303761-CDDA-4BB0-BA54-D9D231DE1D8C}" srcOrd="7" destOrd="0" presId="urn:microsoft.com/office/officeart/2005/8/layout/chevron2"/>
    <dgm:cxn modelId="{940EFE94-8838-4838-BB0A-EBFE677DF63C}" type="presParOf" srcId="{A2A905D5-9005-4183-8759-1D318927C74E}" destId="{5E21ED63-B21E-4B11-8609-D2C006D688F2}" srcOrd="8" destOrd="0" presId="urn:microsoft.com/office/officeart/2005/8/layout/chevron2"/>
    <dgm:cxn modelId="{1071233B-54B8-43A4-9461-99A72FA44D8B}" type="presParOf" srcId="{5E21ED63-B21E-4B11-8609-D2C006D688F2}" destId="{6415B5E5-4CF0-4C84-A954-90F91D15F132}" srcOrd="0" destOrd="0" presId="urn:microsoft.com/office/officeart/2005/8/layout/chevron2"/>
    <dgm:cxn modelId="{485BD8EB-005C-405F-AE7E-FE25F5C2B8DB}" type="presParOf" srcId="{5E21ED63-B21E-4B11-8609-D2C006D688F2}" destId="{67717828-E332-4C2F-8BC7-33EFAFD93855}" srcOrd="1" destOrd="0" presId="urn:microsoft.com/office/officeart/2005/8/layout/chevron2"/>
    <dgm:cxn modelId="{49DE391E-2517-42B9-AADD-F412A1E098CC}" type="presParOf" srcId="{A2A905D5-9005-4183-8759-1D318927C74E}" destId="{095FEC3E-4EAE-41BC-B81A-3F307597D064}" srcOrd="9" destOrd="0" presId="urn:microsoft.com/office/officeart/2005/8/layout/chevron2"/>
    <dgm:cxn modelId="{8518A3C7-6EF2-4353-9F30-B4FA6E6A9BF6}" type="presParOf" srcId="{A2A905D5-9005-4183-8759-1D318927C74E}" destId="{34319414-3D9F-4183-B980-AE1EEBD9BAF6}" srcOrd="10" destOrd="0" presId="urn:microsoft.com/office/officeart/2005/8/layout/chevron2"/>
    <dgm:cxn modelId="{C48CCCDD-69ED-4078-899F-A60E44373B32}" type="presParOf" srcId="{34319414-3D9F-4183-B980-AE1EEBD9BAF6}" destId="{476385A7-FBAC-414D-A111-EC3581FC045D}" srcOrd="0" destOrd="0" presId="urn:microsoft.com/office/officeart/2005/8/layout/chevron2"/>
    <dgm:cxn modelId="{E3D2BD8A-4F65-4FEF-B246-A7B4DBB66EE7}" type="presParOf" srcId="{34319414-3D9F-4183-B980-AE1EEBD9BAF6}" destId="{2C24A3AF-F104-4EA7-A83A-A88CE37BD8EC}" srcOrd="1" destOrd="0" presId="urn:microsoft.com/office/officeart/2005/8/layout/chevron2"/>
    <dgm:cxn modelId="{FE71BEF2-CE49-407C-A23E-3B194A168F80}" type="presParOf" srcId="{A2A905D5-9005-4183-8759-1D318927C74E}" destId="{537C3779-EAA1-4128-82BA-B91FFEA7C71F}" srcOrd="11" destOrd="0" presId="urn:microsoft.com/office/officeart/2005/8/layout/chevron2"/>
    <dgm:cxn modelId="{BA087E2C-F337-4200-A296-05AFAA03F3AF}" type="presParOf" srcId="{A2A905D5-9005-4183-8759-1D318927C74E}" destId="{D2072B04-0DA8-424B-9638-D9366E0C05E9}" srcOrd="12" destOrd="0" presId="urn:microsoft.com/office/officeart/2005/8/layout/chevron2"/>
    <dgm:cxn modelId="{C515B65E-FDB7-46AD-8BC3-A92AF98BD581}" type="presParOf" srcId="{D2072B04-0DA8-424B-9638-D9366E0C05E9}" destId="{7B9D39D5-DD81-4721-8BB1-31EC7DC85BD9}" srcOrd="0" destOrd="0" presId="urn:microsoft.com/office/officeart/2005/8/layout/chevron2"/>
    <dgm:cxn modelId="{B288C018-9FC8-461E-A012-CCA0465F4A1A}" type="presParOf" srcId="{D2072B04-0DA8-424B-9638-D9366E0C05E9}" destId="{10125C5A-EC07-40FE-B26F-1C017ABA3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34131-01D5-41D3-85D8-0BA9CC1E3D4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8098C96-4300-4C5F-A016-65B3786418F3}">
      <dgm:prSet phldrT="[文本]" custT="1"/>
      <dgm:spPr/>
      <dgm:t>
        <a:bodyPr/>
        <a:lstStyle/>
        <a:p>
          <a:r>
            <a:rPr lang="en-US" altLang="zh-CN" sz="2000" b="1" dirty="0" smtClean="0"/>
            <a:t>1</a:t>
          </a:r>
          <a:endParaRPr lang="zh-CN" altLang="en-US" sz="2000" b="1" dirty="0"/>
        </a:p>
      </dgm:t>
    </dgm:pt>
    <dgm:pt modelId="{0E605755-BAF7-417F-8810-5D8F25E1B31C}" type="par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52A02CAE-6C22-4A78-9AC0-D8EB80158385}" type="sib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D1C69851-9008-42D2-85B1-65B60EF9C39F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C66CF163-0EED-45EF-B55A-2085625577D3}" type="par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E776C58A-7DFB-46A0-AD75-FCC9BB407FEA}" type="sib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381A96EC-5C98-4DF2-8782-D25448F09F34}">
      <dgm:prSet phldrT="[文本]" custT="1"/>
      <dgm:spPr/>
      <dgm:t>
        <a:bodyPr/>
        <a:lstStyle/>
        <a:p>
          <a:r>
            <a:rPr lang="en-US" altLang="zh-CN" sz="2000" b="1" dirty="0" smtClean="0"/>
            <a:t>2</a:t>
          </a:r>
          <a:endParaRPr lang="zh-CN" altLang="en-US" sz="2000" b="1" dirty="0"/>
        </a:p>
      </dgm:t>
    </dgm:pt>
    <dgm:pt modelId="{4B3276BD-7263-4330-A341-71A9708DE606}" type="par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6FA763A2-D104-4163-8761-C93D994532A7}" type="sib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D081563C-A447-45DE-94F0-F789B07B02B0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rgbClr val="C00000"/>
              </a:solidFill>
            </a:rPr>
            <a:t>Crowdsourced Data Aggregation for Reliable Information Discovery</a:t>
          </a:r>
          <a:endParaRPr lang="zh-CN" altLang="en-US" sz="2000" b="1" dirty="0">
            <a:solidFill>
              <a:srgbClr val="C00000"/>
            </a:solidFill>
          </a:endParaRPr>
        </a:p>
      </dgm:t>
    </dgm:pt>
    <dgm:pt modelId="{0C03BCBD-C152-4049-93E6-FC70F9B77E50}" type="par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53AFA46C-77D5-4BF7-9EE4-45BA3FDCE42B}" type="sib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B3400E20-3442-4DFF-AC0A-5E9072BE6B20}">
      <dgm:prSet phldrT="[文本]" custT="1"/>
      <dgm:spPr/>
      <dgm:t>
        <a:bodyPr/>
        <a:lstStyle/>
        <a:p>
          <a:r>
            <a:rPr lang="en-US" altLang="zh-CN" sz="2000" b="1" dirty="0" smtClean="0"/>
            <a:t>3</a:t>
          </a:r>
          <a:endParaRPr lang="zh-CN" altLang="en-US" sz="2000" b="1" dirty="0"/>
        </a:p>
      </dgm:t>
    </dgm:pt>
    <dgm:pt modelId="{D6C4C815-2B9A-45C2-9D6C-7A3EE384071A}" type="par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68C4C6D4-8A67-40C5-89D8-6D90CF0F380D}" type="sib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8B0F4A51-75F2-4A20-B7C1-D80D36C447A6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65000"/>
                </a:schemeClr>
              </a:solidFill>
            </a:rPr>
            <a:t>Passive Crowdsourcing Scenarios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30BF1438-4526-4482-B806-0D90E6DB6740}" type="par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145F617F-D56C-4796-828A-88CA4484A684}" type="sib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84B58820-93F5-41B0-827D-6D1D8454DAA7}">
      <dgm:prSet phldrT="[文本]" custT="1"/>
      <dgm:spPr/>
      <dgm:t>
        <a:bodyPr/>
        <a:lstStyle/>
        <a:p>
          <a:r>
            <a:rPr lang="en-US" altLang="zh-CN" sz="2000" b="1" dirty="0" smtClean="0"/>
            <a:t>4</a:t>
          </a:r>
          <a:endParaRPr lang="zh-CN" altLang="en-US" sz="2000" b="1" dirty="0"/>
        </a:p>
      </dgm:t>
    </dgm:pt>
    <dgm:pt modelId="{5F3E5211-12A4-45D4-BDA3-088632D1DD1B}" type="par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86DF2531-EA5F-48A5-B298-B5420D11B9C7}" type="sib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09B76E75-89F9-4B7D-ADC9-1BA7753F9981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65000"/>
                </a:schemeClr>
              </a:solidFill>
            </a:rPr>
            <a:t>Active Crowdsourcing Scenarios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9CFCBD23-C665-4CB1-9E99-537FB89BB7C8}" type="par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35149D29-6267-45F6-8355-753947498E62}" type="sib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0E2C84CB-E808-441D-9EF2-63DCB21FCB19}">
      <dgm:prSet phldrT="[文本]" custT="1"/>
      <dgm:spPr/>
      <dgm:t>
        <a:bodyPr/>
        <a:lstStyle/>
        <a:p>
          <a:r>
            <a:rPr lang="en-US" altLang="zh-CN" sz="2000" b="1" dirty="0" smtClean="0"/>
            <a:t>5</a:t>
          </a:r>
          <a:endParaRPr lang="zh-CN" altLang="en-US" sz="2000" b="1" dirty="0"/>
        </a:p>
      </dgm:t>
    </dgm:pt>
    <dgm:pt modelId="{1EBD2D24-EEA7-43A1-9B58-88929C46D205}" type="par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B579C1D8-D8EA-41BA-BEC3-E32325F55C22}" type="sib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1F1E3C29-9F45-4EDE-A14E-5F77C526F0B1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Applications and Open Question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4CEF51BD-2C91-4758-B86A-13BC06E12243}" type="par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A9A48FDE-DA06-49B2-B693-A311F8BADCE4}" type="sib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0C023B88-BEAD-497A-ADDE-66BAAB95E4B2}">
      <dgm:prSet phldrT="[文本]" custT="1"/>
      <dgm:spPr/>
      <dgm:t>
        <a:bodyPr/>
        <a:lstStyle/>
        <a:p>
          <a:r>
            <a:rPr lang="en-US" altLang="zh-CN" sz="2000" b="1" dirty="0" smtClean="0"/>
            <a:t>6</a:t>
          </a:r>
          <a:endParaRPr lang="zh-CN" altLang="en-US" sz="2000" b="1" dirty="0"/>
        </a:p>
      </dgm:t>
    </dgm:pt>
    <dgm:pt modelId="{1EF10016-9DAC-4BB2-AC5F-F55A4A8C7DB6}" type="par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F960D827-2A1D-4660-99BD-8AB81EC97FCD}" type="sib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CA91843D-6008-4677-976C-1899730828F0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2B70E4-DC39-49E2-A56F-BFD2CFCBF07F}" type="par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D58F7E0D-4520-4F27-9098-BAA70BCC052F}" type="sib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9AF2A038-DBE5-4062-BB7D-DB26EE9FC6AA}">
      <dgm:prSet phldrT="[文本]" custT="1"/>
      <dgm:spPr/>
      <dgm:t>
        <a:bodyPr/>
        <a:lstStyle/>
        <a:p>
          <a:r>
            <a:rPr lang="en-US" altLang="zh-CN" sz="2000" b="1" dirty="0" smtClean="0"/>
            <a:t>7</a:t>
          </a:r>
          <a:endParaRPr lang="zh-CN" altLang="en-US" sz="2000" b="1" dirty="0"/>
        </a:p>
      </dgm:t>
    </dgm:pt>
    <dgm:pt modelId="{02257FCB-D982-4428-955B-B7D60E4EA8F3}" type="par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F11977A5-48AB-42C1-A68F-1047FAA9B759}" type="sib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CD954AA1-F460-4385-9276-1CDD23CB7EE6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F5A079-920C-4E25-83BC-616BC4AB3C08}" type="par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F2C8615D-B551-4CFD-BEB6-488A4B1D1C25}" type="sib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A2A905D5-9005-4183-8759-1D318927C74E}" type="pres">
      <dgm:prSet presAssocID="{E9C34131-01D5-41D3-85D8-0BA9CC1E3D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F2259-6C7D-4C52-B1BD-CAD978527A35}" type="pres">
      <dgm:prSet presAssocID="{78098C96-4300-4C5F-A016-65B3786418F3}" presName="composite" presStyleCnt="0"/>
      <dgm:spPr/>
    </dgm:pt>
    <dgm:pt modelId="{1CC264B1-5291-4598-88DE-F21942904424}" type="pres">
      <dgm:prSet presAssocID="{78098C96-4300-4C5F-A016-65B3786418F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FF32A-EBDE-475E-9D50-185DBA0935A2}" type="pres">
      <dgm:prSet presAssocID="{78098C96-4300-4C5F-A016-65B3786418F3}" presName="descendantText" presStyleLbl="alignAcc1" presStyleIdx="0" presStyleCnt="7" custLinFactNeighborX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ED7D03-8736-496D-A38E-88B0879AD6B7}" type="pres">
      <dgm:prSet presAssocID="{52A02CAE-6C22-4A78-9AC0-D8EB80158385}" presName="sp" presStyleCnt="0"/>
      <dgm:spPr/>
    </dgm:pt>
    <dgm:pt modelId="{BBA1CCC2-02EC-43FB-AF95-9259A7742FF3}" type="pres">
      <dgm:prSet presAssocID="{381A96EC-5C98-4DF2-8782-D25448F09F34}" presName="composite" presStyleCnt="0"/>
      <dgm:spPr/>
    </dgm:pt>
    <dgm:pt modelId="{D96DF300-1219-4A2C-AA2C-99DAC5C63D85}" type="pres">
      <dgm:prSet presAssocID="{381A96EC-5C98-4DF2-8782-D25448F09F3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45BB5-2BD5-45B4-973C-FE42D153EB1E}" type="pres">
      <dgm:prSet presAssocID="{381A96EC-5C98-4DF2-8782-D25448F09F3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77C30-38E8-42EE-A894-1D76AFA6175E}" type="pres">
      <dgm:prSet presAssocID="{6FA763A2-D104-4163-8761-C93D994532A7}" presName="sp" presStyleCnt="0"/>
      <dgm:spPr/>
    </dgm:pt>
    <dgm:pt modelId="{8842C964-A563-49E3-93D9-F2381ABD35CF}" type="pres">
      <dgm:prSet presAssocID="{B3400E20-3442-4DFF-AC0A-5E9072BE6B20}" presName="composite" presStyleCnt="0"/>
      <dgm:spPr/>
    </dgm:pt>
    <dgm:pt modelId="{417B3734-68AB-44FB-903E-6DB641B30321}" type="pres">
      <dgm:prSet presAssocID="{B3400E20-3442-4DFF-AC0A-5E9072BE6B2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53AB7-C46A-47E0-B1D4-CC4D72AEFEAF}" type="pres">
      <dgm:prSet presAssocID="{B3400E20-3442-4DFF-AC0A-5E9072BE6B2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D4A734-A737-4A74-9BE9-B1E08986E5E5}" type="pres">
      <dgm:prSet presAssocID="{68C4C6D4-8A67-40C5-89D8-6D90CF0F380D}" presName="sp" presStyleCnt="0"/>
      <dgm:spPr/>
    </dgm:pt>
    <dgm:pt modelId="{9AEDDDF9-1A4D-42CF-91DE-88AF521C55FC}" type="pres">
      <dgm:prSet presAssocID="{84B58820-93F5-41B0-827D-6D1D8454DAA7}" presName="composite" presStyleCnt="0"/>
      <dgm:spPr/>
    </dgm:pt>
    <dgm:pt modelId="{B050B68E-CB20-43AD-8B17-77D6E054DB79}" type="pres">
      <dgm:prSet presAssocID="{84B58820-93F5-41B0-827D-6D1D8454DAA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9B17-C3BF-472F-8584-21D0B8403CF1}" type="pres">
      <dgm:prSet presAssocID="{84B58820-93F5-41B0-827D-6D1D8454DAA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303761-CDDA-4BB0-BA54-D9D231DE1D8C}" type="pres">
      <dgm:prSet presAssocID="{86DF2531-EA5F-48A5-B298-B5420D11B9C7}" presName="sp" presStyleCnt="0"/>
      <dgm:spPr/>
    </dgm:pt>
    <dgm:pt modelId="{5E21ED63-B21E-4B11-8609-D2C006D688F2}" type="pres">
      <dgm:prSet presAssocID="{0E2C84CB-E808-441D-9EF2-63DCB21FCB19}" presName="composite" presStyleCnt="0"/>
      <dgm:spPr/>
    </dgm:pt>
    <dgm:pt modelId="{6415B5E5-4CF0-4C84-A954-90F91D15F132}" type="pres">
      <dgm:prSet presAssocID="{0E2C84CB-E808-441D-9EF2-63DCB21FCB1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17828-E332-4C2F-8BC7-33EFAFD93855}" type="pres">
      <dgm:prSet presAssocID="{0E2C84CB-E808-441D-9EF2-63DCB21FCB1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EC3E-4EAE-41BC-B81A-3F307597D064}" type="pres">
      <dgm:prSet presAssocID="{B579C1D8-D8EA-41BA-BEC3-E32325F55C22}" presName="sp" presStyleCnt="0"/>
      <dgm:spPr/>
    </dgm:pt>
    <dgm:pt modelId="{34319414-3D9F-4183-B980-AE1EEBD9BAF6}" type="pres">
      <dgm:prSet presAssocID="{0C023B88-BEAD-497A-ADDE-66BAAB95E4B2}" presName="composite" presStyleCnt="0"/>
      <dgm:spPr/>
    </dgm:pt>
    <dgm:pt modelId="{476385A7-FBAC-414D-A111-EC3581FC045D}" type="pres">
      <dgm:prSet presAssocID="{0C023B88-BEAD-497A-ADDE-66BAAB95E4B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4A3AF-F104-4EA7-A83A-A88CE37BD8EC}" type="pres">
      <dgm:prSet presAssocID="{0C023B88-BEAD-497A-ADDE-66BAAB95E4B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C3779-EAA1-4128-82BA-B91FFEA7C71F}" type="pres">
      <dgm:prSet presAssocID="{F960D827-2A1D-4660-99BD-8AB81EC97FCD}" presName="sp" presStyleCnt="0"/>
      <dgm:spPr/>
    </dgm:pt>
    <dgm:pt modelId="{D2072B04-0DA8-424B-9638-D9366E0C05E9}" type="pres">
      <dgm:prSet presAssocID="{9AF2A038-DBE5-4062-BB7D-DB26EE9FC6AA}" presName="composite" presStyleCnt="0"/>
      <dgm:spPr/>
    </dgm:pt>
    <dgm:pt modelId="{7B9D39D5-DD81-4721-8BB1-31EC7DC85BD9}" type="pres">
      <dgm:prSet presAssocID="{9AF2A038-DBE5-4062-BB7D-DB26EE9FC6A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25C5A-EC07-40FE-B26F-1C017ABA3397}" type="pres">
      <dgm:prSet presAssocID="{9AF2A038-DBE5-4062-BB7D-DB26EE9FC6A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330F44-95CC-4EC9-B598-8C60F691CBCE}" srcId="{E9C34131-01D5-41D3-85D8-0BA9CC1E3D49}" destId="{0C023B88-BEAD-497A-ADDE-66BAAB95E4B2}" srcOrd="5" destOrd="0" parTransId="{1EF10016-9DAC-4BB2-AC5F-F55A4A8C7DB6}" sibTransId="{F960D827-2A1D-4660-99BD-8AB81EC97FCD}"/>
    <dgm:cxn modelId="{4D738299-F641-4E62-AC65-DE6B45DB29BB}" type="presOf" srcId="{D1C69851-9008-42D2-85B1-65B60EF9C39F}" destId="{4B5FF32A-EBDE-475E-9D50-185DBA0935A2}" srcOrd="0" destOrd="0" presId="urn:microsoft.com/office/officeart/2005/8/layout/chevron2"/>
    <dgm:cxn modelId="{308E1802-FC7B-47E1-81F5-3AADF76AB22C}" type="presOf" srcId="{B3400E20-3442-4DFF-AC0A-5E9072BE6B20}" destId="{417B3734-68AB-44FB-903E-6DB641B30321}" srcOrd="0" destOrd="0" presId="urn:microsoft.com/office/officeart/2005/8/layout/chevron2"/>
    <dgm:cxn modelId="{344B0F5A-44E4-4E78-A505-D06DE2A7267A}" type="presOf" srcId="{8B0F4A51-75F2-4A20-B7C1-D80D36C447A6}" destId="{C6A53AB7-C46A-47E0-B1D4-CC4D72AEFEAF}" srcOrd="0" destOrd="0" presId="urn:microsoft.com/office/officeart/2005/8/layout/chevron2"/>
    <dgm:cxn modelId="{86B19C36-9E64-4FEB-ACF5-C29DE9FFEAA2}" type="presOf" srcId="{D081563C-A447-45DE-94F0-F789B07B02B0}" destId="{16645BB5-2BD5-45B4-973C-FE42D153EB1E}" srcOrd="0" destOrd="0" presId="urn:microsoft.com/office/officeart/2005/8/layout/chevron2"/>
    <dgm:cxn modelId="{65FB8E58-66F0-4F6E-B5B1-90B8C6372995}" type="presOf" srcId="{84B58820-93F5-41B0-827D-6D1D8454DAA7}" destId="{B050B68E-CB20-43AD-8B17-77D6E054DB79}" srcOrd="0" destOrd="0" presId="urn:microsoft.com/office/officeart/2005/8/layout/chevron2"/>
    <dgm:cxn modelId="{42DD8B8A-A35B-452E-A6D3-E10B484CD6B7}" srcId="{78098C96-4300-4C5F-A016-65B3786418F3}" destId="{D1C69851-9008-42D2-85B1-65B60EF9C39F}" srcOrd="0" destOrd="0" parTransId="{C66CF163-0EED-45EF-B55A-2085625577D3}" sibTransId="{E776C58A-7DFB-46A0-AD75-FCC9BB407FEA}"/>
    <dgm:cxn modelId="{DF4BD4FE-9DEC-415F-864D-632C2329951B}" srcId="{E9C34131-01D5-41D3-85D8-0BA9CC1E3D49}" destId="{B3400E20-3442-4DFF-AC0A-5E9072BE6B20}" srcOrd="2" destOrd="0" parTransId="{D6C4C815-2B9A-45C2-9D6C-7A3EE384071A}" sibTransId="{68C4C6D4-8A67-40C5-89D8-6D90CF0F380D}"/>
    <dgm:cxn modelId="{4E5570E5-D5B3-4492-BCA0-DB5C796F860C}" type="presOf" srcId="{1F1E3C29-9F45-4EDE-A14E-5F77C526F0B1}" destId="{67717828-E332-4C2F-8BC7-33EFAFD93855}" srcOrd="0" destOrd="0" presId="urn:microsoft.com/office/officeart/2005/8/layout/chevron2"/>
    <dgm:cxn modelId="{FE02D7CD-7D32-4EE4-8F5F-F0524D35460B}" srcId="{E9C34131-01D5-41D3-85D8-0BA9CC1E3D49}" destId="{9AF2A038-DBE5-4062-BB7D-DB26EE9FC6AA}" srcOrd="6" destOrd="0" parTransId="{02257FCB-D982-4428-955B-B7D60E4EA8F3}" sibTransId="{F11977A5-48AB-42C1-A68F-1047FAA9B759}"/>
    <dgm:cxn modelId="{AF3420F9-4E0E-410C-9E74-935BEFC52F7B}" srcId="{E9C34131-01D5-41D3-85D8-0BA9CC1E3D49}" destId="{78098C96-4300-4C5F-A016-65B3786418F3}" srcOrd="0" destOrd="0" parTransId="{0E605755-BAF7-417F-8810-5D8F25E1B31C}" sibTransId="{52A02CAE-6C22-4A78-9AC0-D8EB80158385}"/>
    <dgm:cxn modelId="{04F4E95B-622A-44F2-8A19-175172EB9148}" type="presOf" srcId="{0C023B88-BEAD-497A-ADDE-66BAAB95E4B2}" destId="{476385A7-FBAC-414D-A111-EC3581FC045D}" srcOrd="0" destOrd="0" presId="urn:microsoft.com/office/officeart/2005/8/layout/chevron2"/>
    <dgm:cxn modelId="{2FC30E6B-E9D8-4495-BE15-43070A24D637}" type="presOf" srcId="{78098C96-4300-4C5F-A016-65B3786418F3}" destId="{1CC264B1-5291-4598-88DE-F21942904424}" srcOrd="0" destOrd="0" presId="urn:microsoft.com/office/officeart/2005/8/layout/chevron2"/>
    <dgm:cxn modelId="{9E1A9057-0F38-4704-B1C4-FD6E6A851745}" srcId="{E9C34131-01D5-41D3-85D8-0BA9CC1E3D49}" destId="{84B58820-93F5-41B0-827D-6D1D8454DAA7}" srcOrd="3" destOrd="0" parTransId="{5F3E5211-12A4-45D4-BDA3-088632D1DD1B}" sibTransId="{86DF2531-EA5F-48A5-B298-B5420D11B9C7}"/>
    <dgm:cxn modelId="{010D9038-F095-46AF-904A-7F8F107335FA}" srcId="{84B58820-93F5-41B0-827D-6D1D8454DAA7}" destId="{09B76E75-89F9-4B7D-ADC9-1BA7753F9981}" srcOrd="0" destOrd="0" parTransId="{9CFCBD23-C665-4CB1-9E99-537FB89BB7C8}" sibTransId="{35149D29-6267-45F6-8355-753947498E62}"/>
    <dgm:cxn modelId="{3792AFF4-4CEF-42F4-946B-635448ED97DD}" type="presOf" srcId="{E9C34131-01D5-41D3-85D8-0BA9CC1E3D49}" destId="{A2A905D5-9005-4183-8759-1D318927C74E}" srcOrd="0" destOrd="0" presId="urn:microsoft.com/office/officeart/2005/8/layout/chevron2"/>
    <dgm:cxn modelId="{E9AE4738-F19F-4851-AEBA-2B5B1F3BCDCF}" type="presOf" srcId="{CA91843D-6008-4677-976C-1899730828F0}" destId="{2C24A3AF-F104-4EA7-A83A-A88CE37BD8EC}" srcOrd="0" destOrd="0" presId="urn:microsoft.com/office/officeart/2005/8/layout/chevron2"/>
    <dgm:cxn modelId="{4B45998E-284A-4697-B289-03E6BEE822BB}" type="presOf" srcId="{381A96EC-5C98-4DF2-8782-D25448F09F34}" destId="{D96DF300-1219-4A2C-AA2C-99DAC5C63D85}" srcOrd="0" destOrd="0" presId="urn:microsoft.com/office/officeart/2005/8/layout/chevron2"/>
    <dgm:cxn modelId="{DCBCF1CD-4224-4E98-8BD0-1A460BB56EB6}" srcId="{B3400E20-3442-4DFF-AC0A-5E9072BE6B20}" destId="{8B0F4A51-75F2-4A20-B7C1-D80D36C447A6}" srcOrd="0" destOrd="0" parTransId="{30BF1438-4526-4482-B806-0D90E6DB6740}" sibTransId="{145F617F-D56C-4796-828A-88CA4484A684}"/>
    <dgm:cxn modelId="{3AAF3A18-D259-46A1-8318-61D141B83A88}" srcId="{0E2C84CB-E808-441D-9EF2-63DCB21FCB19}" destId="{1F1E3C29-9F45-4EDE-A14E-5F77C526F0B1}" srcOrd="0" destOrd="0" parTransId="{4CEF51BD-2C91-4758-B86A-13BC06E12243}" sibTransId="{A9A48FDE-DA06-49B2-B693-A311F8BADCE4}"/>
    <dgm:cxn modelId="{EE5C1395-5247-477E-B5B6-D88B1FC0C340}" srcId="{9AF2A038-DBE5-4062-BB7D-DB26EE9FC6AA}" destId="{CD954AA1-F460-4385-9276-1CDD23CB7EE6}" srcOrd="0" destOrd="0" parTransId="{7AF5A079-920C-4E25-83BC-616BC4AB3C08}" sibTransId="{F2C8615D-B551-4CFD-BEB6-488A4B1D1C25}"/>
    <dgm:cxn modelId="{31CF4680-86D1-41B1-810D-FD1CF49C1227}" type="presOf" srcId="{9AF2A038-DBE5-4062-BB7D-DB26EE9FC6AA}" destId="{7B9D39D5-DD81-4721-8BB1-31EC7DC85BD9}" srcOrd="0" destOrd="0" presId="urn:microsoft.com/office/officeart/2005/8/layout/chevron2"/>
    <dgm:cxn modelId="{A823358D-A225-463C-8AD1-D749FF653F4A}" srcId="{E9C34131-01D5-41D3-85D8-0BA9CC1E3D49}" destId="{0E2C84CB-E808-441D-9EF2-63DCB21FCB19}" srcOrd="4" destOrd="0" parTransId="{1EBD2D24-EEA7-43A1-9B58-88929C46D205}" sibTransId="{B579C1D8-D8EA-41BA-BEC3-E32325F55C22}"/>
    <dgm:cxn modelId="{59E1493C-3129-4D64-A21C-9BFA2C75C90C}" srcId="{0C023B88-BEAD-497A-ADDE-66BAAB95E4B2}" destId="{CA91843D-6008-4677-976C-1899730828F0}" srcOrd="0" destOrd="0" parTransId="{7A2B70E4-DC39-49E2-A56F-BFD2CFCBF07F}" sibTransId="{D58F7E0D-4520-4F27-9098-BAA70BCC052F}"/>
    <dgm:cxn modelId="{E609D1F6-3858-4F2B-A69F-B7DBEBB8F677}" srcId="{381A96EC-5C98-4DF2-8782-D25448F09F34}" destId="{D081563C-A447-45DE-94F0-F789B07B02B0}" srcOrd="0" destOrd="0" parTransId="{0C03BCBD-C152-4049-93E6-FC70F9B77E50}" sibTransId="{53AFA46C-77D5-4BF7-9EE4-45BA3FDCE42B}"/>
    <dgm:cxn modelId="{2F905498-04A7-43CF-B413-CF88B81AD760}" type="presOf" srcId="{09B76E75-89F9-4B7D-ADC9-1BA7753F9981}" destId="{F59E9B17-C3BF-472F-8584-21D0B8403CF1}" srcOrd="0" destOrd="0" presId="urn:microsoft.com/office/officeart/2005/8/layout/chevron2"/>
    <dgm:cxn modelId="{A3DF985C-2B1F-49B0-8DB4-C8185D69955E}" srcId="{E9C34131-01D5-41D3-85D8-0BA9CC1E3D49}" destId="{381A96EC-5C98-4DF2-8782-D25448F09F34}" srcOrd="1" destOrd="0" parTransId="{4B3276BD-7263-4330-A341-71A9708DE606}" sibTransId="{6FA763A2-D104-4163-8761-C93D994532A7}"/>
    <dgm:cxn modelId="{41D6D38D-48E2-4A0B-BE92-3E731538F833}" type="presOf" srcId="{CD954AA1-F460-4385-9276-1CDD23CB7EE6}" destId="{10125C5A-EC07-40FE-B26F-1C017ABA3397}" srcOrd="0" destOrd="0" presId="urn:microsoft.com/office/officeart/2005/8/layout/chevron2"/>
    <dgm:cxn modelId="{FC8BB144-C693-4BE2-9F35-4B7FFBA5B341}" type="presOf" srcId="{0E2C84CB-E808-441D-9EF2-63DCB21FCB19}" destId="{6415B5E5-4CF0-4C84-A954-90F91D15F132}" srcOrd="0" destOrd="0" presId="urn:microsoft.com/office/officeart/2005/8/layout/chevron2"/>
    <dgm:cxn modelId="{10D91759-3FC5-48F0-9F87-51DB4626072B}" type="presParOf" srcId="{A2A905D5-9005-4183-8759-1D318927C74E}" destId="{5FCF2259-6C7D-4C52-B1BD-CAD978527A35}" srcOrd="0" destOrd="0" presId="urn:microsoft.com/office/officeart/2005/8/layout/chevron2"/>
    <dgm:cxn modelId="{32EE4066-117B-4379-B4F7-75D7F82C4F20}" type="presParOf" srcId="{5FCF2259-6C7D-4C52-B1BD-CAD978527A35}" destId="{1CC264B1-5291-4598-88DE-F21942904424}" srcOrd="0" destOrd="0" presId="urn:microsoft.com/office/officeart/2005/8/layout/chevron2"/>
    <dgm:cxn modelId="{D74DFAC2-D71C-43B9-832F-8F8098061D50}" type="presParOf" srcId="{5FCF2259-6C7D-4C52-B1BD-CAD978527A35}" destId="{4B5FF32A-EBDE-475E-9D50-185DBA0935A2}" srcOrd="1" destOrd="0" presId="urn:microsoft.com/office/officeart/2005/8/layout/chevron2"/>
    <dgm:cxn modelId="{FD25376B-F20B-4914-9B5F-116FAFA38CBF}" type="presParOf" srcId="{A2A905D5-9005-4183-8759-1D318927C74E}" destId="{ADED7D03-8736-496D-A38E-88B0879AD6B7}" srcOrd="1" destOrd="0" presId="urn:microsoft.com/office/officeart/2005/8/layout/chevron2"/>
    <dgm:cxn modelId="{6722BAB5-5C3C-41E0-8DDC-B843A6D6FBB1}" type="presParOf" srcId="{A2A905D5-9005-4183-8759-1D318927C74E}" destId="{BBA1CCC2-02EC-43FB-AF95-9259A7742FF3}" srcOrd="2" destOrd="0" presId="urn:microsoft.com/office/officeart/2005/8/layout/chevron2"/>
    <dgm:cxn modelId="{779DF143-D201-45F4-B048-346C0FB2763D}" type="presParOf" srcId="{BBA1CCC2-02EC-43FB-AF95-9259A7742FF3}" destId="{D96DF300-1219-4A2C-AA2C-99DAC5C63D85}" srcOrd="0" destOrd="0" presId="urn:microsoft.com/office/officeart/2005/8/layout/chevron2"/>
    <dgm:cxn modelId="{C07F6126-6146-4151-8D41-73ED5663D67B}" type="presParOf" srcId="{BBA1CCC2-02EC-43FB-AF95-9259A7742FF3}" destId="{16645BB5-2BD5-45B4-973C-FE42D153EB1E}" srcOrd="1" destOrd="0" presId="urn:microsoft.com/office/officeart/2005/8/layout/chevron2"/>
    <dgm:cxn modelId="{7130E246-53A3-49E5-92BD-30FCDC155A21}" type="presParOf" srcId="{A2A905D5-9005-4183-8759-1D318927C74E}" destId="{40F77C30-38E8-42EE-A894-1D76AFA6175E}" srcOrd="3" destOrd="0" presId="urn:microsoft.com/office/officeart/2005/8/layout/chevron2"/>
    <dgm:cxn modelId="{AEB1C20C-2724-4B10-B855-B4C88457C89F}" type="presParOf" srcId="{A2A905D5-9005-4183-8759-1D318927C74E}" destId="{8842C964-A563-49E3-93D9-F2381ABD35CF}" srcOrd="4" destOrd="0" presId="urn:microsoft.com/office/officeart/2005/8/layout/chevron2"/>
    <dgm:cxn modelId="{80EE81A9-D173-47AE-A9F7-DE4B12382899}" type="presParOf" srcId="{8842C964-A563-49E3-93D9-F2381ABD35CF}" destId="{417B3734-68AB-44FB-903E-6DB641B30321}" srcOrd="0" destOrd="0" presId="urn:microsoft.com/office/officeart/2005/8/layout/chevron2"/>
    <dgm:cxn modelId="{519C37BC-9857-4B05-A264-3CFE84E62AB4}" type="presParOf" srcId="{8842C964-A563-49E3-93D9-F2381ABD35CF}" destId="{C6A53AB7-C46A-47E0-B1D4-CC4D72AEFEAF}" srcOrd="1" destOrd="0" presId="urn:microsoft.com/office/officeart/2005/8/layout/chevron2"/>
    <dgm:cxn modelId="{CF0E3E94-E6E4-429B-A820-56EFCE74F16B}" type="presParOf" srcId="{A2A905D5-9005-4183-8759-1D318927C74E}" destId="{A4D4A734-A737-4A74-9BE9-B1E08986E5E5}" srcOrd="5" destOrd="0" presId="urn:microsoft.com/office/officeart/2005/8/layout/chevron2"/>
    <dgm:cxn modelId="{ED082039-9B6F-4CC7-8517-2AEBEFA9423D}" type="presParOf" srcId="{A2A905D5-9005-4183-8759-1D318927C74E}" destId="{9AEDDDF9-1A4D-42CF-91DE-88AF521C55FC}" srcOrd="6" destOrd="0" presId="urn:microsoft.com/office/officeart/2005/8/layout/chevron2"/>
    <dgm:cxn modelId="{365C9CCE-8834-4C0A-9806-18C237FBFC60}" type="presParOf" srcId="{9AEDDDF9-1A4D-42CF-91DE-88AF521C55FC}" destId="{B050B68E-CB20-43AD-8B17-77D6E054DB79}" srcOrd="0" destOrd="0" presId="urn:microsoft.com/office/officeart/2005/8/layout/chevron2"/>
    <dgm:cxn modelId="{EA8B8B6D-ABB7-4939-A65C-065AEF6FB3E4}" type="presParOf" srcId="{9AEDDDF9-1A4D-42CF-91DE-88AF521C55FC}" destId="{F59E9B17-C3BF-472F-8584-21D0B8403CF1}" srcOrd="1" destOrd="0" presId="urn:microsoft.com/office/officeart/2005/8/layout/chevron2"/>
    <dgm:cxn modelId="{53B32D2D-7CB8-4349-941F-5DD92FE8BAF1}" type="presParOf" srcId="{A2A905D5-9005-4183-8759-1D318927C74E}" destId="{DB303761-CDDA-4BB0-BA54-D9D231DE1D8C}" srcOrd="7" destOrd="0" presId="urn:microsoft.com/office/officeart/2005/8/layout/chevron2"/>
    <dgm:cxn modelId="{EA4CC79A-E792-4B6D-9DE1-0491DB30E023}" type="presParOf" srcId="{A2A905D5-9005-4183-8759-1D318927C74E}" destId="{5E21ED63-B21E-4B11-8609-D2C006D688F2}" srcOrd="8" destOrd="0" presId="urn:microsoft.com/office/officeart/2005/8/layout/chevron2"/>
    <dgm:cxn modelId="{DD4932FD-5613-401A-9E87-7FE2EC147562}" type="presParOf" srcId="{5E21ED63-B21E-4B11-8609-D2C006D688F2}" destId="{6415B5E5-4CF0-4C84-A954-90F91D15F132}" srcOrd="0" destOrd="0" presId="urn:microsoft.com/office/officeart/2005/8/layout/chevron2"/>
    <dgm:cxn modelId="{0162F4B2-AAD3-4F34-B119-ED1434AC9636}" type="presParOf" srcId="{5E21ED63-B21E-4B11-8609-D2C006D688F2}" destId="{67717828-E332-4C2F-8BC7-33EFAFD93855}" srcOrd="1" destOrd="0" presId="urn:microsoft.com/office/officeart/2005/8/layout/chevron2"/>
    <dgm:cxn modelId="{2310F26D-ED61-49A6-833B-8F38BBA902A7}" type="presParOf" srcId="{A2A905D5-9005-4183-8759-1D318927C74E}" destId="{095FEC3E-4EAE-41BC-B81A-3F307597D064}" srcOrd="9" destOrd="0" presId="urn:microsoft.com/office/officeart/2005/8/layout/chevron2"/>
    <dgm:cxn modelId="{CF6A57D6-0AE4-4272-B35C-27184E136704}" type="presParOf" srcId="{A2A905D5-9005-4183-8759-1D318927C74E}" destId="{34319414-3D9F-4183-B980-AE1EEBD9BAF6}" srcOrd="10" destOrd="0" presId="urn:microsoft.com/office/officeart/2005/8/layout/chevron2"/>
    <dgm:cxn modelId="{3866D8CD-A438-4DCA-8E3F-242DB3493184}" type="presParOf" srcId="{34319414-3D9F-4183-B980-AE1EEBD9BAF6}" destId="{476385A7-FBAC-414D-A111-EC3581FC045D}" srcOrd="0" destOrd="0" presId="urn:microsoft.com/office/officeart/2005/8/layout/chevron2"/>
    <dgm:cxn modelId="{041BB7E0-9C94-490A-8C17-ACC96B60BF0B}" type="presParOf" srcId="{34319414-3D9F-4183-B980-AE1EEBD9BAF6}" destId="{2C24A3AF-F104-4EA7-A83A-A88CE37BD8EC}" srcOrd="1" destOrd="0" presId="urn:microsoft.com/office/officeart/2005/8/layout/chevron2"/>
    <dgm:cxn modelId="{A493B974-5E00-4F10-AC39-67055C456622}" type="presParOf" srcId="{A2A905D5-9005-4183-8759-1D318927C74E}" destId="{537C3779-EAA1-4128-82BA-B91FFEA7C71F}" srcOrd="11" destOrd="0" presId="urn:microsoft.com/office/officeart/2005/8/layout/chevron2"/>
    <dgm:cxn modelId="{1D4FAACB-6E95-4055-B119-02AB2BD3283F}" type="presParOf" srcId="{A2A905D5-9005-4183-8759-1D318927C74E}" destId="{D2072B04-0DA8-424B-9638-D9366E0C05E9}" srcOrd="12" destOrd="0" presId="urn:microsoft.com/office/officeart/2005/8/layout/chevron2"/>
    <dgm:cxn modelId="{82C141D8-51A5-4CBC-B505-9F64E8159A0F}" type="presParOf" srcId="{D2072B04-0DA8-424B-9638-D9366E0C05E9}" destId="{7B9D39D5-DD81-4721-8BB1-31EC7DC85BD9}" srcOrd="0" destOrd="0" presId="urn:microsoft.com/office/officeart/2005/8/layout/chevron2"/>
    <dgm:cxn modelId="{6AE80DEA-EA7A-4CBC-9762-CA1AA36DC010}" type="presParOf" srcId="{D2072B04-0DA8-424B-9638-D9366E0C05E9}" destId="{10125C5A-EC07-40FE-B26F-1C017ABA3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C34131-01D5-41D3-85D8-0BA9CC1E3D4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8098C96-4300-4C5F-A016-65B3786418F3}">
      <dgm:prSet phldrT="[文本]" custT="1"/>
      <dgm:spPr/>
      <dgm:t>
        <a:bodyPr/>
        <a:lstStyle/>
        <a:p>
          <a:r>
            <a:rPr lang="en-US" altLang="zh-CN" sz="2000" b="1" dirty="0" smtClean="0"/>
            <a:t>1</a:t>
          </a:r>
          <a:endParaRPr lang="zh-CN" altLang="en-US" sz="2000" b="1" dirty="0"/>
        </a:p>
      </dgm:t>
    </dgm:pt>
    <dgm:pt modelId="{0E605755-BAF7-417F-8810-5D8F25E1B31C}" type="par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52A02CAE-6C22-4A78-9AC0-D8EB80158385}" type="sib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D1C69851-9008-42D2-85B1-65B60EF9C39F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C66CF163-0EED-45EF-B55A-2085625577D3}" type="par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E776C58A-7DFB-46A0-AD75-FCC9BB407FEA}" type="sib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381A96EC-5C98-4DF2-8782-D25448F09F34}">
      <dgm:prSet phldrT="[文本]" custT="1"/>
      <dgm:spPr/>
      <dgm:t>
        <a:bodyPr/>
        <a:lstStyle/>
        <a:p>
          <a:r>
            <a:rPr lang="en-US" altLang="zh-CN" sz="2000" b="1" dirty="0" smtClean="0"/>
            <a:t>2</a:t>
          </a:r>
          <a:endParaRPr lang="zh-CN" altLang="en-US" sz="2000" b="1" dirty="0"/>
        </a:p>
      </dgm:t>
    </dgm:pt>
    <dgm:pt modelId="{4B3276BD-7263-4330-A341-71A9708DE606}" type="par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6FA763A2-D104-4163-8761-C93D994532A7}" type="sib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D081563C-A447-45DE-94F0-F789B07B02B0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Crowdsourced Data Aggregation for Reliable Information Discovery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0C03BCBD-C152-4049-93E6-FC70F9B77E50}" type="par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53AFA46C-77D5-4BF7-9EE4-45BA3FDCE42B}" type="sib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B3400E20-3442-4DFF-AC0A-5E9072BE6B20}">
      <dgm:prSet phldrT="[文本]" custT="1"/>
      <dgm:spPr/>
      <dgm:t>
        <a:bodyPr/>
        <a:lstStyle/>
        <a:p>
          <a:r>
            <a:rPr lang="en-US" altLang="zh-CN" sz="2000" b="1" dirty="0" smtClean="0"/>
            <a:t>3</a:t>
          </a:r>
          <a:endParaRPr lang="zh-CN" altLang="en-US" sz="2000" b="1" dirty="0"/>
        </a:p>
      </dgm:t>
    </dgm:pt>
    <dgm:pt modelId="{D6C4C815-2B9A-45C2-9D6C-7A3EE384071A}" type="par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68C4C6D4-8A67-40C5-89D8-6D90CF0F380D}" type="sib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8B0F4A51-75F2-4A20-B7C1-D80D36C447A6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rgbClr val="C00000"/>
              </a:solidFill>
            </a:rPr>
            <a:t>Passive Crowdsourcing Scenarios</a:t>
          </a:r>
          <a:endParaRPr lang="zh-CN" altLang="en-US" sz="2000" b="1" dirty="0">
            <a:solidFill>
              <a:srgbClr val="C00000"/>
            </a:solidFill>
          </a:endParaRPr>
        </a:p>
      </dgm:t>
    </dgm:pt>
    <dgm:pt modelId="{30BF1438-4526-4482-B806-0D90E6DB6740}" type="par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145F617F-D56C-4796-828A-88CA4484A684}" type="sib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84B58820-93F5-41B0-827D-6D1D8454DAA7}">
      <dgm:prSet phldrT="[文本]" custT="1"/>
      <dgm:spPr/>
      <dgm:t>
        <a:bodyPr/>
        <a:lstStyle/>
        <a:p>
          <a:r>
            <a:rPr lang="en-US" altLang="zh-CN" sz="2000" b="1" dirty="0" smtClean="0"/>
            <a:t>4</a:t>
          </a:r>
          <a:endParaRPr lang="zh-CN" altLang="en-US" sz="2000" b="1" dirty="0"/>
        </a:p>
      </dgm:t>
    </dgm:pt>
    <dgm:pt modelId="{5F3E5211-12A4-45D4-BDA3-088632D1DD1B}" type="par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86DF2531-EA5F-48A5-B298-B5420D11B9C7}" type="sib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09B76E75-89F9-4B7D-ADC9-1BA7753F9981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65000"/>
                </a:schemeClr>
              </a:solidFill>
            </a:rPr>
            <a:t>Active Crowdsourcing Scenarios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9CFCBD23-C665-4CB1-9E99-537FB89BB7C8}" type="par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35149D29-6267-45F6-8355-753947498E62}" type="sib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0E2C84CB-E808-441D-9EF2-63DCB21FCB19}">
      <dgm:prSet phldrT="[文本]" custT="1"/>
      <dgm:spPr/>
      <dgm:t>
        <a:bodyPr/>
        <a:lstStyle/>
        <a:p>
          <a:r>
            <a:rPr lang="en-US" altLang="zh-CN" sz="2000" b="1" dirty="0" smtClean="0"/>
            <a:t>5</a:t>
          </a:r>
          <a:endParaRPr lang="zh-CN" altLang="en-US" sz="2000" b="1" dirty="0"/>
        </a:p>
      </dgm:t>
    </dgm:pt>
    <dgm:pt modelId="{1EBD2D24-EEA7-43A1-9B58-88929C46D205}" type="par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B579C1D8-D8EA-41BA-BEC3-E32325F55C22}" type="sib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1F1E3C29-9F45-4EDE-A14E-5F77C526F0B1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Applications and Open Questions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4CEF51BD-2C91-4758-B86A-13BC06E12243}" type="par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A9A48FDE-DA06-49B2-B693-A311F8BADCE4}" type="sib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0C023B88-BEAD-497A-ADDE-66BAAB95E4B2}">
      <dgm:prSet phldrT="[文本]" custT="1"/>
      <dgm:spPr/>
      <dgm:t>
        <a:bodyPr/>
        <a:lstStyle/>
        <a:p>
          <a:r>
            <a:rPr lang="en-US" altLang="zh-CN" sz="2000" b="1" dirty="0" smtClean="0"/>
            <a:t>6</a:t>
          </a:r>
          <a:endParaRPr lang="zh-CN" altLang="en-US" sz="2000" b="1" dirty="0"/>
        </a:p>
      </dgm:t>
    </dgm:pt>
    <dgm:pt modelId="{1EF10016-9DAC-4BB2-AC5F-F55A4A8C7DB6}" type="par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F960D827-2A1D-4660-99BD-8AB81EC97FCD}" type="sib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CA91843D-6008-4677-976C-1899730828F0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2B70E4-DC39-49E2-A56F-BFD2CFCBF07F}" type="par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D58F7E0D-4520-4F27-9098-BAA70BCC052F}" type="sib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9AF2A038-DBE5-4062-BB7D-DB26EE9FC6AA}">
      <dgm:prSet phldrT="[文本]" custT="1"/>
      <dgm:spPr/>
      <dgm:t>
        <a:bodyPr/>
        <a:lstStyle/>
        <a:p>
          <a:r>
            <a:rPr lang="en-US" altLang="zh-CN" sz="2000" b="1" dirty="0" smtClean="0"/>
            <a:t>7</a:t>
          </a:r>
          <a:endParaRPr lang="zh-CN" altLang="en-US" sz="2000" b="1" dirty="0"/>
        </a:p>
      </dgm:t>
    </dgm:pt>
    <dgm:pt modelId="{02257FCB-D982-4428-955B-B7D60E4EA8F3}" type="par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F11977A5-48AB-42C1-A68F-1047FAA9B759}" type="sib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CD954AA1-F460-4385-9276-1CDD23CB7EE6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F5A079-920C-4E25-83BC-616BC4AB3C08}" type="par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F2C8615D-B551-4CFD-BEB6-488A4B1D1C25}" type="sib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A2A905D5-9005-4183-8759-1D318927C74E}" type="pres">
      <dgm:prSet presAssocID="{E9C34131-01D5-41D3-85D8-0BA9CC1E3D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F2259-6C7D-4C52-B1BD-CAD978527A35}" type="pres">
      <dgm:prSet presAssocID="{78098C96-4300-4C5F-A016-65B3786418F3}" presName="composite" presStyleCnt="0"/>
      <dgm:spPr/>
    </dgm:pt>
    <dgm:pt modelId="{1CC264B1-5291-4598-88DE-F21942904424}" type="pres">
      <dgm:prSet presAssocID="{78098C96-4300-4C5F-A016-65B3786418F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FF32A-EBDE-475E-9D50-185DBA0935A2}" type="pres">
      <dgm:prSet presAssocID="{78098C96-4300-4C5F-A016-65B3786418F3}" presName="descendantText" presStyleLbl="alignAcc1" presStyleIdx="0" presStyleCnt="7" custLinFactNeighborX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ED7D03-8736-496D-A38E-88B0879AD6B7}" type="pres">
      <dgm:prSet presAssocID="{52A02CAE-6C22-4A78-9AC0-D8EB80158385}" presName="sp" presStyleCnt="0"/>
      <dgm:spPr/>
    </dgm:pt>
    <dgm:pt modelId="{BBA1CCC2-02EC-43FB-AF95-9259A7742FF3}" type="pres">
      <dgm:prSet presAssocID="{381A96EC-5C98-4DF2-8782-D25448F09F34}" presName="composite" presStyleCnt="0"/>
      <dgm:spPr/>
    </dgm:pt>
    <dgm:pt modelId="{D96DF300-1219-4A2C-AA2C-99DAC5C63D85}" type="pres">
      <dgm:prSet presAssocID="{381A96EC-5C98-4DF2-8782-D25448F09F3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45BB5-2BD5-45B4-973C-FE42D153EB1E}" type="pres">
      <dgm:prSet presAssocID="{381A96EC-5C98-4DF2-8782-D25448F09F3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77C30-38E8-42EE-A894-1D76AFA6175E}" type="pres">
      <dgm:prSet presAssocID="{6FA763A2-D104-4163-8761-C93D994532A7}" presName="sp" presStyleCnt="0"/>
      <dgm:spPr/>
    </dgm:pt>
    <dgm:pt modelId="{8842C964-A563-49E3-93D9-F2381ABD35CF}" type="pres">
      <dgm:prSet presAssocID="{B3400E20-3442-4DFF-AC0A-5E9072BE6B20}" presName="composite" presStyleCnt="0"/>
      <dgm:spPr/>
    </dgm:pt>
    <dgm:pt modelId="{417B3734-68AB-44FB-903E-6DB641B30321}" type="pres">
      <dgm:prSet presAssocID="{B3400E20-3442-4DFF-AC0A-5E9072BE6B2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53AB7-C46A-47E0-B1D4-CC4D72AEFEAF}" type="pres">
      <dgm:prSet presAssocID="{B3400E20-3442-4DFF-AC0A-5E9072BE6B2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D4A734-A737-4A74-9BE9-B1E08986E5E5}" type="pres">
      <dgm:prSet presAssocID="{68C4C6D4-8A67-40C5-89D8-6D90CF0F380D}" presName="sp" presStyleCnt="0"/>
      <dgm:spPr/>
    </dgm:pt>
    <dgm:pt modelId="{9AEDDDF9-1A4D-42CF-91DE-88AF521C55FC}" type="pres">
      <dgm:prSet presAssocID="{84B58820-93F5-41B0-827D-6D1D8454DAA7}" presName="composite" presStyleCnt="0"/>
      <dgm:spPr/>
    </dgm:pt>
    <dgm:pt modelId="{B050B68E-CB20-43AD-8B17-77D6E054DB79}" type="pres">
      <dgm:prSet presAssocID="{84B58820-93F5-41B0-827D-6D1D8454DAA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9B17-C3BF-472F-8584-21D0B8403CF1}" type="pres">
      <dgm:prSet presAssocID="{84B58820-93F5-41B0-827D-6D1D8454DAA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303761-CDDA-4BB0-BA54-D9D231DE1D8C}" type="pres">
      <dgm:prSet presAssocID="{86DF2531-EA5F-48A5-B298-B5420D11B9C7}" presName="sp" presStyleCnt="0"/>
      <dgm:spPr/>
    </dgm:pt>
    <dgm:pt modelId="{5E21ED63-B21E-4B11-8609-D2C006D688F2}" type="pres">
      <dgm:prSet presAssocID="{0E2C84CB-E808-441D-9EF2-63DCB21FCB19}" presName="composite" presStyleCnt="0"/>
      <dgm:spPr/>
    </dgm:pt>
    <dgm:pt modelId="{6415B5E5-4CF0-4C84-A954-90F91D15F132}" type="pres">
      <dgm:prSet presAssocID="{0E2C84CB-E808-441D-9EF2-63DCB21FCB1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17828-E332-4C2F-8BC7-33EFAFD93855}" type="pres">
      <dgm:prSet presAssocID="{0E2C84CB-E808-441D-9EF2-63DCB21FCB1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EC3E-4EAE-41BC-B81A-3F307597D064}" type="pres">
      <dgm:prSet presAssocID="{B579C1D8-D8EA-41BA-BEC3-E32325F55C22}" presName="sp" presStyleCnt="0"/>
      <dgm:spPr/>
    </dgm:pt>
    <dgm:pt modelId="{34319414-3D9F-4183-B980-AE1EEBD9BAF6}" type="pres">
      <dgm:prSet presAssocID="{0C023B88-BEAD-497A-ADDE-66BAAB95E4B2}" presName="composite" presStyleCnt="0"/>
      <dgm:spPr/>
    </dgm:pt>
    <dgm:pt modelId="{476385A7-FBAC-414D-A111-EC3581FC045D}" type="pres">
      <dgm:prSet presAssocID="{0C023B88-BEAD-497A-ADDE-66BAAB95E4B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4A3AF-F104-4EA7-A83A-A88CE37BD8EC}" type="pres">
      <dgm:prSet presAssocID="{0C023B88-BEAD-497A-ADDE-66BAAB95E4B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C3779-EAA1-4128-82BA-B91FFEA7C71F}" type="pres">
      <dgm:prSet presAssocID="{F960D827-2A1D-4660-99BD-8AB81EC97FCD}" presName="sp" presStyleCnt="0"/>
      <dgm:spPr/>
    </dgm:pt>
    <dgm:pt modelId="{D2072B04-0DA8-424B-9638-D9366E0C05E9}" type="pres">
      <dgm:prSet presAssocID="{9AF2A038-DBE5-4062-BB7D-DB26EE9FC6AA}" presName="composite" presStyleCnt="0"/>
      <dgm:spPr/>
    </dgm:pt>
    <dgm:pt modelId="{7B9D39D5-DD81-4721-8BB1-31EC7DC85BD9}" type="pres">
      <dgm:prSet presAssocID="{9AF2A038-DBE5-4062-BB7D-DB26EE9FC6A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25C5A-EC07-40FE-B26F-1C017ABA3397}" type="pres">
      <dgm:prSet presAssocID="{9AF2A038-DBE5-4062-BB7D-DB26EE9FC6A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40CD1F-A557-42D4-813B-6B90A6DDBC60}" type="presOf" srcId="{CA91843D-6008-4677-976C-1899730828F0}" destId="{2C24A3AF-F104-4EA7-A83A-A88CE37BD8EC}" srcOrd="0" destOrd="0" presId="urn:microsoft.com/office/officeart/2005/8/layout/chevron2"/>
    <dgm:cxn modelId="{30330F44-95CC-4EC9-B598-8C60F691CBCE}" srcId="{E9C34131-01D5-41D3-85D8-0BA9CC1E3D49}" destId="{0C023B88-BEAD-497A-ADDE-66BAAB95E4B2}" srcOrd="5" destOrd="0" parTransId="{1EF10016-9DAC-4BB2-AC5F-F55A4A8C7DB6}" sibTransId="{F960D827-2A1D-4660-99BD-8AB81EC97FCD}"/>
    <dgm:cxn modelId="{26C8F77A-4DF9-484D-A943-37D8F63422D8}" type="presOf" srcId="{84B58820-93F5-41B0-827D-6D1D8454DAA7}" destId="{B050B68E-CB20-43AD-8B17-77D6E054DB79}" srcOrd="0" destOrd="0" presId="urn:microsoft.com/office/officeart/2005/8/layout/chevron2"/>
    <dgm:cxn modelId="{69902FBF-7FC6-453D-BE9A-769A00F8B389}" type="presOf" srcId="{1F1E3C29-9F45-4EDE-A14E-5F77C526F0B1}" destId="{67717828-E332-4C2F-8BC7-33EFAFD93855}" srcOrd="0" destOrd="0" presId="urn:microsoft.com/office/officeart/2005/8/layout/chevron2"/>
    <dgm:cxn modelId="{54D5B911-62BA-4FE1-A7A6-77CA0D1B7F9F}" type="presOf" srcId="{78098C96-4300-4C5F-A016-65B3786418F3}" destId="{1CC264B1-5291-4598-88DE-F21942904424}" srcOrd="0" destOrd="0" presId="urn:microsoft.com/office/officeart/2005/8/layout/chevron2"/>
    <dgm:cxn modelId="{7FEB798D-6E57-4855-B11A-47B9B69512C1}" type="presOf" srcId="{D1C69851-9008-42D2-85B1-65B60EF9C39F}" destId="{4B5FF32A-EBDE-475E-9D50-185DBA0935A2}" srcOrd="0" destOrd="0" presId="urn:microsoft.com/office/officeart/2005/8/layout/chevron2"/>
    <dgm:cxn modelId="{D983F95F-2A34-492F-A522-A35D5E209DFF}" type="presOf" srcId="{381A96EC-5C98-4DF2-8782-D25448F09F34}" destId="{D96DF300-1219-4A2C-AA2C-99DAC5C63D85}" srcOrd="0" destOrd="0" presId="urn:microsoft.com/office/officeart/2005/8/layout/chevron2"/>
    <dgm:cxn modelId="{FC40D9BB-7E76-4427-92F1-B7DB242BC6DA}" type="presOf" srcId="{0C023B88-BEAD-497A-ADDE-66BAAB95E4B2}" destId="{476385A7-FBAC-414D-A111-EC3581FC045D}" srcOrd="0" destOrd="0" presId="urn:microsoft.com/office/officeart/2005/8/layout/chevron2"/>
    <dgm:cxn modelId="{42DD8B8A-A35B-452E-A6D3-E10B484CD6B7}" srcId="{78098C96-4300-4C5F-A016-65B3786418F3}" destId="{D1C69851-9008-42D2-85B1-65B60EF9C39F}" srcOrd="0" destOrd="0" parTransId="{C66CF163-0EED-45EF-B55A-2085625577D3}" sibTransId="{E776C58A-7DFB-46A0-AD75-FCC9BB407FEA}"/>
    <dgm:cxn modelId="{DF4BD4FE-9DEC-415F-864D-632C2329951B}" srcId="{E9C34131-01D5-41D3-85D8-0BA9CC1E3D49}" destId="{B3400E20-3442-4DFF-AC0A-5E9072BE6B20}" srcOrd="2" destOrd="0" parTransId="{D6C4C815-2B9A-45C2-9D6C-7A3EE384071A}" sibTransId="{68C4C6D4-8A67-40C5-89D8-6D90CF0F380D}"/>
    <dgm:cxn modelId="{FE02D7CD-7D32-4EE4-8F5F-F0524D35460B}" srcId="{E9C34131-01D5-41D3-85D8-0BA9CC1E3D49}" destId="{9AF2A038-DBE5-4062-BB7D-DB26EE9FC6AA}" srcOrd="6" destOrd="0" parTransId="{02257FCB-D982-4428-955B-B7D60E4EA8F3}" sibTransId="{F11977A5-48AB-42C1-A68F-1047FAA9B759}"/>
    <dgm:cxn modelId="{540F822A-A7D1-4989-85C8-513BAFBB8872}" type="presOf" srcId="{09B76E75-89F9-4B7D-ADC9-1BA7753F9981}" destId="{F59E9B17-C3BF-472F-8584-21D0B8403CF1}" srcOrd="0" destOrd="0" presId="urn:microsoft.com/office/officeart/2005/8/layout/chevron2"/>
    <dgm:cxn modelId="{AF3420F9-4E0E-410C-9E74-935BEFC52F7B}" srcId="{E9C34131-01D5-41D3-85D8-0BA9CC1E3D49}" destId="{78098C96-4300-4C5F-A016-65B3786418F3}" srcOrd="0" destOrd="0" parTransId="{0E605755-BAF7-417F-8810-5D8F25E1B31C}" sibTransId="{52A02CAE-6C22-4A78-9AC0-D8EB80158385}"/>
    <dgm:cxn modelId="{23245360-0B2F-48DD-B45A-B4404178AC0B}" type="presOf" srcId="{D081563C-A447-45DE-94F0-F789B07B02B0}" destId="{16645BB5-2BD5-45B4-973C-FE42D153EB1E}" srcOrd="0" destOrd="0" presId="urn:microsoft.com/office/officeart/2005/8/layout/chevron2"/>
    <dgm:cxn modelId="{9E1A9057-0F38-4704-B1C4-FD6E6A851745}" srcId="{E9C34131-01D5-41D3-85D8-0BA9CC1E3D49}" destId="{84B58820-93F5-41B0-827D-6D1D8454DAA7}" srcOrd="3" destOrd="0" parTransId="{5F3E5211-12A4-45D4-BDA3-088632D1DD1B}" sibTransId="{86DF2531-EA5F-48A5-B298-B5420D11B9C7}"/>
    <dgm:cxn modelId="{010D9038-F095-46AF-904A-7F8F107335FA}" srcId="{84B58820-93F5-41B0-827D-6D1D8454DAA7}" destId="{09B76E75-89F9-4B7D-ADC9-1BA7753F9981}" srcOrd="0" destOrd="0" parTransId="{9CFCBD23-C665-4CB1-9E99-537FB89BB7C8}" sibTransId="{35149D29-6267-45F6-8355-753947498E62}"/>
    <dgm:cxn modelId="{70A9869B-72D9-468E-A0E6-69360A950FE2}" type="presOf" srcId="{CD954AA1-F460-4385-9276-1CDD23CB7EE6}" destId="{10125C5A-EC07-40FE-B26F-1C017ABA3397}" srcOrd="0" destOrd="0" presId="urn:microsoft.com/office/officeart/2005/8/layout/chevron2"/>
    <dgm:cxn modelId="{DCBCF1CD-4224-4E98-8BD0-1A460BB56EB6}" srcId="{B3400E20-3442-4DFF-AC0A-5E9072BE6B20}" destId="{8B0F4A51-75F2-4A20-B7C1-D80D36C447A6}" srcOrd="0" destOrd="0" parTransId="{30BF1438-4526-4482-B806-0D90E6DB6740}" sibTransId="{145F617F-D56C-4796-828A-88CA4484A684}"/>
    <dgm:cxn modelId="{3AAF3A18-D259-46A1-8318-61D141B83A88}" srcId="{0E2C84CB-E808-441D-9EF2-63DCB21FCB19}" destId="{1F1E3C29-9F45-4EDE-A14E-5F77C526F0B1}" srcOrd="0" destOrd="0" parTransId="{4CEF51BD-2C91-4758-B86A-13BC06E12243}" sibTransId="{A9A48FDE-DA06-49B2-B693-A311F8BADCE4}"/>
    <dgm:cxn modelId="{EE5C1395-5247-477E-B5B6-D88B1FC0C340}" srcId="{9AF2A038-DBE5-4062-BB7D-DB26EE9FC6AA}" destId="{CD954AA1-F460-4385-9276-1CDD23CB7EE6}" srcOrd="0" destOrd="0" parTransId="{7AF5A079-920C-4E25-83BC-616BC4AB3C08}" sibTransId="{F2C8615D-B551-4CFD-BEB6-488A4B1D1C25}"/>
    <dgm:cxn modelId="{A823358D-A225-463C-8AD1-D749FF653F4A}" srcId="{E9C34131-01D5-41D3-85D8-0BA9CC1E3D49}" destId="{0E2C84CB-E808-441D-9EF2-63DCB21FCB19}" srcOrd="4" destOrd="0" parTransId="{1EBD2D24-EEA7-43A1-9B58-88929C46D205}" sibTransId="{B579C1D8-D8EA-41BA-BEC3-E32325F55C22}"/>
    <dgm:cxn modelId="{59E1493C-3129-4D64-A21C-9BFA2C75C90C}" srcId="{0C023B88-BEAD-497A-ADDE-66BAAB95E4B2}" destId="{CA91843D-6008-4677-976C-1899730828F0}" srcOrd="0" destOrd="0" parTransId="{7A2B70E4-DC39-49E2-A56F-BFD2CFCBF07F}" sibTransId="{D58F7E0D-4520-4F27-9098-BAA70BCC052F}"/>
    <dgm:cxn modelId="{E609D1F6-3858-4F2B-A69F-B7DBEBB8F677}" srcId="{381A96EC-5C98-4DF2-8782-D25448F09F34}" destId="{D081563C-A447-45DE-94F0-F789B07B02B0}" srcOrd="0" destOrd="0" parTransId="{0C03BCBD-C152-4049-93E6-FC70F9B77E50}" sibTransId="{53AFA46C-77D5-4BF7-9EE4-45BA3FDCE42B}"/>
    <dgm:cxn modelId="{662DFAA5-0C67-48C2-B646-363A20B75567}" type="presOf" srcId="{B3400E20-3442-4DFF-AC0A-5E9072BE6B20}" destId="{417B3734-68AB-44FB-903E-6DB641B30321}" srcOrd="0" destOrd="0" presId="urn:microsoft.com/office/officeart/2005/8/layout/chevron2"/>
    <dgm:cxn modelId="{A3DF985C-2B1F-49B0-8DB4-C8185D69955E}" srcId="{E9C34131-01D5-41D3-85D8-0BA9CC1E3D49}" destId="{381A96EC-5C98-4DF2-8782-D25448F09F34}" srcOrd="1" destOrd="0" parTransId="{4B3276BD-7263-4330-A341-71A9708DE606}" sibTransId="{6FA763A2-D104-4163-8761-C93D994532A7}"/>
    <dgm:cxn modelId="{DBD1A1E6-779B-4A30-B603-018182177412}" type="presOf" srcId="{9AF2A038-DBE5-4062-BB7D-DB26EE9FC6AA}" destId="{7B9D39D5-DD81-4721-8BB1-31EC7DC85BD9}" srcOrd="0" destOrd="0" presId="urn:microsoft.com/office/officeart/2005/8/layout/chevron2"/>
    <dgm:cxn modelId="{17E7D7D4-F6A3-43B2-A1FA-8FC648FB8D1B}" type="presOf" srcId="{8B0F4A51-75F2-4A20-B7C1-D80D36C447A6}" destId="{C6A53AB7-C46A-47E0-B1D4-CC4D72AEFEAF}" srcOrd="0" destOrd="0" presId="urn:microsoft.com/office/officeart/2005/8/layout/chevron2"/>
    <dgm:cxn modelId="{8B179269-9807-4F8C-8568-91AE2ACA7B88}" type="presOf" srcId="{0E2C84CB-E808-441D-9EF2-63DCB21FCB19}" destId="{6415B5E5-4CF0-4C84-A954-90F91D15F132}" srcOrd="0" destOrd="0" presId="urn:microsoft.com/office/officeart/2005/8/layout/chevron2"/>
    <dgm:cxn modelId="{5940E9FD-5EAE-49FC-A6DC-13C40190BFB4}" type="presOf" srcId="{E9C34131-01D5-41D3-85D8-0BA9CC1E3D49}" destId="{A2A905D5-9005-4183-8759-1D318927C74E}" srcOrd="0" destOrd="0" presId="urn:microsoft.com/office/officeart/2005/8/layout/chevron2"/>
    <dgm:cxn modelId="{D6C5BBC9-531C-4CDA-8B61-A96199CD3B54}" type="presParOf" srcId="{A2A905D5-9005-4183-8759-1D318927C74E}" destId="{5FCF2259-6C7D-4C52-B1BD-CAD978527A35}" srcOrd="0" destOrd="0" presId="urn:microsoft.com/office/officeart/2005/8/layout/chevron2"/>
    <dgm:cxn modelId="{703D9CCE-BA28-4B3E-867E-BE1EE6A37381}" type="presParOf" srcId="{5FCF2259-6C7D-4C52-B1BD-CAD978527A35}" destId="{1CC264B1-5291-4598-88DE-F21942904424}" srcOrd="0" destOrd="0" presId="urn:microsoft.com/office/officeart/2005/8/layout/chevron2"/>
    <dgm:cxn modelId="{D1DB1E61-7B87-45A4-A2BB-646655CCD789}" type="presParOf" srcId="{5FCF2259-6C7D-4C52-B1BD-CAD978527A35}" destId="{4B5FF32A-EBDE-475E-9D50-185DBA0935A2}" srcOrd="1" destOrd="0" presId="urn:microsoft.com/office/officeart/2005/8/layout/chevron2"/>
    <dgm:cxn modelId="{B1C4C6B7-D6BE-4144-AA6E-601829BDB7EB}" type="presParOf" srcId="{A2A905D5-9005-4183-8759-1D318927C74E}" destId="{ADED7D03-8736-496D-A38E-88B0879AD6B7}" srcOrd="1" destOrd="0" presId="urn:microsoft.com/office/officeart/2005/8/layout/chevron2"/>
    <dgm:cxn modelId="{144192AB-03D4-439B-BC8D-2C0C0C1DFD54}" type="presParOf" srcId="{A2A905D5-9005-4183-8759-1D318927C74E}" destId="{BBA1CCC2-02EC-43FB-AF95-9259A7742FF3}" srcOrd="2" destOrd="0" presId="urn:microsoft.com/office/officeart/2005/8/layout/chevron2"/>
    <dgm:cxn modelId="{7F6ABE79-4BA1-493F-9484-BF05F2A38689}" type="presParOf" srcId="{BBA1CCC2-02EC-43FB-AF95-9259A7742FF3}" destId="{D96DF300-1219-4A2C-AA2C-99DAC5C63D85}" srcOrd="0" destOrd="0" presId="urn:microsoft.com/office/officeart/2005/8/layout/chevron2"/>
    <dgm:cxn modelId="{9AB8303A-FDF4-453C-A26D-0DE7E7AEB07B}" type="presParOf" srcId="{BBA1CCC2-02EC-43FB-AF95-9259A7742FF3}" destId="{16645BB5-2BD5-45B4-973C-FE42D153EB1E}" srcOrd="1" destOrd="0" presId="urn:microsoft.com/office/officeart/2005/8/layout/chevron2"/>
    <dgm:cxn modelId="{2CB7FDC9-CDA6-4D74-BB38-C3DFE08C2B20}" type="presParOf" srcId="{A2A905D5-9005-4183-8759-1D318927C74E}" destId="{40F77C30-38E8-42EE-A894-1D76AFA6175E}" srcOrd="3" destOrd="0" presId="urn:microsoft.com/office/officeart/2005/8/layout/chevron2"/>
    <dgm:cxn modelId="{2A7CEF95-05A3-4352-8A80-9DA0806F9A6B}" type="presParOf" srcId="{A2A905D5-9005-4183-8759-1D318927C74E}" destId="{8842C964-A563-49E3-93D9-F2381ABD35CF}" srcOrd="4" destOrd="0" presId="urn:microsoft.com/office/officeart/2005/8/layout/chevron2"/>
    <dgm:cxn modelId="{82BDE8A1-733A-4EF6-92FD-B1CA2161C79A}" type="presParOf" srcId="{8842C964-A563-49E3-93D9-F2381ABD35CF}" destId="{417B3734-68AB-44FB-903E-6DB641B30321}" srcOrd="0" destOrd="0" presId="urn:microsoft.com/office/officeart/2005/8/layout/chevron2"/>
    <dgm:cxn modelId="{3EF2F8C5-0F6E-4814-9C67-DC79001D1E34}" type="presParOf" srcId="{8842C964-A563-49E3-93D9-F2381ABD35CF}" destId="{C6A53AB7-C46A-47E0-B1D4-CC4D72AEFEAF}" srcOrd="1" destOrd="0" presId="urn:microsoft.com/office/officeart/2005/8/layout/chevron2"/>
    <dgm:cxn modelId="{D293BC2E-7AB9-4185-8C4C-CC35B1DC7C25}" type="presParOf" srcId="{A2A905D5-9005-4183-8759-1D318927C74E}" destId="{A4D4A734-A737-4A74-9BE9-B1E08986E5E5}" srcOrd="5" destOrd="0" presId="urn:microsoft.com/office/officeart/2005/8/layout/chevron2"/>
    <dgm:cxn modelId="{C0F484D3-35FD-40D7-B6B8-3A1D35E95DB8}" type="presParOf" srcId="{A2A905D5-9005-4183-8759-1D318927C74E}" destId="{9AEDDDF9-1A4D-42CF-91DE-88AF521C55FC}" srcOrd="6" destOrd="0" presId="urn:microsoft.com/office/officeart/2005/8/layout/chevron2"/>
    <dgm:cxn modelId="{693ADA09-70C5-4F26-A2AC-4D4ECC837541}" type="presParOf" srcId="{9AEDDDF9-1A4D-42CF-91DE-88AF521C55FC}" destId="{B050B68E-CB20-43AD-8B17-77D6E054DB79}" srcOrd="0" destOrd="0" presId="urn:microsoft.com/office/officeart/2005/8/layout/chevron2"/>
    <dgm:cxn modelId="{5D8365BC-2CB1-4C91-8089-B0BF46B8DE09}" type="presParOf" srcId="{9AEDDDF9-1A4D-42CF-91DE-88AF521C55FC}" destId="{F59E9B17-C3BF-472F-8584-21D0B8403CF1}" srcOrd="1" destOrd="0" presId="urn:microsoft.com/office/officeart/2005/8/layout/chevron2"/>
    <dgm:cxn modelId="{F3C447F4-69DD-47D2-A9A1-15E75569E6A3}" type="presParOf" srcId="{A2A905D5-9005-4183-8759-1D318927C74E}" destId="{DB303761-CDDA-4BB0-BA54-D9D231DE1D8C}" srcOrd="7" destOrd="0" presId="urn:microsoft.com/office/officeart/2005/8/layout/chevron2"/>
    <dgm:cxn modelId="{89B1494E-6AE0-4980-BB09-84C2F9BA9C55}" type="presParOf" srcId="{A2A905D5-9005-4183-8759-1D318927C74E}" destId="{5E21ED63-B21E-4B11-8609-D2C006D688F2}" srcOrd="8" destOrd="0" presId="urn:microsoft.com/office/officeart/2005/8/layout/chevron2"/>
    <dgm:cxn modelId="{815E1564-D46A-43C2-A4DF-DEF55E30B8DD}" type="presParOf" srcId="{5E21ED63-B21E-4B11-8609-D2C006D688F2}" destId="{6415B5E5-4CF0-4C84-A954-90F91D15F132}" srcOrd="0" destOrd="0" presId="urn:microsoft.com/office/officeart/2005/8/layout/chevron2"/>
    <dgm:cxn modelId="{10BFE9EE-2EC1-48AC-8D25-A750CAC82489}" type="presParOf" srcId="{5E21ED63-B21E-4B11-8609-D2C006D688F2}" destId="{67717828-E332-4C2F-8BC7-33EFAFD93855}" srcOrd="1" destOrd="0" presId="urn:microsoft.com/office/officeart/2005/8/layout/chevron2"/>
    <dgm:cxn modelId="{D030F548-8AE1-41DC-BA48-89AA5C74D5F8}" type="presParOf" srcId="{A2A905D5-9005-4183-8759-1D318927C74E}" destId="{095FEC3E-4EAE-41BC-B81A-3F307597D064}" srcOrd="9" destOrd="0" presId="urn:microsoft.com/office/officeart/2005/8/layout/chevron2"/>
    <dgm:cxn modelId="{A08E96D5-C0E3-4DE4-A339-113238781EC9}" type="presParOf" srcId="{A2A905D5-9005-4183-8759-1D318927C74E}" destId="{34319414-3D9F-4183-B980-AE1EEBD9BAF6}" srcOrd="10" destOrd="0" presId="urn:microsoft.com/office/officeart/2005/8/layout/chevron2"/>
    <dgm:cxn modelId="{89BDDE2C-F93D-469C-B2C4-D0BD3F59E599}" type="presParOf" srcId="{34319414-3D9F-4183-B980-AE1EEBD9BAF6}" destId="{476385A7-FBAC-414D-A111-EC3581FC045D}" srcOrd="0" destOrd="0" presId="urn:microsoft.com/office/officeart/2005/8/layout/chevron2"/>
    <dgm:cxn modelId="{836E4DD1-7B7F-4503-AE9E-93666AA3E6B4}" type="presParOf" srcId="{34319414-3D9F-4183-B980-AE1EEBD9BAF6}" destId="{2C24A3AF-F104-4EA7-A83A-A88CE37BD8EC}" srcOrd="1" destOrd="0" presId="urn:microsoft.com/office/officeart/2005/8/layout/chevron2"/>
    <dgm:cxn modelId="{C8B424A0-B9B4-46EB-A391-5785CC922E6B}" type="presParOf" srcId="{A2A905D5-9005-4183-8759-1D318927C74E}" destId="{537C3779-EAA1-4128-82BA-B91FFEA7C71F}" srcOrd="11" destOrd="0" presId="urn:microsoft.com/office/officeart/2005/8/layout/chevron2"/>
    <dgm:cxn modelId="{5FE0E270-FA32-415D-972F-B69D4EA3EEB4}" type="presParOf" srcId="{A2A905D5-9005-4183-8759-1D318927C74E}" destId="{D2072B04-0DA8-424B-9638-D9366E0C05E9}" srcOrd="12" destOrd="0" presId="urn:microsoft.com/office/officeart/2005/8/layout/chevron2"/>
    <dgm:cxn modelId="{847B1982-31FE-4575-AD09-A2CCB6C1A549}" type="presParOf" srcId="{D2072B04-0DA8-424B-9638-D9366E0C05E9}" destId="{7B9D39D5-DD81-4721-8BB1-31EC7DC85BD9}" srcOrd="0" destOrd="0" presId="urn:microsoft.com/office/officeart/2005/8/layout/chevron2"/>
    <dgm:cxn modelId="{248E9BD9-76E4-4FFD-AF05-8ABA873B39FA}" type="presParOf" srcId="{D2072B04-0DA8-424B-9638-D9366E0C05E9}" destId="{10125C5A-EC07-40FE-B26F-1C017ABA3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C34131-01D5-41D3-85D8-0BA9CC1E3D4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8098C96-4300-4C5F-A016-65B3786418F3}">
      <dgm:prSet phldrT="[文本]" custT="1"/>
      <dgm:spPr/>
      <dgm:t>
        <a:bodyPr/>
        <a:lstStyle/>
        <a:p>
          <a:r>
            <a:rPr lang="en-US" altLang="zh-CN" sz="2000" b="1" dirty="0" smtClean="0"/>
            <a:t>1</a:t>
          </a:r>
          <a:endParaRPr lang="zh-CN" altLang="en-US" sz="2000" b="1" dirty="0"/>
        </a:p>
      </dgm:t>
    </dgm:pt>
    <dgm:pt modelId="{0E605755-BAF7-417F-8810-5D8F25E1B31C}" type="par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52A02CAE-6C22-4A78-9AC0-D8EB80158385}" type="sib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D1C69851-9008-42D2-85B1-65B60EF9C39F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C66CF163-0EED-45EF-B55A-2085625577D3}" type="par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E776C58A-7DFB-46A0-AD75-FCC9BB407FEA}" type="sib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381A96EC-5C98-4DF2-8782-D25448F09F34}">
      <dgm:prSet phldrT="[文本]" custT="1"/>
      <dgm:spPr/>
      <dgm:t>
        <a:bodyPr/>
        <a:lstStyle/>
        <a:p>
          <a:r>
            <a:rPr lang="en-US" altLang="zh-CN" sz="2000" b="1" dirty="0" smtClean="0"/>
            <a:t>2</a:t>
          </a:r>
          <a:endParaRPr lang="zh-CN" altLang="en-US" sz="2000" b="1" dirty="0"/>
        </a:p>
      </dgm:t>
    </dgm:pt>
    <dgm:pt modelId="{4B3276BD-7263-4330-A341-71A9708DE606}" type="par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6FA763A2-D104-4163-8761-C93D994532A7}" type="sib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D081563C-A447-45DE-94F0-F789B07B02B0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Crowdsourced Data Aggregation for Reliable Information Discovery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0C03BCBD-C152-4049-93E6-FC70F9B77E50}" type="par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53AFA46C-77D5-4BF7-9EE4-45BA3FDCE42B}" type="sib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B3400E20-3442-4DFF-AC0A-5E9072BE6B20}">
      <dgm:prSet phldrT="[文本]" custT="1"/>
      <dgm:spPr/>
      <dgm:t>
        <a:bodyPr/>
        <a:lstStyle/>
        <a:p>
          <a:r>
            <a:rPr lang="en-US" altLang="zh-CN" sz="2000" b="1" dirty="0" smtClean="0"/>
            <a:t>3</a:t>
          </a:r>
          <a:endParaRPr lang="zh-CN" altLang="en-US" sz="2000" b="1" dirty="0"/>
        </a:p>
      </dgm:t>
    </dgm:pt>
    <dgm:pt modelId="{D6C4C815-2B9A-45C2-9D6C-7A3EE384071A}" type="par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68C4C6D4-8A67-40C5-89D8-6D90CF0F380D}" type="sib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8B0F4A51-75F2-4A20-B7C1-D80D36C447A6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Passive Crowdsourcing Scenarios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30BF1438-4526-4482-B806-0D90E6DB6740}" type="par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145F617F-D56C-4796-828A-88CA4484A684}" type="sib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84B58820-93F5-41B0-827D-6D1D8454DAA7}">
      <dgm:prSet phldrT="[文本]" custT="1"/>
      <dgm:spPr/>
      <dgm:t>
        <a:bodyPr/>
        <a:lstStyle/>
        <a:p>
          <a:r>
            <a:rPr lang="en-US" altLang="zh-CN" sz="2000" b="1" dirty="0" smtClean="0"/>
            <a:t>4</a:t>
          </a:r>
          <a:endParaRPr lang="zh-CN" altLang="en-US" sz="2000" b="1" dirty="0"/>
        </a:p>
      </dgm:t>
    </dgm:pt>
    <dgm:pt modelId="{5F3E5211-12A4-45D4-BDA3-088632D1DD1B}" type="par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86DF2531-EA5F-48A5-B298-B5420D11B9C7}" type="sib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09B76E75-89F9-4B7D-ADC9-1BA7753F9981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rgbClr val="C00000"/>
              </a:solidFill>
            </a:rPr>
            <a:t>Active Crowdsourcing Scenarios</a:t>
          </a:r>
          <a:endParaRPr lang="zh-CN" altLang="en-US" sz="2000" b="1" dirty="0">
            <a:solidFill>
              <a:srgbClr val="C00000"/>
            </a:solidFill>
          </a:endParaRPr>
        </a:p>
      </dgm:t>
    </dgm:pt>
    <dgm:pt modelId="{9CFCBD23-C665-4CB1-9E99-537FB89BB7C8}" type="par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35149D29-6267-45F6-8355-753947498E62}" type="sib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0E2C84CB-E808-441D-9EF2-63DCB21FCB19}">
      <dgm:prSet phldrT="[文本]" custT="1"/>
      <dgm:spPr/>
      <dgm:t>
        <a:bodyPr/>
        <a:lstStyle/>
        <a:p>
          <a:r>
            <a:rPr lang="en-US" altLang="zh-CN" sz="2000" b="1" dirty="0" smtClean="0"/>
            <a:t>5</a:t>
          </a:r>
          <a:endParaRPr lang="zh-CN" altLang="en-US" sz="2000" b="1" dirty="0"/>
        </a:p>
      </dgm:t>
    </dgm:pt>
    <dgm:pt modelId="{1EBD2D24-EEA7-43A1-9B58-88929C46D205}" type="par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B579C1D8-D8EA-41BA-BEC3-E32325F55C22}" type="sib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1F1E3C29-9F45-4EDE-A14E-5F77C526F0B1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Applications and Open Questions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4CEF51BD-2C91-4758-B86A-13BC06E12243}" type="par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A9A48FDE-DA06-49B2-B693-A311F8BADCE4}" type="sib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0C023B88-BEAD-497A-ADDE-66BAAB95E4B2}">
      <dgm:prSet phldrT="[文本]" custT="1"/>
      <dgm:spPr/>
      <dgm:t>
        <a:bodyPr/>
        <a:lstStyle/>
        <a:p>
          <a:r>
            <a:rPr lang="en-US" altLang="zh-CN" sz="2000" b="1" dirty="0" smtClean="0"/>
            <a:t>6</a:t>
          </a:r>
          <a:endParaRPr lang="zh-CN" altLang="en-US" sz="2000" b="1" dirty="0"/>
        </a:p>
      </dgm:t>
    </dgm:pt>
    <dgm:pt modelId="{1EF10016-9DAC-4BB2-AC5F-F55A4A8C7DB6}" type="par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F960D827-2A1D-4660-99BD-8AB81EC97FCD}" type="sib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CA91843D-6008-4677-976C-1899730828F0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2B70E4-DC39-49E2-A56F-BFD2CFCBF07F}" type="par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D58F7E0D-4520-4F27-9098-BAA70BCC052F}" type="sib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9AF2A038-DBE5-4062-BB7D-DB26EE9FC6AA}">
      <dgm:prSet phldrT="[文本]" custT="1"/>
      <dgm:spPr/>
      <dgm:t>
        <a:bodyPr/>
        <a:lstStyle/>
        <a:p>
          <a:r>
            <a:rPr lang="en-US" altLang="zh-CN" sz="2000" b="1" dirty="0" smtClean="0"/>
            <a:t>7</a:t>
          </a:r>
          <a:endParaRPr lang="zh-CN" altLang="en-US" sz="2000" b="1" dirty="0"/>
        </a:p>
      </dgm:t>
    </dgm:pt>
    <dgm:pt modelId="{02257FCB-D982-4428-955B-B7D60E4EA8F3}" type="par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F11977A5-48AB-42C1-A68F-1047FAA9B759}" type="sib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CD954AA1-F460-4385-9276-1CDD23CB7EE6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F5A079-920C-4E25-83BC-616BC4AB3C08}" type="par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F2C8615D-B551-4CFD-BEB6-488A4B1D1C25}" type="sib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A2A905D5-9005-4183-8759-1D318927C74E}" type="pres">
      <dgm:prSet presAssocID="{E9C34131-01D5-41D3-85D8-0BA9CC1E3D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F2259-6C7D-4C52-B1BD-CAD978527A35}" type="pres">
      <dgm:prSet presAssocID="{78098C96-4300-4C5F-A016-65B3786418F3}" presName="composite" presStyleCnt="0"/>
      <dgm:spPr/>
    </dgm:pt>
    <dgm:pt modelId="{1CC264B1-5291-4598-88DE-F21942904424}" type="pres">
      <dgm:prSet presAssocID="{78098C96-4300-4C5F-A016-65B3786418F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FF32A-EBDE-475E-9D50-185DBA0935A2}" type="pres">
      <dgm:prSet presAssocID="{78098C96-4300-4C5F-A016-65B3786418F3}" presName="descendantText" presStyleLbl="alignAcc1" presStyleIdx="0" presStyleCnt="7" custLinFactNeighborX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ED7D03-8736-496D-A38E-88B0879AD6B7}" type="pres">
      <dgm:prSet presAssocID="{52A02CAE-6C22-4A78-9AC0-D8EB80158385}" presName="sp" presStyleCnt="0"/>
      <dgm:spPr/>
    </dgm:pt>
    <dgm:pt modelId="{BBA1CCC2-02EC-43FB-AF95-9259A7742FF3}" type="pres">
      <dgm:prSet presAssocID="{381A96EC-5C98-4DF2-8782-D25448F09F34}" presName="composite" presStyleCnt="0"/>
      <dgm:spPr/>
    </dgm:pt>
    <dgm:pt modelId="{D96DF300-1219-4A2C-AA2C-99DAC5C63D85}" type="pres">
      <dgm:prSet presAssocID="{381A96EC-5C98-4DF2-8782-D25448F09F3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45BB5-2BD5-45B4-973C-FE42D153EB1E}" type="pres">
      <dgm:prSet presAssocID="{381A96EC-5C98-4DF2-8782-D25448F09F3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77C30-38E8-42EE-A894-1D76AFA6175E}" type="pres">
      <dgm:prSet presAssocID="{6FA763A2-D104-4163-8761-C93D994532A7}" presName="sp" presStyleCnt="0"/>
      <dgm:spPr/>
    </dgm:pt>
    <dgm:pt modelId="{8842C964-A563-49E3-93D9-F2381ABD35CF}" type="pres">
      <dgm:prSet presAssocID="{B3400E20-3442-4DFF-AC0A-5E9072BE6B20}" presName="composite" presStyleCnt="0"/>
      <dgm:spPr/>
    </dgm:pt>
    <dgm:pt modelId="{417B3734-68AB-44FB-903E-6DB641B30321}" type="pres">
      <dgm:prSet presAssocID="{B3400E20-3442-4DFF-AC0A-5E9072BE6B2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53AB7-C46A-47E0-B1D4-CC4D72AEFEAF}" type="pres">
      <dgm:prSet presAssocID="{B3400E20-3442-4DFF-AC0A-5E9072BE6B2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D4A734-A737-4A74-9BE9-B1E08986E5E5}" type="pres">
      <dgm:prSet presAssocID="{68C4C6D4-8A67-40C5-89D8-6D90CF0F380D}" presName="sp" presStyleCnt="0"/>
      <dgm:spPr/>
    </dgm:pt>
    <dgm:pt modelId="{9AEDDDF9-1A4D-42CF-91DE-88AF521C55FC}" type="pres">
      <dgm:prSet presAssocID="{84B58820-93F5-41B0-827D-6D1D8454DAA7}" presName="composite" presStyleCnt="0"/>
      <dgm:spPr/>
    </dgm:pt>
    <dgm:pt modelId="{B050B68E-CB20-43AD-8B17-77D6E054DB79}" type="pres">
      <dgm:prSet presAssocID="{84B58820-93F5-41B0-827D-6D1D8454DAA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9B17-C3BF-472F-8584-21D0B8403CF1}" type="pres">
      <dgm:prSet presAssocID="{84B58820-93F5-41B0-827D-6D1D8454DAA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303761-CDDA-4BB0-BA54-D9D231DE1D8C}" type="pres">
      <dgm:prSet presAssocID="{86DF2531-EA5F-48A5-B298-B5420D11B9C7}" presName="sp" presStyleCnt="0"/>
      <dgm:spPr/>
    </dgm:pt>
    <dgm:pt modelId="{5E21ED63-B21E-4B11-8609-D2C006D688F2}" type="pres">
      <dgm:prSet presAssocID="{0E2C84CB-E808-441D-9EF2-63DCB21FCB19}" presName="composite" presStyleCnt="0"/>
      <dgm:spPr/>
    </dgm:pt>
    <dgm:pt modelId="{6415B5E5-4CF0-4C84-A954-90F91D15F132}" type="pres">
      <dgm:prSet presAssocID="{0E2C84CB-E808-441D-9EF2-63DCB21FCB1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17828-E332-4C2F-8BC7-33EFAFD93855}" type="pres">
      <dgm:prSet presAssocID="{0E2C84CB-E808-441D-9EF2-63DCB21FCB1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EC3E-4EAE-41BC-B81A-3F307597D064}" type="pres">
      <dgm:prSet presAssocID="{B579C1D8-D8EA-41BA-BEC3-E32325F55C22}" presName="sp" presStyleCnt="0"/>
      <dgm:spPr/>
    </dgm:pt>
    <dgm:pt modelId="{34319414-3D9F-4183-B980-AE1EEBD9BAF6}" type="pres">
      <dgm:prSet presAssocID="{0C023B88-BEAD-497A-ADDE-66BAAB95E4B2}" presName="composite" presStyleCnt="0"/>
      <dgm:spPr/>
    </dgm:pt>
    <dgm:pt modelId="{476385A7-FBAC-414D-A111-EC3581FC045D}" type="pres">
      <dgm:prSet presAssocID="{0C023B88-BEAD-497A-ADDE-66BAAB95E4B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4A3AF-F104-4EA7-A83A-A88CE37BD8EC}" type="pres">
      <dgm:prSet presAssocID="{0C023B88-BEAD-497A-ADDE-66BAAB95E4B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C3779-EAA1-4128-82BA-B91FFEA7C71F}" type="pres">
      <dgm:prSet presAssocID="{F960D827-2A1D-4660-99BD-8AB81EC97FCD}" presName="sp" presStyleCnt="0"/>
      <dgm:spPr/>
    </dgm:pt>
    <dgm:pt modelId="{D2072B04-0DA8-424B-9638-D9366E0C05E9}" type="pres">
      <dgm:prSet presAssocID="{9AF2A038-DBE5-4062-BB7D-DB26EE9FC6AA}" presName="composite" presStyleCnt="0"/>
      <dgm:spPr/>
    </dgm:pt>
    <dgm:pt modelId="{7B9D39D5-DD81-4721-8BB1-31EC7DC85BD9}" type="pres">
      <dgm:prSet presAssocID="{9AF2A038-DBE5-4062-BB7D-DB26EE9FC6A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25C5A-EC07-40FE-B26F-1C017ABA3397}" type="pres">
      <dgm:prSet presAssocID="{9AF2A038-DBE5-4062-BB7D-DB26EE9FC6A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330F44-95CC-4EC9-B598-8C60F691CBCE}" srcId="{E9C34131-01D5-41D3-85D8-0BA9CC1E3D49}" destId="{0C023B88-BEAD-497A-ADDE-66BAAB95E4B2}" srcOrd="5" destOrd="0" parTransId="{1EF10016-9DAC-4BB2-AC5F-F55A4A8C7DB6}" sibTransId="{F960D827-2A1D-4660-99BD-8AB81EC97FCD}"/>
    <dgm:cxn modelId="{CAD5796E-F340-4612-95A1-0FD7C9CB719E}" type="presOf" srcId="{381A96EC-5C98-4DF2-8782-D25448F09F34}" destId="{D96DF300-1219-4A2C-AA2C-99DAC5C63D85}" srcOrd="0" destOrd="0" presId="urn:microsoft.com/office/officeart/2005/8/layout/chevron2"/>
    <dgm:cxn modelId="{AA5EAC1C-6DBA-4C95-8E71-BC23663DEB40}" type="presOf" srcId="{B3400E20-3442-4DFF-AC0A-5E9072BE6B20}" destId="{417B3734-68AB-44FB-903E-6DB641B30321}" srcOrd="0" destOrd="0" presId="urn:microsoft.com/office/officeart/2005/8/layout/chevron2"/>
    <dgm:cxn modelId="{325577A7-5F09-4F42-8A26-974343E61F0D}" type="presOf" srcId="{CA91843D-6008-4677-976C-1899730828F0}" destId="{2C24A3AF-F104-4EA7-A83A-A88CE37BD8EC}" srcOrd="0" destOrd="0" presId="urn:microsoft.com/office/officeart/2005/8/layout/chevron2"/>
    <dgm:cxn modelId="{42DD8B8A-A35B-452E-A6D3-E10B484CD6B7}" srcId="{78098C96-4300-4C5F-A016-65B3786418F3}" destId="{D1C69851-9008-42D2-85B1-65B60EF9C39F}" srcOrd="0" destOrd="0" parTransId="{C66CF163-0EED-45EF-B55A-2085625577D3}" sibTransId="{E776C58A-7DFB-46A0-AD75-FCC9BB407FEA}"/>
    <dgm:cxn modelId="{DF4BD4FE-9DEC-415F-864D-632C2329951B}" srcId="{E9C34131-01D5-41D3-85D8-0BA9CC1E3D49}" destId="{B3400E20-3442-4DFF-AC0A-5E9072BE6B20}" srcOrd="2" destOrd="0" parTransId="{D6C4C815-2B9A-45C2-9D6C-7A3EE384071A}" sibTransId="{68C4C6D4-8A67-40C5-89D8-6D90CF0F380D}"/>
    <dgm:cxn modelId="{FE02D7CD-7D32-4EE4-8F5F-F0524D35460B}" srcId="{E9C34131-01D5-41D3-85D8-0BA9CC1E3D49}" destId="{9AF2A038-DBE5-4062-BB7D-DB26EE9FC6AA}" srcOrd="6" destOrd="0" parTransId="{02257FCB-D982-4428-955B-B7D60E4EA8F3}" sibTransId="{F11977A5-48AB-42C1-A68F-1047FAA9B759}"/>
    <dgm:cxn modelId="{AF3420F9-4E0E-410C-9E74-935BEFC52F7B}" srcId="{E9C34131-01D5-41D3-85D8-0BA9CC1E3D49}" destId="{78098C96-4300-4C5F-A016-65B3786418F3}" srcOrd="0" destOrd="0" parTransId="{0E605755-BAF7-417F-8810-5D8F25E1B31C}" sibTransId="{52A02CAE-6C22-4A78-9AC0-D8EB80158385}"/>
    <dgm:cxn modelId="{BC7D6164-333E-4AB4-994F-7C8231723962}" type="presOf" srcId="{D081563C-A447-45DE-94F0-F789B07B02B0}" destId="{16645BB5-2BD5-45B4-973C-FE42D153EB1E}" srcOrd="0" destOrd="0" presId="urn:microsoft.com/office/officeart/2005/8/layout/chevron2"/>
    <dgm:cxn modelId="{9D85E88E-E046-4E6F-8246-40887C3B6C3D}" type="presOf" srcId="{0E2C84CB-E808-441D-9EF2-63DCB21FCB19}" destId="{6415B5E5-4CF0-4C84-A954-90F91D15F132}" srcOrd="0" destOrd="0" presId="urn:microsoft.com/office/officeart/2005/8/layout/chevron2"/>
    <dgm:cxn modelId="{67929364-1F7A-4D09-8FDE-FFFB7DB574AF}" type="presOf" srcId="{09B76E75-89F9-4B7D-ADC9-1BA7753F9981}" destId="{F59E9B17-C3BF-472F-8584-21D0B8403CF1}" srcOrd="0" destOrd="0" presId="urn:microsoft.com/office/officeart/2005/8/layout/chevron2"/>
    <dgm:cxn modelId="{9E1A9057-0F38-4704-B1C4-FD6E6A851745}" srcId="{E9C34131-01D5-41D3-85D8-0BA9CC1E3D49}" destId="{84B58820-93F5-41B0-827D-6D1D8454DAA7}" srcOrd="3" destOrd="0" parTransId="{5F3E5211-12A4-45D4-BDA3-088632D1DD1B}" sibTransId="{86DF2531-EA5F-48A5-B298-B5420D11B9C7}"/>
    <dgm:cxn modelId="{010D9038-F095-46AF-904A-7F8F107335FA}" srcId="{84B58820-93F5-41B0-827D-6D1D8454DAA7}" destId="{09B76E75-89F9-4B7D-ADC9-1BA7753F9981}" srcOrd="0" destOrd="0" parTransId="{9CFCBD23-C665-4CB1-9E99-537FB89BB7C8}" sibTransId="{35149D29-6267-45F6-8355-753947498E62}"/>
    <dgm:cxn modelId="{CC991BA9-91F6-4DB8-B83C-BEBE3DFE7B15}" type="presOf" srcId="{0C023B88-BEAD-497A-ADDE-66BAAB95E4B2}" destId="{476385A7-FBAC-414D-A111-EC3581FC045D}" srcOrd="0" destOrd="0" presId="urn:microsoft.com/office/officeart/2005/8/layout/chevron2"/>
    <dgm:cxn modelId="{DABA225A-12F7-48DE-8741-AC78FA55BCD4}" type="presOf" srcId="{84B58820-93F5-41B0-827D-6D1D8454DAA7}" destId="{B050B68E-CB20-43AD-8B17-77D6E054DB79}" srcOrd="0" destOrd="0" presId="urn:microsoft.com/office/officeart/2005/8/layout/chevron2"/>
    <dgm:cxn modelId="{58628A61-F18A-4100-96CE-5300159CF6DA}" type="presOf" srcId="{78098C96-4300-4C5F-A016-65B3786418F3}" destId="{1CC264B1-5291-4598-88DE-F21942904424}" srcOrd="0" destOrd="0" presId="urn:microsoft.com/office/officeart/2005/8/layout/chevron2"/>
    <dgm:cxn modelId="{DCBCF1CD-4224-4E98-8BD0-1A460BB56EB6}" srcId="{B3400E20-3442-4DFF-AC0A-5E9072BE6B20}" destId="{8B0F4A51-75F2-4A20-B7C1-D80D36C447A6}" srcOrd="0" destOrd="0" parTransId="{30BF1438-4526-4482-B806-0D90E6DB6740}" sibTransId="{145F617F-D56C-4796-828A-88CA4484A684}"/>
    <dgm:cxn modelId="{3AAF3A18-D259-46A1-8318-61D141B83A88}" srcId="{0E2C84CB-E808-441D-9EF2-63DCB21FCB19}" destId="{1F1E3C29-9F45-4EDE-A14E-5F77C526F0B1}" srcOrd="0" destOrd="0" parTransId="{4CEF51BD-2C91-4758-B86A-13BC06E12243}" sibTransId="{A9A48FDE-DA06-49B2-B693-A311F8BADCE4}"/>
    <dgm:cxn modelId="{EE5C1395-5247-477E-B5B6-D88B1FC0C340}" srcId="{9AF2A038-DBE5-4062-BB7D-DB26EE9FC6AA}" destId="{CD954AA1-F460-4385-9276-1CDD23CB7EE6}" srcOrd="0" destOrd="0" parTransId="{7AF5A079-920C-4E25-83BC-616BC4AB3C08}" sibTransId="{F2C8615D-B551-4CFD-BEB6-488A4B1D1C25}"/>
    <dgm:cxn modelId="{A823358D-A225-463C-8AD1-D749FF653F4A}" srcId="{E9C34131-01D5-41D3-85D8-0BA9CC1E3D49}" destId="{0E2C84CB-E808-441D-9EF2-63DCB21FCB19}" srcOrd="4" destOrd="0" parTransId="{1EBD2D24-EEA7-43A1-9B58-88929C46D205}" sibTransId="{B579C1D8-D8EA-41BA-BEC3-E32325F55C22}"/>
    <dgm:cxn modelId="{36B244C7-DC52-472F-941B-5C75F94C329B}" type="presOf" srcId="{1F1E3C29-9F45-4EDE-A14E-5F77C526F0B1}" destId="{67717828-E332-4C2F-8BC7-33EFAFD93855}" srcOrd="0" destOrd="0" presId="urn:microsoft.com/office/officeart/2005/8/layout/chevron2"/>
    <dgm:cxn modelId="{59E1493C-3129-4D64-A21C-9BFA2C75C90C}" srcId="{0C023B88-BEAD-497A-ADDE-66BAAB95E4B2}" destId="{CA91843D-6008-4677-976C-1899730828F0}" srcOrd="0" destOrd="0" parTransId="{7A2B70E4-DC39-49E2-A56F-BFD2CFCBF07F}" sibTransId="{D58F7E0D-4520-4F27-9098-BAA70BCC052F}"/>
    <dgm:cxn modelId="{0DD0532D-F78D-44B7-AD6F-91161AEFF051}" type="presOf" srcId="{9AF2A038-DBE5-4062-BB7D-DB26EE9FC6AA}" destId="{7B9D39D5-DD81-4721-8BB1-31EC7DC85BD9}" srcOrd="0" destOrd="0" presId="urn:microsoft.com/office/officeart/2005/8/layout/chevron2"/>
    <dgm:cxn modelId="{AEB58928-43C6-4E57-A5D5-0A57AC3598BB}" type="presOf" srcId="{CD954AA1-F460-4385-9276-1CDD23CB7EE6}" destId="{10125C5A-EC07-40FE-B26F-1C017ABA3397}" srcOrd="0" destOrd="0" presId="urn:microsoft.com/office/officeart/2005/8/layout/chevron2"/>
    <dgm:cxn modelId="{E609D1F6-3858-4F2B-A69F-B7DBEBB8F677}" srcId="{381A96EC-5C98-4DF2-8782-D25448F09F34}" destId="{D081563C-A447-45DE-94F0-F789B07B02B0}" srcOrd="0" destOrd="0" parTransId="{0C03BCBD-C152-4049-93E6-FC70F9B77E50}" sibTransId="{53AFA46C-77D5-4BF7-9EE4-45BA3FDCE42B}"/>
    <dgm:cxn modelId="{A3DF985C-2B1F-49B0-8DB4-C8185D69955E}" srcId="{E9C34131-01D5-41D3-85D8-0BA9CC1E3D49}" destId="{381A96EC-5C98-4DF2-8782-D25448F09F34}" srcOrd="1" destOrd="0" parTransId="{4B3276BD-7263-4330-A341-71A9708DE606}" sibTransId="{6FA763A2-D104-4163-8761-C93D994532A7}"/>
    <dgm:cxn modelId="{B4418DDF-86E3-481C-87D3-E2D8CBA9FD9E}" type="presOf" srcId="{E9C34131-01D5-41D3-85D8-0BA9CC1E3D49}" destId="{A2A905D5-9005-4183-8759-1D318927C74E}" srcOrd="0" destOrd="0" presId="urn:microsoft.com/office/officeart/2005/8/layout/chevron2"/>
    <dgm:cxn modelId="{B3F1BFBD-8B0D-4CB7-A6E0-ACCAC0CF968F}" type="presOf" srcId="{D1C69851-9008-42D2-85B1-65B60EF9C39F}" destId="{4B5FF32A-EBDE-475E-9D50-185DBA0935A2}" srcOrd="0" destOrd="0" presId="urn:microsoft.com/office/officeart/2005/8/layout/chevron2"/>
    <dgm:cxn modelId="{69E94F93-C3C7-4836-AD40-1A3B8C49C8EA}" type="presOf" srcId="{8B0F4A51-75F2-4A20-B7C1-D80D36C447A6}" destId="{C6A53AB7-C46A-47E0-B1D4-CC4D72AEFEAF}" srcOrd="0" destOrd="0" presId="urn:microsoft.com/office/officeart/2005/8/layout/chevron2"/>
    <dgm:cxn modelId="{EF7CB729-B1A3-4AB5-BC87-9D7F08E6A228}" type="presParOf" srcId="{A2A905D5-9005-4183-8759-1D318927C74E}" destId="{5FCF2259-6C7D-4C52-B1BD-CAD978527A35}" srcOrd="0" destOrd="0" presId="urn:microsoft.com/office/officeart/2005/8/layout/chevron2"/>
    <dgm:cxn modelId="{45AAEBCB-3DB8-48F4-BE78-6445EC133BF1}" type="presParOf" srcId="{5FCF2259-6C7D-4C52-B1BD-CAD978527A35}" destId="{1CC264B1-5291-4598-88DE-F21942904424}" srcOrd="0" destOrd="0" presId="urn:microsoft.com/office/officeart/2005/8/layout/chevron2"/>
    <dgm:cxn modelId="{032CC565-8EEB-4708-9E6F-5F99F2C8F937}" type="presParOf" srcId="{5FCF2259-6C7D-4C52-B1BD-CAD978527A35}" destId="{4B5FF32A-EBDE-475E-9D50-185DBA0935A2}" srcOrd="1" destOrd="0" presId="urn:microsoft.com/office/officeart/2005/8/layout/chevron2"/>
    <dgm:cxn modelId="{49EEE672-1F41-43BE-9BA2-6DFF49C74A4D}" type="presParOf" srcId="{A2A905D5-9005-4183-8759-1D318927C74E}" destId="{ADED7D03-8736-496D-A38E-88B0879AD6B7}" srcOrd="1" destOrd="0" presId="urn:microsoft.com/office/officeart/2005/8/layout/chevron2"/>
    <dgm:cxn modelId="{30DFC8BE-26E9-4373-A870-EAC7C0EB5046}" type="presParOf" srcId="{A2A905D5-9005-4183-8759-1D318927C74E}" destId="{BBA1CCC2-02EC-43FB-AF95-9259A7742FF3}" srcOrd="2" destOrd="0" presId="urn:microsoft.com/office/officeart/2005/8/layout/chevron2"/>
    <dgm:cxn modelId="{DAAE17EF-2115-49AB-B06B-7E26EF3FC17B}" type="presParOf" srcId="{BBA1CCC2-02EC-43FB-AF95-9259A7742FF3}" destId="{D96DF300-1219-4A2C-AA2C-99DAC5C63D85}" srcOrd="0" destOrd="0" presId="urn:microsoft.com/office/officeart/2005/8/layout/chevron2"/>
    <dgm:cxn modelId="{2803E1C5-F7BB-4DFD-A87F-7C07A6EB9C47}" type="presParOf" srcId="{BBA1CCC2-02EC-43FB-AF95-9259A7742FF3}" destId="{16645BB5-2BD5-45B4-973C-FE42D153EB1E}" srcOrd="1" destOrd="0" presId="urn:microsoft.com/office/officeart/2005/8/layout/chevron2"/>
    <dgm:cxn modelId="{8934D474-3D36-44EF-B6CD-DC84DE613A74}" type="presParOf" srcId="{A2A905D5-9005-4183-8759-1D318927C74E}" destId="{40F77C30-38E8-42EE-A894-1D76AFA6175E}" srcOrd="3" destOrd="0" presId="urn:microsoft.com/office/officeart/2005/8/layout/chevron2"/>
    <dgm:cxn modelId="{7C38AD62-19B0-4A14-AD0A-7717DD8E3BF7}" type="presParOf" srcId="{A2A905D5-9005-4183-8759-1D318927C74E}" destId="{8842C964-A563-49E3-93D9-F2381ABD35CF}" srcOrd="4" destOrd="0" presId="urn:microsoft.com/office/officeart/2005/8/layout/chevron2"/>
    <dgm:cxn modelId="{765E2A18-FA78-4B8C-9EF7-E0DD01C93D04}" type="presParOf" srcId="{8842C964-A563-49E3-93D9-F2381ABD35CF}" destId="{417B3734-68AB-44FB-903E-6DB641B30321}" srcOrd="0" destOrd="0" presId="urn:microsoft.com/office/officeart/2005/8/layout/chevron2"/>
    <dgm:cxn modelId="{F196EDDC-A7CC-43E4-B87A-48D76B69217B}" type="presParOf" srcId="{8842C964-A563-49E3-93D9-F2381ABD35CF}" destId="{C6A53AB7-C46A-47E0-B1D4-CC4D72AEFEAF}" srcOrd="1" destOrd="0" presId="urn:microsoft.com/office/officeart/2005/8/layout/chevron2"/>
    <dgm:cxn modelId="{596C3B5C-F81C-4BCA-9075-02E840868928}" type="presParOf" srcId="{A2A905D5-9005-4183-8759-1D318927C74E}" destId="{A4D4A734-A737-4A74-9BE9-B1E08986E5E5}" srcOrd="5" destOrd="0" presId="urn:microsoft.com/office/officeart/2005/8/layout/chevron2"/>
    <dgm:cxn modelId="{1ED42D7B-9F26-4717-92FD-A70D1F719C68}" type="presParOf" srcId="{A2A905D5-9005-4183-8759-1D318927C74E}" destId="{9AEDDDF9-1A4D-42CF-91DE-88AF521C55FC}" srcOrd="6" destOrd="0" presId="urn:microsoft.com/office/officeart/2005/8/layout/chevron2"/>
    <dgm:cxn modelId="{C1197A81-1102-424E-A68B-5B62452A963C}" type="presParOf" srcId="{9AEDDDF9-1A4D-42CF-91DE-88AF521C55FC}" destId="{B050B68E-CB20-43AD-8B17-77D6E054DB79}" srcOrd="0" destOrd="0" presId="urn:microsoft.com/office/officeart/2005/8/layout/chevron2"/>
    <dgm:cxn modelId="{4018F71C-2A1C-47D7-8C16-D99240EF4C3D}" type="presParOf" srcId="{9AEDDDF9-1A4D-42CF-91DE-88AF521C55FC}" destId="{F59E9B17-C3BF-472F-8584-21D0B8403CF1}" srcOrd="1" destOrd="0" presId="urn:microsoft.com/office/officeart/2005/8/layout/chevron2"/>
    <dgm:cxn modelId="{63442E3E-7E7C-4FC4-A52D-11D2A0EF4D32}" type="presParOf" srcId="{A2A905D5-9005-4183-8759-1D318927C74E}" destId="{DB303761-CDDA-4BB0-BA54-D9D231DE1D8C}" srcOrd="7" destOrd="0" presId="urn:microsoft.com/office/officeart/2005/8/layout/chevron2"/>
    <dgm:cxn modelId="{2717CD55-DC7F-4491-9345-15E49130A48C}" type="presParOf" srcId="{A2A905D5-9005-4183-8759-1D318927C74E}" destId="{5E21ED63-B21E-4B11-8609-D2C006D688F2}" srcOrd="8" destOrd="0" presId="urn:microsoft.com/office/officeart/2005/8/layout/chevron2"/>
    <dgm:cxn modelId="{B3A8CFB3-7D06-4696-AB4D-3EA2E81B2CE1}" type="presParOf" srcId="{5E21ED63-B21E-4B11-8609-D2C006D688F2}" destId="{6415B5E5-4CF0-4C84-A954-90F91D15F132}" srcOrd="0" destOrd="0" presId="urn:microsoft.com/office/officeart/2005/8/layout/chevron2"/>
    <dgm:cxn modelId="{28F2222A-65FB-424D-894C-9DE64BD8CA45}" type="presParOf" srcId="{5E21ED63-B21E-4B11-8609-D2C006D688F2}" destId="{67717828-E332-4C2F-8BC7-33EFAFD93855}" srcOrd="1" destOrd="0" presId="urn:microsoft.com/office/officeart/2005/8/layout/chevron2"/>
    <dgm:cxn modelId="{F4815CB1-5A29-4F3F-9C25-F781EA13E2D2}" type="presParOf" srcId="{A2A905D5-9005-4183-8759-1D318927C74E}" destId="{095FEC3E-4EAE-41BC-B81A-3F307597D064}" srcOrd="9" destOrd="0" presId="urn:microsoft.com/office/officeart/2005/8/layout/chevron2"/>
    <dgm:cxn modelId="{E8F76FF7-8A22-4B69-9FE3-F78080BE56A2}" type="presParOf" srcId="{A2A905D5-9005-4183-8759-1D318927C74E}" destId="{34319414-3D9F-4183-B980-AE1EEBD9BAF6}" srcOrd="10" destOrd="0" presId="urn:microsoft.com/office/officeart/2005/8/layout/chevron2"/>
    <dgm:cxn modelId="{1553BFDA-3C89-436B-AB38-8B074E328FB2}" type="presParOf" srcId="{34319414-3D9F-4183-B980-AE1EEBD9BAF6}" destId="{476385A7-FBAC-414D-A111-EC3581FC045D}" srcOrd="0" destOrd="0" presId="urn:microsoft.com/office/officeart/2005/8/layout/chevron2"/>
    <dgm:cxn modelId="{C64238F6-2BA5-41BD-955B-E77BD4EF840F}" type="presParOf" srcId="{34319414-3D9F-4183-B980-AE1EEBD9BAF6}" destId="{2C24A3AF-F104-4EA7-A83A-A88CE37BD8EC}" srcOrd="1" destOrd="0" presId="urn:microsoft.com/office/officeart/2005/8/layout/chevron2"/>
    <dgm:cxn modelId="{DCF985E3-A743-4462-BBEC-8D028E4CB7D5}" type="presParOf" srcId="{A2A905D5-9005-4183-8759-1D318927C74E}" destId="{537C3779-EAA1-4128-82BA-B91FFEA7C71F}" srcOrd="11" destOrd="0" presId="urn:microsoft.com/office/officeart/2005/8/layout/chevron2"/>
    <dgm:cxn modelId="{68CB1DB5-B83C-4F01-A3DE-E010AC1A4E1B}" type="presParOf" srcId="{A2A905D5-9005-4183-8759-1D318927C74E}" destId="{D2072B04-0DA8-424B-9638-D9366E0C05E9}" srcOrd="12" destOrd="0" presId="urn:microsoft.com/office/officeart/2005/8/layout/chevron2"/>
    <dgm:cxn modelId="{28C1D4DF-3AFF-4E68-87E9-0C483D652866}" type="presParOf" srcId="{D2072B04-0DA8-424B-9638-D9366E0C05E9}" destId="{7B9D39D5-DD81-4721-8BB1-31EC7DC85BD9}" srcOrd="0" destOrd="0" presId="urn:microsoft.com/office/officeart/2005/8/layout/chevron2"/>
    <dgm:cxn modelId="{7B37165C-DCA3-48A5-81BE-10F3EBDCB6B2}" type="presParOf" srcId="{D2072B04-0DA8-424B-9638-D9366E0C05E9}" destId="{10125C5A-EC07-40FE-B26F-1C017ABA3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C34131-01D5-41D3-85D8-0BA9CC1E3D49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78098C96-4300-4C5F-A016-65B3786418F3}">
      <dgm:prSet phldrT="[文本]" custT="1"/>
      <dgm:spPr/>
      <dgm:t>
        <a:bodyPr/>
        <a:lstStyle/>
        <a:p>
          <a:r>
            <a:rPr lang="en-US" altLang="zh-CN" sz="2000" b="1" dirty="0" smtClean="0"/>
            <a:t>1</a:t>
          </a:r>
          <a:endParaRPr lang="zh-CN" altLang="en-US" sz="2000" b="1" dirty="0"/>
        </a:p>
      </dgm:t>
    </dgm:pt>
    <dgm:pt modelId="{0E605755-BAF7-417F-8810-5D8F25E1B31C}" type="par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52A02CAE-6C22-4A78-9AC0-D8EB80158385}" type="sibTrans" cxnId="{AF3420F9-4E0E-410C-9E74-935BEFC52F7B}">
      <dgm:prSet/>
      <dgm:spPr/>
      <dgm:t>
        <a:bodyPr/>
        <a:lstStyle/>
        <a:p>
          <a:endParaRPr lang="zh-CN" altLang="en-US" sz="2000" b="1"/>
        </a:p>
      </dgm:t>
    </dgm:pt>
    <dgm:pt modelId="{D1C69851-9008-42D2-85B1-65B60EF9C39F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C66CF163-0EED-45EF-B55A-2085625577D3}" type="par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E776C58A-7DFB-46A0-AD75-FCC9BB407FEA}" type="sibTrans" cxnId="{42DD8B8A-A35B-452E-A6D3-E10B484CD6B7}">
      <dgm:prSet/>
      <dgm:spPr/>
      <dgm:t>
        <a:bodyPr/>
        <a:lstStyle/>
        <a:p>
          <a:endParaRPr lang="zh-CN" altLang="en-US" sz="2000" b="1"/>
        </a:p>
      </dgm:t>
    </dgm:pt>
    <dgm:pt modelId="{381A96EC-5C98-4DF2-8782-D25448F09F34}">
      <dgm:prSet phldrT="[文本]" custT="1"/>
      <dgm:spPr/>
      <dgm:t>
        <a:bodyPr/>
        <a:lstStyle/>
        <a:p>
          <a:r>
            <a:rPr lang="en-US" altLang="zh-CN" sz="2000" b="1" dirty="0" smtClean="0"/>
            <a:t>2</a:t>
          </a:r>
          <a:endParaRPr lang="zh-CN" altLang="en-US" sz="2000" b="1" dirty="0"/>
        </a:p>
      </dgm:t>
    </dgm:pt>
    <dgm:pt modelId="{4B3276BD-7263-4330-A341-71A9708DE606}" type="par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6FA763A2-D104-4163-8761-C93D994532A7}" type="sibTrans" cxnId="{A3DF985C-2B1F-49B0-8DB4-C8185D69955E}">
      <dgm:prSet/>
      <dgm:spPr/>
      <dgm:t>
        <a:bodyPr/>
        <a:lstStyle/>
        <a:p>
          <a:endParaRPr lang="zh-CN" altLang="en-US" sz="2000" b="1"/>
        </a:p>
      </dgm:t>
    </dgm:pt>
    <dgm:pt modelId="{D081563C-A447-45DE-94F0-F789B07B02B0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Crowdsourced Data Aggregation for Reliable Information Discovery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0C03BCBD-C152-4049-93E6-FC70F9B77E50}" type="par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53AFA46C-77D5-4BF7-9EE4-45BA3FDCE42B}" type="sibTrans" cxnId="{E609D1F6-3858-4F2B-A69F-B7DBEBB8F677}">
      <dgm:prSet/>
      <dgm:spPr/>
      <dgm:t>
        <a:bodyPr/>
        <a:lstStyle/>
        <a:p>
          <a:endParaRPr lang="zh-CN" altLang="en-US" sz="2000" b="1"/>
        </a:p>
      </dgm:t>
    </dgm:pt>
    <dgm:pt modelId="{B3400E20-3442-4DFF-AC0A-5E9072BE6B20}">
      <dgm:prSet phldrT="[文本]" custT="1"/>
      <dgm:spPr/>
      <dgm:t>
        <a:bodyPr/>
        <a:lstStyle/>
        <a:p>
          <a:r>
            <a:rPr lang="en-US" altLang="zh-CN" sz="2000" b="1" dirty="0" smtClean="0"/>
            <a:t>3</a:t>
          </a:r>
          <a:endParaRPr lang="zh-CN" altLang="en-US" sz="2000" b="1" dirty="0"/>
        </a:p>
      </dgm:t>
    </dgm:pt>
    <dgm:pt modelId="{D6C4C815-2B9A-45C2-9D6C-7A3EE384071A}" type="par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68C4C6D4-8A67-40C5-89D8-6D90CF0F380D}" type="sibTrans" cxnId="{DF4BD4FE-9DEC-415F-864D-632C2329951B}">
      <dgm:prSet/>
      <dgm:spPr/>
      <dgm:t>
        <a:bodyPr/>
        <a:lstStyle/>
        <a:p>
          <a:endParaRPr lang="zh-CN" altLang="en-US" sz="2000" b="1"/>
        </a:p>
      </dgm:t>
    </dgm:pt>
    <dgm:pt modelId="{8B0F4A51-75F2-4A20-B7C1-D80D36C447A6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Passive Crowdsourcing Scenarios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30BF1438-4526-4482-B806-0D90E6DB6740}" type="par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145F617F-D56C-4796-828A-88CA4484A684}" type="sibTrans" cxnId="{DCBCF1CD-4224-4E98-8BD0-1A460BB56EB6}">
      <dgm:prSet/>
      <dgm:spPr/>
      <dgm:t>
        <a:bodyPr/>
        <a:lstStyle/>
        <a:p>
          <a:endParaRPr lang="zh-CN" altLang="en-US" sz="2000" b="1"/>
        </a:p>
      </dgm:t>
    </dgm:pt>
    <dgm:pt modelId="{84B58820-93F5-41B0-827D-6D1D8454DAA7}">
      <dgm:prSet phldrT="[文本]" custT="1"/>
      <dgm:spPr/>
      <dgm:t>
        <a:bodyPr/>
        <a:lstStyle/>
        <a:p>
          <a:r>
            <a:rPr lang="en-US" altLang="zh-CN" sz="2000" b="1" dirty="0" smtClean="0"/>
            <a:t>4</a:t>
          </a:r>
          <a:endParaRPr lang="zh-CN" altLang="en-US" sz="2000" b="1" dirty="0"/>
        </a:p>
      </dgm:t>
    </dgm:pt>
    <dgm:pt modelId="{5F3E5211-12A4-45D4-BDA3-088632D1DD1B}" type="par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86DF2531-EA5F-48A5-B298-B5420D11B9C7}" type="sibTrans" cxnId="{9E1A9057-0F38-4704-B1C4-FD6E6A851745}">
      <dgm:prSet/>
      <dgm:spPr/>
      <dgm:t>
        <a:bodyPr/>
        <a:lstStyle/>
        <a:p>
          <a:endParaRPr lang="zh-CN" altLang="en-US" sz="2000" b="1"/>
        </a:p>
      </dgm:t>
    </dgm:pt>
    <dgm:pt modelId="{09B76E75-89F9-4B7D-ADC9-1BA7753F9981}">
      <dgm:prSet phldrT="[文本]" custT="1"/>
      <dgm:spPr/>
      <dgm:t>
        <a:bodyPr/>
        <a:lstStyle/>
        <a:p>
          <a:r>
            <a:rPr lang="en-US" altLang="zh-CN" sz="2000" b="1" dirty="0" smtClean="0">
              <a:solidFill>
                <a:schemeClr val="bg1">
                  <a:lumMod val="85000"/>
                </a:schemeClr>
              </a:solidFill>
            </a:rPr>
            <a:t>Active Crowdsourcing Scenarios</a:t>
          </a:r>
          <a:endParaRPr lang="zh-CN" altLang="en-US" sz="2000" b="1" dirty="0">
            <a:solidFill>
              <a:schemeClr val="bg1">
                <a:lumMod val="85000"/>
              </a:schemeClr>
            </a:solidFill>
          </a:endParaRPr>
        </a:p>
      </dgm:t>
    </dgm:pt>
    <dgm:pt modelId="{9CFCBD23-C665-4CB1-9E99-537FB89BB7C8}" type="par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35149D29-6267-45F6-8355-753947498E62}" type="sibTrans" cxnId="{010D9038-F095-46AF-904A-7F8F107335FA}">
      <dgm:prSet/>
      <dgm:spPr/>
      <dgm:t>
        <a:bodyPr/>
        <a:lstStyle/>
        <a:p>
          <a:endParaRPr lang="zh-CN" altLang="en-US" sz="2000" b="1"/>
        </a:p>
      </dgm:t>
    </dgm:pt>
    <dgm:pt modelId="{0E2C84CB-E808-441D-9EF2-63DCB21FCB19}">
      <dgm:prSet phldrT="[文本]" custT="1"/>
      <dgm:spPr/>
      <dgm:t>
        <a:bodyPr/>
        <a:lstStyle/>
        <a:p>
          <a:r>
            <a:rPr lang="en-US" altLang="zh-CN" sz="2000" b="1" dirty="0" smtClean="0"/>
            <a:t>5</a:t>
          </a:r>
          <a:endParaRPr lang="zh-CN" altLang="en-US" sz="2000" b="1" dirty="0"/>
        </a:p>
      </dgm:t>
    </dgm:pt>
    <dgm:pt modelId="{1EBD2D24-EEA7-43A1-9B58-88929C46D205}" type="par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B579C1D8-D8EA-41BA-BEC3-E32325F55C22}" type="sibTrans" cxnId="{A823358D-A225-463C-8AD1-D749FF653F4A}">
      <dgm:prSet/>
      <dgm:spPr/>
      <dgm:t>
        <a:bodyPr/>
        <a:lstStyle/>
        <a:p>
          <a:endParaRPr lang="zh-CN" altLang="en-US" sz="2000" b="1"/>
        </a:p>
      </dgm:t>
    </dgm:pt>
    <dgm:pt modelId="{1F1E3C29-9F45-4EDE-A14E-5F77C526F0B1}">
      <dgm:prSet phldrT="[文本]" custT="1"/>
      <dgm:spPr/>
      <dgm:t>
        <a:bodyPr/>
        <a:lstStyle/>
        <a:p>
          <a:r>
            <a:rPr lang="en-US" sz="2000" b="1" dirty="0" smtClean="0">
              <a:solidFill>
                <a:srgbClr val="C00000"/>
              </a:solidFill>
            </a:rPr>
            <a:t>Applications and Open Question</a:t>
          </a:r>
          <a:endParaRPr lang="zh-CN" altLang="en-US" sz="2000" b="1" dirty="0">
            <a:solidFill>
              <a:srgbClr val="C00000"/>
            </a:solidFill>
          </a:endParaRPr>
        </a:p>
      </dgm:t>
    </dgm:pt>
    <dgm:pt modelId="{4CEF51BD-2C91-4758-B86A-13BC06E12243}" type="par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A9A48FDE-DA06-49B2-B693-A311F8BADCE4}" type="sibTrans" cxnId="{3AAF3A18-D259-46A1-8318-61D141B83A88}">
      <dgm:prSet/>
      <dgm:spPr/>
      <dgm:t>
        <a:bodyPr/>
        <a:lstStyle/>
        <a:p>
          <a:endParaRPr lang="zh-CN" altLang="en-US" sz="2000" b="1"/>
        </a:p>
      </dgm:t>
    </dgm:pt>
    <dgm:pt modelId="{0C023B88-BEAD-497A-ADDE-66BAAB95E4B2}">
      <dgm:prSet phldrT="[文本]" custT="1"/>
      <dgm:spPr/>
      <dgm:t>
        <a:bodyPr/>
        <a:lstStyle/>
        <a:p>
          <a:r>
            <a:rPr lang="en-US" altLang="zh-CN" sz="2000" b="1" dirty="0" smtClean="0"/>
            <a:t>6</a:t>
          </a:r>
          <a:endParaRPr lang="zh-CN" altLang="en-US" sz="2000" b="1" dirty="0"/>
        </a:p>
      </dgm:t>
    </dgm:pt>
    <dgm:pt modelId="{1EF10016-9DAC-4BB2-AC5F-F55A4A8C7DB6}" type="par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F960D827-2A1D-4660-99BD-8AB81EC97FCD}" type="sibTrans" cxnId="{30330F44-95CC-4EC9-B598-8C60F691CBCE}">
      <dgm:prSet/>
      <dgm:spPr/>
      <dgm:t>
        <a:bodyPr/>
        <a:lstStyle/>
        <a:p>
          <a:endParaRPr lang="zh-CN" altLang="en-US" sz="2000" b="1"/>
        </a:p>
      </dgm:t>
    </dgm:pt>
    <dgm:pt modelId="{CA91843D-6008-4677-976C-1899730828F0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2B70E4-DC39-49E2-A56F-BFD2CFCBF07F}" type="par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D58F7E0D-4520-4F27-9098-BAA70BCC052F}" type="sibTrans" cxnId="{59E1493C-3129-4D64-A21C-9BFA2C75C90C}">
      <dgm:prSet/>
      <dgm:spPr/>
      <dgm:t>
        <a:bodyPr/>
        <a:lstStyle/>
        <a:p>
          <a:endParaRPr lang="zh-CN" altLang="en-US" sz="2000" b="1"/>
        </a:p>
      </dgm:t>
    </dgm:pt>
    <dgm:pt modelId="{9AF2A038-DBE5-4062-BB7D-DB26EE9FC6AA}">
      <dgm:prSet phldrT="[文本]" custT="1"/>
      <dgm:spPr/>
      <dgm:t>
        <a:bodyPr/>
        <a:lstStyle/>
        <a:p>
          <a:r>
            <a:rPr lang="en-US" altLang="zh-CN" sz="2000" b="1" dirty="0" smtClean="0"/>
            <a:t>7</a:t>
          </a:r>
          <a:endParaRPr lang="zh-CN" altLang="en-US" sz="2000" b="1" dirty="0"/>
        </a:p>
      </dgm:t>
    </dgm:pt>
    <dgm:pt modelId="{02257FCB-D982-4428-955B-B7D60E4EA8F3}" type="par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F11977A5-48AB-42C1-A68F-1047FAA9B759}" type="sibTrans" cxnId="{FE02D7CD-7D32-4EE4-8F5F-F0524D35460B}">
      <dgm:prSet/>
      <dgm:spPr/>
      <dgm:t>
        <a:bodyPr/>
        <a:lstStyle/>
        <a:p>
          <a:endParaRPr lang="zh-CN" altLang="en-US" sz="2000" b="1"/>
        </a:p>
      </dgm:t>
    </dgm:pt>
    <dgm:pt modelId="{CD954AA1-F460-4385-9276-1CDD23CB7EE6}">
      <dgm:prSet phldrT="[文本]" custT="1"/>
      <dgm:spPr/>
      <dgm:t>
        <a:bodyPr/>
        <a:lstStyle/>
        <a:p>
          <a:r>
            <a:rPr lang="en-US" sz="2000" b="1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dirty="0">
            <a:solidFill>
              <a:schemeClr val="bg1">
                <a:lumMod val="65000"/>
              </a:schemeClr>
            </a:solidFill>
          </a:endParaRPr>
        </a:p>
      </dgm:t>
    </dgm:pt>
    <dgm:pt modelId="{7AF5A079-920C-4E25-83BC-616BC4AB3C08}" type="par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F2C8615D-B551-4CFD-BEB6-488A4B1D1C25}" type="sibTrans" cxnId="{EE5C1395-5247-477E-B5B6-D88B1FC0C340}">
      <dgm:prSet/>
      <dgm:spPr/>
      <dgm:t>
        <a:bodyPr/>
        <a:lstStyle/>
        <a:p>
          <a:endParaRPr lang="zh-CN" altLang="en-US" sz="2000" b="1"/>
        </a:p>
      </dgm:t>
    </dgm:pt>
    <dgm:pt modelId="{A2A905D5-9005-4183-8759-1D318927C74E}" type="pres">
      <dgm:prSet presAssocID="{E9C34131-01D5-41D3-85D8-0BA9CC1E3D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CF2259-6C7D-4C52-B1BD-CAD978527A35}" type="pres">
      <dgm:prSet presAssocID="{78098C96-4300-4C5F-A016-65B3786418F3}" presName="composite" presStyleCnt="0"/>
      <dgm:spPr/>
    </dgm:pt>
    <dgm:pt modelId="{1CC264B1-5291-4598-88DE-F21942904424}" type="pres">
      <dgm:prSet presAssocID="{78098C96-4300-4C5F-A016-65B3786418F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5FF32A-EBDE-475E-9D50-185DBA0935A2}" type="pres">
      <dgm:prSet presAssocID="{78098C96-4300-4C5F-A016-65B3786418F3}" presName="descendantText" presStyleLbl="alignAcc1" presStyleIdx="0" presStyleCnt="7" custLinFactNeighborX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DED7D03-8736-496D-A38E-88B0879AD6B7}" type="pres">
      <dgm:prSet presAssocID="{52A02CAE-6C22-4A78-9AC0-D8EB80158385}" presName="sp" presStyleCnt="0"/>
      <dgm:spPr/>
    </dgm:pt>
    <dgm:pt modelId="{BBA1CCC2-02EC-43FB-AF95-9259A7742FF3}" type="pres">
      <dgm:prSet presAssocID="{381A96EC-5C98-4DF2-8782-D25448F09F34}" presName="composite" presStyleCnt="0"/>
      <dgm:spPr/>
    </dgm:pt>
    <dgm:pt modelId="{D96DF300-1219-4A2C-AA2C-99DAC5C63D85}" type="pres">
      <dgm:prSet presAssocID="{381A96EC-5C98-4DF2-8782-D25448F09F34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45BB5-2BD5-45B4-973C-FE42D153EB1E}" type="pres">
      <dgm:prSet presAssocID="{381A96EC-5C98-4DF2-8782-D25448F09F34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0F77C30-38E8-42EE-A894-1D76AFA6175E}" type="pres">
      <dgm:prSet presAssocID="{6FA763A2-D104-4163-8761-C93D994532A7}" presName="sp" presStyleCnt="0"/>
      <dgm:spPr/>
    </dgm:pt>
    <dgm:pt modelId="{8842C964-A563-49E3-93D9-F2381ABD35CF}" type="pres">
      <dgm:prSet presAssocID="{B3400E20-3442-4DFF-AC0A-5E9072BE6B20}" presName="composite" presStyleCnt="0"/>
      <dgm:spPr/>
    </dgm:pt>
    <dgm:pt modelId="{417B3734-68AB-44FB-903E-6DB641B30321}" type="pres">
      <dgm:prSet presAssocID="{B3400E20-3442-4DFF-AC0A-5E9072BE6B20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53AB7-C46A-47E0-B1D4-CC4D72AEFEAF}" type="pres">
      <dgm:prSet presAssocID="{B3400E20-3442-4DFF-AC0A-5E9072BE6B20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D4A734-A737-4A74-9BE9-B1E08986E5E5}" type="pres">
      <dgm:prSet presAssocID="{68C4C6D4-8A67-40C5-89D8-6D90CF0F380D}" presName="sp" presStyleCnt="0"/>
      <dgm:spPr/>
    </dgm:pt>
    <dgm:pt modelId="{9AEDDDF9-1A4D-42CF-91DE-88AF521C55FC}" type="pres">
      <dgm:prSet presAssocID="{84B58820-93F5-41B0-827D-6D1D8454DAA7}" presName="composite" presStyleCnt="0"/>
      <dgm:spPr/>
    </dgm:pt>
    <dgm:pt modelId="{B050B68E-CB20-43AD-8B17-77D6E054DB79}" type="pres">
      <dgm:prSet presAssocID="{84B58820-93F5-41B0-827D-6D1D8454DAA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E9B17-C3BF-472F-8584-21D0B8403CF1}" type="pres">
      <dgm:prSet presAssocID="{84B58820-93F5-41B0-827D-6D1D8454DAA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B303761-CDDA-4BB0-BA54-D9D231DE1D8C}" type="pres">
      <dgm:prSet presAssocID="{86DF2531-EA5F-48A5-B298-B5420D11B9C7}" presName="sp" presStyleCnt="0"/>
      <dgm:spPr/>
    </dgm:pt>
    <dgm:pt modelId="{5E21ED63-B21E-4B11-8609-D2C006D688F2}" type="pres">
      <dgm:prSet presAssocID="{0E2C84CB-E808-441D-9EF2-63DCB21FCB19}" presName="composite" presStyleCnt="0"/>
      <dgm:spPr/>
    </dgm:pt>
    <dgm:pt modelId="{6415B5E5-4CF0-4C84-A954-90F91D15F132}" type="pres">
      <dgm:prSet presAssocID="{0E2C84CB-E808-441D-9EF2-63DCB21FCB19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17828-E332-4C2F-8BC7-33EFAFD93855}" type="pres">
      <dgm:prSet presAssocID="{0E2C84CB-E808-441D-9EF2-63DCB21FCB19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FEC3E-4EAE-41BC-B81A-3F307597D064}" type="pres">
      <dgm:prSet presAssocID="{B579C1D8-D8EA-41BA-BEC3-E32325F55C22}" presName="sp" presStyleCnt="0"/>
      <dgm:spPr/>
    </dgm:pt>
    <dgm:pt modelId="{34319414-3D9F-4183-B980-AE1EEBD9BAF6}" type="pres">
      <dgm:prSet presAssocID="{0C023B88-BEAD-497A-ADDE-66BAAB95E4B2}" presName="composite" presStyleCnt="0"/>
      <dgm:spPr/>
    </dgm:pt>
    <dgm:pt modelId="{476385A7-FBAC-414D-A111-EC3581FC045D}" type="pres">
      <dgm:prSet presAssocID="{0C023B88-BEAD-497A-ADDE-66BAAB95E4B2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4A3AF-F104-4EA7-A83A-A88CE37BD8EC}" type="pres">
      <dgm:prSet presAssocID="{0C023B88-BEAD-497A-ADDE-66BAAB95E4B2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C3779-EAA1-4128-82BA-B91FFEA7C71F}" type="pres">
      <dgm:prSet presAssocID="{F960D827-2A1D-4660-99BD-8AB81EC97FCD}" presName="sp" presStyleCnt="0"/>
      <dgm:spPr/>
    </dgm:pt>
    <dgm:pt modelId="{D2072B04-0DA8-424B-9638-D9366E0C05E9}" type="pres">
      <dgm:prSet presAssocID="{9AF2A038-DBE5-4062-BB7D-DB26EE9FC6AA}" presName="composite" presStyleCnt="0"/>
      <dgm:spPr/>
    </dgm:pt>
    <dgm:pt modelId="{7B9D39D5-DD81-4721-8BB1-31EC7DC85BD9}" type="pres">
      <dgm:prSet presAssocID="{9AF2A038-DBE5-4062-BB7D-DB26EE9FC6AA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25C5A-EC07-40FE-B26F-1C017ABA3397}" type="pres">
      <dgm:prSet presAssocID="{9AF2A038-DBE5-4062-BB7D-DB26EE9FC6AA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735B5F-2229-4C1B-84FF-7DD7FC7C02D2}" type="presOf" srcId="{381A96EC-5C98-4DF2-8782-D25448F09F34}" destId="{D96DF300-1219-4A2C-AA2C-99DAC5C63D85}" srcOrd="0" destOrd="0" presId="urn:microsoft.com/office/officeart/2005/8/layout/chevron2"/>
    <dgm:cxn modelId="{30330F44-95CC-4EC9-B598-8C60F691CBCE}" srcId="{E9C34131-01D5-41D3-85D8-0BA9CC1E3D49}" destId="{0C023B88-BEAD-497A-ADDE-66BAAB95E4B2}" srcOrd="5" destOrd="0" parTransId="{1EF10016-9DAC-4BB2-AC5F-F55A4A8C7DB6}" sibTransId="{F960D827-2A1D-4660-99BD-8AB81EC97FCD}"/>
    <dgm:cxn modelId="{9A92A8D9-37FD-466F-91DC-47048025D910}" type="presOf" srcId="{78098C96-4300-4C5F-A016-65B3786418F3}" destId="{1CC264B1-5291-4598-88DE-F21942904424}" srcOrd="0" destOrd="0" presId="urn:microsoft.com/office/officeart/2005/8/layout/chevron2"/>
    <dgm:cxn modelId="{F6DAC698-803C-4C14-BA6F-A555827C88C9}" type="presOf" srcId="{09B76E75-89F9-4B7D-ADC9-1BA7753F9981}" destId="{F59E9B17-C3BF-472F-8584-21D0B8403CF1}" srcOrd="0" destOrd="0" presId="urn:microsoft.com/office/officeart/2005/8/layout/chevron2"/>
    <dgm:cxn modelId="{AFE13965-96E3-4BEB-800F-9BC0B48F00A9}" type="presOf" srcId="{B3400E20-3442-4DFF-AC0A-5E9072BE6B20}" destId="{417B3734-68AB-44FB-903E-6DB641B30321}" srcOrd="0" destOrd="0" presId="urn:microsoft.com/office/officeart/2005/8/layout/chevron2"/>
    <dgm:cxn modelId="{2CA90841-3423-4E64-8A7A-7B54CD850DB0}" type="presOf" srcId="{E9C34131-01D5-41D3-85D8-0BA9CC1E3D49}" destId="{A2A905D5-9005-4183-8759-1D318927C74E}" srcOrd="0" destOrd="0" presId="urn:microsoft.com/office/officeart/2005/8/layout/chevron2"/>
    <dgm:cxn modelId="{D1FCDBA4-461C-4ADB-BC4A-451FA674B1C4}" type="presOf" srcId="{CA91843D-6008-4677-976C-1899730828F0}" destId="{2C24A3AF-F104-4EA7-A83A-A88CE37BD8EC}" srcOrd="0" destOrd="0" presId="urn:microsoft.com/office/officeart/2005/8/layout/chevron2"/>
    <dgm:cxn modelId="{D5C0DC39-1E7B-4693-9939-BD34321FDF3A}" type="presOf" srcId="{0C023B88-BEAD-497A-ADDE-66BAAB95E4B2}" destId="{476385A7-FBAC-414D-A111-EC3581FC045D}" srcOrd="0" destOrd="0" presId="urn:microsoft.com/office/officeart/2005/8/layout/chevron2"/>
    <dgm:cxn modelId="{27A4D179-8E31-4C78-87BF-780A390A6F8F}" type="presOf" srcId="{9AF2A038-DBE5-4062-BB7D-DB26EE9FC6AA}" destId="{7B9D39D5-DD81-4721-8BB1-31EC7DC85BD9}" srcOrd="0" destOrd="0" presId="urn:microsoft.com/office/officeart/2005/8/layout/chevron2"/>
    <dgm:cxn modelId="{42DD8B8A-A35B-452E-A6D3-E10B484CD6B7}" srcId="{78098C96-4300-4C5F-A016-65B3786418F3}" destId="{D1C69851-9008-42D2-85B1-65B60EF9C39F}" srcOrd="0" destOrd="0" parTransId="{C66CF163-0EED-45EF-B55A-2085625577D3}" sibTransId="{E776C58A-7DFB-46A0-AD75-FCC9BB407FEA}"/>
    <dgm:cxn modelId="{DF4BD4FE-9DEC-415F-864D-632C2329951B}" srcId="{E9C34131-01D5-41D3-85D8-0BA9CC1E3D49}" destId="{B3400E20-3442-4DFF-AC0A-5E9072BE6B20}" srcOrd="2" destOrd="0" parTransId="{D6C4C815-2B9A-45C2-9D6C-7A3EE384071A}" sibTransId="{68C4C6D4-8A67-40C5-89D8-6D90CF0F380D}"/>
    <dgm:cxn modelId="{FE02D7CD-7D32-4EE4-8F5F-F0524D35460B}" srcId="{E9C34131-01D5-41D3-85D8-0BA9CC1E3D49}" destId="{9AF2A038-DBE5-4062-BB7D-DB26EE9FC6AA}" srcOrd="6" destOrd="0" parTransId="{02257FCB-D982-4428-955B-B7D60E4EA8F3}" sibTransId="{F11977A5-48AB-42C1-A68F-1047FAA9B759}"/>
    <dgm:cxn modelId="{AF3420F9-4E0E-410C-9E74-935BEFC52F7B}" srcId="{E9C34131-01D5-41D3-85D8-0BA9CC1E3D49}" destId="{78098C96-4300-4C5F-A016-65B3786418F3}" srcOrd="0" destOrd="0" parTransId="{0E605755-BAF7-417F-8810-5D8F25E1B31C}" sibTransId="{52A02CAE-6C22-4A78-9AC0-D8EB80158385}"/>
    <dgm:cxn modelId="{9E1A9057-0F38-4704-B1C4-FD6E6A851745}" srcId="{E9C34131-01D5-41D3-85D8-0BA9CC1E3D49}" destId="{84B58820-93F5-41B0-827D-6D1D8454DAA7}" srcOrd="3" destOrd="0" parTransId="{5F3E5211-12A4-45D4-BDA3-088632D1DD1B}" sibTransId="{86DF2531-EA5F-48A5-B298-B5420D11B9C7}"/>
    <dgm:cxn modelId="{010D9038-F095-46AF-904A-7F8F107335FA}" srcId="{84B58820-93F5-41B0-827D-6D1D8454DAA7}" destId="{09B76E75-89F9-4B7D-ADC9-1BA7753F9981}" srcOrd="0" destOrd="0" parTransId="{9CFCBD23-C665-4CB1-9E99-537FB89BB7C8}" sibTransId="{35149D29-6267-45F6-8355-753947498E62}"/>
    <dgm:cxn modelId="{2D7A0C11-63F7-44BF-8F64-2383C2DD07ED}" type="presOf" srcId="{8B0F4A51-75F2-4A20-B7C1-D80D36C447A6}" destId="{C6A53AB7-C46A-47E0-B1D4-CC4D72AEFEAF}" srcOrd="0" destOrd="0" presId="urn:microsoft.com/office/officeart/2005/8/layout/chevron2"/>
    <dgm:cxn modelId="{DD78A2C5-E4A6-4551-9265-581C082336EC}" type="presOf" srcId="{0E2C84CB-E808-441D-9EF2-63DCB21FCB19}" destId="{6415B5E5-4CF0-4C84-A954-90F91D15F132}" srcOrd="0" destOrd="0" presId="urn:microsoft.com/office/officeart/2005/8/layout/chevron2"/>
    <dgm:cxn modelId="{DCBCF1CD-4224-4E98-8BD0-1A460BB56EB6}" srcId="{B3400E20-3442-4DFF-AC0A-5E9072BE6B20}" destId="{8B0F4A51-75F2-4A20-B7C1-D80D36C447A6}" srcOrd="0" destOrd="0" parTransId="{30BF1438-4526-4482-B806-0D90E6DB6740}" sibTransId="{145F617F-D56C-4796-828A-88CA4484A684}"/>
    <dgm:cxn modelId="{3AAF3A18-D259-46A1-8318-61D141B83A88}" srcId="{0E2C84CB-E808-441D-9EF2-63DCB21FCB19}" destId="{1F1E3C29-9F45-4EDE-A14E-5F77C526F0B1}" srcOrd="0" destOrd="0" parTransId="{4CEF51BD-2C91-4758-B86A-13BC06E12243}" sibTransId="{A9A48FDE-DA06-49B2-B693-A311F8BADCE4}"/>
    <dgm:cxn modelId="{EE5C1395-5247-477E-B5B6-D88B1FC0C340}" srcId="{9AF2A038-DBE5-4062-BB7D-DB26EE9FC6AA}" destId="{CD954AA1-F460-4385-9276-1CDD23CB7EE6}" srcOrd="0" destOrd="0" parTransId="{7AF5A079-920C-4E25-83BC-616BC4AB3C08}" sibTransId="{F2C8615D-B551-4CFD-BEB6-488A4B1D1C25}"/>
    <dgm:cxn modelId="{A823358D-A225-463C-8AD1-D749FF653F4A}" srcId="{E9C34131-01D5-41D3-85D8-0BA9CC1E3D49}" destId="{0E2C84CB-E808-441D-9EF2-63DCB21FCB19}" srcOrd="4" destOrd="0" parTransId="{1EBD2D24-EEA7-43A1-9B58-88929C46D205}" sibTransId="{B579C1D8-D8EA-41BA-BEC3-E32325F55C22}"/>
    <dgm:cxn modelId="{59E1493C-3129-4D64-A21C-9BFA2C75C90C}" srcId="{0C023B88-BEAD-497A-ADDE-66BAAB95E4B2}" destId="{CA91843D-6008-4677-976C-1899730828F0}" srcOrd="0" destOrd="0" parTransId="{7A2B70E4-DC39-49E2-A56F-BFD2CFCBF07F}" sibTransId="{D58F7E0D-4520-4F27-9098-BAA70BCC052F}"/>
    <dgm:cxn modelId="{E609D1F6-3858-4F2B-A69F-B7DBEBB8F677}" srcId="{381A96EC-5C98-4DF2-8782-D25448F09F34}" destId="{D081563C-A447-45DE-94F0-F789B07B02B0}" srcOrd="0" destOrd="0" parTransId="{0C03BCBD-C152-4049-93E6-FC70F9B77E50}" sibTransId="{53AFA46C-77D5-4BF7-9EE4-45BA3FDCE42B}"/>
    <dgm:cxn modelId="{7F3E2062-AD07-4774-9F46-35FD652872A8}" type="presOf" srcId="{CD954AA1-F460-4385-9276-1CDD23CB7EE6}" destId="{10125C5A-EC07-40FE-B26F-1C017ABA3397}" srcOrd="0" destOrd="0" presId="urn:microsoft.com/office/officeart/2005/8/layout/chevron2"/>
    <dgm:cxn modelId="{15F98E77-1127-4BA6-A210-E19C2B61AAFD}" type="presOf" srcId="{1F1E3C29-9F45-4EDE-A14E-5F77C526F0B1}" destId="{67717828-E332-4C2F-8BC7-33EFAFD93855}" srcOrd="0" destOrd="0" presId="urn:microsoft.com/office/officeart/2005/8/layout/chevron2"/>
    <dgm:cxn modelId="{A3DF985C-2B1F-49B0-8DB4-C8185D69955E}" srcId="{E9C34131-01D5-41D3-85D8-0BA9CC1E3D49}" destId="{381A96EC-5C98-4DF2-8782-D25448F09F34}" srcOrd="1" destOrd="0" parTransId="{4B3276BD-7263-4330-A341-71A9708DE606}" sibTransId="{6FA763A2-D104-4163-8761-C93D994532A7}"/>
    <dgm:cxn modelId="{1AD70DE6-26F7-419E-B5EF-C9AF56341C58}" type="presOf" srcId="{D081563C-A447-45DE-94F0-F789B07B02B0}" destId="{16645BB5-2BD5-45B4-973C-FE42D153EB1E}" srcOrd="0" destOrd="0" presId="urn:microsoft.com/office/officeart/2005/8/layout/chevron2"/>
    <dgm:cxn modelId="{F38C3E18-B3F0-4084-A9BE-1401D8D8DF60}" type="presOf" srcId="{D1C69851-9008-42D2-85B1-65B60EF9C39F}" destId="{4B5FF32A-EBDE-475E-9D50-185DBA0935A2}" srcOrd="0" destOrd="0" presId="urn:microsoft.com/office/officeart/2005/8/layout/chevron2"/>
    <dgm:cxn modelId="{DD7D612E-0148-4AA3-8F5D-07D50CE4867A}" type="presOf" srcId="{84B58820-93F5-41B0-827D-6D1D8454DAA7}" destId="{B050B68E-CB20-43AD-8B17-77D6E054DB79}" srcOrd="0" destOrd="0" presId="urn:microsoft.com/office/officeart/2005/8/layout/chevron2"/>
    <dgm:cxn modelId="{D9E9BD4A-17F4-4DDE-A9C2-C733A259F943}" type="presParOf" srcId="{A2A905D5-9005-4183-8759-1D318927C74E}" destId="{5FCF2259-6C7D-4C52-B1BD-CAD978527A35}" srcOrd="0" destOrd="0" presId="urn:microsoft.com/office/officeart/2005/8/layout/chevron2"/>
    <dgm:cxn modelId="{1D8905C8-AD57-4A6C-AA29-51E8409CD575}" type="presParOf" srcId="{5FCF2259-6C7D-4C52-B1BD-CAD978527A35}" destId="{1CC264B1-5291-4598-88DE-F21942904424}" srcOrd="0" destOrd="0" presId="urn:microsoft.com/office/officeart/2005/8/layout/chevron2"/>
    <dgm:cxn modelId="{A1167F91-2618-4088-AFFC-5F568E281395}" type="presParOf" srcId="{5FCF2259-6C7D-4C52-B1BD-CAD978527A35}" destId="{4B5FF32A-EBDE-475E-9D50-185DBA0935A2}" srcOrd="1" destOrd="0" presId="urn:microsoft.com/office/officeart/2005/8/layout/chevron2"/>
    <dgm:cxn modelId="{F7346571-9537-4F80-9CB1-BAD5E85789F8}" type="presParOf" srcId="{A2A905D5-9005-4183-8759-1D318927C74E}" destId="{ADED7D03-8736-496D-A38E-88B0879AD6B7}" srcOrd="1" destOrd="0" presId="urn:microsoft.com/office/officeart/2005/8/layout/chevron2"/>
    <dgm:cxn modelId="{A1DB8A5B-BD2C-467E-9421-8082FC184BCC}" type="presParOf" srcId="{A2A905D5-9005-4183-8759-1D318927C74E}" destId="{BBA1CCC2-02EC-43FB-AF95-9259A7742FF3}" srcOrd="2" destOrd="0" presId="urn:microsoft.com/office/officeart/2005/8/layout/chevron2"/>
    <dgm:cxn modelId="{47C6252A-5DCE-4447-824C-2E2EE1B5EB64}" type="presParOf" srcId="{BBA1CCC2-02EC-43FB-AF95-9259A7742FF3}" destId="{D96DF300-1219-4A2C-AA2C-99DAC5C63D85}" srcOrd="0" destOrd="0" presId="urn:microsoft.com/office/officeart/2005/8/layout/chevron2"/>
    <dgm:cxn modelId="{1150A3CC-4E42-46C4-8466-C94A6CECE278}" type="presParOf" srcId="{BBA1CCC2-02EC-43FB-AF95-9259A7742FF3}" destId="{16645BB5-2BD5-45B4-973C-FE42D153EB1E}" srcOrd="1" destOrd="0" presId="urn:microsoft.com/office/officeart/2005/8/layout/chevron2"/>
    <dgm:cxn modelId="{AA66F59C-90AA-4E0E-B063-52CA953497C8}" type="presParOf" srcId="{A2A905D5-9005-4183-8759-1D318927C74E}" destId="{40F77C30-38E8-42EE-A894-1D76AFA6175E}" srcOrd="3" destOrd="0" presId="urn:microsoft.com/office/officeart/2005/8/layout/chevron2"/>
    <dgm:cxn modelId="{E7C6F96B-4BCB-4418-83A0-699FFBA29EE6}" type="presParOf" srcId="{A2A905D5-9005-4183-8759-1D318927C74E}" destId="{8842C964-A563-49E3-93D9-F2381ABD35CF}" srcOrd="4" destOrd="0" presId="urn:microsoft.com/office/officeart/2005/8/layout/chevron2"/>
    <dgm:cxn modelId="{54B3989A-162E-45CB-BF3C-7BD55C5E6A1C}" type="presParOf" srcId="{8842C964-A563-49E3-93D9-F2381ABD35CF}" destId="{417B3734-68AB-44FB-903E-6DB641B30321}" srcOrd="0" destOrd="0" presId="urn:microsoft.com/office/officeart/2005/8/layout/chevron2"/>
    <dgm:cxn modelId="{A5946CDE-F9EC-4E64-B46E-48AD29C4E049}" type="presParOf" srcId="{8842C964-A563-49E3-93D9-F2381ABD35CF}" destId="{C6A53AB7-C46A-47E0-B1D4-CC4D72AEFEAF}" srcOrd="1" destOrd="0" presId="urn:microsoft.com/office/officeart/2005/8/layout/chevron2"/>
    <dgm:cxn modelId="{50286661-7FB7-4E16-A8AB-1A3F0B8592CC}" type="presParOf" srcId="{A2A905D5-9005-4183-8759-1D318927C74E}" destId="{A4D4A734-A737-4A74-9BE9-B1E08986E5E5}" srcOrd="5" destOrd="0" presId="urn:microsoft.com/office/officeart/2005/8/layout/chevron2"/>
    <dgm:cxn modelId="{56948462-2904-4C0E-B069-B8198335A187}" type="presParOf" srcId="{A2A905D5-9005-4183-8759-1D318927C74E}" destId="{9AEDDDF9-1A4D-42CF-91DE-88AF521C55FC}" srcOrd="6" destOrd="0" presId="urn:microsoft.com/office/officeart/2005/8/layout/chevron2"/>
    <dgm:cxn modelId="{0E2E5D08-276D-41C2-9169-D8FD2DC8FE29}" type="presParOf" srcId="{9AEDDDF9-1A4D-42CF-91DE-88AF521C55FC}" destId="{B050B68E-CB20-43AD-8B17-77D6E054DB79}" srcOrd="0" destOrd="0" presId="urn:microsoft.com/office/officeart/2005/8/layout/chevron2"/>
    <dgm:cxn modelId="{F098ED00-12C4-4F18-80AB-0329B33D1D8E}" type="presParOf" srcId="{9AEDDDF9-1A4D-42CF-91DE-88AF521C55FC}" destId="{F59E9B17-C3BF-472F-8584-21D0B8403CF1}" srcOrd="1" destOrd="0" presId="urn:microsoft.com/office/officeart/2005/8/layout/chevron2"/>
    <dgm:cxn modelId="{22D53C9C-FDB8-4536-A7EB-25250F5B1532}" type="presParOf" srcId="{A2A905D5-9005-4183-8759-1D318927C74E}" destId="{DB303761-CDDA-4BB0-BA54-D9D231DE1D8C}" srcOrd="7" destOrd="0" presId="urn:microsoft.com/office/officeart/2005/8/layout/chevron2"/>
    <dgm:cxn modelId="{514CB476-274B-4550-AB7E-502CBD918018}" type="presParOf" srcId="{A2A905D5-9005-4183-8759-1D318927C74E}" destId="{5E21ED63-B21E-4B11-8609-D2C006D688F2}" srcOrd="8" destOrd="0" presId="urn:microsoft.com/office/officeart/2005/8/layout/chevron2"/>
    <dgm:cxn modelId="{51417343-ED9E-45D7-8E4F-51AF0E140C72}" type="presParOf" srcId="{5E21ED63-B21E-4B11-8609-D2C006D688F2}" destId="{6415B5E5-4CF0-4C84-A954-90F91D15F132}" srcOrd="0" destOrd="0" presId="urn:microsoft.com/office/officeart/2005/8/layout/chevron2"/>
    <dgm:cxn modelId="{AB9A2F5D-BED8-4DE4-869B-91CF4BB029D7}" type="presParOf" srcId="{5E21ED63-B21E-4B11-8609-D2C006D688F2}" destId="{67717828-E332-4C2F-8BC7-33EFAFD93855}" srcOrd="1" destOrd="0" presId="urn:microsoft.com/office/officeart/2005/8/layout/chevron2"/>
    <dgm:cxn modelId="{90607601-6316-4072-B249-7059A76D67BE}" type="presParOf" srcId="{A2A905D5-9005-4183-8759-1D318927C74E}" destId="{095FEC3E-4EAE-41BC-B81A-3F307597D064}" srcOrd="9" destOrd="0" presId="urn:microsoft.com/office/officeart/2005/8/layout/chevron2"/>
    <dgm:cxn modelId="{1A92928E-F548-4E45-ACE1-829F28828EE4}" type="presParOf" srcId="{A2A905D5-9005-4183-8759-1D318927C74E}" destId="{34319414-3D9F-4183-B980-AE1EEBD9BAF6}" srcOrd="10" destOrd="0" presId="urn:microsoft.com/office/officeart/2005/8/layout/chevron2"/>
    <dgm:cxn modelId="{25A5FE6B-0A1F-4F53-B1CE-F30149CFA9EE}" type="presParOf" srcId="{34319414-3D9F-4183-B980-AE1EEBD9BAF6}" destId="{476385A7-FBAC-414D-A111-EC3581FC045D}" srcOrd="0" destOrd="0" presId="urn:microsoft.com/office/officeart/2005/8/layout/chevron2"/>
    <dgm:cxn modelId="{985CB7C5-9C17-4688-B3FE-9B8809F99F3D}" type="presParOf" srcId="{34319414-3D9F-4183-B980-AE1EEBD9BAF6}" destId="{2C24A3AF-F104-4EA7-A83A-A88CE37BD8EC}" srcOrd="1" destOrd="0" presId="urn:microsoft.com/office/officeart/2005/8/layout/chevron2"/>
    <dgm:cxn modelId="{B1CDBC84-5054-4C7F-90F6-CA3A7F35CB2C}" type="presParOf" srcId="{A2A905D5-9005-4183-8759-1D318927C74E}" destId="{537C3779-EAA1-4128-82BA-B91FFEA7C71F}" srcOrd="11" destOrd="0" presId="urn:microsoft.com/office/officeart/2005/8/layout/chevron2"/>
    <dgm:cxn modelId="{75629BF4-5291-426E-89A6-C1D2C0B93A93}" type="presParOf" srcId="{A2A905D5-9005-4183-8759-1D318927C74E}" destId="{D2072B04-0DA8-424B-9638-D9366E0C05E9}" srcOrd="12" destOrd="0" presId="urn:microsoft.com/office/officeart/2005/8/layout/chevron2"/>
    <dgm:cxn modelId="{5AD8B0EB-729B-49DD-A014-5CD1A8615E93}" type="presParOf" srcId="{D2072B04-0DA8-424B-9638-D9366E0C05E9}" destId="{7B9D39D5-DD81-4721-8BB1-31EC7DC85BD9}" srcOrd="0" destOrd="0" presId="urn:microsoft.com/office/officeart/2005/8/layout/chevron2"/>
    <dgm:cxn modelId="{67C777B5-D285-48F4-B6E8-5B68970F7314}" type="presParOf" srcId="{D2072B04-0DA8-424B-9638-D9366E0C05E9}" destId="{10125C5A-EC07-40FE-B26F-1C017ABA339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6402B2-4799-664D-BDCA-3C7A7124B13A}" type="doc">
      <dgm:prSet loTypeId="urn:microsoft.com/office/officeart/2005/8/layout/chart3" loCatId="" qsTypeId="urn:microsoft.com/office/officeart/2005/8/quickstyle/simple4" qsCatId="simple" csTypeId="urn:microsoft.com/office/officeart/2005/8/colors/colorful1" csCatId="colorful" phldr="1"/>
      <dgm:spPr/>
    </dgm:pt>
    <dgm:pt modelId="{30DF4F51-8D6F-5E46-A1D6-F2479AA978C8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Cold</a:t>
          </a:r>
          <a:endParaRPr lang="en-US" dirty="0"/>
        </a:p>
      </dgm:t>
    </dgm:pt>
    <dgm:pt modelId="{CDDAB209-4FD4-F649-BD11-1EC5D66ACB41}" type="parTrans" cxnId="{CC16D01C-B31D-3346-B49D-C2E83077773F}">
      <dgm:prSet/>
      <dgm:spPr/>
      <dgm:t>
        <a:bodyPr/>
        <a:lstStyle/>
        <a:p>
          <a:endParaRPr lang="en-US"/>
        </a:p>
      </dgm:t>
    </dgm:pt>
    <dgm:pt modelId="{831B2BBA-BD0C-A748-BB7D-82C76AE05263}" type="sibTrans" cxnId="{CC16D01C-B31D-3346-B49D-C2E83077773F}">
      <dgm:prSet/>
      <dgm:spPr/>
      <dgm:t>
        <a:bodyPr/>
        <a:lstStyle/>
        <a:p>
          <a:endParaRPr lang="en-US"/>
        </a:p>
      </dgm:t>
    </dgm:pt>
    <dgm:pt modelId="{66BB882F-87AA-B641-A322-A3CBAC6D4535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Tuberculosis</a:t>
          </a:r>
          <a:endParaRPr lang="en-US" dirty="0"/>
        </a:p>
      </dgm:t>
    </dgm:pt>
    <dgm:pt modelId="{73BF9DA1-6DE5-3A4D-8C81-CEFCB25E2743}" type="parTrans" cxnId="{CA1A7903-1736-144A-B6CA-92FEEE4CB33D}">
      <dgm:prSet/>
      <dgm:spPr/>
      <dgm:t>
        <a:bodyPr/>
        <a:lstStyle/>
        <a:p>
          <a:endParaRPr lang="en-US"/>
        </a:p>
      </dgm:t>
    </dgm:pt>
    <dgm:pt modelId="{6B234F59-CE37-1E4C-9979-0706BF660F1F}" type="sibTrans" cxnId="{CA1A7903-1736-144A-B6CA-92FEEE4CB33D}">
      <dgm:prSet/>
      <dgm:spPr/>
      <dgm:t>
        <a:bodyPr/>
        <a:lstStyle/>
        <a:p>
          <a:endParaRPr lang="en-US"/>
        </a:p>
      </dgm:t>
    </dgm:pt>
    <dgm:pt modelId="{A862177F-07C8-0141-9648-22A28A9EC932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 smtClean="0"/>
            <a:t>Bronchitis</a:t>
          </a:r>
          <a:endParaRPr lang="en-US" dirty="0"/>
        </a:p>
      </dgm:t>
    </dgm:pt>
    <dgm:pt modelId="{591C4B3C-D0E7-5C47-B1FF-8B2EDFB00440}" type="parTrans" cxnId="{CD0A457D-01B0-F44C-8910-49EBFF9778DE}">
      <dgm:prSet/>
      <dgm:spPr/>
      <dgm:t>
        <a:bodyPr/>
        <a:lstStyle/>
        <a:p>
          <a:endParaRPr lang="en-US"/>
        </a:p>
      </dgm:t>
    </dgm:pt>
    <dgm:pt modelId="{3B0F1414-41E1-134E-A8D9-1E90CE76FAAB}" type="sibTrans" cxnId="{CD0A457D-01B0-F44C-8910-49EBFF9778DE}">
      <dgm:prSet/>
      <dgm:spPr/>
      <dgm:t>
        <a:bodyPr/>
        <a:lstStyle/>
        <a:p>
          <a:endParaRPr lang="en-US"/>
        </a:p>
      </dgm:t>
    </dgm:pt>
    <dgm:pt modelId="{2089E99E-F0D7-6A4D-8DB1-5DF26EF20D31}" type="pres">
      <dgm:prSet presAssocID="{996402B2-4799-664D-BDCA-3C7A7124B13A}" presName="compositeShape" presStyleCnt="0">
        <dgm:presLayoutVars>
          <dgm:chMax val="7"/>
          <dgm:dir/>
          <dgm:resizeHandles val="exact"/>
        </dgm:presLayoutVars>
      </dgm:prSet>
      <dgm:spPr/>
    </dgm:pt>
    <dgm:pt modelId="{C3411FAF-D3D6-1D4D-80A0-AFE0E1813ECB}" type="pres">
      <dgm:prSet presAssocID="{996402B2-4799-664D-BDCA-3C7A7124B13A}" presName="wedge1" presStyleLbl="node1" presStyleIdx="0" presStyleCnt="3"/>
      <dgm:spPr/>
      <dgm:t>
        <a:bodyPr/>
        <a:lstStyle/>
        <a:p>
          <a:endParaRPr lang="en-US"/>
        </a:p>
      </dgm:t>
    </dgm:pt>
    <dgm:pt modelId="{05938161-170D-584F-B06C-912578BBF5B7}" type="pres">
      <dgm:prSet presAssocID="{996402B2-4799-664D-BDCA-3C7A7124B13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85C88-8F6C-1844-8B2C-1485E87D33E9}" type="pres">
      <dgm:prSet presAssocID="{996402B2-4799-664D-BDCA-3C7A7124B13A}" presName="wedge2" presStyleLbl="node1" presStyleIdx="1" presStyleCnt="3"/>
      <dgm:spPr/>
      <dgm:t>
        <a:bodyPr/>
        <a:lstStyle/>
        <a:p>
          <a:endParaRPr lang="en-US"/>
        </a:p>
      </dgm:t>
    </dgm:pt>
    <dgm:pt modelId="{BF5871C2-4848-3D49-BA85-BE38056A5F69}" type="pres">
      <dgm:prSet presAssocID="{996402B2-4799-664D-BDCA-3C7A7124B13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DD2A6-B2A4-3743-8313-900002F8388F}" type="pres">
      <dgm:prSet presAssocID="{996402B2-4799-664D-BDCA-3C7A7124B13A}" presName="wedge3" presStyleLbl="node1" presStyleIdx="2" presStyleCnt="3"/>
      <dgm:spPr/>
      <dgm:t>
        <a:bodyPr/>
        <a:lstStyle/>
        <a:p>
          <a:endParaRPr lang="en-US"/>
        </a:p>
      </dgm:t>
    </dgm:pt>
    <dgm:pt modelId="{687BCA3C-8B4F-334B-9AC5-AF4D4EC052B8}" type="pres">
      <dgm:prSet presAssocID="{996402B2-4799-664D-BDCA-3C7A7124B13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16D01C-B31D-3346-B49D-C2E83077773F}" srcId="{996402B2-4799-664D-BDCA-3C7A7124B13A}" destId="{30DF4F51-8D6F-5E46-A1D6-F2479AA978C8}" srcOrd="0" destOrd="0" parTransId="{CDDAB209-4FD4-F649-BD11-1EC5D66ACB41}" sibTransId="{831B2BBA-BD0C-A748-BB7D-82C76AE05263}"/>
    <dgm:cxn modelId="{1C75DA4B-A890-492F-B180-37379DD48100}" type="presOf" srcId="{66BB882F-87AA-B641-A322-A3CBAC6D4535}" destId="{AC985C88-8F6C-1844-8B2C-1485E87D33E9}" srcOrd="0" destOrd="0" presId="urn:microsoft.com/office/officeart/2005/8/layout/chart3"/>
    <dgm:cxn modelId="{CA1A7903-1736-144A-B6CA-92FEEE4CB33D}" srcId="{996402B2-4799-664D-BDCA-3C7A7124B13A}" destId="{66BB882F-87AA-B641-A322-A3CBAC6D4535}" srcOrd="1" destOrd="0" parTransId="{73BF9DA1-6DE5-3A4D-8C81-CEFCB25E2743}" sibTransId="{6B234F59-CE37-1E4C-9979-0706BF660F1F}"/>
    <dgm:cxn modelId="{A5E79237-7FBB-4BF4-8AA0-89B57EBCDEC6}" type="presOf" srcId="{30DF4F51-8D6F-5E46-A1D6-F2479AA978C8}" destId="{05938161-170D-584F-B06C-912578BBF5B7}" srcOrd="1" destOrd="0" presId="urn:microsoft.com/office/officeart/2005/8/layout/chart3"/>
    <dgm:cxn modelId="{BA76A9A5-C614-44C1-A030-EDCE42DFFA93}" type="presOf" srcId="{A862177F-07C8-0141-9648-22A28A9EC932}" destId="{C02DD2A6-B2A4-3743-8313-900002F8388F}" srcOrd="0" destOrd="0" presId="urn:microsoft.com/office/officeart/2005/8/layout/chart3"/>
    <dgm:cxn modelId="{6C056119-AB61-4D6C-865D-0CC3A5F4C75E}" type="presOf" srcId="{30DF4F51-8D6F-5E46-A1D6-F2479AA978C8}" destId="{C3411FAF-D3D6-1D4D-80A0-AFE0E1813ECB}" srcOrd="0" destOrd="0" presId="urn:microsoft.com/office/officeart/2005/8/layout/chart3"/>
    <dgm:cxn modelId="{CD0A457D-01B0-F44C-8910-49EBFF9778DE}" srcId="{996402B2-4799-664D-BDCA-3C7A7124B13A}" destId="{A862177F-07C8-0141-9648-22A28A9EC932}" srcOrd="2" destOrd="0" parTransId="{591C4B3C-D0E7-5C47-B1FF-8B2EDFB00440}" sibTransId="{3B0F1414-41E1-134E-A8D9-1E90CE76FAAB}"/>
    <dgm:cxn modelId="{E1EA707F-5F9B-4378-A29D-E7BB5F249B4F}" type="presOf" srcId="{996402B2-4799-664D-BDCA-3C7A7124B13A}" destId="{2089E99E-F0D7-6A4D-8DB1-5DF26EF20D31}" srcOrd="0" destOrd="0" presId="urn:microsoft.com/office/officeart/2005/8/layout/chart3"/>
    <dgm:cxn modelId="{588FE599-A5CC-4393-91E2-2D35E4B33A79}" type="presOf" srcId="{A862177F-07C8-0141-9648-22A28A9EC932}" destId="{687BCA3C-8B4F-334B-9AC5-AF4D4EC052B8}" srcOrd="1" destOrd="0" presId="urn:microsoft.com/office/officeart/2005/8/layout/chart3"/>
    <dgm:cxn modelId="{1EBD4B66-DA6D-40D7-B051-D0AE0A4375EE}" type="presOf" srcId="{66BB882F-87AA-B641-A322-A3CBAC6D4535}" destId="{BF5871C2-4848-3D49-BA85-BE38056A5F69}" srcOrd="1" destOrd="0" presId="urn:microsoft.com/office/officeart/2005/8/layout/chart3"/>
    <dgm:cxn modelId="{6CE1C806-26D0-48E5-B639-8CBD2F1CCC7A}" type="presParOf" srcId="{2089E99E-F0D7-6A4D-8DB1-5DF26EF20D31}" destId="{C3411FAF-D3D6-1D4D-80A0-AFE0E1813ECB}" srcOrd="0" destOrd="0" presId="urn:microsoft.com/office/officeart/2005/8/layout/chart3"/>
    <dgm:cxn modelId="{1EAD4CC9-0FA2-4253-BF77-AF01DA3073E9}" type="presParOf" srcId="{2089E99E-F0D7-6A4D-8DB1-5DF26EF20D31}" destId="{05938161-170D-584F-B06C-912578BBF5B7}" srcOrd="1" destOrd="0" presId="urn:microsoft.com/office/officeart/2005/8/layout/chart3"/>
    <dgm:cxn modelId="{3682DC85-C77E-4B86-B44A-E14B2CD1575D}" type="presParOf" srcId="{2089E99E-F0D7-6A4D-8DB1-5DF26EF20D31}" destId="{AC985C88-8F6C-1844-8B2C-1485E87D33E9}" srcOrd="2" destOrd="0" presId="urn:microsoft.com/office/officeart/2005/8/layout/chart3"/>
    <dgm:cxn modelId="{69EE6383-B0C6-48BA-867C-B810DA87EF4C}" type="presParOf" srcId="{2089E99E-F0D7-6A4D-8DB1-5DF26EF20D31}" destId="{BF5871C2-4848-3D49-BA85-BE38056A5F69}" srcOrd="3" destOrd="0" presId="urn:microsoft.com/office/officeart/2005/8/layout/chart3"/>
    <dgm:cxn modelId="{0F49F71C-0E74-4A04-A46C-CAABFD6EF3F4}" type="presParOf" srcId="{2089E99E-F0D7-6A4D-8DB1-5DF26EF20D31}" destId="{C02DD2A6-B2A4-3743-8313-900002F8388F}" srcOrd="4" destOrd="0" presId="urn:microsoft.com/office/officeart/2005/8/layout/chart3"/>
    <dgm:cxn modelId="{450A4936-B878-4F48-96E2-18073AAA4837}" type="presParOf" srcId="{2089E99E-F0D7-6A4D-8DB1-5DF26EF20D31}" destId="{687BCA3C-8B4F-334B-9AC5-AF4D4EC052B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6402B2-4799-664D-BDCA-3C7A7124B13A}" type="doc">
      <dgm:prSet loTypeId="urn:microsoft.com/office/officeart/2005/8/layout/chart3" loCatId="" qsTypeId="urn:microsoft.com/office/officeart/2005/8/quickstyle/3d2" qsCatId="3D" csTypeId="urn:microsoft.com/office/officeart/2005/8/colors/colorful3" csCatId="colorful" phldr="1"/>
      <dgm:spPr/>
    </dgm:pt>
    <dgm:pt modelId="{30DF4F51-8D6F-5E46-A1D6-F2479AA978C8}">
      <dgm:prSet phldrT="[Text]"/>
      <dgm:spPr/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Cold</a:t>
          </a:r>
        </a:p>
        <a:p>
          <a:r>
            <a:rPr lang="en-US" b="1" dirty="0" smtClean="0">
              <a:solidFill>
                <a:srgbClr val="FF0000"/>
              </a:solidFill>
            </a:rPr>
            <a:t>45%</a:t>
          </a:r>
          <a:endParaRPr lang="en-US" b="1" dirty="0">
            <a:solidFill>
              <a:srgbClr val="FF0000"/>
            </a:solidFill>
          </a:endParaRPr>
        </a:p>
      </dgm:t>
    </dgm:pt>
    <dgm:pt modelId="{CDDAB209-4FD4-F649-BD11-1EC5D66ACB41}" type="parTrans" cxnId="{CC16D01C-B31D-3346-B49D-C2E83077773F}">
      <dgm:prSet/>
      <dgm:spPr/>
      <dgm:t>
        <a:bodyPr/>
        <a:lstStyle/>
        <a:p>
          <a:endParaRPr lang="en-US"/>
        </a:p>
      </dgm:t>
    </dgm:pt>
    <dgm:pt modelId="{831B2BBA-BD0C-A748-BB7D-82C76AE05263}" type="sibTrans" cxnId="{CC16D01C-B31D-3346-B49D-C2E83077773F}">
      <dgm:prSet/>
      <dgm:spPr/>
      <dgm:t>
        <a:bodyPr/>
        <a:lstStyle/>
        <a:p>
          <a:endParaRPr lang="en-US"/>
        </a:p>
      </dgm:t>
    </dgm:pt>
    <dgm:pt modelId="{66BB882F-87AA-B641-A322-A3CBAC6D4535}">
      <dgm:prSet phldrT="[Text]"/>
      <dgm:spPr/>
      <dgm:t>
        <a:bodyPr/>
        <a:lstStyle/>
        <a:p>
          <a:r>
            <a:rPr lang="en-US" smtClean="0"/>
            <a:t>Tuberculosis</a:t>
          </a:r>
        </a:p>
        <a:p>
          <a:r>
            <a:rPr lang="en-US" smtClean="0"/>
            <a:t>30%</a:t>
          </a:r>
          <a:endParaRPr lang="en-US" dirty="0"/>
        </a:p>
      </dgm:t>
    </dgm:pt>
    <dgm:pt modelId="{73BF9DA1-6DE5-3A4D-8C81-CEFCB25E2743}" type="parTrans" cxnId="{CA1A7903-1736-144A-B6CA-92FEEE4CB33D}">
      <dgm:prSet/>
      <dgm:spPr/>
      <dgm:t>
        <a:bodyPr/>
        <a:lstStyle/>
        <a:p>
          <a:endParaRPr lang="en-US"/>
        </a:p>
      </dgm:t>
    </dgm:pt>
    <dgm:pt modelId="{6B234F59-CE37-1E4C-9979-0706BF660F1F}" type="sibTrans" cxnId="{CA1A7903-1736-144A-B6CA-92FEEE4CB33D}">
      <dgm:prSet/>
      <dgm:spPr/>
      <dgm:t>
        <a:bodyPr/>
        <a:lstStyle/>
        <a:p>
          <a:endParaRPr lang="en-US"/>
        </a:p>
      </dgm:t>
    </dgm:pt>
    <dgm:pt modelId="{A862177F-07C8-0141-9648-22A28A9EC932}">
      <dgm:prSet phldrT="[Text]" custT="1"/>
      <dgm:spPr/>
      <dgm:t>
        <a:bodyPr/>
        <a:lstStyle/>
        <a:p>
          <a:r>
            <a:rPr lang="en-US" sz="1600" dirty="0" smtClean="0"/>
            <a:t>Bronchitis</a:t>
          </a:r>
        </a:p>
        <a:p>
          <a:r>
            <a:rPr lang="en-US" sz="1800" dirty="0" smtClean="0"/>
            <a:t>25%</a:t>
          </a:r>
          <a:endParaRPr lang="en-US" sz="1800" dirty="0"/>
        </a:p>
      </dgm:t>
    </dgm:pt>
    <dgm:pt modelId="{591C4B3C-D0E7-5C47-B1FF-8B2EDFB00440}" type="parTrans" cxnId="{CD0A457D-01B0-F44C-8910-49EBFF9778DE}">
      <dgm:prSet/>
      <dgm:spPr/>
      <dgm:t>
        <a:bodyPr/>
        <a:lstStyle/>
        <a:p>
          <a:endParaRPr lang="en-US"/>
        </a:p>
      </dgm:t>
    </dgm:pt>
    <dgm:pt modelId="{3B0F1414-41E1-134E-A8D9-1E90CE76FAAB}" type="sibTrans" cxnId="{CD0A457D-01B0-F44C-8910-49EBFF9778DE}">
      <dgm:prSet/>
      <dgm:spPr/>
      <dgm:t>
        <a:bodyPr/>
        <a:lstStyle/>
        <a:p>
          <a:endParaRPr lang="en-US"/>
        </a:p>
      </dgm:t>
    </dgm:pt>
    <dgm:pt modelId="{2089E99E-F0D7-6A4D-8DB1-5DF26EF20D31}" type="pres">
      <dgm:prSet presAssocID="{996402B2-4799-664D-BDCA-3C7A7124B13A}" presName="compositeShape" presStyleCnt="0">
        <dgm:presLayoutVars>
          <dgm:chMax val="7"/>
          <dgm:dir/>
          <dgm:resizeHandles val="exact"/>
        </dgm:presLayoutVars>
      </dgm:prSet>
      <dgm:spPr/>
    </dgm:pt>
    <dgm:pt modelId="{C3411FAF-D3D6-1D4D-80A0-AFE0E1813ECB}" type="pres">
      <dgm:prSet presAssocID="{996402B2-4799-664D-BDCA-3C7A7124B13A}" presName="wedge1" presStyleLbl="node1" presStyleIdx="0" presStyleCnt="3" custLinFactNeighborX="-887" custLinFactNeighborY="1571"/>
      <dgm:spPr/>
      <dgm:t>
        <a:bodyPr/>
        <a:lstStyle/>
        <a:p>
          <a:endParaRPr lang="en-US"/>
        </a:p>
      </dgm:t>
    </dgm:pt>
    <dgm:pt modelId="{05938161-170D-584F-B06C-912578BBF5B7}" type="pres">
      <dgm:prSet presAssocID="{996402B2-4799-664D-BDCA-3C7A7124B13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85C88-8F6C-1844-8B2C-1485E87D33E9}" type="pres">
      <dgm:prSet presAssocID="{996402B2-4799-664D-BDCA-3C7A7124B13A}" presName="wedge2" presStyleLbl="node1" presStyleIdx="1" presStyleCnt="3"/>
      <dgm:spPr/>
      <dgm:t>
        <a:bodyPr/>
        <a:lstStyle/>
        <a:p>
          <a:endParaRPr lang="en-US"/>
        </a:p>
      </dgm:t>
    </dgm:pt>
    <dgm:pt modelId="{BF5871C2-4848-3D49-BA85-BE38056A5F69}" type="pres">
      <dgm:prSet presAssocID="{996402B2-4799-664D-BDCA-3C7A7124B13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DD2A6-B2A4-3743-8313-900002F8388F}" type="pres">
      <dgm:prSet presAssocID="{996402B2-4799-664D-BDCA-3C7A7124B13A}" presName="wedge3" presStyleLbl="node1" presStyleIdx="2" presStyleCnt="3"/>
      <dgm:spPr/>
      <dgm:t>
        <a:bodyPr/>
        <a:lstStyle/>
        <a:p>
          <a:endParaRPr lang="en-US"/>
        </a:p>
      </dgm:t>
    </dgm:pt>
    <dgm:pt modelId="{687BCA3C-8B4F-334B-9AC5-AF4D4EC052B8}" type="pres">
      <dgm:prSet presAssocID="{996402B2-4799-664D-BDCA-3C7A7124B13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3C860D-CCB9-46E9-B3CB-AB7569A9F2D7}" type="presOf" srcId="{A862177F-07C8-0141-9648-22A28A9EC932}" destId="{C02DD2A6-B2A4-3743-8313-900002F8388F}" srcOrd="0" destOrd="0" presId="urn:microsoft.com/office/officeart/2005/8/layout/chart3"/>
    <dgm:cxn modelId="{CC16D01C-B31D-3346-B49D-C2E83077773F}" srcId="{996402B2-4799-664D-BDCA-3C7A7124B13A}" destId="{30DF4F51-8D6F-5E46-A1D6-F2479AA978C8}" srcOrd="0" destOrd="0" parTransId="{CDDAB209-4FD4-F649-BD11-1EC5D66ACB41}" sibTransId="{831B2BBA-BD0C-A748-BB7D-82C76AE05263}"/>
    <dgm:cxn modelId="{CA1A7903-1736-144A-B6CA-92FEEE4CB33D}" srcId="{996402B2-4799-664D-BDCA-3C7A7124B13A}" destId="{66BB882F-87AA-B641-A322-A3CBAC6D4535}" srcOrd="1" destOrd="0" parTransId="{73BF9DA1-6DE5-3A4D-8C81-CEFCB25E2743}" sibTransId="{6B234F59-CE37-1E4C-9979-0706BF660F1F}"/>
    <dgm:cxn modelId="{3BEA1312-7992-4A73-BD6B-CD6D9909F14C}" type="presOf" srcId="{66BB882F-87AA-B641-A322-A3CBAC6D4535}" destId="{BF5871C2-4848-3D49-BA85-BE38056A5F69}" srcOrd="1" destOrd="0" presId="urn:microsoft.com/office/officeart/2005/8/layout/chart3"/>
    <dgm:cxn modelId="{1C767687-F73E-4EB3-9102-6B1063E5692E}" type="presOf" srcId="{66BB882F-87AA-B641-A322-A3CBAC6D4535}" destId="{AC985C88-8F6C-1844-8B2C-1485E87D33E9}" srcOrd="0" destOrd="0" presId="urn:microsoft.com/office/officeart/2005/8/layout/chart3"/>
    <dgm:cxn modelId="{CD0A457D-01B0-F44C-8910-49EBFF9778DE}" srcId="{996402B2-4799-664D-BDCA-3C7A7124B13A}" destId="{A862177F-07C8-0141-9648-22A28A9EC932}" srcOrd="2" destOrd="0" parTransId="{591C4B3C-D0E7-5C47-B1FF-8B2EDFB00440}" sibTransId="{3B0F1414-41E1-134E-A8D9-1E90CE76FAAB}"/>
    <dgm:cxn modelId="{25618BD5-629E-42C5-94D3-3665BF1A1273}" type="presOf" srcId="{30DF4F51-8D6F-5E46-A1D6-F2479AA978C8}" destId="{C3411FAF-D3D6-1D4D-80A0-AFE0E1813ECB}" srcOrd="0" destOrd="0" presId="urn:microsoft.com/office/officeart/2005/8/layout/chart3"/>
    <dgm:cxn modelId="{29CBBC62-91DE-4F1E-B458-3714CDF55D24}" type="presOf" srcId="{A862177F-07C8-0141-9648-22A28A9EC932}" destId="{687BCA3C-8B4F-334B-9AC5-AF4D4EC052B8}" srcOrd="1" destOrd="0" presId="urn:microsoft.com/office/officeart/2005/8/layout/chart3"/>
    <dgm:cxn modelId="{F1D1C20A-184F-4D97-8CDB-0F3AA28A8F09}" type="presOf" srcId="{30DF4F51-8D6F-5E46-A1D6-F2479AA978C8}" destId="{05938161-170D-584F-B06C-912578BBF5B7}" srcOrd="1" destOrd="0" presId="urn:microsoft.com/office/officeart/2005/8/layout/chart3"/>
    <dgm:cxn modelId="{48169B6A-9B8E-43BC-A6B7-1266D386B1C4}" type="presOf" srcId="{996402B2-4799-664D-BDCA-3C7A7124B13A}" destId="{2089E99E-F0D7-6A4D-8DB1-5DF26EF20D31}" srcOrd="0" destOrd="0" presId="urn:microsoft.com/office/officeart/2005/8/layout/chart3"/>
    <dgm:cxn modelId="{EC86972C-68F2-4E19-A73B-2E84E3F67575}" type="presParOf" srcId="{2089E99E-F0D7-6A4D-8DB1-5DF26EF20D31}" destId="{C3411FAF-D3D6-1D4D-80A0-AFE0E1813ECB}" srcOrd="0" destOrd="0" presId="urn:microsoft.com/office/officeart/2005/8/layout/chart3"/>
    <dgm:cxn modelId="{D00659C8-01E2-4A6D-985B-50008AE46585}" type="presParOf" srcId="{2089E99E-F0D7-6A4D-8DB1-5DF26EF20D31}" destId="{05938161-170D-584F-B06C-912578BBF5B7}" srcOrd="1" destOrd="0" presId="urn:microsoft.com/office/officeart/2005/8/layout/chart3"/>
    <dgm:cxn modelId="{4D80B3CB-2496-4E77-BBBB-43A099415C7A}" type="presParOf" srcId="{2089E99E-F0D7-6A4D-8DB1-5DF26EF20D31}" destId="{AC985C88-8F6C-1844-8B2C-1485E87D33E9}" srcOrd="2" destOrd="0" presId="urn:microsoft.com/office/officeart/2005/8/layout/chart3"/>
    <dgm:cxn modelId="{C5537012-CBFE-4203-9CAE-CC064DC32972}" type="presParOf" srcId="{2089E99E-F0D7-6A4D-8DB1-5DF26EF20D31}" destId="{BF5871C2-4848-3D49-BA85-BE38056A5F69}" srcOrd="3" destOrd="0" presId="urn:microsoft.com/office/officeart/2005/8/layout/chart3"/>
    <dgm:cxn modelId="{A959DAC8-410F-4B7C-A239-EF831CDF9BB5}" type="presParOf" srcId="{2089E99E-F0D7-6A4D-8DB1-5DF26EF20D31}" destId="{C02DD2A6-B2A4-3743-8313-900002F8388F}" srcOrd="4" destOrd="0" presId="urn:microsoft.com/office/officeart/2005/8/layout/chart3"/>
    <dgm:cxn modelId="{17851119-424E-4419-833C-CE99843FBE2B}" type="presParOf" srcId="{2089E99E-F0D7-6A4D-8DB1-5DF26EF20D31}" destId="{687BCA3C-8B4F-334B-9AC5-AF4D4EC052B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C4DD989-0E2C-514D-8D89-6EEA0AB59658}" type="doc">
      <dgm:prSet loTypeId="urn:microsoft.com/office/officeart/2005/8/layout/vList3" loCatId="" qsTypeId="urn:microsoft.com/office/officeart/2005/8/quickstyle/3d1" qsCatId="3D" csTypeId="urn:microsoft.com/office/officeart/2005/8/colors/colorful4" csCatId="colorful" phldr="1"/>
      <dgm:spPr/>
    </dgm:pt>
    <dgm:pt modelId="{4D56C1F6-2DCE-514E-AD85-33EAE425CCD1}">
      <dgm:prSet phldrT="[Text]" custT="1"/>
      <dgm:spPr/>
      <dgm:t>
        <a:bodyPr/>
        <a:lstStyle/>
        <a:p>
          <a:r>
            <a:rPr lang="en-US" sz="1800" dirty="0" smtClean="0"/>
            <a:t>Azithromycin</a:t>
          </a:r>
          <a:endParaRPr lang="en-US" sz="1800" dirty="0"/>
        </a:p>
      </dgm:t>
    </dgm:pt>
    <dgm:pt modelId="{F07B1BD1-29A2-984C-A1D5-B0193FDAAF3B}" type="parTrans" cxnId="{CF6D7359-D491-C941-825B-3BB142311421}">
      <dgm:prSet/>
      <dgm:spPr/>
      <dgm:t>
        <a:bodyPr/>
        <a:lstStyle/>
        <a:p>
          <a:endParaRPr lang="en-US"/>
        </a:p>
      </dgm:t>
    </dgm:pt>
    <dgm:pt modelId="{AEEEAD3F-1DB3-A649-B69E-8FBF721C3DE2}" type="sibTrans" cxnId="{CF6D7359-D491-C941-825B-3BB142311421}">
      <dgm:prSet/>
      <dgm:spPr/>
      <dgm:t>
        <a:bodyPr/>
        <a:lstStyle/>
        <a:p>
          <a:endParaRPr lang="en-US"/>
        </a:p>
      </dgm:t>
    </dgm:pt>
    <dgm:pt modelId="{6CD0ECA6-68BE-484B-B02F-D8D40894E55D}">
      <dgm:prSet phldrT="[Text]" custT="1"/>
      <dgm:spPr/>
      <dgm:t>
        <a:bodyPr/>
        <a:lstStyle/>
        <a:p>
          <a:r>
            <a:rPr lang="en-US" sz="1800" dirty="0" smtClean="0"/>
            <a:t>Albuterol</a:t>
          </a:r>
          <a:endParaRPr lang="en-US" sz="1800" dirty="0"/>
        </a:p>
      </dgm:t>
    </dgm:pt>
    <dgm:pt modelId="{71E969E7-9F88-BA45-BCEC-0655A99DC1A7}" type="parTrans" cxnId="{9C35E8D6-4798-4E44-A2D0-BE608A089CF0}">
      <dgm:prSet/>
      <dgm:spPr/>
      <dgm:t>
        <a:bodyPr/>
        <a:lstStyle/>
        <a:p>
          <a:endParaRPr lang="en-US"/>
        </a:p>
      </dgm:t>
    </dgm:pt>
    <dgm:pt modelId="{AC01F629-AA61-6D47-843A-4C0143D87601}" type="sibTrans" cxnId="{9C35E8D6-4798-4E44-A2D0-BE608A089CF0}">
      <dgm:prSet/>
      <dgm:spPr/>
      <dgm:t>
        <a:bodyPr/>
        <a:lstStyle/>
        <a:p>
          <a:endParaRPr lang="en-US"/>
        </a:p>
      </dgm:t>
    </dgm:pt>
    <dgm:pt modelId="{DA76760A-1FE3-F443-8826-BADE0CEBBF35}">
      <dgm:prSet phldrT="[Text]" custT="1"/>
      <dgm:spPr/>
      <dgm:t>
        <a:bodyPr/>
        <a:lstStyle/>
        <a:p>
          <a:r>
            <a:rPr lang="en-US" sz="1800" dirty="0" smtClean="0"/>
            <a:t>Rifampin</a:t>
          </a:r>
          <a:endParaRPr lang="en-US" sz="1800" dirty="0"/>
        </a:p>
      </dgm:t>
    </dgm:pt>
    <dgm:pt modelId="{30AAC891-7EF0-B243-B41A-1F0B4DBBA53B}" type="parTrans" cxnId="{42294616-BB3D-3545-8749-F1D0284118EA}">
      <dgm:prSet/>
      <dgm:spPr/>
      <dgm:t>
        <a:bodyPr/>
        <a:lstStyle/>
        <a:p>
          <a:endParaRPr lang="en-US"/>
        </a:p>
      </dgm:t>
    </dgm:pt>
    <dgm:pt modelId="{AE5B160E-8024-3D4C-AAE7-CBB1E9D2ADC5}" type="sibTrans" cxnId="{42294616-BB3D-3545-8749-F1D0284118EA}">
      <dgm:prSet/>
      <dgm:spPr/>
      <dgm:t>
        <a:bodyPr/>
        <a:lstStyle/>
        <a:p>
          <a:endParaRPr lang="en-US"/>
        </a:p>
      </dgm:t>
    </dgm:pt>
    <dgm:pt modelId="{6F60B6B0-6847-3A43-B0FB-5BA4DC3B4C4D}" type="pres">
      <dgm:prSet presAssocID="{EC4DD989-0E2C-514D-8D89-6EEA0AB59658}" presName="linearFlow" presStyleCnt="0">
        <dgm:presLayoutVars>
          <dgm:dir/>
          <dgm:resizeHandles val="exact"/>
        </dgm:presLayoutVars>
      </dgm:prSet>
      <dgm:spPr/>
    </dgm:pt>
    <dgm:pt modelId="{50802A8D-3043-124A-A828-4DEFDC9FFC2B}" type="pres">
      <dgm:prSet presAssocID="{4D56C1F6-2DCE-514E-AD85-33EAE425CCD1}" presName="composite" presStyleCnt="0"/>
      <dgm:spPr/>
    </dgm:pt>
    <dgm:pt modelId="{454C7028-44A6-3F47-9BCF-9D7722819BE3}" type="pres">
      <dgm:prSet presAssocID="{4D56C1F6-2DCE-514E-AD85-33EAE425CCD1}" presName="imgShp" presStyleLbl="fgImgPlace1" presStyleIdx="0" presStyleCnt="3"/>
      <dgm:spPr/>
    </dgm:pt>
    <dgm:pt modelId="{E62CCC90-36B3-4649-BBC2-6B78AC160322}" type="pres">
      <dgm:prSet presAssocID="{4D56C1F6-2DCE-514E-AD85-33EAE425CCD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D12BF9-8B97-9C45-B358-0B6905062E84}" type="pres">
      <dgm:prSet presAssocID="{AEEEAD3F-1DB3-A649-B69E-8FBF721C3DE2}" presName="spacing" presStyleCnt="0"/>
      <dgm:spPr/>
    </dgm:pt>
    <dgm:pt modelId="{EA17792A-B98B-DC48-B21C-48B2F82BFC46}" type="pres">
      <dgm:prSet presAssocID="{6CD0ECA6-68BE-484B-B02F-D8D40894E55D}" presName="composite" presStyleCnt="0"/>
      <dgm:spPr/>
    </dgm:pt>
    <dgm:pt modelId="{85319908-84B7-2B47-BBF9-A7C53C8AD679}" type="pres">
      <dgm:prSet presAssocID="{6CD0ECA6-68BE-484B-B02F-D8D40894E55D}" presName="imgShp" presStyleLbl="fgImgPlace1" presStyleIdx="1" presStyleCnt="3"/>
      <dgm:spPr/>
    </dgm:pt>
    <dgm:pt modelId="{ACE8210D-B2E8-FF4C-B4E1-93865D95B160}" type="pres">
      <dgm:prSet presAssocID="{6CD0ECA6-68BE-484B-B02F-D8D40894E55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21253-C70E-5049-BC8A-7DB89958D00E}" type="pres">
      <dgm:prSet presAssocID="{AC01F629-AA61-6D47-843A-4C0143D87601}" presName="spacing" presStyleCnt="0"/>
      <dgm:spPr/>
    </dgm:pt>
    <dgm:pt modelId="{BBDED59B-8F0F-7E49-97F0-846DC8919424}" type="pres">
      <dgm:prSet presAssocID="{DA76760A-1FE3-F443-8826-BADE0CEBBF35}" presName="composite" presStyleCnt="0"/>
      <dgm:spPr/>
    </dgm:pt>
    <dgm:pt modelId="{9CF61896-C6E0-294C-A23D-48AE84A46978}" type="pres">
      <dgm:prSet presAssocID="{DA76760A-1FE3-F443-8826-BADE0CEBBF35}" presName="imgShp" presStyleLbl="fgImgPlace1" presStyleIdx="2" presStyleCnt="3"/>
      <dgm:spPr/>
    </dgm:pt>
    <dgm:pt modelId="{F9014D1F-4565-9F4C-8EF6-2D365BA57A02}" type="pres">
      <dgm:prSet presAssocID="{DA76760A-1FE3-F443-8826-BADE0CEBBF3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C8E975-E734-4B89-9029-9D57668A9974}" type="presOf" srcId="{6CD0ECA6-68BE-484B-B02F-D8D40894E55D}" destId="{ACE8210D-B2E8-FF4C-B4E1-93865D95B160}" srcOrd="0" destOrd="0" presId="urn:microsoft.com/office/officeart/2005/8/layout/vList3"/>
    <dgm:cxn modelId="{3FC42211-5D46-47DC-91D2-63A957EC4187}" type="presOf" srcId="{DA76760A-1FE3-F443-8826-BADE0CEBBF35}" destId="{F9014D1F-4565-9F4C-8EF6-2D365BA57A02}" srcOrd="0" destOrd="0" presId="urn:microsoft.com/office/officeart/2005/8/layout/vList3"/>
    <dgm:cxn modelId="{DD32713E-BC38-4C77-A613-753AD079A6B0}" type="presOf" srcId="{EC4DD989-0E2C-514D-8D89-6EEA0AB59658}" destId="{6F60B6B0-6847-3A43-B0FB-5BA4DC3B4C4D}" srcOrd="0" destOrd="0" presId="urn:microsoft.com/office/officeart/2005/8/layout/vList3"/>
    <dgm:cxn modelId="{42294616-BB3D-3545-8749-F1D0284118EA}" srcId="{EC4DD989-0E2C-514D-8D89-6EEA0AB59658}" destId="{DA76760A-1FE3-F443-8826-BADE0CEBBF35}" srcOrd="2" destOrd="0" parTransId="{30AAC891-7EF0-B243-B41A-1F0B4DBBA53B}" sibTransId="{AE5B160E-8024-3D4C-AAE7-CBB1E9D2ADC5}"/>
    <dgm:cxn modelId="{9C35E8D6-4798-4E44-A2D0-BE608A089CF0}" srcId="{EC4DD989-0E2C-514D-8D89-6EEA0AB59658}" destId="{6CD0ECA6-68BE-484B-B02F-D8D40894E55D}" srcOrd="1" destOrd="0" parTransId="{71E969E7-9F88-BA45-BCEC-0655A99DC1A7}" sibTransId="{AC01F629-AA61-6D47-843A-4C0143D87601}"/>
    <dgm:cxn modelId="{051C6CC9-8E0C-4114-9E92-CCE36F6E5AA0}" type="presOf" srcId="{4D56C1F6-2DCE-514E-AD85-33EAE425CCD1}" destId="{E62CCC90-36B3-4649-BBC2-6B78AC160322}" srcOrd="0" destOrd="0" presId="urn:microsoft.com/office/officeart/2005/8/layout/vList3"/>
    <dgm:cxn modelId="{CF6D7359-D491-C941-825B-3BB142311421}" srcId="{EC4DD989-0E2C-514D-8D89-6EEA0AB59658}" destId="{4D56C1F6-2DCE-514E-AD85-33EAE425CCD1}" srcOrd="0" destOrd="0" parTransId="{F07B1BD1-29A2-984C-A1D5-B0193FDAAF3B}" sibTransId="{AEEEAD3F-1DB3-A649-B69E-8FBF721C3DE2}"/>
    <dgm:cxn modelId="{B693117A-0FA8-4C85-B176-808F54382CE9}" type="presParOf" srcId="{6F60B6B0-6847-3A43-B0FB-5BA4DC3B4C4D}" destId="{50802A8D-3043-124A-A828-4DEFDC9FFC2B}" srcOrd="0" destOrd="0" presId="urn:microsoft.com/office/officeart/2005/8/layout/vList3"/>
    <dgm:cxn modelId="{A3BA8E14-B84F-4AEB-8B8B-8C89803F7125}" type="presParOf" srcId="{50802A8D-3043-124A-A828-4DEFDC9FFC2B}" destId="{454C7028-44A6-3F47-9BCF-9D7722819BE3}" srcOrd="0" destOrd="0" presId="urn:microsoft.com/office/officeart/2005/8/layout/vList3"/>
    <dgm:cxn modelId="{CF321F81-4E6A-4B66-A639-6629DEBB1E0D}" type="presParOf" srcId="{50802A8D-3043-124A-A828-4DEFDC9FFC2B}" destId="{E62CCC90-36B3-4649-BBC2-6B78AC160322}" srcOrd="1" destOrd="0" presId="urn:microsoft.com/office/officeart/2005/8/layout/vList3"/>
    <dgm:cxn modelId="{E89026F3-49AD-4CD8-9503-11CA8D9ED0AD}" type="presParOf" srcId="{6F60B6B0-6847-3A43-B0FB-5BA4DC3B4C4D}" destId="{F1D12BF9-8B97-9C45-B358-0B6905062E84}" srcOrd="1" destOrd="0" presId="urn:microsoft.com/office/officeart/2005/8/layout/vList3"/>
    <dgm:cxn modelId="{24381073-0F48-45EA-835B-E93B75E51D8F}" type="presParOf" srcId="{6F60B6B0-6847-3A43-B0FB-5BA4DC3B4C4D}" destId="{EA17792A-B98B-DC48-B21C-48B2F82BFC46}" srcOrd="2" destOrd="0" presId="urn:microsoft.com/office/officeart/2005/8/layout/vList3"/>
    <dgm:cxn modelId="{F6AD6C21-06AE-437D-BC6C-9E742D61A51C}" type="presParOf" srcId="{EA17792A-B98B-DC48-B21C-48B2F82BFC46}" destId="{85319908-84B7-2B47-BBF9-A7C53C8AD679}" srcOrd="0" destOrd="0" presId="urn:microsoft.com/office/officeart/2005/8/layout/vList3"/>
    <dgm:cxn modelId="{6195A731-1A18-4D5B-8AF5-01DB4CCE1B8D}" type="presParOf" srcId="{EA17792A-B98B-DC48-B21C-48B2F82BFC46}" destId="{ACE8210D-B2E8-FF4C-B4E1-93865D95B160}" srcOrd="1" destOrd="0" presId="urn:microsoft.com/office/officeart/2005/8/layout/vList3"/>
    <dgm:cxn modelId="{CAE40DB2-672C-4290-A4D6-3562A99D3CA3}" type="presParOf" srcId="{6F60B6B0-6847-3A43-B0FB-5BA4DC3B4C4D}" destId="{A7621253-C70E-5049-BC8A-7DB89958D00E}" srcOrd="3" destOrd="0" presId="urn:microsoft.com/office/officeart/2005/8/layout/vList3"/>
    <dgm:cxn modelId="{34F03843-1902-4C1D-AA3A-90D44118B8D2}" type="presParOf" srcId="{6F60B6B0-6847-3A43-B0FB-5BA4DC3B4C4D}" destId="{BBDED59B-8F0F-7E49-97F0-846DC8919424}" srcOrd="4" destOrd="0" presId="urn:microsoft.com/office/officeart/2005/8/layout/vList3"/>
    <dgm:cxn modelId="{90914280-BB3C-4C62-B3F2-8BAB5EF06727}" type="presParOf" srcId="{BBDED59B-8F0F-7E49-97F0-846DC8919424}" destId="{9CF61896-C6E0-294C-A23D-48AE84A46978}" srcOrd="0" destOrd="0" presId="urn:microsoft.com/office/officeart/2005/8/layout/vList3"/>
    <dgm:cxn modelId="{A2CA845F-B3DA-4EA4-9B2D-E93C496C51D8}" type="presParOf" srcId="{BBDED59B-8F0F-7E49-97F0-846DC8919424}" destId="{F9014D1F-4565-9F4C-8EF6-2D365BA57A0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264B1-5291-4598-88DE-F21942904424}">
      <dsp:nvSpPr>
        <dsp:cNvPr id="0" name=""/>
        <dsp:cNvSpPr/>
      </dsp:nvSpPr>
      <dsp:spPr>
        <a:xfrm rot="5400000">
          <a:off x="-122229" y="127494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1</a:t>
          </a:r>
          <a:endParaRPr lang="zh-CN" altLang="en-US" sz="2000" b="1" kern="1200" dirty="0"/>
        </a:p>
      </dsp:txBody>
      <dsp:txXfrm rot="-5400000">
        <a:off x="1" y="290466"/>
        <a:ext cx="570404" cy="244459"/>
      </dsp:txXfrm>
    </dsp:sp>
    <dsp:sp modelId="{4B5FF32A-EBDE-475E-9D50-185DBA0935A2}">
      <dsp:nvSpPr>
        <dsp:cNvPr id="0" name=""/>
        <dsp:cNvSpPr/>
      </dsp:nvSpPr>
      <dsp:spPr>
        <a:xfrm rot="5400000">
          <a:off x="4190065" y="-3614396"/>
          <a:ext cx="529939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Introduction of Crowdsourcing</a:t>
          </a:r>
          <a:endParaRPr lang="zh-CN" altLang="en-US" sz="2000" b="1" kern="1200" dirty="0"/>
        </a:p>
      </dsp:txBody>
      <dsp:txXfrm rot="-5400000">
        <a:off x="570404" y="31134"/>
        <a:ext cx="7743393" cy="478201"/>
      </dsp:txXfrm>
    </dsp:sp>
    <dsp:sp modelId="{D96DF300-1219-4A2C-AA2C-99DAC5C63D85}">
      <dsp:nvSpPr>
        <dsp:cNvPr id="0" name=""/>
        <dsp:cNvSpPr/>
      </dsp:nvSpPr>
      <dsp:spPr>
        <a:xfrm rot="5400000">
          <a:off x="-122229" y="858608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2</a:t>
          </a:r>
          <a:endParaRPr lang="zh-CN" altLang="en-US" sz="2000" b="1" kern="1200" dirty="0"/>
        </a:p>
      </dsp:txBody>
      <dsp:txXfrm rot="-5400000">
        <a:off x="1" y="1021580"/>
        <a:ext cx="570404" cy="244459"/>
      </dsp:txXfrm>
    </dsp:sp>
    <dsp:sp modelId="{16645BB5-2BD5-45B4-973C-FE42D153EB1E}">
      <dsp:nvSpPr>
        <dsp:cNvPr id="0" name=""/>
        <dsp:cNvSpPr/>
      </dsp:nvSpPr>
      <dsp:spPr>
        <a:xfrm rot="5400000">
          <a:off x="4190205" y="-288342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/>
            <a:t>Crowdsourced Data Aggregation for Reliable Information Discovery</a:t>
          </a:r>
          <a:endParaRPr lang="zh-CN" altLang="en-US" sz="2000" b="1" kern="1200" dirty="0"/>
        </a:p>
      </dsp:txBody>
      <dsp:txXfrm rot="-5400000">
        <a:off x="570405" y="762235"/>
        <a:ext cx="7743406" cy="477949"/>
      </dsp:txXfrm>
    </dsp:sp>
    <dsp:sp modelId="{417B3734-68AB-44FB-903E-6DB641B30321}">
      <dsp:nvSpPr>
        <dsp:cNvPr id="0" name=""/>
        <dsp:cNvSpPr/>
      </dsp:nvSpPr>
      <dsp:spPr>
        <a:xfrm rot="5400000">
          <a:off x="-122229" y="1589723"/>
          <a:ext cx="814863" cy="5704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3</a:t>
          </a:r>
          <a:endParaRPr lang="zh-CN" altLang="en-US" sz="2000" b="1" kern="1200" dirty="0"/>
        </a:p>
      </dsp:txBody>
      <dsp:txXfrm rot="-5400000">
        <a:off x="1" y="1752695"/>
        <a:ext cx="570404" cy="244459"/>
      </dsp:txXfrm>
    </dsp:sp>
    <dsp:sp modelId="{C6A53AB7-C46A-47E0-B1D4-CC4D72AEFEAF}">
      <dsp:nvSpPr>
        <dsp:cNvPr id="0" name=""/>
        <dsp:cNvSpPr/>
      </dsp:nvSpPr>
      <dsp:spPr>
        <a:xfrm rot="5400000">
          <a:off x="4190205" y="-215230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/>
            <a:t>Passive Crowdsourcing Scenarios</a:t>
          </a:r>
          <a:endParaRPr lang="zh-CN" altLang="en-US" sz="2000" b="1" kern="1200" dirty="0"/>
        </a:p>
      </dsp:txBody>
      <dsp:txXfrm rot="-5400000">
        <a:off x="570405" y="1493350"/>
        <a:ext cx="7743406" cy="477949"/>
      </dsp:txXfrm>
    </dsp:sp>
    <dsp:sp modelId="{B050B68E-CB20-43AD-8B17-77D6E054DB79}">
      <dsp:nvSpPr>
        <dsp:cNvPr id="0" name=""/>
        <dsp:cNvSpPr/>
      </dsp:nvSpPr>
      <dsp:spPr>
        <a:xfrm rot="5400000">
          <a:off x="-122229" y="2320837"/>
          <a:ext cx="814863" cy="570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4</a:t>
          </a:r>
          <a:endParaRPr lang="zh-CN" altLang="en-US" sz="2000" b="1" kern="1200" dirty="0"/>
        </a:p>
      </dsp:txBody>
      <dsp:txXfrm rot="-5400000">
        <a:off x="1" y="2483809"/>
        <a:ext cx="570404" cy="244459"/>
      </dsp:txXfrm>
    </dsp:sp>
    <dsp:sp modelId="{F59E9B17-C3BF-472F-8584-21D0B8403CF1}">
      <dsp:nvSpPr>
        <dsp:cNvPr id="0" name=""/>
        <dsp:cNvSpPr/>
      </dsp:nvSpPr>
      <dsp:spPr>
        <a:xfrm rot="5400000">
          <a:off x="4190205" y="-1421192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/>
            <a:t>Active Crowdsourcing Scenarios</a:t>
          </a:r>
          <a:endParaRPr lang="zh-CN" altLang="en-US" sz="2000" b="1" kern="1200" dirty="0"/>
        </a:p>
      </dsp:txBody>
      <dsp:txXfrm rot="-5400000">
        <a:off x="570405" y="2224464"/>
        <a:ext cx="7743406" cy="477949"/>
      </dsp:txXfrm>
    </dsp:sp>
    <dsp:sp modelId="{6415B5E5-4CF0-4C84-A954-90F91D15F132}">
      <dsp:nvSpPr>
        <dsp:cNvPr id="0" name=""/>
        <dsp:cNvSpPr/>
      </dsp:nvSpPr>
      <dsp:spPr>
        <a:xfrm rot="5400000">
          <a:off x="-122229" y="3051952"/>
          <a:ext cx="814863" cy="57040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5</a:t>
          </a:r>
          <a:endParaRPr lang="zh-CN" altLang="en-US" sz="2000" b="1" kern="1200" dirty="0"/>
        </a:p>
      </dsp:txBody>
      <dsp:txXfrm rot="-5400000">
        <a:off x="1" y="3214924"/>
        <a:ext cx="570404" cy="244459"/>
      </dsp:txXfrm>
    </dsp:sp>
    <dsp:sp modelId="{67717828-E332-4C2F-8BC7-33EFAFD93855}">
      <dsp:nvSpPr>
        <dsp:cNvPr id="0" name=""/>
        <dsp:cNvSpPr/>
      </dsp:nvSpPr>
      <dsp:spPr>
        <a:xfrm rot="5400000">
          <a:off x="4190205" y="-690077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Applications and Open Question </a:t>
          </a:r>
          <a:endParaRPr lang="zh-CN" altLang="en-US" sz="2000" b="1" kern="1200" dirty="0"/>
        </a:p>
      </dsp:txBody>
      <dsp:txXfrm rot="-5400000">
        <a:off x="570405" y="2955579"/>
        <a:ext cx="7743406" cy="477949"/>
      </dsp:txXfrm>
    </dsp:sp>
    <dsp:sp modelId="{476385A7-FBAC-414D-A111-EC3581FC045D}">
      <dsp:nvSpPr>
        <dsp:cNvPr id="0" name=""/>
        <dsp:cNvSpPr/>
      </dsp:nvSpPr>
      <dsp:spPr>
        <a:xfrm rot="5400000">
          <a:off x="-122229" y="3783066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6</a:t>
          </a:r>
          <a:endParaRPr lang="zh-CN" altLang="en-US" sz="2000" b="1" kern="1200" dirty="0"/>
        </a:p>
      </dsp:txBody>
      <dsp:txXfrm rot="-5400000">
        <a:off x="1" y="3946038"/>
        <a:ext cx="570404" cy="244459"/>
      </dsp:txXfrm>
    </dsp:sp>
    <dsp:sp modelId="{2C24A3AF-F104-4EA7-A83A-A88CE37BD8EC}">
      <dsp:nvSpPr>
        <dsp:cNvPr id="0" name=""/>
        <dsp:cNvSpPr/>
      </dsp:nvSpPr>
      <dsp:spPr>
        <a:xfrm rot="5400000">
          <a:off x="4190205" y="4103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Resources</a:t>
          </a:r>
          <a:endParaRPr lang="zh-CN" altLang="en-US" sz="2000" b="1" kern="1200" dirty="0"/>
        </a:p>
      </dsp:txBody>
      <dsp:txXfrm rot="-5400000">
        <a:off x="570405" y="3686692"/>
        <a:ext cx="7743406" cy="477949"/>
      </dsp:txXfrm>
    </dsp:sp>
    <dsp:sp modelId="{7B9D39D5-DD81-4721-8BB1-31EC7DC85BD9}">
      <dsp:nvSpPr>
        <dsp:cNvPr id="0" name=""/>
        <dsp:cNvSpPr/>
      </dsp:nvSpPr>
      <dsp:spPr>
        <a:xfrm rot="5400000">
          <a:off x="-122229" y="4514181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7</a:t>
          </a:r>
          <a:endParaRPr lang="zh-CN" altLang="en-US" sz="2000" b="1" kern="1200" dirty="0"/>
        </a:p>
      </dsp:txBody>
      <dsp:txXfrm rot="-5400000">
        <a:off x="1" y="4677153"/>
        <a:ext cx="570404" cy="244459"/>
      </dsp:txXfrm>
    </dsp:sp>
    <dsp:sp modelId="{10125C5A-EC07-40FE-B26F-1C017ABA3397}">
      <dsp:nvSpPr>
        <dsp:cNvPr id="0" name=""/>
        <dsp:cNvSpPr/>
      </dsp:nvSpPr>
      <dsp:spPr>
        <a:xfrm rot="5400000">
          <a:off x="4190205" y="77215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References</a:t>
          </a:r>
          <a:endParaRPr lang="zh-CN" altLang="en-US" sz="2000" b="1" kern="1200" dirty="0"/>
        </a:p>
      </dsp:txBody>
      <dsp:txXfrm rot="-5400000">
        <a:off x="570405" y="4417807"/>
        <a:ext cx="7743406" cy="4779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264B1-5291-4598-88DE-F21942904424}">
      <dsp:nvSpPr>
        <dsp:cNvPr id="0" name=""/>
        <dsp:cNvSpPr/>
      </dsp:nvSpPr>
      <dsp:spPr>
        <a:xfrm rot="5400000">
          <a:off x="-122229" y="127494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1</a:t>
          </a:r>
          <a:endParaRPr lang="zh-CN" altLang="en-US" sz="2000" b="1" kern="1200" dirty="0"/>
        </a:p>
      </dsp:txBody>
      <dsp:txXfrm rot="-5400000">
        <a:off x="1" y="290466"/>
        <a:ext cx="570404" cy="244459"/>
      </dsp:txXfrm>
    </dsp:sp>
    <dsp:sp modelId="{4B5FF32A-EBDE-475E-9D50-185DBA0935A2}">
      <dsp:nvSpPr>
        <dsp:cNvPr id="0" name=""/>
        <dsp:cNvSpPr/>
      </dsp:nvSpPr>
      <dsp:spPr>
        <a:xfrm rot="5400000">
          <a:off x="4190065" y="-3614396"/>
          <a:ext cx="529939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rgbClr val="C00000"/>
              </a:solidFill>
            </a:rPr>
            <a:t>Introduction of Crowdsourcing</a:t>
          </a:r>
          <a:endParaRPr lang="zh-CN" altLang="en-US" sz="2000" b="1" kern="1200" dirty="0">
            <a:solidFill>
              <a:srgbClr val="C00000"/>
            </a:solidFill>
          </a:endParaRPr>
        </a:p>
      </dsp:txBody>
      <dsp:txXfrm rot="-5400000">
        <a:off x="570404" y="31134"/>
        <a:ext cx="7743393" cy="478201"/>
      </dsp:txXfrm>
    </dsp:sp>
    <dsp:sp modelId="{D96DF300-1219-4A2C-AA2C-99DAC5C63D85}">
      <dsp:nvSpPr>
        <dsp:cNvPr id="0" name=""/>
        <dsp:cNvSpPr/>
      </dsp:nvSpPr>
      <dsp:spPr>
        <a:xfrm rot="5400000">
          <a:off x="-122229" y="858608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2</a:t>
          </a:r>
          <a:endParaRPr lang="zh-CN" altLang="en-US" sz="2000" b="1" kern="1200" dirty="0"/>
        </a:p>
      </dsp:txBody>
      <dsp:txXfrm rot="-5400000">
        <a:off x="1" y="1021580"/>
        <a:ext cx="570404" cy="244459"/>
      </dsp:txXfrm>
    </dsp:sp>
    <dsp:sp modelId="{16645BB5-2BD5-45B4-973C-FE42D153EB1E}">
      <dsp:nvSpPr>
        <dsp:cNvPr id="0" name=""/>
        <dsp:cNvSpPr/>
      </dsp:nvSpPr>
      <dsp:spPr>
        <a:xfrm rot="5400000">
          <a:off x="4190205" y="-288342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65000"/>
                </a:schemeClr>
              </a:solidFill>
            </a:rPr>
            <a:t>Crowdsourced Data Aggregation for Reliable Information Discovery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762235"/>
        <a:ext cx="7743406" cy="477949"/>
      </dsp:txXfrm>
    </dsp:sp>
    <dsp:sp modelId="{417B3734-68AB-44FB-903E-6DB641B30321}">
      <dsp:nvSpPr>
        <dsp:cNvPr id="0" name=""/>
        <dsp:cNvSpPr/>
      </dsp:nvSpPr>
      <dsp:spPr>
        <a:xfrm rot="5400000">
          <a:off x="-122229" y="1589723"/>
          <a:ext cx="814863" cy="5704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3</a:t>
          </a:r>
          <a:endParaRPr lang="zh-CN" altLang="en-US" sz="2000" b="1" kern="1200" dirty="0"/>
        </a:p>
      </dsp:txBody>
      <dsp:txXfrm rot="-5400000">
        <a:off x="1" y="1752695"/>
        <a:ext cx="570404" cy="244459"/>
      </dsp:txXfrm>
    </dsp:sp>
    <dsp:sp modelId="{C6A53AB7-C46A-47E0-B1D4-CC4D72AEFEAF}">
      <dsp:nvSpPr>
        <dsp:cNvPr id="0" name=""/>
        <dsp:cNvSpPr/>
      </dsp:nvSpPr>
      <dsp:spPr>
        <a:xfrm rot="5400000">
          <a:off x="4190205" y="-215230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65000"/>
                </a:schemeClr>
              </a:solidFill>
            </a:rPr>
            <a:t>Passive Crowdsourcing Scenarios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1493350"/>
        <a:ext cx="7743406" cy="477949"/>
      </dsp:txXfrm>
    </dsp:sp>
    <dsp:sp modelId="{B050B68E-CB20-43AD-8B17-77D6E054DB79}">
      <dsp:nvSpPr>
        <dsp:cNvPr id="0" name=""/>
        <dsp:cNvSpPr/>
      </dsp:nvSpPr>
      <dsp:spPr>
        <a:xfrm rot="5400000">
          <a:off x="-122229" y="2320837"/>
          <a:ext cx="814863" cy="570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4</a:t>
          </a:r>
          <a:endParaRPr lang="zh-CN" altLang="en-US" sz="2000" b="1" kern="1200" dirty="0"/>
        </a:p>
      </dsp:txBody>
      <dsp:txXfrm rot="-5400000">
        <a:off x="1" y="2483809"/>
        <a:ext cx="570404" cy="244459"/>
      </dsp:txXfrm>
    </dsp:sp>
    <dsp:sp modelId="{F59E9B17-C3BF-472F-8584-21D0B8403CF1}">
      <dsp:nvSpPr>
        <dsp:cNvPr id="0" name=""/>
        <dsp:cNvSpPr/>
      </dsp:nvSpPr>
      <dsp:spPr>
        <a:xfrm rot="5400000">
          <a:off x="4190205" y="-1421192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65000"/>
                </a:schemeClr>
              </a:solidFill>
            </a:rPr>
            <a:t>Active Crowdsourcing Scenarios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2224464"/>
        <a:ext cx="7743406" cy="477949"/>
      </dsp:txXfrm>
    </dsp:sp>
    <dsp:sp modelId="{6415B5E5-4CF0-4C84-A954-90F91D15F132}">
      <dsp:nvSpPr>
        <dsp:cNvPr id="0" name=""/>
        <dsp:cNvSpPr/>
      </dsp:nvSpPr>
      <dsp:spPr>
        <a:xfrm rot="5400000">
          <a:off x="-122229" y="3051952"/>
          <a:ext cx="814863" cy="57040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5</a:t>
          </a:r>
          <a:endParaRPr lang="zh-CN" altLang="en-US" sz="2000" b="1" kern="1200" dirty="0"/>
        </a:p>
      </dsp:txBody>
      <dsp:txXfrm rot="-5400000">
        <a:off x="1" y="3214924"/>
        <a:ext cx="570404" cy="244459"/>
      </dsp:txXfrm>
    </dsp:sp>
    <dsp:sp modelId="{67717828-E332-4C2F-8BC7-33EFAFD93855}">
      <dsp:nvSpPr>
        <dsp:cNvPr id="0" name=""/>
        <dsp:cNvSpPr/>
      </dsp:nvSpPr>
      <dsp:spPr>
        <a:xfrm rot="5400000">
          <a:off x="4190205" y="-690077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Applications and Open Question 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2955579"/>
        <a:ext cx="7743406" cy="477949"/>
      </dsp:txXfrm>
    </dsp:sp>
    <dsp:sp modelId="{476385A7-FBAC-414D-A111-EC3581FC045D}">
      <dsp:nvSpPr>
        <dsp:cNvPr id="0" name=""/>
        <dsp:cNvSpPr/>
      </dsp:nvSpPr>
      <dsp:spPr>
        <a:xfrm rot="5400000">
          <a:off x="-122229" y="3783066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6</a:t>
          </a:r>
          <a:endParaRPr lang="zh-CN" altLang="en-US" sz="2000" b="1" kern="1200" dirty="0"/>
        </a:p>
      </dsp:txBody>
      <dsp:txXfrm rot="-5400000">
        <a:off x="1" y="3946038"/>
        <a:ext cx="570404" cy="244459"/>
      </dsp:txXfrm>
    </dsp:sp>
    <dsp:sp modelId="{2C24A3AF-F104-4EA7-A83A-A88CE37BD8EC}">
      <dsp:nvSpPr>
        <dsp:cNvPr id="0" name=""/>
        <dsp:cNvSpPr/>
      </dsp:nvSpPr>
      <dsp:spPr>
        <a:xfrm rot="5400000">
          <a:off x="4190205" y="4103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3686692"/>
        <a:ext cx="7743406" cy="477949"/>
      </dsp:txXfrm>
    </dsp:sp>
    <dsp:sp modelId="{7B9D39D5-DD81-4721-8BB1-31EC7DC85BD9}">
      <dsp:nvSpPr>
        <dsp:cNvPr id="0" name=""/>
        <dsp:cNvSpPr/>
      </dsp:nvSpPr>
      <dsp:spPr>
        <a:xfrm rot="5400000">
          <a:off x="-122229" y="4514181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7</a:t>
          </a:r>
          <a:endParaRPr lang="zh-CN" altLang="en-US" sz="2000" b="1" kern="1200" dirty="0"/>
        </a:p>
      </dsp:txBody>
      <dsp:txXfrm rot="-5400000">
        <a:off x="1" y="4677153"/>
        <a:ext cx="570404" cy="244459"/>
      </dsp:txXfrm>
    </dsp:sp>
    <dsp:sp modelId="{10125C5A-EC07-40FE-B26F-1C017ABA3397}">
      <dsp:nvSpPr>
        <dsp:cNvPr id="0" name=""/>
        <dsp:cNvSpPr/>
      </dsp:nvSpPr>
      <dsp:spPr>
        <a:xfrm rot="5400000">
          <a:off x="4190205" y="77215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4417807"/>
        <a:ext cx="7743406" cy="477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264B1-5291-4598-88DE-F21942904424}">
      <dsp:nvSpPr>
        <dsp:cNvPr id="0" name=""/>
        <dsp:cNvSpPr/>
      </dsp:nvSpPr>
      <dsp:spPr>
        <a:xfrm rot="5400000">
          <a:off x="-122229" y="127494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1</a:t>
          </a:r>
          <a:endParaRPr lang="zh-CN" altLang="en-US" sz="2000" b="1" kern="1200" dirty="0"/>
        </a:p>
      </dsp:txBody>
      <dsp:txXfrm rot="-5400000">
        <a:off x="1" y="290466"/>
        <a:ext cx="570404" cy="244459"/>
      </dsp:txXfrm>
    </dsp:sp>
    <dsp:sp modelId="{4B5FF32A-EBDE-475E-9D50-185DBA0935A2}">
      <dsp:nvSpPr>
        <dsp:cNvPr id="0" name=""/>
        <dsp:cNvSpPr/>
      </dsp:nvSpPr>
      <dsp:spPr>
        <a:xfrm rot="5400000">
          <a:off x="4190065" y="-3614396"/>
          <a:ext cx="529939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4" y="31134"/>
        <a:ext cx="7743393" cy="478201"/>
      </dsp:txXfrm>
    </dsp:sp>
    <dsp:sp modelId="{D96DF300-1219-4A2C-AA2C-99DAC5C63D85}">
      <dsp:nvSpPr>
        <dsp:cNvPr id="0" name=""/>
        <dsp:cNvSpPr/>
      </dsp:nvSpPr>
      <dsp:spPr>
        <a:xfrm rot="5400000">
          <a:off x="-122229" y="858608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2</a:t>
          </a:r>
          <a:endParaRPr lang="zh-CN" altLang="en-US" sz="2000" b="1" kern="1200" dirty="0"/>
        </a:p>
      </dsp:txBody>
      <dsp:txXfrm rot="-5400000">
        <a:off x="1" y="1021580"/>
        <a:ext cx="570404" cy="244459"/>
      </dsp:txXfrm>
    </dsp:sp>
    <dsp:sp modelId="{16645BB5-2BD5-45B4-973C-FE42D153EB1E}">
      <dsp:nvSpPr>
        <dsp:cNvPr id="0" name=""/>
        <dsp:cNvSpPr/>
      </dsp:nvSpPr>
      <dsp:spPr>
        <a:xfrm rot="5400000">
          <a:off x="4190205" y="-288342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rgbClr val="C00000"/>
              </a:solidFill>
            </a:rPr>
            <a:t>Crowdsourced Data Aggregation for Reliable Information Discovery</a:t>
          </a:r>
          <a:endParaRPr lang="zh-CN" altLang="en-US" sz="2000" b="1" kern="1200" dirty="0">
            <a:solidFill>
              <a:srgbClr val="C00000"/>
            </a:solidFill>
          </a:endParaRPr>
        </a:p>
      </dsp:txBody>
      <dsp:txXfrm rot="-5400000">
        <a:off x="570405" y="762235"/>
        <a:ext cx="7743406" cy="477949"/>
      </dsp:txXfrm>
    </dsp:sp>
    <dsp:sp modelId="{417B3734-68AB-44FB-903E-6DB641B30321}">
      <dsp:nvSpPr>
        <dsp:cNvPr id="0" name=""/>
        <dsp:cNvSpPr/>
      </dsp:nvSpPr>
      <dsp:spPr>
        <a:xfrm rot="5400000">
          <a:off x="-122229" y="1589723"/>
          <a:ext cx="814863" cy="5704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3</a:t>
          </a:r>
          <a:endParaRPr lang="zh-CN" altLang="en-US" sz="2000" b="1" kern="1200" dirty="0"/>
        </a:p>
      </dsp:txBody>
      <dsp:txXfrm rot="-5400000">
        <a:off x="1" y="1752695"/>
        <a:ext cx="570404" cy="244459"/>
      </dsp:txXfrm>
    </dsp:sp>
    <dsp:sp modelId="{C6A53AB7-C46A-47E0-B1D4-CC4D72AEFEAF}">
      <dsp:nvSpPr>
        <dsp:cNvPr id="0" name=""/>
        <dsp:cNvSpPr/>
      </dsp:nvSpPr>
      <dsp:spPr>
        <a:xfrm rot="5400000">
          <a:off x="4190205" y="-215230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65000"/>
                </a:schemeClr>
              </a:solidFill>
            </a:rPr>
            <a:t>Passive Crowdsourcing Scenarios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1493350"/>
        <a:ext cx="7743406" cy="477949"/>
      </dsp:txXfrm>
    </dsp:sp>
    <dsp:sp modelId="{B050B68E-CB20-43AD-8B17-77D6E054DB79}">
      <dsp:nvSpPr>
        <dsp:cNvPr id="0" name=""/>
        <dsp:cNvSpPr/>
      </dsp:nvSpPr>
      <dsp:spPr>
        <a:xfrm rot="5400000">
          <a:off x="-122229" y="2320837"/>
          <a:ext cx="814863" cy="570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4</a:t>
          </a:r>
          <a:endParaRPr lang="zh-CN" altLang="en-US" sz="2000" b="1" kern="1200" dirty="0"/>
        </a:p>
      </dsp:txBody>
      <dsp:txXfrm rot="-5400000">
        <a:off x="1" y="2483809"/>
        <a:ext cx="570404" cy="244459"/>
      </dsp:txXfrm>
    </dsp:sp>
    <dsp:sp modelId="{F59E9B17-C3BF-472F-8584-21D0B8403CF1}">
      <dsp:nvSpPr>
        <dsp:cNvPr id="0" name=""/>
        <dsp:cNvSpPr/>
      </dsp:nvSpPr>
      <dsp:spPr>
        <a:xfrm rot="5400000">
          <a:off x="4190205" y="-1421192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65000"/>
                </a:schemeClr>
              </a:solidFill>
            </a:rPr>
            <a:t>Active Crowdsourcing Scenarios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2224464"/>
        <a:ext cx="7743406" cy="477949"/>
      </dsp:txXfrm>
    </dsp:sp>
    <dsp:sp modelId="{6415B5E5-4CF0-4C84-A954-90F91D15F132}">
      <dsp:nvSpPr>
        <dsp:cNvPr id="0" name=""/>
        <dsp:cNvSpPr/>
      </dsp:nvSpPr>
      <dsp:spPr>
        <a:xfrm rot="5400000">
          <a:off x="-122229" y="3051952"/>
          <a:ext cx="814863" cy="57040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5</a:t>
          </a:r>
          <a:endParaRPr lang="zh-CN" altLang="en-US" sz="2000" b="1" kern="1200" dirty="0"/>
        </a:p>
      </dsp:txBody>
      <dsp:txXfrm rot="-5400000">
        <a:off x="1" y="3214924"/>
        <a:ext cx="570404" cy="244459"/>
      </dsp:txXfrm>
    </dsp:sp>
    <dsp:sp modelId="{67717828-E332-4C2F-8BC7-33EFAFD93855}">
      <dsp:nvSpPr>
        <dsp:cNvPr id="0" name=""/>
        <dsp:cNvSpPr/>
      </dsp:nvSpPr>
      <dsp:spPr>
        <a:xfrm rot="5400000">
          <a:off x="4190205" y="-690077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Applications and Open Question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2955579"/>
        <a:ext cx="7743406" cy="477949"/>
      </dsp:txXfrm>
    </dsp:sp>
    <dsp:sp modelId="{476385A7-FBAC-414D-A111-EC3581FC045D}">
      <dsp:nvSpPr>
        <dsp:cNvPr id="0" name=""/>
        <dsp:cNvSpPr/>
      </dsp:nvSpPr>
      <dsp:spPr>
        <a:xfrm rot="5400000">
          <a:off x="-122229" y="3783066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6</a:t>
          </a:r>
          <a:endParaRPr lang="zh-CN" altLang="en-US" sz="2000" b="1" kern="1200" dirty="0"/>
        </a:p>
      </dsp:txBody>
      <dsp:txXfrm rot="-5400000">
        <a:off x="1" y="3946038"/>
        <a:ext cx="570404" cy="244459"/>
      </dsp:txXfrm>
    </dsp:sp>
    <dsp:sp modelId="{2C24A3AF-F104-4EA7-A83A-A88CE37BD8EC}">
      <dsp:nvSpPr>
        <dsp:cNvPr id="0" name=""/>
        <dsp:cNvSpPr/>
      </dsp:nvSpPr>
      <dsp:spPr>
        <a:xfrm rot="5400000">
          <a:off x="4190205" y="4103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3686692"/>
        <a:ext cx="7743406" cy="477949"/>
      </dsp:txXfrm>
    </dsp:sp>
    <dsp:sp modelId="{7B9D39D5-DD81-4721-8BB1-31EC7DC85BD9}">
      <dsp:nvSpPr>
        <dsp:cNvPr id="0" name=""/>
        <dsp:cNvSpPr/>
      </dsp:nvSpPr>
      <dsp:spPr>
        <a:xfrm rot="5400000">
          <a:off x="-122229" y="4514181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7</a:t>
          </a:r>
          <a:endParaRPr lang="zh-CN" altLang="en-US" sz="2000" b="1" kern="1200" dirty="0"/>
        </a:p>
      </dsp:txBody>
      <dsp:txXfrm rot="-5400000">
        <a:off x="1" y="4677153"/>
        <a:ext cx="570404" cy="244459"/>
      </dsp:txXfrm>
    </dsp:sp>
    <dsp:sp modelId="{10125C5A-EC07-40FE-B26F-1C017ABA3397}">
      <dsp:nvSpPr>
        <dsp:cNvPr id="0" name=""/>
        <dsp:cNvSpPr/>
      </dsp:nvSpPr>
      <dsp:spPr>
        <a:xfrm rot="5400000">
          <a:off x="4190205" y="77215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4417807"/>
        <a:ext cx="7743406" cy="4779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264B1-5291-4598-88DE-F21942904424}">
      <dsp:nvSpPr>
        <dsp:cNvPr id="0" name=""/>
        <dsp:cNvSpPr/>
      </dsp:nvSpPr>
      <dsp:spPr>
        <a:xfrm rot="5400000">
          <a:off x="-122229" y="127494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1</a:t>
          </a:r>
          <a:endParaRPr lang="zh-CN" altLang="en-US" sz="2000" b="1" kern="1200" dirty="0"/>
        </a:p>
      </dsp:txBody>
      <dsp:txXfrm rot="-5400000">
        <a:off x="1" y="290466"/>
        <a:ext cx="570404" cy="244459"/>
      </dsp:txXfrm>
    </dsp:sp>
    <dsp:sp modelId="{4B5FF32A-EBDE-475E-9D50-185DBA0935A2}">
      <dsp:nvSpPr>
        <dsp:cNvPr id="0" name=""/>
        <dsp:cNvSpPr/>
      </dsp:nvSpPr>
      <dsp:spPr>
        <a:xfrm rot="5400000">
          <a:off x="4190065" y="-3614396"/>
          <a:ext cx="529939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4" y="31134"/>
        <a:ext cx="7743393" cy="478201"/>
      </dsp:txXfrm>
    </dsp:sp>
    <dsp:sp modelId="{D96DF300-1219-4A2C-AA2C-99DAC5C63D85}">
      <dsp:nvSpPr>
        <dsp:cNvPr id="0" name=""/>
        <dsp:cNvSpPr/>
      </dsp:nvSpPr>
      <dsp:spPr>
        <a:xfrm rot="5400000">
          <a:off x="-122229" y="858608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2</a:t>
          </a:r>
          <a:endParaRPr lang="zh-CN" altLang="en-US" sz="2000" b="1" kern="1200" dirty="0"/>
        </a:p>
      </dsp:txBody>
      <dsp:txXfrm rot="-5400000">
        <a:off x="1" y="1021580"/>
        <a:ext cx="570404" cy="244459"/>
      </dsp:txXfrm>
    </dsp:sp>
    <dsp:sp modelId="{16645BB5-2BD5-45B4-973C-FE42D153EB1E}">
      <dsp:nvSpPr>
        <dsp:cNvPr id="0" name=""/>
        <dsp:cNvSpPr/>
      </dsp:nvSpPr>
      <dsp:spPr>
        <a:xfrm rot="5400000">
          <a:off x="4190205" y="-288342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85000"/>
                </a:schemeClr>
              </a:solidFill>
            </a:rPr>
            <a:t>Crowdsourced Data Aggregation for Reliable Information Discovery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5" y="762235"/>
        <a:ext cx="7743406" cy="477949"/>
      </dsp:txXfrm>
    </dsp:sp>
    <dsp:sp modelId="{417B3734-68AB-44FB-903E-6DB641B30321}">
      <dsp:nvSpPr>
        <dsp:cNvPr id="0" name=""/>
        <dsp:cNvSpPr/>
      </dsp:nvSpPr>
      <dsp:spPr>
        <a:xfrm rot="5400000">
          <a:off x="-122229" y="1589723"/>
          <a:ext cx="814863" cy="5704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3</a:t>
          </a:r>
          <a:endParaRPr lang="zh-CN" altLang="en-US" sz="2000" b="1" kern="1200" dirty="0"/>
        </a:p>
      </dsp:txBody>
      <dsp:txXfrm rot="-5400000">
        <a:off x="1" y="1752695"/>
        <a:ext cx="570404" cy="244459"/>
      </dsp:txXfrm>
    </dsp:sp>
    <dsp:sp modelId="{C6A53AB7-C46A-47E0-B1D4-CC4D72AEFEAF}">
      <dsp:nvSpPr>
        <dsp:cNvPr id="0" name=""/>
        <dsp:cNvSpPr/>
      </dsp:nvSpPr>
      <dsp:spPr>
        <a:xfrm rot="5400000">
          <a:off x="4190205" y="-215230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rgbClr val="C00000"/>
              </a:solidFill>
            </a:rPr>
            <a:t>Passive Crowdsourcing Scenarios</a:t>
          </a:r>
          <a:endParaRPr lang="zh-CN" altLang="en-US" sz="2000" b="1" kern="1200" dirty="0">
            <a:solidFill>
              <a:srgbClr val="C00000"/>
            </a:solidFill>
          </a:endParaRPr>
        </a:p>
      </dsp:txBody>
      <dsp:txXfrm rot="-5400000">
        <a:off x="570405" y="1493350"/>
        <a:ext cx="7743406" cy="477949"/>
      </dsp:txXfrm>
    </dsp:sp>
    <dsp:sp modelId="{B050B68E-CB20-43AD-8B17-77D6E054DB79}">
      <dsp:nvSpPr>
        <dsp:cNvPr id="0" name=""/>
        <dsp:cNvSpPr/>
      </dsp:nvSpPr>
      <dsp:spPr>
        <a:xfrm rot="5400000">
          <a:off x="-122229" y="2320837"/>
          <a:ext cx="814863" cy="570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4</a:t>
          </a:r>
          <a:endParaRPr lang="zh-CN" altLang="en-US" sz="2000" b="1" kern="1200" dirty="0"/>
        </a:p>
      </dsp:txBody>
      <dsp:txXfrm rot="-5400000">
        <a:off x="1" y="2483809"/>
        <a:ext cx="570404" cy="244459"/>
      </dsp:txXfrm>
    </dsp:sp>
    <dsp:sp modelId="{F59E9B17-C3BF-472F-8584-21D0B8403CF1}">
      <dsp:nvSpPr>
        <dsp:cNvPr id="0" name=""/>
        <dsp:cNvSpPr/>
      </dsp:nvSpPr>
      <dsp:spPr>
        <a:xfrm rot="5400000">
          <a:off x="4190205" y="-1421192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65000"/>
                </a:schemeClr>
              </a:solidFill>
            </a:rPr>
            <a:t>Active Crowdsourcing Scenarios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2224464"/>
        <a:ext cx="7743406" cy="477949"/>
      </dsp:txXfrm>
    </dsp:sp>
    <dsp:sp modelId="{6415B5E5-4CF0-4C84-A954-90F91D15F132}">
      <dsp:nvSpPr>
        <dsp:cNvPr id="0" name=""/>
        <dsp:cNvSpPr/>
      </dsp:nvSpPr>
      <dsp:spPr>
        <a:xfrm rot="5400000">
          <a:off x="-122229" y="3051952"/>
          <a:ext cx="814863" cy="57040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5</a:t>
          </a:r>
          <a:endParaRPr lang="zh-CN" altLang="en-US" sz="2000" b="1" kern="1200" dirty="0"/>
        </a:p>
      </dsp:txBody>
      <dsp:txXfrm rot="-5400000">
        <a:off x="1" y="3214924"/>
        <a:ext cx="570404" cy="244459"/>
      </dsp:txXfrm>
    </dsp:sp>
    <dsp:sp modelId="{67717828-E332-4C2F-8BC7-33EFAFD93855}">
      <dsp:nvSpPr>
        <dsp:cNvPr id="0" name=""/>
        <dsp:cNvSpPr/>
      </dsp:nvSpPr>
      <dsp:spPr>
        <a:xfrm rot="5400000">
          <a:off x="4190205" y="-690077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Applications and Open Questions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2955579"/>
        <a:ext cx="7743406" cy="477949"/>
      </dsp:txXfrm>
    </dsp:sp>
    <dsp:sp modelId="{476385A7-FBAC-414D-A111-EC3581FC045D}">
      <dsp:nvSpPr>
        <dsp:cNvPr id="0" name=""/>
        <dsp:cNvSpPr/>
      </dsp:nvSpPr>
      <dsp:spPr>
        <a:xfrm rot="5400000">
          <a:off x="-122229" y="3783066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6</a:t>
          </a:r>
          <a:endParaRPr lang="zh-CN" altLang="en-US" sz="2000" b="1" kern="1200" dirty="0"/>
        </a:p>
      </dsp:txBody>
      <dsp:txXfrm rot="-5400000">
        <a:off x="1" y="3946038"/>
        <a:ext cx="570404" cy="244459"/>
      </dsp:txXfrm>
    </dsp:sp>
    <dsp:sp modelId="{2C24A3AF-F104-4EA7-A83A-A88CE37BD8EC}">
      <dsp:nvSpPr>
        <dsp:cNvPr id="0" name=""/>
        <dsp:cNvSpPr/>
      </dsp:nvSpPr>
      <dsp:spPr>
        <a:xfrm rot="5400000">
          <a:off x="4190205" y="4103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3686692"/>
        <a:ext cx="7743406" cy="477949"/>
      </dsp:txXfrm>
    </dsp:sp>
    <dsp:sp modelId="{7B9D39D5-DD81-4721-8BB1-31EC7DC85BD9}">
      <dsp:nvSpPr>
        <dsp:cNvPr id="0" name=""/>
        <dsp:cNvSpPr/>
      </dsp:nvSpPr>
      <dsp:spPr>
        <a:xfrm rot="5400000">
          <a:off x="-122229" y="4514181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7</a:t>
          </a:r>
          <a:endParaRPr lang="zh-CN" altLang="en-US" sz="2000" b="1" kern="1200" dirty="0"/>
        </a:p>
      </dsp:txBody>
      <dsp:txXfrm rot="-5400000">
        <a:off x="1" y="4677153"/>
        <a:ext cx="570404" cy="244459"/>
      </dsp:txXfrm>
    </dsp:sp>
    <dsp:sp modelId="{10125C5A-EC07-40FE-B26F-1C017ABA3397}">
      <dsp:nvSpPr>
        <dsp:cNvPr id="0" name=""/>
        <dsp:cNvSpPr/>
      </dsp:nvSpPr>
      <dsp:spPr>
        <a:xfrm rot="5400000">
          <a:off x="4190205" y="77215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4417807"/>
        <a:ext cx="7743406" cy="4779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264B1-5291-4598-88DE-F21942904424}">
      <dsp:nvSpPr>
        <dsp:cNvPr id="0" name=""/>
        <dsp:cNvSpPr/>
      </dsp:nvSpPr>
      <dsp:spPr>
        <a:xfrm rot="5400000">
          <a:off x="-122229" y="127494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1</a:t>
          </a:r>
          <a:endParaRPr lang="zh-CN" altLang="en-US" sz="2000" b="1" kern="1200" dirty="0"/>
        </a:p>
      </dsp:txBody>
      <dsp:txXfrm rot="-5400000">
        <a:off x="1" y="290466"/>
        <a:ext cx="570404" cy="244459"/>
      </dsp:txXfrm>
    </dsp:sp>
    <dsp:sp modelId="{4B5FF32A-EBDE-475E-9D50-185DBA0935A2}">
      <dsp:nvSpPr>
        <dsp:cNvPr id="0" name=""/>
        <dsp:cNvSpPr/>
      </dsp:nvSpPr>
      <dsp:spPr>
        <a:xfrm rot="5400000">
          <a:off x="4190065" y="-3614396"/>
          <a:ext cx="529939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4" y="31134"/>
        <a:ext cx="7743393" cy="478201"/>
      </dsp:txXfrm>
    </dsp:sp>
    <dsp:sp modelId="{D96DF300-1219-4A2C-AA2C-99DAC5C63D85}">
      <dsp:nvSpPr>
        <dsp:cNvPr id="0" name=""/>
        <dsp:cNvSpPr/>
      </dsp:nvSpPr>
      <dsp:spPr>
        <a:xfrm rot="5400000">
          <a:off x="-122229" y="858608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2</a:t>
          </a:r>
          <a:endParaRPr lang="zh-CN" altLang="en-US" sz="2000" b="1" kern="1200" dirty="0"/>
        </a:p>
      </dsp:txBody>
      <dsp:txXfrm rot="-5400000">
        <a:off x="1" y="1021580"/>
        <a:ext cx="570404" cy="244459"/>
      </dsp:txXfrm>
    </dsp:sp>
    <dsp:sp modelId="{16645BB5-2BD5-45B4-973C-FE42D153EB1E}">
      <dsp:nvSpPr>
        <dsp:cNvPr id="0" name=""/>
        <dsp:cNvSpPr/>
      </dsp:nvSpPr>
      <dsp:spPr>
        <a:xfrm rot="5400000">
          <a:off x="4190205" y="-288342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85000"/>
                </a:schemeClr>
              </a:solidFill>
            </a:rPr>
            <a:t>Crowdsourced Data Aggregation for Reliable Information Discovery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5" y="762235"/>
        <a:ext cx="7743406" cy="477949"/>
      </dsp:txXfrm>
    </dsp:sp>
    <dsp:sp modelId="{417B3734-68AB-44FB-903E-6DB641B30321}">
      <dsp:nvSpPr>
        <dsp:cNvPr id="0" name=""/>
        <dsp:cNvSpPr/>
      </dsp:nvSpPr>
      <dsp:spPr>
        <a:xfrm rot="5400000">
          <a:off x="-122229" y="1589723"/>
          <a:ext cx="814863" cy="5704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3</a:t>
          </a:r>
          <a:endParaRPr lang="zh-CN" altLang="en-US" sz="2000" b="1" kern="1200" dirty="0"/>
        </a:p>
      </dsp:txBody>
      <dsp:txXfrm rot="-5400000">
        <a:off x="1" y="1752695"/>
        <a:ext cx="570404" cy="244459"/>
      </dsp:txXfrm>
    </dsp:sp>
    <dsp:sp modelId="{C6A53AB7-C46A-47E0-B1D4-CC4D72AEFEAF}">
      <dsp:nvSpPr>
        <dsp:cNvPr id="0" name=""/>
        <dsp:cNvSpPr/>
      </dsp:nvSpPr>
      <dsp:spPr>
        <a:xfrm rot="5400000">
          <a:off x="4190205" y="-215230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85000"/>
                </a:schemeClr>
              </a:solidFill>
            </a:rPr>
            <a:t>Passive Crowdsourcing Scenarios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5" y="1493350"/>
        <a:ext cx="7743406" cy="477949"/>
      </dsp:txXfrm>
    </dsp:sp>
    <dsp:sp modelId="{B050B68E-CB20-43AD-8B17-77D6E054DB79}">
      <dsp:nvSpPr>
        <dsp:cNvPr id="0" name=""/>
        <dsp:cNvSpPr/>
      </dsp:nvSpPr>
      <dsp:spPr>
        <a:xfrm rot="5400000">
          <a:off x="-122229" y="2320837"/>
          <a:ext cx="814863" cy="570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4</a:t>
          </a:r>
          <a:endParaRPr lang="zh-CN" altLang="en-US" sz="2000" b="1" kern="1200" dirty="0"/>
        </a:p>
      </dsp:txBody>
      <dsp:txXfrm rot="-5400000">
        <a:off x="1" y="2483809"/>
        <a:ext cx="570404" cy="244459"/>
      </dsp:txXfrm>
    </dsp:sp>
    <dsp:sp modelId="{F59E9B17-C3BF-472F-8584-21D0B8403CF1}">
      <dsp:nvSpPr>
        <dsp:cNvPr id="0" name=""/>
        <dsp:cNvSpPr/>
      </dsp:nvSpPr>
      <dsp:spPr>
        <a:xfrm rot="5400000">
          <a:off x="4190205" y="-1421192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rgbClr val="C00000"/>
              </a:solidFill>
            </a:rPr>
            <a:t>Active Crowdsourcing Scenarios</a:t>
          </a:r>
          <a:endParaRPr lang="zh-CN" altLang="en-US" sz="2000" b="1" kern="1200" dirty="0">
            <a:solidFill>
              <a:srgbClr val="C00000"/>
            </a:solidFill>
          </a:endParaRPr>
        </a:p>
      </dsp:txBody>
      <dsp:txXfrm rot="-5400000">
        <a:off x="570405" y="2224464"/>
        <a:ext cx="7743406" cy="477949"/>
      </dsp:txXfrm>
    </dsp:sp>
    <dsp:sp modelId="{6415B5E5-4CF0-4C84-A954-90F91D15F132}">
      <dsp:nvSpPr>
        <dsp:cNvPr id="0" name=""/>
        <dsp:cNvSpPr/>
      </dsp:nvSpPr>
      <dsp:spPr>
        <a:xfrm rot="5400000">
          <a:off x="-122229" y="3051952"/>
          <a:ext cx="814863" cy="57040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5</a:t>
          </a:r>
          <a:endParaRPr lang="zh-CN" altLang="en-US" sz="2000" b="1" kern="1200" dirty="0"/>
        </a:p>
      </dsp:txBody>
      <dsp:txXfrm rot="-5400000">
        <a:off x="1" y="3214924"/>
        <a:ext cx="570404" cy="244459"/>
      </dsp:txXfrm>
    </dsp:sp>
    <dsp:sp modelId="{67717828-E332-4C2F-8BC7-33EFAFD93855}">
      <dsp:nvSpPr>
        <dsp:cNvPr id="0" name=""/>
        <dsp:cNvSpPr/>
      </dsp:nvSpPr>
      <dsp:spPr>
        <a:xfrm rot="5400000">
          <a:off x="4190205" y="-690077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Applications and Open Questions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2955579"/>
        <a:ext cx="7743406" cy="477949"/>
      </dsp:txXfrm>
    </dsp:sp>
    <dsp:sp modelId="{476385A7-FBAC-414D-A111-EC3581FC045D}">
      <dsp:nvSpPr>
        <dsp:cNvPr id="0" name=""/>
        <dsp:cNvSpPr/>
      </dsp:nvSpPr>
      <dsp:spPr>
        <a:xfrm rot="5400000">
          <a:off x="-122229" y="3783066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6</a:t>
          </a:r>
          <a:endParaRPr lang="zh-CN" altLang="en-US" sz="2000" b="1" kern="1200" dirty="0"/>
        </a:p>
      </dsp:txBody>
      <dsp:txXfrm rot="-5400000">
        <a:off x="1" y="3946038"/>
        <a:ext cx="570404" cy="244459"/>
      </dsp:txXfrm>
    </dsp:sp>
    <dsp:sp modelId="{2C24A3AF-F104-4EA7-A83A-A88CE37BD8EC}">
      <dsp:nvSpPr>
        <dsp:cNvPr id="0" name=""/>
        <dsp:cNvSpPr/>
      </dsp:nvSpPr>
      <dsp:spPr>
        <a:xfrm rot="5400000">
          <a:off x="4190205" y="4103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3686692"/>
        <a:ext cx="7743406" cy="477949"/>
      </dsp:txXfrm>
    </dsp:sp>
    <dsp:sp modelId="{7B9D39D5-DD81-4721-8BB1-31EC7DC85BD9}">
      <dsp:nvSpPr>
        <dsp:cNvPr id="0" name=""/>
        <dsp:cNvSpPr/>
      </dsp:nvSpPr>
      <dsp:spPr>
        <a:xfrm rot="5400000">
          <a:off x="-122229" y="4514181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7</a:t>
          </a:r>
          <a:endParaRPr lang="zh-CN" altLang="en-US" sz="2000" b="1" kern="1200" dirty="0"/>
        </a:p>
      </dsp:txBody>
      <dsp:txXfrm rot="-5400000">
        <a:off x="1" y="4677153"/>
        <a:ext cx="570404" cy="244459"/>
      </dsp:txXfrm>
    </dsp:sp>
    <dsp:sp modelId="{10125C5A-EC07-40FE-B26F-1C017ABA3397}">
      <dsp:nvSpPr>
        <dsp:cNvPr id="0" name=""/>
        <dsp:cNvSpPr/>
      </dsp:nvSpPr>
      <dsp:spPr>
        <a:xfrm rot="5400000">
          <a:off x="4190205" y="77215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4417807"/>
        <a:ext cx="7743406" cy="4779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264B1-5291-4598-88DE-F21942904424}">
      <dsp:nvSpPr>
        <dsp:cNvPr id="0" name=""/>
        <dsp:cNvSpPr/>
      </dsp:nvSpPr>
      <dsp:spPr>
        <a:xfrm rot="5400000">
          <a:off x="-122229" y="127494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1</a:t>
          </a:r>
          <a:endParaRPr lang="zh-CN" altLang="en-US" sz="2000" b="1" kern="1200" dirty="0"/>
        </a:p>
      </dsp:txBody>
      <dsp:txXfrm rot="-5400000">
        <a:off x="1" y="290466"/>
        <a:ext cx="570404" cy="244459"/>
      </dsp:txXfrm>
    </dsp:sp>
    <dsp:sp modelId="{4B5FF32A-EBDE-475E-9D50-185DBA0935A2}">
      <dsp:nvSpPr>
        <dsp:cNvPr id="0" name=""/>
        <dsp:cNvSpPr/>
      </dsp:nvSpPr>
      <dsp:spPr>
        <a:xfrm rot="5400000">
          <a:off x="4190065" y="-3614396"/>
          <a:ext cx="529939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</a:rPr>
            <a:t>Introduction of Crowdsourcing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4" y="31134"/>
        <a:ext cx="7743393" cy="478201"/>
      </dsp:txXfrm>
    </dsp:sp>
    <dsp:sp modelId="{D96DF300-1219-4A2C-AA2C-99DAC5C63D85}">
      <dsp:nvSpPr>
        <dsp:cNvPr id="0" name=""/>
        <dsp:cNvSpPr/>
      </dsp:nvSpPr>
      <dsp:spPr>
        <a:xfrm rot="5400000">
          <a:off x="-122229" y="858608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2</a:t>
          </a:r>
          <a:endParaRPr lang="zh-CN" altLang="en-US" sz="2000" b="1" kern="1200" dirty="0"/>
        </a:p>
      </dsp:txBody>
      <dsp:txXfrm rot="-5400000">
        <a:off x="1" y="1021580"/>
        <a:ext cx="570404" cy="244459"/>
      </dsp:txXfrm>
    </dsp:sp>
    <dsp:sp modelId="{16645BB5-2BD5-45B4-973C-FE42D153EB1E}">
      <dsp:nvSpPr>
        <dsp:cNvPr id="0" name=""/>
        <dsp:cNvSpPr/>
      </dsp:nvSpPr>
      <dsp:spPr>
        <a:xfrm rot="5400000">
          <a:off x="4190205" y="-288342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85000"/>
                </a:schemeClr>
              </a:solidFill>
            </a:rPr>
            <a:t>Crowdsourced Data Aggregation for Reliable Information Discovery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5" y="762235"/>
        <a:ext cx="7743406" cy="477949"/>
      </dsp:txXfrm>
    </dsp:sp>
    <dsp:sp modelId="{417B3734-68AB-44FB-903E-6DB641B30321}">
      <dsp:nvSpPr>
        <dsp:cNvPr id="0" name=""/>
        <dsp:cNvSpPr/>
      </dsp:nvSpPr>
      <dsp:spPr>
        <a:xfrm rot="5400000">
          <a:off x="-122229" y="1589723"/>
          <a:ext cx="814863" cy="57040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3</a:t>
          </a:r>
          <a:endParaRPr lang="zh-CN" altLang="en-US" sz="2000" b="1" kern="1200" dirty="0"/>
        </a:p>
      </dsp:txBody>
      <dsp:txXfrm rot="-5400000">
        <a:off x="1" y="1752695"/>
        <a:ext cx="570404" cy="244459"/>
      </dsp:txXfrm>
    </dsp:sp>
    <dsp:sp modelId="{C6A53AB7-C46A-47E0-B1D4-CC4D72AEFEAF}">
      <dsp:nvSpPr>
        <dsp:cNvPr id="0" name=""/>
        <dsp:cNvSpPr/>
      </dsp:nvSpPr>
      <dsp:spPr>
        <a:xfrm rot="5400000">
          <a:off x="4190205" y="-215230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85000"/>
                </a:schemeClr>
              </a:solidFill>
            </a:rPr>
            <a:t>Passive Crowdsourcing Scenarios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5" y="1493350"/>
        <a:ext cx="7743406" cy="477949"/>
      </dsp:txXfrm>
    </dsp:sp>
    <dsp:sp modelId="{B050B68E-CB20-43AD-8B17-77D6E054DB79}">
      <dsp:nvSpPr>
        <dsp:cNvPr id="0" name=""/>
        <dsp:cNvSpPr/>
      </dsp:nvSpPr>
      <dsp:spPr>
        <a:xfrm rot="5400000">
          <a:off x="-122229" y="2320837"/>
          <a:ext cx="814863" cy="5704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4</a:t>
          </a:r>
          <a:endParaRPr lang="zh-CN" altLang="en-US" sz="2000" b="1" kern="1200" dirty="0"/>
        </a:p>
      </dsp:txBody>
      <dsp:txXfrm rot="-5400000">
        <a:off x="1" y="2483809"/>
        <a:ext cx="570404" cy="244459"/>
      </dsp:txXfrm>
    </dsp:sp>
    <dsp:sp modelId="{F59E9B17-C3BF-472F-8584-21D0B8403CF1}">
      <dsp:nvSpPr>
        <dsp:cNvPr id="0" name=""/>
        <dsp:cNvSpPr/>
      </dsp:nvSpPr>
      <dsp:spPr>
        <a:xfrm rot="5400000">
          <a:off x="4190205" y="-1421192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000" b="1" kern="1200" dirty="0" smtClean="0">
              <a:solidFill>
                <a:schemeClr val="bg1">
                  <a:lumMod val="85000"/>
                </a:schemeClr>
              </a:solidFill>
            </a:rPr>
            <a:t>Active Crowdsourcing Scenarios</a:t>
          </a:r>
          <a:endParaRPr lang="zh-CN" alt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-5400000">
        <a:off x="570405" y="2224464"/>
        <a:ext cx="7743406" cy="477949"/>
      </dsp:txXfrm>
    </dsp:sp>
    <dsp:sp modelId="{6415B5E5-4CF0-4C84-A954-90F91D15F132}">
      <dsp:nvSpPr>
        <dsp:cNvPr id="0" name=""/>
        <dsp:cNvSpPr/>
      </dsp:nvSpPr>
      <dsp:spPr>
        <a:xfrm rot="5400000">
          <a:off x="-122229" y="3051952"/>
          <a:ext cx="814863" cy="570404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5</a:t>
          </a:r>
          <a:endParaRPr lang="zh-CN" altLang="en-US" sz="2000" b="1" kern="1200" dirty="0"/>
        </a:p>
      </dsp:txBody>
      <dsp:txXfrm rot="-5400000">
        <a:off x="1" y="3214924"/>
        <a:ext cx="570404" cy="244459"/>
      </dsp:txXfrm>
    </dsp:sp>
    <dsp:sp modelId="{67717828-E332-4C2F-8BC7-33EFAFD93855}">
      <dsp:nvSpPr>
        <dsp:cNvPr id="0" name=""/>
        <dsp:cNvSpPr/>
      </dsp:nvSpPr>
      <dsp:spPr>
        <a:xfrm rot="5400000">
          <a:off x="4190205" y="-690077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rgbClr val="C00000"/>
              </a:solidFill>
            </a:rPr>
            <a:t>Applications and Open Question</a:t>
          </a:r>
          <a:endParaRPr lang="zh-CN" altLang="en-US" sz="2000" b="1" kern="1200" dirty="0">
            <a:solidFill>
              <a:srgbClr val="C00000"/>
            </a:solidFill>
          </a:endParaRPr>
        </a:p>
      </dsp:txBody>
      <dsp:txXfrm rot="-5400000">
        <a:off x="570405" y="2955579"/>
        <a:ext cx="7743406" cy="477949"/>
      </dsp:txXfrm>
    </dsp:sp>
    <dsp:sp modelId="{476385A7-FBAC-414D-A111-EC3581FC045D}">
      <dsp:nvSpPr>
        <dsp:cNvPr id="0" name=""/>
        <dsp:cNvSpPr/>
      </dsp:nvSpPr>
      <dsp:spPr>
        <a:xfrm rot="5400000">
          <a:off x="-122229" y="3783066"/>
          <a:ext cx="814863" cy="57040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6</a:t>
          </a:r>
          <a:endParaRPr lang="zh-CN" altLang="en-US" sz="2000" b="1" kern="1200" dirty="0"/>
        </a:p>
      </dsp:txBody>
      <dsp:txXfrm rot="-5400000">
        <a:off x="1" y="3946038"/>
        <a:ext cx="570404" cy="244459"/>
      </dsp:txXfrm>
    </dsp:sp>
    <dsp:sp modelId="{2C24A3AF-F104-4EA7-A83A-A88CE37BD8EC}">
      <dsp:nvSpPr>
        <dsp:cNvPr id="0" name=""/>
        <dsp:cNvSpPr/>
      </dsp:nvSpPr>
      <dsp:spPr>
        <a:xfrm rot="5400000">
          <a:off x="4190205" y="41036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Resources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3686692"/>
        <a:ext cx="7743406" cy="477949"/>
      </dsp:txXfrm>
    </dsp:sp>
    <dsp:sp modelId="{7B9D39D5-DD81-4721-8BB1-31EC7DC85BD9}">
      <dsp:nvSpPr>
        <dsp:cNvPr id="0" name=""/>
        <dsp:cNvSpPr/>
      </dsp:nvSpPr>
      <dsp:spPr>
        <a:xfrm rot="5400000">
          <a:off x="-122229" y="4514181"/>
          <a:ext cx="814863" cy="57040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b="1" kern="1200" dirty="0" smtClean="0"/>
            <a:t>7</a:t>
          </a:r>
          <a:endParaRPr lang="zh-CN" altLang="en-US" sz="2000" b="1" kern="1200" dirty="0"/>
        </a:p>
      </dsp:txBody>
      <dsp:txXfrm rot="-5400000">
        <a:off x="1" y="4677153"/>
        <a:ext cx="570404" cy="244459"/>
      </dsp:txXfrm>
    </dsp:sp>
    <dsp:sp modelId="{10125C5A-EC07-40FE-B26F-1C017ABA3397}">
      <dsp:nvSpPr>
        <dsp:cNvPr id="0" name=""/>
        <dsp:cNvSpPr/>
      </dsp:nvSpPr>
      <dsp:spPr>
        <a:xfrm rot="5400000">
          <a:off x="4190205" y="772151"/>
          <a:ext cx="529661" cy="77692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bg1">
                  <a:lumMod val="65000"/>
                </a:schemeClr>
              </a:solidFill>
            </a:rPr>
            <a:t>References</a:t>
          </a:r>
          <a:endParaRPr lang="zh-CN" altLang="en-US" sz="2000" b="1" kern="1200" dirty="0">
            <a:solidFill>
              <a:schemeClr val="bg1">
                <a:lumMod val="65000"/>
              </a:schemeClr>
            </a:solidFill>
          </a:endParaRPr>
        </a:p>
      </dsp:txBody>
      <dsp:txXfrm rot="-5400000">
        <a:off x="570405" y="4417807"/>
        <a:ext cx="7743406" cy="4779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F9B0E-9DE8-4DB8-8961-6A41AC07127D}" type="datetimeFigureOut">
              <a:rPr lang="en-US" smtClean="0"/>
              <a:t>8/12/2016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7AC86-3A6B-4E20-A970-78AB290B9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3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32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46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75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25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31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1C54550-A543-407D-AC02-592AE611A9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2761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1C54550-A543-407D-AC02-592AE611A9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00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73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1C54550-A543-407D-AC02-592AE611A9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175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4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1BA4EA-E325-461C-9A59-830A7252774F}" type="slidenum">
              <a:rPr lang="zh-CN" altLang="en-US"/>
              <a:pPr algn="r">
                <a:spcBef>
                  <a:spcPct val="0"/>
                </a:spcBef>
              </a:pPr>
              <a:t>29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6613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416425"/>
            <a:ext cx="55038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069515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09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723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4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2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132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81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</a:t>
            </a:r>
            <a:r>
              <a:rPr lang="en-US" baseline="0" dirty="0" smtClean="0"/>
              <a:t> we introduce crowdsourced data aggregation, let’s take a look at what is crowdsourcing.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91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4786-3960-470A-9F9E-80EB25604DD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80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4786-3960-470A-9F9E-80EB25604DD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41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4786-3960-470A-9F9E-80EB25604DD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30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1BA4EA-E325-461C-9A59-830A7252774F}" type="slidenum">
              <a:rPr lang="zh-CN" altLang="en-US"/>
              <a:pPr algn="r">
                <a:spcBef>
                  <a:spcPct val="0"/>
                </a:spcBef>
              </a:pPr>
              <a:t>30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6613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416425"/>
            <a:ext cx="55038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69334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4786-3960-470A-9F9E-80EB25604DD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97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4786-3960-470A-9F9E-80EB25604DD1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55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4786-3960-470A-9F9E-80EB25604DD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13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BA313-DA19-4E8E-BA42-02E476C2D29D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78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4786-3960-470A-9F9E-80EB25604DD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45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aggregating health data,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treatment outcomes, can lead to better evaluation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new drugs or medical devices' effects, but may jeopardize the privacy of participating patients. The geotagging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campaigns can provide accurate and timely localization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 objects (e.g., litter, pothole, automated external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debrillator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 by aggregating the reports of participants,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at the risk of leaking participants' sensitive location information. Through crowd wisdom, even extremely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difficult questions can be solved via aggregating the answers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large crowd. However, personal information of individual users can be inferred from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763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aggregating health data,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treatment outcomes, can lead to better evaluation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new drugs or medical devices' effects, but may jeopardize the privacy of participating patients. The geotagging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campaigns can provide accurate and timely localization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 objects (e.g., litter, pothole, automated external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debrillator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 by aggregating the reports of participants,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at the risk of leaking participants' sensitive location information. Through crowd wisdom, even extremely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difficult questions can be solved via aggregating the answers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large crowd. However, personal information of individual users can be inferred from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2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8’55’’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above two phases start with a random initialization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ground truth for each object, and are then iteratively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conducted until convergence. Throughout the PPTD pro-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cedure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all the operations are conducted on encrypted data.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Thus, it is ensured that the observation values of each user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known only to himself and the user weights are not dis-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closed to any party in the crowd sensing system.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paper, our proposed framework is based on two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assumptions: all the parties are semi-honest [33] and there is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collusion between them. The semi-honest model assumes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all the parties are honest but curious, which means they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strictly follow the protocol we design, but each party will try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infer the private information of other parties based on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intermediate results he obtains during the execution of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protocol. The non-collusion model assumes the parties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 framework have no collusions, which means they will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collude with each other outside the protocol.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7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aggregating health data,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treatment outcomes, can lead to better evaluation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new drugs or medical devices' effects, but may jeopardize the privacy of participating patients. The geotagging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campaigns can provide accurate and timely localization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 objects (e.g., litter, pothole, automated external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debrillator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 by aggregating the reports of participants,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at the risk of leaking participants' sensitive location information. Through crowd wisdom, even extremely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difficult questions can be solved via aggregating the answers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large crowd. However, personal information of individual users can be inferred from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95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example, aggregating health data,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as treatment outcomes, can lead to better evaluation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new drugs or medical devices' effects, but may jeopardize the privacy of participating patients. The geotagging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campaigns can provide accurate and timely localization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 objects (e.g., litter, pothole, automated external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debrillator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 by aggregating the reports of participants,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however, at the risk of leaking participants' sensitive location information. Through crowd wisdom, even extremely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difficult questions can be solved via aggregating the answers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large crowd. However, personal information of individual users can be inferred from their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D52F-0190-4716-8D04-01F73A2F038C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1BA4EA-E325-461C-9A59-830A7252774F}" type="slidenum">
              <a:rPr lang="zh-CN" altLang="en-US"/>
              <a:pPr algn="r">
                <a:spcBef>
                  <a:spcPct val="0"/>
                </a:spcBef>
              </a:pPr>
              <a:t>31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6613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416425"/>
            <a:ext cx="55038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154646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7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1BA4EA-E325-461C-9A59-830A7252774F}" type="slidenum">
              <a:rPr lang="zh-CN" altLang="en-US"/>
              <a:pPr algn="r">
                <a:spcBef>
                  <a:spcPct val="0"/>
                </a:spcBef>
              </a:pPr>
              <a:t>32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6613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416425"/>
            <a:ext cx="55038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500913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1BA4EA-E325-461C-9A59-830A7252774F}" type="slidenum">
              <a:rPr lang="zh-CN" altLang="en-US"/>
              <a:pPr algn="r">
                <a:spcBef>
                  <a:spcPct val="0"/>
                </a:spcBef>
              </a:pPr>
              <a:t>34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6613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416425"/>
            <a:ext cx="55038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017766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1BA4EA-E325-461C-9A59-830A7252774F}" type="slidenum">
              <a:rPr lang="zh-CN" altLang="en-US"/>
              <a:pPr algn="r">
                <a:spcBef>
                  <a:spcPct val="0"/>
                </a:spcBef>
              </a:pPr>
              <a:t>36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6613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416425"/>
            <a:ext cx="55038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027804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7AC86-3A6B-4E20-A970-78AB290B94B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25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0B1BA4EA-E325-461C-9A59-830A7252774F}" type="slidenum">
              <a:rPr lang="zh-CN" altLang="en-US"/>
              <a:pPr algn="r">
                <a:spcBef>
                  <a:spcPct val="0"/>
                </a:spcBef>
              </a:pPr>
              <a:t>39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6613" cy="34861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8975" y="4416425"/>
            <a:ext cx="5503863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62144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E74C-5EE6-452A-B93C-8AB9C7665C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8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979E-F3F4-419D-9F99-513DB80525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00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AD77-8B63-442B-85F9-082B015AF4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145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2D13-63EA-41B9-BAC2-05AD17FE76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162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9B6CB-8621-4762-9ACD-6BB0120677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599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D940-1386-4B3C-86FF-DAE7591B79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261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3FF3A-C637-48E8-BCEC-3C72CDBEB8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174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8FEF-5F87-4FC4-BB8D-292A8B6108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830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DC6BB-FD80-4FAC-BFAA-6A2039C7C1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191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68D26-77AC-452E-8BB4-26AFDFB09F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80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B110-C0A6-4928-A606-E71C89FAFA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558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548D-56F7-4766-B14F-66D5EFF226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34B5-E42D-4B4A-A3BF-EA82DB4F23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3474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AFB6-BE08-4F00-A62E-D34EB1914E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854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C0D9D-511D-4E6D-B25B-F50E9D3631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657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80BF-EB45-48A5-88ED-9731606BDE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502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11DB6-6D84-44EC-863C-72E2013C9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048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D090D-0FE1-4DB9-AF9B-552863A7EA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41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60C6-EDF6-468D-8FBD-14480F6284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092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1933-BA01-44AD-AABB-19E8FFB3A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63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A0DDC-137F-4068-B67C-C50763C955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571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EFAF-8991-4B9E-B62B-A408F219BD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415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DF13-17F2-4E2C-94DD-FC65C6ADEA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2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205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A22D4-5AB3-4641-956A-4A1E249347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269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5FB65-8C33-4B13-93AB-30CE81EDFB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475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34C33-8C26-4DB1-90EF-74F035741D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329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9BFF-9127-49F3-8F26-6A7372D55B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8047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C4FD44-CD4A-4952-97BA-ADC89D2FC0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449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68E4E-F5D6-4D6C-B1A6-8D86FB386A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29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F4587-EF3B-45EE-B346-0F10379D44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597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CE07-00AC-4C36-BCC4-A936D4F0F3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664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24411-02FE-4931-B47F-C99EEB954F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445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863E4-6434-4B27-B212-936694FB38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1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28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54EE5-0567-4F9E-B4EE-616218BDF7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527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76CB4-98E1-4D6C-AC90-5B99748A02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177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81F1C-F33B-44A8-997F-0ADF58E8E5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6047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77A7B-8CAF-4FBC-874C-007E4632A5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106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A924-20F3-474C-8E43-E958D8A1F7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543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F8DF-DA8B-4EA7-A696-878071B866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761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9BC42-A304-4045-AD18-B4A36453D8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684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EF7A2-E6B2-4797-B458-71C2F9EABC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796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6FC4C-5833-42E3-81EB-07824F81C0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536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EB1E-03E3-4234-8FFB-FF222C2800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9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812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A9D6-9FE2-4AEB-97C2-68BF8129DF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038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1420-9ADE-4ED5-8482-4532B2993E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403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BF4E6-4655-4334-91BF-5A1BB6B532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624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0053-74BC-44AC-BC53-8761FF717C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4768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F975-F9D5-4F2A-A652-959EB37916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4285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B3269-D0FA-4365-A2CC-4B6E12B4F9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8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678B-65F0-4FA5-A953-5F04B7BD03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786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87193-8E09-409D-9D14-41931DE4DD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11"/>
          <p:cNvCxnSpPr>
            <a:cxnSpLocks noChangeShapeType="1"/>
          </p:cNvCxnSpPr>
          <p:nvPr/>
        </p:nvCxnSpPr>
        <p:spPr bwMode="auto">
          <a:xfrm>
            <a:off x="838200" y="2362200"/>
            <a:ext cx="76200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cxnSp>
        <p:nvCxnSpPr>
          <p:cNvPr id="8" name="Straight Connector 13"/>
          <p:cNvCxnSpPr>
            <a:cxnSpLocks noChangeShapeType="1"/>
          </p:cNvCxnSpPr>
          <p:nvPr/>
        </p:nvCxnSpPr>
        <p:spPr bwMode="auto">
          <a:xfrm>
            <a:off x="838200" y="2363792"/>
            <a:ext cx="7620000" cy="1587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3277869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DA81-0DCC-45BC-901B-FB197B72C4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361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3ACA-C617-49B9-B2D8-972AB6A675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6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334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1334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7239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21A57-C651-4F30-B480-CF06241628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74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118A8-60D0-4841-A397-3B5AA29CEF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951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E581-0F7D-4DB9-BB77-8C08B8AFF5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39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B14DD-A883-448B-AE39-DB72FCE0A1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609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3C91A-6062-4C92-AF74-1C46553F055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4F709-6081-4D1C-BF38-4BE97F82D1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96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80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97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83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3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A73DB-CE66-43A8-B812-1DC8AEEC12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51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3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7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15888"/>
            <a:ext cx="2286000" cy="6437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705600" cy="6437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76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8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95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0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334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1334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52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40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BF39B-1E5C-48AB-867D-9E463D0CE9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11"/>
          <p:cNvCxnSpPr>
            <a:cxnSpLocks noChangeShapeType="1"/>
          </p:cNvCxnSpPr>
          <p:nvPr/>
        </p:nvCxnSpPr>
        <p:spPr bwMode="auto">
          <a:xfrm>
            <a:off x="838200" y="2362200"/>
            <a:ext cx="76200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cxnSp>
        <p:nvCxnSpPr>
          <p:cNvPr id="8" name="Straight Connector 13"/>
          <p:cNvCxnSpPr>
            <a:cxnSpLocks noChangeShapeType="1"/>
          </p:cNvCxnSpPr>
          <p:nvPr/>
        </p:nvCxnSpPr>
        <p:spPr bwMode="auto">
          <a:xfrm>
            <a:off x="838200" y="2363790"/>
            <a:ext cx="7620000" cy="1587"/>
          </a:xfrm>
          <a:prstGeom prst="line">
            <a:avLst/>
          </a:prstGeom>
          <a:noFill/>
          <a:ln w="9525">
            <a:solidFill>
              <a:schemeClr val="tx1"/>
            </a:solidFill>
            <a:prstDash val="dot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67558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0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93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15888"/>
            <a:ext cx="2286000" cy="6437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705600" cy="6437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24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22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1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58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334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8675" y="1133475"/>
            <a:ext cx="4257675" cy="5419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98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66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2E309-67B6-4D23-9121-404097F438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45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78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45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21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71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15888"/>
            <a:ext cx="2286000" cy="6437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15888"/>
            <a:ext cx="6705600" cy="6437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54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61441-9AB1-4986-B761-3690EA3C67E3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5EAD4-D51B-4BBD-A594-198D4EA8241C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18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D897B-6D12-49A9-AD7C-9D3F144A3883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94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2524F-04BB-4227-B010-29604E77D57B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134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0DC21-AE72-4E1E-A54F-A9FB897BADE9}" type="datetime1">
              <a:rPr lang="en-US" smtClean="0"/>
              <a:t>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6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E9F0-49B5-470B-94AB-604C5779C8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426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79B2-8A6E-4F4D-BA7A-78E347D17BAE}" type="datetime1">
              <a:rPr lang="en-US" smtClean="0"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3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D852F-8BC6-4286-AD50-97C853AC31FF}" type="datetime1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68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8938A-5EF8-4E48-8A9F-C997FEF62CB8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845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A59D0-110A-4519-8F3C-3276AFE3A315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78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98DA-29C2-424E-930A-8AAC9AE05453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7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475BF-2EB3-4C53-8E11-5E89F8200F1E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91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ADEB-90A6-4325-AECF-34FA43928C6A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6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CE7AC-15B0-4F9C-A102-EA1D2F5A0C6C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08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59166-55D0-4DC3-949C-251512A00B88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67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7505-7510-43A7-A4E6-E6A2C590C721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23A5-290D-4F81-B15A-BFF4E793B0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149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04AE-CCB6-46A5-B3A8-213EB780726C}" type="datetime1">
              <a:rPr lang="en-US" smtClean="0"/>
              <a:t>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33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CECFA-DDC4-4EB4-9F4D-E0864675B256}" type="datetime1">
              <a:rPr lang="en-US" smtClean="0"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81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BF3D-B82F-4D7B-94DF-D25850CF60DE}" type="datetime1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43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E9F2-B83F-4483-82F0-7959C24DE6D8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944F2-DA57-4415-98AA-E78658D67C7B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98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07DEC-06B6-4240-85AA-58BF6FA78D84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46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D374A-8F8B-431E-9B5F-D81A63CEA714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71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34A5-45E0-4CCA-B2FC-67E59D0D0890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1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3FA4-5FB5-4A82-8F7F-8B0FBDB35ABD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75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5B938-258D-49E1-8215-995EE2E1AE6A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DC808-B4BF-4261-ACF4-C45F170270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36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FF58-8A50-4126-9731-87B054E533C0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40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355A0-2828-4EAF-8C52-C040033430BD}" type="datetime1">
              <a:rPr lang="en-US" smtClean="0"/>
              <a:t>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72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A1BA2-6DA3-47AB-8690-06353B337B21}" type="datetime1">
              <a:rPr lang="en-US" smtClean="0"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887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2C23-DCF6-4C2E-A441-E3C959F53218}" type="datetime1">
              <a:rPr lang="en-US" smtClean="0"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74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045F-59B0-4E07-9191-E13AC3A567D9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47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04556-8E16-40BA-8C95-8C87CDD3D56F}" type="datetime1">
              <a:rPr lang="en-US" smtClean="0"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874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187B1-53D5-422B-B19E-7B2039CFF738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864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CF2D4-80EC-4F81-9933-462BA517959D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433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C67A3-EA3B-4012-897C-30CE89FC5A7F}" type="datetime1">
              <a:rPr lang="en-US" smtClean="0"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B90A-CC8A-40C3-B4AC-8FF12CDBD7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18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1CF5-02BF-4C36-902F-6CDF09676D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7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A20CF-E6FB-4404-ACD2-D7892CE154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79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88E7DD-F012-44C7-B48A-6B91A3EB3E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2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805F-AB15-48EA-9410-E08B8732DA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241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A667-6D6B-46D8-B547-3F2FD52FFB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62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FB2F-85AD-4C20-9677-BD3BD0251F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90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D2DB-E442-4AAF-8F31-B57315736E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991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3D820-63CE-4FC2-8083-6D144CDB2D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4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663E5-586C-4DDE-A55F-48A950E6BA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342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BAD-F0F9-4187-BEE8-C86992E7E3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031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8259-CEBB-4B74-AD2E-E137F3C5E8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664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2EA2-FF8E-4B42-8202-42A4CEEF0D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2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AE1-C10C-46FB-B145-4D58A20160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717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5013-E304-4E78-A374-BEF97AAFD4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517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FE6A9A-2EA4-4F0E-9EC2-A51096D46E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967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5E73-93E4-4169-8187-8C0A1AD5CA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357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6119A-E2E6-402D-A063-A4CB21D4B0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52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0D63-BD55-4A7C-8E61-663A4F74B9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235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9934-55DB-4986-BE35-F0157DFE8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9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C186-09EC-4C6A-ADC7-6F4BB70948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045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4D07B-CDDA-492C-9C80-F7161FEE39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617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BF86-3C3E-434C-BFD8-2C189E47AA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8123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D44E2-CA5E-4D57-BF31-57A57BE9882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5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89764-786C-4EFC-8C3F-F5A53454EE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C_COLOR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716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D309-3610-4B34-B34D-D008D0A28C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5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4CF8DDAD-975F-4147-B15D-AAD67DEAE9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1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F96A1-D8A4-4D98-8DFA-39450767FD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8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32B88AA3-9E8B-410A-8333-D2B8CAF034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1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2C599-A46F-448C-BEE1-1A6CBAEA6C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C_COLOR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482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3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52400" y="10652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8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9"/>
          <p:cNvCxnSpPr/>
          <p:nvPr/>
        </p:nvCxnSpPr>
        <p:spPr>
          <a:xfrm>
            <a:off x="152400" y="64754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13" name="标题占位符 1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  <a:endParaRPr lang="zh-CN" altLang="en-US" smtClean="0"/>
          </a:p>
        </p:txBody>
      </p:sp>
      <p:sp>
        <p:nvSpPr>
          <p:cNvPr id="10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First Layer</a:t>
            </a:r>
            <a:endParaRPr lang="zh-CN" altLang="en-US" smtClean="0"/>
          </a:p>
          <a:p>
            <a:pPr lvl="1"/>
            <a:r>
              <a:rPr lang="en-US" altLang="zh-CN" smtClean="0"/>
              <a:t>Second Layer</a:t>
            </a:r>
            <a:endParaRPr lang="zh-CN" altLang="en-US" smtClean="0"/>
          </a:p>
          <a:p>
            <a:pPr lvl="2"/>
            <a:r>
              <a:rPr lang="en-US" altLang="zh-CN" smtClean="0"/>
              <a:t>Third Layer</a:t>
            </a:r>
          </a:p>
          <a:p>
            <a:pPr lvl="3"/>
            <a:r>
              <a:rPr lang="en-US" altLang="zh-CN" smtClean="0"/>
              <a:t>Fifth Layer</a:t>
            </a:r>
            <a:endParaRPr lang="zh-CN" altLang="en-US" smtClean="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44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70981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>
          <a:solidFill>
            <a:srgbClr val="12076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CC00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3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52400" y="10652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8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9"/>
          <p:cNvCxnSpPr/>
          <p:nvPr/>
        </p:nvCxnSpPr>
        <p:spPr>
          <a:xfrm>
            <a:off x="152400" y="64754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13" name="标题占位符 1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  <a:endParaRPr lang="zh-CN" altLang="en-US" smtClean="0"/>
          </a:p>
        </p:txBody>
      </p:sp>
      <p:sp>
        <p:nvSpPr>
          <p:cNvPr id="10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First Layer</a:t>
            </a:r>
            <a:endParaRPr lang="zh-CN" altLang="en-US" smtClean="0"/>
          </a:p>
          <a:p>
            <a:pPr lvl="1"/>
            <a:r>
              <a:rPr lang="en-US" altLang="zh-CN" smtClean="0"/>
              <a:t>Second Layer</a:t>
            </a:r>
            <a:endParaRPr lang="zh-CN" altLang="en-US" smtClean="0"/>
          </a:p>
          <a:p>
            <a:pPr lvl="2"/>
            <a:r>
              <a:rPr lang="en-US" altLang="zh-CN" smtClean="0"/>
              <a:t>Third Layer</a:t>
            </a:r>
          </a:p>
          <a:p>
            <a:pPr lvl="3"/>
            <a:r>
              <a:rPr lang="en-US" altLang="zh-CN" smtClean="0"/>
              <a:t>Fifth Layer</a:t>
            </a:r>
            <a:endParaRPr lang="zh-CN" altLang="en-US" smtClean="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4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70981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>
          <a:solidFill>
            <a:srgbClr val="12076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CC00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3"/>
          <p:cNvCxnSpPr/>
          <p:nvPr/>
        </p:nvCxnSpPr>
        <p:spPr>
          <a:xfrm>
            <a:off x="152400" y="9890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52400" y="10652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8"/>
          <p:cNvCxnSpPr/>
          <p:nvPr/>
        </p:nvCxnSpPr>
        <p:spPr>
          <a:xfrm>
            <a:off x="152400" y="6551613"/>
            <a:ext cx="8786813" cy="1587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9"/>
          <p:cNvCxnSpPr/>
          <p:nvPr/>
        </p:nvCxnSpPr>
        <p:spPr>
          <a:xfrm>
            <a:off x="152400" y="6475413"/>
            <a:ext cx="8786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913" name="标题占位符 1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  <a:endParaRPr lang="zh-CN" altLang="en-US" smtClean="0"/>
          </a:p>
        </p:txBody>
      </p:sp>
      <p:sp>
        <p:nvSpPr>
          <p:cNvPr id="103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228600" y="1133475"/>
            <a:ext cx="86677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First Layer</a:t>
            </a:r>
            <a:endParaRPr lang="zh-CN" altLang="en-US" smtClean="0"/>
          </a:p>
          <a:p>
            <a:pPr lvl="1"/>
            <a:r>
              <a:rPr lang="en-US" altLang="zh-CN" smtClean="0"/>
              <a:t>Second Layer</a:t>
            </a:r>
            <a:endParaRPr lang="zh-CN" altLang="en-US" smtClean="0"/>
          </a:p>
          <a:p>
            <a:pPr lvl="2"/>
            <a:r>
              <a:rPr lang="en-US" altLang="zh-CN" smtClean="0"/>
              <a:t>Third Layer</a:t>
            </a:r>
          </a:p>
          <a:p>
            <a:pPr lvl="3"/>
            <a:r>
              <a:rPr lang="en-US" altLang="zh-CN" smtClean="0"/>
              <a:t>Fifth Layer</a:t>
            </a:r>
            <a:endParaRPr lang="zh-CN" altLang="en-US" smtClean="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207375" y="6569075"/>
            <a:ext cx="93662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17098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70981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>
          <a:solidFill>
            <a:srgbClr val="12076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CC00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D6C5A-1673-4105-BEEB-25853EDC0F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92793-B118-4D45-8E93-031A1B1EA3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BB96F-597A-4F20-91F1-35EFF8CE02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1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85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8ADF3-2D14-4216-B533-C90B2CEC92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2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1A6A9-1843-438E-939B-A2E0078213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8/12/2016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/61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2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7" Type="http://schemas.openxmlformats.org/officeDocument/2006/relationships/image" Target="../media/image19.tm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mp"/><Relationship Id="rId1" Type="http://schemas.openxmlformats.org/officeDocument/2006/relationships/slideLayout" Target="../slideLayouts/slideLayout6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7" Type="http://schemas.openxmlformats.org/officeDocument/2006/relationships/image" Target="../media/image131.tmp"/><Relationship Id="rId2" Type="http://schemas.openxmlformats.org/officeDocument/2006/relationships/image" Target="../media/image126.tmp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7" Type="http://schemas.openxmlformats.org/officeDocument/2006/relationships/image" Target="../media/image19.tm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52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33.emf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60.png"/><Relationship Id="rId5" Type="http://schemas.openxmlformats.org/officeDocument/2006/relationships/image" Target="../media/image135.jpeg"/><Relationship Id="rId4" Type="http://schemas.openxmlformats.org/officeDocument/2006/relationships/image" Target="../media/image134.emf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3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7.png"/><Relationship Id="rId5" Type="http://schemas.openxmlformats.org/officeDocument/2006/relationships/image" Target="../media/image77.png"/><Relationship Id="rId4" Type="http://schemas.openxmlformats.org/officeDocument/2006/relationships/image" Target="../media/image13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2.jpeg"/><Relationship Id="rId11" Type="http://schemas.openxmlformats.org/officeDocument/2006/relationships/image" Target="../media/image146.png"/><Relationship Id="rId5" Type="http://schemas.openxmlformats.org/officeDocument/2006/relationships/image" Target="../media/image143.jpeg"/><Relationship Id="rId10" Type="http://schemas.openxmlformats.org/officeDocument/2006/relationships/image" Target="../media/image145.png"/><Relationship Id="rId4" Type="http://schemas.openxmlformats.org/officeDocument/2006/relationships/image" Target="../media/image142.png"/><Relationship Id="rId9" Type="http://schemas.openxmlformats.org/officeDocument/2006/relationships/image" Target="../media/image13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5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3.xml"/><Relationship Id="rId5" Type="http://schemas.openxmlformats.org/officeDocument/2006/relationships/chart" Target="../charts/chart2.xml"/><Relationship Id="rId4" Type="http://schemas.openxmlformats.org/officeDocument/2006/relationships/image" Target="../media/image15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4.tmp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tmp"/><Relationship Id="rId2" Type="http://schemas.openxmlformats.org/officeDocument/2006/relationships/image" Target="../media/image165.tmp"/><Relationship Id="rId1" Type="http://schemas.openxmlformats.org/officeDocument/2006/relationships/slideLayout" Target="../slideLayouts/slideLayout6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71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6.jp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6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8.xml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.microsoft.com/en-us/projects/crowd" TargetMode="External"/><Relationship Id="rId3" Type="http://schemas.openxmlformats.org/officeDocument/2006/relationships/hyperlink" Target="http://cogcomp.cs.illinois.edu/page/resource_view/16" TargetMode="External"/><Relationship Id="rId7" Type="http://schemas.openxmlformats.org/officeDocument/2006/relationships/hyperlink" Target="https://sites.google.com/site/nlpannotations/" TargetMode="External"/><Relationship Id="rId2" Type="http://schemas.openxmlformats.org/officeDocument/2006/relationships/hyperlink" Target="http://lunadong.com/fusionDataSets.htm" TargetMode="Externa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://ir.ischool.utexas.edu/square/index.html" TargetMode="External"/><Relationship Id="rId5" Type="http://schemas.openxmlformats.org/officeDocument/2006/relationships/hyperlink" Target="https://sites.google.com/site/amtworkshop2010/data-1" TargetMode="External"/><Relationship Id="rId4" Type="http://schemas.openxmlformats.org/officeDocument/2006/relationships/hyperlink" Target="http://www.cse.buffalo.edu/~jing/software.htm" TargetMode="External"/><Relationship Id="rId9" Type="http://schemas.openxmlformats.org/officeDocument/2006/relationships/hyperlink" Target="http://ceka.sourceforge.net/" TargetMode="Externa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0.png"/><Relationship Id="rId4" Type="http://schemas.openxmlformats.org/officeDocument/2006/relationships/image" Target="../media/image3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tm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5.tmp"/><Relationship Id="rId7" Type="http://schemas.openxmlformats.org/officeDocument/2006/relationships/image" Target="../media/image19.tm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10" Type="http://schemas.openxmlformats.org/officeDocument/2006/relationships/image" Target="../media/image21.png"/><Relationship Id="rId4" Type="http://schemas.openxmlformats.org/officeDocument/2006/relationships/image" Target="../media/image16.tmp"/><Relationship Id="rId9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png"/><Relationship Id="rId15" Type="http://schemas.openxmlformats.org/officeDocument/2006/relationships/image" Target="../media/image69.jpeg"/><Relationship Id="rId10" Type="http://schemas.openxmlformats.org/officeDocument/2006/relationships/image" Target="../media/image64.jp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0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1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5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3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13" Type="http://schemas.openxmlformats.org/officeDocument/2006/relationships/chart" Target="../charts/chart1.xml"/><Relationship Id="rId3" Type="http://schemas.openxmlformats.org/officeDocument/2006/relationships/image" Target="../media/image23.tmp"/><Relationship Id="rId7" Type="http://schemas.openxmlformats.org/officeDocument/2006/relationships/image" Target="../media/image27.tmp"/><Relationship Id="rId12" Type="http://schemas.openxmlformats.org/officeDocument/2006/relationships/image" Target="../media/image32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6.tmp"/><Relationship Id="rId11" Type="http://schemas.openxmlformats.org/officeDocument/2006/relationships/image" Target="../media/image31.png"/><Relationship Id="rId5" Type="http://schemas.openxmlformats.org/officeDocument/2006/relationships/image" Target="../media/image25.tmp"/><Relationship Id="rId10" Type="http://schemas.openxmlformats.org/officeDocument/2006/relationships/image" Target="../media/image30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6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mp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6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6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6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4" Type="http://schemas.openxmlformats.org/officeDocument/2006/relationships/image" Target="../media/image10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8.png"/><Relationship Id="rId5" Type="http://schemas.openxmlformats.org/officeDocument/2006/relationships/image" Target="../media/image102.png"/><Relationship Id="rId4" Type="http://schemas.openxmlformats.org/officeDocument/2006/relationships/image" Target="../media/image101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6.xml"/><Relationship Id="rId7" Type="http://schemas.openxmlformats.org/officeDocument/2006/relationships/image" Target="../media/image10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02.png"/><Relationship Id="rId5" Type="http://schemas.openxmlformats.org/officeDocument/2006/relationships/image" Target="../media/image101.emf"/><Relationship Id="rId4" Type="http://schemas.openxmlformats.org/officeDocument/2006/relationships/slideLayout" Target="../slideLayouts/slideLayout68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13" Type="http://schemas.openxmlformats.org/officeDocument/2006/relationships/image" Target="../media/image111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1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09.png"/><Relationship Id="rId5" Type="http://schemas.openxmlformats.org/officeDocument/2006/relationships/tags" Target="../tags/tag11.xml"/><Relationship Id="rId10" Type="http://schemas.openxmlformats.org/officeDocument/2006/relationships/image" Target="../media/image108.png"/><Relationship Id="rId4" Type="http://schemas.openxmlformats.org/officeDocument/2006/relationships/tags" Target="../tags/tag10.xml"/><Relationship Id="rId9" Type="http://schemas.openxmlformats.org/officeDocument/2006/relationships/image" Target="../media/image102.png"/><Relationship Id="rId14" Type="http://schemas.openxmlformats.org/officeDocument/2006/relationships/image" Target="../media/image112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15.tmp"/><Relationship Id="rId4" Type="http://schemas.openxmlformats.org/officeDocument/2006/relationships/image" Target="../media/image114.tm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mp"/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19.png"/><Relationship Id="rId4" Type="http://schemas.openxmlformats.org/officeDocument/2006/relationships/image" Target="../media/image118.tm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885951"/>
            <a:ext cx="9144000" cy="144541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Enabling the Discovery of Reliable Information from Passively and Actively Crowdsourced Data</a:t>
            </a:r>
            <a:r>
              <a:rPr lang="en-US" sz="2800" b="1" dirty="0"/>
              <a:t> </a:t>
            </a:r>
            <a:endParaRPr lang="en-US" altLang="zh-CN" sz="28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4108450"/>
            <a:ext cx="7010400" cy="108585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2100" b="1" dirty="0">
                <a:solidFill>
                  <a:srgbClr val="000099"/>
                </a:solidFill>
                <a:latin typeface="Arial" charset="0"/>
                <a:cs typeface="Arial" charset="0"/>
              </a:rPr>
              <a:t>Jing Gao</a:t>
            </a:r>
            <a:r>
              <a:rPr lang="en-US" altLang="zh-CN" sz="2100" b="1" baseline="30000" dirty="0">
                <a:solidFill>
                  <a:srgbClr val="000099"/>
                </a:solidFill>
                <a:latin typeface="Arial" charset="0"/>
                <a:cs typeface="Arial" charset="0"/>
              </a:rPr>
              <a:t>1</a:t>
            </a:r>
            <a:r>
              <a:rPr lang="en-US" altLang="zh-CN" sz="2100" b="1" dirty="0">
                <a:solidFill>
                  <a:srgbClr val="000099"/>
                </a:solidFill>
                <a:latin typeface="Arial" charset="0"/>
                <a:cs typeface="Arial" charset="0"/>
              </a:rPr>
              <a:t>, Qi Li</a:t>
            </a:r>
            <a:r>
              <a:rPr lang="en-US" altLang="zh-CN" sz="2100" b="1" baseline="30000" dirty="0">
                <a:solidFill>
                  <a:srgbClr val="000099"/>
                </a:solidFill>
                <a:latin typeface="Arial" charset="0"/>
                <a:cs typeface="Arial" charset="0"/>
              </a:rPr>
              <a:t>1</a:t>
            </a:r>
            <a:r>
              <a:rPr lang="en-US" altLang="zh-CN" sz="2100" b="1" dirty="0">
                <a:solidFill>
                  <a:srgbClr val="000099"/>
                </a:solidFill>
                <a:latin typeface="Arial" charset="0"/>
                <a:cs typeface="Arial" charset="0"/>
              </a:rPr>
              <a:t>, Bo Zhao</a:t>
            </a:r>
            <a:r>
              <a:rPr lang="en-US" altLang="zh-CN" sz="2100" b="1" baseline="30000" dirty="0">
                <a:solidFill>
                  <a:srgbClr val="000099"/>
                </a:solidFill>
                <a:latin typeface="Arial" charset="0"/>
                <a:cs typeface="Arial" charset="0"/>
              </a:rPr>
              <a:t>2</a:t>
            </a:r>
            <a:r>
              <a:rPr lang="en-US" altLang="zh-CN" sz="2100" b="1" dirty="0">
                <a:solidFill>
                  <a:srgbClr val="000099"/>
                </a:solidFill>
                <a:latin typeface="Arial" charset="0"/>
                <a:cs typeface="Arial" charset="0"/>
              </a:rPr>
              <a:t>, Wei Fan</a:t>
            </a:r>
            <a:r>
              <a:rPr lang="en-US" altLang="zh-CN" sz="2100" b="1" baseline="30000" dirty="0">
                <a:solidFill>
                  <a:srgbClr val="000099"/>
                </a:solidFill>
                <a:latin typeface="Arial" charset="0"/>
                <a:cs typeface="Arial" charset="0"/>
              </a:rPr>
              <a:t>3</a:t>
            </a:r>
            <a:r>
              <a:rPr lang="en-US" altLang="zh-CN" sz="2100" b="1" dirty="0">
                <a:solidFill>
                  <a:srgbClr val="000099"/>
                </a:solidFill>
                <a:latin typeface="Arial" charset="0"/>
                <a:cs typeface="Arial" charset="0"/>
              </a:rPr>
              <a:t>, and </a:t>
            </a:r>
            <a:r>
              <a:rPr lang="en-US" altLang="zh-CN" sz="2100" b="1" dirty="0" err="1">
                <a:solidFill>
                  <a:srgbClr val="000099"/>
                </a:solidFill>
                <a:latin typeface="Arial" charset="0"/>
                <a:cs typeface="Arial" charset="0"/>
              </a:rPr>
              <a:t>Jiawei</a:t>
            </a:r>
            <a:r>
              <a:rPr lang="en-US" altLang="zh-CN" sz="2100" b="1" dirty="0">
                <a:solidFill>
                  <a:srgbClr val="000099"/>
                </a:solidFill>
                <a:latin typeface="Arial" charset="0"/>
                <a:cs typeface="Arial" charset="0"/>
              </a:rPr>
              <a:t> Han</a:t>
            </a:r>
            <a:r>
              <a:rPr lang="en-US" altLang="zh-CN" sz="2100" b="1" baseline="30000" dirty="0">
                <a:solidFill>
                  <a:srgbClr val="000099"/>
                </a:solidFill>
                <a:latin typeface="Arial" charset="0"/>
                <a:cs typeface="Arial" charset="0"/>
              </a:rPr>
              <a:t>4</a:t>
            </a:r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baseline="30000" dirty="0" smtClean="0">
                <a:solidFill>
                  <a:schemeClr val="tx1"/>
                </a:solidFill>
                <a:cs typeface="Arial" charset="0"/>
              </a:rPr>
              <a:t>1</a:t>
            </a:r>
            <a:r>
              <a:rPr lang="en-US" altLang="zh-CN" dirty="0" smtClean="0">
                <a:solidFill>
                  <a:schemeClr val="tx1"/>
                </a:solidFill>
                <a:cs typeface="Arial" charset="0"/>
              </a:rPr>
              <a:t>SUNY Buffalo; </a:t>
            </a:r>
            <a:r>
              <a:rPr lang="en-US" altLang="zh-CN" baseline="30000" dirty="0" smtClean="0">
                <a:solidFill>
                  <a:schemeClr val="tx1"/>
                </a:solidFill>
                <a:cs typeface="Arial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cs typeface="Arial" charset="0"/>
              </a:rPr>
              <a:t>Pinterest; </a:t>
            </a:r>
          </a:p>
          <a:p>
            <a:pPr>
              <a:lnSpc>
                <a:spcPct val="90000"/>
              </a:lnSpc>
              <a:defRPr/>
            </a:pPr>
            <a:r>
              <a:rPr lang="en-US" altLang="zh-CN" baseline="30000" dirty="0" smtClean="0">
                <a:solidFill>
                  <a:schemeClr val="tx1"/>
                </a:solidFill>
                <a:cs typeface="Arial" charset="0"/>
              </a:rPr>
              <a:t>3</a:t>
            </a:r>
            <a:r>
              <a:rPr lang="en-US" altLang="zh-CN" dirty="0">
                <a:solidFill>
                  <a:schemeClr val="tx1"/>
                </a:solidFill>
                <a:cs typeface="Arial" charset="0"/>
              </a:rPr>
              <a:t>Baidu Research Big Data Lab; </a:t>
            </a:r>
            <a:r>
              <a:rPr lang="en-US" altLang="zh-CN" baseline="30000" dirty="0" smtClean="0">
                <a:solidFill>
                  <a:schemeClr val="tx1"/>
                </a:solidFill>
                <a:cs typeface="Arial" charset="0"/>
              </a:rPr>
              <a:t>4</a:t>
            </a:r>
            <a:r>
              <a:rPr lang="en-US" altLang="zh-CN" dirty="0" smtClean="0">
                <a:solidFill>
                  <a:schemeClr val="tx1"/>
                </a:solidFill>
                <a:cs typeface="Arial" charset="0"/>
              </a:rPr>
              <a:t>University </a:t>
            </a:r>
            <a:r>
              <a:rPr lang="en-US" altLang="zh-CN" dirty="0">
                <a:solidFill>
                  <a:schemeClr val="tx1"/>
                </a:solidFill>
                <a:cs typeface="Arial" charset="0"/>
              </a:rPr>
              <a:t>of Illinois</a:t>
            </a:r>
          </a:p>
          <a:p>
            <a:pPr>
              <a:lnSpc>
                <a:spcPct val="90000"/>
              </a:lnSpc>
              <a:defRPr/>
            </a:pPr>
            <a:endParaRPr lang="en-US" altLang="zh-CN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12335" y="2174189"/>
            <a:ext cx="6538188" cy="2715894"/>
            <a:chOff x="1312335" y="1943362"/>
            <a:chExt cx="6538188" cy="2715894"/>
          </a:xfrm>
        </p:grpSpPr>
        <p:sp>
          <p:nvSpPr>
            <p:cNvPr id="41" name="下箭头 51"/>
            <p:cNvSpPr/>
            <p:nvPr/>
          </p:nvSpPr>
          <p:spPr>
            <a:xfrm>
              <a:off x="4198092" y="1943362"/>
              <a:ext cx="484632" cy="978408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椭圆 33"/>
            <p:cNvSpPr/>
            <p:nvPr/>
          </p:nvSpPr>
          <p:spPr>
            <a:xfrm>
              <a:off x="2895600" y="2971800"/>
              <a:ext cx="3124200" cy="822305"/>
            </a:xfrm>
            <a:prstGeom prst="ellipse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query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cxnSp>
          <p:nvCxnSpPr>
            <p:cNvPr id="23" name="AutoShape 11"/>
            <p:cNvCxnSpPr>
              <a:cxnSpLocks noChangeShapeType="1"/>
              <a:stCxn id="22" idx="4"/>
            </p:cNvCxnSpPr>
            <p:nvPr/>
          </p:nvCxnSpPr>
          <p:spPr bwMode="auto">
            <a:xfrm flipH="1">
              <a:off x="1312335" y="3794105"/>
              <a:ext cx="3145365" cy="865151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AutoShape 11"/>
            <p:cNvCxnSpPr>
              <a:cxnSpLocks noChangeShapeType="1"/>
              <a:stCxn id="22" idx="4"/>
            </p:cNvCxnSpPr>
            <p:nvPr/>
          </p:nvCxnSpPr>
          <p:spPr bwMode="auto">
            <a:xfrm flipH="1">
              <a:off x="2867459" y="3794105"/>
              <a:ext cx="1590241" cy="814963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AutoShape 11"/>
            <p:cNvCxnSpPr>
              <a:cxnSpLocks noChangeShapeType="1"/>
              <a:stCxn id="22" idx="4"/>
            </p:cNvCxnSpPr>
            <p:nvPr/>
          </p:nvCxnSpPr>
          <p:spPr bwMode="auto">
            <a:xfrm>
              <a:off x="4457700" y="3794105"/>
              <a:ext cx="0" cy="814963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AutoShape 11"/>
            <p:cNvCxnSpPr>
              <a:cxnSpLocks noChangeShapeType="1"/>
              <a:stCxn id="22" idx="4"/>
            </p:cNvCxnSpPr>
            <p:nvPr/>
          </p:nvCxnSpPr>
          <p:spPr bwMode="auto">
            <a:xfrm>
              <a:off x="4457700" y="3794105"/>
              <a:ext cx="1756190" cy="836360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AutoShape 11"/>
            <p:cNvCxnSpPr>
              <a:cxnSpLocks noChangeShapeType="1"/>
              <a:stCxn id="22" idx="4"/>
            </p:cNvCxnSpPr>
            <p:nvPr/>
          </p:nvCxnSpPr>
          <p:spPr bwMode="auto">
            <a:xfrm>
              <a:off x="4457700" y="3794105"/>
              <a:ext cx="3392823" cy="802334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09978" y="6033695"/>
            <a:ext cx="7296710" cy="380431"/>
            <a:chOff x="909978" y="5802868"/>
            <a:chExt cx="7296710" cy="380431"/>
          </a:xfrm>
        </p:grpSpPr>
        <p:sp>
          <p:nvSpPr>
            <p:cNvPr id="9" name="TextBox 8"/>
            <p:cNvSpPr txBox="1"/>
            <p:nvPr/>
          </p:nvSpPr>
          <p:spPr>
            <a:xfrm>
              <a:off x="909978" y="5813967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1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45339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2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12734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3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24057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4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91400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5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86304" y="383227"/>
            <a:ext cx="2023896" cy="2133600"/>
            <a:chOff x="3386304" y="152400"/>
            <a:chExt cx="2023896" cy="2133600"/>
          </a:xfrm>
        </p:grpSpPr>
        <p:pic>
          <p:nvPicPr>
            <p:cNvPr id="2064" name="Picture 16" descr="http://www.concordworldtravels.com/nepal-travel-tour-packages/gifs/mount-everes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304" y="541038"/>
              <a:ext cx="2023896" cy="174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4088934" y="152400"/>
              <a:ext cx="702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Task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7" y="4918751"/>
            <a:ext cx="1104996" cy="1097375"/>
          </a:xfrm>
          <a:prstGeom prst="rect">
            <a:avLst/>
          </a:prstGeom>
        </p:spPr>
      </p:pic>
      <p:pic>
        <p:nvPicPr>
          <p:cNvPr id="44" name="Picture 4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50" y="4895287"/>
            <a:ext cx="1082134" cy="1028789"/>
          </a:xfrm>
          <a:prstGeom prst="rect">
            <a:avLst/>
          </a:prstGeom>
        </p:spPr>
      </p:pic>
      <p:pic>
        <p:nvPicPr>
          <p:cNvPr id="45" name="Picture 4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03" y="4872424"/>
            <a:ext cx="1036410" cy="1074513"/>
          </a:xfrm>
          <a:prstGeom prst="rect">
            <a:avLst/>
          </a:prstGeom>
        </p:spPr>
      </p:pic>
      <p:pic>
        <p:nvPicPr>
          <p:cNvPr id="46" name="Picture 4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48" y="4890083"/>
            <a:ext cx="1013548" cy="1036410"/>
          </a:xfrm>
          <a:prstGeom prst="rect">
            <a:avLst/>
          </a:prstGeom>
        </p:spPr>
      </p:pic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60" y="4890083"/>
            <a:ext cx="114309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8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Need to estimate the labeling ambiguity for each instance on the fly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Intuition:</a:t>
            </a:r>
          </a:p>
          <a:p>
            <a:pPr lvl="1"/>
            <a:r>
              <a:rPr lang="en-US" sz="2400" dirty="0" smtClean="0"/>
              <a:t>avoid spending much budget on fairly easy instances</a:t>
            </a:r>
          </a:p>
          <a:p>
            <a:pPr lvl="1"/>
            <a:r>
              <a:rPr lang="en-US" sz="2400" dirty="0" smtClean="0"/>
              <a:t>avoid spending much budget on few highly ambiguous instances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Ideally</a:t>
            </a:r>
          </a:p>
          <a:p>
            <a:pPr lvl="1"/>
            <a:r>
              <a:rPr lang="en-US" sz="2400" dirty="0"/>
              <a:t>put those few highly ambiguous instances aside to save budget</a:t>
            </a:r>
          </a:p>
          <a:p>
            <a:pPr lvl="1"/>
            <a:r>
              <a:rPr lang="en-US" sz="2400" dirty="0" smtClean="0"/>
              <a:t>estimate </a:t>
            </a:r>
            <a:r>
              <a:rPr lang="en-US" sz="2400" dirty="0"/>
              <a:t>the reliability of each worker on the fly </a:t>
            </a:r>
          </a:p>
          <a:p>
            <a:pPr lvl="1"/>
            <a:r>
              <a:rPr lang="en-US" sz="2400" dirty="0"/>
              <a:t>allocate as many labeling tasks to reliable workers as possible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Accuracy – Opt-KG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7958" y="6041994"/>
            <a:ext cx="2241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[Chen </a:t>
            </a:r>
            <a:r>
              <a:rPr lang="en-US" dirty="0"/>
              <a:t>et al., </a:t>
            </a:r>
            <a:r>
              <a:rPr lang="en-US" dirty="0" smtClean="0"/>
              <a:t>ICML’13]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9" y="1097280"/>
            <a:ext cx="6130341" cy="524093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Settings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599"/>
                <a:ext cx="7886700" cy="5121479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800" dirty="0" smtClean="0"/>
                  <a:t> independent binary instances</a:t>
                </a:r>
              </a:p>
              <a:p>
                <a:r>
                  <a:rPr lang="en-US" sz="2800" dirty="0" smtClean="0"/>
                  <a:t>True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+1, −1</m:t>
                        </m:r>
                      </m:e>
                    </m:d>
                  </m:oMath>
                </a14:m>
                <a:endParaRPr lang="en-US" sz="2800" dirty="0" smtClean="0"/>
              </a:p>
              <a:p>
                <a:r>
                  <a:rPr lang="en-US" sz="2800" b="0" dirty="0" smtClean="0"/>
                  <a:t>Instance difficulty: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 +1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 </a:t>
                </a:r>
              </a:p>
              <a:p>
                <a:pPr lvl="1"/>
                <a:r>
                  <a:rPr lang="en-US" sz="2400" dirty="0" smtClean="0"/>
                  <a:t>relative frequency of +1 appears when the number of workers approaches infinity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+1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≈0.5</m:t>
                    </m:r>
                  </m:oMath>
                </a14:m>
                <a:r>
                  <a:rPr lang="en-US" sz="2400" dirty="0" smtClean="0"/>
                  <a:t> means the instance is hard</a:t>
                </a:r>
              </a:p>
              <a:p>
                <a:r>
                  <a:rPr lang="en-US" sz="2800" dirty="0" smtClean="0"/>
                  <a:t>Workers are noiseless (for basic model)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dirty="0" smtClean="0"/>
                  <a:t> is worker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’s label for instance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Labels for instance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 smtClean="0"/>
                  <a:t> are </a:t>
                </a:r>
                <a:r>
                  <a:rPr lang="en-US" sz="2400" dirty="0" err="1" smtClean="0"/>
                  <a:t>i.i.d</a:t>
                </a:r>
                <a:r>
                  <a:rPr lang="en-US" sz="2400" dirty="0" smtClean="0"/>
                  <a:t>. from Bernoulli(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 smtClean="0"/>
                  <a:t>)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599"/>
                <a:ext cx="7886700" cy="5121479"/>
              </a:xfrm>
              <a:blipFill rotWithShape="0">
                <a:blip r:embed="rId2"/>
                <a:stretch>
                  <a:fillRect l="-1391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Bayesian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78867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 smtClean="0"/>
                  <a:t> is drawn from a known Beta prior distribution Beta(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 smtClean="0"/>
                  <a:t>)</a:t>
                </a:r>
              </a:p>
              <a:p>
                <a:r>
                  <a:rPr lang="en-US" sz="2800" dirty="0" smtClean="0"/>
                  <a:t>It means we have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 smtClean="0"/>
                  <a:t> positive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800" dirty="0" smtClean="0"/>
                  <a:t> negative pseudo-labels for the i-th instance at the initial stage</a:t>
                </a:r>
              </a:p>
              <a:p>
                <a:r>
                  <a:rPr lang="en-US" sz="2800" dirty="0" smtClean="0"/>
                  <a:t>Posterior: </a:t>
                </a:r>
              </a:p>
              <a:p>
                <a:pPr lvl="1"/>
                <a:r>
                  <a:rPr lang="en-US" sz="2400" dirty="0" smtClean="0"/>
                  <a:t>Beta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sz="2400" i="1" dirty="0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p>
                        </m:sSubSup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dirty="0" smtClean="0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m:rPr>
                                <m:nor/>
                              </m:rPr>
                              <a:rPr lang="en-US" sz="2400" dirty="0"/>
                              <m:t>Beta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(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, </m:t>
                            </m:r>
                            <m:sSubSup>
                              <m:sSubSupPr>
                                <m:ctrlPr>
                                  <a:rPr lang="en-US" sz="2400" i="1" dirty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 dirty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m:rPr>
                                <m:nor/>
                              </m:rPr>
                              <a:rPr lang="en-US" sz="24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/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if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en-US" sz="2400" dirty="0"/>
                              <m:t>Beta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(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m:rPr>
                                <m:nor/>
                              </m:rPr>
                              <a:rPr lang="en-US" sz="2400" dirty="0"/>
                              <m:t>, </m:t>
                            </m:r>
                            <m:sSubSup>
                              <m:sSubSupPr>
                                <m:ctrlPr>
                                  <a:rPr lang="en-US" sz="2400" i="1" dirty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 dirty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+1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400" b="0" i="0" dirty="0" smtClean="0"/>
                              <m:t>,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if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 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=−1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7886700" cy="4351338"/>
              </a:xfrm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Accuracy – Opt-KG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Formally, maximizes the </a:t>
                </a:r>
                <a:r>
                  <a:rPr lang="en-US" sz="2400" dirty="0"/>
                  <a:t>expected </a:t>
                </a:r>
                <a:r>
                  <a:rPr lang="en-US" sz="2400" dirty="0" smtClean="0"/>
                  <a:t>accuracy </a:t>
                </a:r>
                <a:r>
                  <a:rPr lang="en-US" sz="2400" dirty="0"/>
                  <a:t>taken over </a:t>
                </a:r>
                <a:r>
                  <a:rPr lang="en-US" sz="2400" dirty="0" smtClean="0"/>
                  <a:t>the sample </a:t>
                </a:r>
                <a:r>
                  <a:rPr lang="en-US" sz="2400" dirty="0"/>
                  <a:t>paths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/>
                  <a:t> generated </a:t>
                </a:r>
                <a:r>
                  <a:rPr lang="en-US" sz="2400" dirty="0"/>
                  <a:t>by </a:t>
                </a:r>
                <a:r>
                  <a:rPr lang="en-US" sz="2400" dirty="0" smtClean="0"/>
                  <a:t>a policy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 smtClean="0"/>
                  <a:t>Stage-wise Rewards:</a:t>
                </a:r>
              </a:p>
              <a:p>
                <a:pPr lvl="1"/>
                <a:r>
                  <a:rPr lang="en-US" sz="2400" dirty="0" smtClean="0"/>
                  <a:t>Get label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400" dirty="0" smtClean="0"/>
                  <a:t> </a:t>
                </a:r>
              </a:p>
              <a:p>
                <a:pPr lvl="1"/>
                <a:r>
                  <a:rPr lang="pt-BR" sz="2400" dirty="0" smtClean="0"/>
                  <a:t>Get label </a:t>
                </a:r>
                <a14:m>
                  <m:oMath xmlns:m="http://schemas.openxmlformats.org/officeDocument/2006/math">
                    <m:r>
                      <a:rPr lang="pt-BR" sz="240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 smtClean="0"/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000" dirty="0" smtClean="0"/>
              </a:p>
              <a:p>
                <a:pPr lvl="1"/>
                <a:r>
                  <a:rPr lang="en-US" sz="240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,1−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,</a:t>
                </a:r>
                <a:r>
                  <a:rPr lang="en-US" sz="24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4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400" dirty="0" smtClean="0"/>
                  <a:t> is the </a:t>
                </a:r>
                <a:r>
                  <a:rPr lang="en-US" sz="2400" dirty="0" err="1" smtClean="0"/>
                  <a:t>cdf</a:t>
                </a:r>
                <a:r>
                  <a:rPr lang="en-US" sz="2400" dirty="0" smtClean="0"/>
                  <a:t> of Beta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400" dirty="0" smtClean="0"/>
                  <a:t>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>
                    <a:solidFill>
                      <a:srgbClr val="C00000"/>
                    </a:solidFill>
                  </a:rPr>
                  <a:t>Greedy strategy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963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 – Opt-KG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105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88010" y="249394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2235" y="2502188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5894" y="2501225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4574" y="2502188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291324" y="1749826"/>
            <a:ext cx="730757" cy="715853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252584" y="1707117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215068" y="1745116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233793" y="1763152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22474" y="387093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7770" y="3879183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5893" y="3878220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212920" y="3089624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255442" y="3096010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229178" y="3108992"/>
            <a:ext cx="712351" cy="740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03937" y="522329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53015" y="522329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229178" y="4483174"/>
            <a:ext cx="730757" cy="715853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194382" y="4492597"/>
            <a:ext cx="660727" cy="6970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93491" y="1726818"/>
            <a:ext cx="657290" cy="3230512"/>
            <a:chOff x="1993491" y="1726818"/>
            <a:chExt cx="657290" cy="3230512"/>
          </a:xfrm>
        </p:grpSpPr>
        <p:sp>
          <p:nvSpPr>
            <p:cNvPr id="10" name="Rectangle 9"/>
            <p:cNvSpPr/>
            <p:nvPr/>
          </p:nvSpPr>
          <p:spPr>
            <a:xfrm>
              <a:off x="1995208" y="1726818"/>
              <a:ext cx="6431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Q1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07656" y="3051300"/>
              <a:ext cx="6431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Q2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93491" y="4434110"/>
              <a:ext cx="643125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Q3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51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Accuracy – Opt-KG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106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88010" y="249394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2235" y="2502188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5894" y="2501225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4574" y="2502188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291324" y="1749826"/>
            <a:ext cx="730757" cy="715853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252584" y="1707117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215068" y="1745116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233793" y="1763152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22474" y="387093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7770" y="3879183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5893" y="3878220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212920" y="3089624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255442" y="3096010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229178" y="3108992"/>
            <a:ext cx="712351" cy="740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03937" y="522329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53015" y="522329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229178" y="4483174"/>
            <a:ext cx="730757" cy="715853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194382" y="4492597"/>
            <a:ext cx="660727" cy="697005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600200" y="1728216"/>
            <a:ext cx="1411195" cy="3818174"/>
            <a:chOff x="1600928" y="1728216"/>
            <a:chExt cx="1411195" cy="3818174"/>
          </a:xfrm>
        </p:grpSpPr>
        <p:grpSp>
          <p:nvGrpSpPr>
            <p:cNvPr id="89" name="Group 88"/>
            <p:cNvGrpSpPr/>
            <p:nvPr/>
          </p:nvGrpSpPr>
          <p:grpSpPr>
            <a:xfrm>
              <a:off x="1607556" y="1728216"/>
              <a:ext cx="1404567" cy="3818174"/>
              <a:chOff x="1673251" y="1819809"/>
              <a:chExt cx="1404567" cy="3818174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2059087" y="1819809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dirty="0" smtClean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Q1</a:t>
                </a:r>
                <a:endParaRPr lang="en-US" sz="28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1734984" y="2318369"/>
                <a:ext cx="1225015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  <a:endParaRPr lang="en-US" sz="2800" b="1" cap="none" spc="0" dirty="0">
                  <a:ln w="0"/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074767" y="3144291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Q2</a:t>
                </a: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747265" y="3611719"/>
                <a:ext cx="122501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060602" y="4527101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Q3</a:t>
                </a: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1726198" y="4959623"/>
                <a:ext cx="122501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368196" y="5324242"/>
                <a:ext cx="696970" cy="313741"/>
              </a:xfrm>
              <a:prstGeom prst="rect">
                <a:avLst/>
              </a:prstGeom>
              <a:ln>
                <a:solidFill>
                  <a:srgbClr val="70AD4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593986" y="3975377"/>
                <a:ext cx="483832" cy="310896"/>
              </a:xfrm>
              <a:prstGeom prst="rect">
                <a:avLst/>
              </a:prstGeom>
              <a:ln>
                <a:solidFill>
                  <a:srgbClr val="70AD4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1673614" y="3975378"/>
                <a:ext cx="969264" cy="31374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69%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1673251" y="5324242"/>
                <a:ext cx="694944" cy="31374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50%</a:t>
                </a:r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2738993" y="2596896"/>
              <a:ext cx="240972" cy="310896"/>
            </a:xfrm>
            <a:prstGeom prst="rect">
              <a:avLst/>
            </a:prstGeom>
            <a:ln>
              <a:solidFill>
                <a:srgbClr val="70AD4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600928" y="2593277"/>
              <a:ext cx="1143000" cy="31374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81%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1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Accuracy – Opt-KG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107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88010" y="249394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2235" y="2502188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5894" y="2501225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4574" y="2502188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291324" y="1749826"/>
            <a:ext cx="730757" cy="715853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252584" y="1707117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215068" y="1745116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233793" y="1763152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22474" y="387093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7770" y="3879183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5893" y="3878220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212920" y="3089624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255442" y="3096010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229178" y="3108992"/>
            <a:ext cx="712351" cy="740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03937" y="522329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53015" y="522329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229178" y="4483174"/>
            <a:ext cx="730757" cy="715853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194382" y="4492597"/>
            <a:ext cx="660727" cy="6970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00928" y="1728216"/>
            <a:ext cx="1411195" cy="3818174"/>
            <a:chOff x="1600928" y="1728216"/>
            <a:chExt cx="1411195" cy="3818174"/>
          </a:xfrm>
        </p:grpSpPr>
        <p:grpSp>
          <p:nvGrpSpPr>
            <p:cNvPr id="11" name="Group 10"/>
            <p:cNvGrpSpPr/>
            <p:nvPr/>
          </p:nvGrpSpPr>
          <p:grpSpPr>
            <a:xfrm>
              <a:off x="1607556" y="1728216"/>
              <a:ext cx="1404567" cy="3818174"/>
              <a:chOff x="1673251" y="1819809"/>
              <a:chExt cx="1404567" cy="381817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059087" y="1819809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dirty="0" smtClean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Q1</a:t>
                </a:r>
                <a:endParaRPr lang="en-US" sz="28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734984" y="2318369"/>
                <a:ext cx="1225015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  <a:endParaRPr lang="en-US" sz="2800" b="1" cap="none" spc="0" dirty="0">
                  <a:ln w="0"/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074767" y="3144291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Q2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747265" y="3611719"/>
                <a:ext cx="122501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060602" y="4527101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Q3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726198" y="4959623"/>
                <a:ext cx="122501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368196" y="5324242"/>
                <a:ext cx="696970" cy="313741"/>
              </a:xfrm>
              <a:prstGeom prst="rect">
                <a:avLst/>
              </a:prstGeom>
              <a:ln>
                <a:solidFill>
                  <a:srgbClr val="70AD4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593986" y="3975377"/>
                <a:ext cx="483832" cy="310896"/>
              </a:xfrm>
              <a:prstGeom prst="rect">
                <a:avLst/>
              </a:prstGeom>
              <a:ln>
                <a:solidFill>
                  <a:srgbClr val="70AD4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673614" y="3975378"/>
                <a:ext cx="969264" cy="31374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69%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673251" y="5324242"/>
                <a:ext cx="694944" cy="31374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50%</a:t>
                </a: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743200" y="2593276"/>
              <a:ext cx="240972" cy="310896"/>
            </a:xfrm>
            <a:prstGeom prst="rect">
              <a:avLst/>
            </a:prstGeom>
            <a:ln>
              <a:solidFill>
                <a:srgbClr val="70AD4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600928" y="2593277"/>
              <a:ext cx="1143000" cy="31374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81%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209316" y="4125392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sz="2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89597" y="5470034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01083" y="5231963"/>
            <a:ext cx="276100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2577183" y="3883098"/>
            <a:ext cx="166745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2445606" y="2834884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sz="2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46386" y="2596896"/>
            <a:ext cx="100584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38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Accuracy – Opt-KG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108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88010" y="249394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2235" y="2502188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5894" y="2501225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14574" y="2502188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291324" y="1749826"/>
            <a:ext cx="730757" cy="715853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252584" y="1707117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215068" y="1745116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233793" y="1763152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22474" y="387093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97770" y="3879183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65893" y="3878220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212920" y="3089624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255442" y="3096010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229178" y="3108992"/>
            <a:ext cx="712351" cy="740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303937" y="5223296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53015" y="522329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229178" y="4483174"/>
            <a:ext cx="730757" cy="715853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194382" y="4492597"/>
            <a:ext cx="660727" cy="6970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00928" y="1728216"/>
            <a:ext cx="1411195" cy="3818174"/>
            <a:chOff x="1600928" y="1728216"/>
            <a:chExt cx="1411195" cy="3818174"/>
          </a:xfrm>
        </p:grpSpPr>
        <p:grpSp>
          <p:nvGrpSpPr>
            <p:cNvPr id="11" name="Group 10"/>
            <p:cNvGrpSpPr/>
            <p:nvPr/>
          </p:nvGrpSpPr>
          <p:grpSpPr>
            <a:xfrm>
              <a:off x="1607556" y="1728216"/>
              <a:ext cx="1404567" cy="3818174"/>
              <a:chOff x="1673251" y="1819809"/>
              <a:chExt cx="1404567" cy="381817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059087" y="1819809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dirty="0" smtClean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Q1</a:t>
                </a:r>
                <a:endParaRPr lang="en-US" sz="28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734984" y="2318369"/>
                <a:ext cx="1225015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 smtClean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  <a:endParaRPr lang="en-US" sz="2800" b="1" cap="none" spc="0" dirty="0">
                  <a:ln w="0"/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074767" y="3144291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Q2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747265" y="3611719"/>
                <a:ext cx="122501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060602" y="4527101"/>
                <a:ext cx="64312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dirty="0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Q3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726198" y="4959623"/>
                <a:ext cx="1225014" cy="4001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000" b="1" dirty="0">
                    <a:ln w="0"/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Accuracy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368196" y="5324242"/>
                <a:ext cx="696970" cy="313741"/>
              </a:xfrm>
              <a:prstGeom prst="rect">
                <a:avLst/>
              </a:prstGeom>
              <a:ln>
                <a:solidFill>
                  <a:srgbClr val="70AD4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593986" y="3975377"/>
                <a:ext cx="483832" cy="310896"/>
              </a:xfrm>
              <a:prstGeom prst="rect">
                <a:avLst/>
              </a:prstGeom>
              <a:ln>
                <a:solidFill>
                  <a:srgbClr val="70AD47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673614" y="3975378"/>
                <a:ext cx="969264" cy="31374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69%</a:t>
                </a:r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673251" y="5324242"/>
                <a:ext cx="694944" cy="31374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50%</a:t>
                </a: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743200" y="2593276"/>
              <a:ext cx="240972" cy="310896"/>
            </a:xfrm>
            <a:prstGeom prst="rect">
              <a:avLst/>
            </a:prstGeom>
            <a:ln>
              <a:solidFill>
                <a:srgbClr val="70AD47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600928" y="2593277"/>
              <a:ext cx="1143000" cy="31374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81%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209316" y="4125392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sz="2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89597" y="5470034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01083" y="5231963"/>
            <a:ext cx="276100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2577183" y="3883098"/>
            <a:ext cx="166745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2445606" y="2834884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sz="2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43200" y="2592590"/>
            <a:ext cx="100584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2" name="Rectangle 51"/>
          <p:cNvSpPr/>
          <p:nvPr/>
        </p:nvSpPr>
        <p:spPr>
          <a:xfrm>
            <a:off x="5866101" y="3963839"/>
            <a:ext cx="16033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Unselected</a:t>
            </a:r>
            <a:endParaRPr lang="en-US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51977" y="5284643"/>
            <a:ext cx="126028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Selected</a:t>
            </a:r>
            <a:endParaRPr lang="en-US" sz="28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 descr="Untitled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03" y="3160677"/>
            <a:ext cx="737616" cy="725424"/>
          </a:xfrm>
          <a:prstGeom prst="rect">
            <a:avLst/>
          </a:prstGeom>
        </p:spPr>
      </p:pic>
      <p:pic>
        <p:nvPicPr>
          <p:cNvPr id="57" name="Picture 56" descr="Untitled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20" y="4531840"/>
            <a:ext cx="737616" cy="72542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004270" y="2526060"/>
            <a:ext cx="16033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Unselected</a:t>
            </a:r>
            <a:endParaRPr lang="en-US" sz="24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 descr="Untitled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35" y="1773257"/>
            <a:ext cx="737616" cy="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 Under a Tight Budget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629842" y="1645920"/>
            <a:ext cx="3868340" cy="45125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Quantity and </a:t>
            </a:r>
            <a:r>
              <a:rPr lang="en-US" sz="2000" dirty="0">
                <a:solidFill>
                  <a:srgbClr val="C00000"/>
                </a:solidFill>
              </a:rPr>
              <a:t>Quality Trade-off </a:t>
            </a:r>
            <a:endParaRPr lang="en-US" sz="2000" dirty="0" smtClean="0">
              <a:solidFill>
                <a:srgbClr val="C00000"/>
              </a:solidFill>
            </a:endParaRPr>
          </a:p>
        </p:txBody>
      </p:sp>
      <p:pic>
        <p:nvPicPr>
          <p:cNvPr id="22" name="Content Placeholder 21" descr="Screen Clippi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572846" y="2713224"/>
            <a:ext cx="1028789" cy="1007807"/>
          </a:xfrm>
        </p:spPr>
      </p:pic>
      <p:sp>
        <p:nvSpPr>
          <p:cNvPr id="20" name="Text Placeholder 19"/>
          <p:cNvSpPr>
            <a:spLocks noGrp="1"/>
          </p:cNvSpPr>
          <p:nvPr>
            <p:ph type="body" sz="quarter" idx="3"/>
          </p:nvPr>
        </p:nvSpPr>
        <p:spPr>
          <a:xfrm>
            <a:off x="4629150" y="1645920"/>
            <a:ext cx="3887391" cy="4512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Different Requirements of Quality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109</a:t>
            </a:fld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-1"/>
          <a:stretch/>
        </p:blipFill>
        <p:spPr>
          <a:xfrm>
            <a:off x="2343778" y="4343438"/>
            <a:ext cx="868185" cy="1034505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939880" y="2683201"/>
            <a:ext cx="1401745" cy="1491598"/>
          </a:xfrm>
          <a:prstGeom prst="cloudCallout">
            <a:avLst>
              <a:gd name="adj1" fmla="val 50478"/>
              <a:gd name="adj2" fmla="val 5960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/>
              <a:t>Q1</a:t>
            </a:r>
          </a:p>
          <a:p>
            <a:r>
              <a:rPr lang="en-US" sz="1500" dirty="0"/>
              <a:t>Q2</a:t>
            </a:r>
          </a:p>
          <a:p>
            <a:r>
              <a:rPr lang="en-US" sz="1500" dirty="0"/>
              <a:t>Q3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65" y="3289753"/>
            <a:ext cx="182381" cy="189980"/>
          </a:xfrm>
          <a:prstGeom prst="rect">
            <a:avLst/>
          </a:prstGeom>
        </p:spPr>
      </p:pic>
      <p:pic>
        <p:nvPicPr>
          <p:cNvPr id="12" name="Content Placeholder 12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24" y="3040871"/>
            <a:ext cx="214322" cy="194948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1" y="3502188"/>
            <a:ext cx="193508" cy="2069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94197" y="3095359"/>
            <a:ext cx="4669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or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861175" y="2612052"/>
            <a:ext cx="1401745" cy="1491598"/>
          </a:xfrm>
          <a:prstGeom prst="cloudCallout">
            <a:avLst>
              <a:gd name="adj1" fmla="val -47371"/>
              <a:gd name="adj2" fmla="val 6567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dirty="0"/>
              <a:t>Q1</a:t>
            </a:r>
          </a:p>
          <a:p>
            <a:r>
              <a:rPr lang="en-US" sz="1500" dirty="0"/>
              <a:t>Q2</a:t>
            </a:r>
          </a:p>
          <a:p>
            <a:r>
              <a:rPr lang="en-US" sz="1500" dirty="0"/>
              <a:t>Q3</a:t>
            </a:r>
          </a:p>
        </p:txBody>
      </p:sp>
      <p:pic>
        <p:nvPicPr>
          <p:cNvPr id="16" name="Content Placeholder 12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16" y="2997886"/>
            <a:ext cx="214322" cy="194948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0" y="3002854"/>
            <a:ext cx="182381" cy="189980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69" y="3002853"/>
            <a:ext cx="193508" cy="206981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4803666" y="2683201"/>
            <a:ext cx="1677521" cy="674650"/>
          </a:xfrm>
          <a:prstGeom prst="wedgeRoundRectCallout">
            <a:avLst>
              <a:gd name="adj1" fmla="val 63177"/>
              <a:gd name="adj2" fmla="val 776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I want my results are not </a:t>
            </a:r>
            <a:r>
              <a:rPr lang="en-US" sz="1350" dirty="0" smtClean="0"/>
              <a:t>randomly </a:t>
            </a:r>
            <a:r>
              <a:rPr lang="en-US" sz="1350" dirty="0"/>
              <a:t>guessed.</a:t>
            </a:r>
          </a:p>
        </p:txBody>
      </p:sp>
      <p:pic>
        <p:nvPicPr>
          <p:cNvPr id="25" name="Picture 24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b="3217"/>
          <a:stretch/>
        </p:blipFill>
        <p:spPr>
          <a:xfrm flipH="1">
            <a:off x="5065897" y="4174799"/>
            <a:ext cx="971634" cy="1002323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292781" y="4174800"/>
            <a:ext cx="2162908" cy="827396"/>
          </a:xfrm>
          <a:prstGeom prst="wedgeRoundRectCallout">
            <a:avLst>
              <a:gd name="adj1" fmla="val -67572"/>
              <a:gd name="adj2" fmla="val 1217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50" dirty="0"/>
              <a:t>I will approve a result if more than 75% of the workers agree on that label.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11963" y="4392169"/>
            <a:ext cx="12193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7958" y="6041994"/>
            <a:ext cx="2099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[Li et </a:t>
            </a:r>
            <a:r>
              <a:rPr lang="en-US" dirty="0"/>
              <a:t>al., </a:t>
            </a:r>
            <a:r>
              <a:rPr lang="en-US" dirty="0" smtClean="0"/>
              <a:t>WSDM’16]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10" grpId="0" animBg="1"/>
      <p:bldP spid="14" grpId="0"/>
      <p:bldP spid="15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09978" y="6033695"/>
            <a:ext cx="7296710" cy="380431"/>
            <a:chOff x="909978" y="5802868"/>
            <a:chExt cx="7296710" cy="380431"/>
          </a:xfrm>
        </p:grpSpPr>
        <p:sp>
          <p:nvSpPr>
            <p:cNvPr id="9" name="TextBox 8"/>
            <p:cNvSpPr txBox="1"/>
            <p:nvPr/>
          </p:nvSpPr>
          <p:spPr>
            <a:xfrm>
              <a:off x="909978" y="5813967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1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45339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2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12734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3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24057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4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91400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5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86304" y="383227"/>
            <a:ext cx="2023896" cy="2133600"/>
            <a:chOff x="3386304" y="152400"/>
            <a:chExt cx="2023896" cy="2133600"/>
          </a:xfrm>
        </p:grpSpPr>
        <p:pic>
          <p:nvPicPr>
            <p:cNvPr id="2064" name="Picture 16" descr="http://www.concordworldtravels.com/nepal-travel-tour-packages/gifs/mount-everes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304" y="541038"/>
              <a:ext cx="2023896" cy="174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4088934" y="152400"/>
              <a:ext cx="702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Task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7" y="4918751"/>
            <a:ext cx="1104996" cy="1097375"/>
          </a:xfrm>
          <a:prstGeom prst="rect">
            <a:avLst/>
          </a:prstGeom>
        </p:spPr>
      </p:pic>
      <p:pic>
        <p:nvPicPr>
          <p:cNvPr id="44" name="Picture 4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50" y="4895287"/>
            <a:ext cx="1082134" cy="1028789"/>
          </a:xfrm>
          <a:prstGeom prst="rect">
            <a:avLst/>
          </a:prstGeom>
        </p:spPr>
      </p:pic>
      <p:pic>
        <p:nvPicPr>
          <p:cNvPr id="45" name="Picture 4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03" y="4872424"/>
            <a:ext cx="1036410" cy="1074513"/>
          </a:xfrm>
          <a:prstGeom prst="rect">
            <a:avLst/>
          </a:prstGeom>
        </p:spPr>
      </p:pic>
      <p:pic>
        <p:nvPicPr>
          <p:cNvPr id="46" name="Picture 4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48" y="4890083"/>
            <a:ext cx="1013548" cy="1036410"/>
          </a:xfrm>
          <a:prstGeom prst="rect">
            <a:avLst/>
          </a:prstGeom>
        </p:spPr>
      </p:pic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60" y="4890083"/>
            <a:ext cx="1143099" cy="109737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66800" y="2529018"/>
            <a:ext cx="6783723" cy="2398949"/>
            <a:chOff x="1066800" y="2298191"/>
            <a:chExt cx="6783723" cy="2398949"/>
          </a:xfrm>
        </p:grpSpPr>
        <p:sp>
          <p:nvSpPr>
            <p:cNvPr id="27" name="下箭头 51"/>
            <p:cNvSpPr/>
            <p:nvPr/>
          </p:nvSpPr>
          <p:spPr>
            <a:xfrm rot="10800000">
              <a:off x="4213264" y="2298191"/>
              <a:ext cx="484632" cy="978408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椭圆 33"/>
            <p:cNvSpPr/>
            <p:nvPr/>
          </p:nvSpPr>
          <p:spPr>
            <a:xfrm>
              <a:off x="2895600" y="2971800"/>
              <a:ext cx="3124200" cy="822305"/>
            </a:xfrm>
            <a:prstGeom prst="ellipse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Integration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cxnSp>
          <p:nvCxnSpPr>
            <p:cNvPr id="29" name="AutoShape 11"/>
            <p:cNvCxnSpPr>
              <a:cxnSpLocks noChangeShapeType="1"/>
              <a:endCxn id="28" idx="4"/>
            </p:cNvCxnSpPr>
            <p:nvPr/>
          </p:nvCxnSpPr>
          <p:spPr bwMode="auto">
            <a:xfrm flipV="1">
              <a:off x="1066800" y="3794105"/>
              <a:ext cx="3390900" cy="903035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AutoShape 11"/>
            <p:cNvCxnSpPr>
              <a:cxnSpLocks noChangeShapeType="1"/>
              <a:endCxn id="28" idx="4"/>
            </p:cNvCxnSpPr>
            <p:nvPr/>
          </p:nvCxnSpPr>
          <p:spPr bwMode="auto">
            <a:xfrm flipV="1">
              <a:off x="2867459" y="3794105"/>
              <a:ext cx="1590241" cy="823841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AutoShape 11"/>
            <p:cNvCxnSpPr>
              <a:cxnSpLocks noChangeShapeType="1"/>
              <a:endCxn id="28" idx="4"/>
            </p:cNvCxnSpPr>
            <p:nvPr/>
          </p:nvCxnSpPr>
          <p:spPr bwMode="auto">
            <a:xfrm flipV="1">
              <a:off x="4457700" y="3794105"/>
              <a:ext cx="0" cy="823841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AutoShape 11"/>
            <p:cNvCxnSpPr>
              <a:cxnSpLocks noChangeShapeType="1"/>
              <a:endCxn id="28" idx="4"/>
            </p:cNvCxnSpPr>
            <p:nvPr/>
          </p:nvCxnSpPr>
          <p:spPr bwMode="auto">
            <a:xfrm flipH="1" flipV="1">
              <a:off x="4457700" y="3794105"/>
              <a:ext cx="1756190" cy="845238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AutoShape 11"/>
            <p:cNvCxnSpPr>
              <a:cxnSpLocks noChangeShapeType="1"/>
              <a:endCxn id="28" idx="4"/>
            </p:cNvCxnSpPr>
            <p:nvPr/>
          </p:nvCxnSpPr>
          <p:spPr bwMode="auto">
            <a:xfrm flipH="1" flipV="1">
              <a:off x="4457700" y="3794105"/>
              <a:ext cx="3392823" cy="802334"/>
            </a:xfrm>
            <a:prstGeom prst="straightConnector1">
              <a:avLst/>
            </a:prstGeom>
            <a:ln>
              <a:solidFill>
                <a:schemeClr val="dk1"/>
              </a:solidFill>
              <a:headEnd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10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Inputs</a:t>
            </a:r>
          </a:p>
          <a:p>
            <a:pPr lvl="1"/>
            <a:r>
              <a:rPr lang="en-US" sz="2800" dirty="0" smtClean="0"/>
              <a:t>Requester's requirement</a:t>
            </a:r>
          </a:p>
          <a:p>
            <a:pPr lvl="1"/>
            <a:r>
              <a:rPr lang="en-US" sz="2800" dirty="0" smtClean="0"/>
              <a:t>The budget </a:t>
            </a:r>
          </a:p>
          <a:p>
            <a:pPr lvl="2"/>
            <a:r>
              <a:rPr lang="en-US" sz="2400" dirty="0" smtClean="0"/>
              <a:t>T: the maximum amount of labels can be afforded</a:t>
            </a:r>
            <a:endParaRPr lang="en-US" sz="2000" dirty="0" smtClean="0"/>
          </a:p>
          <a:p>
            <a:r>
              <a:rPr lang="en-US" sz="3200" dirty="0" smtClean="0">
                <a:solidFill>
                  <a:srgbClr val="C00000"/>
                </a:solidFill>
              </a:rPr>
              <a:t>Goal</a:t>
            </a:r>
          </a:p>
          <a:p>
            <a:pPr lvl="1"/>
            <a:r>
              <a:rPr lang="en-US" sz="2800" dirty="0" smtClean="0"/>
              <a:t>Label as many instances as possible which achieve the requirement under the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Quantity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Requallo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of Requirement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78867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Minimum ratio</a:t>
                </a:r>
              </a:p>
              <a:p>
                <a:pPr lvl="1"/>
                <a:r>
                  <a:rPr lang="en-US" sz="2400" dirty="0" smtClean="0"/>
                  <a:t>Approve the result on an instance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or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Equivalent to set a threshold on entropy</a:t>
                </a:r>
              </a:p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Hypothesis test</a:t>
                </a:r>
              </a:p>
              <a:p>
                <a:pPr lvl="1"/>
                <a:r>
                  <a:rPr lang="en-US" sz="2400" dirty="0" smtClean="0"/>
                  <a:t>Fisher exact test to test if the labels are randomly guessed</a:t>
                </a:r>
              </a:p>
              <a:p>
                <a:pPr lvl="1"/>
                <a:r>
                  <a:rPr lang="en-US" sz="2400" dirty="0" smtClean="0"/>
                  <a:t>Calculate the p-value, and approve the result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value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7886700" cy="4351338"/>
              </a:xfrm>
              <a:blipFill rotWithShape="0">
                <a:blip r:embed="rId2"/>
                <a:stretch>
                  <a:fillRect l="-1391" t="-2241" r="-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Completeness</a:t>
            </a:r>
            <a:r>
              <a:rPr lang="en-US" sz="2800" dirty="0" smtClean="0">
                <a:solidFill>
                  <a:schemeClr val="accent5"/>
                </a:solidFill>
              </a:rPr>
              <a:t> </a:t>
            </a:r>
            <a:endParaRPr lang="en-US" sz="2800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138160" cy="4351338"/>
              </a:xfrm>
            </p:spPr>
            <p:txBody>
              <a:bodyPr/>
              <a:lstStyle/>
              <a:p>
                <a:r>
                  <a:rPr lang="en-US" sz="2800" dirty="0" smtClean="0"/>
                  <a:t>Ratio between the observed total vote counts and the minimum count of labels it needs to achieve the requirement.</a:t>
                </a:r>
              </a:p>
              <a:p>
                <a:r>
                  <a:rPr lang="en-US" sz="2800" dirty="0" smtClean="0"/>
                  <a:t>Denoted as:</a:t>
                </a:r>
              </a:p>
              <a:p>
                <a:pPr marL="342900" lvl="1" indent="0">
                  <a:buNone/>
                </a:pPr>
                <a:endParaRPr lang="en-US" sz="2400" i="1" dirty="0" smtClean="0">
                  <a:latin typeface="Cambria Math" panose="02040503050406030204" pitchFamily="18" charset="0"/>
                </a:endParaRP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138160" cy="4351338"/>
              </a:xfrm>
              <a:blipFill rotWithShape="0">
                <a:blip r:embed="rId2"/>
                <a:stretch>
                  <a:fillRect l="-1348" t="-2241" r="-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08785" y="2911909"/>
            <a:ext cx="4402034" cy="2495729"/>
            <a:chOff x="2703443" y="3059237"/>
            <a:chExt cx="4402034" cy="2495729"/>
          </a:xfrm>
        </p:grpSpPr>
        <p:sp>
          <p:nvSpPr>
            <p:cNvPr id="5" name="Oval 4"/>
            <p:cNvSpPr/>
            <p:nvPr/>
          </p:nvSpPr>
          <p:spPr>
            <a:xfrm>
              <a:off x="3078761" y="3474736"/>
              <a:ext cx="922789" cy="43919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703443" y="3913930"/>
              <a:ext cx="1638954" cy="49355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>
              <a:stCxn id="5" idx="6"/>
              <a:endCxn id="11" idx="1"/>
            </p:cNvCxnSpPr>
            <p:nvPr/>
          </p:nvCxnSpPr>
          <p:spPr>
            <a:xfrm flipV="1">
              <a:off x="4001550" y="3474736"/>
              <a:ext cx="939566" cy="2195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6"/>
            </p:cNvCxnSpPr>
            <p:nvPr/>
          </p:nvCxnSpPr>
          <p:spPr>
            <a:xfrm>
              <a:off x="4342397" y="4160706"/>
              <a:ext cx="578841" cy="39078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941116" y="3059237"/>
              <a:ext cx="2080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Observed total vote counts</a:t>
              </a:r>
              <a:endParaRPr lang="en-US" sz="2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41117" y="4354637"/>
              <a:ext cx="2164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Minimum count to achieve the requirement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83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/>
              <a:lstStyle/>
              <a:p>
                <a:r>
                  <a:rPr lang="en-US" sz="2800" dirty="0" smtClean="0"/>
                  <a:t>Ratio between the observed total vote counts and the minimum count of labels it needs to achieve the requirement.</a:t>
                </a:r>
              </a:p>
              <a:p>
                <a:r>
                  <a:rPr lang="en-US" sz="2800" dirty="0" smtClean="0"/>
                  <a:t>Example: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=3, 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=1, </m:t>
                    </m:r>
                  </m:oMath>
                </a14:m>
                <a:r>
                  <a:rPr lang="en-US" sz="2400" dirty="0" smtClean="0"/>
                  <a:t>requirement is the minimum ratio of 4</a:t>
                </a:r>
              </a:p>
              <a:p>
                <a:pPr lvl="1"/>
                <a:r>
                  <a:rPr lang="en-US" sz="24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sz="2400" dirty="0" smtClean="0"/>
                  <a:t>, completeness=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4+1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400" dirty="0" smtClean="0"/>
                  <a:t>, completeness=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3+12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1333" t="-2241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113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Completeness</a:t>
            </a:r>
            <a:r>
              <a:rPr lang="en-US" sz="2800" dirty="0" smtClean="0">
                <a:solidFill>
                  <a:schemeClr val="accent5"/>
                </a:solidFill>
              </a:rPr>
              <a:t> </a:t>
            </a:r>
            <a:endParaRPr lang="en-US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15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33850"/>
                <a:ext cx="7886700" cy="484311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=+1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endChr m:val="|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=−1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:r>
                  <a:rPr lang="en-US" sz="2800" dirty="0" smtClean="0"/>
                  <a:t>where </a:t>
                </a:r>
                <a:endParaRPr lang="en-US" sz="28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endChr m:val="|"/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=+1), </m:t>
                      </m:r>
                    </m:oMath>
                  </m:oMathPara>
                </a14:m>
                <a:endParaRPr lang="en-US" sz="2800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=−1</m:t>
                          </m:r>
                        </m:e>
                      </m:d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33850"/>
                <a:ext cx="7886700" cy="4843113"/>
              </a:xfrm>
              <a:blipFill rotWithShape="0">
                <a:blip r:embed="rId2"/>
                <a:stretch>
                  <a:fillRect l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679939" y="1276670"/>
            <a:ext cx="4398659" cy="1273582"/>
            <a:chOff x="3747051" y="1788399"/>
            <a:chExt cx="4398659" cy="1273582"/>
          </a:xfrm>
        </p:grpSpPr>
        <p:sp>
          <p:nvSpPr>
            <p:cNvPr id="7" name="Rounded Rectangle 6"/>
            <p:cNvSpPr/>
            <p:nvPr/>
          </p:nvSpPr>
          <p:spPr>
            <a:xfrm>
              <a:off x="3747051" y="2223082"/>
              <a:ext cx="1144197" cy="838899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7" idx="3"/>
              <a:endCxn id="13" idx="1"/>
            </p:cNvCxnSpPr>
            <p:nvPr/>
          </p:nvCxnSpPr>
          <p:spPr>
            <a:xfrm flipV="1">
              <a:off x="4891248" y="2388564"/>
              <a:ext cx="670653" cy="2539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561901" y="1788399"/>
                  <a:ext cx="2583809" cy="1200329"/>
                </a:xfrm>
                <a:prstGeom prst="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C00000"/>
                      </a:solidFill>
                    </a:rPr>
                    <a:t>Completeness given that the true label is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901" y="1788399"/>
                  <a:ext cx="2583809" cy="120032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286" t="-3518" r="-2582" b="-10050"/>
                  </a:stretch>
                </a:blipFill>
                <a:ln>
                  <a:solidFill>
                    <a:schemeClr val="accent5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Completeness</a:t>
            </a:r>
            <a:r>
              <a:rPr lang="en-US" sz="2800" dirty="0" smtClean="0">
                <a:solidFill>
                  <a:schemeClr val="accent5"/>
                </a:solidFill>
              </a:rPr>
              <a:t> </a:t>
            </a:r>
            <a:endParaRPr lang="en-US" sz="2800" dirty="0">
              <a:solidFill>
                <a:schemeClr val="accent5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79939" y="2570528"/>
            <a:ext cx="4398659" cy="1200329"/>
            <a:chOff x="3747051" y="2223082"/>
            <a:chExt cx="4398659" cy="1200329"/>
          </a:xfrm>
        </p:grpSpPr>
        <p:sp>
          <p:nvSpPr>
            <p:cNvPr id="14" name="Rounded Rectangle 13"/>
            <p:cNvSpPr/>
            <p:nvPr/>
          </p:nvSpPr>
          <p:spPr>
            <a:xfrm>
              <a:off x="3747051" y="2223082"/>
              <a:ext cx="1144197" cy="838899"/>
            </a:xfrm>
            <a:prstGeom prst="roundRect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4" idx="3"/>
              <a:endCxn id="16" idx="1"/>
            </p:cNvCxnSpPr>
            <p:nvPr/>
          </p:nvCxnSpPr>
          <p:spPr>
            <a:xfrm>
              <a:off x="4891248" y="2642532"/>
              <a:ext cx="670653" cy="180715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561901" y="2223082"/>
                  <a:ext cx="2583809" cy="1200329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C00000"/>
                      </a:solidFill>
                    </a:rPr>
                    <a:t>Completeness given that the true label is </a:t>
                  </a:r>
                  <a14:m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a14:m>
                  <a:endParaRPr lang="en-US" sz="24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901" y="2223082"/>
                  <a:ext cx="2583809" cy="120032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286" t="-3518" r="-2582" b="-10050"/>
                  </a:stretch>
                </a:blipFill>
                <a:ln>
                  <a:solidFill>
                    <a:schemeClr val="accent6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117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Quantity –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Requallo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The goal is to label </a:t>
                </a:r>
                <a:r>
                  <a:rPr lang="en-US" sz="2800" dirty="0"/>
                  <a:t>instances </a:t>
                </a:r>
                <a:r>
                  <a:rPr lang="en-US" sz="2800" dirty="0" smtClean="0"/>
                  <a:t>as many </a:t>
                </a:r>
                <a:r>
                  <a:rPr lang="en-US" sz="2800" dirty="0"/>
                  <a:t>as possible that achieve the </a:t>
                </a:r>
                <a:r>
                  <a:rPr lang="en-US" sz="2800" dirty="0" smtClean="0"/>
                  <a:t>requirement of quality. 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Stage-wise reward</a:t>
                </a:r>
                <a:endParaRPr lang="en-US" sz="280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+1, 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+1 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240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Greedy strategy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max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1333" t="-2241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0740" y="2880547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4965" y="2888794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8624" y="288783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7304" y="2888794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954054" y="2136432"/>
            <a:ext cx="730757" cy="7158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7938" y="2113424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en-US" sz="28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4057" y="1324409"/>
            <a:ext cx="5767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Requirement: Minimum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atio of 3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915314" y="2093723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877798" y="2131722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896523" y="2149758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85204" y="425754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60500" y="4265789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28623" y="426482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875650" y="3476230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918172" y="3482616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891908" y="3495598"/>
            <a:ext cx="712351" cy="740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66667" y="560990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5745" y="5609902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891908" y="4869780"/>
            <a:ext cx="730757" cy="715853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857112" y="4879203"/>
            <a:ext cx="660727" cy="6970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670386" y="343790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656221" y="482071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Q3</a:t>
            </a:r>
          </a:p>
        </p:txBody>
      </p:sp>
      <p:sp>
        <p:nvSpPr>
          <p:cNvPr id="28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Quantity –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Requallo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0740" y="2880547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4965" y="2888794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8624" y="288783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7304" y="2888794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954054" y="2136432"/>
            <a:ext cx="730757" cy="7158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7938" y="2113424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en-US" sz="28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4057" y="1325880"/>
            <a:ext cx="5767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Requirement: Minimum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atio of 3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6563" y="2611984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ompleteness</a:t>
            </a:r>
            <a:endParaRPr lang="en-US" sz="2800" b="1" cap="none" spc="0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915314" y="2093723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877798" y="2131722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896523" y="2149758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85204" y="425754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60500" y="4265789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28623" y="426482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875650" y="3476230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918172" y="3482616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891908" y="3495598"/>
            <a:ext cx="712351" cy="740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66667" y="560990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5745" y="5609902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891908" y="4869780"/>
            <a:ext cx="730757" cy="715853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857112" y="4879203"/>
            <a:ext cx="660727" cy="697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70588" y="2977565"/>
            <a:ext cx="1400833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670386" y="343790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08845" y="3905334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lang="en-US" sz="20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56221" y="482071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87778" y="5253238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lang="en-US" sz="20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63815" y="5617857"/>
            <a:ext cx="696970" cy="313741"/>
          </a:xfrm>
          <a:prstGeom prst="rect">
            <a:avLst/>
          </a:prstGeom>
          <a:ln>
            <a:solidFill>
              <a:srgbClr val="70AD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3189605" y="4268992"/>
            <a:ext cx="483832" cy="310896"/>
          </a:xfrm>
          <a:prstGeom prst="rect">
            <a:avLst/>
          </a:prstGeom>
          <a:ln>
            <a:solidFill>
              <a:srgbClr val="70AD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2269233" y="4268993"/>
            <a:ext cx="920372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72%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68870" y="5617857"/>
            <a:ext cx="694944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3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Quantity –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Requallo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0740" y="2880547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4965" y="2888794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8624" y="288783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7304" y="2888794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954054" y="2136432"/>
            <a:ext cx="730757" cy="7158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7938" y="2113424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en-US" sz="28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4057" y="1325880"/>
            <a:ext cx="5767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Requirement: Minimum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atio of 3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6563" y="2611984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ompleteness</a:t>
            </a:r>
            <a:endParaRPr lang="en-US" sz="2800" b="1" cap="none" spc="0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915314" y="2093723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877798" y="2131722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896523" y="2149758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85204" y="425754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60500" y="4265789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28623" y="426482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875650" y="3476230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918172" y="3482616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891908" y="3495598"/>
            <a:ext cx="712351" cy="740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966667" y="560990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5745" y="5609902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891908" y="4869780"/>
            <a:ext cx="730757" cy="715853"/>
          </a:xfrm>
          <a:prstGeom prst="rect">
            <a:avLst/>
          </a:prstGeom>
        </p:spPr>
      </p:pic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857112" y="4879203"/>
            <a:ext cx="660727" cy="697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70588" y="2977565"/>
            <a:ext cx="1400833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670386" y="343790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08845" y="3905334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lang="en-US" sz="20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56221" y="482071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87778" y="5253238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lang="en-US" sz="20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1121" y="5617857"/>
            <a:ext cx="509663" cy="313741"/>
          </a:xfrm>
          <a:prstGeom prst="rect">
            <a:avLst/>
          </a:prstGeom>
          <a:ln>
            <a:solidFill>
              <a:srgbClr val="70AD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2872047" y="4511286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sz="2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52328" y="5855928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32121" y="4268992"/>
            <a:ext cx="141316" cy="313741"/>
          </a:xfrm>
          <a:prstGeom prst="rect">
            <a:avLst/>
          </a:prstGeom>
          <a:ln>
            <a:solidFill>
              <a:srgbClr val="70AD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37" name="Picture 36" descr="Untitled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33" y="3496237"/>
            <a:ext cx="737616" cy="725424"/>
          </a:xfrm>
          <a:prstGeom prst="rect">
            <a:avLst/>
          </a:prstGeom>
        </p:spPr>
      </p:pic>
      <p:pic>
        <p:nvPicPr>
          <p:cNvPr id="38" name="Picture 37" descr="Untitled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50" y="4867400"/>
            <a:ext cx="737616" cy="72542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963814" y="5617857"/>
            <a:ext cx="187307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0" name="Rectangle 39"/>
          <p:cNvSpPr/>
          <p:nvPr/>
        </p:nvSpPr>
        <p:spPr>
          <a:xfrm>
            <a:off x="3189605" y="4268992"/>
            <a:ext cx="342607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2269233" y="4268993"/>
            <a:ext cx="920372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72%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68870" y="5617857"/>
            <a:ext cx="694944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43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Quantity –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Requallo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9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0740" y="2880547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94965" y="2888794"/>
            <a:ext cx="47801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8624" y="2887831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7304" y="2888794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6954054" y="2136432"/>
            <a:ext cx="730757" cy="7158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7938" y="2113424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en-US" sz="28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4057" y="1325880"/>
            <a:ext cx="57678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Requirement: Minimum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atio of 3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6563" y="2611984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ompleteness</a:t>
            </a:r>
            <a:endParaRPr lang="en-US" sz="2800" b="1" cap="none" spc="0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4915314" y="2093723"/>
            <a:ext cx="651433" cy="752193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5877798" y="2131722"/>
            <a:ext cx="712351" cy="74039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3896523" y="2149758"/>
            <a:ext cx="660727" cy="6970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85204" y="425754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60500" y="4265789"/>
            <a:ext cx="546945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28623" y="4264826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9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4875650" y="3476230"/>
            <a:ext cx="730757" cy="715853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9"/>
          <a:stretch/>
        </p:blipFill>
        <p:spPr>
          <a:xfrm>
            <a:off x="5918172" y="3482616"/>
            <a:ext cx="651433" cy="752193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62" b="2380"/>
          <a:stretch/>
        </p:blipFill>
        <p:spPr>
          <a:xfrm>
            <a:off x="3891908" y="3495598"/>
            <a:ext cx="712351" cy="74039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24852" y="4299399"/>
            <a:ext cx="12602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elected</a:t>
            </a:r>
            <a:endParaRPr lang="en-US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66667" y="5609902"/>
            <a:ext cx="47801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15745" y="5609902"/>
            <a:ext cx="546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+1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25" name="Content Placeholder 21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6"/>
          <a:stretch/>
        </p:blipFill>
        <p:spPr>
          <a:xfrm>
            <a:off x="3891908" y="4869780"/>
            <a:ext cx="730757" cy="7158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467685" y="5620203"/>
            <a:ext cx="160332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Unselected</a:t>
            </a:r>
            <a:endParaRPr lang="en-US" sz="24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" b="2758"/>
          <a:stretch/>
        </p:blipFill>
        <p:spPr>
          <a:xfrm>
            <a:off x="4857112" y="4879203"/>
            <a:ext cx="660727" cy="69700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270588" y="2977565"/>
            <a:ext cx="1400833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670386" y="343790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108845" y="3905334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lang="en-US" sz="20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56221" y="4820716"/>
            <a:ext cx="6431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Q3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87778" y="5253238"/>
            <a:ext cx="169309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0"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Completeness</a:t>
            </a:r>
            <a:endParaRPr lang="en-US" sz="2000" b="1" dirty="0">
              <a:ln w="0"/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51121" y="5617857"/>
            <a:ext cx="509663" cy="313741"/>
          </a:xfrm>
          <a:prstGeom prst="rect">
            <a:avLst/>
          </a:prstGeom>
          <a:ln>
            <a:solidFill>
              <a:srgbClr val="70AD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>
            <a:off x="2872047" y="4511286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sz="20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52328" y="5855928"/>
            <a:ext cx="966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</a:t>
            </a:r>
            <a:endParaRPr lang="en-US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532121" y="4268992"/>
            <a:ext cx="141316" cy="313741"/>
          </a:xfrm>
          <a:prstGeom prst="rect">
            <a:avLst/>
          </a:prstGeom>
          <a:ln>
            <a:solidFill>
              <a:srgbClr val="70AD4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37" name="Picture 36" descr="Untitled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33" y="3496237"/>
            <a:ext cx="737616" cy="725424"/>
          </a:xfrm>
          <a:prstGeom prst="rect">
            <a:avLst/>
          </a:prstGeom>
        </p:spPr>
      </p:pic>
      <p:pic>
        <p:nvPicPr>
          <p:cNvPr id="38" name="Picture 37" descr="Untitled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50" y="4867400"/>
            <a:ext cx="737616" cy="72542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963814" y="5617857"/>
            <a:ext cx="187307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0" name="Rectangle 39"/>
          <p:cNvSpPr/>
          <p:nvPr/>
        </p:nvSpPr>
        <p:spPr>
          <a:xfrm>
            <a:off x="3189605" y="4268992"/>
            <a:ext cx="342607" cy="313741"/>
          </a:xfrm>
          <a:prstGeom prst="rect">
            <a:avLst/>
          </a:prstGeom>
          <a:pattFill prst="ltUpDiag">
            <a:fgClr>
              <a:srgbClr val="FF0000"/>
            </a:fgClr>
            <a:bgClr>
              <a:prstClr val="white"/>
            </a:bgClr>
          </a:patt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2269233" y="4268993"/>
            <a:ext cx="920372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72%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68870" y="5617857"/>
            <a:ext cx="694944" cy="3137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44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Maximize Quantity –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Requallo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1206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2883883373"/>
              </p:ext>
            </p:extLst>
          </p:nvPr>
        </p:nvGraphicFramePr>
        <p:xfrm>
          <a:off x="457200" y="1144273"/>
          <a:ext cx="8339667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8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 Mechanism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Goal: </a:t>
            </a:r>
          </a:p>
          <a:p>
            <a:pPr lvl="1"/>
            <a:r>
              <a:rPr lang="en-US" sz="2500" dirty="0" smtClean="0"/>
              <a:t>Design payment mechanisms to incentivize workers</a:t>
            </a:r>
          </a:p>
          <a:p>
            <a:pPr lvl="1"/>
            <a:r>
              <a:rPr lang="en-US" sz="2500" dirty="0" smtClean="0"/>
              <a:t>A win-win strategy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For requesters</a:t>
            </a:r>
          </a:p>
          <a:p>
            <a:pPr lvl="1"/>
            <a:r>
              <a:rPr lang="en-US" sz="2400" dirty="0" smtClean="0"/>
              <a:t>Get the optimal utility (</a:t>
            </a:r>
            <a:r>
              <a:rPr lang="en-US" sz="2400" dirty="0" err="1" smtClean="0"/>
              <a:t>eg</a:t>
            </a:r>
            <a:r>
              <a:rPr lang="en-US" sz="2400" dirty="0" smtClean="0"/>
              <a:t>. quality, profit, </a:t>
            </a:r>
            <a:r>
              <a:rPr lang="en-US" sz="2400" dirty="0" err="1" smtClean="0"/>
              <a:t>etc</a:t>
            </a:r>
            <a:r>
              <a:rPr lang="en-US" sz="2400" dirty="0" smtClean="0"/>
              <a:t>) for their expense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For workers</a:t>
            </a:r>
            <a:endParaRPr lang="en-US" sz="2800" dirty="0"/>
          </a:p>
          <a:p>
            <a:pPr lvl="1"/>
            <a:r>
              <a:rPr lang="en-US" sz="2400" dirty="0" smtClean="0"/>
              <a:t>Get maximal payment if they follow the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 Mechanism – Double or Nothing 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8463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Incentive </a:t>
            </a:r>
            <a:r>
              <a:rPr lang="en-US" sz="2800" dirty="0">
                <a:solidFill>
                  <a:srgbClr val="C00000"/>
                </a:solidFill>
              </a:rPr>
              <a:t>compatibility </a:t>
            </a:r>
          </a:p>
          <a:p>
            <a:pPr lvl="1"/>
            <a:r>
              <a:rPr lang="en-US" sz="2500" dirty="0" smtClean="0"/>
              <a:t>To </a:t>
            </a:r>
            <a:r>
              <a:rPr lang="en-US" sz="2500" dirty="0"/>
              <a:t>encourage the worker </a:t>
            </a:r>
            <a:r>
              <a:rPr lang="en-US" sz="2500" dirty="0" smtClean="0"/>
              <a:t>to skip </a:t>
            </a:r>
            <a:r>
              <a:rPr lang="en-US" sz="2500" dirty="0"/>
              <a:t>the questions about which she is </a:t>
            </a:r>
            <a:r>
              <a:rPr lang="en-US" sz="2500" dirty="0" smtClean="0"/>
              <a:t>unsure</a:t>
            </a:r>
          </a:p>
          <a:p>
            <a:pPr lvl="1"/>
            <a:r>
              <a:rPr lang="en-US" sz="2500" dirty="0" smtClean="0"/>
              <a:t>Reason: for the questions that </a:t>
            </a:r>
            <a:r>
              <a:rPr lang="en-US" sz="2500" dirty="0"/>
              <a:t>a worker is not sure of, her answers could be very unreliable </a:t>
            </a:r>
            <a:endParaRPr lang="en-US" sz="25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No-free-lunch</a:t>
            </a:r>
          </a:p>
          <a:p>
            <a:pPr lvl="1"/>
            <a:r>
              <a:rPr lang="en-US" sz="2400" dirty="0" smtClean="0"/>
              <a:t>If </a:t>
            </a:r>
            <a:r>
              <a:rPr lang="en-US" sz="2400" dirty="0"/>
              <a:t>all the questions attempted by the worker are </a:t>
            </a:r>
            <a:r>
              <a:rPr lang="en-US" sz="2400" dirty="0" smtClean="0"/>
              <a:t>answered incorrectly</a:t>
            </a:r>
            <a:r>
              <a:rPr lang="en-US" sz="2400" dirty="0"/>
              <a:t>, then the payment must be </a:t>
            </a:r>
            <a:r>
              <a:rPr lang="en-US" sz="2400" dirty="0" smtClean="0"/>
              <a:t>zero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121</a:t>
            </a:fld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91" y="4724271"/>
            <a:ext cx="2987299" cy="14936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87958" y="6041994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 smtClean="0"/>
              <a:t>Shah&amp;Zhou</a:t>
            </a:r>
            <a:r>
              <a:rPr lang="en-US" dirty="0" smtClean="0"/>
              <a:t>, NIPS’15]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 Mechanism – Double or Nothing 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7886700" cy="484632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Input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sz="2500" dirty="0" smtClean="0"/>
                  <a:t>Confidence threshold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500" dirty="0" smtClean="0"/>
              </a:p>
              <a:p>
                <a:pPr lvl="1"/>
                <a:r>
                  <a:rPr lang="en-US" sz="2500" dirty="0" smtClean="0"/>
                  <a:t>Budget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sz="2500" dirty="0" smtClean="0"/>
              </a:p>
              <a:p>
                <a:pPr lvl="1"/>
                <a:r>
                  <a:rPr lang="en-US" sz="2500" dirty="0" smtClean="0"/>
                  <a:t>Evaluations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5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−1, 0, +1</m:t>
                            </m:r>
                          </m:e>
                        </m:d>
                      </m:e>
                      <m:sup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</m:sSup>
                  </m:oMath>
                </a14:m>
                <a:r>
                  <a:rPr lang="en-US" sz="2500" dirty="0" smtClean="0"/>
                  <a:t> of the worker’s answers to the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500" dirty="0" smtClean="0"/>
                  <a:t> gold standard questions</a:t>
                </a:r>
              </a:p>
              <a:p>
                <a:r>
                  <a:rPr lang="en-US" sz="2700" dirty="0" smtClean="0"/>
                  <a:t>Let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27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7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  <m:e>
                        <m:r>
                          <a:rPr lang="en-US" sz="27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7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7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700" b="0" i="1" smtClean="0">
                                <a:latin typeface="Cambria Math" panose="02040503050406030204" pitchFamily="18" charset="0"/>
                              </a:rPr>
                              <m:t>=+1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7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en-US" sz="27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7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700" i="1">
                            <a:latin typeface="Cambria Math" panose="02040503050406030204" pitchFamily="18" charset="0"/>
                          </a:rPr>
                          <m:t>𝐺</m:t>
                        </m:r>
                      </m:sup>
                      <m:e>
                        <m:r>
                          <a:rPr lang="en-US" sz="2700" b="1" i="1">
                            <a:latin typeface="Cambria Math" panose="02040503050406030204" pitchFamily="18" charset="0"/>
                          </a:rPr>
                          <m:t>𝟏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7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7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7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7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7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nary>
                  </m:oMath>
                </a14:m>
                <a:endParaRPr lang="en-US" sz="2700" dirty="0" smtClean="0"/>
              </a:p>
              <a:p>
                <a:endParaRPr lang="en-US" sz="2700" dirty="0"/>
              </a:p>
              <a:p>
                <a:endParaRPr lang="en-US" sz="2700" dirty="0" smtClean="0"/>
              </a:p>
              <a:p>
                <a:r>
                  <a:rPr lang="en-US" sz="2700" dirty="0" smtClean="0"/>
                  <a:t>Payment: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b="0" i="1" smtClean="0">
                          <a:latin typeface="Cambria Math" panose="02040503050406030204" pitchFamily="18" charset="0"/>
                        </a:rPr>
                        <m:t>𝜇</m:t>
                      </m:r>
                      <m:sSup>
                        <m:sSupPr>
                          <m:ctrlPr>
                            <a:rPr lang="en-US" sz="27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  <m:r>
                        <a:rPr lang="en-US" sz="2700" b="1" i="1" smtClean="0">
                          <a:latin typeface="Cambria Math" panose="02040503050406030204" pitchFamily="18" charset="0"/>
                        </a:rPr>
                        <m:t>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7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7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</m:oMath>
                  </m:oMathPara>
                </a14:m>
                <a:endParaRPr lang="en-US" sz="2700" b="1" dirty="0" smtClean="0"/>
              </a:p>
              <a:p>
                <a:endParaRPr lang="en-US" sz="2700" dirty="0"/>
              </a:p>
              <a:p>
                <a:endParaRPr lang="en-US" sz="27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7886700" cy="4846320"/>
              </a:xfrm>
              <a:blipFill rotWithShape="0">
                <a:blip r:embed="rId3"/>
                <a:stretch>
                  <a:fillRect l="-1777" t="-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122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586818" y="2009041"/>
            <a:ext cx="1352900" cy="985829"/>
            <a:chOff x="3586818" y="1623147"/>
            <a:chExt cx="1352900" cy="985829"/>
          </a:xfrm>
        </p:grpSpPr>
        <p:sp>
          <p:nvSpPr>
            <p:cNvPr id="7" name="Rounded Rectangle 6"/>
            <p:cNvSpPr/>
            <p:nvPr/>
          </p:nvSpPr>
          <p:spPr>
            <a:xfrm>
              <a:off x="4530055" y="2216092"/>
              <a:ext cx="409663" cy="39288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7" idx="0"/>
              <a:endCxn id="16" idx="2"/>
            </p:cNvCxnSpPr>
            <p:nvPr/>
          </p:nvCxnSpPr>
          <p:spPr>
            <a:xfrm flipH="1" flipV="1">
              <a:off x="3993684" y="1992479"/>
              <a:ext cx="741203" cy="2236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586818" y="1623147"/>
              <a:ext cx="813732" cy="369332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Wrong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43787" y="2017430"/>
            <a:ext cx="1375794" cy="974054"/>
            <a:chOff x="4530055" y="1634922"/>
            <a:chExt cx="1375794" cy="974054"/>
          </a:xfrm>
        </p:grpSpPr>
        <p:sp>
          <p:nvSpPr>
            <p:cNvPr id="21" name="Rounded Rectangle 20"/>
            <p:cNvSpPr/>
            <p:nvPr/>
          </p:nvSpPr>
          <p:spPr>
            <a:xfrm>
              <a:off x="4530055" y="2216092"/>
              <a:ext cx="409663" cy="392884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/>
            <p:cNvCxnSpPr>
              <a:stCxn id="21" idx="0"/>
              <a:endCxn id="23" idx="2"/>
            </p:cNvCxnSpPr>
            <p:nvPr/>
          </p:nvCxnSpPr>
          <p:spPr>
            <a:xfrm flipV="1">
              <a:off x="4734887" y="2004254"/>
              <a:ext cx="724598" cy="2118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013120" y="1634922"/>
              <a:ext cx="892729" cy="369332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Correct</a:t>
              </a:r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78783" y="2025819"/>
            <a:ext cx="922090" cy="970699"/>
            <a:chOff x="4258377" y="1648405"/>
            <a:chExt cx="922090" cy="970699"/>
          </a:xfrm>
        </p:grpSpPr>
        <p:sp>
          <p:nvSpPr>
            <p:cNvPr id="30" name="Rounded Rectangle 29"/>
            <p:cNvSpPr/>
            <p:nvPr/>
          </p:nvSpPr>
          <p:spPr>
            <a:xfrm>
              <a:off x="4563393" y="2221156"/>
              <a:ext cx="325688" cy="397948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stCxn id="30" idx="0"/>
              <a:endCxn id="32" idx="2"/>
            </p:cNvCxnSpPr>
            <p:nvPr/>
          </p:nvCxnSpPr>
          <p:spPr>
            <a:xfrm flipH="1" flipV="1">
              <a:off x="4719422" y="2017737"/>
              <a:ext cx="6815" cy="20341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258377" y="1648405"/>
              <a:ext cx="922090" cy="369332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Skipped</a:t>
              </a:r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74459" y="3439487"/>
            <a:ext cx="3112315" cy="1037285"/>
            <a:chOff x="3521979" y="1097558"/>
            <a:chExt cx="3112315" cy="1037285"/>
          </a:xfrm>
          <a:noFill/>
        </p:grpSpPr>
        <p:sp>
          <p:nvSpPr>
            <p:cNvPr id="43" name="Rounded Rectangle 42"/>
            <p:cNvSpPr/>
            <p:nvPr/>
          </p:nvSpPr>
          <p:spPr>
            <a:xfrm>
              <a:off x="3521979" y="1097558"/>
              <a:ext cx="3112315" cy="461394"/>
            </a:xfrm>
            <a:prstGeom prst="round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/>
            <p:cNvCxnSpPr>
              <a:stCxn id="43" idx="2"/>
              <a:endCxn id="45" idx="0"/>
            </p:cNvCxnSpPr>
            <p:nvPr/>
          </p:nvCxnSpPr>
          <p:spPr>
            <a:xfrm flipH="1">
              <a:off x="5078136" y="1558952"/>
              <a:ext cx="1" cy="206559"/>
            </a:xfrm>
            <a:prstGeom prst="straightConnector1">
              <a:avLst/>
            </a:prstGeom>
            <a:grpFill/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3697491" y="1765511"/>
              <a:ext cx="2761290" cy="369332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correct answers</a:t>
              </a:r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927834" y="3439487"/>
            <a:ext cx="3180825" cy="1037285"/>
            <a:chOff x="3465350" y="1097558"/>
            <a:chExt cx="3180825" cy="1037285"/>
          </a:xfrm>
          <a:noFill/>
        </p:grpSpPr>
        <p:sp>
          <p:nvSpPr>
            <p:cNvPr id="55" name="Rounded Rectangle 54"/>
            <p:cNvSpPr/>
            <p:nvPr/>
          </p:nvSpPr>
          <p:spPr>
            <a:xfrm>
              <a:off x="3465350" y="1097558"/>
              <a:ext cx="3180825" cy="461394"/>
            </a:xfrm>
            <a:prstGeom prst="round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stCxn id="55" idx="2"/>
              <a:endCxn id="57" idx="0"/>
            </p:cNvCxnSpPr>
            <p:nvPr/>
          </p:nvCxnSpPr>
          <p:spPr>
            <a:xfrm>
              <a:off x="5055763" y="1558952"/>
              <a:ext cx="1" cy="206559"/>
            </a:xfrm>
            <a:prstGeom prst="straightConnector1">
              <a:avLst/>
            </a:prstGeom>
            <a:grpFill/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3728382" y="1765511"/>
              <a:ext cx="2654763" cy="369332"/>
            </a:xfrm>
            <a:prstGeom prst="rect">
              <a:avLst/>
            </a:prstGeom>
            <a:grpFill/>
            <a:ln w="28575"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wrong answers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05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97280"/>
                <a:ext cx="7886700" cy="5120640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Input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sz="2500" dirty="0" smtClean="0"/>
                  <a:t>Confidence threshold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5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500" dirty="0" smtClean="0"/>
              </a:p>
              <a:p>
                <a:pPr lvl="1"/>
                <a:r>
                  <a:rPr lang="en-US" sz="2500" dirty="0" smtClean="0"/>
                  <a:t>Budget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r>
                  <a:rPr lang="en-US" sz="2500" dirty="0" smtClean="0"/>
                  <a:t> cents</a:t>
                </a:r>
              </a:p>
              <a:p>
                <a:pPr lvl="1"/>
                <a:r>
                  <a:rPr lang="en-US" sz="2500" b="0" dirty="0" smtClean="0"/>
                  <a:t>Number of gold standard questions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en-US" sz="2500" dirty="0" smtClean="0"/>
              </a:p>
              <a:p>
                <a:pPr lvl="0"/>
                <a:r>
                  <a:rPr lang="en-US" sz="3200" dirty="0" smtClean="0">
                    <a:solidFill>
                      <a:srgbClr val="C00000"/>
                    </a:solidFill>
                  </a:rPr>
                  <a:t>Incentive mechanism description</a:t>
                </a:r>
              </a:p>
              <a:p>
                <a:pPr marL="168275" indent="0">
                  <a:buNone/>
                </a:pPr>
                <a:r>
                  <a:rPr lang="en-US" sz="2800" dirty="0" smtClean="0"/>
                  <a:t>The </a:t>
                </a:r>
                <a:r>
                  <a:rPr lang="en-US" sz="2800" dirty="0"/>
                  <a:t>reward starts at 10 cents. For every correct answer in the 3 gold standard questions, the reward will double. However, if any of these questions are answered incorrectly, then the reward will become zero. So please use the </a:t>
                </a:r>
                <a:r>
                  <a:rPr lang="en-US" sz="2800" dirty="0" smtClean="0"/>
                  <a:t>“I’m </a:t>
                </a:r>
                <a:r>
                  <a:rPr lang="en-US" sz="2800" dirty="0"/>
                  <a:t>not </a:t>
                </a:r>
                <a:r>
                  <a:rPr lang="en-US" sz="2800" dirty="0" smtClean="0"/>
                  <a:t>sure” </a:t>
                </a:r>
                <a:r>
                  <a:rPr lang="en-US" sz="2800" dirty="0"/>
                  <a:t>option wisely</a:t>
                </a:r>
                <a:r>
                  <a:rPr lang="en-US" sz="2800" dirty="0" smtClean="0"/>
                  <a:t>.</a:t>
                </a:r>
                <a:endParaRPr lang="en-US" sz="2700" b="1" dirty="0" smtClean="0"/>
              </a:p>
              <a:p>
                <a:endParaRPr lang="en-US" sz="2700" dirty="0"/>
              </a:p>
              <a:p>
                <a:endParaRPr lang="en-US" sz="27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97280"/>
                <a:ext cx="7886700" cy="5120640"/>
              </a:xfrm>
              <a:blipFill rotWithShape="0">
                <a:blip r:embed="rId3"/>
                <a:stretch>
                  <a:fillRect l="-1777" t="-1905" r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 Mechanism – Double or Nothing 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8463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Analysis</a:t>
            </a:r>
            <a:endParaRPr lang="en-US" sz="2800" dirty="0">
              <a:solidFill>
                <a:srgbClr val="C00000"/>
              </a:solidFill>
            </a:endParaRPr>
          </a:p>
          <a:p>
            <a:pPr lvl="1"/>
            <a:r>
              <a:rPr lang="en-US" sz="2500" dirty="0"/>
              <a:t>This payment mechanism </a:t>
            </a:r>
            <a:r>
              <a:rPr lang="en-US" sz="2500" dirty="0" smtClean="0"/>
              <a:t>is </a:t>
            </a:r>
            <a:r>
              <a:rPr lang="en-US" sz="2500" dirty="0"/>
              <a:t>incentive-compatible and satisfies the </a:t>
            </a:r>
            <a:r>
              <a:rPr lang="en-US" sz="2500" dirty="0" smtClean="0"/>
              <a:t>no-free-lunch condition </a:t>
            </a:r>
          </a:p>
          <a:p>
            <a:pPr lvl="1"/>
            <a:r>
              <a:rPr lang="en-US" sz="2500" dirty="0" smtClean="0"/>
              <a:t>This </a:t>
            </a:r>
            <a:r>
              <a:rPr lang="en-US" sz="2500" dirty="0"/>
              <a:t>payment mechanism </a:t>
            </a:r>
            <a:r>
              <a:rPr lang="en-US" sz="2500" dirty="0" smtClean="0"/>
              <a:t>is </a:t>
            </a:r>
            <a:r>
              <a:rPr lang="en-US" sz="2500" dirty="0"/>
              <a:t>the </a:t>
            </a:r>
            <a:r>
              <a:rPr lang="en-US" sz="2500" dirty="0">
                <a:solidFill>
                  <a:srgbClr val="C00000"/>
                </a:solidFill>
              </a:rPr>
              <a:t>only</a:t>
            </a:r>
            <a:r>
              <a:rPr lang="en-US" sz="2500" dirty="0"/>
              <a:t> incentive-compatible </a:t>
            </a:r>
            <a:r>
              <a:rPr lang="en-US" sz="2500" dirty="0" smtClean="0"/>
              <a:t>mechanism that </a:t>
            </a:r>
            <a:r>
              <a:rPr lang="en-US" sz="2500" dirty="0"/>
              <a:t>satisfies the no-free-lunch </a:t>
            </a:r>
            <a:r>
              <a:rPr lang="en-US" sz="2500" dirty="0" smtClean="0"/>
              <a:t>condition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 Optimality against </a:t>
            </a:r>
            <a:r>
              <a:rPr lang="en-US" sz="2800" dirty="0" smtClean="0">
                <a:solidFill>
                  <a:srgbClr val="C00000"/>
                </a:solidFill>
              </a:rPr>
              <a:t>spamming behavior</a:t>
            </a:r>
          </a:p>
          <a:p>
            <a:pPr lvl="1"/>
            <a:r>
              <a:rPr lang="en-US" sz="2500" dirty="0"/>
              <a:t>This payment mechanism </a:t>
            </a:r>
            <a:r>
              <a:rPr lang="en-US" sz="2500" dirty="0" smtClean="0"/>
              <a:t>minimize </a:t>
            </a:r>
            <a:r>
              <a:rPr lang="en-US" sz="2500" dirty="0"/>
              <a:t>the expected payment to a worker who answers </a:t>
            </a:r>
            <a:r>
              <a:rPr lang="en-US" sz="2500" dirty="0" smtClean="0"/>
              <a:t>all questions </a:t>
            </a:r>
            <a:r>
              <a:rPr lang="en-US" sz="2500" dirty="0"/>
              <a:t>uniformly at random</a:t>
            </a:r>
            <a:endParaRPr lang="en-US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25594" y="6590070"/>
            <a:ext cx="449580" cy="221718"/>
          </a:xfrm>
        </p:spPr>
        <p:txBody>
          <a:bodyPr/>
          <a:lstStyle/>
          <a:p>
            <a:pPr algn="ctr"/>
            <a:fld id="{14BCB90A-CC8A-40C3-B4AC-8FF12CDBD7AB}" type="slidenum">
              <a:rPr lang="en-US" smtClean="0">
                <a:solidFill>
                  <a:schemeClr val="bg1"/>
                </a:solidFill>
              </a:rPr>
              <a:pPr algn="ctr"/>
              <a:t>125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39" y="2635271"/>
            <a:ext cx="1804523" cy="110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396" y="4036832"/>
            <a:ext cx="472552" cy="8549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824" y="4040590"/>
            <a:ext cx="472552" cy="854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493" y="4034295"/>
            <a:ext cx="472552" cy="85491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6489745" y="3673273"/>
            <a:ext cx="7926" cy="34141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043904" y="3459448"/>
            <a:ext cx="525774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245248" y="3459447"/>
            <a:ext cx="640449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405679" y="4935013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Worker 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031582" y="4935013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Worker 2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679011" y="4936130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Worker 3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93" y="2528812"/>
            <a:ext cx="1454682" cy="1155664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405679" y="4932796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Bidder 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23655" y="4926795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Bidder 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679011" y="4939397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Bidder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778116" y="2078137"/>
            <a:ext cx="1197774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Auctioneer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405679" y="4921685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Winner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71084" y="4931022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Winner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039509" y="4932796"/>
            <a:ext cx="932179" cy="375058"/>
          </a:xfrm>
          <a:prstGeom prst="roundRect">
            <a:avLst>
              <a:gd name="adj" fmla="val 4930"/>
            </a:avLst>
          </a:prstGeom>
          <a:solidFill>
            <a:srgbClr val="00009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Loser</a:t>
            </a:r>
          </a:p>
        </p:txBody>
      </p:sp>
      <p:cxnSp>
        <p:nvCxnSpPr>
          <p:cNvPr id="50" name="Straight Connector 49"/>
          <p:cNvCxnSpPr>
            <a:endCxn id="51" idx="0"/>
          </p:cNvCxnSpPr>
          <p:nvPr/>
        </p:nvCxnSpPr>
        <p:spPr>
          <a:xfrm flipV="1">
            <a:off x="170120" y="6180067"/>
            <a:ext cx="418545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9964" y="6180067"/>
            <a:ext cx="8511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 Bundle refers to a set of tasks.</a:t>
            </a:r>
          </a:p>
        </p:txBody>
      </p:sp>
      <p:sp>
        <p:nvSpPr>
          <p:cNvPr id="43" name="Rectangle 42"/>
          <p:cNvSpPr/>
          <p:nvPr/>
        </p:nvSpPr>
        <p:spPr>
          <a:xfrm rot="2388213">
            <a:off x="7366592" y="3481090"/>
            <a:ext cx="620683" cy="2616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task set</a:t>
            </a:r>
            <a:endParaRPr lang="en-US" sz="1100" dirty="0"/>
          </a:p>
        </p:txBody>
      </p:sp>
      <p:sp>
        <p:nvSpPr>
          <p:cNvPr id="47" name="Rectangle 46"/>
          <p:cNvSpPr/>
          <p:nvPr/>
        </p:nvSpPr>
        <p:spPr>
          <a:xfrm rot="18817798">
            <a:off x="4878576" y="3468240"/>
            <a:ext cx="620683" cy="2616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100" dirty="0"/>
              <a:t>t</a:t>
            </a:r>
            <a:r>
              <a:rPr lang="en-US" sz="1100" dirty="0" smtClean="0"/>
              <a:t>ask set</a:t>
            </a:r>
            <a:endParaRPr lang="en-US" sz="1100" dirty="0"/>
          </a:p>
        </p:txBody>
      </p:sp>
      <p:sp>
        <p:nvSpPr>
          <p:cNvPr id="54" name="Rectangle 53"/>
          <p:cNvSpPr/>
          <p:nvPr/>
        </p:nvSpPr>
        <p:spPr>
          <a:xfrm>
            <a:off x="5828237" y="3719898"/>
            <a:ext cx="620683" cy="2616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task set</a:t>
            </a:r>
            <a:endParaRPr lang="en-US" sz="11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492545" y="3645101"/>
            <a:ext cx="7926" cy="34141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5050667" y="3451388"/>
            <a:ext cx="525774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7242448" y="3459446"/>
            <a:ext cx="640449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18724758">
            <a:off x="5006816" y="3468240"/>
            <a:ext cx="364202" cy="2616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bid</a:t>
            </a:r>
            <a:endParaRPr lang="en-US" sz="1100" dirty="0"/>
          </a:p>
        </p:txBody>
      </p:sp>
      <p:sp>
        <p:nvSpPr>
          <p:cNvPr id="37" name="Rectangle 36"/>
          <p:cNvSpPr/>
          <p:nvPr/>
        </p:nvSpPr>
        <p:spPr>
          <a:xfrm>
            <a:off x="6078636" y="3719898"/>
            <a:ext cx="364202" cy="2616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bid</a:t>
            </a:r>
            <a:endParaRPr lang="en-US" sz="1100" dirty="0"/>
          </a:p>
        </p:txBody>
      </p:sp>
      <p:sp>
        <p:nvSpPr>
          <p:cNvPr id="36" name="Rectangle 35"/>
          <p:cNvSpPr/>
          <p:nvPr/>
        </p:nvSpPr>
        <p:spPr>
          <a:xfrm rot="2388213">
            <a:off x="7502505" y="3490116"/>
            <a:ext cx="364202" cy="2616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bid</a:t>
            </a:r>
            <a:endParaRPr lang="en-US" sz="1100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054056" y="3454656"/>
            <a:ext cx="525774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245837" y="3462714"/>
            <a:ext cx="640449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rot="18817798">
            <a:off x="4976611" y="3468213"/>
            <a:ext cx="439544" cy="2616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data</a:t>
            </a:r>
            <a:endParaRPr lang="en-US" sz="1100" dirty="0"/>
          </a:p>
        </p:txBody>
      </p:sp>
      <p:sp>
        <p:nvSpPr>
          <p:cNvPr id="48" name="Rectangle 47"/>
          <p:cNvSpPr/>
          <p:nvPr/>
        </p:nvSpPr>
        <p:spPr>
          <a:xfrm rot="2388213">
            <a:off x="7461957" y="3490115"/>
            <a:ext cx="439544" cy="2616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data</a:t>
            </a:r>
            <a:endParaRPr lang="en-US" sz="1100" dirty="0"/>
          </a:p>
        </p:txBody>
      </p:sp>
      <p:sp>
        <p:nvSpPr>
          <p:cNvPr id="38" name="Rectangle 37"/>
          <p:cNvSpPr/>
          <p:nvPr/>
        </p:nvSpPr>
        <p:spPr>
          <a:xfrm rot="2388213">
            <a:off x="7330524" y="3490116"/>
            <a:ext cx="692818" cy="2616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payment</a:t>
            </a:r>
            <a:endParaRPr lang="en-US" sz="1100" dirty="0"/>
          </a:p>
        </p:txBody>
      </p:sp>
      <p:sp>
        <p:nvSpPr>
          <p:cNvPr id="39" name="Rectangle 38"/>
          <p:cNvSpPr/>
          <p:nvPr/>
        </p:nvSpPr>
        <p:spPr>
          <a:xfrm rot="18817798">
            <a:off x="4860476" y="3453167"/>
            <a:ext cx="692818" cy="2616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1100" dirty="0" smtClean="0"/>
              <a:t>payment</a:t>
            </a:r>
            <a:endParaRPr lang="en-US" sz="1100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5050667" y="3459764"/>
            <a:ext cx="525774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242448" y="3467822"/>
            <a:ext cx="640449" cy="55524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853682" y="904540"/>
            <a:ext cx="2743200" cy="778550"/>
            <a:chOff x="1768397" y="2092"/>
            <a:chExt cx="2525422" cy="778550"/>
          </a:xfrm>
        </p:grpSpPr>
        <p:sp>
          <p:nvSpPr>
            <p:cNvPr id="52" name="Rounded Rectangle 51"/>
            <p:cNvSpPr/>
            <p:nvPr/>
          </p:nvSpPr>
          <p:spPr>
            <a:xfrm>
              <a:off x="1768397" y="2092"/>
              <a:ext cx="2525422" cy="77855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4"/>
            <p:cNvSpPr/>
            <p:nvPr/>
          </p:nvSpPr>
          <p:spPr>
            <a:xfrm>
              <a:off x="1791199" y="24895"/>
              <a:ext cx="2483403" cy="7329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The platform acts as the auctioneer and workers act as bidders.</a:t>
              </a:r>
              <a:endParaRPr lang="en-US" sz="1400" b="1" kern="1200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50108" y="1707319"/>
            <a:ext cx="350347" cy="291956"/>
            <a:chOff x="2855934" y="829302"/>
            <a:chExt cx="350347" cy="291956"/>
          </a:xfrm>
        </p:grpSpPr>
        <p:sp>
          <p:nvSpPr>
            <p:cNvPr id="61" name="Right Arrow 60"/>
            <p:cNvSpPr/>
            <p:nvPr/>
          </p:nvSpPr>
          <p:spPr>
            <a:xfrm rot="5400000">
              <a:off x="2885130" y="800106"/>
              <a:ext cx="291956" cy="35034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Right Arrow 4"/>
            <p:cNvSpPr/>
            <p:nvPr/>
          </p:nvSpPr>
          <p:spPr>
            <a:xfrm>
              <a:off x="2926004" y="829302"/>
              <a:ext cx="210209" cy="204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53682" y="2005351"/>
            <a:ext cx="2743200" cy="778550"/>
            <a:chOff x="1768397" y="2092"/>
            <a:chExt cx="2525422" cy="778550"/>
          </a:xfrm>
        </p:grpSpPr>
        <p:sp>
          <p:nvSpPr>
            <p:cNvPr id="64" name="Rounded Rectangle 63"/>
            <p:cNvSpPr/>
            <p:nvPr/>
          </p:nvSpPr>
          <p:spPr>
            <a:xfrm>
              <a:off x="1768397" y="2092"/>
              <a:ext cx="2525422" cy="77855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ounded Rectangle 4"/>
                <p:cNvSpPr/>
                <p:nvPr/>
              </p:nvSpPr>
              <p:spPr>
                <a:xfrm>
                  <a:off x="1791200" y="24895"/>
                  <a:ext cx="2479816" cy="73294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3340" tIns="53340" rIns="53340" bIns="53340" numCol="1" spcCol="1270" anchor="ctr" anchorCtr="0">
                  <a:noAutofit/>
                </a:bodyPr>
                <a:lstStyle/>
                <a:p>
                  <a:pPr lvl="0" algn="ctr"/>
                  <a:r>
                    <a:rPr lang="en-US" sz="1400" b="1" dirty="0"/>
                    <a:t>The platform </a:t>
                  </a:r>
                  <a:r>
                    <a:rPr lang="en-US" sz="1400" b="1" dirty="0" smtClean="0"/>
                    <a:t>announces </a:t>
                  </a:r>
                  <a:r>
                    <a:rPr lang="en-US" sz="1400" b="1" dirty="0"/>
                    <a:t>the set of sensing tasks, 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𝓣</m:t>
                      </m:r>
                      <m:r>
                        <a:rPr lang="en-US" sz="1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400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,⋯, 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𝑴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400" b="1" dirty="0"/>
                    <a:t>.</a:t>
                  </a:r>
                </a:p>
              </p:txBody>
            </p:sp>
          </mc:Choice>
          <mc:Fallback xmlns="">
            <p:sp>
              <p:nvSpPr>
                <p:cNvPr id="67" name="Rounded 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200" y="24895"/>
                  <a:ext cx="2479816" cy="73294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131" r="-22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/>
          <p:cNvGrpSpPr/>
          <p:nvPr/>
        </p:nvGrpSpPr>
        <p:grpSpPr>
          <a:xfrm>
            <a:off x="2050108" y="2806672"/>
            <a:ext cx="350347" cy="291956"/>
            <a:chOff x="2855934" y="829302"/>
            <a:chExt cx="350347" cy="291956"/>
          </a:xfrm>
        </p:grpSpPr>
        <p:sp>
          <p:nvSpPr>
            <p:cNvPr id="69" name="Right Arrow 68"/>
            <p:cNvSpPr/>
            <p:nvPr/>
          </p:nvSpPr>
          <p:spPr>
            <a:xfrm rot="5400000">
              <a:off x="2885130" y="800106"/>
              <a:ext cx="291956" cy="35034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Right Arrow 4"/>
            <p:cNvSpPr/>
            <p:nvPr/>
          </p:nvSpPr>
          <p:spPr>
            <a:xfrm>
              <a:off x="2926004" y="829302"/>
              <a:ext cx="210209" cy="204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828912" y="3102553"/>
            <a:ext cx="2743200" cy="778550"/>
            <a:chOff x="1768397" y="2092"/>
            <a:chExt cx="2525422" cy="778550"/>
          </a:xfrm>
        </p:grpSpPr>
        <p:sp>
          <p:nvSpPr>
            <p:cNvPr id="72" name="Rounded Rectangle 71"/>
            <p:cNvSpPr/>
            <p:nvPr/>
          </p:nvSpPr>
          <p:spPr>
            <a:xfrm>
              <a:off x="1768397" y="2092"/>
              <a:ext cx="2525422" cy="77855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ounded Rectangle 4"/>
                <p:cNvSpPr/>
                <p:nvPr/>
              </p:nvSpPr>
              <p:spPr>
                <a:xfrm>
                  <a:off x="1791200" y="24895"/>
                  <a:ext cx="2479816" cy="73294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3340" tIns="53340" rIns="53340" bIns="53340" numCol="1" spcCol="1270" anchor="ctr" anchorCtr="0">
                  <a:noAutofit/>
                </a:bodyPr>
                <a:lstStyle/>
                <a:p>
                  <a:pPr lvl="0" algn="ctr"/>
                  <a:r>
                    <a:rPr lang="en-US" sz="1400" b="1" dirty="0"/>
                    <a:t>Every worker </a:t>
                  </a:r>
                  <a14:m>
                    <m:oMath xmlns:m="http://schemas.openxmlformats.org/officeDocument/2006/math">
                      <m:r>
                        <a:rPr lang="en-US" sz="1400" b="1" i="1">
                          <a:latin typeface="Cambria Math" panose="02040503050406030204" pitchFamily="18" charset="0"/>
                        </a:rPr>
                        <m:t>𝒊</m:t>
                      </m:r>
                    </m:oMath>
                  </a14:m>
                  <a:r>
                    <a:rPr lang="en-US" sz="1400" b="1" dirty="0"/>
                    <a:t> submits a bid tuple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b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en-US" sz="1400" b="1" dirty="0" smtClean="0"/>
                    <a:t> to the platform.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𝜞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lang="en-US" sz="1400" b="1" dirty="0" smtClean="0"/>
                    <a:t>: bidding bundle</a:t>
                  </a:r>
                  <a:r>
                    <a:rPr lang="en-US" sz="1400" b="1" baseline="30000" dirty="0" smtClean="0"/>
                    <a:t>1</a:t>
                  </a:r>
                  <a:r>
                    <a:rPr lang="en-US" sz="1400" b="1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b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lang="en-US" sz="1400" b="1" dirty="0"/>
                    <a:t>: bidding price).</a:t>
                  </a:r>
                </a:p>
              </p:txBody>
            </p:sp>
          </mc:Choice>
          <mc:Fallback xmlns="">
            <p:sp>
              <p:nvSpPr>
                <p:cNvPr id="73" name="Rounded 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200" y="24895"/>
                  <a:ext cx="2479816" cy="732944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810" t="-1667" r="-2262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/>
          <p:cNvGrpSpPr/>
          <p:nvPr/>
        </p:nvGrpSpPr>
        <p:grpSpPr>
          <a:xfrm>
            <a:off x="2041684" y="3903852"/>
            <a:ext cx="350347" cy="291956"/>
            <a:chOff x="2855934" y="829302"/>
            <a:chExt cx="350347" cy="291956"/>
          </a:xfrm>
        </p:grpSpPr>
        <p:sp>
          <p:nvSpPr>
            <p:cNvPr id="75" name="Right Arrow 74"/>
            <p:cNvSpPr/>
            <p:nvPr/>
          </p:nvSpPr>
          <p:spPr>
            <a:xfrm rot="5400000">
              <a:off x="2885130" y="800106"/>
              <a:ext cx="291956" cy="35034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Right Arrow 4"/>
            <p:cNvSpPr/>
            <p:nvPr/>
          </p:nvSpPr>
          <p:spPr>
            <a:xfrm>
              <a:off x="2926004" y="829302"/>
              <a:ext cx="210209" cy="204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28912" y="4200257"/>
            <a:ext cx="2743200" cy="788061"/>
            <a:chOff x="1768397" y="-7419"/>
            <a:chExt cx="2525422" cy="788061"/>
          </a:xfrm>
        </p:grpSpPr>
        <p:sp>
          <p:nvSpPr>
            <p:cNvPr id="78" name="Rounded Rectangle 77"/>
            <p:cNvSpPr/>
            <p:nvPr/>
          </p:nvSpPr>
          <p:spPr>
            <a:xfrm>
              <a:off x="1768397" y="2092"/>
              <a:ext cx="2525422" cy="77855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ounded Rectangle 4"/>
                <p:cNvSpPr/>
                <p:nvPr/>
              </p:nvSpPr>
              <p:spPr>
                <a:xfrm>
                  <a:off x="1791200" y="-7419"/>
                  <a:ext cx="2479816" cy="73294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3340" tIns="53340" rIns="53340" bIns="53340" numCol="1" spcCol="1270" anchor="ctr" anchorCtr="0">
                  <a:noAutofit/>
                </a:bodyPr>
                <a:lstStyle/>
                <a:p>
                  <a:pPr lvl="0" algn="ctr"/>
                  <a:r>
                    <a:rPr lang="en-US" sz="1400" b="1" dirty="0"/>
                    <a:t>The platform determines the set of winners 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𝓢</m:t>
                      </m:r>
                    </m:oMath>
                  </a14:m>
                  <a:r>
                    <a:rPr lang="en-US" sz="1400" b="1" dirty="0" smtClean="0"/>
                    <a:t> </a:t>
                  </a:r>
                  <a:r>
                    <a:rPr lang="en-US" sz="1400" b="1" dirty="0"/>
                    <a:t>and the payment profile </a:t>
                  </a:r>
                  <a14:m>
                    <m:oMath xmlns:m="http://schemas.openxmlformats.org/officeDocument/2006/math">
                      <m:r>
                        <a:rPr lang="en-US" sz="1400" b="1">
                          <a:latin typeface="Cambria Math" panose="02040503050406030204" pitchFamily="18" charset="0"/>
                        </a:rPr>
                        <m:t>𝐩</m:t>
                      </m:r>
                    </m:oMath>
                  </a14:m>
                  <a:r>
                    <a:rPr lang="en-US" sz="1400" b="1" dirty="0"/>
                    <a:t> to all winners.</a:t>
                  </a:r>
                </a:p>
              </p:txBody>
            </p:sp>
          </mc:Choice>
          <mc:Fallback xmlns="">
            <p:sp>
              <p:nvSpPr>
                <p:cNvPr id="79" name="Rounded 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200" y="-7419"/>
                  <a:ext cx="2479816" cy="73294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810" t="-1667" r="-3167" b="-9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0" name="Group 79"/>
          <p:cNvGrpSpPr/>
          <p:nvPr/>
        </p:nvGrpSpPr>
        <p:grpSpPr>
          <a:xfrm>
            <a:off x="2041685" y="5031904"/>
            <a:ext cx="350347" cy="291956"/>
            <a:chOff x="2855934" y="829302"/>
            <a:chExt cx="350347" cy="291956"/>
          </a:xfrm>
        </p:grpSpPr>
        <p:sp>
          <p:nvSpPr>
            <p:cNvPr id="81" name="Right Arrow 80"/>
            <p:cNvSpPr/>
            <p:nvPr/>
          </p:nvSpPr>
          <p:spPr>
            <a:xfrm rot="5400000">
              <a:off x="2885130" y="800106"/>
              <a:ext cx="291956" cy="35034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Right Arrow 4"/>
            <p:cNvSpPr/>
            <p:nvPr/>
          </p:nvSpPr>
          <p:spPr>
            <a:xfrm>
              <a:off x="2926004" y="829302"/>
              <a:ext cx="210209" cy="2043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28911" y="5311374"/>
            <a:ext cx="2743200" cy="788061"/>
            <a:chOff x="1768397" y="-7419"/>
            <a:chExt cx="2525422" cy="788061"/>
          </a:xfrm>
        </p:grpSpPr>
        <p:sp>
          <p:nvSpPr>
            <p:cNvPr id="84" name="Rounded Rectangle 83"/>
            <p:cNvSpPr/>
            <p:nvPr/>
          </p:nvSpPr>
          <p:spPr>
            <a:xfrm>
              <a:off x="1768397" y="2092"/>
              <a:ext cx="2525422" cy="77855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Rounded Rectangle 4"/>
            <p:cNvSpPr/>
            <p:nvPr/>
          </p:nvSpPr>
          <p:spPr>
            <a:xfrm>
              <a:off x="1791200" y="-7419"/>
              <a:ext cx="2479816" cy="7329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/>
              <a:r>
                <a:rPr lang="en-US" sz="1400" b="1" dirty="0"/>
                <a:t>Winners send sensory data to the platform and the platform sends payments to winners. </a:t>
              </a:r>
            </a:p>
          </p:txBody>
        </p:sp>
      </p:grpSp>
      <p:sp>
        <p:nvSpPr>
          <p:cNvPr id="87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 Mechanism in Crowd Sensing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287958" y="6041994"/>
            <a:ext cx="2405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Jin</a:t>
            </a:r>
            <a:r>
              <a:rPr lang="en-US" dirty="0" smtClean="0"/>
              <a:t> et al., </a:t>
            </a:r>
            <a:r>
              <a:rPr lang="en-US" dirty="0"/>
              <a:t>MobiHoc</a:t>
            </a:r>
            <a:r>
              <a:rPr lang="en-US" dirty="0" smtClean="0"/>
              <a:t>’15]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981133" y="3244334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In </a:t>
            </a:r>
            <a:r>
              <a:rPr lang="de-DE" i="1" dirty="0"/>
              <a:t>Proc. of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81133" y="3244334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In </a:t>
            </a:r>
            <a:r>
              <a:rPr lang="de-DE" i="1" dirty="0"/>
              <a:t>Proc. of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4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40" grpId="0" animBg="1"/>
      <p:bldP spid="41" grpId="0" animBg="1"/>
      <p:bldP spid="42" grpId="0" animBg="1"/>
      <p:bldP spid="51" grpId="0"/>
      <p:bldP spid="43" grpId="0" animBg="1"/>
      <p:bldP spid="47" grpId="0" animBg="1"/>
      <p:bldP spid="54" grpId="0" animBg="1"/>
      <p:bldP spid="30" grpId="0" animBg="1"/>
      <p:bldP spid="37" grpId="0" animBg="1"/>
      <p:bldP spid="36" grpId="0" animBg="1"/>
      <p:bldP spid="46" grpId="0" animBg="1"/>
      <p:bldP spid="48" grpId="0" animBg="1"/>
      <p:bldP spid="38" grpId="0" animBg="1"/>
      <p:bldP spid="39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Incentive Mechanism in Crowd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84632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Game theory based design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Analysis</a:t>
            </a:r>
            <a:endParaRPr lang="en-US" sz="2800" dirty="0">
              <a:solidFill>
                <a:srgbClr val="C00000"/>
              </a:solidFill>
            </a:endParaRPr>
          </a:p>
          <a:p>
            <a:pPr lvl="1"/>
            <a:r>
              <a:rPr lang="en-US" sz="2500" dirty="0" smtClean="0"/>
              <a:t>With proper functions</a:t>
            </a:r>
          </a:p>
          <a:p>
            <a:pPr lvl="1"/>
            <a:r>
              <a:rPr lang="en-US" sz="2500" dirty="0" smtClean="0"/>
              <a:t>This </a:t>
            </a:r>
            <a:r>
              <a:rPr lang="en-US" sz="2500" dirty="0"/>
              <a:t>auction is individual rational </a:t>
            </a:r>
            <a:endParaRPr lang="en-US" sz="2500" dirty="0" smtClean="0"/>
          </a:p>
          <a:p>
            <a:pPr lvl="2"/>
            <a:r>
              <a:rPr lang="en-US" sz="2200" dirty="0"/>
              <a:t>A mechanism is </a:t>
            </a:r>
            <a:r>
              <a:rPr lang="en-US" sz="2200" dirty="0" smtClean="0"/>
              <a:t>individual rational if </a:t>
            </a:r>
            <a:r>
              <a:rPr lang="en-US" sz="2200" dirty="0"/>
              <a:t>and only if </a:t>
            </a:r>
            <a:r>
              <a:rPr lang="en-US" sz="2200" dirty="0" smtClean="0"/>
              <a:t>the user’s utility (</a:t>
            </a:r>
            <a:r>
              <a:rPr lang="en-US" sz="2200" dirty="0"/>
              <a:t>payment – </a:t>
            </a:r>
            <a:r>
              <a:rPr lang="en-US" sz="2200" dirty="0" smtClean="0"/>
              <a:t>cost) is non-negative is </a:t>
            </a:r>
            <a:r>
              <a:rPr lang="en-US" sz="2200" dirty="0"/>
              <a:t>satisfied for every user</a:t>
            </a:r>
            <a:endParaRPr lang="en-US" sz="2200" dirty="0" smtClean="0"/>
          </a:p>
          <a:p>
            <a:pPr lvl="1"/>
            <a:r>
              <a:rPr lang="en-US" sz="2500" dirty="0"/>
              <a:t>This auction is </a:t>
            </a:r>
            <a:r>
              <a:rPr lang="en-US" sz="2500" dirty="0" smtClean="0"/>
              <a:t>truthful</a:t>
            </a:r>
          </a:p>
          <a:p>
            <a:pPr lvl="2"/>
            <a:r>
              <a:rPr lang="en-US" sz="2200" dirty="0" smtClean="0"/>
              <a:t>Truthfulness means </a:t>
            </a:r>
            <a:r>
              <a:rPr lang="en-US" sz="2200" dirty="0"/>
              <a:t>that each worker submits to the platform his truly interested </a:t>
            </a:r>
            <a:r>
              <a:rPr lang="en-US" sz="2200" dirty="0" smtClean="0"/>
              <a:t>tasks, </a:t>
            </a:r>
            <a:r>
              <a:rPr lang="en-US" sz="2200" dirty="0"/>
              <a:t>and a bidding price equal to his </a:t>
            </a:r>
            <a:r>
              <a:rPr lang="en-US" sz="2200" dirty="0" smtClean="0"/>
              <a:t>true </a:t>
            </a:r>
            <a:r>
              <a:rPr lang="en-US" sz="2200" dirty="0"/>
              <a:t>cost </a:t>
            </a:r>
            <a:r>
              <a:rPr lang="en-US" sz="2200" dirty="0" smtClean="0"/>
              <a:t>for </a:t>
            </a:r>
            <a:r>
              <a:rPr lang="en-US" sz="2200" dirty="0"/>
              <a:t>executing </a:t>
            </a:r>
            <a:r>
              <a:rPr lang="en-US" sz="2200" dirty="0" smtClean="0"/>
              <a:t>these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9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>
            <a:off x="1049184" y="1600200"/>
            <a:ext cx="4056216" cy="1141436"/>
          </a:xfrm>
          <a:prstGeom prst="cloud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ln w="3492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Privacy Concerns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http://www.orangehometuitions.com/profile-pics/S-3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2" y="4776752"/>
            <a:ext cx="934073" cy="9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files.softicons.com/download/toolbar-icons/vista-people-icons-by-icons-land/png/256x256/Occupations/Waitress_Female_L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59490"/>
            <a:ext cx="943671" cy="9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iconshow.me/media/images/Application/Common-Icon/png/256/Us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16" y="4734128"/>
            <a:ext cx="1000432" cy="10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prepagretaconcours.com/prepa_paris/images/team/5378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76753"/>
            <a:ext cx="974618" cy="97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stefandrew.com/.a/6a011570391c4a970c0192ab1bf7ce970d-320w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63" y="1468173"/>
            <a:ext cx="1175674" cy="117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6143" y="5910018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</a:rPr>
              <a:t>User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8800" y="5899435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</a:rPr>
              <a:t>User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9156" y="5897319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</a:rPr>
              <a:t>User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15903" y="5920603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</a:rPr>
              <a:t>User 4</a:t>
            </a:r>
          </a:p>
        </p:txBody>
      </p:sp>
      <p:cxnSp>
        <p:nvCxnSpPr>
          <p:cNvPr id="23" name="Straight Arrow Connector 22"/>
          <p:cNvCxnSpPr>
            <a:stCxn id="7" idx="0"/>
          </p:cNvCxnSpPr>
          <p:nvPr/>
        </p:nvCxnSpPr>
        <p:spPr>
          <a:xfrm flipV="1">
            <a:off x="1052789" y="2740422"/>
            <a:ext cx="1903029" cy="2036330"/>
          </a:xfrm>
          <a:prstGeom prst="straightConnector1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0"/>
            <a:endCxn id="14" idx="1"/>
          </p:cNvCxnSpPr>
          <p:nvPr/>
        </p:nvCxnSpPr>
        <p:spPr>
          <a:xfrm flipV="1">
            <a:off x="2468509" y="2740421"/>
            <a:ext cx="608783" cy="2036332"/>
          </a:xfrm>
          <a:prstGeom prst="straightConnector1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200400" y="2740422"/>
            <a:ext cx="677990" cy="1983978"/>
          </a:xfrm>
          <a:prstGeom prst="straightConnector1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3349156" y="2740422"/>
            <a:ext cx="1879352" cy="2019068"/>
          </a:xfrm>
          <a:prstGeom prst="straightConnector1">
            <a:avLst/>
          </a:prstGeom>
          <a:ln w="34925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ular Callout 39"/>
          <p:cNvSpPr/>
          <p:nvPr/>
        </p:nvSpPr>
        <p:spPr>
          <a:xfrm rot="5400000">
            <a:off x="5963261" y="3160716"/>
            <a:ext cx="3246681" cy="2406092"/>
          </a:xfrm>
          <a:prstGeom prst="wedgeRectCallout">
            <a:avLst>
              <a:gd name="adj1" fmla="val 27574"/>
              <a:gd name="adj2" fmla="val 70995"/>
            </a:avLst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0800" y="2971800"/>
            <a:ext cx="2384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Comic Sans MS" pitchFamily="66" charset="0"/>
                <a:ea typeface="ＭＳ Ｐゴシック" pitchFamily="34" charset="-128"/>
              </a:rPr>
              <a:t>Is </a:t>
            </a:r>
            <a:r>
              <a:rPr lang="en-US" sz="1400" b="1" dirty="0">
                <a:latin typeface="Comic Sans MS" pitchFamily="66" charset="0"/>
                <a:ea typeface="ＭＳ Ｐゴシック" pitchFamily="34" charset="-128"/>
              </a:rPr>
              <a:t>the cloud </a:t>
            </a:r>
            <a:r>
              <a:rPr lang="en-US" sz="1400" b="1" dirty="0" smtClean="0">
                <a:latin typeface="Comic Sans MS" pitchFamily="66" charset="0"/>
                <a:ea typeface="ＭＳ Ｐゴシック" pitchFamily="34" charset="-128"/>
              </a:rPr>
              <a:t>trustworthy ?</a:t>
            </a:r>
            <a:endParaRPr lang="en-US" sz="1400" b="1" dirty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14111" y="3541981"/>
            <a:ext cx="2272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200" b="1">
                <a:latin typeface="Comic Sans MS" pitchFamily="66" charset="0"/>
                <a:ea typeface="ＭＳ Ｐゴシック" pitchFamily="34" charset="-128"/>
              </a:defRPr>
            </a:lvl1pPr>
          </a:lstStyle>
          <a:p>
            <a:r>
              <a:rPr lang="en-US" sz="1400" dirty="0"/>
              <a:t>Will my data be disclosed to other </a:t>
            </a:r>
            <a:r>
              <a:rPr lang="en-US" sz="1400" dirty="0" smtClean="0"/>
              <a:t>participants?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6414111" y="4374859"/>
            <a:ext cx="227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200" b="1">
                <a:latin typeface="Comic Sans MS" pitchFamily="66" charset="0"/>
                <a:ea typeface="ＭＳ Ｐゴシック" pitchFamily="34" charset="-128"/>
              </a:defRPr>
            </a:lvl1pPr>
          </a:lstStyle>
          <a:p>
            <a:r>
              <a:rPr lang="en-US" sz="1400" dirty="0"/>
              <a:t>Can others know my reliability </a:t>
            </a:r>
            <a:r>
              <a:rPr lang="en-US" sz="1400" dirty="0" smtClean="0"/>
              <a:t>degree?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6422578" y="4959991"/>
            <a:ext cx="227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>
              <a:buFont typeface="Arial" panose="020B0604020202020204" pitchFamily="34" charset="0"/>
              <a:buChar char="•"/>
              <a:defRPr sz="1200" b="1">
                <a:latin typeface="Comic Sans MS" pitchFamily="66" charset="0"/>
                <a:ea typeface="ＭＳ Ｐゴシック" pitchFamily="34" charset="-128"/>
              </a:defRPr>
            </a:lvl1pPr>
          </a:lstStyle>
          <a:p>
            <a:r>
              <a:rPr lang="en-US" altLang="zh-CN" sz="1400" dirty="0"/>
              <a:t>Is the communication channel </a:t>
            </a:r>
            <a:r>
              <a:rPr lang="en-US" altLang="zh-CN" sz="1400" dirty="0" smtClean="0"/>
              <a:t>secure</a:t>
            </a:r>
            <a:r>
              <a:rPr lang="en-US" sz="1400" dirty="0" smtClean="0"/>
              <a:t>?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39201"/>
            <a:ext cx="391004" cy="4797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35" y="1912886"/>
            <a:ext cx="391004" cy="4797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35" y="1899963"/>
            <a:ext cx="391004" cy="47975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297695" y="1921353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681213" y="5382039"/>
            <a:ext cx="626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……</a:t>
            </a:r>
            <a:endParaRPr lang="en-US" sz="2000" dirty="0"/>
          </a:p>
        </p:txBody>
      </p:sp>
      <p:sp>
        <p:nvSpPr>
          <p:cNvPr id="37" name="Cloud Callout 36"/>
          <p:cNvSpPr/>
          <p:nvPr/>
        </p:nvSpPr>
        <p:spPr>
          <a:xfrm>
            <a:off x="4572000" y="1218076"/>
            <a:ext cx="2109213" cy="502820"/>
          </a:xfrm>
          <a:prstGeom prst="cloudCallout">
            <a:avLst>
              <a:gd name="adj1" fmla="val -35833"/>
              <a:gd name="adj2" fmla="val 65592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 Discover Truths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47800" y="3556789"/>
            <a:ext cx="33904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</a:rPr>
              <a:t>Upload or not ?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476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19" grpId="0"/>
      <p:bldP spid="40" grpId="0" animBg="1"/>
      <p:bldP spid="34" grpId="0"/>
      <p:bldP spid="3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128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Privacy Concerns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13716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en-US" sz="2800" dirty="0">
                <a:solidFill>
                  <a:srgbClr val="C00000"/>
                </a:solidFill>
              </a:rPr>
              <a:t>Sensitive personal information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Health data of patients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Locations of participants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Answers for special questions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......</a:t>
            </a:r>
          </a:p>
          <a:p>
            <a:pPr marL="457200" lvl="1" indent="0">
              <a:buNone/>
            </a:pPr>
            <a:endParaRPr lang="en-US" sz="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71450" lvl="1" indent="-171450" defTabSz="68580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User’s reliability degree is also sensitive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 smtClean="0">
                <a:cs typeface="Times New Roman" pitchFamily="18" charset="0"/>
              </a:rPr>
              <a:t>Inferring </a:t>
            </a:r>
            <a:r>
              <a:rPr lang="en-US" sz="2400" dirty="0">
                <a:cs typeface="Times New Roman" pitchFamily="18" charset="0"/>
              </a:rPr>
              <a:t>personal information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Maliciously </a:t>
            </a:r>
            <a:r>
              <a:rPr lang="en-US" sz="2400" dirty="0" smtClean="0">
                <a:cs typeface="Times New Roman" pitchFamily="18" charset="0"/>
              </a:rPr>
              <a:t>manipulating data price</a:t>
            </a:r>
            <a:endParaRPr lang="en-US" sz="2400" dirty="0">
              <a:cs typeface="Times New Roman" pitchFamily="18" charset="0"/>
            </a:endParaRPr>
          </a:p>
          <a:p>
            <a:pPr marL="0" lvl="1" indent="0">
              <a:buNone/>
            </a:pPr>
            <a:endParaRPr lang="en-US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0"/>
            <a:ext cx="27432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58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Setting 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457200" y="1371600"/>
                <a:ext cx="8077200" cy="48768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defTabSz="685800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Worker-private label aggregation problem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cs typeface="Times New Roman" pitchFamily="18" charset="0"/>
                  </a:rPr>
                  <a:t>Input: Crowd labels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=1,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 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𝑀</m:t>
                        </m:r>
                      </m:sup>
                    </m:sSubSup>
                  </m:oMath>
                </a14:m>
                <a:endParaRPr lang="en-US" sz="2400" dirty="0" smtClean="0">
                  <a:cs typeface="Times New Roman" pitchFamily="18" charset="0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cs typeface="Times New Roman" pitchFamily="18" charset="0"/>
                  </a:rPr>
                  <a:t>Output: Estimated true labels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𝑁</m:t>
                        </m:r>
                      </m:sup>
                    </m:sSubSup>
                  </m:oMath>
                </a14:m>
                <a:endParaRPr lang="en-US" sz="2400" dirty="0" smtClean="0">
                  <a:cs typeface="Times New Roman" pitchFamily="18" charset="0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cs typeface="Times New Roman" pitchFamily="18" charset="0"/>
                  </a:rPr>
                  <a:t>Subject to: labels and reliabilities are kept worker-private</a:t>
                </a:r>
              </a:p>
              <a:p>
                <a:pPr marL="457200" lvl="1" indent="0">
                  <a:buNone/>
                </a:pPr>
                <a:endParaRPr lang="en-US" sz="9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  <a:p>
                <a:pPr marL="171450" lvl="1" indent="-171450" defTabSz="685800">
                  <a:lnSpc>
                    <a:spcPct val="90000"/>
                  </a:lnSpc>
                  <a:spcBef>
                    <a:spcPts val="75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C00000"/>
                    </a:solidFill>
                  </a:rPr>
                  <a:t>Worker-private</a:t>
                </a:r>
                <a:endParaRPr lang="en-US" dirty="0">
                  <a:solidFill>
                    <a:srgbClr val="C00000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cs typeface="Times New Roman" pitchFamily="18" charset="0"/>
                  </a:rPr>
                  <a:t>Worker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sz="2400" dirty="0" smtClean="0">
                    <a:cs typeface="Times New Roman" pitchFamily="18" charset="0"/>
                  </a:rPr>
                  <a:t>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 smtClean="0">
                    <a:cs typeface="Times New Roman" pitchFamily="18" charset="0"/>
                  </a:rPr>
                  <a:t> is worker-private if others cannot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>
                    <a:cs typeface="Times New Roman" pitchFamily="18" charset="0"/>
                  </a:rPr>
                  <a:t> </a:t>
                </a:r>
                <a:r>
                  <a:rPr lang="en-US" sz="2400" u="sng" dirty="0" smtClean="0">
                    <a:cs typeface="Times New Roman" pitchFamily="18" charset="0"/>
                  </a:rPr>
                  <a:t>uniquely</a:t>
                </a:r>
                <a:endParaRPr lang="en-US" sz="2400" u="sng" dirty="0">
                  <a:cs typeface="Times New Roman" pitchFamily="18" charset="0"/>
                </a:endParaRP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71600"/>
                <a:ext cx="8077200" cy="4876800"/>
              </a:xfrm>
              <a:prstGeom prst="rect">
                <a:avLst/>
              </a:prstGeom>
              <a:blipFill rotWithShape="0">
                <a:blip r:embed="rId3"/>
                <a:stretch>
                  <a:fillRect l="-1358" t="-2000" r="-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73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Straightforward 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Fusion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Voting/Averaging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Take the value that is claimed by majority of the sources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Or compute the mean of all the claims</a:t>
            </a:r>
            <a:endParaRPr lang="en-US" altLang="zh-CN" sz="2400" dirty="0">
              <a:cs typeface="Times New Roman" pitchFamily="18" charset="0"/>
            </a:endParaRPr>
          </a:p>
          <a:p>
            <a:r>
              <a:rPr lang="en-US" altLang="zh-CN" sz="2800" b="1" dirty="0">
                <a:solidFill>
                  <a:srgbClr val="C00000"/>
                </a:solidFill>
                <a:cs typeface="Times New Roman" pitchFamily="18" charset="0"/>
              </a:rPr>
              <a:t>Limitation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>
                <a:cs typeface="Times New Roman" pitchFamily="18" charset="0"/>
              </a:rPr>
              <a:t>Ignore source reliability</a:t>
            </a:r>
          </a:p>
          <a:p>
            <a:r>
              <a:rPr lang="en-US" altLang="zh-CN" sz="2800" b="1" dirty="0">
                <a:solidFill>
                  <a:srgbClr val="C00000"/>
                </a:solidFill>
                <a:cs typeface="Times New Roman" pitchFamily="18" charset="0"/>
              </a:rPr>
              <a:t>Source reliability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>
                <a:cs typeface="Times New Roman" pitchFamily="18" charset="0"/>
              </a:rPr>
              <a:t>Is crucial for finding the true fact but unknown</a:t>
            </a:r>
          </a:p>
          <a:p>
            <a:pPr lvl="1">
              <a:lnSpc>
                <a:spcPct val="110000"/>
              </a:lnSpc>
            </a:pP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84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/>
          <p:cNvSpPr txBox="1"/>
          <p:nvPr/>
        </p:nvSpPr>
        <p:spPr>
          <a:xfrm>
            <a:off x="1195661" y="3660710"/>
            <a:ext cx="1822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Secure truth estimation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Privacy-Preserving on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Crowdsourced Data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3629063" y="2910681"/>
            <a:ext cx="647700" cy="15544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prstDash val="solid"/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2904329" y="2910635"/>
            <a:ext cx="647700" cy="15544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prstDash val="solid"/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loud 70"/>
          <p:cNvSpPr/>
          <p:nvPr/>
        </p:nvSpPr>
        <p:spPr>
          <a:xfrm>
            <a:off x="3006723" y="1968369"/>
            <a:ext cx="4421856" cy="849122"/>
          </a:xfrm>
          <a:prstGeom prst="cloud">
            <a:avLst/>
          </a:prstGeom>
          <a:gradFill>
            <a:gsLst>
              <a:gs pos="39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30000"/>
                  <a:lumOff val="70000"/>
                </a:schemeClr>
              </a:gs>
            </a:gsLst>
            <a:lin ang="18900000" scaled="1"/>
          </a:gradFill>
          <a:ln w="34925"/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61" y="4536610"/>
            <a:ext cx="399731" cy="70485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5767661" y="4696527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301657" y="2144806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……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297201" y="2951074"/>
            <a:ext cx="211950" cy="1317748"/>
            <a:chOff x="3015940" y="2643164"/>
            <a:chExt cx="211950" cy="1317748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3015940" y="2643164"/>
              <a:ext cx="157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5400000">
              <a:off x="2542090" y="3275112"/>
              <a:ext cx="118872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weight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952459" y="2931809"/>
            <a:ext cx="274320" cy="1371600"/>
            <a:chOff x="2671198" y="2623899"/>
            <a:chExt cx="274320" cy="1371600"/>
          </a:xfrm>
        </p:grpSpPr>
        <p:cxnSp>
          <p:nvCxnSpPr>
            <p:cNvPr id="74" name="Straight Arrow Connector 73"/>
            <p:cNvCxnSpPr/>
            <p:nvPr/>
          </p:nvCxnSpPr>
          <p:spPr>
            <a:xfrm flipV="1">
              <a:off x="2890707" y="2638375"/>
              <a:ext cx="2351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 rot="16200000">
              <a:off x="2122558" y="3172539"/>
              <a:ext cx="137160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distance Info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22221" y="2877326"/>
            <a:ext cx="204256" cy="1463040"/>
            <a:chOff x="3740960" y="2569416"/>
            <a:chExt cx="204256" cy="1463040"/>
          </a:xfrm>
        </p:grpSpPr>
        <p:cxnSp>
          <p:nvCxnSpPr>
            <p:cNvPr id="80" name="Straight Arrow Connector 79"/>
            <p:cNvCxnSpPr/>
            <p:nvPr/>
          </p:nvCxnSpPr>
          <p:spPr>
            <a:xfrm>
              <a:off x="3740960" y="2659463"/>
              <a:ext cx="157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 rot="5400000">
              <a:off x="3122256" y="3209496"/>
              <a:ext cx="146304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Estimated ground truths 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77480" y="2852769"/>
            <a:ext cx="221859" cy="1463040"/>
            <a:chOff x="3396219" y="2544859"/>
            <a:chExt cx="221859" cy="1463040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3615727" y="2635624"/>
              <a:ext cx="2351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 rot="16200000">
              <a:off x="2756139" y="3184939"/>
              <a:ext cx="146304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weighted data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3" name="Rectangle 82"/>
          <p:cNvSpPr/>
          <p:nvPr/>
        </p:nvSpPr>
        <p:spPr>
          <a:xfrm>
            <a:off x="3047503" y="4229027"/>
            <a:ext cx="3229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①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772523" y="4225428"/>
            <a:ext cx="3229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②</a:t>
            </a:r>
            <a:endParaRPr lang="en-US" sz="105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523" y="5630324"/>
            <a:ext cx="543219" cy="54321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60" y="5611274"/>
            <a:ext cx="500215" cy="58131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64" y="4614643"/>
            <a:ext cx="644929" cy="64492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27" y="4582226"/>
            <a:ext cx="351634" cy="65846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100" y="5514572"/>
            <a:ext cx="733828" cy="733828"/>
          </a:xfrm>
          <a:prstGeom prst="rect">
            <a:avLst/>
          </a:prstGeom>
        </p:spPr>
      </p:pic>
      <p:sp>
        <p:nvSpPr>
          <p:cNvPr id="90" name="Down Arrow 89"/>
          <p:cNvSpPr/>
          <p:nvPr/>
        </p:nvSpPr>
        <p:spPr>
          <a:xfrm flipV="1">
            <a:off x="3482407" y="5288146"/>
            <a:ext cx="178371" cy="228600"/>
          </a:xfrm>
          <a:prstGeom prst="downArrow">
            <a:avLst/>
          </a:prstGeom>
          <a:gradFill>
            <a:gsLst>
              <a:gs pos="1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32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/>
          <p:cNvCxnSpPr/>
          <p:nvPr/>
        </p:nvCxnSpPr>
        <p:spPr>
          <a:xfrm>
            <a:off x="1424261" y="3677634"/>
            <a:ext cx="14630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ounded Rectangle 91"/>
          <p:cNvSpPr/>
          <p:nvPr/>
        </p:nvSpPr>
        <p:spPr>
          <a:xfrm>
            <a:off x="3073398" y="5573476"/>
            <a:ext cx="4253471" cy="649223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752326" y="2382788"/>
            <a:ext cx="126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 server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977258" y="4814307"/>
            <a:ext cx="717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Users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13607" y="3422561"/>
            <a:ext cx="258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①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95661" y="3406988"/>
            <a:ext cx="1645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Secure weight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1025109" y="3660710"/>
            <a:ext cx="322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②</a:t>
            </a:r>
            <a:endParaRPr lang="en-US" sz="1200" dirty="0"/>
          </a:p>
        </p:txBody>
      </p:sp>
      <p:cxnSp>
        <p:nvCxnSpPr>
          <p:cNvPr id="99" name="Straight Connector 98"/>
          <p:cNvCxnSpPr/>
          <p:nvPr/>
        </p:nvCxnSpPr>
        <p:spPr>
          <a:xfrm>
            <a:off x="4290060" y="3677634"/>
            <a:ext cx="2286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5909310" y="3677634"/>
            <a:ext cx="2103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528560" y="3677634"/>
            <a:ext cx="10058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>
          <a:xfrm>
            <a:off x="5229263" y="2920206"/>
            <a:ext cx="647700" cy="15544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prstDash val="solid"/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ounded Rectangle 102"/>
          <p:cNvSpPr/>
          <p:nvPr/>
        </p:nvSpPr>
        <p:spPr>
          <a:xfrm>
            <a:off x="4504529" y="2920160"/>
            <a:ext cx="647700" cy="15544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prstDash val="solid"/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4878520" y="2960599"/>
            <a:ext cx="230832" cy="1280160"/>
            <a:chOff x="4597259" y="2652689"/>
            <a:chExt cx="230832" cy="1280160"/>
          </a:xfrm>
        </p:grpSpPr>
        <p:cxnSp>
          <p:nvCxnSpPr>
            <p:cNvPr id="105" name="Straight Arrow Connector 104"/>
            <p:cNvCxnSpPr/>
            <p:nvPr/>
          </p:nvCxnSpPr>
          <p:spPr>
            <a:xfrm>
              <a:off x="4616140" y="2652689"/>
              <a:ext cx="157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 rot="5400000">
              <a:off x="4171082" y="3207894"/>
              <a:ext cx="10831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weight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622421" y="2886851"/>
            <a:ext cx="204256" cy="1463040"/>
            <a:chOff x="5341160" y="2578941"/>
            <a:chExt cx="204256" cy="1463040"/>
          </a:xfrm>
        </p:grpSpPr>
        <p:cxnSp>
          <p:nvCxnSpPr>
            <p:cNvPr id="108" name="Straight Arrow Connector 107"/>
            <p:cNvCxnSpPr/>
            <p:nvPr/>
          </p:nvCxnSpPr>
          <p:spPr>
            <a:xfrm>
              <a:off x="5341160" y="2668988"/>
              <a:ext cx="157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/>
            <p:cNvSpPr txBox="1"/>
            <p:nvPr/>
          </p:nvSpPr>
          <p:spPr>
            <a:xfrm rot="5400000">
              <a:off x="4722456" y="3219021"/>
              <a:ext cx="146304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Estimated ground truths 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680" y="2862294"/>
            <a:ext cx="221859" cy="1463040"/>
            <a:chOff x="4996419" y="2554384"/>
            <a:chExt cx="221859" cy="1463040"/>
          </a:xfrm>
        </p:grpSpPr>
        <p:cxnSp>
          <p:nvCxnSpPr>
            <p:cNvPr id="107" name="Straight Arrow Connector 106"/>
            <p:cNvCxnSpPr/>
            <p:nvPr/>
          </p:nvCxnSpPr>
          <p:spPr>
            <a:xfrm flipV="1">
              <a:off x="5215927" y="2645149"/>
              <a:ext cx="2351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 rot="16200000">
              <a:off x="4356339" y="3194464"/>
              <a:ext cx="146304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weighted data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4647703" y="4230239"/>
            <a:ext cx="3229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①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5372723" y="4234953"/>
            <a:ext cx="3229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②</a:t>
            </a:r>
            <a:endParaRPr lang="en-US" sz="1050" dirty="0"/>
          </a:p>
        </p:txBody>
      </p:sp>
      <p:sp>
        <p:nvSpPr>
          <p:cNvPr id="113" name="Rounded Rectangle 112"/>
          <p:cNvSpPr/>
          <p:nvPr/>
        </p:nvSpPr>
        <p:spPr>
          <a:xfrm>
            <a:off x="6848513" y="2920206"/>
            <a:ext cx="647700" cy="15544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prstDash val="solid"/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ounded Rectangle 113"/>
          <p:cNvSpPr/>
          <p:nvPr/>
        </p:nvSpPr>
        <p:spPr>
          <a:xfrm>
            <a:off x="6123779" y="2920160"/>
            <a:ext cx="647700" cy="155448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  <a:ln>
            <a:prstDash val="solid"/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516651" y="2960599"/>
            <a:ext cx="211950" cy="1317748"/>
            <a:chOff x="6235390" y="2652689"/>
            <a:chExt cx="211950" cy="1317748"/>
          </a:xfrm>
        </p:grpSpPr>
        <p:cxnSp>
          <p:nvCxnSpPr>
            <p:cNvPr id="116" name="Straight Arrow Connector 115"/>
            <p:cNvCxnSpPr/>
            <p:nvPr/>
          </p:nvCxnSpPr>
          <p:spPr>
            <a:xfrm>
              <a:off x="6235390" y="2652689"/>
              <a:ext cx="157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 rot="5400000">
              <a:off x="5761540" y="3284637"/>
              <a:ext cx="118872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weight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241671" y="2886851"/>
            <a:ext cx="204256" cy="1463040"/>
            <a:chOff x="6960410" y="2578941"/>
            <a:chExt cx="204256" cy="1463040"/>
          </a:xfrm>
        </p:grpSpPr>
        <p:cxnSp>
          <p:nvCxnSpPr>
            <p:cNvPr id="119" name="Straight Arrow Connector 118"/>
            <p:cNvCxnSpPr/>
            <p:nvPr/>
          </p:nvCxnSpPr>
          <p:spPr>
            <a:xfrm>
              <a:off x="6960410" y="2668988"/>
              <a:ext cx="157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 rot="5400000">
              <a:off x="6341706" y="3219021"/>
              <a:ext cx="146304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Estimated ground truths 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96930" y="2862294"/>
            <a:ext cx="221859" cy="1463040"/>
            <a:chOff x="6615669" y="2554384"/>
            <a:chExt cx="221859" cy="1463040"/>
          </a:xfrm>
        </p:grpSpPr>
        <p:cxnSp>
          <p:nvCxnSpPr>
            <p:cNvPr id="118" name="Straight Arrow Connector 117"/>
            <p:cNvCxnSpPr/>
            <p:nvPr/>
          </p:nvCxnSpPr>
          <p:spPr>
            <a:xfrm flipV="1">
              <a:off x="6835177" y="2645149"/>
              <a:ext cx="2351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 rot="16200000">
              <a:off x="5975589" y="3194464"/>
              <a:ext cx="1463040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weighted data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6266953" y="4230239"/>
            <a:ext cx="3229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①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6991973" y="4234953"/>
            <a:ext cx="32295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②</a:t>
            </a:r>
            <a:endParaRPr lang="en-US" sz="1050" dirty="0"/>
          </a:p>
        </p:txBody>
      </p:sp>
      <p:pic>
        <p:nvPicPr>
          <p:cNvPr id="124" name="Picture 1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496" y="2147435"/>
            <a:ext cx="391004" cy="479759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47" y="2147435"/>
            <a:ext cx="391004" cy="479759"/>
          </a:xfrm>
          <a:prstGeom prst="rect">
            <a:avLst/>
          </a:prstGeom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52" y="2118322"/>
            <a:ext cx="391004" cy="479759"/>
          </a:xfrm>
          <a:prstGeom prst="rect">
            <a:avLst/>
          </a:prstGeom>
        </p:spPr>
      </p:pic>
      <p:sp>
        <p:nvSpPr>
          <p:cNvPr id="127" name="Down Arrow 126"/>
          <p:cNvSpPr/>
          <p:nvPr/>
        </p:nvSpPr>
        <p:spPr>
          <a:xfrm flipV="1">
            <a:off x="5139757" y="5288146"/>
            <a:ext cx="178371" cy="228600"/>
          </a:xfrm>
          <a:prstGeom prst="downArrow">
            <a:avLst/>
          </a:prstGeom>
          <a:gradFill>
            <a:gsLst>
              <a:gs pos="1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32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Down Arrow 127"/>
          <p:cNvSpPr/>
          <p:nvPr/>
        </p:nvSpPr>
        <p:spPr>
          <a:xfrm flipV="1">
            <a:off x="6730432" y="5288146"/>
            <a:ext cx="178371" cy="228600"/>
          </a:xfrm>
          <a:prstGeom prst="downArrow">
            <a:avLst/>
          </a:prstGeom>
          <a:gradFill>
            <a:gsLst>
              <a:gs pos="15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32000">
                <a:schemeClr val="accent1">
                  <a:lumMod val="30000"/>
                  <a:lumOff val="70000"/>
                </a:scheme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1919067" y="5727597"/>
            <a:ext cx="851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43134" y="2931809"/>
            <a:ext cx="274320" cy="1371600"/>
            <a:chOff x="4261873" y="2623899"/>
            <a:chExt cx="274320" cy="1371600"/>
          </a:xfrm>
        </p:grpSpPr>
        <p:cxnSp>
          <p:nvCxnSpPr>
            <p:cNvPr id="104" name="Straight Arrow Connector 103"/>
            <p:cNvCxnSpPr/>
            <p:nvPr/>
          </p:nvCxnSpPr>
          <p:spPr>
            <a:xfrm flipV="1">
              <a:off x="4490907" y="2647900"/>
              <a:ext cx="2351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 rot="16200000">
              <a:off x="3713233" y="3172539"/>
              <a:ext cx="137160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distance Info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1909" y="2931809"/>
            <a:ext cx="274320" cy="1371600"/>
            <a:chOff x="5890648" y="2623899"/>
            <a:chExt cx="274320" cy="1371600"/>
          </a:xfrm>
        </p:grpSpPr>
        <p:cxnSp>
          <p:nvCxnSpPr>
            <p:cNvPr id="115" name="Straight Arrow Connector 114"/>
            <p:cNvCxnSpPr/>
            <p:nvPr/>
          </p:nvCxnSpPr>
          <p:spPr>
            <a:xfrm flipV="1">
              <a:off x="6110157" y="2647900"/>
              <a:ext cx="2351" cy="1280160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 rot="16200000">
              <a:off x="5342008" y="3172539"/>
              <a:ext cx="1371600" cy="274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Encrypted distance Info</a:t>
              </a:r>
              <a:endParaRPr 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Curved Left Arrow 7"/>
          <p:cNvSpPr/>
          <p:nvPr/>
        </p:nvSpPr>
        <p:spPr>
          <a:xfrm>
            <a:off x="8078629" y="3251812"/>
            <a:ext cx="401568" cy="942298"/>
          </a:xfrm>
          <a:prstGeom prst="curvedLef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Curved Left Arrow 132"/>
          <p:cNvSpPr/>
          <p:nvPr/>
        </p:nvSpPr>
        <p:spPr>
          <a:xfrm rot="10800000">
            <a:off x="7666967" y="3212838"/>
            <a:ext cx="401568" cy="942298"/>
          </a:xfrm>
          <a:prstGeom prst="curvedLeft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2" name="Picture 2" descr="http://www.orangehometuitions.com/profile-pics/S-3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61" y="4598862"/>
            <a:ext cx="641001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2" descr="http://www.prepagretaconcours.com/prepa_paris/images/team/5378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81" y="4574372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6" descr="http://files.softicons.com/download/toolbar-icons/vista-people-icons-by-icons-land/png/256x256/Occupations/Waitress_Female_Ligh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069" y="4583904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271861" y="3432110"/>
            <a:ext cx="146304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Rounded Rectangle 136"/>
          <p:cNvSpPr/>
          <p:nvPr/>
        </p:nvSpPr>
        <p:spPr>
          <a:xfrm>
            <a:off x="1271861" y="3684909"/>
            <a:ext cx="155448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矩形标注 12"/>
          <p:cNvSpPr/>
          <p:nvPr/>
        </p:nvSpPr>
        <p:spPr>
          <a:xfrm>
            <a:off x="7496212" y="1651568"/>
            <a:ext cx="983985" cy="316801"/>
          </a:xfrm>
          <a:prstGeom prst="wedgeRectCallout">
            <a:avLst>
              <a:gd name="adj1" fmla="val -104600"/>
              <a:gd name="adj2" fmla="val 84389"/>
            </a:avLst>
          </a:prstGeom>
          <a:ln cap="rnd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Truths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23292" y="1482824"/>
            <a:ext cx="1971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Semi-honest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152400" y="1937258"/>
            <a:ext cx="1986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Non-collusion</a:t>
            </a:r>
          </a:p>
        </p:txBody>
      </p:sp>
    </p:spTree>
    <p:extLst>
      <p:ext uri="{BB962C8B-B14F-4D97-AF65-F5344CB8AC3E}">
        <p14:creationId xmlns:p14="http://schemas.microsoft.com/office/powerpoint/2010/main" val="3447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6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9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9" grpId="0" animBg="1"/>
      <p:bldP spid="70" grpId="0" animBg="1"/>
      <p:bldP spid="71" grpId="0" animBg="1"/>
      <p:bldP spid="71" grpId="1" animBg="1"/>
      <p:bldP spid="73" grpId="0"/>
      <p:bldP spid="76" grpId="0"/>
      <p:bldP spid="83" grpId="0"/>
      <p:bldP spid="84" grpId="0"/>
      <p:bldP spid="90" grpId="0" animBg="1"/>
      <p:bldP spid="92" grpId="0" animBg="1"/>
      <p:bldP spid="93" grpId="0"/>
      <p:bldP spid="94" grpId="0"/>
      <p:bldP spid="95" grpId="0"/>
      <p:bldP spid="96" grpId="0"/>
      <p:bldP spid="97" grpId="0"/>
      <p:bldP spid="102" grpId="0" animBg="1"/>
      <p:bldP spid="103" grpId="0" animBg="1"/>
      <p:bldP spid="111" grpId="0"/>
      <p:bldP spid="112" grpId="0"/>
      <p:bldP spid="113" grpId="0" animBg="1"/>
      <p:bldP spid="114" grpId="0" animBg="1"/>
      <p:bldP spid="122" grpId="0"/>
      <p:bldP spid="123" grpId="0"/>
      <p:bldP spid="127" grpId="0" animBg="1"/>
      <p:bldP spid="128" grpId="0" animBg="1"/>
      <p:bldP spid="129" grpId="0"/>
      <p:bldP spid="8" grpId="0" animBg="1"/>
      <p:bldP spid="133" grpId="0" animBg="1"/>
      <p:bldP spid="4" grpId="0" animBg="1"/>
      <p:bldP spid="4" grpId="1" animBg="1"/>
      <p:bldP spid="137" grpId="0" animBg="1"/>
      <p:bldP spid="137" grpId="1" animBg="1"/>
      <p:bldP spid="138" grpId="0" animBg="1"/>
      <p:bldP spid="143" grpId="0"/>
      <p:bldP spid="14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Privacy Concerns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WPLC protocol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457200" y="1371600"/>
                <a:ext cx="8077200" cy="48768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71450" indent="-171450" defTabSz="685800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Worker-private latent class protocol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cs typeface="Times New Roman" pitchFamily="18" charset="0"/>
                  </a:rPr>
                  <a:t>Model: </a:t>
                </a:r>
                <a:r>
                  <a:rPr lang="en-US" sz="2400" dirty="0"/>
                  <a:t>[</a:t>
                </a:r>
                <a:r>
                  <a:rPr lang="en-US" sz="2400" dirty="0" err="1"/>
                  <a:t>Dawid&amp;Skene</a:t>
                </a:r>
                <a:r>
                  <a:rPr lang="en-US" sz="2400" dirty="0"/>
                  <a:t>, 1979]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sz="2400" dirty="0" smtClean="0">
                    <a:cs typeface="Times New Roman" pitchFamily="18" charset="0"/>
                  </a:rPr>
                  <a:t>Secure inference:</a:t>
                </a:r>
              </a:p>
              <a:p>
                <a:pPr marL="1028700" lvl="2" indent="-171450"/>
                <a:r>
                  <a:rPr lang="en-US" sz="2000" dirty="0" smtClean="0">
                    <a:cs typeface="Times New Roman" pitchFamily="18" charset="0"/>
                  </a:rPr>
                  <a:t>E-step:  Requester &amp; workers estimate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 smtClean="0">
                    <a:cs typeface="Times New Roman" pitchFamily="18" charset="0"/>
                  </a:rPr>
                  <a:t> by secure computation</a:t>
                </a:r>
              </a:p>
              <a:p>
                <a:pPr marL="1028700" lvl="2" indent="-171450"/>
                <a:r>
                  <a:rPr lang="en-US" sz="2000" dirty="0" smtClean="0">
                    <a:cs typeface="Times New Roman" pitchFamily="18" charset="0"/>
                  </a:rPr>
                  <a:t>M-step: Each worker updates the confusion matrix secretly</a:t>
                </a: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71600"/>
                <a:ext cx="8077200" cy="4876800"/>
              </a:xfrm>
              <a:prstGeom prst="rect">
                <a:avLst/>
              </a:prstGeom>
              <a:blipFill rotWithShape="0">
                <a:blip r:embed="rId3"/>
                <a:stretch>
                  <a:fillRect l="-1358" t="-2000" r="-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58253"/>
          <a:stretch/>
        </p:blipFill>
        <p:spPr>
          <a:xfrm>
            <a:off x="262054" y="3810000"/>
            <a:ext cx="8619891" cy="19131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0405" y="6063734"/>
            <a:ext cx="200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Kajino</a:t>
            </a:r>
            <a:r>
              <a:rPr lang="en-US" dirty="0"/>
              <a:t> </a:t>
            </a:r>
            <a:r>
              <a:rPr lang="en-US" dirty="0" smtClean="0"/>
              <a:t>et al., 2014]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7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Privacy Concerns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PPTD Protocol 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1371600"/>
            <a:ext cx="80772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90000"/>
              </a:lnSpc>
              <a:spcBef>
                <a:spcPts val="750"/>
              </a:spcBef>
            </a:pPr>
            <a:r>
              <a:rPr lang="en-US" sz="2800" dirty="0">
                <a:solidFill>
                  <a:srgbClr val="C00000"/>
                </a:solidFill>
              </a:rPr>
              <a:t>Privacy-Preserving Truth </a:t>
            </a:r>
            <a:r>
              <a:rPr lang="en-US" sz="2800" dirty="0" smtClean="0">
                <a:solidFill>
                  <a:srgbClr val="C00000"/>
                </a:solidFill>
              </a:rPr>
              <a:t>Discovery Protocol</a:t>
            </a:r>
            <a:endParaRPr lang="en-US" sz="2800" dirty="0">
              <a:solidFill>
                <a:srgbClr val="C00000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Model</a:t>
            </a:r>
            <a:r>
              <a:rPr lang="en-US" sz="2400">
                <a:cs typeface="Times New Roman" pitchFamily="18" charset="0"/>
              </a:rPr>
              <a:t>: </a:t>
            </a:r>
            <a:r>
              <a:rPr lang="en-US" sz="2400" smtClean="0">
                <a:cs typeface="Times New Roman" pitchFamily="18" charset="0"/>
              </a:rPr>
              <a:t>CRH </a:t>
            </a:r>
            <a:r>
              <a:rPr lang="en-US" sz="2400" smtClean="0"/>
              <a:t>[</a:t>
            </a:r>
            <a:r>
              <a:rPr lang="en-US" altLang="zh-CN" sz="2400" smtClean="0"/>
              <a:t>Li </a:t>
            </a:r>
            <a:r>
              <a:rPr lang="en-US" altLang="zh-CN" sz="2400" dirty="0" smtClean="0"/>
              <a:t>et al.</a:t>
            </a:r>
            <a:r>
              <a:rPr lang="en-US" sz="2400" dirty="0" smtClean="0"/>
              <a:t>, SIGMOD’14]</a:t>
            </a:r>
            <a:endParaRPr lang="en-US" sz="2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>
                <a:cs typeface="Times New Roman" pitchFamily="18" charset="0"/>
              </a:rPr>
              <a:t>Secure inference:</a:t>
            </a:r>
          </a:p>
          <a:p>
            <a:pPr marL="1028700" lvl="2" indent="-171450"/>
            <a:r>
              <a:rPr lang="en-US" sz="2000" dirty="0">
                <a:cs typeface="Times New Roman" pitchFamily="18" charset="0"/>
              </a:rPr>
              <a:t>Secure Weight </a:t>
            </a:r>
            <a:r>
              <a:rPr lang="en-US" sz="2000" dirty="0" smtClean="0">
                <a:cs typeface="Times New Roman" pitchFamily="18" charset="0"/>
              </a:rPr>
              <a:t>Update</a:t>
            </a:r>
            <a:endParaRPr lang="en-US" sz="2000" dirty="0" smtClean="0"/>
          </a:p>
          <a:p>
            <a:pPr marL="1028700" lvl="2" indent="-171450"/>
            <a:r>
              <a:rPr lang="en-US" sz="2000" dirty="0"/>
              <a:t>Secure Truth Estimation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7617" y="6104860"/>
            <a:ext cx="1905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[Miao et al., 2015]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1206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133</a:t>
            </a:fld>
            <a:endParaRPr 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1551376840"/>
              </p:ext>
            </p:extLst>
          </p:nvPr>
        </p:nvGraphicFramePr>
        <p:xfrm>
          <a:off x="457200" y="1144273"/>
          <a:ext cx="8339667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855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5164111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Wisdom of the crowd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Slot filling</a:t>
            </a:r>
          </a:p>
          <a:p>
            <a:r>
              <a:rPr lang="en-US" sz="2800" dirty="0">
                <a:solidFill>
                  <a:srgbClr val="C00000"/>
                </a:solidFill>
              </a:rPr>
              <a:t>Social </a:t>
            </a:r>
            <a:r>
              <a:rPr lang="en-US" sz="2800" dirty="0" smtClean="0">
                <a:solidFill>
                  <a:srgbClr val="C00000"/>
                </a:solidFill>
              </a:rPr>
              <a:t>Sensing</a:t>
            </a:r>
          </a:p>
          <a:p>
            <a:pPr lvl="1"/>
            <a:r>
              <a:rPr lang="en-US" sz="2500" dirty="0" smtClean="0"/>
              <a:t>Indoor floorplan reconstruction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Mobile sensing</a:t>
            </a:r>
            <a:endParaRPr lang="en-US" sz="2800" dirty="0">
              <a:solidFill>
                <a:srgbClr val="C00000"/>
              </a:solidFill>
            </a:endParaRPr>
          </a:p>
          <a:p>
            <a:pPr marL="514350" lvl="2">
              <a:spcBef>
                <a:spcPts val="750"/>
              </a:spcBef>
            </a:pPr>
            <a:r>
              <a:rPr lang="en-US" sz="2500" dirty="0" smtClean="0"/>
              <a:t>Environmental monitoring</a:t>
            </a:r>
            <a:endParaRPr lang="en-US" sz="2500" dirty="0"/>
          </a:p>
          <a:p>
            <a:r>
              <a:rPr lang="en-US" sz="2800" dirty="0" smtClean="0">
                <a:solidFill>
                  <a:srgbClr val="C00000"/>
                </a:solidFill>
              </a:rPr>
              <a:t>Community Question Answering</a:t>
            </a:r>
          </a:p>
          <a:p>
            <a:pPr marL="514350" lvl="2">
              <a:spcBef>
                <a:spcPts val="750"/>
              </a:spcBef>
            </a:pPr>
            <a:r>
              <a:rPr lang="en-US" sz="2500" dirty="0" smtClean="0"/>
              <a:t>Healthcare</a:t>
            </a:r>
            <a:endParaRPr lang="en-US" sz="2500" dirty="0"/>
          </a:p>
          <a:p>
            <a:pPr lvl="1"/>
            <a:endParaRPr lang="en-US" sz="250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134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5164111"/>
          </a:xfrm>
        </p:spPr>
        <p:txBody>
          <a:bodyPr/>
          <a:lstStyle/>
          <a:p>
            <a:pPr lvl="1"/>
            <a:r>
              <a:rPr lang="en-US" sz="2500" dirty="0" smtClean="0">
                <a:solidFill>
                  <a:srgbClr val="C00000"/>
                </a:solidFill>
              </a:rPr>
              <a:t>Who want to be a millionaire?</a:t>
            </a:r>
          </a:p>
          <a:p>
            <a:pPr lvl="1"/>
            <a:r>
              <a:rPr lang="en-US" sz="2500" dirty="0" smtClean="0">
                <a:solidFill>
                  <a:srgbClr val="C00000"/>
                </a:solidFill>
              </a:rPr>
              <a:t>Smart phone app to collect the players’ answers in real time</a:t>
            </a:r>
          </a:p>
          <a:p>
            <a:pPr lvl="1"/>
            <a:r>
              <a:rPr lang="en-US" sz="2500" dirty="0"/>
              <a:t>We have 2,103 questions, 37,029 </a:t>
            </a:r>
            <a:r>
              <a:rPr lang="en-US" sz="2500" dirty="0" smtClean="0"/>
              <a:t>users, and </a:t>
            </a:r>
            <a:r>
              <a:rPr lang="en-US" sz="2500" dirty="0"/>
              <a:t>214,849 answers </a:t>
            </a:r>
            <a:endParaRPr lang="en-US" sz="2500" dirty="0" smtClean="0"/>
          </a:p>
          <a:p>
            <a:pPr lvl="1"/>
            <a:r>
              <a:rPr lang="en-US" sz="2500" dirty="0" smtClean="0"/>
              <a:t>The error rate of the truth discovery method is reduced by more than half of voting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135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Wisdom of the 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Crowd</a:t>
            </a:r>
            <a:endParaRPr lang="en-US" altLang="zh-CN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9152238" cy="6518968"/>
            <a:chOff x="0" y="0"/>
            <a:chExt cx="9152238" cy="6858000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0"/>
              <a:ext cx="9152238" cy="6858000"/>
              <a:chOff x="0" y="0"/>
              <a:chExt cx="9152238" cy="6858000"/>
            </a:xfrm>
          </p:grpSpPr>
          <p:pic>
            <p:nvPicPr>
              <p:cNvPr id="2" name="Picture 2" descr="http://i.ytimg.com/vi/WZucbmuv-_E/maxresdefault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91" t="1974" r="11652" b="10389"/>
              <a:stretch/>
            </p:blipFill>
            <p:spPr bwMode="auto">
              <a:xfrm>
                <a:off x="0" y="0"/>
                <a:ext cx="9152238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4953000"/>
                <a:ext cx="6858000" cy="466667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371600" y="4809776"/>
              <a:ext cx="6477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Which of these square numbers also happens to be the sum of two smaller numbers?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90" y="5791200"/>
              <a:ext cx="933410" cy="304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56" y="6324600"/>
              <a:ext cx="1001143" cy="304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5791200"/>
              <a:ext cx="933410" cy="304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6324600"/>
              <a:ext cx="933410" cy="304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95950" y="5726668"/>
              <a:ext cx="560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16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2228" y="5732446"/>
              <a:ext cx="560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25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6273224"/>
              <a:ext cx="560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3</a:t>
              </a:r>
              <a:r>
                <a:rPr lang="en-US" sz="2000" b="1" dirty="0" smtClean="0">
                  <a:solidFill>
                    <a:schemeClr val="bg1"/>
                  </a:solidFill>
                </a:rPr>
                <a:t>6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92228" y="6276113"/>
              <a:ext cx="5608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49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57399" y="6518968"/>
            <a:ext cx="637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https://www.youtube.com/watch?v=BbX44YSsQ2I</a:t>
            </a:r>
          </a:p>
        </p:txBody>
      </p:sp>
      <p:graphicFrame>
        <p:nvGraphicFramePr>
          <p:cNvPr id="34" name="Chart 33"/>
          <p:cNvGraphicFramePr/>
          <p:nvPr>
            <p:extLst/>
          </p:nvPr>
        </p:nvGraphicFramePr>
        <p:xfrm>
          <a:off x="2209800" y="1066800"/>
          <a:ext cx="48768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5164111"/>
          </a:xfrm>
        </p:spPr>
        <p:txBody>
          <a:bodyPr/>
          <a:lstStyle/>
          <a:p>
            <a:pPr lvl="1"/>
            <a:r>
              <a:rPr lang="en-US" sz="2500" dirty="0" smtClean="0">
                <a:solidFill>
                  <a:srgbClr val="C00000"/>
                </a:solidFill>
              </a:rPr>
              <a:t>Extracted </a:t>
            </a:r>
            <a:r>
              <a:rPr lang="en-US" sz="2500" dirty="0">
                <a:solidFill>
                  <a:srgbClr val="C00000"/>
                </a:solidFill>
              </a:rPr>
              <a:t>from Slot Filling Validation (SFV) task of the NITS Text Analysis Conference Knowledge Base Population (TAC-KBP) </a:t>
            </a:r>
            <a:r>
              <a:rPr lang="en-US" sz="2500" dirty="0" smtClean="0">
                <a:solidFill>
                  <a:srgbClr val="C00000"/>
                </a:solidFill>
              </a:rPr>
              <a:t>track</a:t>
            </a:r>
          </a:p>
          <a:p>
            <a:pPr lvl="1"/>
            <a:r>
              <a:rPr lang="en-US" sz="2500" dirty="0" smtClean="0"/>
              <a:t>Each system in the competition is a data source</a:t>
            </a:r>
          </a:p>
          <a:p>
            <a:pPr lvl="1"/>
            <a:r>
              <a:rPr lang="en-US" sz="2500" dirty="0" smtClean="0"/>
              <a:t>Each slot filling query is an object</a:t>
            </a:r>
          </a:p>
          <a:p>
            <a:pPr lvl="1"/>
            <a:r>
              <a:rPr lang="en-US" sz="2500" dirty="0" smtClean="0"/>
              <a:t>Goal: to find the best slot filling results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137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Slot Filling</a:t>
            </a:r>
            <a:endParaRPr lang="en-US" altLang="zh-CN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2981" y="6259262"/>
            <a:ext cx="2241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[Yu et al., COLING’14] </a:t>
            </a:r>
          </a:p>
        </p:txBody>
      </p:sp>
    </p:spTree>
    <p:extLst>
      <p:ext uri="{BB962C8B-B14F-4D97-AF65-F5344CB8AC3E}">
        <p14:creationId xmlns:p14="http://schemas.microsoft.com/office/powerpoint/2010/main" val="10537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138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Slot Filling</a:t>
            </a:r>
            <a:endParaRPr lang="en-US" altLang="zh-CN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01529" y="6259867"/>
            <a:ext cx="1987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Zhi</a:t>
            </a:r>
            <a:r>
              <a:rPr lang="en-US" dirty="0"/>
              <a:t> et al., KDD’15] </a:t>
            </a:r>
          </a:p>
        </p:txBody>
      </p:sp>
      <p:pic>
        <p:nvPicPr>
          <p:cNvPr id="8" name="Picture 7" descr="Screen Shot 2014-12-10 at 9.47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772" y="853628"/>
            <a:ext cx="2685756" cy="4150713"/>
          </a:xfrm>
          <a:prstGeom prst="rect">
            <a:avLst/>
          </a:prstGeom>
        </p:spPr>
      </p:pic>
      <p:pic>
        <p:nvPicPr>
          <p:cNvPr id="9" name="Picture 8" descr="Screen Shot 2015-08-04 at 4.52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6" y="903396"/>
            <a:ext cx="5723018" cy="294702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261" y="3850421"/>
            <a:ext cx="2568084" cy="26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5164111"/>
          </a:xfrm>
        </p:spPr>
        <p:txBody>
          <a:bodyPr>
            <a:normAutofit/>
          </a:bodyPr>
          <a:lstStyle/>
          <a:p>
            <a:pPr lvl="1"/>
            <a:r>
              <a:rPr lang="en-US" sz="2500" dirty="0" smtClean="0">
                <a:solidFill>
                  <a:srgbClr val="C00000"/>
                </a:solidFill>
              </a:rPr>
              <a:t>Automatic floorplan </a:t>
            </a:r>
            <a:r>
              <a:rPr lang="en-US" sz="2500" dirty="0">
                <a:solidFill>
                  <a:srgbClr val="C00000"/>
                </a:solidFill>
              </a:rPr>
              <a:t>construction </a:t>
            </a:r>
            <a:r>
              <a:rPr lang="en-US" sz="2500" dirty="0" smtClean="0">
                <a:solidFill>
                  <a:srgbClr val="C00000"/>
                </a:solidFill>
              </a:rPr>
              <a:t>system:</a:t>
            </a:r>
            <a:br>
              <a:rPr lang="en-US" sz="2500" dirty="0" smtClean="0">
                <a:solidFill>
                  <a:srgbClr val="C00000"/>
                </a:solidFill>
              </a:rPr>
            </a:br>
            <a:r>
              <a:rPr lang="en-US" sz="2500" dirty="0" smtClean="0"/>
              <a:t>infer </a:t>
            </a:r>
            <a:r>
              <a:rPr lang="en-US" sz="2500" dirty="0"/>
              <a:t>the </a:t>
            </a:r>
            <a:r>
              <a:rPr lang="en-US" sz="2500" dirty="0" smtClean="0"/>
              <a:t>information about </a:t>
            </a:r>
            <a:r>
              <a:rPr lang="en-US" sz="2500" dirty="0"/>
              <a:t>the building floorplan from the movement traces of a </a:t>
            </a:r>
            <a:r>
              <a:rPr lang="en-US" sz="2500" dirty="0" smtClean="0"/>
              <a:t>group of </a:t>
            </a:r>
            <a:r>
              <a:rPr lang="en-US" sz="2500" dirty="0"/>
              <a:t>smartphone </a:t>
            </a:r>
            <a:r>
              <a:rPr lang="en-US" sz="2500" dirty="0" smtClean="0"/>
              <a:t>users</a:t>
            </a:r>
          </a:p>
          <a:p>
            <a:pPr lvl="1"/>
            <a:r>
              <a:rPr lang="en-US" sz="2500" dirty="0" smtClean="0">
                <a:solidFill>
                  <a:srgbClr val="C00000"/>
                </a:solidFill>
              </a:rPr>
              <a:t>One </a:t>
            </a:r>
            <a:r>
              <a:rPr lang="en-US" sz="2500" dirty="0">
                <a:solidFill>
                  <a:srgbClr val="C00000"/>
                </a:solidFill>
              </a:rPr>
              <a:t>specific </a:t>
            </a:r>
            <a:r>
              <a:rPr lang="en-US" sz="2500" dirty="0" smtClean="0">
                <a:solidFill>
                  <a:srgbClr val="C00000"/>
                </a:solidFill>
              </a:rPr>
              <a:t>task: </a:t>
            </a:r>
            <a:br>
              <a:rPr lang="en-US" sz="2500" dirty="0" smtClean="0">
                <a:solidFill>
                  <a:srgbClr val="C00000"/>
                </a:solidFill>
              </a:rPr>
            </a:br>
            <a:r>
              <a:rPr lang="en-US" sz="2500" dirty="0" smtClean="0"/>
              <a:t>to estimate the </a:t>
            </a:r>
            <a:r>
              <a:rPr lang="en-US" sz="2500" dirty="0"/>
              <a:t>distance between two indoor points (e.g., a hallway segment</a:t>
            </a:r>
            <a:r>
              <a:rPr lang="en-US" sz="2500" dirty="0" smtClean="0"/>
              <a:t>)</a:t>
            </a:r>
            <a:endParaRPr lang="en-US" sz="2500" dirty="0"/>
          </a:p>
          <a:p>
            <a:pPr lvl="1"/>
            <a:r>
              <a:rPr lang="en-US" sz="2500" dirty="0" smtClean="0">
                <a:solidFill>
                  <a:srgbClr val="C00000"/>
                </a:solidFill>
              </a:rPr>
              <a:t>We </a:t>
            </a:r>
            <a:r>
              <a:rPr lang="en-US" sz="2500" dirty="0">
                <a:solidFill>
                  <a:srgbClr val="C00000"/>
                </a:solidFill>
              </a:rPr>
              <a:t>develop an Android App that can estimate the walking </a:t>
            </a:r>
            <a:r>
              <a:rPr lang="en-US" sz="2500" dirty="0" smtClean="0">
                <a:solidFill>
                  <a:srgbClr val="C00000"/>
                </a:solidFill>
              </a:rPr>
              <a:t>distances of </a:t>
            </a:r>
            <a:r>
              <a:rPr lang="en-US" sz="2500" dirty="0">
                <a:solidFill>
                  <a:srgbClr val="C00000"/>
                </a:solidFill>
              </a:rPr>
              <a:t>a smartphone </a:t>
            </a:r>
            <a:r>
              <a:rPr lang="en-US" sz="2500" dirty="0" smtClean="0">
                <a:solidFill>
                  <a:srgbClr val="C00000"/>
                </a:solidFill>
              </a:rPr>
              <a:t>user</a:t>
            </a:r>
          </a:p>
          <a:p>
            <a:pPr lvl="2"/>
            <a:r>
              <a:rPr lang="en-US" sz="2200" dirty="0"/>
              <a:t>We have 247 </a:t>
            </a:r>
            <a:r>
              <a:rPr lang="en-US" sz="2200" dirty="0" smtClean="0"/>
              <a:t>users walking on 129 segments</a:t>
            </a:r>
            <a:endParaRPr lang="en-US" sz="25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139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Indoor Floorplan Reconstruction</a:t>
            </a:r>
            <a:endParaRPr lang="en-US" altLang="zh-CN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19200"/>
            <a:ext cx="8243383" cy="5181600"/>
          </a:xfrm>
        </p:spPr>
        <p:txBody>
          <a:bodyPr>
            <a:normAutofit/>
          </a:bodyPr>
          <a:lstStyle/>
          <a:p>
            <a:pPr lvl="0"/>
            <a:r>
              <a:rPr lang="en-US" altLang="zh-CN" sz="3200" b="1" dirty="0" smtClean="0">
                <a:solidFill>
                  <a:srgbClr val="C00000"/>
                </a:solidFill>
                <a:cs typeface="Times New Roman" pitchFamily="18" charset="0"/>
              </a:rPr>
              <a:t>Problem</a:t>
            </a:r>
            <a:endParaRPr lang="en-US" altLang="zh-CN" sz="3200" b="1" dirty="0">
              <a:solidFill>
                <a:srgbClr val="C00000"/>
              </a:solidFill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cs typeface="Times New Roman" pitchFamily="18" charset="0"/>
              </a:rPr>
              <a:t>Input: Multiple conflicting information about the same set of objects provided by various information sources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cs typeface="Times New Roman" pitchFamily="18" charset="0"/>
              </a:rPr>
              <a:t>Goal: Discover </a:t>
            </a:r>
            <a:r>
              <a:rPr lang="en-US" altLang="zh-CN" sz="2800" dirty="0">
                <a:cs typeface="Times New Roman" pitchFamily="18" charset="0"/>
              </a:rPr>
              <a:t>trustworthy information (i.e., the </a:t>
            </a:r>
            <a:r>
              <a:rPr lang="en-US" altLang="zh-CN" sz="2800" b="1" dirty="0">
                <a:solidFill>
                  <a:srgbClr val="0000FF"/>
                </a:solidFill>
                <a:cs typeface="Times New Roman" pitchFamily="18" charset="0"/>
              </a:rPr>
              <a:t>truths</a:t>
            </a:r>
            <a:r>
              <a:rPr lang="en-US" altLang="zh-CN" sz="2800" dirty="0">
                <a:cs typeface="Times New Roman" pitchFamily="18" charset="0"/>
              </a:rPr>
              <a:t>)  from conflicting data </a:t>
            </a:r>
            <a:r>
              <a:rPr lang="en-US" altLang="zh-CN" sz="2800" dirty="0" smtClean="0">
                <a:cs typeface="Times New Roman" pitchFamily="18" charset="0"/>
              </a:rPr>
              <a:t>on </a:t>
            </a:r>
            <a:r>
              <a:rPr lang="en-US" altLang="zh-CN" sz="2800" dirty="0">
                <a:cs typeface="Times New Roman" pitchFamily="18" charset="0"/>
              </a:rPr>
              <a:t>the same </a:t>
            </a:r>
            <a:r>
              <a:rPr lang="en-US" altLang="zh-CN" sz="2800" dirty="0" smtClean="0">
                <a:cs typeface="Times New Roman" pitchFamily="18" charset="0"/>
              </a:rPr>
              <a:t>object</a:t>
            </a:r>
            <a:endParaRPr lang="en-US" altLang="zh-CN" sz="2800" dirty="0">
              <a:cs typeface="Times New Roman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ttp://www.gtrrlaw.com/wp-content/uploads/2015/02/P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6487" r="3247" b="7301"/>
          <a:stretch/>
        </p:blipFill>
        <p:spPr bwMode="auto">
          <a:xfrm>
            <a:off x="5556741" y="4419600"/>
            <a:ext cx="2086706" cy="1756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 Discovery</a:t>
            </a:r>
          </a:p>
        </p:txBody>
      </p:sp>
    </p:spTree>
    <p:extLst>
      <p:ext uri="{BB962C8B-B14F-4D97-AF65-F5344CB8AC3E}">
        <p14:creationId xmlns:p14="http://schemas.microsoft.com/office/powerpoint/2010/main" val="99489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21" y="3276131"/>
            <a:ext cx="3570107" cy="235882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Indoor Floorplan Reconstruction</a:t>
            </a:r>
            <a:endParaRPr lang="en-US" altLang="zh-CN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53" y="3372872"/>
            <a:ext cx="2813716" cy="216533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371599"/>
            <a:ext cx="8229600" cy="5164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More details will be presented in “Towards Confidence in the Truth: A Bootstrapping based Truth Discovery Approach”.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Tuesday Poster </a:t>
            </a:r>
            <a:r>
              <a:rPr lang="en-US" sz="2400" dirty="0">
                <a:solidFill>
                  <a:srgbClr val="00B050"/>
                </a:solidFill>
              </a:rPr>
              <a:t>Section</a:t>
            </a:r>
          </a:p>
          <a:p>
            <a:r>
              <a:rPr lang="en-US" sz="2400" dirty="0" smtClean="0"/>
              <a:t>Welcome</a:t>
            </a:r>
            <a:r>
              <a:rPr lang="en-US" sz="2400" dirty="0"/>
              <a:t>!</a:t>
            </a:r>
          </a:p>
          <a:p>
            <a:pPr lvl="1"/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4832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c1e8edbf567c692aa7a6740aefc473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5" y="1498132"/>
            <a:ext cx="4907256" cy="26941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dd4d46d8c365f75fc217f49ff5f5ec6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0"/>
          <a:stretch/>
        </p:blipFill>
        <p:spPr>
          <a:xfrm>
            <a:off x="2143816" y="2463849"/>
            <a:ext cx="4906800" cy="27196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32a2856cd994d3097e350ee69c72df1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20" y="3513378"/>
            <a:ext cx="4906800" cy="26952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Health-Oriented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Question Answering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0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d28dd599c555384da9b3d5dfd59fa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2" y="1749121"/>
            <a:ext cx="7491413" cy="3703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660642" y="2079556"/>
            <a:ext cx="1618778" cy="404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of Question-Answer Thread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142</a:t>
            </a:fld>
            <a:endParaRPr lang="en-US"/>
          </a:p>
        </p:txBody>
      </p:sp>
      <p:sp>
        <p:nvSpPr>
          <p:cNvPr id="2" name="下箭头 1"/>
          <p:cNvSpPr/>
          <p:nvPr/>
        </p:nvSpPr>
        <p:spPr>
          <a:xfrm>
            <a:off x="1871932" y="2484302"/>
            <a:ext cx="241540" cy="230697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909500" y="2715000"/>
            <a:ext cx="4739839" cy="2689860"/>
            <a:chOff x="909500" y="2715000"/>
            <a:chExt cx="4739839" cy="2689860"/>
          </a:xfrm>
        </p:grpSpPr>
        <p:pic>
          <p:nvPicPr>
            <p:cNvPr id="8" name="Picture 7" descr="c8435616c9b9716aa351ad97918459a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500" y="2715000"/>
              <a:ext cx="4739839" cy="26898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4236609" y="4425329"/>
              <a:ext cx="1005134" cy="27644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45964" y="3083846"/>
            <a:ext cx="4363714" cy="1834331"/>
            <a:chOff x="2334136" y="3784610"/>
            <a:chExt cx="4363714" cy="1834331"/>
          </a:xfrm>
        </p:grpSpPr>
        <p:pic>
          <p:nvPicPr>
            <p:cNvPr id="9" name="Picture 8" descr="f8223d60a6cdfd4b5b54c10646cbf5ef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136" y="3784610"/>
              <a:ext cx="4363714" cy="18343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Rectangle 15"/>
            <p:cNvSpPr/>
            <p:nvPr/>
          </p:nvSpPr>
          <p:spPr>
            <a:xfrm>
              <a:off x="2554645" y="4258684"/>
              <a:ext cx="1958722" cy="3040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下箭头 12"/>
          <p:cNvSpPr/>
          <p:nvPr/>
        </p:nvSpPr>
        <p:spPr>
          <a:xfrm>
            <a:off x="2334136" y="2499332"/>
            <a:ext cx="241540" cy="58358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322646" y="3248742"/>
            <a:ext cx="4445370" cy="1560450"/>
            <a:chOff x="3426654" y="3645104"/>
            <a:chExt cx="4445370" cy="1560450"/>
          </a:xfrm>
        </p:grpSpPr>
        <p:pic>
          <p:nvPicPr>
            <p:cNvPr id="7" name="Picture 6" descr="fe35277bd3d6b4d5b8b2f438c0c7264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654" y="3645104"/>
              <a:ext cx="4445370" cy="15604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3634474" y="4273283"/>
              <a:ext cx="1216212" cy="3040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下箭头 13"/>
          <p:cNvSpPr/>
          <p:nvPr/>
        </p:nvSpPr>
        <p:spPr>
          <a:xfrm>
            <a:off x="2865715" y="2484302"/>
            <a:ext cx="241540" cy="729151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86" y="1975642"/>
            <a:ext cx="3656911" cy="3772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圆角矩形 32"/>
          <p:cNvSpPr/>
          <p:nvPr/>
        </p:nvSpPr>
        <p:spPr>
          <a:xfrm>
            <a:off x="1505219" y="2752118"/>
            <a:ext cx="6258626" cy="194965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solidFill>
                  <a:srgbClr val="FF0000"/>
                </a:solidFill>
              </a:rPr>
              <a:t>Truth Discovery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3" grpId="0" animBg="1"/>
      <p:bldP spid="14" grpId="0" animBg="1"/>
      <p:bldP spid="1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(1): Noisy Input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4267" y="1320799"/>
            <a:ext cx="82296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Raw textual data, </a:t>
            </a:r>
            <a:r>
              <a:rPr lang="en-US" sz="2800" dirty="0" smtClean="0">
                <a:solidFill>
                  <a:srgbClr val="C00000"/>
                </a:solidFill>
              </a:rPr>
              <a:t>unstructured</a:t>
            </a:r>
          </a:p>
          <a:p>
            <a:r>
              <a:rPr lang="en-US" sz="2800" dirty="0">
                <a:solidFill>
                  <a:srgbClr val="C00000"/>
                </a:solidFill>
              </a:rPr>
              <a:t>Error introduced by </a:t>
            </a:r>
            <a:r>
              <a:rPr lang="en-US" sz="2800" dirty="0" smtClean="0">
                <a:solidFill>
                  <a:srgbClr val="C00000"/>
                </a:solidFill>
              </a:rPr>
              <a:t>extractor</a:t>
            </a:r>
          </a:p>
          <a:p>
            <a:endParaRPr lang="en-US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41599" y="3573992"/>
            <a:ext cx="3608821" cy="2809623"/>
            <a:chOff x="708453" y="3800529"/>
            <a:chExt cx="3608821" cy="2809623"/>
          </a:xfrm>
        </p:grpSpPr>
        <p:pic>
          <p:nvPicPr>
            <p:cNvPr id="7" name="Picture 6" descr="1_statistics_questio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679" y="3800529"/>
              <a:ext cx="3412595" cy="25594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30417" y="6240820"/>
              <a:ext cx="2330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Claims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125724" y="4825807"/>
              <a:ext cx="2037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Objects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71739" y="3538703"/>
            <a:ext cx="3513530" cy="2795663"/>
            <a:chOff x="4683926" y="3772618"/>
            <a:chExt cx="3513530" cy="2795663"/>
          </a:xfrm>
        </p:grpSpPr>
        <p:pic>
          <p:nvPicPr>
            <p:cNvPr id="8" name="Picture 7" descr="1_statistics_doctor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861" y="3772618"/>
              <a:ext cx="3412595" cy="25594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36707" y="6198949"/>
              <a:ext cx="2330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Claims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3849749" y="4841913"/>
              <a:ext cx="2037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Sources</a:t>
              </a:r>
              <a:endParaRPr lang="en-US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(2): Long-tail Phenomenon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144</a:t>
            </a:fld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85750" y="1360733"/>
            <a:ext cx="822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C00000"/>
                </a:solidFill>
              </a:rPr>
              <a:t>Long-tail </a:t>
            </a:r>
            <a:r>
              <a:rPr lang="en-US" sz="2800" dirty="0">
                <a:solidFill>
                  <a:srgbClr val="C00000"/>
                </a:solidFill>
              </a:rPr>
              <a:t>on both object and source sides </a:t>
            </a:r>
          </a:p>
          <a:p>
            <a:pPr lvl="1"/>
            <a:r>
              <a:rPr lang="en-US" sz="2800" dirty="0" smtClean="0"/>
              <a:t>Most questions have few answers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24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79" y="3829407"/>
            <a:ext cx="1946506" cy="19465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ounded Rectangular Callout 6"/>
          <p:cNvSpPr/>
          <p:nvPr/>
        </p:nvSpPr>
        <p:spPr>
          <a:xfrm>
            <a:off x="2634231" y="3187397"/>
            <a:ext cx="1353633" cy="642010"/>
          </a:xfrm>
          <a:prstGeom prst="wedgeRoundRectCallout">
            <a:avLst>
              <a:gd name="adj1" fmla="val -52107"/>
              <a:gd name="adj2" fmla="val 96788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cough, fever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4572000" y="3187397"/>
          <a:ext cx="3946352" cy="2853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(3): Multiple Linked Truths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145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85750" y="1360733"/>
            <a:ext cx="822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</a:rPr>
              <a:t>Truths can be multiple, and they are </a:t>
            </a:r>
            <a:r>
              <a:rPr lang="en-US" sz="2800" dirty="0" smtClean="0">
                <a:solidFill>
                  <a:srgbClr val="C00000"/>
                </a:solidFill>
              </a:rPr>
              <a:t>correlated with each other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3750734" y="4491336"/>
            <a:ext cx="1016000" cy="414867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8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9" grpId="0">
        <p:bldAsOne/>
      </p:bldGraphic>
      <p:bldP spid="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23112" y="2574375"/>
            <a:ext cx="4230355" cy="3462359"/>
            <a:chOff x="2514600" y="1219200"/>
            <a:chExt cx="4267200" cy="3886200"/>
          </a:xfrm>
        </p:grpSpPr>
        <p:sp>
          <p:nvSpPr>
            <p:cNvPr id="7" name="圆角矩形 2"/>
            <p:cNvSpPr/>
            <p:nvPr/>
          </p:nvSpPr>
          <p:spPr>
            <a:xfrm>
              <a:off x="2933700" y="1219200"/>
              <a:ext cx="3429000" cy="4572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/>
                  </a:solidFill>
                </a:rPr>
                <a:t>Initialize Weights of Sources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下箭头 3"/>
            <p:cNvSpPr/>
            <p:nvPr/>
          </p:nvSpPr>
          <p:spPr>
            <a:xfrm>
              <a:off x="4495800" y="1693332"/>
              <a:ext cx="304800" cy="648000"/>
            </a:xfrm>
            <a:prstGeom prst="down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7"/>
            <p:cNvSpPr/>
            <p:nvPr/>
          </p:nvSpPr>
          <p:spPr>
            <a:xfrm>
              <a:off x="2667000" y="2667000"/>
              <a:ext cx="1562100" cy="9906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</a:rPr>
                <a:t>Truth Computation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圆角矩形 8"/>
            <p:cNvSpPr/>
            <p:nvPr/>
          </p:nvSpPr>
          <p:spPr>
            <a:xfrm>
              <a:off x="5067300" y="2667000"/>
              <a:ext cx="1562100" cy="9906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rgbClr val="FF0000"/>
                  </a:solidFill>
                </a:rPr>
                <a:t>Source Weight Estimation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2514600" y="2379133"/>
              <a:ext cx="4267200" cy="1587201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右箭头 12"/>
            <p:cNvSpPr/>
            <p:nvPr/>
          </p:nvSpPr>
          <p:spPr>
            <a:xfrm>
              <a:off x="4254500" y="2734734"/>
              <a:ext cx="787400" cy="304800"/>
            </a:xfrm>
            <a:prstGeom prst="right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右箭头 13"/>
            <p:cNvSpPr/>
            <p:nvPr/>
          </p:nvSpPr>
          <p:spPr>
            <a:xfrm rot="10800000">
              <a:off x="4229100" y="3268134"/>
              <a:ext cx="812800" cy="304800"/>
            </a:xfrm>
            <a:prstGeom prst="right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4"/>
            <p:cNvSpPr/>
            <p:nvPr/>
          </p:nvSpPr>
          <p:spPr>
            <a:xfrm>
              <a:off x="2933700" y="4648200"/>
              <a:ext cx="3429000" cy="4572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 smtClean="0">
                  <a:solidFill>
                    <a:schemeClr val="tx1"/>
                  </a:solidFill>
                </a:rPr>
                <a:t>Truth and Source Weights</a:t>
              </a:r>
              <a:endParaRPr lang="zh-CN" alt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下箭头 15"/>
            <p:cNvSpPr/>
            <p:nvPr/>
          </p:nvSpPr>
          <p:spPr>
            <a:xfrm>
              <a:off x="4495800" y="3983267"/>
              <a:ext cx="304800" cy="648000"/>
            </a:xfrm>
            <a:prstGeom prst="downArrow">
              <a:avLst/>
            </a:prstGeom>
            <a:solidFill>
              <a:srgbClr val="000099"/>
            </a:solidFill>
            <a:ln>
              <a:solidFill>
                <a:srgbClr val="000099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12650" y="2620414"/>
            <a:ext cx="3502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Chinese Medical Q&amp;A forum:</a:t>
            </a:r>
          </a:p>
          <a:p>
            <a:endParaRPr lang="en-US" sz="2400" dirty="0" smtClean="0"/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millions of registered patients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hundreds of thousands of doctors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thousands of new questions per day</a:t>
            </a:r>
            <a:endParaRPr lang="en-US" sz="24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 (4): Efficiency Issue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146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27269" y="1452939"/>
            <a:ext cx="3641951" cy="951849"/>
          </a:xfrm>
        </p:spPr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Truth Discovery</a:t>
            </a:r>
          </a:p>
          <a:p>
            <a:pPr lvl="1"/>
            <a:r>
              <a:rPr lang="en-US" sz="2800" dirty="0"/>
              <a:t>iterative procedure</a:t>
            </a:r>
          </a:p>
          <a:p>
            <a:endParaRPr lang="en-US" sz="28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5044849" y="1452939"/>
            <a:ext cx="3641951" cy="95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</a:rPr>
              <a:t>Medical QA</a:t>
            </a:r>
          </a:p>
          <a:p>
            <a:pPr lvl="1"/>
            <a:r>
              <a:rPr lang="en-US" sz="2800" dirty="0"/>
              <a:t>large-scale </a:t>
            </a:r>
            <a:r>
              <a:rPr lang="en-US" sz="2800" dirty="0" smtClean="0"/>
              <a:t>data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752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build="p"/>
      <p:bldP spid="2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3925625" y="1805267"/>
            <a:ext cx="1204080" cy="1204171"/>
          </a:xfrm>
          <a:prstGeom prst="ca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&lt;Q, A&gt;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pairs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560729" y="1750161"/>
            <a:ext cx="1434999" cy="1220668"/>
          </a:xfrm>
          <a:prstGeom prst="cub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aw 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49205" y="2382607"/>
            <a:ext cx="164941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n 10"/>
          <p:cNvSpPr/>
          <p:nvPr/>
        </p:nvSpPr>
        <p:spPr>
          <a:xfrm>
            <a:off x="6593381" y="1838256"/>
            <a:ext cx="1204080" cy="1204171"/>
          </a:xfrm>
          <a:prstGeom prst="ca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symptoms,</a:t>
            </a:r>
          </a:p>
          <a:p>
            <a:pPr algn="ctr"/>
            <a:r>
              <a:rPr lang="en-US" dirty="0" smtClean="0"/>
              <a:t>diseases,</a:t>
            </a:r>
          </a:p>
          <a:p>
            <a:pPr algn="ctr"/>
            <a:r>
              <a:rPr lang="en-US" dirty="0" smtClean="0"/>
              <a:t>drugs, </a:t>
            </a:r>
            <a:r>
              <a:rPr lang="en-US" dirty="0" err="1" smtClean="0"/>
              <a:t>etc</a:t>
            </a:r>
            <a:endParaRPr lang="en-US" dirty="0"/>
          </a:p>
        </p:txBody>
      </p:sp>
      <p:cxnSp>
        <p:nvCxnSpPr>
          <p:cNvPr id="12" name="Straight Arrow Connector 11"/>
          <p:cNvCxnSpPr>
            <a:endCxn id="13" idx="3"/>
          </p:cNvCxnSpPr>
          <p:nvPr/>
        </p:nvCxnSpPr>
        <p:spPr>
          <a:xfrm>
            <a:off x="5224360" y="2432091"/>
            <a:ext cx="1224891" cy="9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3848" y="2118685"/>
            <a:ext cx="117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Entity Extraction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195421" y="3141397"/>
            <a:ext cx="0" cy="874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816321" y="4823942"/>
            <a:ext cx="92367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Vertical Scroll 22"/>
          <p:cNvSpPr/>
          <p:nvPr/>
        </p:nvSpPr>
        <p:spPr>
          <a:xfrm>
            <a:off x="3018449" y="4032155"/>
            <a:ext cx="1665912" cy="1732029"/>
          </a:xfrm>
          <a:prstGeom prst="verticalScroll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Extracted Knowledge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2094771" y="4844378"/>
            <a:ext cx="92367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57200" y="4296086"/>
            <a:ext cx="1555101" cy="1154685"/>
            <a:chOff x="742243" y="4354809"/>
            <a:chExt cx="1270058" cy="1154685"/>
          </a:xfrm>
        </p:grpSpPr>
        <p:sp>
          <p:nvSpPr>
            <p:cNvPr id="25" name="Frame 24"/>
            <p:cNvSpPr/>
            <p:nvPr/>
          </p:nvSpPr>
          <p:spPr>
            <a:xfrm>
              <a:off x="742243" y="4354809"/>
              <a:ext cx="1270058" cy="1154685"/>
            </a:xfrm>
            <a:prstGeom prst="fram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4368" y="4734207"/>
              <a:ext cx="1104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pplication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430747" y="2062759"/>
            <a:ext cx="117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 of Our System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147</a:t>
            </a:fld>
            <a:endParaRPr lang="en-US"/>
          </a:p>
        </p:txBody>
      </p:sp>
      <p:pic>
        <p:nvPicPr>
          <p:cNvPr id="26" name="Picture 4" descr="http://www.gtrrlaw.com/wp-content/uploads/2015/02/P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t="6487" r="3247" b="7301"/>
          <a:stretch/>
        </p:blipFill>
        <p:spPr bwMode="auto">
          <a:xfrm>
            <a:off x="6075161" y="4063832"/>
            <a:ext cx="2086706" cy="17569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3" grpId="0"/>
      <p:bldP spid="23" grpId="0" animBg="1"/>
      <p:bldP spid="18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067" y="1619352"/>
            <a:ext cx="1946506" cy="19465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ular Callout 5"/>
          <p:cNvSpPr/>
          <p:nvPr/>
        </p:nvSpPr>
        <p:spPr>
          <a:xfrm>
            <a:off x="2603573" y="1130189"/>
            <a:ext cx="1618777" cy="642010"/>
          </a:xfrm>
          <a:prstGeom prst="wedgeRoundRectCallout">
            <a:avLst>
              <a:gd name="adj1" fmla="val -67906"/>
              <a:gd name="adj2" fmla="val 96789"/>
              <a:gd name="adj3" fmla="val 16667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25-year-old, cough, fever</a:t>
            </a:r>
            <a:endParaRPr lang="en-US" dirty="0"/>
          </a:p>
        </p:txBody>
      </p:sp>
      <p:sp>
        <p:nvSpPr>
          <p:cNvPr id="8" name="Vertical Scroll 7"/>
          <p:cNvSpPr/>
          <p:nvPr/>
        </p:nvSpPr>
        <p:spPr>
          <a:xfrm>
            <a:off x="6130410" y="1244068"/>
            <a:ext cx="1879748" cy="1954352"/>
          </a:xfrm>
          <a:prstGeom prst="verticalScrol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Extracted Knowledge</a:t>
            </a:r>
          </a:p>
          <a:p>
            <a:pPr algn="ctr"/>
            <a:r>
              <a:rPr lang="en-US" dirty="0" smtClean="0"/>
              <a:t>by Our System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717845" y="2328333"/>
            <a:ext cx="2412565" cy="259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7176118" y="3246584"/>
            <a:ext cx="0" cy="6568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 10"/>
          <p:cNvGraphicFramePr/>
          <p:nvPr>
            <p:extLst/>
          </p:nvPr>
        </p:nvGraphicFramePr>
        <p:xfrm>
          <a:off x="5359400" y="3903431"/>
          <a:ext cx="3674533" cy="2725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Diagram 12"/>
          <p:cNvGraphicFramePr/>
          <p:nvPr>
            <p:extLst/>
          </p:nvPr>
        </p:nvGraphicFramePr>
        <p:xfrm>
          <a:off x="2319144" y="4222294"/>
          <a:ext cx="3457928" cy="2134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flipH="1">
            <a:off x="4377267" y="2963333"/>
            <a:ext cx="1753143" cy="1193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1060578" y="304257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Q&amp;A System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11" grpId="0">
        <p:bldAsOne/>
      </p:bldGraphic>
      <p:bldGraphic spid="13" grpId="0">
        <p:bldAsOne/>
      </p:bldGraphic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1206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149</a:t>
            </a:fld>
            <a:endParaRPr 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2004975373"/>
              </p:ext>
            </p:extLst>
          </p:nvPr>
        </p:nvGraphicFramePr>
        <p:xfrm>
          <a:off x="457200" y="1144273"/>
          <a:ext cx="8339667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525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 Discovery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cs typeface="Times New Roman" pitchFamily="18" charset="0"/>
              </a:rPr>
              <a:t>Principle</a:t>
            </a:r>
            <a:endParaRPr lang="en-US" altLang="zh-CN" sz="35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3200" dirty="0" smtClean="0">
                <a:cs typeface="Times New Roman" pitchFamily="18" charset="0"/>
              </a:rPr>
              <a:t>Infer both truth and source reliability from the data</a:t>
            </a:r>
          </a:p>
          <a:p>
            <a:pPr lvl="2">
              <a:lnSpc>
                <a:spcPct val="110000"/>
              </a:lnSpc>
            </a:pPr>
            <a:r>
              <a:rPr lang="en-US" altLang="zh-CN" sz="2600" dirty="0">
                <a:cs typeface="Times New Roman" pitchFamily="18" charset="0"/>
              </a:rPr>
              <a:t>A source is reliable if it provides many pieces of true information</a:t>
            </a:r>
          </a:p>
          <a:p>
            <a:pPr lvl="2">
              <a:lnSpc>
                <a:spcPct val="110000"/>
              </a:lnSpc>
            </a:pPr>
            <a:r>
              <a:rPr lang="en-US" altLang="zh-CN" sz="2600" dirty="0">
                <a:cs typeface="Times New Roman" pitchFamily="18" charset="0"/>
              </a:rPr>
              <a:t>A piece of information is likely to be true if it is provided by many reliable </a:t>
            </a:r>
            <a:r>
              <a:rPr lang="en-US" altLang="zh-CN" sz="2600" dirty="0" smtClean="0">
                <a:cs typeface="Times New Roman" pitchFamily="18" charset="0"/>
              </a:rPr>
              <a:t>sources</a:t>
            </a:r>
            <a:endParaRPr lang="en-US" altLang="zh-CN" sz="1900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altLang="zh-CN" sz="2400" b="1" dirty="0">
              <a:solidFill>
                <a:srgbClr val="C00000"/>
              </a:solidFill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5104701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Survey for truth discovery</a:t>
            </a:r>
          </a:p>
          <a:p>
            <a:pPr lvl="1"/>
            <a:r>
              <a:rPr lang="en-US" sz="2800" dirty="0"/>
              <a:t>[Li et al., 2015b] </a:t>
            </a:r>
          </a:p>
          <a:p>
            <a:pPr lvl="1"/>
            <a:r>
              <a:rPr lang="en-US" sz="2800" dirty="0"/>
              <a:t>[</a:t>
            </a:r>
            <a:r>
              <a:rPr lang="en-US" sz="2800" dirty="0" err="1"/>
              <a:t>Waguih</a:t>
            </a:r>
            <a:r>
              <a:rPr lang="en-US" sz="2800" dirty="0"/>
              <a:t> et al., 2015]</a:t>
            </a:r>
          </a:p>
          <a:p>
            <a:pPr lvl="1"/>
            <a:r>
              <a:rPr lang="en-US" sz="2800" dirty="0"/>
              <a:t>[</a:t>
            </a:r>
            <a:r>
              <a:rPr lang="en-US" sz="2800" dirty="0" err="1"/>
              <a:t>Waguih</a:t>
            </a:r>
            <a:r>
              <a:rPr lang="en-US" sz="2800" dirty="0"/>
              <a:t> et al., 2014]</a:t>
            </a:r>
          </a:p>
          <a:p>
            <a:pPr lvl="1"/>
            <a:r>
              <a:rPr lang="en-US" sz="2800" dirty="0" smtClean="0"/>
              <a:t>[Li et al., 2012]</a:t>
            </a:r>
          </a:p>
          <a:p>
            <a:pPr lvl="1"/>
            <a:r>
              <a:rPr lang="en-US" sz="2800" dirty="0" smtClean="0"/>
              <a:t>[</a:t>
            </a:r>
            <a:r>
              <a:rPr lang="en-US" sz="2800" dirty="0" err="1"/>
              <a:t>Gupta&amp;Han</a:t>
            </a:r>
            <a:r>
              <a:rPr lang="en-US" sz="2800" dirty="0"/>
              <a:t>, 2011</a:t>
            </a:r>
            <a:r>
              <a:rPr lang="en-US" sz="2800" dirty="0" smtClean="0"/>
              <a:t>]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Survey for crowdsourcing</a:t>
            </a:r>
          </a:p>
          <a:p>
            <a:pPr lvl="1"/>
            <a:r>
              <a:rPr lang="en-US" sz="2800" dirty="0"/>
              <a:t>[Zhang et al., 2016]</a:t>
            </a:r>
          </a:p>
          <a:p>
            <a:pPr lvl="1"/>
            <a:r>
              <a:rPr lang="en-US" sz="2800" dirty="0" smtClean="0"/>
              <a:t>[Hung et al., 2013]</a:t>
            </a:r>
          </a:p>
          <a:p>
            <a:pPr lvl="1"/>
            <a:r>
              <a:rPr lang="en-US" sz="2800" dirty="0" smtClean="0"/>
              <a:t>[</a:t>
            </a:r>
            <a:r>
              <a:rPr lang="en-US" sz="2800" dirty="0" err="1" smtClean="0"/>
              <a:t>Sheshadri&amp;Lease</a:t>
            </a:r>
            <a:r>
              <a:rPr lang="en-US" sz="2800" dirty="0" smtClean="0"/>
              <a:t>, 2013]</a:t>
            </a:r>
          </a:p>
          <a:p>
            <a:pPr lvl="1"/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 Resources</a:t>
            </a:r>
          </a:p>
        </p:txBody>
      </p:sp>
    </p:spTree>
    <p:extLst>
      <p:ext uri="{BB962C8B-B14F-4D97-AF65-F5344CB8AC3E}">
        <p14:creationId xmlns:p14="http://schemas.microsoft.com/office/powerpoint/2010/main" val="176745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Truth discovery data and software</a:t>
            </a:r>
          </a:p>
          <a:p>
            <a:pPr lvl="1"/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lunadong.com/fusionDataSets.htm</a:t>
            </a:r>
            <a:endParaRPr lang="en-US" sz="2400" dirty="0" smtClean="0"/>
          </a:p>
          <a:p>
            <a:pPr lvl="1"/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cogcomp.cs.illinois.edu/page/resource_view/16</a:t>
            </a:r>
            <a:endParaRPr lang="en-US" sz="2400" dirty="0" smtClean="0"/>
          </a:p>
          <a:p>
            <a:pPr lvl="1"/>
            <a:r>
              <a:rPr lang="en-US" sz="2400" dirty="0">
                <a:hlinkClick r:id="rId4"/>
              </a:rPr>
              <a:t>http://www.cse.buffalo.edu/~</a:t>
            </a:r>
            <a:r>
              <a:rPr lang="en-US" sz="2400" dirty="0" smtClean="0">
                <a:hlinkClick r:id="rId4"/>
              </a:rPr>
              <a:t>jing/software.htm</a:t>
            </a:r>
            <a:endParaRPr lang="en-US" sz="24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Crowdsourced </a:t>
            </a:r>
            <a:r>
              <a:rPr lang="en-US" sz="2800" dirty="0">
                <a:solidFill>
                  <a:srgbClr val="C00000"/>
                </a:solidFill>
              </a:rPr>
              <a:t>data </a:t>
            </a:r>
            <a:r>
              <a:rPr lang="en-US" sz="2800" dirty="0" smtClean="0">
                <a:solidFill>
                  <a:srgbClr val="C00000"/>
                </a:solidFill>
              </a:rPr>
              <a:t>aggregation data </a:t>
            </a:r>
            <a:r>
              <a:rPr lang="en-US" sz="2800" dirty="0">
                <a:solidFill>
                  <a:srgbClr val="C00000"/>
                </a:solidFill>
              </a:rPr>
              <a:t>and software</a:t>
            </a:r>
            <a:endParaRPr lang="en-US" sz="2800" dirty="0" smtClean="0">
              <a:solidFill>
                <a:srgbClr val="C00000"/>
              </a:solidFill>
            </a:endParaRPr>
          </a:p>
          <a:p>
            <a:pPr lvl="1"/>
            <a:r>
              <a:rPr lang="en-US" sz="2400" dirty="0">
                <a:hlinkClick r:id="rId5"/>
              </a:rPr>
              <a:t>https://</a:t>
            </a:r>
            <a:r>
              <a:rPr lang="en-US" sz="2400" dirty="0" smtClean="0">
                <a:hlinkClick r:id="rId5"/>
              </a:rPr>
              <a:t>sites.google.com/site/amtworkshop2010/data-1</a:t>
            </a:r>
            <a:endParaRPr lang="en-US" sz="2400" dirty="0" smtClean="0"/>
          </a:p>
          <a:p>
            <a:pPr lvl="1"/>
            <a:r>
              <a:rPr lang="en-US" sz="2400" dirty="0">
                <a:hlinkClick r:id="rId6"/>
              </a:rPr>
              <a:t>http://</a:t>
            </a:r>
            <a:r>
              <a:rPr lang="en-US" sz="2400" dirty="0" smtClean="0">
                <a:hlinkClick r:id="rId6"/>
              </a:rPr>
              <a:t>ir.ischool.utexas.edu/square/index.html</a:t>
            </a:r>
            <a:endParaRPr lang="en-US" sz="2400" dirty="0" smtClean="0"/>
          </a:p>
          <a:p>
            <a:pPr lvl="1"/>
            <a:r>
              <a:rPr lang="en-US" sz="2400" dirty="0">
                <a:hlinkClick r:id="rId7"/>
              </a:rPr>
              <a:t>https://sites.google.com/site/nlpannotations</a:t>
            </a:r>
            <a:r>
              <a:rPr lang="en-US" sz="2400" dirty="0" smtClean="0">
                <a:hlinkClick r:id="rId7"/>
              </a:rPr>
              <a:t>/</a:t>
            </a:r>
            <a:endParaRPr lang="en-US" sz="2400" dirty="0" smtClean="0"/>
          </a:p>
          <a:p>
            <a:pPr lvl="1"/>
            <a:r>
              <a:rPr lang="en-US" sz="2400" dirty="0">
                <a:hlinkClick r:id="rId8"/>
              </a:rPr>
              <a:t>http://</a:t>
            </a:r>
            <a:r>
              <a:rPr lang="en-US" sz="2400" dirty="0" smtClean="0">
                <a:hlinkClick r:id="rId8"/>
              </a:rPr>
              <a:t>research.microsoft.com/en-us/projects/crowd</a:t>
            </a:r>
            <a:endParaRPr lang="en-US" sz="2400" dirty="0" smtClean="0"/>
          </a:p>
          <a:p>
            <a:pPr lvl="1"/>
            <a:r>
              <a:rPr lang="en-US" sz="2400" dirty="0">
                <a:hlinkClick r:id="rId9"/>
              </a:rPr>
              <a:t>http://ceka.sourceforge.net</a:t>
            </a:r>
            <a:r>
              <a:rPr lang="en-US" sz="2400" dirty="0" smtClean="0">
                <a:hlinkClick r:id="rId9"/>
              </a:rPr>
              <a:t>/</a:t>
            </a:r>
            <a:endParaRPr lang="en-US" sz="2400" dirty="0" smtClean="0"/>
          </a:p>
          <a:p>
            <a:pPr lvl="1"/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151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Available Resources</a:t>
            </a:r>
          </a:p>
        </p:txBody>
      </p:sp>
    </p:spTree>
    <p:extLst>
      <p:ext uri="{BB962C8B-B14F-4D97-AF65-F5344CB8AC3E}">
        <p14:creationId xmlns:p14="http://schemas.microsoft.com/office/powerpoint/2010/main" val="2101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These slides are available at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http</a:t>
            </a:r>
            <a:r>
              <a:rPr lang="en-US" sz="2800" dirty="0"/>
              <a:t>://www.cse.buffalo.edu/~jing/talks.htm</a:t>
            </a:r>
            <a:endParaRPr lang="en-US" sz="2800" dirty="0" smtClean="0"/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References</a:t>
            </a:r>
            <a:r>
              <a:rPr lang="en-US" sz="44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0686"/>
            <a:ext cx="7886700" cy="4566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[Chen et al., ICML’13] X. Chen, Q. Lin, and D. Zhou. Optimistic Knowledge Gradient Policy for Optimal Budget Allocation in Crowdsourcing. In </a:t>
            </a:r>
            <a:r>
              <a:rPr lang="en-US" sz="2000" i="1" dirty="0"/>
              <a:t>Proc. of  International Conference on Machine Learning</a:t>
            </a:r>
            <a:r>
              <a:rPr lang="en-US" sz="2000" dirty="0"/>
              <a:t>, pages 64-72, 2013. 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Dawid&amp;Skene</a:t>
            </a:r>
            <a:r>
              <a:rPr lang="en-US" sz="2000" dirty="0"/>
              <a:t>, 1979] A. P. </a:t>
            </a:r>
            <a:r>
              <a:rPr lang="en-US" sz="2000" dirty="0" err="1"/>
              <a:t>Dawid</a:t>
            </a:r>
            <a:r>
              <a:rPr lang="en-US" sz="2000" dirty="0"/>
              <a:t> and A. M. Skene. Maximum likelihood estimation of observer error-rates using the EM algorithm. Journal of the Royal Statistical Society, Series C, pages 20–28, 1979.</a:t>
            </a:r>
          </a:p>
          <a:p>
            <a:pPr marL="0" indent="0">
              <a:buNone/>
            </a:pPr>
            <a:r>
              <a:rPr lang="en-US" sz="2000" dirty="0"/>
              <a:t>[Dong et al., VLDB’09a] X. L. Dong, L. </a:t>
            </a:r>
            <a:r>
              <a:rPr lang="en-US" sz="2000" dirty="0" err="1"/>
              <a:t>Berti-Equille,and</a:t>
            </a:r>
            <a:r>
              <a:rPr lang="en-US" sz="2000" dirty="0"/>
              <a:t> D. Srivastava. Integrating conflicting data: The role of source dependence. In </a:t>
            </a:r>
            <a:r>
              <a:rPr lang="en-US" sz="2000" i="1" dirty="0"/>
              <a:t>Proc. of VLDB Endow</a:t>
            </a:r>
            <a:r>
              <a:rPr lang="en-US" sz="2000" dirty="0"/>
              <a:t>., pages 550–561, 2009.</a:t>
            </a:r>
          </a:p>
          <a:p>
            <a:pPr marL="0" indent="0">
              <a:buNone/>
            </a:pPr>
            <a:r>
              <a:rPr lang="en-US" sz="2000" dirty="0"/>
              <a:t>[Dong et al., VLDB’09b] X. L. Dong, L. </a:t>
            </a:r>
            <a:r>
              <a:rPr lang="en-US" sz="2000" dirty="0" err="1"/>
              <a:t>Berti-Equille,and</a:t>
            </a:r>
            <a:r>
              <a:rPr lang="en-US" sz="2000" dirty="0"/>
              <a:t> D. Srivastava. Truth discovery and copying detection in a dynamic world. In </a:t>
            </a:r>
            <a:r>
              <a:rPr lang="en-US" sz="2000" i="1" dirty="0"/>
              <a:t>Proc. of VLDB Endow</a:t>
            </a:r>
            <a:r>
              <a:rPr lang="en-US" sz="2000" dirty="0"/>
              <a:t>., pages 550–561, 2009.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Gupta&amp;Han</a:t>
            </a:r>
            <a:r>
              <a:rPr lang="en-US" sz="2000" dirty="0"/>
              <a:t>, 2011] M. Gupta and J. Han. Heterogeneous network-based trust analysis: A survey. ACM SIGKDD Explorations Newsletter, 13(1):54–71, 2011.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9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5811837"/>
          </a:xfrm>
        </p:spPr>
        <p:txBody>
          <a:bodyPr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2000" dirty="0"/>
              <a:t>[Hung et al., 2013] N. Q. V. Hung, N. T. Tam, L. N. Tran, and K. </a:t>
            </a:r>
            <a:r>
              <a:rPr lang="en-US" sz="2000" dirty="0" err="1"/>
              <a:t>Aberer</a:t>
            </a:r>
            <a:r>
              <a:rPr lang="en-US" sz="2000" dirty="0"/>
              <a:t>. An evaluation of aggregation techniques in crowdsourcing. In Web Information Systems Engineering, pages 1–15, 2013.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/>
              <a:t>[</a:t>
            </a:r>
            <a:r>
              <a:rPr lang="en-US" sz="2000" dirty="0" err="1"/>
              <a:t>Jin</a:t>
            </a:r>
            <a:r>
              <a:rPr lang="en-US" sz="2000" dirty="0"/>
              <a:t> et al., MobiHoc’15] H. </a:t>
            </a:r>
            <a:r>
              <a:rPr lang="en-US" sz="2000" dirty="0" err="1"/>
              <a:t>Jin</a:t>
            </a:r>
            <a:r>
              <a:rPr lang="en-US" sz="2000" dirty="0"/>
              <a:t>, L. Su, D. Chen, K. </a:t>
            </a:r>
            <a:r>
              <a:rPr lang="en-US" sz="2000" dirty="0" err="1"/>
              <a:t>Nahrstedt</a:t>
            </a:r>
            <a:r>
              <a:rPr lang="en-US" sz="2000" dirty="0"/>
              <a:t>, and J. Xu. Quality of Information Aware Incentive Mechanisms for Mobile Crowd Sensing Systems. In </a:t>
            </a:r>
            <a:r>
              <a:rPr lang="en-US" sz="2000" i="1" dirty="0"/>
              <a:t>Proc. of ACM Symposium on Mobile Ad Hoc Networking and Computing</a:t>
            </a:r>
            <a:r>
              <a:rPr lang="en-US" sz="2000" dirty="0"/>
              <a:t>, 2015.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/>
              <a:t>[</a:t>
            </a:r>
            <a:r>
              <a:rPr lang="en-US" sz="2000" dirty="0" err="1"/>
              <a:t>Kajino</a:t>
            </a:r>
            <a:r>
              <a:rPr lang="en-US" sz="2000" dirty="0"/>
              <a:t> et al., 2014] </a:t>
            </a:r>
            <a:r>
              <a:rPr lang="en-US" sz="2000" dirty="0" err="1"/>
              <a:t>H.Kajino</a:t>
            </a:r>
            <a:r>
              <a:rPr lang="en-US" sz="2000" dirty="0"/>
              <a:t>, H. Arai, and H. Kashima. Preserving worker privacy in crowdsourcing. Data Mining and Knowledge Discovery, 28(5-6), 1314-1335, 2014.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/>
              <a:t>[</a:t>
            </a:r>
            <a:r>
              <a:rPr lang="en-US" sz="2000" dirty="0" err="1"/>
              <a:t>Lakkaraju</a:t>
            </a:r>
            <a:r>
              <a:rPr lang="en-US" sz="2000" dirty="0"/>
              <a:t> et al., SDM’15] H. </a:t>
            </a:r>
            <a:r>
              <a:rPr lang="en-US" sz="2000" dirty="0" err="1"/>
              <a:t>Lakkaraju</a:t>
            </a:r>
            <a:r>
              <a:rPr lang="en-US" sz="2000" dirty="0"/>
              <a:t>, J. </a:t>
            </a:r>
            <a:r>
              <a:rPr lang="en-US" sz="2000" dirty="0" err="1"/>
              <a:t>Leskovec</a:t>
            </a:r>
            <a:r>
              <a:rPr lang="en-US" sz="2000" dirty="0"/>
              <a:t>, J. Kleinberg, and S. Mullainathan. A Bayesian framework for modeling human evaluations. In </a:t>
            </a:r>
            <a:r>
              <a:rPr lang="en-US" sz="2000" i="1" dirty="0"/>
              <a:t>Proc. of the SIAM International Conference on Data Mining</a:t>
            </a:r>
            <a:r>
              <a:rPr lang="en-US" sz="2000" dirty="0"/>
              <a:t>, 2015.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/>
              <a:t>[Li et al., 2013] H. Li, B. Yu, and D. Zhou. Error rate analysis of labeling by crowdsourcing. In ICML Workshop: Machine Learning Meets Crowdsourcing, 2013.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sz="2000" dirty="0"/>
              <a:t>[Li et al., VLDB’15] Q. Li, Y. Li, J. Gao, L. Su, B. Zhao, M. </a:t>
            </a:r>
            <a:r>
              <a:rPr lang="en-US" sz="2000" dirty="0" err="1"/>
              <a:t>Demirbas</a:t>
            </a:r>
            <a:r>
              <a:rPr lang="en-US" sz="2000" dirty="0"/>
              <a:t>, W. Fan, and J. Han. A confidence-aware approach for truth discovery on long-tail data. In </a:t>
            </a:r>
            <a:r>
              <a:rPr lang="en-US" sz="2000" i="1" dirty="0"/>
              <a:t>Proc. of VLDB Endow</a:t>
            </a:r>
            <a:r>
              <a:rPr lang="en-US" sz="2000" dirty="0"/>
              <a:t>., 8(4), 2015.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5811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[Li et al., SIGMOD’14] Q. Li, Y. Li, J. Gao, B. Zhao, W. Fan, and J. Han. Resolving Conflicts in heterogeneous data by truth discovery and source reliability estimation. In </a:t>
            </a:r>
            <a:r>
              <a:rPr lang="en-US" sz="2000" i="1" dirty="0"/>
              <a:t>Proc. of the ACM SIGMOD International Conference on Management of Data</a:t>
            </a:r>
            <a:r>
              <a:rPr lang="en-US" sz="2000" dirty="0"/>
              <a:t>, pages 1187–1198, 2014.</a:t>
            </a:r>
          </a:p>
          <a:p>
            <a:pPr marL="0" indent="0">
              <a:buNone/>
            </a:pPr>
            <a:r>
              <a:rPr lang="en-US" sz="2000" dirty="0"/>
              <a:t>[Li et al., WSDM’16] Q. Li, F. Ma, J. Gao, L. Su, and C. J. Quinn. Crowdsourcing High Quality Labels with a Tight Budget. In </a:t>
            </a:r>
            <a:r>
              <a:rPr lang="en-US" sz="2000" i="1" dirty="0"/>
              <a:t>Proc. of ACM International Conference on Web Search and Data Mining</a:t>
            </a:r>
            <a:r>
              <a:rPr lang="en-US" sz="2000" dirty="0"/>
              <a:t>, 2016.</a:t>
            </a:r>
          </a:p>
          <a:p>
            <a:pPr marL="0" indent="0">
              <a:buNone/>
            </a:pPr>
            <a:r>
              <a:rPr lang="en-US" sz="2000" dirty="0"/>
              <a:t>[Li et al., VLDB’12] X. Li, X. L. Dong, K. B. Lyons, W. </a:t>
            </a:r>
            <a:r>
              <a:rPr lang="en-US" sz="2000" dirty="0" err="1"/>
              <a:t>Meng</a:t>
            </a:r>
            <a:r>
              <a:rPr lang="en-US" sz="2000" dirty="0"/>
              <a:t>, and D. Srivastava. Truth finding on the deep web: Is the problem solved? In </a:t>
            </a:r>
            <a:r>
              <a:rPr lang="en-US" sz="2000" i="1" dirty="0"/>
              <a:t>Proc. of VLDB Endow</a:t>
            </a:r>
            <a:r>
              <a:rPr lang="en-US" sz="2000" dirty="0"/>
              <a:t>., 6(2):97–108, 2012.</a:t>
            </a:r>
          </a:p>
          <a:p>
            <a:pPr marL="0" indent="0">
              <a:buNone/>
            </a:pPr>
            <a:r>
              <a:rPr lang="en-US" sz="2000" dirty="0"/>
              <a:t>[Li et al., 2015] Y. Li, J. Gao, C. </a:t>
            </a:r>
            <a:r>
              <a:rPr lang="en-US" sz="2000" dirty="0" err="1"/>
              <a:t>Meng</a:t>
            </a:r>
            <a:r>
              <a:rPr lang="en-US" sz="2000" dirty="0"/>
              <a:t>, Q. Li, L. Su, B. Zhao, W. Fan, and J. Han. A survey on truth discovery. ACM SIGKDD Explorations Newsletter, 2015.</a:t>
            </a:r>
          </a:p>
          <a:p>
            <a:pPr marL="0" indent="0">
              <a:buNone/>
            </a:pPr>
            <a:r>
              <a:rPr lang="en-US" sz="2000" dirty="0"/>
              <a:t>[Liu et al., NIPS’12] Q. Liu, J. Peng, and A. </a:t>
            </a:r>
            <a:r>
              <a:rPr lang="en-US" sz="2000" dirty="0" err="1"/>
              <a:t>Ihler</a:t>
            </a:r>
            <a:r>
              <a:rPr lang="en-US" sz="2000" dirty="0"/>
              <a:t>. </a:t>
            </a:r>
            <a:r>
              <a:rPr lang="en-US" sz="2000" dirty="0" err="1"/>
              <a:t>Variational</a:t>
            </a:r>
            <a:r>
              <a:rPr lang="en-US" sz="2000" dirty="0"/>
              <a:t> Inference for crowdsourcing. In </a:t>
            </a:r>
            <a:r>
              <a:rPr lang="en-US" sz="2000" i="1" dirty="0"/>
              <a:t>Advances in Neural Information Processing Systems</a:t>
            </a:r>
            <a:r>
              <a:rPr lang="en-US" sz="2000" dirty="0"/>
              <a:t>, pages 692–700, 2012.</a:t>
            </a:r>
          </a:p>
          <a:p>
            <a:pPr marL="0" indent="0">
              <a:buNone/>
            </a:pPr>
            <a:r>
              <a:rPr lang="en-US" sz="2000" dirty="0"/>
              <a:t>[Ma et al., KDD’15] F. Ma, Y. Li, Q. Li, M. Qui, J. Gao, S. </a:t>
            </a:r>
            <a:r>
              <a:rPr lang="en-US" sz="2000" dirty="0" err="1"/>
              <a:t>Zhi</a:t>
            </a:r>
            <a:r>
              <a:rPr lang="en-US" sz="2000" dirty="0"/>
              <a:t>, L. Su, B. Zhao, H. Ji, and J. Han. </a:t>
            </a:r>
            <a:r>
              <a:rPr lang="en-US" sz="2000" dirty="0" err="1"/>
              <a:t>Faitcrowd</a:t>
            </a:r>
            <a:r>
              <a:rPr lang="en-US" sz="2000" dirty="0"/>
              <a:t>: Fine grained truth discovery for crowdsourced data aggregation. </a:t>
            </a:r>
            <a:r>
              <a:rPr lang="en-US" sz="2000" i="1" dirty="0"/>
              <a:t>In Proc. of the ACM SIGKDD International Conference on Knowledge Discovery and Data Mining</a:t>
            </a:r>
            <a:r>
              <a:rPr lang="en-US" sz="2000" dirty="0"/>
              <a:t>, 2015.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5811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Meng</a:t>
            </a:r>
            <a:r>
              <a:rPr lang="en-US" sz="2000" dirty="0"/>
              <a:t> et al., SenSys’15] C. </a:t>
            </a:r>
            <a:r>
              <a:rPr lang="en-US" sz="2000" dirty="0" err="1"/>
              <a:t>Meng</a:t>
            </a:r>
            <a:r>
              <a:rPr lang="en-US" sz="2000" dirty="0"/>
              <a:t>, W. Jiang, Y. Li, J. Gao, L. Su, H. Ding, and Y. Cheng. Truth Discovery on Crowd Sensing of Correlated Entities. In </a:t>
            </a:r>
            <a:r>
              <a:rPr lang="en-US" sz="2000" i="1" dirty="0"/>
              <a:t>Proc. of the ACM Conference on Embedded Networked Sensor Systems</a:t>
            </a:r>
            <a:r>
              <a:rPr lang="en-US" sz="2000" dirty="0"/>
              <a:t>, 2015.</a:t>
            </a:r>
          </a:p>
          <a:p>
            <a:pPr marL="0" indent="0">
              <a:buNone/>
            </a:pPr>
            <a:r>
              <a:rPr lang="en-US" sz="2000" dirty="0"/>
              <a:t>[Miao et al., SenSys’15] C. Miao, W. Jiang, L. Su, Y. Li, S. </a:t>
            </a:r>
            <a:r>
              <a:rPr lang="en-US" sz="2000" dirty="0" err="1"/>
              <a:t>Guo</a:t>
            </a:r>
            <a:r>
              <a:rPr lang="en-US" sz="2000" dirty="0"/>
              <a:t>, Z. Qin, H. Xiao, J. Gao, and K. Ren. Cloud-Enabled Privacy-Preserving Truth Discovery in Crowd Sensing Systems. In </a:t>
            </a:r>
            <a:r>
              <a:rPr lang="en-US" sz="2000" i="1" dirty="0"/>
              <a:t>Prof of the ACM Conference on Embedded Networked Sensor Systems</a:t>
            </a:r>
            <a:r>
              <a:rPr lang="en-US" sz="2000" dirty="0"/>
              <a:t>, 2015.</a:t>
            </a:r>
          </a:p>
          <a:p>
            <a:pPr marL="0" indent="0">
              <a:buNone/>
            </a:pPr>
            <a:r>
              <a:rPr lang="en-US" sz="2000" dirty="0"/>
              <a:t>[Mukherjee et al., KDD’14] S. Mukherjee, G. </a:t>
            </a:r>
            <a:r>
              <a:rPr lang="en-US" sz="2000" dirty="0" err="1"/>
              <a:t>Weikum</a:t>
            </a:r>
            <a:r>
              <a:rPr lang="en-US" sz="2000" dirty="0"/>
              <a:t>, and C. </a:t>
            </a:r>
            <a:r>
              <a:rPr lang="en-US" sz="2000" dirty="0" err="1"/>
              <a:t>Danescu-Niculescu-Mizil</a:t>
            </a:r>
            <a:r>
              <a:rPr lang="en-US" sz="2000" dirty="0"/>
              <a:t>. People on drugs: credibility of user statements in health communities. In </a:t>
            </a:r>
            <a:r>
              <a:rPr lang="en-US" sz="2000" i="1" dirty="0"/>
              <a:t>Proc. of the ACM SIGKDD International Conference on Knowledge Discovery and Data Mining</a:t>
            </a:r>
            <a:r>
              <a:rPr lang="en-US" sz="2000" dirty="0"/>
              <a:t>, pages 65–74, 2014.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Pasternack&amp;Roth</a:t>
            </a:r>
            <a:r>
              <a:rPr lang="en-US" sz="2000" dirty="0"/>
              <a:t>, WWW’13] J. </a:t>
            </a:r>
            <a:r>
              <a:rPr lang="en-US" sz="2000" dirty="0" err="1"/>
              <a:t>Pasternack</a:t>
            </a:r>
            <a:r>
              <a:rPr lang="en-US" sz="2000" dirty="0"/>
              <a:t> and D. Roth. Latent credibility analysis. In </a:t>
            </a:r>
            <a:r>
              <a:rPr lang="en-US" sz="2000" i="1" dirty="0"/>
              <a:t>Proc. of the International Conference on World Wide Web</a:t>
            </a:r>
            <a:r>
              <a:rPr lang="en-US" sz="2000" dirty="0"/>
              <a:t>, pages 1009–1020, 2013.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Pochampally</a:t>
            </a:r>
            <a:r>
              <a:rPr lang="en-US" sz="2000" dirty="0"/>
              <a:t> et al., SIGMOD’14] R. </a:t>
            </a:r>
            <a:r>
              <a:rPr lang="en-US" sz="2000" dirty="0" err="1"/>
              <a:t>Pochampally</a:t>
            </a:r>
            <a:r>
              <a:rPr lang="en-US" sz="2000" dirty="0"/>
              <a:t>, A. D. </a:t>
            </a:r>
            <a:r>
              <a:rPr lang="en-US" sz="2000" dirty="0" err="1"/>
              <a:t>Sarma</a:t>
            </a:r>
            <a:r>
              <a:rPr lang="en-US" sz="2000" dirty="0"/>
              <a:t>, X. L. Dong, A. </a:t>
            </a:r>
            <a:r>
              <a:rPr lang="en-US" sz="2000" dirty="0" err="1"/>
              <a:t>Meliou</a:t>
            </a:r>
            <a:r>
              <a:rPr lang="en-US" sz="2000" dirty="0"/>
              <a:t>, and D. Srivastava. Fusing data with correlations. In </a:t>
            </a:r>
            <a:r>
              <a:rPr lang="en-US" sz="2000" i="1" dirty="0"/>
              <a:t>Proc. of the ACM SIGMOD International Conference on Management of Data</a:t>
            </a:r>
            <a:r>
              <a:rPr lang="en-US" sz="2000" dirty="0"/>
              <a:t>, pages 433–444, 2014.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6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6356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[Qi et al., WWW’13] G.-J. Qi, C. C. Aggarwal, J. Han, and T. Huang. Mining collective intelligence in diverse groups. In </a:t>
            </a:r>
            <a:r>
              <a:rPr lang="en-US" sz="2000" i="1" dirty="0"/>
              <a:t>Proc. of the International Conference on World Wide Web</a:t>
            </a:r>
            <a:r>
              <a:rPr lang="en-US" sz="2000" dirty="0"/>
              <a:t>, pages 1041–1052, 2013.</a:t>
            </a:r>
          </a:p>
          <a:p>
            <a:pPr marL="0" indent="0">
              <a:buNone/>
            </a:pPr>
            <a:r>
              <a:rPr lang="en-US" sz="2000" dirty="0" smtClean="0"/>
              <a:t>[</a:t>
            </a:r>
            <a:r>
              <a:rPr lang="en-US" sz="2000" dirty="0" err="1"/>
              <a:t>Raykar</a:t>
            </a:r>
            <a:r>
              <a:rPr lang="en-US" sz="2000" dirty="0"/>
              <a:t> et al., 2010] V. C. </a:t>
            </a:r>
            <a:r>
              <a:rPr lang="en-US" sz="2000" dirty="0" err="1"/>
              <a:t>Raykar</a:t>
            </a:r>
            <a:r>
              <a:rPr lang="en-US" sz="2000" dirty="0"/>
              <a:t>, S. Yu, L. H. Zhao, G.H. Valadez, C. Florin, L. </a:t>
            </a:r>
            <a:r>
              <a:rPr lang="en-US" sz="2000" dirty="0" err="1"/>
              <a:t>Bogoni</a:t>
            </a:r>
            <a:r>
              <a:rPr lang="en-US" sz="2000" dirty="0"/>
              <a:t>, and L. Moy. Learning from crowds. The Journal of Machine Learning Research, 11: 1297–1322, 2010.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Shah&amp;Zhou</a:t>
            </a:r>
            <a:r>
              <a:rPr lang="en-US" sz="2000" dirty="0"/>
              <a:t>, NIPS’15] N. Shah and D. Zhou. Double or Nothing: Multiplicative Incentive Mechanisms for Crowdsourcing. In </a:t>
            </a:r>
            <a:r>
              <a:rPr lang="en-US" sz="2000" i="1" dirty="0"/>
              <a:t>Advances in Neural Information Processing Systems</a:t>
            </a:r>
            <a:r>
              <a:rPr lang="en-US" sz="2000" dirty="0"/>
              <a:t>, 2015.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Sheshadri&amp;Lease</a:t>
            </a:r>
            <a:r>
              <a:rPr lang="en-US" sz="2000" dirty="0"/>
              <a:t>, HCOMP’13] A. </a:t>
            </a:r>
            <a:r>
              <a:rPr lang="en-US" sz="2000" dirty="0" err="1"/>
              <a:t>Sheshadri</a:t>
            </a:r>
            <a:r>
              <a:rPr lang="en-US" sz="2000" dirty="0"/>
              <a:t> and M. Lease. SQUARE: A benchmark for research on computing crowd consensus. In </a:t>
            </a:r>
            <a:r>
              <a:rPr lang="en-US" sz="2000" i="1" dirty="0"/>
              <a:t>Proc. of the AAAI Conference on Human Computation</a:t>
            </a:r>
            <a:r>
              <a:rPr lang="en-US" sz="2000" dirty="0"/>
              <a:t>, pages 156–164, 2013.</a:t>
            </a:r>
          </a:p>
          <a:p>
            <a:pPr marL="0" indent="0">
              <a:buNone/>
            </a:pPr>
            <a:r>
              <a:rPr lang="en-US" sz="2000" dirty="0"/>
              <a:t>[Snow et al., EMNLP’08] R. Snow, B. O’Connor, D. </a:t>
            </a:r>
            <a:r>
              <a:rPr lang="en-US" sz="2000" dirty="0" err="1"/>
              <a:t>Jurafsky</a:t>
            </a:r>
            <a:r>
              <a:rPr lang="en-US" sz="2000" dirty="0"/>
              <a:t>, and A.Y. Ng. Cheap and fast—but is it good? Evaluating non-expert Annotations for natural language tasks. In </a:t>
            </a:r>
            <a:r>
              <a:rPr lang="en-US" sz="2000" i="1" dirty="0"/>
              <a:t>Proceedings of the conference on empirical methods in natural language processing</a:t>
            </a:r>
            <a:r>
              <a:rPr lang="en-US" sz="2000" dirty="0"/>
              <a:t>, pages 254–263, 2008.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Waguih</a:t>
            </a:r>
            <a:r>
              <a:rPr lang="en-US" sz="2000" dirty="0"/>
              <a:t> et al., 2014] D. A. </a:t>
            </a:r>
            <a:r>
              <a:rPr lang="en-US" sz="2000" dirty="0" err="1"/>
              <a:t>Waguih</a:t>
            </a:r>
            <a:r>
              <a:rPr lang="en-US" sz="2000" dirty="0"/>
              <a:t> and L. </a:t>
            </a:r>
            <a:r>
              <a:rPr lang="en-US" sz="2000" dirty="0" err="1"/>
              <a:t>Berti-Equille</a:t>
            </a:r>
            <a:r>
              <a:rPr lang="en-US" sz="2000" dirty="0"/>
              <a:t>. Truth discovery algorithms: An experimental evaluation. </a:t>
            </a:r>
            <a:r>
              <a:rPr lang="en-US" sz="2000" dirty="0" err="1"/>
              <a:t>arXiv</a:t>
            </a:r>
            <a:r>
              <a:rPr lang="en-US" sz="2000" dirty="0"/>
              <a:t> preprint arXiv:1409.6428, 2014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9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6356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Waguih</a:t>
            </a:r>
            <a:r>
              <a:rPr lang="en-US" sz="2000" dirty="0"/>
              <a:t> et al., ICDE’15] D. A. </a:t>
            </a:r>
            <a:r>
              <a:rPr lang="en-US" sz="2000" dirty="0" err="1"/>
              <a:t>Waguih</a:t>
            </a:r>
            <a:r>
              <a:rPr lang="en-US" sz="2000" dirty="0"/>
              <a:t>, N. </a:t>
            </a:r>
            <a:r>
              <a:rPr lang="en-US" sz="2000" dirty="0" err="1"/>
              <a:t>Goel</a:t>
            </a:r>
            <a:r>
              <a:rPr lang="en-US" sz="2000" dirty="0"/>
              <a:t>, H. M. </a:t>
            </a:r>
            <a:r>
              <a:rPr lang="en-US" sz="2000" dirty="0" err="1"/>
              <a:t>Hammady</a:t>
            </a:r>
            <a:r>
              <a:rPr lang="en-US" sz="2000" dirty="0"/>
              <a:t>, and L. </a:t>
            </a:r>
            <a:r>
              <a:rPr lang="en-US" sz="2000" dirty="0" err="1"/>
              <a:t>Berti-Equille</a:t>
            </a:r>
            <a:r>
              <a:rPr lang="en-US" sz="2000" dirty="0"/>
              <a:t>. </a:t>
            </a:r>
            <a:r>
              <a:rPr lang="en-US" sz="2000" dirty="0" err="1"/>
              <a:t>Allegatortrack</a:t>
            </a:r>
            <a:r>
              <a:rPr lang="en-US" sz="2000" dirty="0"/>
              <a:t>: Combining and reporting results of truth discovery from multi-source data. In </a:t>
            </a:r>
            <a:r>
              <a:rPr lang="en-US" sz="2000" i="1" dirty="0"/>
              <a:t>Proc. of the IEEE International Conference on Data Engineering</a:t>
            </a:r>
            <a:r>
              <a:rPr lang="en-US" sz="2000" dirty="0"/>
              <a:t>, 2015.</a:t>
            </a:r>
          </a:p>
          <a:p>
            <a:pPr marL="0" indent="0">
              <a:buNone/>
            </a:pPr>
            <a:r>
              <a:rPr lang="en-US" sz="2000" dirty="0" smtClean="0"/>
              <a:t>[</a:t>
            </a:r>
            <a:r>
              <a:rPr lang="en-US" sz="2000" dirty="0" err="1"/>
              <a:t>Whitehill</a:t>
            </a:r>
            <a:r>
              <a:rPr lang="en-US" sz="2000" dirty="0"/>
              <a:t> et al., NIPS’09] J. </a:t>
            </a:r>
            <a:r>
              <a:rPr lang="en-US" sz="2000" dirty="0" err="1"/>
              <a:t>Whitehill</a:t>
            </a:r>
            <a:r>
              <a:rPr lang="en-US" sz="2000" dirty="0"/>
              <a:t>, P. Ruvolo, T. Wu, J. Bergsma, and J. </a:t>
            </a:r>
            <a:r>
              <a:rPr lang="en-US" sz="2000" dirty="0" err="1"/>
              <a:t>Movellan</a:t>
            </a:r>
            <a:r>
              <a:rPr lang="en-US" sz="2000" dirty="0"/>
              <a:t>. Whose vote should count more: Optimal integration of labelers of unknown expertise. In </a:t>
            </a:r>
            <a:r>
              <a:rPr lang="en-US" sz="2000" i="1" dirty="0"/>
              <a:t>Advances in Neural Information Processing Systems</a:t>
            </a:r>
            <a:r>
              <a:rPr lang="en-US" sz="2000" dirty="0"/>
              <a:t>, pages 2035–2043, 2009.</a:t>
            </a:r>
          </a:p>
          <a:p>
            <a:pPr marL="0" indent="0">
              <a:buNone/>
            </a:pPr>
            <a:r>
              <a:rPr lang="en-US" sz="2000" dirty="0"/>
              <a:t>[Yin et al., TKDE’08] X. Yin, J. Han, and P. S. Yu. Truth discovery with multiple conflicting information providers on the web. IEEE Transactions on Knowledge and Data Engineering, 20(6): 796–808, 2008.</a:t>
            </a:r>
          </a:p>
          <a:p>
            <a:pPr marL="0" indent="0">
              <a:buNone/>
            </a:pPr>
            <a:r>
              <a:rPr lang="en-US" sz="2000" dirty="0"/>
              <a:t>[Yu et al., COLING’14] D. Yu, H. Huang, T. Cassidy, H. Ji, C. Wang, S. </a:t>
            </a:r>
            <a:r>
              <a:rPr lang="en-US" sz="2000" dirty="0" err="1"/>
              <a:t>Zhi</a:t>
            </a:r>
            <a:r>
              <a:rPr lang="en-US" sz="2000" dirty="0"/>
              <a:t>, J. Han, C. Voss, and M. </a:t>
            </a:r>
            <a:r>
              <a:rPr lang="en-US" sz="2000" dirty="0" err="1"/>
              <a:t>Magdon</a:t>
            </a:r>
            <a:r>
              <a:rPr lang="en-US" sz="2000" dirty="0"/>
              <a:t>-Ismail. The wisdom of minority: Unsupervised slot filling validation based on multi-dimensional truth-finding. In </a:t>
            </a:r>
            <a:r>
              <a:rPr lang="en-US" sz="2000" i="1" dirty="0"/>
              <a:t>Proc. of the International Conference on Computational </a:t>
            </a:r>
            <a:r>
              <a:rPr lang="en-US" sz="2000" i="1" dirty="0" smtClean="0"/>
              <a:t>Linguistics</a:t>
            </a:r>
            <a:r>
              <a:rPr lang="en-US" sz="2000" dirty="0" smtClean="0"/>
              <a:t>, 2014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[Zhang et al., NIPS’14] Y. Zhang, X. Chen, D. Zhou, and M. I. Jordan. Spectral methods meet EM: A provably Optimal Algorithm for Crowdsourcing. In </a:t>
            </a:r>
            <a:r>
              <a:rPr lang="en-US" sz="2000" i="1" dirty="0"/>
              <a:t>Advances in Neural Information Processing Systems</a:t>
            </a:r>
            <a:r>
              <a:rPr lang="en-US" sz="2000" dirty="0"/>
              <a:t>, pages 1260–1268, 2014.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65126"/>
            <a:ext cx="7886700" cy="63563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[Zhang et al., 2015] J. Zhang, V. S. Sheng, B. A. Nicholson, and X. Wu. CEKA: A Tool for Mining the Wisdom of Crowds. Journal of Machine Learning Research, vol. 16, page 2853–2858.</a:t>
            </a:r>
          </a:p>
          <a:p>
            <a:pPr marL="0" indent="0">
              <a:buNone/>
            </a:pPr>
            <a:r>
              <a:rPr lang="en-US" sz="2000" dirty="0" smtClean="0"/>
              <a:t>[</a:t>
            </a:r>
            <a:r>
              <a:rPr lang="en-US" sz="2000" dirty="0"/>
              <a:t>Zhang et al., 2016] J. Zhang, X. Wu, and V.S. Sheng. Learning from crowdsourced labeled data: a survey. Artificial Intelligence Review. 2016:1-34.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Zhao&amp;Han</a:t>
            </a:r>
            <a:r>
              <a:rPr lang="en-US" sz="2000" dirty="0"/>
              <a:t>, QDB’12] B. Zhao, and J. Han. A probabilistic model for estimating real-valued truth from conflicting sources. In </a:t>
            </a:r>
            <a:r>
              <a:rPr lang="en-US" sz="2000" i="1" dirty="0"/>
              <a:t>Proc. of the VLDB workshop on Quality in </a:t>
            </a:r>
            <a:r>
              <a:rPr lang="en-US" sz="2000" i="1" dirty="0" smtClean="0"/>
              <a:t>Databases</a:t>
            </a:r>
            <a:r>
              <a:rPr lang="en-US" sz="2000" dirty="0" smtClean="0"/>
              <a:t>, </a:t>
            </a:r>
            <a:r>
              <a:rPr lang="en-US" sz="2000" dirty="0"/>
              <a:t>2012.</a:t>
            </a:r>
          </a:p>
          <a:p>
            <a:pPr marL="0" indent="0">
              <a:buNone/>
            </a:pPr>
            <a:r>
              <a:rPr lang="en-US" sz="2000" dirty="0"/>
              <a:t>[Zhao et al., VLDB’12] B. Zhao, B. I. P. Rubinstein, J. </a:t>
            </a:r>
            <a:r>
              <a:rPr lang="en-US" sz="2000" dirty="0" err="1"/>
              <a:t>Gemmell</a:t>
            </a:r>
            <a:r>
              <a:rPr lang="en-US" sz="2000" dirty="0"/>
              <a:t>, and J. Han. A Bayesian approach to discovering truth from conflicting sources for data integration. In </a:t>
            </a:r>
            <a:r>
              <a:rPr lang="en-US" sz="2000" i="1" dirty="0"/>
              <a:t>Proc. of VLDB Endow</a:t>
            </a:r>
            <a:r>
              <a:rPr lang="en-US" sz="2000" dirty="0"/>
              <a:t>., 5(6):550–561, 2012.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en-US" sz="2000" dirty="0" err="1"/>
              <a:t>Zhi</a:t>
            </a:r>
            <a:r>
              <a:rPr lang="en-US" sz="2000" dirty="0"/>
              <a:t> et al., KDD’15] S. </a:t>
            </a:r>
            <a:r>
              <a:rPr lang="en-US" sz="2000" dirty="0" err="1"/>
              <a:t>Zhi</a:t>
            </a:r>
            <a:r>
              <a:rPr lang="en-US" sz="2000" dirty="0"/>
              <a:t>, B. Zhao, W. Tong, J. Gao, D. Yu, H. Ji, and J. Han. Modeling truth existence in truth discovery. In </a:t>
            </a:r>
            <a:r>
              <a:rPr lang="en-US" sz="2000" i="1" dirty="0"/>
              <a:t>Proc. of the ACM SIGKDD International Conference on Knowledge Discovery and Data </a:t>
            </a:r>
            <a:r>
              <a:rPr lang="en-US" sz="2000" i="1" dirty="0" smtClean="0"/>
              <a:t>Mining</a:t>
            </a:r>
            <a:r>
              <a:rPr lang="en-US" sz="2000" dirty="0" smtClean="0"/>
              <a:t>, 2015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r>
              <a:rPr lang="en-US" sz="2000" dirty="0"/>
              <a:t>[Zhou et al., NIPS’12] D. Zhou, J. Platt, S. </a:t>
            </a:r>
            <a:r>
              <a:rPr lang="en-US" sz="2000" dirty="0" err="1"/>
              <a:t>Basu</a:t>
            </a:r>
            <a:r>
              <a:rPr lang="en-US" sz="2000" dirty="0"/>
              <a:t>, and Y. Mao. Learning from the wisdom of crowds by minimax entropy. In </a:t>
            </a:r>
            <a:r>
              <a:rPr lang="en-US" sz="2000" i="1" dirty="0"/>
              <a:t>Advances in Neural Information Processing Systems</a:t>
            </a:r>
            <a:r>
              <a:rPr lang="en-US" sz="2000" dirty="0"/>
              <a:t>, pages 2204–2212, 2012.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9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Crowdsourced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Aggregation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 smtClean="0"/>
              <a:t>What is crowdsourced data aggregation?</a:t>
            </a:r>
          </a:p>
          <a:p>
            <a:r>
              <a:rPr lang="en-US" sz="2800" i="1" u="sng" dirty="0" smtClean="0">
                <a:solidFill>
                  <a:srgbClr val="FF0000"/>
                </a:solidFill>
              </a:rPr>
              <a:t>Goal</a:t>
            </a:r>
            <a:r>
              <a:rPr lang="en-US" sz="2800" dirty="0" smtClean="0"/>
              <a:t>: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 To resolve disagreement between responses.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 Discovery &amp; Crowdsourced Data Aggregation 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1208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A </a:t>
            </a:r>
            <a:r>
              <a:rPr lang="en-US" sz="2800" dirty="0">
                <a:solidFill>
                  <a:srgbClr val="C00000"/>
                </a:solidFill>
              </a:rPr>
              <a:t>common </a:t>
            </a:r>
            <a:r>
              <a:rPr lang="en-US" sz="2800" dirty="0" smtClean="0">
                <a:solidFill>
                  <a:srgbClr val="C00000"/>
                </a:solidFill>
              </a:rPr>
              <a:t>goal</a:t>
            </a:r>
          </a:p>
          <a:p>
            <a:pPr lvl="1"/>
            <a:r>
              <a:rPr lang="en-US" sz="2400" dirty="0" smtClean="0"/>
              <a:t>to improve the </a:t>
            </a:r>
            <a:r>
              <a:rPr lang="en-US" sz="2400" dirty="0"/>
              <a:t>quality </a:t>
            </a:r>
            <a:r>
              <a:rPr lang="en-US" sz="2400" dirty="0" smtClean="0"/>
              <a:t>of the aggregation/fusion results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Via a common method</a:t>
            </a:r>
          </a:p>
          <a:p>
            <a:pPr lvl="1"/>
            <a:r>
              <a:rPr lang="en-US" sz="2400" dirty="0" smtClean="0"/>
              <a:t>To aggregate </a:t>
            </a:r>
            <a:r>
              <a:rPr lang="en-US" sz="2400" dirty="0"/>
              <a:t>by estimating source </a:t>
            </a:r>
            <a:r>
              <a:rPr lang="en-US" sz="2400" dirty="0" smtClean="0"/>
              <a:t>reliabilities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Similar principles</a:t>
            </a:r>
          </a:p>
          <a:p>
            <a:pPr lvl="1"/>
            <a:r>
              <a:rPr lang="en-US" sz="2400" dirty="0" smtClean="0"/>
              <a:t>Data from reliable sources are more likely to be accurate</a:t>
            </a:r>
          </a:p>
          <a:p>
            <a:pPr lvl="1"/>
            <a:r>
              <a:rPr lang="en-US" sz="2400" dirty="0" smtClean="0"/>
              <a:t>A source is reliable if it provides accurate information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Mutual challenge</a:t>
            </a:r>
          </a:p>
          <a:p>
            <a:pPr lvl="1"/>
            <a:r>
              <a:rPr lang="en-US" sz="2400" dirty="0" smtClean="0"/>
              <a:t>Prior knowledge and labels are rarely available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Collection and Generation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65592" y="1448121"/>
            <a:ext cx="3506408" cy="63976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Truth discovery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90980" y="2505075"/>
            <a:ext cx="2810554" cy="36845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can’t control generation step.</a:t>
            </a:r>
          </a:p>
          <a:p>
            <a:r>
              <a:rPr lang="en-US" sz="2800" dirty="0" smtClean="0"/>
              <a:t>We only collect.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64587" y="1371918"/>
            <a:ext cx="3412067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Crowdsourced data aggregation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936067" y="2479041"/>
            <a:ext cx="3140588" cy="3684588"/>
          </a:xfrm>
        </p:spPr>
        <p:txBody>
          <a:bodyPr/>
          <a:lstStyle/>
          <a:p>
            <a:r>
              <a:rPr lang="en-US" sz="2800" dirty="0" smtClean="0"/>
              <a:t>We can control data generation to a certain degree</a:t>
            </a:r>
          </a:p>
          <a:p>
            <a:pPr lvl="1"/>
            <a:r>
              <a:rPr lang="en-US" sz="2400" dirty="0" smtClean="0"/>
              <a:t>What to ask</a:t>
            </a:r>
          </a:p>
          <a:p>
            <a:pPr lvl="1"/>
            <a:r>
              <a:rPr lang="en-US" sz="2400" dirty="0" smtClean="0"/>
              <a:t>How to ask</a:t>
            </a:r>
          </a:p>
          <a:p>
            <a:pPr lvl="1"/>
            <a:r>
              <a:rPr lang="en-US" sz="2400" dirty="0" smtClean="0"/>
              <a:t>How many labels per question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9968158">
            <a:off x="1075515" y="4112554"/>
            <a:ext cx="2287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passive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968158">
            <a:off x="5625309" y="4522408"/>
            <a:ext cx="1895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active</a:t>
            </a:r>
            <a:endParaRPr lang="en-US" sz="54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1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build="p"/>
      <p:bldP spid="9" grpId="0" build="p"/>
      <p:bldP spid="10" grpId="0" build="p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Format of Claims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97466" y="1368531"/>
            <a:ext cx="4040188" cy="639762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Truth discovery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88999" y="2279544"/>
            <a:ext cx="3412067" cy="36845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is collected from open domain.</a:t>
            </a:r>
          </a:p>
          <a:p>
            <a:r>
              <a:rPr lang="en-US" sz="2800" dirty="0" smtClean="0"/>
              <a:t>Can’t define data space</a:t>
            </a:r>
          </a:p>
          <a:p>
            <a:pPr lvl="1"/>
            <a:r>
              <a:rPr lang="en-US" sz="2400" dirty="0" smtClean="0"/>
              <a:t>type of data</a:t>
            </a:r>
          </a:p>
          <a:p>
            <a:pPr lvl="1"/>
            <a:r>
              <a:rPr lang="en-US" sz="2400" dirty="0" smtClean="0"/>
              <a:t>range </a:t>
            </a:r>
            <a:r>
              <a:rPr lang="en-US" sz="2400" dirty="0"/>
              <a:t>of data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endParaRPr lang="en-US" sz="2800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43333" y="1231212"/>
            <a:ext cx="3887391" cy="9144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Crowdsourced data aggregation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916224" y="2279544"/>
            <a:ext cx="3508110" cy="3684588"/>
          </a:xfrm>
        </p:spPr>
        <p:txBody>
          <a:bodyPr/>
          <a:lstStyle/>
          <a:p>
            <a:r>
              <a:rPr lang="en-US" sz="2800" dirty="0" smtClean="0"/>
              <a:t>Data generation is controlled</a:t>
            </a:r>
          </a:p>
          <a:p>
            <a:r>
              <a:rPr lang="en-US" sz="2800" dirty="0" smtClean="0"/>
              <a:t>For easier validation of answers, requesters usually choose</a:t>
            </a:r>
          </a:p>
          <a:p>
            <a:pPr lvl="1"/>
            <a:r>
              <a:rPr lang="en-US" sz="2400" dirty="0" smtClean="0"/>
              <a:t>Multi-choice question</a:t>
            </a:r>
          </a:p>
          <a:p>
            <a:pPr lvl="1"/>
            <a:r>
              <a:rPr lang="en-US" sz="2400" dirty="0" smtClean="0"/>
              <a:t>Scoring in a range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rot="19968158">
            <a:off x="446393" y="4694969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Open space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968158">
            <a:off x="4460654" y="4688740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Closed </a:t>
            </a:r>
            <a:r>
              <a:rPr lang="en-US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space</a:t>
            </a:r>
            <a:endParaRPr lang="en-US" sz="5400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build="p"/>
      <p:bldP spid="9" grpId="0" build="p"/>
      <p:bldP spid="10" grpId="0" build="p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1206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724899125"/>
              </p:ext>
            </p:extLst>
          </p:nvPr>
        </p:nvGraphicFramePr>
        <p:xfrm>
          <a:off x="457200" y="1144273"/>
          <a:ext cx="8339667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54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Categories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Statistical </a:t>
            </a:r>
            <a:r>
              <a:rPr lang="en-US" sz="2800" dirty="0" smtClean="0">
                <a:solidFill>
                  <a:srgbClr val="C00000"/>
                </a:solidFill>
              </a:rPr>
              <a:t>model (STA)</a:t>
            </a:r>
          </a:p>
          <a:p>
            <a:pPr lvl="1"/>
            <a:r>
              <a:rPr lang="en-US" sz="2400" dirty="0">
                <a:solidFill>
                  <a:srgbClr val="C00000"/>
                </a:solidFill>
              </a:rPr>
              <a:t>Generative </a:t>
            </a:r>
            <a:r>
              <a:rPr lang="en-US" sz="2400" dirty="0" smtClean="0">
                <a:solidFill>
                  <a:srgbClr val="C00000"/>
                </a:solidFill>
              </a:rPr>
              <a:t>model</a:t>
            </a:r>
            <a:r>
              <a:rPr lang="en-US" sz="2500" dirty="0" smtClean="0">
                <a:solidFill>
                  <a:srgbClr val="C00000"/>
                </a:solidFill>
              </a:rPr>
              <a:t> (GM)</a:t>
            </a:r>
          </a:p>
          <a:p>
            <a:r>
              <a:rPr lang="en-US" sz="2800" dirty="0">
                <a:solidFill>
                  <a:srgbClr val="C00000"/>
                </a:solidFill>
              </a:rPr>
              <a:t>Optimization </a:t>
            </a:r>
            <a:r>
              <a:rPr lang="en-US" sz="2800" dirty="0" smtClean="0">
                <a:solidFill>
                  <a:srgbClr val="C00000"/>
                </a:solidFill>
              </a:rPr>
              <a:t>model (OPT)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Statistical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(STA)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3200" dirty="0" smtClean="0">
                <a:solidFill>
                  <a:srgbClr val="C00000"/>
                </a:solidFill>
              </a:rPr>
              <a:t>General goal: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500" b="1" dirty="0" smtClean="0"/>
              <a:t>To find the (conditional) probability of a claim being true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500" b="1" dirty="0" smtClean="0"/>
          </a:p>
          <a:p>
            <a:r>
              <a:rPr lang="en-US" sz="3200" dirty="0" smtClean="0">
                <a:solidFill>
                  <a:srgbClr val="C00000"/>
                </a:solidFill>
              </a:rPr>
              <a:t>Source reliability: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500" b="1" dirty="0" smtClean="0"/>
              <a:t>Probability(</a:t>
            </a:r>
            <a:r>
              <a:rPr lang="en-US" sz="2500" b="1" dirty="0" err="1" smtClean="0"/>
              <a:t>ies</a:t>
            </a:r>
            <a:r>
              <a:rPr lang="en-US" sz="2500" b="1" dirty="0" smtClean="0"/>
              <a:t>) </a:t>
            </a:r>
            <a:r>
              <a:rPr lang="en-US" sz="2500" b="1" dirty="0"/>
              <a:t>of </a:t>
            </a:r>
            <a:r>
              <a:rPr lang="en-US" sz="2500" b="1" dirty="0" smtClean="0"/>
              <a:t>a source/worker making a true claim</a:t>
            </a:r>
            <a:endParaRPr lang="en-US" sz="2500" dirty="0" smtClean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3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Generative Model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(GM)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6384" r="9974" b="4460"/>
          <a:stretch/>
        </p:blipFill>
        <p:spPr>
          <a:xfrm>
            <a:off x="1862667" y="2116667"/>
            <a:ext cx="5164666" cy="3852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78617" y="2924899"/>
            <a:ext cx="1979930" cy="1885638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97297" y="1331650"/>
            <a:ext cx="2752078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Source reliability </a:t>
            </a:r>
            <a:endParaRPr lang="en-US" sz="2400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 bwMode="auto">
          <a:xfrm flipH="1">
            <a:off x="4717914" y="1793315"/>
            <a:ext cx="555422" cy="49201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01677" y="6146904"/>
            <a:ext cx="1509204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rgbClr val="FF0000"/>
                </a:solidFill>
              </a:rPr>
              <a:t>Truth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 bwMode="auto">
          <a:xfrm flipH="1" flipV="1">
            <a:off x="3251200" y="4810537"/>
            <a:ext cx="5079" cy="1336367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52687" y="2285330"/>
            <a:ext cx="512634" cy="533371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16228" y="4260388"/>
            <a:ext cx="512634" cy="533371"/>
          </a:xfrm>
          <a:prstGeom prst="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1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Generative Model (GM)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One of the most popular models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GTM </a:t>
            </a:r>
            <a:r>
              <a:rPr lang="en-US" sz="2000" dirty="0"/>
              <a:t>[</a:t>
            </a:r>
            <a:r>
              <a:rPr lang="en-US" sz="2000" dirty="0" err="1"/>
              <a:t>Zhao&amp;Han</a:t>
            </a:r>
            <a:r>
              <a:rPr lang="en-US" sz="2000" dirty="0"/>
              <a:t>, QDB’12]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LTM </a:t>
            </a:r>
            <a:r>
              <a:rPr lang="en-US" sz="2000" dirty="0"/>
              <a:t>[Zhao et al., VLDB’12] 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MSS </a:t>
            </a:r>
            <a:r>
              <a:rPr lang="en-US" sz="2000" dirty="0"/>
              <a:t>[Qi et al., WWW’13] </a:t>
            </a:r>
            <a:endParaRPr lang="en-US" sz="20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LCA </a:t>
            </a:r>
            <a:r>
              <a:rPr lang="en-US" sz="2000" dirty="0" smtClean="0"/>
              <a:t>[</a:t>
            </a:r>
            <a:r>
              <a:rPr lang="en-US" sz="2000" dirty="0" err="1" smtClean="0"/>
              <a:t>Pasternack&amp;Roth</a:t>
            </a:r>
            <a:r>
              <a:rPr lang="en-US" sz="2000" dirty="0"/>
              <a:t>, WWW’13]</a:t>
            </a:r>
            <a:r>
              <a:rPr lang="en-US" sz="2800" dirty="0"/>
              <a:t> </a:t>
            </a:r>
            <a:endParaRPr lang="en-US" sz="28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TEM</a:t>
            </a:r>
            <a:r>
              <a:rPr lang="en-US" sz="2800" b="1" dirty="0" smtClean="0"/>
              <a:t> </a:t>
            </a:r>
            <a:r>
              <a:rPr lang="en-US" sz="2000" dirty="0"/>
              <a:t>[</a:t>
            </a:r>
            <a:r>
              <a:rPr lang="en-US" sz="2000" dirty="0" err="1"/>
              <a:t>Zhi</a:t>
            </a:r>
            <a:r>
              <a:rPr lang="en-US" sz="2000" dirty="0"/>
              <a:t> et al., </a:t>
            </a:r>
            <a:r>
              <a:rPr lang="en-US" sz="2000" dirty="0" smtClean="0"/>
              <a:t>KDD’15]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/>
              <a:t>DS </a:t>
            </a:r>
            <a:r>
              <a:rPr lang="en-US" sz="2000" dirty="0"/>
              <a:t>[</a:t>
            </a:r>
            <a:r>
              <a:rPr lang="en-US" sz="2000" dirty="0" err="1"/>
              <a:t>Dawid&amp;Skene</a:t>
            </a:r>
            <a:r>
              <a:rPr lang="en-US" sz="2000" dirty="0"/>
              <a:t>, 1979</a:t>
            </a:r>
            <a:r>
              <a:rPr lang="en-US" sz="2000" dirty="0" smtClean="0"/>
              <a:t>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 smtClean="0"/>
              <a:t>GLAD </a:t>
            </a:r>
            <a:r>
              <a:rPr lang="en-US" sz="2000" dirty="0"/>
              <a:t>[</a:t>
            </a:r>
            <a:r>
              <a:rPr lang="en-US" sz="2000" dirty="0" err="1"/>
              <a:t>Whitehill</a:t>
            </a:r>
            <a:r>
              <a:rPr lang="en-US" sz="2000" dirty="0"/>
              <a:t> et al., NIPS’09]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42900" lvl="1" indent="0">
              <a:buNone/>
            </a:pPr>
            <a:r>
              <a:rPr lang="en-US" sz="2000" b="1" dirty="0" smtClean="0"/>
              <a:t>… </a:t>
            </a:r>
            <a:endParaRPr lang="en-US" sz="2400" b="1" dirty="0"/>
          </a:p>
          <a:p>
            <a:endParaRPr lang="en-US" sz="2800" dirty="0"/>
          </a:p>
          <a:p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Optimization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(OPT)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/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General model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sz="28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800" dirty="0" smtClean="0"/>
              </a:p>
              <a:p>
                <a:pPr>
                  <a:spcBef>
                    <a:spcPts val="1800"/>
                  </a:spcBef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What does the model mean?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sz="2400" dirty="0"/>
                  <a:t>The optimal solution can minimize the objective function</a:t>
                </a:r>
              </a:p>
              <a:p>
                <a:pPr lvl="1"/>
                <a:r>
                  <a:rPr lang="en-US" sz="2400" dirty="0" smtClean="0"/>
                  <a:t>Joint estimate true claims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400" dirty="0" smtClean="0"/>
                  <a:t> and source reliability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 smtClean="0"/>
                  <a:t> under some constraints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/>
                  <a:t>, ... .</a:t>
                </a:r>
              </a:p>
              <a:p>
                <a:pPr lvl="1"/>
                <a:r>
                  <a:rPr lang="en-US" sz="2400" b="0" dirty="0" smtClean="0"/>
                  <a:t>Objective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⋅, ⋅</m:t>
                        </m:r>
                      </m:e>
                    </m:d>
                  </m:oMath>
                </a14:m>
                <a:r>
                  <a:rPr lang="en-US" sz="2400" dirty="0" smtClean="0"/>
                  <a:t> can be distance, entropy, etc.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1333" t="-2241" r="-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785805" y="6169502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[Yin et al., </a:t>
            </a:r>
            <a:r>
              <a:rPr lang="en-US" dirty="0" smtClean="0"/>
              <a:t>TKDE’08</a:t>
            </a:r>
            <a:r>
              <a:rPr lang="en-US" dirty="0"/>
              <a:t>]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57200" y="1410814"/>
            <a:ext cx="8257682" cy="83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 smtClean="0">
                <a:ea typeface="SimSun" panose="02010600030101010101" pitchFamily="2" charset="-122"/>
              </a:rPr>
              <a:t>Different websites often provide conflicting information on a subject, e.g., Authors of </a:t>
            </a:r>
            <a:r>
              <a:rPr lang="en-US" altLang="zh-CN" i="1" dirty="0" smtClean="0">
                <a:ea typeface="SimSun" panose="02010600030101010101" pitchFamily="2" charset="-122"/>
              </a:rPr>
              <a:t>“Rapid Contextual Design</a:t>
            </a:r>
            <a:r>
              <a:rPr lang="en-US" altLang="zh-CN" sz="2000" i="1" dirty="0" smtClean="0">
                <a:ea typeface="SimSun" panose="02010600030101010101" pitchFamily="2" charset="-122"/>
              </a:rPr>
              <a:t>”</a:t>
            </a:r>
            <a:endParaRPr lang="en-US" altLang="zh-CN" dirty="0" smtClean="0">
              <a:ea typeface="SimSun" panose="02010600030101010101" pitchFamily="2" charset="-122"/>
            </a:endParaRPr>
          </a:p>
        </p:txBody>
      </p:sp>
      <p:graphicFrame>
        <p:nvGraphicFramePr>
          <p:cNvPr id="10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925770"/>
              </p:ext>
            </p:extLst>
          </p:nvPr>
        </p:nvGraphicFramePr>
        <p:xfrm>
          <a:off x="655464" y="2286000"/>
          <a:ext cx="7924800" cy="384651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57400"/>
                <a:gridCol w="5867400"/>
              </a:tblGrid>
              <a:tr h="46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Online Store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i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Authors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Powell’s books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Holtzblatt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Karen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6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Barnes &amp; Noble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Karen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Holtzblatt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Jessamyn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Wendell, Shelley Wood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</a:tr>
              <a:tr h="46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A1 Books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Karen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Holtzblatt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Jessamyn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Burns Wendell, Shelley Wood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</a:tr>
              <a:tr h="46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Cornwall books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Holtzblatt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-Karen, Wendell-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Jessamyn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Burns, Wood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</a:tr>
              <a:tr h="46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Mellon’s books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Wendell,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Jessamyn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</a:tr>
              <a:tr h="5791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Lakeside books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WENDELL, JESSAMYNHOLTZBLATT, KARENWOOD, SHELLEY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</a:tr>
              <a:tr h="466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Blackwell online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Wendell,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Jessamyn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Holtzblatt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Karen, Wood, Shelley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4" marB="45724" anchor="ctr" anchorCtr="1" horzOverflow="overflow"/>
                </a:tc>
              </a:tr>
            </a:tbl>
          </a:graphicData>
        </a:graphic>
      </p:graphicFrame>
      <p:sp>
        <p:nvSpPr>
          <p:cNvPr id="11" name="Rectangle 33"/>
          <p:cNvSpPr>
            <a:spLocks noChangeArrowheads="1"/>
          </p:cNvSpPr>
          <p:nvPr/>
        </p:nvSpPr>
        <p:spPr bwMode="auto">
          <a:xfrm>
            <a:off x="1058333" y="3733800"/>
            <a:ext cx="7103534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23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371600"/>
            <a:ext cx="8283575" cy="190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70981"/>
              </a:buClr>
              <a:buSzPct val="80000"/>
            </a:pPr>
            <a:r>
              <a:rPr lang="en-US" kern="0" dirty="0" smtClean="0">
                <a:solidFill>
                  <a:srgbClr val="C00000"/>
                </a:solidFill>
              </a:rPr>
              <a:t>Each object has </a:t>
            </a:r>
            <a:r>
              <a:rPr lang="en-US" kern="0" dirty="0">
                <a:solidFill>
                  <a:srgbClr val="C00000"/>
                </a:solidFill>
              </a:rPr>
              <a:t>a set of conflictive facts</a:t>
            </a:r>
          </a:p>
          <a:p>
            <a:pPr lv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80000"/>
            </a:pPr>
            <a:r>
              <a:rPr lang="en-US" kern="0" dirty="0"/>
              <a:t>E.g., different author lists for a </a:t>
            </a:r>
            <a:r>
              <a:rPr lang="en-US" kern="0" dirty="0" smtClean="0"/>
              <a:t>book</a:t>
            </a:r>
            <a:endParaRPr lang="en-US" kern="0" dirty="0"/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70981"/>
              </a:buClr>
              <a:buSzPct val="80000"/>
            </a:pPr>
            <a:r>
              <a:rPr lang="en-US" kern="0" dirty="0">
                <a:solidFill>
                  <a:srgbClr val="C00000"/>
                </a:solidFill>
              </a:rPr>
              <a:t>And each web site provides some facts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70981"/>
              </a:buClr>
              <a:buSzPct val="80000"/>
            </a:pPr>
            <a:r>
              <a:rPr lang="en-US" altLang="zh-CN" kern="0" dirty="0" smtClean="0">
                <a:solidFill>
                  <a:srgbClr val="C00000"/>
                </a:solidFill>
              </a:rPr>
              <a:t>How </a:t>
            </a:r>
            <a:r>
              <a:rPr lang="en-US" altLang="zh-CN" dirty="0" smtClean="0">
                <a:solidFill>
                  <a:srgbClr val="C00000"/>
                </a:solidFill>
                <a:ea typeface="SimSun" panose="02010600030101010101" pitchFamily="2" charset="-122"/>
              </a:rPr>
              <a:t>to </a:t>
            </a:r>
            <a:r>
              <a:rPr lang="en-US" altLang="zh-CN" dirty="0">
                <a:solidFill>
                  <a:srgbClr val="C00000"/>
                </a:solidFill>
                <a:ea typeface="SimSun" panose="02010600030101010101" pitchFamily="2" charset="-122"/>
              </a:rPr>
              <a:t>find the true fact for each object?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</a:pPr>
            <a:endParaRPr lang="en-US" sz="1900" kern="0" dirty="0">
              <a:solidFill>
                <a:prstClr val="black"/>
              </a:solidFill>
            </a:endParaRPr>
          </a:p>
          <a:p>
            <a:pPr marL="285750" indent="-28575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</a:pPr>
            <a:endParaRPr lang="en-US" sz="3200" kern="0" dirty="0" smtClean="0">
              <a:solidFill>
                <a:prstClr val="black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2514600" y="3760436"/>
            <a:ext cx="533400" cy="533400"/>
          </a:xfrm>
          <a:prstGeom prst="ellipse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600" i="1">
                <a:latin typeface="Times New Roman" panose="02020603050405020304" pitchFamily="18" charset="0"/>
                <a:ea typeface="SimSun" panose="02010600030101010101" pitchFamily="2" charset="-122"/>
              </a:rPr>
              <a:t>w</a:t>
            </a:r>
            <a:r>
              <a:rPr lang="en-US" altLang="zh-CN" sz="2600" baseline="-25000"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4495800" y="3760436"/>
            <a:ext cx="457200" cy="4572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i="1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altLang="zh-CN" baseline="-25000"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495800" y="4293836"/>
            <a:ext cx="457200" cy="4572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i="1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altLang="zh-CN" baseline="-2500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4495800" y="4827236"/>
            <a:ext cx="457200" cy="4572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i="1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altLang="zh-CN" baseline="-25000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514600" y="4446236"/>
            <a:ext cx="533400" cy="533400"/>
          </a:xfrm>
          <a:prstGeom prst="ellipse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600" i="1">
                <a:latin typeface="Times New Roman" panose="02020603050405020304" pitchFamily="18" charset="0"/>
                <a:ea typeface="SimSun" panose="02010600030101010101" pitchFamily="2" charset="-122"/>
              </a:rPr>
              <a:t>w</a:t>
            </a:r>
            <a:r>
              <a:rPr lang="en-US" altLang="zh-CN" sz="2600" baseline="-2500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514600" y="5132036"/>
            <a:ext cx="533400" cy="533400"/>
          </a:xfrm>
          <a:prstGeom prst="ellipse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600" i="1">
                <a:latin typeface="Times New Roman" panose="02020603050405020304" pitchFamily="18" charset="0"/>
                <a:ea typeface="SimSun" panose="02010600030101010101" pitchFamily="2" charset="-122"/>
              </a:rPr>
              <a:t>w</a:t>
            </a:r>
            <a:r>
              <a:rPr lang="en-US" altLang="zh-CN" sz="2600" baseline="-25000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514600" y="5808311"/>
            <a:ext cx="533400" cy="533400"/>
          </a:xfrm>
          <a:prstGeom prst="ellipse">
            <a:avLst/>
          </a:prstGeom>
          <a:solidFill>
            <a:srgbClr val="EAEAE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600" i="1">
                <a:latin typeface="Times New Roman" panose="02020603050405020304" pitchFamily="18" charset="0"/>
                <a:ea typeface="SimSun" panose="02010600030101010101" pitchFamily="2" charset="-122"/>
              </a:rPr>
              <a:t>w</a:t>
            </a:r>
            <a:r>
              <a:rPr lang="en-US" altLang="zh-CN" sz="2600" baseline="-25000">
                <a:latin typeface="Times New Roman" panose="02020603050405020304" pitchFamily="18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495800" y="5393974"/>
            <a:ext cx="457200" cy="50006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i="1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altLang="zh-CN" baseline="-25000">
                <a:latin typeface="Times New Roman" panose="02020603050405020304" pitchFamily="18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4495800" y="5970236"/>
            <a:ext cx="457200" cy="4572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i="1">
                <a:latin typeface="Times New Roman" panose="02020603050405020304" pitchFamily="18" charset="0"/>
                <a:ea typeface="SimSun" panose="02010600030101010101" pitchFamily="2" charset="-122"/>
              </a:rPr>
              <a:t>f</a:t>
            </a:r>
            <a:r>
              <a:rPr lang="en-US" altLang="zh-CN" baseline="-25000">
                <a:latin typeface="Times New Roman" panose="02020603050405020304" pitchFamily="18" charset="0"/>
                <a:ea typeface="SimSun" panose="02010600030101010101" pitchFamily="2" charset="-122"/>
              </a:rPr>
              <a:t>5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133600" y="3227036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</a:rPr>
              <a:t>Web sites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267200" y="322703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</a:rPr>
              <a:t>Facts</a:t>
            </a: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248400" y="4065236"/>
            <a:ext cx="457200" cy="457200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i="1">
                <a:latin typeface="Times New Roman" panose="02020603050405020304" pitchFamily="18" charset="0"/>
                <a:ea typeface="SimSun" panose="02010600030101010101" pitchFamily="2" charset="-122"/>
              </a:rPr>
              <a:t>o</a:t>
            </a:r>
            <a:r>
              <a:rPr lang="en-US" altLang="zh-CN" baseline="-25000"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6248400" y="5493986"/>
            <a:ext cx="457200" cy="476250"/>
          </a:xfrm>
          <a:prstGeom prst="ellipse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i="1">
                <a:latin typeface="Times New Roman" panose="02020603050405020304" pitchFamily="18" charset="0"/>
                <a:ea typeface="SimSun" panose="02010600030101010101" pitchFamily="2" charset="-122"/>
              </a:rPr>
              <a:t>o</a:t>
            </a:r>
            <a:r>
              <a:rPr lang="en-US" altLang="zh-CN" baseline="-2500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</a:p>
        </p:txBody>
      </p:sp>
      <p:cxnSp>
        <p:nvCxnSpPr>
          <p:cNvPr id="19" name="AutoShape 17"/>
          <p:cNvCxnSpPr>
            <a:cxnSpLocks noChangeShapeType="1"/>
            <a:stCxn id="7" idx="6"/>
            <a:endCxn id="17" idx="2"/>
          </p:cNvCxnSpPr>
          <p:nvPr/>
        </p:nvCxnSpPr>
        <p:spPr bwMode="auto">
          <a:xfrm>
            <a:off x="4953000" y="3989036"/>
            <a:ext cx="1295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18"/>
          <p:cNvCxnSpPr>
            <a:cxnSpLocks noChangeShapeType="1"/>
            <a:stCxn id="8" idx="6"/>
            <a:endCxn id="17" idx="2"/>
          </p:cNvCxnSpPr>
          <p:nvPr/>
        </p:nvCxnSpPr>
        <p:spPr bwMode="auto">
          <a:xfrm flipV="1">
            <a:off x="4953000" y="4293836"/>
            <a:ext cx="12954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9"/>
          <p:cNvCxnSpPr>
            <a:cxnSpLocks noChangeShapeType="1"/>
            <a:stCxn id="9" idx="6"/>
            <a:endCxn id="18" idx="2"/>
          </p:cNvCxnSpPr>
          <p:nvPr/>
        </p:nvCxnSpPr>
        <p:spPr bwMode="auto">
          <a:xfrm>
            <a:off x="4953000" y="5055836"/>
            <a:ext cx="1295400" cy="6762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20"/>
          <p:cNvCxnSpPr>
            <a:cxnSpLocks noChangeShapeType="1"/>
            <a:stCxn id="13" idx="6"/>
            <a:endCxn id="18" idx="2"/>
          </p:cNvCxnSpPr>
          <p:nvPr/>
        </p:nvCxnSpPr>
        <p:spPr bwMode="auto">
          <a:xfrm>
            <a:off x="4953000" y="5644799"/>
            <a:ext cx="1295400" cy="873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21"/>
          <p:cNvCxnSpPr>
            <a:cxnSpLocks noChangeShapeType="1"/>
            <a:stCxn id="14" idx="6"/>
            <a:endCxn id="18" idx="2"/>
          </p:cNvCxnSpPr>
          <p:nvPr/>
        </p:nvCxnSpPr>
        <p:spPr bwMode="auto">
          <a:xfrm flipV="1">
            <a:off x="4953000" y="5732111"/>
            <a:ext cx="1295400" cy="4667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AutoShape 22"/>
          <p:cNvCxnSpPr>
            <a:cxnSpLocks noChangeShapeType="1"/>
            <a:stCxn id="6" idx="6"/>
            <a:endCxn id="7" idx="2"/>
          </p:cNvCxnSpPr>
          <p:nvPr/>
        </p:nvCxnSpPr>
        <p:spPr bwMode="auto">
          <a:xfrm flipV="1">
            <a:off x="3048000" y="3989036"/>
            <a:ext cx="1447800" cy="38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AutoShape 23"/>
          <p:cNvCxnSpPr>
            <a:cxnSpLocks noChangeShapeType="1"/>
            <a:stCxn id="6" idx="6"/>
            <a:endCxn id="13" idx="2"/>
          </p:cNvCxnSpPr>
          <p:nvPr/>
        </p:nvCxnSpPr>
        <p:spPr bwMode="auto">
          <a:xfrm>
            <a:off x="3048000" y="4027136"/>
            <a:ext cx="1447800" cy="16176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24"/>
          <p:cNvCxnSpPr>
            <a:cxnSpLocks noChangeShapeType="1"/>
            <a:stCxn id="10" idx="6"/>
            <a:endCxn id="13" idx="2"/>
          </p:cNvCxnSpPr>
          <p:nvPr/>
        </p:nvCxnSpPr>
        <p:spPr bwMode="auto">
          <a:xfrm>
            <a:off x="3048000" y="4712936"/>
            <a:ext cx="1447800" cy="9318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25"/>
          <p:cNvCxnSpPr>
            <a:cxnSpLocks noChangeShapeType="1"/>
            <a:stCxn id="11" idx="6"/>
            <a:endCxn id="14" idx="2"/>
          </p:cNvCxnSpPr>
          <p:nvPr/>
        </p:nvCxnSpPr>
        <p:spPr bwMode="auto">
          <a:xfrm>
            <a:off x="3048000" y="5398736"/>
            <a:ext cx="1447800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26"/>
          <p:cNvCxnSpPr>
            <a:cxnSpLocks noChangeShapeType="1"/>
            <a:stCxn id="12" idx="6"/>
            <a:endCxn id="9" idx="2"/>
          </p:cNvCxnSpPr>
          <p:nvPr/>
        </p:nvCxnSpPr>
        <p:spPr bwMode="auto">
          <a:xfrm flipV="1">
            <a:off x="3048000" y="5055836"/>
            <a:ext cx="1447800" cy="10191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27"/>
          <p:cNvCxnSpPr>
            <a:cxnSpLocks noChangeShapeType="1"/>
            <a:stCxn id="10" idx="6"/>
            <a:endCxn id="8" idx="2"/>
          </p:cNvCxnSpPr>
          <p:nvPr/>
        </p:nvCxnSpPr>
        <p:spPr bwMode="auto">
          <a:xfrm flipV="1">
            <a:off x="3048000" y="4522436"/>
            <a:ext cx="1447800" cy="1905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 Box 28"/>
          <p:cNvSpPr txBox="1">
            <a:spLocks noChangeArrowheads="1"/>
          </p:cNvSpPr>
          <p:nvPr/>
        </p:nvSpPr>
        <p:spPr bwMode="auto">
          <a:xfrm>
            <a:off x="5791200" y="3227036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>
                <a:latin typeface="Times New Roman" panose="02020603050405020304" pitchFamily="18" charset="0"/>
                <a:ea typeface="SimSun" panose="02010600030101010101" pitchFamily="2" charset="-122"/>
              </a:rPr>
              <a:t>Objects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4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212080"/>
          </a:xfrm>
        </p:spPr>
        <p:txBody>
          <a:bodyPr>
            <a:noAutofit/>
          </a:bodyPr>
          <a:lstStyle/>
          <a:p>
            <a:pPr marL="609600" indent="-609600">
              <a:lnSpc>
                <a:spcPts val="3600"/>
              </a:lnSpc>
              <a:spcBef>
                <a:spcPct val="0"/>
              </a:spcBef>
              <a:buFontTx/>
              <a:buAutoNum type="arabicPeriod"/>
            </a:pPr>
            <a:r>
              <a:rPr lang="en-US" altLang="zh-CN" sz="2800" dirty="0">
                <a:ea typeface="SimSun" panose="02010600030101010101" pitchFamily="2" charset="-122"/>
              </a:rPr>
              <a:t>There is usually only one true fact for a property of an object</a:t>
            </a:r>
          </a:p>
          <a:p>
            <a:pPr marL="609600" indent="-609600">
              <a:lnSpc>
                <a:spcPts val="3600"/>
              </a:lnSpc>
              <a:spcBef>
                <a:spcPct val="0"/>
              </a:spcBef>
              <a:buFontTx/>
              <a:buAutoNum type="arabicPeriod"/>
            </a:pPr>
            <a:r>
              <a:rPr lang="en-US" altLang="zh-CN" sz="2800" dirty="0">
                <a:ea typeface="SimSun" panose="02010600030101010101" pitchFamily="2" charset="-122"/>
              </a:rPr>
              <a:t>This true fact appears to be the same or similar on different web sites</a:t>
            </a:r>
          </a:p>
          <a:p>
            <a:pPr marL="687388" lvl="1" indent="-230188">
              <a:lnSpc>
                <a:spcPts val="3600"/>
              </a:lnSpc>
              <a:spcBef>
                <a:spcPct val="0"/>
              </a:spcBef>
            </a:pPr>
            <a:r>
              <a:rPr lang="en-US" altLang="zh-CN" sz="2400" dirty="0">
                <a:ea typeface="SimSun" panose="02010600030101010101" pitchFamily="2" charset="-122"/>
              </a:rPr>
              <a:t>E.g., “Jennifer </a:t>
            </a:r>
            <a:r>
              <a:rPr lang="en-US" altLang="zh-CN" sz="2400" dirty="0" err="1">
                <a:ea typeface="SimSun" panose="02010600030101010101" pitchFamily="2" charset="-122"/>
              </a:rPr>
              <a:t>Widom</a:t>
            </a:r>
            <a:r>
              <a:rPr lang="en-US" altLang="zh-CN" sz="2400" dirty="0">
                <a:ea typeface="SimSun" panose="02010600030101010101" pitchFamily="2" charset="-122"/>
              </a:rPr>
              <a:t>” vs. “J. </a:t>
            </a:r>
            <a:r>
              <a:rPr lang="en-US" altLang="zh-CN" sz="2400" dirty="0" err="1">
                <a:ea typeface="SimSun" panose="02010600030101010101" pitchFamily="2" charset="-122"/>
              </a:rPr>
              <a:t>Widom</a:t>
            </a:r>
            <a:r>
              <a:rPr lang="en-US" altLang="zh-CN" sz="2400" dirty="0">
                <a:ea typeface="SimSun" panose="02010600030101010101" pitchFamily="2" charset="-122"/>
              </a:rPr>
              <a:t>”</a:t>
            </a:r>
          </a:p>
          <a:p>
            <a:pPr marL="609600" indent="-609600">
              <a:lnSpc>
                <a:spcPts val="3600"/>
              </a:lnSpc>
              <a:spcBef>
                <a:spcPct val="0"/>
              </a:spcBef>
              <a:buFontTx/>
              <a:buAutoNum type="arabicPeriod"/>
            </a:pPr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The false facts on different web sites are less likely to be the same or similar</a:t>
            </a:r>
          </a:p>
          <a:p>
            <a:pPr marL="687388" lvl="1" indent="-230188">
              <a:lnSpc>
                <a:spcPts val="3600"/>
              </a:lnSpc>
              <a:spcBef>
                <a:spcPct val="0"/>
              </a:spcBef>
            </a:pPr>
            <a:r>
              <a:rPr lang="en-US" altLang="zh-CN" sz="2400" dirty="0">
                <a:ea typeface="SimSun" panose="02010600030101010101" pitchFamily="2" charset="-122"/>
              </a:rPr>
              <a:t>False facts are often introduced by random factors</a:t>
            </a:r>
          </a:p>
          <a:p>
            <a:pPr marL="609600" indent="-609600">
              <a:lnSpc>
                <a:spcPts val="3600"/>
              </a:lnSpc>
              <a:spcBef>
                <a:spcPct val="0"/>
              </a:spcBef>
              <a:buFontTx/>
              <a:buAutoNum type="arabicPeriod"/>
            </a:pPr>
            <a:r>
              <a:rPr lang="en-US" altLang="zh-CN" sz="2800" b="1" dirty="0">
                <a:solidFill>
                  <a:srgbClr val="C00000"/>
                </a:solidFill>
                <a:ea typeface="SimSun" panose="02010600030101010101" pitchFamily="2" charset="-122"/>
              </a:rPr>
              <a:t>A web site that provides mostly true facts for many objects will likely provide true facts for other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21208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i="1" u="sng" dirty="0">
                <a:solidFill>
                  <a:srgbClr val="C00000"/>
                </a:solidFill>
                <a:ea typeface="SimSun" panose="02010600030101010101" pitchFamily="2" charset="-122"/>
              </a:rPr>
              <a:t>Confidence of facts</a:t>
            </a:r>
            <a:r>
              <a:rPr lang="en-US" altLang="zh-CN" sz="2800" dirty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↔</a:t>
            </a:r>
            <a:r>
              <a:rPr lang="en-US" altLang="zh-CN" sz="2800" dirty="0">
                <a:solidFill>
                  <a:srgbClr val="C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i="1" u="sng" dirty="0">
                <a:solidFill>
                  <a:srgbClr val="C00000"/>
                </a:solidFill>
                <a:ea typeface="SimSun" panose="02010600030101010101" pitchFamily="2" charset="-122"/>
              </a:rPr>
              <a:t>Trustworthiness of web sites</a:t>
            </a:r>
          </a:p>
          <a:p>
            <a:pPr lvl="1">
              <a:lnSpc>
                <a:spcPct val="120000"/>
              </a:lnSpc>
            </a:pPr>
            <a:r>
              <a:rPr lang="en-US" altLang="zh-CN" sz="2400" dirty="0">
                <a:ea typeface="SimSun" panose="02010600030101010101" pitchFamily="2" charset="-122"/>
              </a:rPr>
              <a:t>A fact has </a:t>
            </a:r>
            <a:r>
              <a:rPr lang="en-US" altLang="zh-CN" sz="2400" i="1" dirty="0">
                <a:ea typeface="SimSun" panose="02010600030101010101" pitchFamily="2" charset="-122"/>
              </a:rPr>
              <a:t>high confidence</a:t>
            </a:r>
            <a:r>
              <a:rPr lang="en-US" altLang="zh-CN" sz="2400" dirty="0">
                <a:ea typeface="SimSun" panose="02010600030101010101" pitchFamily="2" charset="-122"/>
              </a:rPr>
              <a:t> if it is provided by (many) trustworthy web sites</a:t>
            </a:r>
          </a:p>
          <a:p>
            <a:pPr lvl="1">
              <a:lnSpc>
                <a:spcPct val="120000"/>
              </a:lnSpc>
            </a:pPr>
            <a:r>
              <a:rPr lang="en-US" altLang="zh-CN" sz="2400" dirty="0" smtClean="0">
                <a:ea typeface="SimSun" panose="02010600030101010101" pitchFamily="2" charset="-122"/>
              </a:rPr>
              <a:t>A web site is </a:t>
            </a:r>
            <a:r>
              <a:rPr lang="en-US" altLang="zh-CN" sz="2400" i="1" dirty="0" smtClean="0">
                <a:ea typeface="SimSun" panose="02010600030101010101" pitchFamily="2" charset="-122"/>
              </a:rPr>
              <a:t>trustworthy</a:t>
            </a:r>
            <a:r>
              <a:rPr lang="en-US" altLang="zh-CN" sz="2400" dirty="0" smtClean="0">
                <a:ea typeface="SimSun" panose="02010600030101010101" pitchFamily="2" charset="-122"/>
              </a:rPr>
              <a:t> if it provides many facts with high confidence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solidFill>
                  <a:srgbClr val="C00000"/>
                </a:solidFill>
                <a:ea typeface="SimSun" panose="02010600030101010101" pitchFamily="2" charset="-122"/>
              </a:rPr>
              <a:t>Iterative steps</a:t>
            </a:r>
          </a:p>
          <a:p>
            <a:pPr lvl="1">
              <a:lnSpc>
                <a:spcPct val="120000"/>
              </a:lnSpc>
            </a:pPr>
            <a:r>
              <a:rPr lang="en-US" altLang="zh-CN" sz="2400" dirty="0">
                <a:ea typeface="SimSun" panose="02010600030101010101" pitchFamily="2" charset="-122"/>
              </a:rPr>
              <a:t>Initially, each web site is equally trustworthy</a:t>
            </a:r>
          </a:p>
          <a:p>
            <a:pPr lvl="1">
              <a:lnSpc>
                <a:spcPct val="120000"/>
              </a:lnSpc>
            </a:pPr>
            <a:r>
              <a:rPr lang="en-US" altLang="zh-CN" sz="2400" dirty="0">
                <a:ea typeface="SimSun" panose="02010600030101010101" pitchFamily="2" charset="-122"/>
              </a:rPr>
              <a:t>Based on the </a:t>
            </a:r>
            <a:r>
              <a:rPr lang="en-US" altLang="zh-CN" sz="2400" dirty="0" smtClean="0">
                <a:ea typeface="SimSun" panose="02010600030101010101" pitchFamily="2" charset="-122"/>
              </a:rPr>
              <a:t>four </a:t>
            </a:r>
            <a:r>
              <a:rPr lang="en-US" altLang="zh-CN" sz="2400" dirty="0">
                <a:ea typeface="SimSun" panose="02010600030101010101" pitchFamily="2" charset="-122"/>
              </a:rPr>
              <a:t>heuristics, infer fact confidence from web site trustworthiness, and then backwards</a:t>
            </a:r>
          </a:p>
          <a:p>
            <a:pPr lvl="1">
              <a:lnSpc>
                <a:spcPct val="120000"/>
              </a:lnSpc>
            </a:pPr>
            <a:r>
              <a:rPr lang="en-US" altLang="zh-CN" sz="2400" dirty="0">
                <a:ea typeface="SimSun" panose="02010600030101010101" pitchFamily="2" charset="-122"/>
              </a:rPr>
              <a:t>Repeat until achieving stable state</a:t>
            </a:r>
          </a:p>
          <a:p>
            <a:pPr lvl="1">
              <a:lnSpc>
                <a:spcPct val="120000"/>
              </a:lnSpc>
            </a:pPr>
            <a:endParaRPr lang="en-US" altLang="zh-CN" sz="2800" dirty="0">
              <a:ea typeface="SimSun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7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56625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1752600" y="2057400"/>
            <a:ext cx="5257800" cy="3124200"/>
            <a:chOff x="1104" y="1536"/>
            <a:chExt cx="3312" cy="1968"/>
          </a:xfrm>
        </p:grpSpPr>
        <p:sp>
          <p:nvSpPr>
            <p:cNvPr id="12295" name="Oval 5"/>
            <p:cNvSpPr>
              <a:spLocks noChangeArrowheads="1"/>
            </p:cNvSpPr>
            <p:nvPr/>
          </p:nvSpPr>
          <p:spPr bwMode="auto">
            <a:xfrm>
              <a:off x="1584" y="1872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6" name="Oval 6"/>
            <p:cNvSpPr>
              <a:spLocks noChangeArrowheads="1"/>
            </p:cNvSpPr>
            <p:nvPr/>
          </p:nvSpPr>
          <p:spPr bwMode="auto">
            <a:xfrm>
              <a:off x="2784" y="1872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7" name="Oval 7"/>
            <p:cNvSpPr>
              <a:spLocks noChangeArrowheads="1"/>
            </p:cNvSpPr>
            <p:nvPr/>
          </p:nvSpPr>
          <p:spPr bwMode="auto">
            <a:xfrm>
              <a:off x="2784" y="2304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8" name="Oval 8"/>
            <p:cNvSpPr>
              <a:spLocks noChangeArrowheads="1"/>
            </p:cNvSpPr>
            <p:nvPr/>
          </p:nvSpPr>
          <p:spPr bwMode="auto">
            <a:xfrm>
              <a:off x="1584" y="2304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9" name="Oval 9"/>
            <p:cNvSpPr>
              <a:spLocks noChangeArrowheads="1"/>
            </p:cNvSpPr>
            <p:nvPr/>
          </p:nvSpPr>
          <p:spPr bwMode="auto">
            <a:xfrm>
              <a:off x="1584" y="2736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2300" name="Oval 10"/>
            <p:cNvSpPr>
              <a:spLocks noChangeArrowheads="1"/>
            </p:cNvSpPr>
            <p:nvPr/>
          </p:nvSpPr>
          <p:spPr bwMode="auto">
            <a:xfrm>
              <a:off x="1584" y="3168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1" name="Oval 11"/>
            <p:cNvSpPr>
              <a:spLocks noChangeArrowheads="1"/>
            </p:cNvSpPr>
            <p:nvPr/>
          </p:nvSpPr>
          <p:spPr bwMode="auto">
            <a:xfrm>
              <a:off x="2784" y="3168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2" name="Text Box 12"/>
            <p:cNvSpPr txBox="1">
              <a:spLocks noChangeArrowheads="1"/>
            </p:cNvSpPr>
            <p:nvPr/>
          </p:nvSpPr>
          <p:spPr bwMode="auto">
            <a:xfrm>
              <a:off x="1344" y="1536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Web sites</a:t>
              </a:r>
            </a:p>
          </p:txBody>
        </p:sp>
        <p:sp>
          <p:nvSpPr>
            <p:cNvPr id="12303" name="Text Box 13"/>
            <p:cNvSpPr txBox="1">
              <a:spLocks noChangeArrowheads="1"/>
            </p:cNvSpPr>
            <p:nvPr/>
          </p:nvSpPr>
          <p:spPr bwMode="auto">
            <a:xfrm>
              <a:off x="2688" y="153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Facts</a:t>
              </a:r>
            </a:p>
          </p:txBody>
        </p:sp>
        <p:sp>
          <p:nvSpPr>
            <p:cNvPr id="12304" name="Oval 14"/>
            <p:cNvSpPr>
              <a:spLocks noChangeArrowheads="1"/>
            </p:cNvSpPr>
            <p:nvPr/>
          </p:nvSpPr>
          <p:spPr bwMode="auto">
            <a:xfrm>
              <a:off x="3936" y="2112"/>
              <a:ext cx="288" cy="288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305" name="Oval 15"/>
            <p:cNvSpPr>
              <a:spLocks noChangeArrowheads="1"/>
            </p:cNvSpPr>
            <p:nvPr/>
          </p:nvSpPr>
          <p:spPr bwMode="auto">
            <a:xfrm>
              <a:off x="3936" y="2976"/>
              <a:ext cx="288" cy="300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cxnSp>
          <p:nvCxnSpPr>
            <p:cNvPr id="12306" name="AutoShape 16"/>
            <p:cNvCxnSpPr>
              <a:cxnSpLocks noChangeShapeType="1"/>
              <a:stCxn id="12296" idx="6"/>
              <a:endCxn id="12304" idx="2"/>
            </p:cNvCxnSpPr>
            <p:nvPr/>
          </p:nvCxnSpPr>
          <p:spPr bwMode="auto">
            <a:xfrm>
              <a:off x="3120" y="2040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7" name="AutoShape 17"/>
            <p:cNvCxnSpPr>
              <a:cxnSpLocks noChangeShapeType="1"/>
              <a:stCxn id="12297" idx="6"/>
              <a:endCxn id="12304" idx="2"/>
            </p:cNvCxnSpPr>
            <p:nvPr/>
          </p:nvCxnSpPr>
          <p:spPr bwMode="auto">
            <a:xfrm flipV="1">
              <a:off x="3120" y="2256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8" name="AutoShape 18"/>
            <p:cNvCxnSpPr>
              <a:cxnSpLocks noChangeShapeType="1"/>
              <a:stCxn id="12321" idx="6"/>
              <a:endCxn id="12305" idx="2"/>
            </p:cNvCxnSpPr>
            <p:nvPr/>
          </p:nvCxnSpPr>
          <p:spPr bwMode="auto">
            <a:xfrm>
              <a:off x="3120" y="2904"/>
              <a:ext cx="816" cy="2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9" name="AutoShape 19"/>
            <p:cNvCxnSpPr>
              <a:cxnSpLocks noChangeShapeType="1"/>
              <a:stCxn id="12301" idx="6"/>
              <a:endCxn id="12305" idx="2"/>
            </p:cNvCxnSpPr>
            <p:nvPr/>
          </p:nvCxnSpPr>
          <p:spPr bwMode="auto">
            <a:xfrm flipV="1">
              <a:off x="3120" y="3126"/>
              <a:ext cx="816" cy="21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0" name="AutoShape 20"/>
            <p:cNvCxnSpPr>
              <a:cxnSpLocks noChangeShapeType="1"/>
              <a:stCxn id="12295" idx="6"/>
              <a:endCxn id="12296" idx="2"/>
            </p:cNvCxnSpPr>
            <p:nvPr/>
          </p:nvCxnSpPr>
          <p:spPr bwMode="auto">
            <a:xfrm>
              <a:off x="1920" y="2040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1" name="AutoShape 21"/>
            <p:cNvCxnSpPr>
              <a:cxnSpLocks noChangeShapeType="1"/>
              <a:stCxn id="12295" idx="6"/>
              <a:endCxn id="12321" idx="2"/>
            </p:cNvCxnSpPr>
            <p:nvPr/>
          </p:nvCxnSpPr>
          <p:spPr bwMode="auto">
            <a:xfrm>
              <a:off x="1920" y="2040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2" name="AutoShape 22"/>
            <p:cNvCxnSpPr>
              <a:cxnSpLocks noChangeShapeType="1"/>
              <a:stCxn id="12298" idx="6"/>
              <a:endCxn id="12301" idx="2"/>
            </p:cNvCxnSpPr>
            <p:nvPr/>
          </p:nvCxnSpPr>
          <p:spPr bwMode="auto">
            <a:xfrm>
              <a:off x="1920" y="2472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3" name="AutoShape 23"/>
            <p:cNvCxnSpPr>
              <a:cxnSpLocks noChangeShapeType="1"/>
              <a:stCxn id="12299" idx="6"/>
              <a:endCxn id="12321" idx="2"/>
            </p:cNvCxnSpPr>
            <p:nvPr/>
          </p:nvCxnSpPr>
          <p:spPr bwMode="auto">
            <a:xfrm>
              <a:off x="1920" y="2904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4" name="AutoShape 24"/>
            <p:cNvCxnSpPr>
              <a:cxnSpLocks noChangeShapeType="1"/>
              <a:stCxn id="12300" idx="6"/>
              <a:endCxn id="12321" idx="2"/>
            </p:cNvCxnSpPr>
            <p:nvPr/>
          </p:nvCxnSpPr>
          <p:spPr bwMode="auto">
            <a:xfrm flipV="1">
              <a:off x="1920" y="2904"/>
              <a:ext cx="864" cy="4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5" name="AutoShape 25"/>
            <p:cNvCxnSpPr>
              <a:cxnSpLocks noChangeShapeType="1"/>
              <a:stCxn id="12298" idx="6"/>
              <a:endCxn id="12297" idx="2"/>
            </p:cNvCxnSpPr>
            <p:nvPr/>
          </p:nvCxnSpPr>
          <p:spPr bwMode="auto">
            <a:xfrm>
              <a:off x="1920" y="2472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6" name="Text Box 26"/>
            <p:cNvSpPr txBox="1">
              <a:spLocks noChangeArrowheads="1"/>
            </p:cNvSpPr>
            <p:nvPr/>
          </p:nvSpPr>
          <p:spPr bwMode="auto">
            <a:xfrm>
              <a:off x="3648" y="1536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Objects</a:t>
              </a:r>
            </a:p>
          </p:txBody>
        </p:sp>
        <p:sp>
          <p:nvSpPr>
            <p:cNvPr id="12317" name="Rectangle 27"/>
            <p:cNvSpPr>
              <a:spLocks noChangeArrowheads="1"/>
            </p:cNvSpPr>
            <p:nvPr/>
          </p:nvSpPr>
          <p:spPr bwMode="auto">
            <a:xfrm>
              <a:off x="1104" y="2016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18" name="Rectangle 28"/>
            <p:cNvSpPr>
              <a:spLocks noChangeArrowheads="1"/>
            </p:cNvSpPr>
            <p:nvPr/>
          </p:nvSpPr>
          <p:spPr bwMode="auto">
            <a:xfrm>
              <a:off x="1104" y="2448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19" name="Rectangle 29"/>
            <p:cNvSpPr>
              <a:spLocks noChangeArrowheads="1"/>
            </p:cNvSpPr>
            <p:nvPr/>
          </p:nvSpPr>
          <p:spPr bwMode="auto">
            <a:xfrm>
              <a:off x="1104" y="3312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0" name="Rectangle 30"/>
            <p:cNvSpPr>
              <a:spLocks noChangeArrowheads="1"/>
            </p:cNvSpPr>
            <p:nvPr/>
          </p:nvSpPr>
          <p:spPr bwMode="auto">
            <a:xfrm>
              <a:off x="1104" y="2880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1" name="Oval 31"/>
            <p:cNvSpPr>
              <a:spLocks noChangeArrowheads="1"/>
            </p:cNvSpPr>
            <p:nvPr/>
          </p:nvSpPr>
          <p:spPr bwMode="auto">
            <a:xfrm>
              <a:off x="2784" y="2736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</p:grpSp>
      <p:sp>
        <p:nvSpPr>
          <p:cNvPr id="12294" name="Slide Number Placeholder 37"/>
          <p:cNvSpPr txBox="1">
            <a:spLocks noGrp="1"/>
          </p:cNvSpPr>
          <p:nvPr/>
        </p:nvSpPr>
        <p:spPr bwMode="auto"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7148F8B-4B8D-4C92-BDD8-9745DCB6CBFF}" type="slidenum">
              <a:rPr lang="zh-CN" altLang="en-US" sz="1400" b="1">
                <a:ea typeface="SimSun" panose="02010600030101010101" pitchFamily="2" charset="-122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r>
              <a:rPr lang="en-US" altLang="zh-CN" sz="1200" b="1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63040" y="1918447"/>
            <a:ext cx="2011680" cy="36576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0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1206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2692949604"/>
              </p:ext>
            </p:extLst>
          </p:nvPr>
        </p:nvGraphicFramePr>
        <p:xfrm>
          <a:off x="457200" y="1144273"/>
          <a:ext cx="8339667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82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56625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1752600" y="2057400"/>
            <a:ext cx="5257800" cy="3124200"/>
            <a:chOff x="1104" y="1536"/>
            <a:chExt cx="3312" cy="1968"/>
          </a:xfrm>
        </p:grpSpPr>
        <p:sp>
          <p:nvSpPr>
            <p:cNvPr id="12295" name="Oval 5"/>
            <p:cNvSpPr>
              <a:spLocks noChangeArrowheads="1"/>
            </p:cNvSpPr>
            <p:nvPr/>
          </p:nvSpPr>
          <p:spPr bwMode="auto">
            <a:xfrm>
              <a:off x="1584" y="1872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6" name="Oval 6"/>
            <p:cNvSpPr>
              <a:spLocks noChangeArrowheads="1"/>
            </p:cNvSpPr>
            <p:nvPr/>
          </p:nvSpPr>
          <p:spPr bwMode="auto">
            <a:xfrm>
              <a:off x="2784" y="1872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7" name="Oval 7"/>
            <p:cNvSpPr>
              <a:spLocks noChangeArrowheads="1"/>
            </p:cNvSpPr>
            <p:nvPr/>
          </p:nvSpPr>
          <p:spPr bwMode="auto">
            <a:xfrm>
              <a:off x="2784" y="2304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8" name="Oval 8"/>
            <p:cNvSpPr>
              <a:spLocks noChangeArrowheads="1"/>
            </p:cNvSpPr>
            <p:nvPr/>
          </p:nvSpPr>
          <p:spPr bwMode="auto">
            <a:xfrm>
              <a:off x="1584" y="2304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9" name="Oval 9"/>
            <p:cNvSpPr>
              <a:spLocks noChangeArrowheads="1"/>
            </p:cNvSpPr>
            <p:nvPr/>
          </p:nvSpPr>
          <p:spPr bwMode="auto">
            <a:xfrm>
              <a:off x="1584" y="2736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2300" name="Oval 10"/>
            <p:cNvSpPr>
              <a:spLocks noChangeArrowheads="1"/>
            </p:cNvSpPr>
            <p:nvPr/>
          </p:nvSpPr>
          <p:spPr bwMode="auto">
            <a:xfrm>
              <a:off x="1584" y="3168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1" name="Oval 11"/>
            <p:cNvSpPr>
              <a:spLocks noChangeArrowheads="1"/>
            </p:cNvSpPr>
            <p:nvPr/>
          </p:nvSpPr>
          <p:spPr bwMode="auto">
            <a:xfrm>
              <a:off x="2784" y="3168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2" name="Text Box 12"/>
            <p:cNvSpPr txBox="1">
              <a:spLocks noChangeArrowheads="1"/>
            </p:cNvSpPr>
            <p:nvPr/>
          </p:nvSpPr>
          <p:spPr bwMode="auto">
            <a:xfrm>
              <a:off x="1344" y="1536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Web sites</a:t>
              </a:r>
            </a:p>
          </p:txBody>
        </p:sp>
        <p:sp>
          <p:nvSpPr>
            <p:cNvPr id="12303" name="Text Box 13"/>
            <p:cNvSpPr txBox="1">
              <a:spLocks noChangeArrowheads="1"/>
            </p:cNvSpPr>
            <p:nvPr/>
          </p:nvSpPr>
          <p:spPr bwMode="auto">
            <a:xfrm>
              <a:off x="2688" y="153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Facts</a:t>
              </a:r>
            </a:p>
          </p:txBody>
        </p:sp>
        <p:sp>
          <p:nvSpPr>
            <p:cNvPr id="12304" name="Oval 14"/>
            <p:cNvSpPr>
              <a:spLocks noChangeArrowheads="1"/>
            </p:cNvSpPr>
            <p:nvPr/>
          </p:nvSpPr>
          <p:spPr bwMode="auto">
            <a:xfrm>
              <a:off x="3936" y="2112"/>
              <a:ext cx="288" cy="288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305" name="Oval 15"/>
            <p:cNvSpPr>
              <a:spLocks noChangeArrowheads="1"/>
            </p:cNvSpPr>
            <p:nvPr/>
          </p:nvSpPr>
          <p:spPr bwMode="auto">
            <a:xfrm>
              <a:off x="3936" y="2976"/>
              <a:ext cx="288" cy="300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cxnSp>
          <p:nvCxnSpPr>
            <p:cNvPr id="12306" name="AutoShape 16"/>
            <p:cNvCxnSpPr>
              <a:cxnSpLocks noChangeShapeType="1"/>
              <a:stCxn id="12296" idx="6"/>
              <a:endCxn id="12304" idx="2"/>
            </p:cNvCxnSpPr>
            <p:nvPr/>
          </p:nvCxnSpPr>
          <p:spPr bwMode="auto">
            <a:xfrm>
              <a:off x="3120" y="2040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7" name="AutoShape 17"/>
            <p:cNvCxnSpPr>
              <a:cxnSpLocks noChangeShapeType="1"/>
              <a:stCxn id="12297" idx="6"/>
              <a:endCxn id="12304" idx="2"/>
            </p:cNvCxnSpPr>
            <p:nvPr/>
          </p:nvCxnSpPr>
          <p:spPr bwMode="auto">
            <a:xfrm flipV="1">
              <a:off x="3120" y="2256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8" name="AutoShape 18"/>
            <p:cNvCxnSpPr>
              <a:cxnSpLocks noChangeShapeType="1"/>
              <a:stCxn id="12321" idx="6"/>
              <a:endCxn id="12305" idx="2"/>
            </p:cNvCxnSpPr>
            <p:nvPr/>
          </p:nvCxnSpPr>
          <p:spPr bwMode="auto">
            <a:xfrm>
              <a:off x="3120" y="2904"/>
              <a:ext cx="816" cy="2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9" name="AutoShape 19"/>
            <p:cNvCxnSpPr>
              <a:cxnSpLocks noChangeShapeType="1"/>
              <a:stCxn id="12301" idx="6"/>
              <a:endCxn id="12305" idx="2"/>
            </p:cNvCxnSpPr>
            <p:nvPr/>
          </p:nvCxnSpPr>
          <p:spPr bwMode="auto">
            <a:xfrm flipV="1">
              <a:off x="3120" y="3126"/>
              <a:ext cx="816" cy="21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0" name="AutoShape 20"/>
            <p:cNvCxnSpPr>
              <a:cxnSpLocks noChangeShapeType="1"/>
              <a:stCxn id="12295" idx="6"/>
              <a:endCxn id="12296" idx="2"/>
            </p:cNvCxnSpPr>
            <p:nvPr/>
          </p:nvCxnSpPr>
          <p:spPr bwMode="auto">
            <a:xfrm>
              <a:off x="1920" y="2040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1" name="AutoShape 21"/>
            <p:cNvCxnSpPr>
              <a:cxnSpLocks noChangeShapeType="1"/>
              <a:stCxn id="12295" idx="6"/>
              <a:endCxn id="12321" idx="2"/>
            </p:cNvCxnSpPr>
            <p:nvPr/>
          </p:nvCxnSpPr>
          <p:spPr bwMode="auto">
            <a:xfrm>
              <a:off x="1920" y="2040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2" name="AutoShape 22"/>
            <p:cNvCxnSpPr>
              <a:cxnSpLocks noChangeShapeType="1"/>
              <a:stCxn id="12298" idx="6"/>
              <a:endCxn id="12301" idx="2"/>
            </p:cNvCxnSpPr>
            <p:nvPr/>
          </p:nvCxnSpPr>
          <p:spPr bwMode="auto">
            <a:xfrm>
              <a:off x="1920" y="2472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3" name="AutoShape 23"/>
            <p:cNvCxnSpPr>
              <a:cxnSpLocks noChangeShapeType="1"/>
              <a:stCxn id="12299" idx="6"/>
              <a:endCxn id="12321" idx="2"/>
            </p:cNvCxnSpPr>
            <p:nvPr/>
          </p:nvCxnSpPr>
          <p:spPr bwMode="auto">
            <a:xfrm>
              <a:off x="1920" y="2904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4" name="AutoShape 24"/>
            <p:cNvCxnSpPr>
              <a:cxnSpLocks noChangeShapeType="1"/>
              <a:stCxn id="12300" idx="6"/>
              <a:endCxn id="12321" idx="2"/>
            </p:cNvCxnSpPr>
            <p:nvPr/>
          </p:nvCxnSpPr>
          <p:spPr bwMode="auto">
            <a:xfrm flipV="1">
              <a:off x="1920" y="2904"/>
              <a:ext cx="864" cy="4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5" name="AutoShape 25"/>
            <p:cNvCxnSpPr>
              <a:cxnSpLocks noChangeShapeType="1"/>
              <a:stCxn id="12298" idx="6"/>
              <a:endCxn id="12297" idx="2"/>
            </p:cNvCxnSpPr>
            <p:nvPr/>
          </p:nvCxnSpPr>
          <p:spPr bwMode="auto">
            <a:xfrm>
              <a:off x="1920" y="2472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6" name="Text Box 26"/>
            <p:cNvSpPr txBox="1">
              <a:spLocks noChangeArrowheads="1"/>
            </p:cNvSpPr>
            <p:nvPr/>
          </p:nvSpPr>
          <p:spPr bwMode="auto">
            <a:xfrm>
              <a:off x="3648" y="1536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Objects</a:t>
              </a:r>
            </a:p>
          </p:txBody>
        </p:sp>
        <p:sp>
          <p:nvSpPr>
            <p:cNvPr id="12317" name="Rectangle 27"/>
            <p:cNvSpPr>
              <a:spLocks noChangeArrowheads="1"/>
            </p:cNvSpPr>
            <p:nvPr/>
          </p:nvSpPr>
          <p:spPr bwMode="auto">
            <a:xfrm>
              <a:off x="1104" y="2016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18" name="Rectangle 28"/>
            <p:cNvSpPr>
              <a:spLocks noChangeArrowheads="1"/>
            </p:cNvSpPr>
            <p:nvPr/>
          </p:nvSpPr>
          <p:spPr bwMode="auto">
            <a:xfrm>
              <a:off x="1104" y="2448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19" name="Rectangle 29"/>
            <p:cNvSpPr>
              <a:spLocks noChangeArrowheads="1"/>
            </p:cNvSpPr>
            <p:nvPr/>
          </p:nvSpPr>
          <p:spPr bwMode="auto">
            <a:xfrm>
              <a:off x="1104" y="3312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0" name="Rectangle 30"/>
            <p:cNvSpPr>
              <a:spLocks noChangeArrowheads="1"/>
            </p:cNvSpPr>
            <p:nvPr/>
          </p:nvSpPr>
          <p:spPr bwMode="auto">
            <a:xfrm>
              <a:off x="1104" y="2880"/>
              <a:ext cx="33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1" name="Oval 31"/>
            <p:cNvSpPr>
              <a:spLocks noChangeArrowheads="1"/>
            </p:cNvSpPr>
            <p:nvPr/>
          </p:nvSpPr>
          <p:spPr bwMode="auto">
            <a:xfrm>
              <a:off x="2784" y="2736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2322" name="Rectangle 32"/>
            <p:cNvSpPr>
              <a:spLocks noChangeArrowheads="1"/>
            </p:cNvSpPr>
            <p:nvPr/>
          </p:nvSpPr>
          <p:spPr bwMode="auto">
            <a:xfrm>
              <a:off x="3264" y="2016"/>
              <a:ext cx="336" cy="9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3" name="Rectangle 33"/>
            <p:cNvSpPr>
              <a:spLocks noChangeArrowheads="1"/>
            </p:cNvSpPr>
            <p:nvPr/>
          </p:nvSpPr>
          <p:spPr bwMode="auto">
            <a:xfrm>
              <a:off x="3264" y="2448"/>
              <a:ext cx="336" cy="9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5" name="Rectangle 35"/>
            <p:cNvSpPr>
              <a:spLocks noChangeArrowheads="1"/>
            </p:cNvSpPr>
            <p:nvPr/>
          </p:nvSpPr>
          <p:spPr bwMode="auto">
            <a:xfrm>
              <a:off x="3266" y="2880"/>
              <a:ext cx="576" cy="9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2294" name="Slide Number Placeholder 37"/>
          <p:cNvSpPr txBox="1">
            <a:spLocks noGrp="1"/>
          </p:cNvSpPr>
          <p:nvPr/>
        </p:nvSpPr>
        <p:spPr bwMode="auto"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7148F8B-4B8D-4C92-BDD8-9745DCB6CBFF}" type="slidenum">
              <a:rPr lang="zh-CN" altLang="en-US" sz="1400" b="1">
                <a:ea typeface="SimSun" panose="02010600030101010101" pitchFamily="2" charset="-122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r>
              <a:rPr lang="en-US" altLang="zh-CN" sz="1200" b="1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5184648" y="4849909"/>
            <a:ext cx="533400" cy="1524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931920" y="1920240"/>
            <a:ext cx="2011680" cy="36576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07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56625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1374776" y="2057400"/>
            <a:ext cx="5635626" cy="3124200"/>
            <a:chOff x="866" y="1536"/>
            <a:chExt cx="3550" cy="1968"/>
          </a:xfrm>
        </p:grpSpPr>
        <p:sp>
          <p:nvSpPr>
            <p:cNvPr id="12295" name="Oval 5"/>
            <p:cNvSpPr>
              <a:spLocks noChangeArrowheads="1"/>
            </p:cNvSpPr>
            <p:nvPr/>
          </p:nvSpPr>
          <p:spPr bwMode="auto">
            <a:xfrm>
              <a:off x="1584" y="1872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6" name="Oval 6"/>
            <p:cNvSpPr>
              <a:spLocks noChangeArrowheads="1"/>
            </p:cNvSpPr>
            <p:nvPr/>
          </p:nvSpPr>
          <p:spPr bwMode="auto">
            <a:xfrm>
              <a:off x="2784" y="1872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7" name="Oval 7"/>
            <p:cNvSpPr>
              <a:spLocks noChangeArrowheads="1"/>
            </p:cNvSpPr>
            <p:nvPr/>
          </p:nvSpPr>
          <p:spPr bwMode="auto">
            <a:xfrm>
              <a:off x="2784" y="2304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8" name="Oval 8"/>
            <p:cNvSpPr>
              <a:spLocks noChangeArrowheads="1"/>
            </p:cNvSpPr>
            <p:nvPr/>
          </p:nvSpPr>
          <p:spPr bwMode="auto">
            <a:xfrm>
              <a:off x="1584" y="2304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9" name="Oval 9"/>
            <p:cNvSpPr>
              <a:spLocks noChangeArrowheads="1"/>
            </p:cNvSpPr>
            <p:nvPr/>
          </p:nvSpPr>
          <p:spPr bwMode="auto">
            <a:xfrm>
              <a:off x="1584" y="2736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2300" name="Oval 10"/>
            <p:cNvSpPr>
              <a:spLocks noChangeArrowheads="1"/>
            </p:cNvSpPr>
            <p:nvPr/>
          </p:nvSpPr>
          <p:spPr bwMode="auto">
            <a:xfrm>
              <a:off x="1584" y="3168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1" name="Oval 11"/>
            <p:cNvSpPr>
              <a:spLocks noChangeArrowheads="1"/>
            </p:cNvSpPr>
            <p:nvPr/>
          </p:nvSpPr>
          <p:spPr bwMode="auto">
            <a:xfrm>
              <a:off x="2784" y="3168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2" name="Text Box 12"/>
            <p:cNvSpPr txBox="1">
              <a:spLocks noChangeArrowheads="1"/>
            </p:cNvSpPr>
            <p:nvPr/>
          </p:nvSpPr>
          <p:spPr bwMode="auto">
            <a:xfrm>
              <a:off x="1344" y="1536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Web sites</a:t>
              </a:r>
            </a:p>
          </p:txBody>
        </p:sp>
        <p:sp>
          <p:nvSpPr>
            <p:cNvPr id="12303" name="Text Box 13"/>
            <p:cNvSpPr txBox="1">
              <a:spLocks noChangeArrowheads="1"/>
            </p:cNvSpPr>
            <p:nvPr/>
          </p:nvSpPr>
          <p:spPr bwMode="auto">
            <a:xfrm>
              <a:off x="2688" y="153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Facts</a:t>
              </a:r>
            </a:p>
          </p:txBody>
        </p:sp>
        <p:sp>
          <p:nvSpPr>
            <p:cNvPr id="12304" name="Oval 14"/>
            <p:cNvSpPr>
              <a:spLocks noChangeArrowheads="1"/>
            </p:cNvSpPr>
            <p:nvPr/>
          </p:nvSpPr>
          <p:spPr bwMode="auto">
            <a:xfrm>
              <a:off x="3936" y="2112"/>
              <a:ext cx="288" cy="288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305" name="Oval 15"/>
            <p:cNvSpPr>
              <a:spLocks noChangeArrowheads="1"/>
            </p:cNvSpPr>
            <p:nvPr/>
          </p:nvSpPr>
          <p:spPr bwMode="auto">
            <a:xfrm>
              <a:off x="3936" y="2976"/>
              <a:ext cx="288" cy="300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cxnSp>
          <p:nvCxnSpPr>
            <p:cNvPr id="12306" name="AutoShape 16"/>
            <p:cNvCxnSpPr>
              <a:cxnSpLocks noChangeShapeType="1"/>
              <a:stCxn id="12296" idx="6"/>
              <a:endCxn id="12304" idx="2"/>
            </p:cNvCxnSpPr>
            <p:nvPr/>
          </p:nvCxnSpPr>
          <p:spPr bwMode="auto">
            <a:xfrm>
              <a:off x="3120" y="2040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7" name="AutoShape 17"/>
            <p:cNvCxnSpPr>
              <a:cxnSpLocks noChangeShapeType="1"/>
              <a:stCxn id="12297" idx="6"/>
              <a:endCxn id="12304" idx="2"/>
            </p:cNvCxnSpPr>
            <p:nvPr/>
          </p:nvCxnSpPr>
          <p:spPr bwMode="auto">
            <a:xfrm flipV="1">
              <a:off x="3120" y="2256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8" name="AutoShape 18"/>
            <p:cNvCxnSpPr>
              <a:cxnSpLocks noChangeShapeType="1"/>
              <a:stCxn id="12321" idx="6"/>
              <a:endCxn id="12305" idx="2"/>
            </p:cNvCxnSpPr>
            <p:nvPr/>
          </p:nvCxnSpPr>
          <p:spPr bwMode="auto">
            <a:xfrm>
              <a:off x="3120" y="2904"/>
              <a:ext cx="816" cy="2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9" name="AutoShape 19"/>
            <p:cNvCxnSpPr>
              <a:cxnSpLocks noChangeShapeType="1"/>
              <a:stCxn id="12301" idx="6"/>
              <a:endCxn id="12305" idx="2"/>
            </p:cNvCxnSpPr>
            <p:nvPr/>
          </p:nvCxnSpPr>
          <p:spPr bwMode="auto">
            <a:xfrm flipV="1">
              <a:off x="3120" y="3126"/>
              <a:ext cx="816" cy="21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0" name="AutoShape 20"/>
            <p:cNvCxnSpPr>
              <a:cxnSpLocks noChangeShapeType="1"/>
              <a:stCxn id="12295" idx="6"/>
              <a:endCxn id="12296" idx="2"/>
            </p:cNvCxnSpPr>
            <p:nvPr/>
          </p:nvCxnSpPr>
          <p:spPr bwMode="auto">
            <a:xfrm>
              <a:off x="1920" y="2040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1" name="AutoShape 21"/>
            <p:cNvCxnSpPr>
              <a:cxnSpLocks noChangeShapeType="1"/>
              <a:stCxn id="12295" idx="6"/>
              <a:endCxn id="12321" idx="2"/>
            </p:cNvCxnSpPr>
            <p:nvPr/>
          </p:nvCxnSpPr>
          <p:spPr bwMode="auto">
            <a:xfrm>
              <a:off x="1920" y="2040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2" name="AutoShape 22"/>
            <p:cNvCxnSpPr>
              <a:cxnSpLocks noChangeShapeType="1"/>
              <a:stCxn id="12298" idx="6"/>
              <a:endCxn id="12301" idx="2"/>
            </p:cNvCxnSpPr>
            <p:nvPr/>
          </p:nvCxnSpPr>
          <p:spPr bwMode="auto">
            <a:xfrm>
              <a:off x="1920" y="2472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3" name="AutoShape 23"/>
            <p:cNvCxnSpPr>
              <a:cxnSpLocks noChangeShapeType="1"/>
              <a:stCxn id="12299" idx="6"/>
              <a:endCxn id="12321" idx="2"/>
            </p:cNvCxnSpPr>
            <p:nvPr/>
          </p:nvCxnSpPr>
          <p:spPr bwMode="auto">
            <a:xfrm>
              <a:off x="1920" y="2904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4" name="AutoShape 24"/>
            <p:cNvCxnSpPr>
              <a:cxnSpLocks noChangeShapeType="1"/>
              <a:stCxn id="12300" idx="6"/>
              <a:endCxn id="12321" idx="2"/>
            </p:cNvCxnSpPr>
            <p:nvPr/>
          </p:nvCxnSpPr>
          <p:spPr bwMode="auto">
            <a:xfrm flipV="1">
              <a:off x="1920" y="2904"/>
              <a:ext cx="864" cy="4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5" name="AutoShape 25"/>
            <p:cNvCxnSpPr>
              <a:cxnSpLocks noChangeShapeType="1"/>
              <a:stCxn id="12298" idx="6"/>
              <a:endCxn id="12297" idx="2"/>
            </p:cNvCxnSpPr>
            <p:nvPr/>
          </p:nvCxnSpPr>
          <p:spPr bwMode="auto">
            <a:xfrm>
              <a:off x="1920" y="2472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6" name="Text Box 26"/>
            <p:cNvSpPr txBox="1">
              <a:spLocks noChangeArrowheads="1"/>
            </p:cNvSpPr>
            <p:nvPr/>
          </p:nvSpPr>
          <p:spPr bwMode="auto">
            <a:xfrm>
              <a:off x="3648" y="1536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Objects</a:t>
              </a:r>
            </a:p>
          </p:txBody>
        </p:sp>
        <p:sp>
          <p:nvSpPr>
            <p:cNvPr id="12317" name="Rectangle 27"/>
            <p:cNvSpPr>
              <a:spLocks noChangeArrowheads="1"/>
            </p:cNvSpPr>
            <p:nvPr/>
          </p:nvSpPr>
          <p:spPr bwMode="auto">
            <a:xfrm>
              <a:off x="866" y="2020"/>
              <a:ext cx="57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19" name="Rectangle 29"/>
            <p:cNvSpPr>
              <a:spLocks noChangeArrowheads="1"/>
            </p:cNvSpPr>
            <p:nvPr/>
          </p:nvSpPr>
          <p:spPr bwMode="auto">
            <a:xfrm>
              <a:off x="967" y="3312"/>
              <a:ext cx="473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0" name="Rectangle 30"/>
            <p:cNvSpPr>
              <a:spLocks noChangeArrowheads="1"/>
            </p:cNvSpPr>
            <p:nvPr/>
          </p:nvSpPr>
          <p:spPr bwMode="auto">
            <a:xfrm>
              <a:off x="967" y="2880"/>
              <a:ext cx="473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1" name="Oval 31"/>
            <p:cNvSpPr>
              <a:spLocks noChangeArrowheads="1"/>
            </p:cNvSpPr>
            <p:nvPr/>
          </p:nvSpPr>
          <p:spPr bwMode="auto">
            <a:xfrm>
              <a:off x="2784" y="2736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2322" name="Rectangle 32"/>
            <p:cNvSpPr>
              <a:spLocks noChangeArrowheads="1"/>
            </p:cNvSpPr>
            <p:nvPr/>
          </p:nvSpPr>
          <p:spPr bwMode="auto">
            <a:xfrm>
              <a:off x="3264" y="2016"/>
              <a:ext cx="336" cy="9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3" name="Rectangle 33"/>
            <p:cNvSpPr>
              <a:spLocks noChangeArrowheads="1"/>
            </p:cNvSpPr>
            <p:nvPr/>
          </p:nvSpPr>
          <p:spPr bwMode="auto">
            <a:xfrm>
              <a:off x="3264" y="2448"/>
              <a:ext cx="336" cy="9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5" name="Rectangle 35"/>
            <p:cNvSpPr>
              <a:spLocks noChangeArrowheads="1"/>
            </p:cNvSpPr>
            <p:nvPr/>
          </p:nvSpPr>
          <p:spPr bwMode="auto">
            <a:xfrm>
              <a:off x="3266" y="2880"/>
              <a:ext cx="576" cy="9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2294" name="Slide Number Placeholder 37"/>
          <p:cNvSpPr txBox="1">
            <a:spLocks noGrp="1"/>
          </p:cNvSpPr>
          <p:nvPr/>
        </p:nvSpPr>
        <p:spPr bwMode="auto"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7148F8B-4B8D-4C92-BDD8-9745DCB6CBFF}" type="slidenum">
              <a:rPr lang="zh-CN" altLang="en-US" sz="1400" b="1">
                <a:ea typeface="SimSun" panose="02010600030101010101" pitchFamily="2" charset="-122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r>
              <a:rPr lang="en-US" altLang="zh-CN" sz="1200" b="1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5184648" y="4846320"/>
            <a:ext cx="533400" cy="1524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463040" y="1918447"/>
            <a:ext cx="2011680" cy="36576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8"/>
          <p:cNvSpPr>
            <a:spLocks noChangeArrowheads="1"/>
          </p:cNvSpPr>
          <p:nvPr/>
        </p:nvSpPr>
        <p:spPr bwMode="auto">
          <a:xfrm>
            <a:off x="1752600" y="3505200"/>
            <a:ext cx="533400" cy="1524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83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56625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1371601" y="2057400"/>
            <a:ext cx="5638801" cy="3124200"/>
            <a:chOff x="864" y="1536"/>
            <a:chExt cx="3552" cy="1968"/>
          </a:xfrm>
        </p:grpSpPr>
        <p:sp>
          <p:nvSpPr>
            <p:cNvPr id="12295" name="Oval 5"/>
            <p:cNvSpPr>
              <a:spLocks noChangeArrowheads="1"/>
            </p:cNvSpPr>
            <p:nvPr/>
          </p:nvSpPr>
          <p:spPr bwMode="auto">
            <a:xfrm>
              <a:off x="1584" y="1872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6" name="Oval 6"/>
            <p:cNvSpPr>
              <a:spLocks noChangeArrowheads="1"/>
            </p:cNvSpPr>
            <p:nvPr/>
          </p:nvSpPr>
          <p:spPr bwMode="auto">
            <a:xfrm>
              <a:off x="2784" y="1872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297" name="Oval 7"/>
            <p:cNvSpPr>
              <a:spLocks noChangeArrowheads="1"/>
            </p:cNvSpPr>
            <p:nvPr/>
          </p:nvSpPr>
          <p:spPr bwMode="auto">
            <a:xfrm>
              <a:off x="2784" y="2304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8" name="Oval 8"/>
            <p:cNvSpPr>
              <a:spLocks noChangeArrowheads="1"/>
            </p:cNvSpPr>
            <p:nvPr/>
          </p:nvSpPr>
          <p:spPr bwMode="auto">
            <a:xfrm>
              <a:off x="1584" y="2304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2299" name="Oval 9"/>
            <p:cNvSpPr>
              <a:spLocks noChangeArrowheads="1"/>
            </p:cNvSpPr>
            <p:nvPr/>
          </p:nvSpPr>
          <p:spPr bwMode="auto">
            <a:xfrm>
              <a:off x="1584" y="2736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2300" name="Oval 10"/>
            <p:cNvSpPr>
              <a:spLocks noChangeArrowheads="1"/>
            </p:cNvSpPr>
            <p:nvPr/>
          </p:nvSpPr>
          <p:spPr bwMode="auto">
            <a:xfrm>
              <a:off x="1584" y="3168"/>
              <a:ext cx="336" cy="336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600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sz="2600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1" name="Oval 11"/>
            <p:cNvSpPr>
              <a:spLocks noChangeArrowheads="1"/>
            </p:cNvSpPr>
            <p:nvPr/>
          </p:nvSpPr>
          <p:spPr bwMode="auto">
            <a:xfrm>
              <a:off x="2784" y="3168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</a:p>
          </p:txBody>
        </p:sp>
        <p:sp>
          <p:nvSpPr>
            <p:cNvPr id="12302" name="Text Box 12"/>
            <p:cNvSpPr txBox="1">
              <a:spLocks noChangeArrowheads="1"/>
            </p:cNvSpPr>
            <p:nvPr/>
          </p:nvSpPr>
          <p:spPr bwMode="auto">
            <a:xfrm>
              <a:off x="1344" y="1536"/>
              <a:ext cx="9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Web sites</a:t>
              </a:r>
            </a:p>
          </p:txBody>
        </p:sp>
        <p:sp>
          <p:nvSpPr>
            <p:cNvPr id="12303" name="Text Box 13"/>
            <p:cNvSpPr txBox="1">
              <a:spLocks noChangeArrowheads="1"/>
            </p:cNvSpPr>
            <p:nvPr/>
          </p:nvSpPr>
          <p:spPr bwMode="auto">
            <a:xfrm>
              <a:off x="2688" y="153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Facts</a:t>
              </a:r>
            </a:p>
          </p:txBody>
        </p:sp>
        <p:sp>
          <p:nvSpPr>
            <p:cNvPr id="12304" name="Oval 14"/>
            <p:cNvSpPr>
              <a:spLocks noChangeArrowheads="1"/>
            </p:cNvSpPr>
            <p:nvPr/>
          </p:nvSpPr>
          <p:spPr bwMode="auto">
            <a:xfrm>
              <a:off x="3936" y="2112"/>
              <a:ext cx="288" cy="288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2305" name="Oval 15"/>
            <p:cNvSpPr>
              <a:spLocks noChangeArrowheads="1"/>
            </p:cNvSpPr>
            <p:nvPr/>
          </p:nvSpPr>
          <p:spPr bwMode="auto">
            <a:xfrm>
              <a:off x="3936" y="2976"/>
              <a:ext cx="288" cy="300"/>
            </a:xfrm>
            <a:prstGeom prst="ellipse">
              <a:avLst/>
            </a:prstGeom>
            <a:solidFill>
              <a:srgbClr val="C0C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cxnSp>
          <p:nvCxnSpPr>
            <p:cNvPr id="12306" name="AutoShape 16"/>
            <p:cNvCxnSpPr>
              <a:cxnSpLocks noChangeShapeType="1"/>
              <a:stCxn id="12296" idx="6"/>
              <a:endCxn id="12304" idx="2"/>
            </p:cNvCxnSpPr>
            <p:nvPr/>
          </p:nvCxnSpPr>
          <p:spPr bwMode="auto">
            <a:xfrm>
              <a:off x="3120" y="2040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7" name="AutoShape 17"/>
            <p:cNvCxnSpPr>
              <a:cxnSpLocks noChangeShapeType="1"/>
              <a:stCxn id="12297" idx="6"/>
              <a:endCxn id="12304" idx="2"/>
            </p:cNvCxnSpPr>
            <p:nvPr/>
          </p:nvCxnSpPr>
          <p:spPr bwMode="auto">
            <a:xfrm flipV="1">
              <a:off x="3120" y="2256"/>
              <a:ext cx="816" cy="2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8" name="AutoShape 18"/>
            <p:cNvCxnSpPr>
              <a:cxnSpLocks noChangeShapeType="1"/>
              <a:stCxn id="12321" idx="6"/>
              <a:endCxn id="12305" idx="2"/>
            </p:cNvCxnSpPr>
            <p:nvPr/>
          </p:nvCxnSpPr>
          <p:spPr bwMode="auto">
            <a:xfrm>
              <a:off x="3120" y="2904"/>
              <a:ext cx="816" cy="2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09" name="AutoShape 19"/>
            <p:cNvCxnSpPr>
              <a:cxnSpLocks noChangeShapeType="1"/>
              <a:stCxn id="12301" idx="6"/>
              <a:endCxn id="12305" idx="2"/>
            </p:cNvCxnSpPr>
            <p:nvPr/>
          </p:nvCxnSpPr>
          <p:spPr bwMode="auto">
            <a:xfrm flipV="1">
              <a:off x="3120" y="3126"/>
              <a:ext cx="816" cy="21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0" name="AutoShape 20"/>
            <p:cNvCxnSpPr>
              <a:cxnSpLocks noChangeShapeType="1"/>
              <a:stCxn id="12295" idx="6"/>
              <a:endCxn id="12296" idx="2"/>
            </p:cNvCxnSpPr>
            <p:nvPr/>
          </p:nvCxnSpPr>
          <p:spPr bwMode="auto">
            <a:xfrm>
              <a:off x="1920" y="2040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1" name="AutoShape 21"/>
            <p:cNvCxnSpPr>
              <a:cxnSpLocks noChangeShapeType="1"/>
              <a:stCxn id="12295" idx="6"/>
              <a:endCxn id="12321" idx="2"/>
            </p:cNvCxnSpPr>
            <p:nvPr/>
          </p:nvCxnSpPr>
          <p:spPr bwMode="auto">
            <a:xfrm>
              <a:off x="1920" y="2040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2" name="AutoShape 22"/>
            <p:cNvCxnSpPr>
              <a:cxnSpLocks noChangeShapeType="1"/>
              <a:stCxn id="12298" idx="6"/>
              <a:endCxn id="12301" idx="2"/>
            </p:cNvCxnSpPr>
            <p:nvPr/>
          </p:nvCxnSpPr>
          <p:spPr bwMode="auto">
            <a:xfrm>
              <a:off x="1920" y="2472"/>
              <a:ext cx="864" cy="86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3" name="AutoShape 23"/>
            <p:cNvCxnSpPr>
              <a:cxnSpLocks noChangeShapeType="1"/>
              <a:stCxn id="12299" idx="6"/>
              <a:endCxn id="12321" idx="2"/>
            </p:cNvCxnSpPr>
            <p:nvPr/>
          </p:nvCxnSpPr>
          <p:spPr bwMode="auto">
            <a:xfrm>
              <a:off x="1920" y="2904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4" name="AutoShape 24"/>
            <p:cNvCxnSpPr>
              <a:cxnSpLocks noChangeShapeType="1"/>
              <a:stCxn id="12300" idx="6"/>
              <a:endCxn id="12321" idx="2"/>
            </p:cNvCxnSpPr>
            <p:nvPr/>
          </p:nvCxnSpPr>
          <p:spPr bwMode="auto">
            <a:xfrm flipV="1">
              <a:off x="1920" y="2904"/>
              <a:ext cx="864" cy="4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315" name="AutoShape 25"/>
            <p:cNvCxnSpPr>
              <a:cxnSpLocks noChangeShapeType="1"/>
              <a:stCxn id="12298" idx="6"/>
              <a:endCxn id="12297" idx="2"/>
            </p:cNvCxnSpPr>
            <p:nvPr/>
          </p:nvCxnSpPr>
          <p:spPr bwMode="auto">
            <a:xfrm>
              <a:off x="1920" y="2472"/>
              <a:ext cx="86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316" name="Text Box 26"/>
            <p:cNvSpPr txBox="1">
              <a:spLocks noChangeArrowheads="1"/>
            </p:cNvSpPr>
            <p:nvPr/>
          </p:nvSpPr>
          <p:spPr bwMode="auto">
            <a:xfrm>
              <a:off x="3648" y="1536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Objects</a:t>
              </a:r>
            </a:p>
          </p:txBody>
        </p:sp>
        <p:sp>
          <p:nvSpPr>
            <p:cNvPr id="12317" name="Rectangle 27"/>
            <p:cNvSpPr>
              <a:spLocks noChangeArrowheads="1"/>
            </p:cNvSpPr>
            <p:nvPr/>
          </p:nvSpPr>
          <p:spPr bwMode="auto">
            <a:xfrm>
              <a:off x="864" y="2016"/>
              <a:ext cx="576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19" name="Rectangle 29"/>
            <p:cNvSpPr>
              <a:spLocks noChangeArrowheads="1"/>
            </p:cNvSpPr>
            <p:nvPr/>
          </p:nvSpPr>
          <p:spPr bwMode="auto">
            <a:xfrm>
              <a:off x="967" y="3312"/>
              <a:ext cx="473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0" name="Rectangle 30"/>
            <p:cNvSpPr>
              <a:spLocks noChangeArrowheads="1"/>
            </p:cNvSpPr>
            <p:nvPr/>
          </p:nvSpPr>
          <p:spPr bwMode="auto">
            <a:xfrm>
              <a:off x="967" y="2880"/>
              <a:ext cx="473" cy="9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1" name="Oval 31"/>
            <p:cNvSpPr>
              <a:spLocks noChangeArrowheads="1"/>
            </p:cNvSpPr>
            <p:nvPr/>
          </p:nvSpPr>
          <p:spPr bwMode="auto">
            <a:xfrm>
              <a:off x="2784" y="2736"/>
              <a:ext cx="336" cy="336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  <p:sp>
          <p:nvSpPr>
            <p:cNvPr id="12322" name="Rectangle 32"/>
            <p:cNvSpPr>
              <a:spLocks noChangeArrowheads="1"/>
            </p:cNvSpPr>
            <p:nvPr/>
          </p:nvSpPr>
          <p:spPr bwMode="auto">
            <a:xfrm>
              <a:off x="3264" y="2016"/>
              <a:ext cx="518" cy="98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2325" name="Rectangle 35"/>
            <p:cNvSpPr>
              <a:spLocks noChangeArrowheads="1"/>
            </p:cNvSpPr>
            <p:nvPr/>
          </p:nvSpPr>
          <p:spPr bwMode="auto">
            <a:xfrm>
              <a:off x="3266" y="2880"/>
              <a:ext cx="749" cy="96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2800">
                <a:latin typeface="Tahoma" panose="020B060403050404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12294" name="Slide Number Placeholder 37"/>
          <p:cNvSpPr txBox="1">
            <a:spLocks noGrp="1"/>
          </p:cNvSpPr>
          <p:nvPr/>
        </p:nvSpPr>
        <p:spPr bwMode="auto"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7148F8B-4B8D-4C92-BDD8-9745DCB6CBFF}" type="slidenum">
              <a:rPr lang="zh-CN" altLang="en-US" sz="1400" b="1">
                <a:ea typeface="SimSun" panose="02010600030101010101" pitchFamily="2" charset="-122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r>
              <a:rPr lang="en-US" altLang="zh-CN" sz="1200" b="1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3931920" y="1920240"/>
            <a:ext cx="2011680" cy="3657600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1752600" y="3505200"/>
            <a:ext cx="533400" cy="15240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40" name="Rectangle 33"/>
          <p:cNvSpPr>
            <a:spLocks noChangeArrowheads="1"/>
          </p:cNvSpPr>
          <p:nvPr/>
        </p:nvSpPr>
        <p:spPr bwMode="auto">
          <a:xfrm>
            <a:off x="5181602" y="3505200"/>
            <a:ext cx="457200" cy="1524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42" name="Rectangle 33"/>
          <p:cNvSpPr>
            <a:spLocks noChangeArrowheads="1"/>
          </p:cNvSpPr>
          <p:nvPr/>
        </p:nvSpPr>
        <p:spPr bwMode="auto">
          <a:xfrm>
            <a:off x="5184648" y="4846320"/>
            <a:ext cx="457200" cy="152400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latin typeface="Tahoma" panose="020B060403050404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086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1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701340"/>
              </p:ext>
            </p:extLst>
          </p:nvPr>
        </p:nvGraphicFramePr>
        <p:xfrm>
          <a:off x="1443038" y="2203508"/>
          <a:ext cx="2490787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Equation" r:id="rId3" imgW="1231366" imgH="507780" progId="Equation.3">
                  <p:embed/>
                </p:oleObj>
              </mc:Choice>
              <mc:Fallback>
                <p:oleObj name="Equation" r:id="rId3" imgW="1231366" imgH="5077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8" y="2203508"/>
                        <a:ext cx="2490787" cy="1027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3"/>
              <p:cNvSpPr txBox="1">
                <a:spLocks noChangeArrowheads="1"/>
              </p:cNvSpPr>
              <p:nvPr/>
            </p:nvSpPr>
            <p:spPr>
              <a:xfrm>
                <a:off x="457200" y="1188720"/>
                <a:ext cx="6759575" cy="5105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b="1" dirty="0" smtClean="0">
                    <a:solidFill>
                      <a:srgbClr val="C00000"/>
                    </a:solidFill>
                    <a:ea typeface="SimSun" panose="02010600030101010101" pitchFamily="2" charset="-122"/>
                  </a:rPr>
                  <a:t>The trustworthiness of a web site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𝒘</m:t>
                    </m:r>
                  </m:oMath>
                </a14:m>
                <a:r>
                  <a:rPr lang="en-US" altLang="zh-CN" b="1" dirty="0" smtClean="0">
                    <a:solidFill>
                      <a:srgbClr val="C00000"/>
                    </a:solidFill>
                    <a:ea typeface="SimSun" panose="02010600030101010101" pitchFamily="2" charset="-122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𝒕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(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𝒘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)</m:t>
                    </m:r>
                  </m:oMath>
                </a14:m>
                <a:endParaRPr lang="en-US" altLang="zh-CN" b="1" dirty="0" smtClean="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lvl="1"/>
                <a:r>
                  <a:rPr lang="en-US" altLang="zh-CN" dirty="0" smtClean="0">
                    <a:ea typeface="SimSun" panose="02010600030101010101" pitchFamily="2" charset="-122"/>
                  </a:rPr>
                  <a:t>Average confidence of facts it provides</a:t>
                </a:r>
              </a:p>
              <a:p>
                <a:pPr lvl="1"/>
                <a:endParaRPr lang="en-US" altLang="zh-CN" dirty="0" smtClean="0">
                  <a:ea typeface="SimSun" panose="02010600030101010101" pitchFamily="2" charset="-122"/>
                </a:endParaRPr>
              </a:p>
              <a:p>
                <a:pPr lvl="1"/>
                <a:endParaRPr lang="en-US" altLang="zh-CN" dirty="0" smtClean="0">
                  <a:ea typeface="SimSun" panose="02010600030101010101" pitchFamily="2" charset="-122"/>
                </a:endParaRPr>
              </a:p>
              <a:p>
                <a:pPr lvl="1"/>
                <a:endParaRPr lang="en-US" altLang="zh-CN" dirty="0" smtClean="0">
                  <a:ea typeface="SimSun" panose="02010600030101010101" pitchFamily="2" charset="-122"/>
                </a:endParaRPr>
              </a:p>
              <a:p>
                <a:pPr>
                  <a:spcBef>
                    <a:spcPts val="2400"/>
                  </a:spcBef>
                </a:pPr>
                <a:r>
                  <a:rPr lang="en-US" altLang="zh-CN" b="1" dirty="0" smtClean="0">
                    <a:solidFill>
                      <a:srgbClr val="C00000"/>
                    </a:solidFill>
                    <a:ea typeface="SimSun" panose="02010600030101010101" pitchFamily="2" charset="-122"/>
                  </a:rPr>
                  <a:t>The confidence of a fact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𝒇</m:t>
                    </m:r>
                  </m:oMath>
                </a14:m>
                <a:r>
                  <a:rPr lang="en-US" altLang="zh-CN" b="1" dirty="0" smtClean="0">
                    <a:solidFill>
                      <a:srgbClr val="C00000"/>
                    </a:solidFill>
                    <a:ea typeface="SimSun" panose="02010600030101010101" pitchFamily="2" charset="-122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𝒔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(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𝒇</m:t>
                    </m:r>
                    <m:r>
                      <a:rPr lang="en-US" altLang="zh-CN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)</m:t>
                    </m:r>
                  </m:oMath>
                </a14:m>
                <a:endParaRPr lang="en-US" altLang="zh-CN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lvl="1"/>
                <a:r>
                  <a:rPr lang="en-US" altLang="zh-CN" dirty="0" smtClean="0">
                    <a:ea typeface="SimSun" panose="02010600030101010101" pitchFamily="2" charset="-122"/>
                  </a:rPr>
                  <a:t>One minus the probability that all web sites providing </a:t>
                </a:r>
                <a:r>
                  <a:rPr lang="en-US" altLang="zh-CN" i="1" dirty="0" smtClean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f</a:t>
                </a:r>
                <a:r>
                  <a:rPr lang="en-US" altLang="zh-CN" dirty="0" smtClean="0">
                    <a:ea typeface="SimSun" panose="02010600030101010101" pitchFamily="2" charset="-122"/>
                  </a:rPr>
                  <a:t> are wrong</a:t>
                </a:r>
              </a:p>
            </p:txBody>
          </p:sp>
        </mc:Choice>
        <mc:Fallback xmlns="">
          <p:sp>
            <p:nvSpPr>
              <p:cNvPr id="2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88720"/>
                <a:ext cx="6759575" cy="5105400"/>
              </a:xfrm>
              <a:prstGeom prst="rect">
                <a:avLst/>
              </a:prstGeom>
              <a:blipFill rotWithShape="0">
                <a:blip r:embed="rId5"/>
                <a:stretch>
                  <a:fillRect l="-1623" t="-1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6535444" y="2280824"/>
            <a:ext cx="2743200" cy="2819400"/>
            <a:chOff x="4224" y="1392"/>
            <a:chExt cx="1248" cy="1776"/>
          </a:xfrm>
        </p:grpSpPr>
        <p:sp>
          <p:nvSpPr>
            <p:cNvPr id="28" name="Oval 5"/>
            <p:cNvSpPr>
              <a:spLocks noChangeArrowheads="1"/>
            </p:cNvSpPr>
            <p:nvPr/>
          </p:nvSpPr>
          <p:spPr bwMode="auto">
            <a:xfrm>
              <a:off x="4368" y="1680"/>
              <a:ext cx="288" cy="288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29" name="Oval 6"/>
            <p:cNvSpPr>
              <a:spLocks noChangeArrowheads="1"/>
            </p:cNvSpPr>
            <p:nvPr/>
          </p:nvSpPr>
          <p:spPr bwMode="auto">
            <a:xfrm>
              <a:off x="5088" y="2256"/>
              <a:ext cx="288" cy="288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30" name="Oval 7"/>
            <p:cNvSpPr>
              <a:spLocks noChangeArrowheads="1"/>
            </p:cNvSpPr>
            <p:nvPr/>
          </p:nvSpPr>
          <p:spPr bwMode="auto">
            <a:xfrm>
              <a:off x="4368" y="2880"/>
              <a:ext cx="288" cy="288"/>
            </a:xfrm>
            <a:prstGeom prst="ellipse">
              <a:avLst/>
            </a:prstGeom>
            <a:solidFill>
              <a:srgbClr val="EAEAEA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cxnSp>
          <p:nvCxnSpPr>
            <p:cNvPr id="31" name="AutoShape 8"/>
            <p:cNvCxnSpPr>
              <a:cxnSpLocks noChangeShapeType="1"/>
              <a:stCxn id="28" idx="6"/>
              <a:endCxn id="29" idx="2"/>
            </p:cNvCxnSpPr>
            <p:nvPr/>
          </p:nvCxnSpPr>
          <p:spPr bwMode="auto">
            <a:xfrm>
              <a:off x="4656" y="1824"/>
              <a:ext cx="432" cy="576"/>
            </a:xfrm>
            <a:prstGeom prst="straightConnector1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9"/>
            <p:cNvCxnSpPr>
              <a:cxnSpLocks noChangeShapeType="1"/>
              <a:stCxn id="30" idx="6"/>
              <a:endCxn id="29" idx="2"/>
            </p:cNvCxnSpPr>
            <p:nvPr/>
          </p:nvCxnSpPr>
          <p:spPr bwMode="auto">
            <a:xfrm flipV="1">
              <a:off x="4656" y="2400"/>
              <a:ext cx="432" cy="624"/>
            </a:xfrm>
            <a:prstGeom prst="straightConnector1">
              <a:avLst/>
            </a:prstGeom>
            <a:noFill/>
            <a:ln w="9525">
              <a:solidFill>
                <a:srgbClr val="96969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Text Box 10"/>
            <p:cNvSpPr txBox="1">
              <a:spLocks noChangeArrowheads="1"/>
            </p:cNvSpPr>
            <p:nvPr/>
          </p:nvSpPr>
          <p:spPr bwMode="auto">
            <a:xfrm>
              <a:off x="4272" y="1392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t</a:t>
              </a: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lang="el-GR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4" name="Text Box 11"/>
            <p:cNvSpPr txBox="1">
              <a:spLocks noChangeArrowheads="1"/>
            </p:cNvSpPr>
            <p:nvPr/>
          </p:nvSpPr>
          <p:spPr bwMode="auto">
            <a:xfrm>
              <a:off x="4224" y="2592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t</a:t>
              </a: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</a:rPr>
                <a:t>w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lang="el-GR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4992" y="1968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170981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F6600"/>
                </a:buClr>
                <a:buSzPct val="80000"/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rgbClr val="12076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CC00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s</a:t>
              </a: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(</a:t>
              </a:r>
              <a:r>
                <a:rPr lang="en-US" altLang="zh-CN" i="1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f</a:t>
              </a:r>
              <a:r>
                <a:rPr lang="en-US" altLang="zh-CN" baseline="-25000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1</a:t>
              </a:r>
              <a:r>
                <a:rPr lang="en-US" altLang="zh-CN"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)</a:t>
              </a:r>
              <a:endParaRPr lang="el-GR" altLang="en-US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>
              <a:off x="4752" y="1632"/>
              <a:ext cx="288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4704" y="2208"/>
              <a:ext cx="336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4173244" y="2045932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i="1" dirty="0">
                <a:latin typeface="Times New Roman" panose="02020603050405020304" pitchFamily="18" charset="0"/>
                <a:ea typeface="SimSun" panose="02010600030101010101" pitchFamily="2" charset="-122"/>
              </a:rPr>
              <a:t>Sum of fact confidence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4020844" y="2974620"/>
            <a:ext cx="2667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i="1">
                <a:latin typeface="Times New Roman" panose="02020603050405020304" pitchFamily="18" charset="0"/>
                <a:ea typeface="SimSun" panose="02010600030101010101" pitchFamily="2" charset="-122"/>
              </a:rPr>
              <a:t>Set of facts provided by w</a:t>
            </a: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 flipH="1">
            <a:off x="3944644" y="2274532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 flipH="1" flipV="1">
            <a:off x="3335044" y="3112732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034128"/>
              </p:ext>
            </p:extLst>
          </p:nvPr>
        </p:nvGraphicFramePr>
        <p:xfrm>
          <a:off x="842669" y="4983739"/>
          <a:ext cx="2928938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Equation" r:id="rId6" imgW="1435100" imgH="368300" progId="Equation.3">
                  <p:embed/>
                </p:oleObj>
              </mc:Choice>
              <mc:Fallback>
                <p:oleObj name="Equation" r:id="rId6" imgW="1435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669" y="4983739"/>
                        <a:ext cx="2928938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3792244" y="4612264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i="1">
                <a:latin typeface="Times New Roman" panose="02020603050405020304" pitchFamily="18" charset="0"/>
                <a:ea typeface="SimSun" panose="02010600030101010101" pitchFamily="2" charset="-122"/>
              </a:rPr>
              <a:t>Probability that w is wrong</a:t>
            </a: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3639844" y="5617152"/>
            <a:ext cx="2667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CN" sz="1800" i="1">
                <a:latin typeface="Times New Roman" panose="02020603050405020304" pitchFamily="18" charset="0"/>
                <a:ea typeface="SimSun" panose="02010600030101010101" pitchFamily="2" charset="-122"/>
              </a:rPr>
              <a:t>Set of websites providing f</a:t>
            </a:r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 flipH="1">
            <a:off x="3258844" y="4840864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flipH="1" flipV="1">
            <a:off x="2801644" y="5679064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56625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r>
              <a:rPr lang="en-US" altLang="zh-CN" dirty="0" smtClean="0">
                <a:ea typeface="SimSun" panose="02010600030101010101" pitchFamily="2" charset="-122"/>
              </a:rPr>
              <a:t>Viewing an </a:t>
            </a:r>
            <a:r>
              <a:rPr lang="en-US" kern="0" dirty="0"/>
              <a:t>author </a:t>
            </a:r>
            <a:r>
              <a:rPr lang="en-US" kern="0" dirty="0" smtClean="0"/>
              <a:t>list as a fact</a:t>
            </a:r>
            <a:endParaRPr lang="en-US" altLang="zh-CN" dirty="0" smtClean="0">
              <a:ea typeface="SimSun" panose="02010600030101010101" pitchFamily="2" charset="-122"/>
            </a:endParaRPr>
          </a:p>
        </p:txBody>
      </p:sp>
      <p:sp>
        <p:nvSpPr>
          <p:cNvPr id="12294" name="Slide Number Placeholder 37"/>
          <p:cNvSpPr txBox="1">
            <a:spLocks noGrp="1"/>
          </p:cNvSpPr>
          <p:nvPr/>
        </p:nvSpPr>
        <p:spPr bwMode="auto"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7148F8B-4B8D-4C92-BDD8-9745DCB6CBFF}" type="slidenum">
              <a:rPr lang="zh-CN" altLang="en-US" sz="1400" b="1">
                <a:ea typeface="SimSun" panose="02010600030101010101" pitchFamily="2" charset="-122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r>
              <a:rPr lang="en-US" altLang="zh-CN" sz="1200" b="1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TruthFinder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98688"/>
              </p:ext>
            </p:extLst>
          </p:nvPr>
        </p:nvGraphicFramePr>
        <p:xfrm>
          <a:off x="594360" y="1447100"/>
          <a:ext cx="795528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080"/>
                <a:gridCol w="1188720"/>
                <a:gridCol w="1737360"/>
                <a:gridCol w="21031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Type</a:t>
                      </a:r>
                      <a:r>
                        <a:rPr lang="en-US" sz="2400" baseline="0" dirty="0" smtClean="0"/>
                        <a:t> of error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Voting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TruthFinder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Barnes&amp;Noble</a:t>
                      </a:r>
                      <a:endParaRPr lang="en-US" sz="24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Correct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64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Miss author(s)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Incomplete</a:t>
                      </a:r>
                      <a:r>
                        <a:rPr lang="en-US" sz="2400" baseline="0" dirty="0" smtClean="0"/>
                        <a:t> names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18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Wrong</a:t>
                      </a:r>
                      <a:r>
                        <a:rPr lang="en-US" sz="2400" baseline="0" dirty="0" smtClean="0"/>
                        <a:t> first/middle names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Has redundant</a:t>
                      </a:r>
                      <a:r>
                        <a:rPr lang="en-US" sz="2400" baseline="0" dirty="0" smtClean="0"/>
                        <a:t> names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Add incorrect names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 information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0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 Model (LTM)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2000"/>
          </a:xfrm>
        </p:spPr>
        <p:txBody>
          <a:bodyPr/>
          <a:lstStyle/>
          <a:p>
            <a:r>
              <a:rPr lang="en-US" sz="2800" b="1" dirty="0">
                <a:solidFill>
                  <a:srgbClr val="C00000"/>
                </a:solidFill>
              </a:rPr>
              <a:t>Multiple</a:t>
            </a:r>
            <a:r>
              <a:rPr lang="en-US" sz="2800" dirty="0">
                <a:solidFill>
                  <a:srgbClr val="C00000"/>
                </a:solidFill>
              </a:rPr>
              <a:t> facts can be </a:t>
            </a:r>
            <a:r>
              <a:rPr lang="en-US" sz="2800" b="1" dirty="0">
                <a:solidFill>
                  <a:srgbClr val="C00000"/>
                </a:solidFill>
              </a:rPr>
              <a:t>true</a:t>
            </a:r>
            <a:r>
              <a:rPr lang="en-US" sz="2800" dirty="0">
                <a:solidFill>
                  <a:srgbClr val="C00000"/>
                </a:solidFill>
              </a:rPr>
              <a:t> for each entity (object)</a:t>
            </a:r>
          </a:p>
          <a:p>
            <a:pPr lvl="1"/>
            <a:r>
              <a:rPr lang="en-US" sz="2400" dirty="0"/>
              <a:t>One book may have 2+ authors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A source can make </a:t>
            </a:r>
            <a:r>
              <a:rPr lang="en-US" sz="2800" b="1" dirty="0">
                <a:solidFill>
                  <a:srgbClr val="C00000"/>
                </a:solidFill>
              </a:rPr>
              <a:t>multiple claims per entity</a:t>
            </a:r>
            <a:r>
              <a:rPr lang="en-US" sz="2800" dirty="0">
                <a:solidFill>
                  <a:srgbClr val="C00000"/>
                </a:solidFill>
              </a:rPr>
              <a:t>, where more than one of them can be true</a:t>
            </a:r>
          </a:p>
          <a:p>
            <a:pPr lvl="1"/>
            <a:r>
              <a:rPr lang="en-US" sz="2400" dirty="0"/>
              <a:t>A source may claim a book w. 3 authors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Sources and objects are </a:t>
            </a:r>
            <a:r>
              <a:rPr lang="en-US" sz="2800" b="1" dirty="0">
                <a:solidFill>
                  <a:srgbClr val="C00000"/>
                </a:solidFill>
              </a:rPr>
              <a:t>independent</a:t>
            </a:r>
            <a:r>
              <a:rPr lang="en-US" sz="2800" dirty="0">
                <a:solidFill>
                  <a:srgbClr val="C00000"/>
                </a:solidFill>
              </a:rPr>
              <a:t> respectively</a:t>
            </a:r>
          </a:p>
          <a:p>
            <a:pPr lvl="1"/>
            <a:r>
              <a:rPr lang="en-US" sz="2400" dirty="0"/>
              <a:t>Assume book websites and books are independent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The majority of data coming from many sources are not erroneous</a:t>
            </a:r>
          </a:p>
          <a:p>
            <a:pPr lvl="1"/>
            <a:r>
              <a:rPr lang="en-US" sz="2400" dirty="0"/>
              <a:t>Trust the majority of the claims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35</a:t>
            </a:fld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95968" y="6171687"/>
            <a:ext cx="2319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/>
              <a:t>[Zhao et al., </a:t>
            </a:r>
            <a:r>
              <a:rPr lang="en-US" sz="1800" dirty="0" smtClean="0"/>
              <a:t>VLDB’12</a:t>
            </a:r>
            <a:r>
              <a:rPr lang="en-US" sz="1800" dirty="0"/>
              <a:t>]</a:t>
            </a:r>
            <a:endParaRPr lang="en-US" altLang="en-US" sz="18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56625" cy="5105400"/>
          </a:xfrm>
        </p:spPr>
        <p:txBody>
          <a:bodyPr/>
          <a:lstStyle/>
          <a:p>
            <a:endParaRPr lang="en-US" altLang="zh-CN" dirty="0" smtClean="0">
              <a:ea typeface="SimSun" panose="02010600030101010101" pitchFamily="2" charset="-122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Truth Model (LTM)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184318"/>
              </p:ext>
            </p:extLst>
          </p:nvPr>
        </p:nvGraphicFramePr>
        <p:xfrm>
          <a:off x="2194560" y="1031240"/>
          <a:ext cx="475488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1737360"/>
                <a:gridCol w="1463040"/>
                <a:gridCol w="1005840"/>
              </a:tblGrid>
              <a:tr h="39484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Input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Output 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RID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Source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Observation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Truth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Barnes&amp;Noble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Brett’s Books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Ecampus.com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Barnes&amp;Noble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endParaRPr lang="en-US" sz="20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endParaRPr lang="en-US" sz="2000" dirty="0"/>
                    </a:p>
                  </a:txBody>
                  <a:tcPr anchor="ctr"/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Brett’s Books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False</a:t>
                      </a:r>
                      <a:endParaRPr lang="en-US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Ecampus.com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False</a:t>
                      </a:r>
                      <a:endParaRPr lang="en-US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  <a:tr h="3948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Brett’s Books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True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600739"/>
              </p:ext>
            </p:extLst>
          </p:nvPr>
        </p:nvGraphicFramePr>
        <p:xfrm>
          <a:off x="1575262" y="4993640"/>
          <a:ext cx="59934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"/>
                <a:gridCol w="3412836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Entity</a:t>
                      </a:r>
                      <a:r>
                        <a:rPr lang="en-US" sz="1600" baseline="0" dirty="0" smtClean="0"/>
                        <a:t> (book)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Attribute (Author)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Mining: Concepts and Techniques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Jiawei Han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Mining: Concepts and Techniques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Micheline </a:t>
                      </a:r>
                      <a:r>
                        <a:rPr lang="en-US" sz="1600" dirty="0" err="1" smtClean="0"/>
                        <a:t>Kamber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Introduction to Algorithms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Thomas H. </a:t>
                      </a:r>
                      <a:r>
                        <a:rPr lang="en-US" sz="1600" dirty="0" err="1" smtClean="0"/>
                        <a:t>Cormen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8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37</a:t>
            </a:fld>
            <a:endParaRPr lang="en-US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96" y="2038172"/>
            <a:ext cx="5931798" cy="3524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/>
          <p:cNvSpPr/>
          <p:nvPr/>
        </p:nvSpPr>
        <p:spPr bwMode="auto">
          <a:xfrm>
            <a:off x="3265736" y="5803717"/>
            <a:ext cx="2192784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ln w="0"/>
                <a:solidFill>
                  <a:srgbClr val="FF0000"/>
                </a:solidFill>
              </a:rPr>
              <a:t>Truth of Facts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4309524" y="4766733"/>
            <a:ext cx="1802" cy="103698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 bwMode="auto">
          <a:xfrm>
            <a:off x="1679229" y="1191939"/>
            <a:ext cx="3178206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0"/>
                <a:solidFill>
                  <a:schemeClr val="tx1"/>
                </a:solidFill>
              </a:rPr>
              <a:t>False positive rate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3777503" y="1715159"/>
            <a:ext cx="996642" cy="79097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 bwMode="auto">
          <a:xfrm>
            <a:off x="5909070" y="1191939"/>
            <a:ext cx="1660124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smtClean="0">
                <a:ln w="0"/>
                <a:solidFill>
                  <a:schemeClr val="tx1"/>
                </a:solidFill>
              </a:rPr>
              <a:t>sensitivity</a:t>
            </a:r>
            <a:endParaRPr lang="en-US" sz="2800" dirty="0">
              <a:ln w="0"/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>
            <a:stCxn id="27" idx="2"/>
          </p:cNvCxnSpPr>
          <p:nvPr/>
        </p:nvCxnSpPr>
        <p:spPr bwMode="auto">
          <a:xfrm flipH="1">
            <a:off x="5909070" y="1715159"/>
            <a:ext cx="830062" cy="79097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 Model (LTM)</a:t>
            </a:r>
          </a:p>
        </p:txBody>
      </p:sp>
    </p:spTree>
    <p:extLst>
      <p:ext uri="{BB962C8B-B14F-4D97-AF65-F5344CB8AC3E}">
        <p14:creationId xmlns:p14="http://schemas.microsoft.com/office/powerpoint/2010/main" val="217907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5212080"/>
              </a:xfrm>
            </p:spPr>
            <p:txBody>
              <a:bodyPr>
                <a:noAutofit/>
              </a:bodyPr>
              <a:lstStyle/>
              <a:p>
                <a:r>
                  <a:rPr lang="en-US" altLang="en-US" sz="2800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For each source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endParaRPr lang="en-US" altLang="en-US" sz="2800" i="1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lvl="1"/>
                <a:r>
                  <a:rPr lang="en-US" altLang="en-US" sz="2200" dirty="0">
                    <a:ea typeface="(Body)"/>
                    <a:cs typeface="(Body)"/>
                  </a:rPr>
                  <a:t>Generate false positive rate (with </a:t>
                </a:r>
                <a:r>
                  <a:rPr lang="en-US" altLang="en-US" sz="2200" b="1" dirty="0">
                    <a:ea typeface="(Body)"/>
                    <a:cs typeface="(Body)"/>
                  </a:rPr>
                  <a:t>strong</a:t>
                </a:r>
                <a:r>
                  <a:rPr lang="en-US" altLang="en-US" sz="2200" dirty="0">
                    <a:ea typeface="(Body)"/>
                    <a:cs typeface="(Body)"/>
                  </a:rPr>
                  <a:t> regularization, believing most sources </a:t>
                </a:r>
                <a:r>
                  <a:rPr lang="en-US" altLang="en-US" sz="2200" dirty="0" smtClean="0">
                    <a:ea typeface="(Body)"/>
                    <a:cs typeface="(Body)"/>
                  </a:rPr>
                  <a:t>have </a:t>
                </a:r>
                <a:r>
                  <a:rPr lang="en-US" altLang="en-US" sz="2200" dirty="0">
                    <a:ea typeface="(Body)"/>
                    <a:cs typeface="(Body)"/>
                  </a:rPr>
                  <a:t>low FPR):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200" i="1">
                            <a:latin typeface="Cambria Math"/>
                            <a:ea typeface="Cambria Math" panose="02040503050406030204" pitchFamily="18" charset="0"/>
                            <a:cs typeface="(Body)"/>
                          </a:rPr>
                        </m:ctrlPr>
                      </m:sSubSupPr>
                      <m:e>
                        <m:r>
                          <a:rPr lang="en-US" alt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(Body)"/>
                          </a:rPr>
                          <m:t>𝜙</m:t>
                        </m:r>
                      </m:e>
                      <m: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(Body)"/>
                          </a:rPr>
                          <m:t>𝑘</m:t>
                        </m:r>
                      </m:sub>
                      <m:sup>
                        <m:r>
                          <a:rPr lang="en-US" alt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(Body)"/>
                          </a:rPr>
                          <m:t>0</m:t>
                        </m:r>
                      </m:sup>
                    </m:sSubSup>
                    <m:r>
                      <a:rPr lang="en-US" alt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(Body)"/>
                      </a:rPr>
                      <m:t>∼</m:t>
                    </m:r>
                    <m:r>
                      <a:rPr lang="en-US" alt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(Body)"/>
                      </a:rPr>
                      <m:t>𝐵𝑒𝑡𝑎</m:t>
                    </m:r>
                    <m:d>
                      <m:dPr>
                        <m:ctrlPr>
                          <a:rPr lang="en-US" altLang="en-US" sz="2200" i="1">
                            <a:latin typeface="Cambria Math"/>
                            <a:ea typeface="Cambria Math" panose="02040503050406030204" pitchFamily="18" charset="0"/>
                            <a:cs typeface="(Body)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200" i="1">
                                <a:latin typeface="Cambria Math"/>
                                <a:ea typeface="Cambria Math" panose="02040503050406030204" pitchFamily="18" charset="0"/>
                                <a:cs typeface="(Body)"/>
                              </a:rPr>
                            </m:ctrlPr>
                          </m:sSub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(Body)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(Body)"/>
                              </a:rPr>
                              <m:t>0,1</m:t>
                            </m:r>
                          </m:sub>
                        </m:s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(Body)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200" i="1">
                                <a:latin typeface="Cambria Math"/>
                                <a:ea typeface="Cambria Math" panose="02040503050406030204" pitchFamily="18" charset="0"/>
                                <a:cs typeface="(Body)"/>
                              </a:rPr>
                            </m:ctrlPr>
                          </m:sSub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(Body)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(Body)"/>
                              </a:rPr>
                              <m:t>0,0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200" dirty="0">
                  <a:ea typeface="(Body)"/>
                  <a:cs typeface="(Body)"/>
                </a:endParaRPr>
              </a:p>
              <a:p>
                <a:pPr lvl="1"/>
                <a:r>
                  <a:rPr lang="en-US" altLang="en-US" sz="2200" dirty="0">
                    <a:ea typeface="(Body)"/>
                    <a:cs typeface="(Body)"/>
                  </a:rPr>
                  <a:t>Generate its sensitivity (1-FNR) </a:t>
                </a:r>
                <a:r>
                  <a:rPr lang="en-US" altLang="en-US" sz="2200" dirty="0" smtClean="0">
                    <a:ea typeface="(Body)"/>
                    <a:cs typeface="(Body)"/>
                  </a:rPr>
                  <a:t>with uniform </a:t>
                </a:r>
                <a:r>
                  <a:rPr lang="en-US" altLang="en-US" sz="2200" dirty="0">
                    <a:ea typeface="(Body)"/>
                    <a:cs typeface="(Body)"/>
                  </a:rPr>
                  <a:t>prior, indicating low FNR </a:t>
                </a:r>
                <a:r>
                  <a:rPr lang="en-US" altLang="en-US" sz="2200" dirty="0" smtClean="0">
                    <a:ea typeface="(Body)"/>
                    <a:cs typeface="(Body)"/>
                  </a:rPr>
                  <a:t>is more </a:t>
                </a:r>
                <a:r>
                  <a:rPr lang="en-US" altLang="en-US" sz="2200" dirty="0">
                    <a:ea typeface="(Body)"/>
                    <a:cs typeface="(Body)"/>
                  </a:rPr>
                  <a:t>likely: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sSubSupPr>
                      <m:e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𝜙</m:t>
                        </m:r>
                      </m:e>
                      <m: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𝑘</m:t>
                        </m:r>
                      </m:sub>
                      <m:sup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1</m:t>
                        </m:r>
                      </m:sup>
                    </m:sSubSup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∼</m:t>
                    </m:r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𝐵𝑒𝑡𝑎</m:t>
                    </m:r>
                    <m:d>
                      <m:d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200" i="1">
                                <a:latin typeface="Cambria Math"/>
                                <a:ea typeface="(Body)"/>
                                <a:cs typeface="(Body)"/>
                              </a:rPr>
                            </m:ctrlPr>
                          </m:sSub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1,1</m:t>
                            </m:r>
                          </m:sub>
                        </m:s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200" i="1">
                                <a:latin typeface="Cambria Math"/>
                                <a:ea typeface="(Body)"/>
                                <a:cs typeface="(Body)"/>
                              </a:rPr>
                            </m:ctrlPr>
                          </m:sSub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1,0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200" dirty="0">
                  <a:cs typeface="Arial" panose="020B0604020202020204" pitchFamily="34" charset="0"/>
                </a:endParaRPr>
              </a:p>
              <a:p>
                <a:r>
                  <a:rPr lang="en-US" altLang="en-US" sz="2800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For each fact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endParaRPr lang="en-US" altLang="en-US" sz="2800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  <a:p>
                <a:pPr lvl="1"/>
                <a:r>
                  <a:rPr lang="en-US" altLang="en-US" sz="2200" dirty="0">
                    <a:ea typeface="(Body)"/>
                    <a:cs typeface="(Body)"/>
                  </a:rPr>
                  <a:t>Generate its prior truth </a:t>
                </a:r>
                <a:r>
                  <a:rPr lang="en-US" altLang="en-US" sz="2200" dirty="0" err="1">
                    <a:ea typeface="(Body)"/>
                    <a:cs typeface="(Body)"/>
                  </a:rPr>
                  <a:t>prob</a:t>
                </a:r>
                <a:r>
                  <a:rPr lang="en-US" altLang="en-US" sz="2200" dirty="0">
                    <a:ea typeface="(Body)"/>
                    <a:cs typeface="(Body)"/>
                  </a:rPr>
                  <a:t>, uniform prior: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sSubPr>
                      <m:e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𝜃</m:t>
                        </m:r>
                      </m:e>
                      <m: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𝑓</m:t>
                        </m:r>
                      </m:sub>
                    </m:sSub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∼</m:t>
                    </m:r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𝐵𝑒𝑡𝑎</m:t>
                    </m:r>
                    <m:d>
                      <m:d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200" i="1">
                                <a:latin typeface="Cambria Math"/>
                                <a:ea typeface="(Body)"/>
                                <a:cs typeface="(Body)"/>
                              </a:rPr>
                            </m:ctrlPr>
                          </m:sSub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,</m:t>
                        </m:r>
                        <m:sSub>
                          <m:sSubPr>
                            <m:ctrlPr>
                              <a:rPr lang="en-US" altLang="en-US" sz="2200" i="1">
                                <a:latin typeface="Cambria Math"/>
                                <a:ea typeface="(Body)"/>
                                <a:cs typeface="(Body)"/>
                              </a:rPr>
                            </m:ctrlPr>
                          </m:sSub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𝛽</m:t>
                            </m:r>
                          </m:e>
                          <m:sub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200" dirty="0">
                  <a:ea typeface="(Body)"/>
                  <a:cs typeface="(Body)"/>
                </a:endParaRPr>
              </a:p>
              <a:p>
                <a:pPr lvl="1"/>
                <a:r>
                  <a:rPr lang="en-US" altLang="en-US" sz="2200" dirty="0">
                    <a:ea typeface="(Body)"/>
                    <a:cs typeface="(Body)"/>
                  </a:rPr>
                  <a:t>Generate its truth label: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sSubPr>
                      <m:e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𝑡</m:t>
                        </m:r>
                      </m:e>
                      <m: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𝑓</m:t>
                        </m:r>
                      </m:sub>
                    </m:sSub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∼</m:t>
                    </m:r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𝐵𝑒𝑟𝑛𝑜𝑢𝑙𝑙𝑖</m:t>
                    </m:r>
                    <m:d>
                      <m:d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200" i="1">
                                <a:latin typeface="Cambria Math"/>
                                <a:ea typeface="(Body)"/>
                                <a:cs typeface="(Body)"/>
                              </a:rPr>
                            </m:ctrlPr>
                          </m:sSub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𝑓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2200" dirty="0">
                  <a:cs typeface="Arial" panose="020B0604020202020204" pitchFamily="34" charset="0"/>
                </a:endParaRPr>
              </a:p>
              <a:p>
                <a:r>
                  <a:rPr lang="en-US" altLang="en-US" sz="2800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For each claim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altLang="en-US" sz="2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of fact </a:t>
                </a:r>
                <a14:m>
                  <m:oMath xmlns:m="http://schemas.openxmlformats.org/officeDocument/2006/math">
                    <m:r>
                      <a:rPr lang="en-US" alt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altLang="en-US" sz="2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altLang="en-US" sz="2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generate observation of </a:t>
                </a:r>
                <a14:m>
                  <m:oMath xmlns:m="http://schemas.openxmlformats.org/officeDocument/2006/math">
                    <m:r>
                      <a:rPr lang="en-US" altLang="en-US" sz="28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altLang="en-US" sz="2800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.</a:t>
                </a:r>
              </a:p>
              <a:p>
                <a:pPr lvl="1"/>
                <a:r>
                  <a:rPr lang="en-US" altLang="en-US" sz="2200" dirty="0">
                    <a:ea typeface="(Body)"/>
                    <a:cs typeface="(Body)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en-US" sz="2200" i="1" dirty="0" smtClean="0">
                        <a:latin typeface="Cambria Math" panose="02040503050406030204" pitchFamily="18" charset="0"/>
                        <a:ea typeface="(Body)"/>
                        <a:cs typeface="(Body)"/>
                      </a:rPr>
                      <m:t>𝑓</m:t>
                    </m:r>
                  </m:oMath>
                </a14:m>
                <a:r>
                  <a:rPr lang="en-US" altLang="en-US" sz="2200" dirty="0">
                    <a:ea typeface="(Body)"/>
                    <a:cs typeface="(Body)"/>
                  </a:rPr>
                  <a:t> is false, use false positive rate of source: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sSubPr>
                      <m:e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𝑜</m:t>
                        </m:r>
                      </m:e>
                      <m: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𝑐</m:t>
                        </m:r>
                      </m:sub>
                    </m:sSub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∼</m:t>
                    </m:r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𝐵𝑒𝑟𝑛𝑜𝑢𝑙𝑙𝑖</m:t>
                    </m:r>
                    <m:d>
                      <m:d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en-US" sz="2200" i="1">
                                <a:latin typeface="Cambria Math"/>
                                <a:ea typeface="(Body)"/>
                                <a:cs typeface="(Body)"/>
                              </a:rPr>
                            </m:ctrlPr>
                          </m:sSubSup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en-US" sz="2200" i="1">
                                    <a:latin typeface="Cambria Math"/>
                                    <a:ea typeface="(Body)"/>
                                    <a:cs typeface="(Body)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200" i="1">
                                    <a:latin typeface="Cambria Math" panose="02040503050406030204" pitchFamily="18" charset="0"/>
                                    <a:ea typeface="(Body)"/>
                                    <a:cs typeface="(Body)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en-US" sz="2200" i="1">
                                    <a:latin typeface="Cambria Math" panose="02040503050406030204" pitchFamily="18" charset="0"/>
                                    <a:ea typeface="(Body)"/>
                                    <a:cs typeface="(Body)"/>
                                  </a:rPr>
                                  <m:t>𝑐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0</m:t>
                            </m:r>
                          </m:sup>
                        </m:sSubSup>
                      </m:e>
                    </m:d>
                  </m:oMath>
                </a14:m>
                <a:endParaRPr lang="en-US" altLang="en-US" sz="2200" dirty="0">
                  <a:ea typeface="(Body)"/>
                  <a:cs typeface="(Body)"/>
                </a:endParaRPr>
              </a:p>
              <a:p>
                <a:pPr lvl="1"/>
                <a:r>
                  <a:rPr lang="en-US" altLang="en-US" sz="2200" dirty="0">
                    <a:ea typeface="(Body)"/>
                    <a:cs typeface="(Body)"/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en-US" sz="2200" i="1" dirty="0" smtClean="0">
                        <a:latin typeface="Cambria Math" panose="02040503050406030204" pitchFamily="18" charset="0"/>
                        <a:ea typeface="(Body)"/>
                        <a:cs typeface="(Body)"/>
                      </a:rPr>
                      <m:t>𝑓</m:t>
                    </m:r>
                  </m:oMath>
                </a14:m>
                <a:r>
                  <a:rPr lang="en-US" altLang="en-US" sz="2200" dirty="0">
                    <a:ea typeface="(Body)"/>
                    <a:cs typeface="(Body)"/>
                  </a:rPr>
                  <a:t> is true, use sensitivity of source: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sSubPr>
                      <m:e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𝑜</m:t>
                        </m:r>
                      </m:e>
                      <m:sub>
                        <m:r>
                          <a:rPr lang="en-US" altLang="en-US" sz="2200" i="1">
                            <a:latin typeface="Cambria Math" panose="02040503050406030204" pitchFamily="18" charset="0"/>
                            <a:ea typeface="(Body)"/>
                            <a:cs typeface="(Body)"/>
                          </a:rPr>
                          <m:t>𝑐</m:t>
                        </m:r>
                      </m:sub>
                    </m:sSub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∼</m:t>
                    </m:r>
                    <m:r>
                      <a:rPr lang="en-US" altLang="en-US" sz="2200" i="1">
                        <a:latin typeface="Cambria Math" panose="02040503050406030204" pitchFamily="18" charset="0"/>
                        <a:ea typeface="(Body)"/>
                        <a:cs typeface="(Body)"/>
                      </a:rPr>
                      <m:t>𝐵𝑒𝑟𝑛𝑜𝑢𝑙𝑙𝑖</m:t>
                    </m:r>
                    <m:d>
                      <m:dPr>
                        <m:ctrlPr>
                          <a:rPr lang="en-US" altLang="en-US" sz="2200" i="1">
                            <a:latin typeface="Cambria Math"/>
                            <a:ea typeface="(Body)"/>
                            <a:cs typeface="(Body)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en-US" sz="2200" i="1">
                                <a:latin typeface="Cambria Math"/>
                                <a:ea typeface="(Body)"/>
                                <a:cs typeface="(Body)"/>
                              </a:rPr>
                            </m:ctrlPr>
                          </m:sSubSupPr>
                          <m:e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en-US" sz="2200" i="1">
                                    <a:latin typeface="Cambria Math"/>
                                    <a:ea typeface="(Body)"/>
                                    <a:cs typeface="(Body)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200" i="1">
                                    <a:latin typeface="Cambria Math" panose="02040503050406030204" pitchFamily="18" charset="0"/>
                                    <a:ea typeface="(Body)"/>
                                    <a:cs typeface="(Body)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en-US" sz="2200" i="1">
                                    <a:latin typeface="Cambria Math" panose="02040503050406030204" pitchFamily="18" charset="0"/>
                                    <a:ea typeface="(Body)"/>
                                    <a:cs typeface="(Body)"/>
                                  </a:rPr>
                                  <m:t>𝑐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en-US" sz="2200" i="1">
                                <a:latin typeface="Cambria Math" panose="02040503050406030204" pitchFamily="18" charset="0"/>
                                <a:ea typeface="(Body)"/>
                                <a:cs typeface="(Body)"/>
                              </a:rPr>
                              <m:t>1</m:t>
                            </m:r>
                          </m:sup>
                        </m:sSubSup>
                      </m:e>
                    </m:d>
                  </m:oMath>
                </a14:m>
                <a:endParaRPr lang="en-US" altLang="en-US" sz="2200" dirty="0">
                  <a:ea typeface="(Body)"/>
                  <a:cs typeface="(Body)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5212080"/>
              </a:xfrm>
              <a:blipFill rotWithShape="0">
                <a:blip r:embed="rId2"/>
                <a:stretch>
                  <a:fillRect l="-1333" t="-1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Truth Model (LTM)</a:t>
            </a:r>
          </a:p>
        </p:txBody>
      </p:sp>
    </p:spTree>
    <p:extLst>
      <p:ext uri="{BB962C8B-B14F-4D97-AF65-F5344CB8AC3E}">
        <p14:creationId xmlns:p14="http://schemas.microsoft.com/office/powerpoint/2010/main" val="9816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556625" cy="51054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zh-CN" sz="3200" dirty="0" smtClean="0">
                <a:ea typeface="SimSun" panose="02010600030101010101" pitchFamily="2" charset="-122"/>
              </a:rPr>
              <a:t>Results on book data</a:t>
            </a: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SimSun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 smtClean="0">
              <a:ea typeface="SimSun" panose="02010600030101010101" pitchFamily="2" charset="-122"/>
            </a:endParaRPr>
          </a:p>
        </p:txBody>
      </p:sp>
      <p:sp>
        <p:nvSpPr>
          <p:cNvPr id="12294" name="Slide Number Placeholder 37"/>
          <p:cNvSpPr txBox="1">
            <a:spLocks noGrp="1"/>
          </p:cNvSpPr>
          <p:nvPr/>
        </p:nvSpPr>
        <p:spPr bwMode="auto">
          <a:xfrm>
            <a:off x="8207375" y="6569075"/>
            <a:ext cx="9366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70981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6600"/>
              </a:buClr>
              <a:buSzPct val="80000"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sz="2000">
                <a:solidFill>
                  <a:srgbClr val="12076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CC00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47148F8B-4B8D-4C92-BDD8-9745DCB6CBFF}" type="slidenum">
              <a:rPr lang="zh-CN" altLang="en-US" sz="1400" b="1">
                <a:ea typeface="SimSun" panose="02010600030101010101" pitchFamily="2" charset="-122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r>
              <a:rPr lang="en-US" altLang="zh-CN" sz="1200" b="1">
                <a:latin typeface="SimSun" panose="02010600030101010101" pitchFamily="2" charset="-122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 anchorCtr="0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Truth Model (LTM)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83090"/>
              </p:ext>
            </p:extLst>
          </p:nvPr>
        </p:nvGraphicFramePr>
        <p:xfrm>
          <a:off x="407352" y="1818663"/>
          <a:ext cx="850392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371600"/>
                <a:gridCol w="1371600"/>
                <a:gridCol w="1371600"/>
                <a:gridCol w="1371600"/>
                <a:gridCol w="13716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Precision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Recall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F1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LTM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0.995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0.995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0.997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TruthFinder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0.936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Voting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0.863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0.000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0.880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0.927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01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02" y="1428418"/>
            <a:ext cx="3824686" cy="4917204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Huge amounts of data contributed by users (user generated content, user behavioral data, sensory data, ……)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None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Crowdsourced data contains valuable information and knowledge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Inevitable error, noise and conflicts in the data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Objective: obtain reliable information from crowdsourced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68" y="1705577"/>
            <a:ext cx="4951741" cy="40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/>
              <a:lstStyle/>
              <a:p>
                <a:pPr lvl="0"/>
                <a:r>
                  <a:rPr lang="en-US" sz="2800" dirty="0">
                    <a:solidFill>
                      <a:srgbClr val="C00000"/>
                    </a:solidFill>
                  </a:rPr>
                  <a:t>General 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model</a:t>
                </a:r>
                <a:endParaRPr lang="en-US" sz="2800" b="0" i="1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d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8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  <m:sup/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sz="2800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 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=1, 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  </m:t>
                      </m:r>
                    </m:oMath>
                  </m:oMathPara>
                </a14:m>
                <a:endParaRPr lang="en-US" sz="2800" dirty="0" smtClean="0"/>
              </a:p>
              <a:p>
                <a:pPr>
                  <a:spcBef>
                    <a:spcPts val="1800"/>
                  </a:spcBef>
                </a:pPr>
                <a:r>
                  <a:rPr lang="en-US" sz="2800" dirty="0" smtClean="0">
                    <a:solidFill>
                      <a:srgbClr val="C00000"/>
                    </a:solidFill>
                  </a:rPr>
                  <a:t>How to solve the problem?</a:t>
                </a:r>
              </a:p>
              <a:p>
                <a:pPr lvl="1"/>
                <a:r>
                  <a:rPr lang="en-US" sz="2400" dirty="0" smtClean="0"/>
                  <a:t>Convert </a:t>
                </a:r>
                <a:r>
                  <a:rPr lang="en-US" sz="2400" dirty="0"/>
                  <a:t>the primal problem to its (</a:t>
                </a:r>
                <a:r>
                  <a:rPr lang="en-US" sz="2400" dirty="0" err="1" smtClean="0"/>
                  <a:t>Lagrangian</a:t>
                </a:r>
                <a:r>
                  <a:rPr lang="en-US" sz="2400" dirty="0" smtClean="0"/>
                  <a:t>) dual form</a:t>
                </a:r>
              </a:p>
              <a:p>
                <a:pPr lvl="1"/>
                <a:r>
                  <a:rPr lang="en-US" sz="2400" dirty="0" smtClean="0"/>
                  <a:t>Block coordinate descent to update parameters</a:t>
                </a:r>
              </a:p>
              <a:p>
                <a:pPr lvl="1"/>
                <a:r>
                  <a:rPr lang="en-US" sz="2400" dirty="0"/>
                  <a:t>If </a:t>
                </a:r>
                <a:r>
                  <a:rPr lang="en-US" sz="2400" dirty="0" smtClean="0"/>
                  <a:t>each sub-problem </a:t>
                </a:r>
                <a:r>
                  <a:rPr lang="en-US" sz="2400" dirty="0"/>
                  <a:t>is convex and </a:t>
                </a:r>
                <a:r>
                  <a:rPr lang="en-US" sz="2400" dirty="0" smtClean="0"/>
                  <a:t>smooth, then convergence is guaranteed 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133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Optimization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(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91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</a:t>
            </a:r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CRH</a:t>
            </a:r>
            <a:r>
              <a:rPr 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41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5814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dirty="0" smtClean="0">
                <a:solidFill>
                  <a:srgbClr val="C00000"/>
                </a:solidFill>
                <a:cs typeface="Times New Roman" pitchFamily="18" charset="0"/>
              </a:rPr>
              <a:t>Basic idea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</a:t>
            </a:r>
            <a:r>
              <a:rPr lang="en-US" sz="2600" dirty="0" smtClean="0"/>
              <a:t>ruths should be close to the observations from reliable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Minimize the overall weighted distance to the truths in which reliable sources have high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2000" y="1524000"/>
                <a:ext cx="7924800" cy="1761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altLang="zh-CN" sz="2800" b="0" i="1" smtClean="0">
                              <a:latin typeface="Cambria Math"/>
                            </a:rPr>
                          </m:ctrlPr>
                        </m:mPr>
                        <m:mr>
                          <m:e>
                            <m:limLow>
                              <m:limLowPr>
                                <m:ctrlPr>
                                  <a:rPr lang="en-US" altLang="zh-CN" sz="2800" i="1">
                                    <a:latin typeface="Cambria Math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800">
                                    <a:latin typeface="Cambria Math"/>
                                  </a:rPr>
                                  <m:t>min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altLang="zh-CN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800" i="1">
                                        <a:latin typeface="Cambria Math"/>
                                        <a:ea typeface="Cambria Math"/>
                                      </a:rPr>
                                      <m:t>𝒳</m:t>
                                    </m:r>
                                  </m:e>
                                  <m:sup>
                                    <m:d>
                                      <m:dPr>
                                        <m:ctrlPr>
                                          <a:rPr lang="en-US" altLang="zh-CN" sz="2800" i="1"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800" i="1">
                                            <a:latin typeface="Cambria Math"/>
                                          </a:rPr>
                                          <m:t>∗</m:t>
                                        </m:r>
                                      </m:e>
                                    </m:d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altLang="zh-CN" sz="2800" dirty="0"/>
                                  <m:t>, </m:t>
                                </m:r>
                                <m:r>
                                  <a:rPr lang="en-US" altLang="zh-CN" sz="2800" i="1">
                                    <a:latin typeface="Cambria Math"/>
                                    <a:ea typeface="Cambria Math"/>
                                  </a:rPr>
                                  <m:t>𝒲</m:t>
                                </m:r>
                              </m:lim>
                            </m:limLow>
                          </m:e>
                          <m:e>
                            <m:r>
                              <a:rPr lang="en-US" altLang="zh-CN" sz="2800" i="1">
                                <a:latin typeface="Cambria Math"/>
                              </a:rPr>
                              <m:t>𝑓</m:t>
                            </m:r>
                            <m:r>
                              <a:rPr lang="en-US" altLang="zh-CN" sz="2800" i="1">
                                <a:latin typeface="Cambria Math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>
                                    <a:latin typeface="Cambria Math"/>
                                    <a:ea typeface="Cambria Math"/>
                                  </a:rPr>
                                  <m:t>𝒳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sz="2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800" i="1">
                                        <a:latin typeface="Cambria Math"/>
                                      </a:rPr>
                                      <m:t>∗</m:t>
                                    </m:r>
                                  </m:e>
                                </m:d>
                              </m:sup>
                            </m:sSup>
                            <m:r>
                              <m:rPr>
                                <m:nor/>
                              </m:rPr>
                              <a:rPr lang="en-US" altLang="zh-CN" sz="2800" dirty="0"/>
                              <m:t>, </m:t>
                            </m:r>
                            <m:r>
                              <a:rPr lang="en-US" altLang="zh-CN" sz="2800" i="1">
                                <a:latin typeface="Cambria Math"/>
                                <a:ea typeface="Cambria Math"/>
                              </a:rPr>
                              <m:t>𝒲</m:t>
                            </m:r>
                            <m:r>
                              <m:rPr>
                                <m:nor/>
                              </m:rPr>
                              <a:rPr lang="en-US" altLang="zh-CN" sz="2800" dirty="0"/>
                              <m:t>)=</m:t>
                            </m:r>
                            <m:nary>
                              <m:naryPr>
                                <m:chr m:val="∑"/>
                                <m:ctrlPr>
                                  <a:rPr lang="en-US" altLang="zh-CN" sz="2800" i="1" dirty="0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sz="2800" i="1" dirty="0">
                                    <a:latin typeface="Cambria Math"/>
                                  </a:rPr>
                                  <m:t>𝑘</m:t>
                                </m:r>
                                <m:r>
                                  <a:rPr lang="en-US" altLang="zh-CN" sz="2800" i="1" dirty="0">
                                    <a:latin typeface="Cambria Math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altLang="zh-CN" sz="2800" i="1" dirty="0">
                                    <a:latin typeface="Cambria Math"/>
                                  </a:rPr>
                                  <m:t>𝐾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altLang="zh-CN" sz="2800" i="1" dirty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800" i="1" dirty="0">
                                        <a:latin typeface="Cambria Math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altLang="zh-CN" sz="2800" i="1" dirty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  <m:nary>
                                  <m:naryPr>
                                    <m:chr m:val="∑"/>
                                    <m:ctrlPr>
                                      <a:rPr lang="en-US" altLang="zh-CN" sz="2800" i="1" dirty="0"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zh-CN" sz="2800" i="1" dirty="0">
                                        <a:latin typeface="Cambria Math"/>
                                      </a:rPr>
                                      <m:t>𝑖</m:t>
                                    </m:r>
                                    <m:r>
                                      <a:rPr lang="en-US" altLang="zh-CN" sz="2800" i="1" dirty="0">
                                        <a:latin typeface="Cambria Math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CN" sz="2800" i="1" dirty="0">
                                        <a:latin typeface="Cambria Math"/>
                                      </a:rPr>
                                      <m:t>𝑁</m:t>
                                    </m:r>
                                  </m:sup>
                                  <m:e>
                                    <m:nary>
                                      <m:naryPr>
                                        <m:chr m:val="∑"/>
                                        <m:ctrlPr>
                                          <a:rPr lang="en-US" altLang="zh-CN" sz="2800" i="1" dirty="0">
                                            <a:latin typeface="Cambria Math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altLang="zh-CN" sz="2800" i="1" dirty="0">
                                            <a:latin typeface="Cambria Math"/>
                                          </a:rPr>
                                          <m:t>𝑚</m:t>
                                        </m:r>
                                        <m:r>
                                          <a:rPr lang="en-US" altLang="zh-CN" sz="2800" i="1" dirty="0">
                                            <a:latin typeface="Cambria Math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altLang="zh-CN" sz="2800" i="1" dirty="0">
                                            <a:latin typeface="Cambria Math"/>
                                          </a:rPr>
                                          <m:t>𝑀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CN" sz="2800" i="1" dirty="0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CN" sz="2800" i="1" dirty="0">
                                                <a:latin typeface="Cambria Math"/>
                                              </a:rPr>
                                              <m:t>𝑑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sz="2800" i="1" dirty="0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en-US" altLang="zh-CN" sz="2800" i="1" dirty="0"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𝑖𝑚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(∗)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altLang="zh-CN" sz="2800" i="1" dirty="0">
                                                <a:latin typeface="Cambria Math"/>
                                              </a:rPr>
                                              <m:t>,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𝑖𝑚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𝑘</m:t>
                                                </m:r>
                                                <m:r>
                                                  <a:rPr lang="en-US" altLang="zh-CN" sz="2800" i="1" dirty="0">
                                                    <a:latin typeface="Cambria Math"/>
                                                  </a:rPr>
                                                  <m:t>)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</m:e>
                                    </m:nary>
                                  </m:e>
                                </m:nary>
                              </m:e>
                            </m:nary>
                          </m:e>
                        </m:mr>
                        <m:mr>
                          <m:e/>
                          <m:e>
                            <m:r>
                              <m:rPr>
                                <m:sty m:val="p"/>
                              </m:rPr>
                              <a:rPr lang="en-US" altLang="zh-CN" sz="2800">
                                <a:latin typeface="Cambria Math"/>
                              </a:rPr>
                              <m:t>s</m:t>
                            </m:r>
                            <m:r>
                              <a:rPr lang="en-US" altLang="zh-CN" sz="2800">
                                <a:latin typeface="Cambria Math"/>
                              </a:rPr>
                              <m:t>.</m:t>
                            </m:r>
                            <m:r>
                              <m:rPr>
                                <m:sty m:val="p"/>
                              </m:rPr>
                              <a:rPr lang="en-US" altLang="zh-CN" sz="2800">
                                <a:latin typeface="Cambria Math"/>
                              </a:rPr>
                              <m:t>t</m:t>
                            </m:r>
                            <m:r>
                              <a:rPr lang="en-US" altLang="zh-CN" sz="2800">
                                <a:latin typeface="Cambria Math"/>
                              </a:rPr>
                              <m:t>.   </m:t>
                            </m:r>
                            <m:r>
                              <a:rPr lang="en-US" altLang="zh-CN" sz="2800" i="1">
                                <a:latin typeface="Cambria Math"/>
                              </a:rPr>
                              <m:t>𝛿</m:t>
                            </m:r>
                            <m:d>
                              <m:dPr>
                                <m:ctrlPr>
                                  <a:rPr lang="en-US" altLang="zh-CN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altLang="zh-CN" sz="2800" i="1">
                                    <a:latin typeface="Cambria Math"/>
                                    <a:ea typeface="Cambria Math"/>
                                  </a:rPr>
                                  <m:t>𝒲</m:t>
                                </m:r>
                              </m:e>
                            </m:d>
                            <m:r>
                              <a:rPr lang="en-US" altLang="zh-CN" sz="2800" i="1" smtClean="0">
                                <a:latin typeface="Cambria Math"/>
                              </a:rPr>
                              <m:t>=1,  </m:t>
                            </m:r>
                            <m:r>
                              <a:rPr lang="en-US" altLang="zh-CN" sz="2800" i="1">
                                <a:latin typeface="Cambria Math"/>
                                <a:ea typeface="Cambria Math"/>
                              </a:rPr>
                              <m:t>𝒲</m:t>
                            </m:r>
                            <m:r>
                              <a:rPr lang="en-US" altLang="zh-CN" sz="2800">
                                <a:latin typeface="Cambria Math"/>
                              </a:rPr>
                              <m:t>≥0</m:t>
                            </m:r>
                            <m:r>
                              <a:rPr lang="en-US" altLang="zh-CN" sz="2800" b="0" i="1" smtClean="0">
                                <a:latin typeface="Cambria Math"/>
                              </a:rPr>
                              <m:t>.</m:t>
                            </m:r>
                          </m:e>
                        </m:mr>
                      </m:m>
                    </m:oMath>
                  </m:oMathPara>
                </a14:m>
                <a:endParaRPr lang="en-US" altLang="zh-CN" sz="2800" b="0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524000"/>
                <a:ext cx="7924800" cy="176138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6716658" y="6130147"/>
            <a:ext cx="2198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/>
              <a:t>[Li et al., </a:t>
            </a:r>
            <a:r>
              <a:rPr lang="en-US" dirty="0" smtClean="0"/>
              <a:t>SIGMOD’14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110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/>
              <a:lstStyle/>
              <a:p>
                <a:pPr marL="0"/>
                <a:r>
                  <a:rPr lang="en-US" sz="2800" b="1" dirty="0">
                    <a:solidFill>
                      <a:srgbClr val="C00000"/>
                    </a:solidFill>
                    <a:cs typeface="Times New Roman" pitchFamily="18" charset="0"/>
                  </a:rPr>
                  <a:t>Loss function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: loss on the data type of the </a:t>
                </a:r>
                <a:r>
                  <a:rPr lang="en-US" sz="2400" i="1" dirty="0"/>
                  <a:t>m</a:t>
                </a:r>
                <a:r>
                  <a:rPr lang="en-US" sz="2400" dirty="0"/>
                  <a:t>-</a:t>
                </a:r>
                <a:r>
                  <a:rPr lang="en-US" sz="2400" dirty="0" err="1"/>
                  <a:t>th</a:t>
                </a:r>
                <a:r>
                  <a:rPr lang="en-US" sz="2400" dirty="0"/>
                  <a:t> property</a:t>
                </a:r>
              </a:p>
              <a:p>
                <a:pPr lvl="1"/>
                <a:r>
                  <a:rPr lang="en-US" sz="2400" dirty="0"/>
                  <a:t>Output a high score when the observation deviates from the truth</a:t>
                </a:r>
              </a:p>
              <a:p>
                <a:pPr lvl="1"/>
                <a:r>
                  <a:rPr lang="en-US" sz="2400" dirty="0"/>
                  <a:t>Output a low score when the observation is close to the truth</a:t>
                </a:r>
              </a:p>
              <a:p>
                <a:pPr marL="0"/>
                <a:r>
                  <a:rPr lang="en-US" sz="2800" b="1" dirty="0">
                    <a:solidFill>
                      <a:srgbClr val="C00000"/>
                    </a:solidFill>
                    <a:cs typeface="Times New Roman" pitchFamily="18" charset="0"/>
                  </a:rPr>
                  <a:t>Constraint function</a:t>
                </a:r>
              </a:p>
              <a:p>
                <a:pPr lvl="1"/>
                <a:r>
                  <a:rPr lang="en-US" sz="2400" dirty="0"/>
                  <a:t>The objective function may go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−</m:t>
                    </m:r>
                    <m:r>
                      <a:rPr lang="en-US" sz="2400" i="1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r>
                  <a:rPr lang="en-US" sz="2400" dirty="0"/>
                  <a:t> without constraints</a:t>
                </a:r>
              </a:p>
              <a:p>
                <a:pPr lvl="1"/>
                <a:r>
                  <a:rPr lang="en-US" sz="2400" dirty="0"/>
                  <a:t>Regularize the weight </a:t>
                </a:r>
                <a:r>
                  <a:rPr lang="en-US" sz="2400" dirty="0" smtClean="0"/>
                  <a:t>distribution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1333" t="-2241"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CRH</a:t>
            </a:r>
            <a:r>
              <a:rPr 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26167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138160" cy="493776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sz="3000" b="1" dirty="0">
                    <a:solidFill>
                      <a:srgbClr val="C00000"/>
                    </a:solidFill>
                    <a:cs typeface="Times New Roman" pitchFamily="18" charset="0"/>
                  </a:rPr>
                  <a:t>Run the following until convergence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600" dirty="0">
                    <a:cs typeface="Times New Roman" pitchFamily="18" charset="0"/>
                  </a:rPr>
                  <a:t>Truth computation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altLang="zh-CN" sz="2400" dirty="0">
                    <a:cs typeface="Times New Roman" pitchFamily="18" charset="0"/>
                  </a:rPr>
                  <a:t>Minimize the weighted distance between the truth and the sources’ observations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i="1">
                              <a:latin typeface="Cambria Math"/>
                              <a:cs typeface="Times New Roman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i="1">
                              <a:latin typeface="Cambria Math"/>
                              <a:cs typeface="Times New Roman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2400" i="1">
                              <a:latin typeface="Cambria Math"/>
                              <a:cs typeface="Times New Roman" pitchFamily="18" charset="0"/>
                            </a:rPr>
                            <m:t>𝑖𝑚</m:t>
                          </m:r>
                        </m:sub>
                        <m:sup>
                          <m:d>
                            <m:dPr>
                              <m:ctrlPr>
                                <a:rPr lang="en-US" altLang="zh-CN" sz="2400" i="1"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/>
                                  <a:cs typeface="Times New Roman" pitchFamily="18" charset="0"/>
                                </a:rPr>
                                <m:t>∗</m:t>
                              </m:r>
                            </m:e>
                          </m:d>
                        </m:sup>
                      </m:sSubSup>
                      <m:r>
                        <a:rPr lang="en-US" altLang="zh-CN" sz="2400" i="1"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altLang="zh-CN" sz="2400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←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CN" sz="2400" i="1">
                                      <a:latin typeface="Cambria Math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latin typeface="Cambria Math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altLang="zh-CN" sz="2400" i="1">
                                      <a:latin typeface="Cambria Math"/>
                                    </a:rPr>
                                    <m:t>𝑣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sz="2400" i="1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i="1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altLang="zh-CN" sz="2400" i="1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sz="2400" i="1">
                                      <a:latin typeface="Cambria Math"/>
                                    </a:rPr>
                                    <m:t>𝐾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altLang="zh-CN" sz="2400" i="1">
                                      <a:latin typeface="Cambria Math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</a:rPr>
                                        <m:t>𝑣</m:t>
                                      </m:r>
                                      <m:r>
                                        <a:rPr lang="en-US" altLang="zh-CN" sz="2400" i="1">
                                          <a:latin typeface="Cambria Math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altLang="zh-CN" sz="2400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altLang="zh-CN" sz="2400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/>
                                            </a:rPr>
                                            <m:t>𝑖𝑚</m:t>
                                          </m:r>
                                        </m:sub>
                                        <m:sup>
                                          <m:d>
                                            <m:dPr>
                                              <m:ctrlPr>
                                                <a:rPr lang="en-US" altLang="zh-CN" sz="24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2400" i="1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dirty="0">
                  <a:cs typeface="Times New Roman" pitchFamily="18" charset="0"/>
                </a:endParaRPr>
              </a:p>
              <a:p>
                <a:pPr lvl="1">
                  <a:lnSpc>
                    <a:spcPct val="110000"/>
                  </a:lnSpc>
                </a:pPr>
                <a:r>
                  <a:rPr lang="en-US" altLang="zh-CN" sz="2600" dirty="0">
                    <a:cs typeface="Times New Roman" pitchFamily="18" charset="0"/>
                  </a:rPr>
                  <a:t>Source reliability estimation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en-US" altLang="zh-CN" sz="2400" dirty="0">
                    <a:cs typeface="Times New Roman" pitchFamily="18" charset="0"/>
                  </a:rPr>
                  <a:t>Assign a weight to each source based on the difference between the truths and the observations made by the source</a:t>
                </a:r>
              </a:p>
              <a:p>
                <a:pPr marL="914400" lvl="2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/>
                          <a:ea typeface="Cambria Math"/>
                        </a:rPr>
                        <m:t>𝒲</m:t>
                      </m:r>
                      <m:r>
                        <a:rPr lang="en-US" altLang="zh-CN" sz="2400" i="1">
                          <a:latin typeface="Cambria Math"/>
                          <a:ea typeface="Cambria Math"/>
                        </a:rPr>
                        <m:t> ←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CN" sz="2400" i="1">
                                      <a:latin typeface="Cambria Math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latin typeface="Cambria Math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altLang="zh-CN" sz="2400" i="1">
                                      <a:latin typeface="Cambria Math"/>
                                      <a:ea typeface="Cambria Math"/>
                                    </a:rPr>
                                    <m:t>𝒲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altLang="zh-CN" sz="2400" i="1">
                                  <a:latin typeface="Cambria Math"/>
                                </a:rPr>
                                <m:t>𝑓</m:t>
                              </m:r>
                              <m:r>
                                <a:rPr lang="en-US" altLang="zh-CN" sz="2400" i="1">
                                  <a:latin typeface="Cambria Math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altLang="zh-CN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i="1">
                                      <a:latin typeface="Cambria Math"/>
                                      <a:ea typeface="Cambria Math"/>
                                    </a:rPr>
                                    <m:t>𝒳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/>
                                        </a:rPr>
                                        <m:t>∗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altLang="zh-CN" sz="2400" dirty="0"/>
                                <m:t>, </m:t>
                              </m:r>
                              <m:r>
                                <a:rPr lang="en-US" altLang="zh-CN" sz="2400" i="1">
                                  <a:latin typeface="Cambria Math"/>
                                  <a:ea typeface="Cambria Math"/>
                                </a:rPr>
                                <m:t>𝒲</m:t>
                              </m:r>
                              <m:r>
                                <m:rPr>
                                  <m:nor/>
                                </m:rPr>
                                <a:rPr lang="en-US" altLang="zh-CN" sz="2400" dirty="0"/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138160" cy="4937760"/>
              </a:xfrm>
              <a:blipFill rotWithShape="0">
                <a:blip r:embed="rId2"/>
                <a:stretch>
                  <a:fillRect l="-1348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CRH</a:t>
            </a:r>
            <a:r>
              <a:rPr lang="en-US" sz="28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</a:t>
            </a:r>
          </a:p>
        </p:txBody>
      </p:sp>
    </p:spTree>
    <p:extLst>
      <p:ext uri="{BB962C8B-B14F-4D97-AF65-F5344CB8AC3E}">
        <p14:creationId xmlns:p14="http://schemas.microsoft.com/office/powerpoint/2010/main" val="25240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- Maximum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Likelihood Estimation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"/>
          <a:stretch/>
        </p:blipFill>
        <p:spPr>
          <a:xfrm>
            <a:off x="708552" y="2290864"/>
            <a:ext cx="3221181" cy="2149026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8650" y="1459867"/>
            <a:ext cx="3790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Multiple choice questions with fixed answer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28650" y="4734898"/>
                <a:ext cx="7886700" cy="173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𝑗𝑙</m:t>
                        </m:r>
                      </m:sub>
                      <m:sup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bSup>
                  </m:oMath>
                </a14:m>
                <a:r>
                  <a:rPr lang="en-US" sz="2400" dirty="0" smtClean="0"/>
                  <a:t> : the probability that worker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 smtClean="0"/>
                  <a:t> answers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400" dirty="0" smtClean="0"/>
                  <a:t> when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 is the </a:t>
                </a:r>
                <a:r>
                  <a:rPr lang="en-US" sz="2400" dirty="0"/>
                  <a:t>correct </a:t>
                </a:r>
                <a:r>
                  <a:rPr lang="en-US" sz="2400" dirty="0" smtClean="0"/>
                  <a:t>answer.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 smtClean="0"/>
                  <a:t> : the probability that a randomly chosen question has correct answer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734898"/>
                <a:ext cx="7886700" cy="1737207"/>
              </a:xfrm>
              <a:prstGeom prst="rect">
                <a:avLst/>
              </a:prstGeom>
              <a:blipFill rotWithShape="0">
                <a:blip r:embed="rId3"/>
                <a:stretch>
                  <a:fillRect l="-1159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341181" y="1459867"/>
            <a:ext cx="3977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For each worker, the reliability is a confusion matrix. 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98822"/>
              </p:ext>
            </p:extLst>
          </p:nvPr>
        </p:nvGraphicFramePr>
        <p:xfrm>
          <a:off x="5185002" y="2575526"/>
          <a:ext cx="1929480" cy="1872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896"/>
                <a:gridCol w="385896"/>
                <a:gridCol w="385896"/>
                <a:gridCol w="385896"/>
                <a:gridCol w="385896"/>
              </a:tblGrid>
              <a:tr h="3744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</a:tr>
              <a:tr h="374406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4406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B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1D1"/>
                    </a:solidFill>
                  </a:tcPr>
                </a:tc>
              </a:tr>
              <a:tr h="374406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4406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9B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21911" y="2321175"/>
            <a:ext cx="1349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Worker’s answer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7372" y="3013634"/>
            <a:ext cx="369332" cy="10386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 dirty="0" smtClean="0"/>
              <a:t>Correct answer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6718178" y="6157019"/>
            <a:ext cx="2208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Dawid&amp;Skene</a:t>
            </a:r>
            <a:r>
              <a:rPr lang="en-US" dirty="0"/>
              <a:t>, 1979]</a:t>
            </a:r>
          </a:p>
        </p:txBody>
      </p:sp>
    </p:spTree>
    <p:extLst>
      <p:ext uri="{BB962C8B-B14F-4D97-AF65-F5344CB8AC3E}">
        <p14:creationId xmlns:p14="http://schemas.microsoft.com/office/powerpoint/2010/main" val="113632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521208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𝑙𝑖𝑘𝑒𝑙𝑖h𝑜𝑜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𝑐𝑜𝑟𝑟𝑒𝑐𝑡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𝑞𝑙</m:t>
                              </m:r>
                            </m:sub>
                            <m: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𝑙𝑖𝑘𝑒𝑙𝑖h𝑜𝑜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𝑐𝑜𝑟𝑟𝑒𝑐𝑡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∏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𝑞𝑙</m:t>
                                  </m:r>
                                </m:sub>
                                <m: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bSup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𝑙𝑖𝑘𝑒𝑙𝑖h𝑜𝑜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∏"/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nary>
                                        <m:naryPr>
                                          <m:chr m:val="∏"/>
                                          <m:ctrlPr>
                                            <a:rPr lang="en-US" sz="2400" i="1"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=1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p>
                                        <m:e>
                                          <m:sSubSup>
                                            <m:sSubSupPr>
                                              <m:ctrlPr>
                                                <a:rPr lang="en-US" sz="2400" i="1">
                                                  <a:latin typeface="Cambria Math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</m:sub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sz="2400" i="1"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e>
                                              </m:d>
                                            </m:sup>
                                          </m:sSubSup>
                                        </m:e>
                                      </m:nary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521208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45</a:t>
            </a:fld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2513859" y="2220900"/>
            <a:ext cx="390618" cy="49715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513859" y="3805475"/>
            <a:ext cx="390618" cy="497150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Maximum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Likelihood Estimation</a:t>
            </a:r>
          </a:p>
        </p:txBody>
      </p:sp>
    </p:spTree>
    <p:extLst>
      <p:ext uri="{BB962C8B-B14F-4D97-AF65-F5344CB8AC3E}">
        <p14:creationId xmlns:p14="http://schemas.microsoft.com/office/powerpoint/2010/main" val="12155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25625"/>
                <a:ext cx="8229600" cy="4351338"/>
              </a:xfrm>
            </p:spPr>
            <p:txBody>
              <a:bodyPr/>
              <a:lstStyle/>
              <a:p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 smtClean="0"/>
              </a:p>
              <a:p>
                <a:r>
                  <a:rPr lang="en-US" sz="2800" dirty="0" smtClean="0"/>
                  <a:t>This is the likelihood if the correct answers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 smtClean="0"/>
                  <a:t>’s) are known.</a:t>
                </a:r>
              </a:p>
              <a:p>
                <a:r>
                  <a:rPr lang="en-US" sz="2800" dirty="0" smtClean="0"/>
                  <a:t>What if we don’t know the correct answers?</a:t>
                </a:r>
              </a:p>
              <a:p>
                <a:r>
                  <a:rPr lang="en-US" sz="2800" dirty="0" smtClean="0"/>
                  <a:t>Unknown parameters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800" dirty="0" smtClean="0"/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𝑗𝑙</m:t>
                        </m:r>
                      </m:sub>
                      <m:sup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sup>
                    </m:sSubSup>
                  </m:oMath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25625"/>
                <a:ext cx="8229600" cy="4351338"/>
              </a:xfrm>
              <a:blipFill rotWithShape="0">
                <a:blip r:embed="rId2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7200" y="1371600"/>
                <a:ext cx="7886699" cy="1444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𝑙𝑖𝑘𝑒𝑙𝑖h𝑜𝑜𝑑</m:t>
                      </m:r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p>
                        <m:e>
                          <m:nary>
                            <m:naryPr>
                              <m:chr m:val="∏"/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nary>
                                        <m:naryPr>
                                          <m:chr m:val="∏"/>
                                          <m:ctrl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nary>
                                            <m:naryPr>
                                              <m:chr m:val="∏"/>
                                              <m:ctrlP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naryPr>
                                            <m:sub>
                                              <m:r>
                                                <m:rPr>
                                                  <m:brk m:alnAt="23"/>
                                                </m:rP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𝑙</m:t>
                                              </m:r>
                                              <m: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=1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8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sup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  <m:r>
                                                    <a:rPr lang="en-US" sz="28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𝑙</m:t>
                                                  </m:r>
                                                </m:sub>
                                                <m:sup>
                                                  <m:d>
                                                    <m:dPr>
                                                      <m:ctrlPr>
                                                        <a:rPr lang="en-US" sz="28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8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</m:e>
                                                  </m:d>
                                                </m:sup>
                                              </m:sSubSup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8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sSub>
                                        <m:sSubPr>
                                          <m:ctrlPr>
                                            <a:rPr lang="en-US" sz="2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28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71600"/>
                <a:ext cx="7886699" cy="1444691"/>
              </a:xfrm>
              <a:prstGeom prst="rect">
                <a:avLst/>
              </a:prstGeom>
              <a:blipFill rotWithShape="0">
                <a:blip r:embed="rId3"/>
                <a:stretch>
                  <a:fillRect t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572863" y="5433023"/>
            <a:ext cx="3998274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algorithm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Maximum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Likelihood Estimation</a:t>
            </a:r>
          </a:p>
        </p:txBody>
      </p:sp>
    </p:spTree>
    <p:extLst>
      <p:ext uri="{BB962C8B-B14F-4D97-AF65-F5344CB8AC3E}">
        <p14:creationId xmlns:p14="http://schemas.microsoft.com/office/powerpoint/2010/main" val="207880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Theoretical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37760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Extensions</a:t>
            </a:r>
          </a:p>
          <a:p>
            <a:pPr lvl="1"/>
            <a:r>
              <a:rPr lang="en-US" sz="2800" dirty="0"/>
              <a:t>Naïve Bayesian </a:t>
            </a:r>
            <a:r>
              <a:rPr lang="en-US" dirty="0"/>
              <a:t>[Snow et al., EMNLP’08]</a:t>
            </a:r>
            <a:r>
              <a:rPr lang="en-US" sz="2800" dirty="0" smtClean="0"/>
              <a:t> </a:t>
            </a:r>
            <a:endParaRPr lang="en-US" sz="2800" dirty="0"/>
          </a:p>
          <a:p>
            <a:pPr lvl="1"/>
            <a:r>
              <a:rPr lang="en-US" sz="2800" dirty="0" smtClean="0"/>
              <a:t>Finding a good initial point </a:t>
            </a:r>
            <a:r>
              <a:rPr lang="en-US" dirty="0" smtClean="0"/>
              <a:t>[Zhang et al., </a:t>
            </a:r>
            <a:r>
              <a:rPr lang="en-US" dirty="0"/>
              <a:t>NIPS’14]</a:t>
            </a:r>
            <a:endParaRPr lang="en-US" sz="1800" dirty="0" smtClean="0"/>
          </a:p>
          <a:p>
            <a:pPr lvl="1"/>
            <a:r>
              <a:rPr lang="en-US" sz="2800" dirty="0" smtClean="0"/>
              <a:t>Adding instances’ feature </a:t>
            </a:r>
            <a:r>
              <a:rPr lang="en-US" sz="2800" dirty="0"/>
              <a:t>vectors </a:t>
            </a:r>
            <a:r>
              <a:rPr lang="en-US" dirty="0" smtClean="0"/>
              <a:t>[</a:t>
            </a:r>
            <a:r>
              <a:rPr lang="en-US" dirty="0" err="1" smtClean="0"/>
              <a:t>Raykar</a:t>
            </a:r>
            <a:r>
              <a:rPr lang="en-US" dirty="0" smtClean="0"/>
              <a:t> </a:t>
            </a:r>
            <a:r>
              <a:rPr lang="en-US" dirty="0"/>
              <a:t>et al., </a:t>
            </a:r>
            <a:r>
              <a:rPr lang="en-US" dirty="0" smtClean="0"/>
              <a:t>2010]</a:t>
            </a:r>
            <a:r>
              <a:rPr lang="en-US" dirty="0"/>
              <a:t> [</a:t>
            </a:r>
            <a:r>
              <a:rPr lang="en-US" dirty="0" err="1"/>
              <a:t>Lakkaraju</a:t>
            </a:r>
            <a:r>
              <a:rPr lang="en-US" dirty="0"/>
              <a:t> et al. 2015] </a:t>
            </a:r>
            <a:endParaRPr lang="en-US" dirty="0" smtClean="0"/>
          </a:p>
          <a:p>
            <a:pPr lvl="1"/>
            <a:r>
              <a:rPr lang="en-US" sz="2800" dirty="0"/>
              <a:t>U</a:t>
            </a:r>
            <a:r>
              <a:rPr lang="en-US" sz="2800" dirty="0" smtClean="0"/>
              <a:t>sing </a:t>
            </a:r>
            <a:r>
              <a:rPr lang="en-US" sz="2800" dirty="0"/>
              <a:t>prior over worker confusion matrices </a:t>
            </a:r>
            <a:r>
              <a:rPr lang="en-US" dirty="0" smtClean="0"/>
              <a:t>[</a:t>
            </a:r>
            <a:r>
              <a:rPr lang="en-US" dirty="0" err="1" smtClean="0"/>
              <a:t>Raykar</a:t>
            </a:r>
            <a:r>
              <a:rPr lang="en-US" dirty="0" smtClean="0"/>
              <a:t> </a:t>
            </a:r>
            <a:r>
              <a:rPr lang="en-US" dirty="0"/>
              <a:t>et al., 2010][Liu et al., NIPS’12] [</a:t>
            </a:r>
            <a:r>
              <a:rPr lang="en-US" dirty="0" err="1"/>
              <a:t>Lakkaraju</a:t>
            </a:r>
            <a:r>
              <a:rPr lang="en-US" dirty="0"/>
              <a:t> et al. SDM’15] </a:t>
            </a:r>
            <a:endParaRPr lang="en-US" dirty="0" smtClean="0"/>
          </a:p>
          <a:p>
            <a:pPr lvl="1"/>
            <a:r>
              <a:rPr lang="en-US" sz="2800" dirty="0" smtClean="0"/>
              <a:t>Clustering workers/instances </a:t>
            </a:r>
            <a:r>
              <a:rPr lang="en-US" dirty="0"/>
              <a:t>[</a:t>
            </a:r>
            <a:r>
              <a:rPr lang="en-US" dirty="0" err="1"/>
              <a:t>Lakkaraju</a:t>
            </a:r>
            <a:r>
              <a:rPr lang="en-US" dirty="0"/>
              <a:t> et al. SDM’15] </a:t>
            </a:r>
            <a:endParaRPr lang="en-US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Theoretical analysis</a:t>
            </a:r>
          </a:p>
          <a:p>
            <a:pPr lvl="1"/>
            <a:r>
              <a:rPr lang="en-US" sz="2800" dirty="0" smtClean="0"/>
              <a:t>Error bound </a:t>
            </a:r>
            <a:r>
              <a:rPr lang="en-US" dirty="0" smtClean="0"/>
              <a:t>[Li et </a:t>
            </a:r>
            <a:r>
              <a:rPr lang="en-US" dirty="0"/>
              <a:t>al., </a:t>
            </a:r>
            <a:r>
              <a:rPr lang="en-US" dirty="0" smtClean="0"/>
              <a:t>2013]</a:t>
            </a:r>
            <a:r>
              <a:rPr lang="en-US" dirty="0"/>
              <a:t> [Zhang et al., NIPS’14]</a:t>
            </a:r>
          </a:p>
          <a:p>
            <a:pPr lvl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4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GLAD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5017965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91199" y="6169583"/>
            <a:ext cx="25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Whitehill</a:t>
            </a:r>
            <a:r>
              <a:rPr lang="en-US" dirty="0"/>
              <a:t> et al., </a:t>
            </a:r>
            <a:r>
              <a:rPr lang="en-US" dirty="0" smtClean="0"/>
              <a:t>NIPS’09</a:t>
            </a:r>
            <a:r>
              <a:rPr lang="en-US" dirty="0"/>
              <a:t>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6615" y="1371600"/>
            <a:ext cx="28687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Each image belongs </a:t>
            </a:r>
            <a:r>
              <a:rPr lang="en-US" sz="2800" dirty="0"/>
              <a:t>to one of two possible categories of </a:t>
            </a:r>
            <a:r>
              <a:rPr lang="en-US" sz="2800" dirty="0" smtClean="0"/>
              <a:t>interest, i.e., binary labeling.</a:t>
            </a:r>
          </a:p>
          <a:p>
            <a:endParaRPr lang="en-US" sz="2800" dirty="0"/>
          </a:p>
          <a:p>
            <a:r>
              <a:rPr lang="en-US" sz="2800" dirty="0"/>
              <a:t>Known variables:</a:t>
            </a:r>
          </a:p>
          <a:p>
            <a:r>
              <a:rPr lang="en-US" sz="2800" dirty="0"/>
              <a:t>observed labels.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1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628650" y="2863759"/>
                <a:ext cx="7886700" cy="868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863759"/>
                <a:ext cx="7886700" cy="86825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49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76975" y="3130387"/>
            <a:ext cx="381962" cy="42809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97671" y="3130387"/>
            <a:ext cx="321992" cy="42809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26615" y="3130387"/>
            <a:ext cx="426442" cy="42809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11" idx="2"/>
            <a:endCxn id="6" idx="0"/>
          </p:cNvCxnSpPr>
          <p:nvPr/>
        </p:nvCxnSpPr>
        <p:spPr>
          <a:xfrm>
            <a:off x="1891718" y="2645125"/>
            <a:ext cx="948118" cy="485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5343" y="2183460"/>
            <a:ext cx="217275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Observed label</a:t>
            </a:r>
            <a:endParaRPr lang="en-US" sz="2400" dirty="0"/>
          </a:p>
        </p:txBody>
      </p:sp>
      <p:cxnSp>
        <p:nvCxnSpPr>
          <p:cNvPr id="15" name="Straight Arrow Connector 14"/>
          <p:cNvCxnSpPr>
            <a:stCxn id="16" idx="2"/>
            <a:endCxn id="4" idx="0"/>
          </p:cNvCxnSpPr>
          <p:nvPr/>
        </p:nvCxnSpPr>
        <p:spPr>
          <a:xfrm flipH="1">
            <a:off x="3667956" y="2633739"/>
            <a:ext cx="707886" cy="496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7956" y="2172074"/>
            <a:ext cx="141577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True label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4359066" y="3124694"/>
            <a:ext cx="321992" cy="42809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25" idx="0"/>
            <a:endCxn id="5" idx="2"/>
          </p:cNvCxnSpPr>
          <p:nvPr/>
        </p:nvCxnSpPr>
        <p:spPr>
          <a:xfrm flipV="1">
            <a:off x="2418759" y="3558481"/>
            <a:ext cx="1639908" cy="397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28651" y="3956324"/>
                <a:ext cx="3580216" cy="126000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Worker’s accuracy.</a:t>
                </a:r>
              </a:p>
              <a:p>
                <a:r>
                  <a:rPr lang="en-US" sz="2400" dirty="0" smtClean="0"/>
                  <a:t>Always correct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/>
                  <a:t>Always </a:t>
                </a:r>
                <a:r>
                  <a:rPr lang="en-US" sz="2400" dirty="0" smtClean="0"/>
                  <a:t>wrong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1" y="3956324"/>
                <a:ext cx="3580216" cy="1260000"/>
              </a:xfrm>
              <a:prstGeom prst="rect">
                <a:avLst/>
              </a:prstGeom>
              <a:blipFill rotWithShape="0">
                <a:blip r:embed="rId3"/>
                <a:stretch>
                  <a:fillRect l="-2020" t="-1869" b="-37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>
            <a:stCxn id="37" idx="0"/>
            <a:endCxn id="23" idx="2"/>
          </p:cNvCxnSpPr>
          <p:nvPr/>
        </p:nvCxnSpPr>
        <p:spPr>
          <a:xfrm flipH="1" flipV="1">
            <a:off x="4520062" y="3552788"/>
            <a:ext cx="1917146" cy="404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359066" y="3956941"/>
                <a:ext cx="4156284" cy="125983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Difficulty of image.</a:t>
                </a:r>
              </a:p>
              <a:p>
                <a:r>
                  <a:rPr lang="en-US" sz="2400" dirty="0" smtClean="0"/>
                  <a:t>Very </a:t>
                </a:r>
                <a:r>
                  <a:rPr lang="en-US" sz="2400" dirty="0"/>
                  <a:t>ambiguous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→1/</m:t>
                    </m:r>
                    <m:sSub>
                      <m:sSub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sz="2400" dirty="0" smtClean="0"/>
              </a:p>
              <a:p>
                <a:r>
                  <a:rPr lang="en-US" sz="2400" dirty="0"/>
                  <a:t>Very </a:t>
                </a:r>
                <a:r>
                  <a:rPr lang="en-US" sz="2400" dirty="0" smtClean="0"/>
                  <a:t>easy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→1/</m:t>
                    </m:r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066" y="3956941"/>
                <a:ext cx="4156284" cy="1259832"/>
              </a:xfrm>
              <a:prstGeom prst="rect">
                <a:avLst/>
              </a:prstGeom>
              <a:blipFill rotWithShape="0">
                <a:blip r:embed="rId4"/>
                <a:stretch>
                  <a:fillRect l="-1744" t="-2347" b="-6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Oval 55"/>
          <p:cNvSpPr/>
          <p:nvPr/>
        </p:nvSpPr>
        <p:spPr>
          <a:xfrm>
            <a:off x="6340266" y="3326771"/>
            <a:ext cx="549948" cy="38955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>
            <a:stCxn id="58" idx="2"/>
            <a:endCxn id="56" idx="0"/>
          </p:cNvCxnSpPr>
          <p:nvPr/>
        </p:nvCxnSpPr>
        <p:spPr>
          <a:xfrm flipH="1">
            <a:off x="6615240" y="2893120"/>
            <a:ext cx="425552" cy="4336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58" name="TextBox 57"/>
          <p:cNvSpPr txBox="1"/>
          <p:nvPr/>
        </p:nvSpPr>
        <p:spPr>
          <a:xfrm>
            <a:off x="5879142" y="1692791"/>
            <a:ext cx="2323299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 odds for </a:t>
            </a:r>
            <a:r>
              <a:rPr lang="en-US" sz="2400" dirty="0"/>
              <a:t>the obtained labels being correct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</a:t>
            </a:r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GLAD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296297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02866" y="1241187"/>
            <a:ext cx="8994322" cy="5344440"/>
            <a:chOff x="474588" y="1441622"/>
            <a:chExt cx="11275638" cy="5720272"/>
          </a:xfrm>
        </p:grpSpPr>
        <p:grpSp>
          <p:nvGrpSpPr>
            <p:cNvPr id="49" name="组合 2"/>
            <p:cNvGrpSpPr/>
            <p:nvPr/>
          </p:nvGrpSpPr>
          <p:grpSpPr>
            <a:xfrm>
              <a:off x="880520" y="1549061"/>
              <a:ext cx="4384346" cy="516203"/>
              <a:chOff x="748094" y="1671893"/>
              <a:chExt cx="4384346" cy="516203"/>
            </a:xfrm>
          </p:grpSpPr>
          <p:pic>
            <p:nvPicPr>
              <p:cNvPr id="10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8094" y="1671893"/>
                <a:ext cx="2143125" cy="466725"/>
              </a:xfrm>
              <a:prstGeom prst="rect">
                <a:avLst/>
              </a:prstGeom>
            </p:spPr>
          </p:pic>
          <p:pic>
            <p:nvPicPr>
              <p:cNvPr id="105" name="Picture 18" descr="http://quantifiedself.com/guide/images/ouweaoyir0a5i3e6z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73" b="21055"/>
              <a:stretch/>
            </p:blipFill>
            <p:spPr bwMode="auto">
              <a:xfrm>
                <a:off x="3062836" y="1683043"/>
                <a:ext cx="2069604" cy="5050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组合 27"/>
            <p:cNvGrpSpPr/>
            <p:nvPr/>
          </p:nvGrpSpPr>
          <p:grpSpPr>
            <a:xfrm>
              <a:off x="474588" y="4910535"/>
              <a:ext cx="2961476" cy="2251359"/>
              <a:chOff x="342162" y="5033367"/>
              <a:chExt cx="2961476" cy="2251359"/>
            </a:xfrm>
          </p:grpSpPr>
          <p:sp>
            <p:nvSpPr>
              <p:cNvPr id="102" name="矩形 18"/>
              <p:cNvSpPr/>
              <p:nvPr/>
            </p:nvSpPr>
            <p:spPr>
              <a:xfrm>
                <a:off x="342162" y="5519669"/>
                <a:ext cx="2961476" cy="176505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</a:rPr>
                  <a:t>DEPO  USER1  Bad dry skin</a:t>
                </a:r>
              </a:p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DEPO  USER1  Rash</a:t>
                </a:r>
              </a:p>
              <a:p>
                <a:r>
                  <a:rPr lang="en-US" altLang="zh-CN" dirty="0" smtClean="0">
                    <a:solidFill>
                      <a:srgbClr val="0070C0"/>
                    </a:solidFill>
                  </a:rPr>
                  <a:t>DEPO  USER2  No rashes</a:t>
                </a:r>
              </a:p>
              <a:p>
                <a:pPr algn="ctr">
                  <a:lnSpc>
                    <a:spcPts val="1400"/>
                  </a:lnSpc>
                </a:pPr>
                <a:r>
                  <a:rPr lang="en-US" altLang="zh-CN" sz="4000" dirty="0" smtClean="0">
                    <a:solidFill>
                      <a:schemeClr val="tx1"/>
                    </a:solidFill>
                  </a:rPr>
                  <a:t>……</a:t>
                </a:r>
              </a:p>
            </p:txBody>
          </p:sp>
          <p:sp>
            <p:nvSpPr>
              <p:cNvPr id="103" name="下箭头 29"/>
              <p:cNvSpPr/>
              <p:nvPr/>
            </p:nvSpPr>
            <p:spPr>
              <a:xfrm>
                <a:off x="1576746" y="5033367"/>
                <a:ext cx="406462" cy="39786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1" name="组合 28"/>
            <p:cNvGrpSpPr/>
            <p:nvPr/>
          </p:nvGrpSpPr>
          <p:grpSpPr>
            <a:xfrm>
              <a:off x="3258491" y="5924366"/>
              <a:ext cx="2611465" cy="1060526"/>
              <a:chOff x="3126065" y="6047198"/>
              <a:chExt cx="2611465" cy="1060526"/>
            </a:xfrm>
          </p:grpSpPr>
          <p:sp>
            <p:nvSpPr>
              <p:cNvPr id="100" name="矩形 30"/>
              <p:cNvSpPr/>
              <p:nvPr/>
            </p:nvSpPr>
            <p:spPr>
              <a:xfrm>
                <a:off x="3853122" y="6047198"/>
                <a:ext cx="1884408" cy="106052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 smtClean="0">
                    <a:solidFill>
                      <a:srgbClr val="FF0000"/>
                    </a:solidFill>
                  </a:rPr>
                  <a:t>  DEPO  Rash</a:t>
                </a:r>
                <a:endParaRPr lang="en-US" altLang="zh-CN" dirty="0" smtClean="0">
                  <a:solidFill>
                    <a:srgbClr val="0070C0"/>
                  </a:solidFill>
                </a:endParaRPr>
              </a:p>
              <a:p>
                <a:pPr>
                  <a:lnSpc>
                    <a:spcPts val="1000"/>
                  </a:lnSpc>
                </a:pPr>
                <a:r>
                  <a:rPr lang="en-US" altLang="zh-CN" sz="4000" dirty="0" smtClean="0">
                    <a:solidFill>
                      <a:schemeClr val="tx1"/>
                    </a:solidFill>
                  </a:rPr>
                  <a:t>   ……</a:t>
                </a:r>
              </a:p>
            </p:txBody>
          </p:sp>
          <p:sp>
            <p:nvSpPr>
              <p:cNvPr id="101" name="右箭头 23"/>
              <p:cNvSpPr/>
              <p:nvPr/>
            </p:nvSpPr>
            <p:spPr>
              <a:xfrm>
                <a:off x="3126065" y="6217920"/>
                <a:ext cx="727057" cy="34216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5" name="组合 31"/>
            <p:cNvGrpSpPr/>
            <p:nvPr/>
          </p:nvGrpSpPr>
          <p:grpSpPr>
            <a:xfrm>
              <a:off x="3896214" y="4938814"/>
              <a:ext cx="1710813" cy="985552"/>
              <a:chOff x="3763788" y="5061646"/>
              <a:chExt cx="1710813" cy="985552"/>
            </a:xfrm>
          </p:grpSpPr>
          <p:pic>
            <p:nvPicPr>
              <p:cNvPr id="96" name="Picture 20" descr="http://upload.wikimedia.org/wikipedia/en/thumb/7/76/Mayo-clinic-logo.png/200px-Mayo-clinic-logo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11" t="10839" r="11547" b="12980"/>
              <a:stretch/>
            </p:blipFill>
            <p:spPr bwMode="auto">
              <a:xfrm>
                <a:off x="4862350" y="5110172"/>
                <a:ext cx="489587" cy="4976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下箭头 24"/>
              <p:cNvSpPr/>
              <p:nvPr/>
            </p:nvSpPr>
            <p:spPr>
              <a:xfrm rot="10800000">
                <a:off x="4518062" y="5655043"/>
                <a:ext cx="291597" cy="39215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8" name="Picture 26" descr="https://data.webmd.com/sdclive/images/rxlist/rxlist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3122" y="5210646"/>
                <a:ext cx="902844" cy="337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9" name="矩形 25"/>
              <p:cNvSpPr/>
              <p:nvPr/>
            </p:nvSpPr>
            <p:spPr>
              <a:xfrm>
                <a:off x="3763788" y="5061646"/>
                <a:ext cx="1710813" cy="59339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6" name="组合 59"/>
            <p:cNvGrpSpPr/>
            <p:nvPr/>
          </p:nvGrpSpPr>
          <p:grpSpPr>
            <a:xfrm>
              <a:off x="6617788" y="4845013"/>
              <a:ext cx="2898467" cy="2139879"/>
              <a:chOff x="342163" y="4960483"/>
              <a:chExt cx="2898467" cy="2139879"/>
            </a:xfrm>
          </p:grpSpPr>
          <p:sp>
            <p:nvSpPr>
              <p:cNvPr id="94" name="矩形 60"/>
              <p:cNvSpPr/>
              <p:nvPr/>
            </p:nvSpPr>
            <p:spPr>
              <a:xfrm>
                <a:off x="342163" y="5519669"/>
                <a:ext cx="2898467" cy="158069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JFK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airport      Bad Traffic  </a:t>
                </a:r>
              </a:p>
              <a:p>
                <a:r>
                  <a:rPr lang="en-US" altLang="zh-CN" dirty="0" smtClean="0">
                    <a:solidFill>
                      <a:srgbClr val="0070C0"/>
                    </a:solidFill>
                  </a:rPr>
                  <a:t>JFK airport      Good Traffic</a:t>
                </a:r>
              </a:p>
              <a:p>
                <a:pPr algn="ctr">
                  <a:lnSpc>
                    <a:spcPts val="1400"/>
                  </a:lnSpc>
                </a:pPr>
                <a:r>
                  <a:rPr lang="en-US" altLang="zh-CN" sz="4000" dirty="0" smtClean="0">
                    <a:solidFill>
                      <a:schemeClr val="tx1"/>
                    </a:solidFill>
                  </a:rPr>
                  <a:t>……</a:t>
                </a:r>
              </a:p>
            </p:txBody>
          </p:sp>
          <p:sp>
            <p:nvSpPr>
              <p:cNvPr id="95" name="下箭头 61"/>
              <p:cNvSpPr/>
              <p:nvPr/>
            </p:nvSpPr>
            <p:spPr>
              <a:xfrm>
                <a:off x="1576746" y="4960483"/>
                <a:ext cx="406462" cy="559186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6" name="组合 62"/>
            <p:cNvGrpSpPr/>
            <p:nvPr/>
          </p:nvGrpSpPr>
          <p:grpSpPr>
            <a:xfrm>
              <a:off x="9401691" y="6084234"/>
              <a:ext cx="2348535" cy="682011"/>
              <a:chOff x="3126065" y="6047198"/>
              <a:chExt cx="2117911" cy="849343"/>
            </a:xfrm>
          </p:grpSpPr>
          <p:sp>
            <p:nvSpPr>
              <p:cNvPr id="92" name="矩形 63"/>
              <p:cNvSpPr/>
              <p:nvPr/>
            </p:nvSpPr>
            <p:spPr>
              <a:xfrm>
                <a:off x="3853122" y="6047198"/>
                <a:ext cx="1390854" cy="84934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1000"/>
                  </a:lnSpc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JFK </a:t>
                </a:r>
                <a:r>
                  <a:rPr lang="en-US" altLang="zh-CN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US" altLang="zh-CN" sz="1400" dirty="0" smtClean="0">
                    <a:solidFill>
                      <a:srgbClr val="FF0000"/>
                    </a:solidFill>
                  </a:rPr>
                  <a:t> Bad Traffic</a:t>
                </a:r>
                <a:r>
                  <a:rPr lang="en-US" altLang="zh-CN" sz="1400" dirty="0" smtClean="0">
                    <a:solidFill>
                      <a:schemeClr val="tx1"/>
                    </a:solidFill>
                  </a:rPr>
                  <a:t>   </a:t>
                </a:r>
              </a:p>
              <a:p>
                <a:pPr>
                  <a:lnSpc>
                    <a:spcPts val="1000"/>
                  </a:lnSpc>
                </a:pPr>
                <a:r>
                  <a:rPr lang="en-US" altLang="zh-CN" sz="4000" dirty="0" smtClean="0">
                    <a:solidFill>
                      <a:schemeClr val="tx1"/>
                    </a:solidFill>
                  </a:rPr>
                  <a:t>……</a:t>
                </a:r>
              </a:p>
            </p:txBody>
          </p:sp>
          <p:sp>
            <p:nvSpPr>
              <p:cNvPr id="93" name="右箭头 64"/>
              <p:cNvSpPr/>
              <p:nvPr/>
            </p:nvSpPr>
            <p:spPr>
              <a:xfrm>
                <a:off x="3126065" y="6161423"/>
                <a:ext cx="727057" cy="3992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7" name="组合 7"/>
            <p:cNvGrpSpPr/>
            <p:nvPr/>
          </p:nvGrpSpPr>
          <p:grpSpPr>
            <a:xfrm>
              <a:off x="10294655" y="4882494"/>
              <a:ext cx="1233089" cy="1176517"/>
              <a:chOff x="10294655" y="4882494"/>
              <a:chExt cx="1233089" cy="1176517"/>
            </a:xfrm>
          </p:grpSpPr>
          <p:pic>
            <p:nvPicPr>
              <p:cNvPr id="90" name="Picture 2" descr="http://www.transparency-initiative.org/wp-content/uploads/2011/08/720px-US-WhiteHouse-Logo.svg_1-300x20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4655" y="4882494"/>
                <a:ext cx="1233089" cy="8385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上箭头 6"/>
              <p:cNvSpPr/>
              <p:nvPr/>
            </p:nvSpPr>
            <p:spPr>
              <a:xfrm>
                <a:off x="10767420" y="5720995"/>
                <a:ext cx="335019" cy="33801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6953730" y="1441622"/>
              <a:ext cx="4216778" cy="691870"/>
              <a:chOff x="6953730" y="1441622"/>
              <a:chExt cx="4216778" cy="691870"/>
            </a:xfrm>
          </p:grpSpPr>
          <p:pic>
            <p:nvPicPr>
              <p:cNvPr id="88" name="Picture 30" descr="http://cdn2.hubspot.net/hub/438128/file-2341564229-jpg/images/Twitter_Icon_copy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3730" y="1603452"/>
                <a:ext cx="2110607" cy="474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21486" y="1441622"/>
                <a:ext cx="1849022" cy="691870"/>
              </a:xfrm>
              <a:prstGeom prst="rect">
                <a:avLst/>
              </a:prstGeom>
            </p:spPr>
          </p:pic>
        </p:grpSp>
        <p:grpSp>
          <p:nvGrpSpPr>
            <p:cNvPr id="69" name="Group 68"/>
            <p:cNvGrpSpPr/>
            <p:nvPr/>
          </p:nvGrpSpPr>
          <p:grpSpPr>
            <a:xfrm>
              <a:off x="474589" y="2015786"/>
              <a:ext cx="5273417" cy="2933948"/>
              <a:chOff x="474589" y="2015786"/>
              <a:chExt cx="5273417" cy="2933948"/>
            </a:xfrm>
          </p:grpSpPr>
          <p:grpSp>
            <p:nvGrpSpPr>
              <p:cNvPr id="80" name="组合 26"/>
              <p:cNvGrpSpPr/>
              <p:nvPr/>
            </p:nvGrpSpPr>
            <p:grpSpPr>
              <a:xfrm>
                <a:off x="474589" y="2015786"/>
                <a:ext cx="5273417" cy="2933948"/>
                <a:chOff x="342163" y="2138618"/>
                <a:chExt cx="5273417" cy="2933948"/>
              </a:xfrm>
            </p:grpSpPr>
            <p:sp>
              <p:nvSpPr>
                <p:cNvPr id="83" name="文本框 9"/>
                <p:cNvSpPr txBox="1"/>
                <p:nvPr/>
              </p:nvSpPr>
              <p:spPr>
                <a:xfrm>
                  <a:off x="1387339" y="2734249"/>
                  <a:ext cx="4057774" cy="1284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“My girlfriend always gets a </a:t>
                  </a:r>
                  <a:r>
                    <a:rPr lang="en-US" altLang="zh-CN" dirty="0">
                      <a:solidFill>
                        <a:srgbClr val="FF0000"/>
                      </a:solidFill>
                    </a:rPr>
                    <a:t>bad dry skin</a:t>
                  </a:r>
                  <a:r>
                    <a:rPr lang="en-US" altLang="zh-CN" dirty="0"/>
                    <a:t>, </a:t>
                  </a:r>
                  <a:r>
                    <a:rPr lang="en-US" altLang="zh-CN" dirty="0">
                      <a:solidFill>
                        <a:srgbClr val="FF0000"/>
                      </a:solidFill>
                    </a:rPr>
                    <a:t>rash</a:t>
                  </a:r>
                  <a:r>
                    <a:rPr lang="en-US" altLang="zh-CN" dirty="0"/>
                    <a:t> on her upper </a:t>
                  </a:r>
                  <a:r>
                    <a:rPr lang="en-US" altLang="zh-CN" dirty="0" smtClean="0"/>
                    <a:t>arm, cheeks</a:t>
                  </a:r>
                  <a:r>
                    <a:rPr lang="en-US" altLang="zh-CN" dirty="0"/>
                    <a:t>, and shoulders when she is on [</a:t>
                  </a:r>
                  <a:r>
                    <a:rPr lang="en-US" altLang="zh-CN" b="1" dirty="0" err="1">
                      <a:solidFill>
                        <a:srgbClr val="0070C0"/>
                      </a:solidFill>
                    </a:rPr>
                    <a:t>Depo</a:t>
                  </a:r>
                  <a:r>
                    <a:rPr lang="en-US" altLang="zh-CN" dirty="0"/>
                    <a:t>]. . . . ”</a:t>
                  </a:r>
                  <a:endParaRPr lang="zh-CN" altLang="en-US" dirty="0"/>
                </a:p>
              </p:txBody>
            </p:sp>
            <p:sp>
              <p:nvSpPr>
                <p:cNvPr id="84" name="文本框 13"/>
                <p:cNvSpPr txBox="1"/>
                <p:nvPr/>
              </p:nvSpPr>
              <p:spPr>
                <a:xfrm>
                  <a:off x="1486638" y="4084306"/>
                  <a:ext cx="3917172" cy="988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“I have had no side effects from [</a:t>
                  </a:r>
                  <a:r>
                    <a:rPr lang="en-US" altLang="zh-CN" b="1" dirty="0" err="1">
                      <a:solidFill>
                        <a:srgbClr val="0070C0"/>
                      </a:solidFill>
                    </a:rPr>
                    <a:t>Depo</a:t>
                  </a:r>
                  <a:r>
                    <a:rPr lang="en-US" altLang="zh-CN" dirty="0"/>
                    <a:t>] (except ... ), but otherwise </a:t>
                  </a:r>
                  <a:r>
                    <a:rPr lang="en-US" altLang="zh-CN" dirty="0" smtClean="0">
                      <a:solidFill>
                        <a:srgbClr val="FF0000"/>
                      </a:solidFill>
                    </a:rPr>
                    <a:t>no rashes</a:t>
                  </a:r>
                  <a:r>
                    <a:rPr lang="en-US" altLang="zh-CN" dirty="0" smtClean="0"/>
                    <a:t>…”</a:t>
                  </a:r>
                  <a:endParaRPr lang="zh-CN" altLang="en-US" dirty="0"/>
                </a:p>
              </p:txBody>
            </p:sp>
            <p:sp>
              <p:nvSpPr>
                <p:cNvPr id="85" name="矩形 17"/>
                <p:cNvSpPr/>
                <p:nvPr/>
              </p:nvSpPr>
              <p:spPr>
                <a:xfrm>
                  <a:off x="342163" y="2568210"/>
                  <a:ext cx="5273417" cy="244433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下箭头 21"/>
                <p:cNvSpPr/>
                <p:nvPr/>
              </p:nvSpPr>
              <p:spPr>
                <a:xfrm>
                  <a:off x="2719603" y="2138618"/>
                  <a:ext cx="259269" cy="450417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741" y="2600662"/>
                <a:ext cx="992651" cy="959563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0545" y="3765370"/>
                <a:ext cx="1037728" cy="994489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6617788" y="2023148"/>
              <a:ext cx="5132438" cy="2864582"/>
              <a:chOff x="6617788" y="2023148"/>
              <a:chExt cx="5132438" cy="2864582"/>
            </a:xfrm>
          </p:grpSpPr>
          <p:grpSp>
            <p:nvGrpSpPr>
              <p:cNvPr id="71" name="组合 51"/>
              <p:cNvGrpSpPr/>
              <p:nvPr/>
            </p:nvGrpSpPr>
            <p:grpSpPr>
              <a:xfrm>
                <a:off x="6617788" y="2023148"/>
                <a:ext cx="5132438" cy="2864582"/>
                <a:chOff x="342163" y="2138618"/>
                <a:chExt cx="5132438" cy="2864582"/>
              </a:xfrm>
            </p:grpSpPr>
            <p:sp>
              <p:nvSpPr>
                <p:cNvPr id="75" name="文本框 52"/>
                <p:cNvSpPr txBox="1"/>
                <p:nvPr/>
              </p:nvSpPr>
              <p:spPr>
                <a:xfrm>
                  <a:off x="1387339" y="2734249"/>
                  <a:ext cx="4057774" cy="12847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“Made it through some pretty </a:t>
                  </a:r>
                  <a:r>
                    <a:rPr lang="en-US" altLang="zh-CN" dirty="0">
                      <a:solidFill>
                        <a:srgbClr val="FF0000"/>
                      </a:solidFill>
                    </a:rPr>
                    <a:t>bad traffic</a:t>
                  </a:r>
                  <a:r>
                    <a:rPr lang="en-US" altLang="zh-CN" dirty="0"/>
                    <a:t>! ( John F. Kennedy International Airport (JFK) in New York, NY)”</a:t>
                  </a:r>
                  <a:endParaRPr lang="zh-CN" altLang="en-US" dirty="0"/>
                </a:p>
              </p:txBody>
            </p:sp>
            <p:sp>
              <p:nvSpPr>
                <p:cNvPr id="76" name="文本框 53"/>
                <p:cNvSpPr txBox="1"/>
                <p:nvPr/>
              </p:nvSpPr>
              <p:spPr>
                <a:xfrm>
                  <a:off x="1486637" y="4014940"/>
                  <a:ext cx="3727647" cy="9882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“Good </a:t>
                  </a:r>
                  <a:r>
                    <a:rPr lang="en-US" altLang="zh-CN" dirty="0"/>
                    <a:t>news....</a:t>
                  </a:r>
                  <a:r>
                    <a:rPr lang="en-US" altLang="zh-CN" dirty="0">
                      <a:solidFill>
                        <a:srgbClr val="FF0000"/>
                      </a:solidFill>
                    </a:rPr>
                    <a:t>no traffic </a:t>
                  </a:r>
                  <a:r>
                    <a:rPr lang="en-US" altLang="zh-CN" dirty="0"/>
                    <a:t>on George Washington bridge approach from Jersey”</a:t>
                  </a:r>
                  <a:endParaRPr lang="zh-CN" altLang="en-US" dirty="0"/>
                </a:p>
              </p:txBody>
            </p:sp>
            <p:sp>
              <p:nvSpPr>
                <p:cNvPr id="77" name="矩形 56"/>
                <p:cNvSpPr/>
                <p:nvPr/>
              </p:nvSpPr>
              <p:spPr>
                <a:xfrm>
                  <a:off x="342163" y="2690104"/>
                  <a:ext cx="5132438" cy="226535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下箭头 57"/>
                <p:cNvSpPr/>
                <p:nvPr/>
              </p:nvSpPr>
              <p:spPr>
                <a:xfrm>
                  <a:off x="2719603" y="2138618"/>
                  <a:ext cx="406462" cy="551486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6652202" y="2673323"/>
                <a:ext cx="1038553" cy="2039046"/>
                <a:chOff x="6652202" y="2673323"/>
                <a:chExt cx="1038553" cy="2039046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52202" y="2673323"/>
                  <a:ext cx="1010365" cy="929536"/>
                </a:xfrm>
                <a:prstGeom prst="rect">
                  <a:avLst/>
                </a:prstGeom>
              </p:spPr>
            </p:pic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89296" y="3786019"/>
                  <a:ext cx="1001459" cy="92635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Passive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Crowdsourcing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7454"/>
                <a:ext cx="7886700" cy="1633192"/>
              </a:xfrm>
            </p:spPr>
            <p:txBody>
              <a:bodyPr/>
              <a:lstStyle/>
              <a:p>
                <a:r>
                  <a:rPr lang="en-US" sz="2800" dirty="0" smtClean="0"/>
                  <a:t>Workers: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=1, 2, …,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800" b="0" dirty="0" smtClean="0"/>
              </a:p>
              <a:p>
                <a:r>
                  <a:rPr lang="en-US" sz="2800" dirty="0" smtClean="0"/>
                  <a:t>Items: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=1, 2, …,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800" b="0" dirty="0" smtClean="0"/>
              </a:p>
              <a:p>
                <a:r>
                  <a:rPr lang="en-US" sz="2800" dirty="0" smtClean="0"/>
                  <a:t>Categories: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=1, 2, …,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7454"/>
                <a:ext cx="7886700" cy="1633192"/>
              </a:xfrm>
              <a:blipFill rotWithShape="0">
                <a:blip r:embed="rId2"/>
                <a:stretch>
                  <a:fillRect l="-850" t="-3358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8650" y="3075528"/>
                <a:ext cx="7886700" cy="281641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Input: response tensor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800" b="0" i="1" dirty="0" smtClean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dirty="0" smtClean="0"/>
                  <a:t>, </a:t>
                </a:r>
                <a:r>
                  <a:rPr lang="en-US" sz="2800" dirty="0"/>
                  <a:t>if </a:t>
                </a:r>
                <a:r>
                  <a:rPr lang="en-US" sz="2800" dirty="0" smtClean="0"/>
                  <a:t>worker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 smtClean="0"/>
                  <a:t> labels </a:t>
                </a:r>
                <a:r>
                  <a:rPr lang="en-US" sz="2800" dirty="0"/>
                  <a:t>item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800" dirty="0"/>
                  <a:t> as category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8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, if worker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labels item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as others (not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800" dirty="0" smtClean="0"/>
                  <a:t>)</a:t>
                </a: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 smtClean="0"/>
                  <a:t> unknown , </a:t>
                </a:r>
                <a:r>
                  <a:rPr lang="en-US" sz="2800" dirty="0"/>
                  <a:t>if worker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does not label item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 smtClean="0"/>
              </a:p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Goal: Estimate the ground truth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𝑗𝑙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075528"/>
                <a:ext cx="7886700" cy="2816412"/>
              </a:xfrm>
              <a:prstGeom prst="rect">
                <a:avLst/>
              </a:prstGeom>
              <a:blipFill rotWithShape="0">
                <a:blip r:embed="rId3"/>
                <a:stretch>
                  <a:fillRect l="-1466" t="-2155" r="-1157" b="-3879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457950" y="6076822"/>
            <a:ext cx="2196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[Zhou et al</a:t>
            </a:r>
            <a:r>
              <a:rPr lang="en-US" dirty="0" smtClean="0"/>
              <a:t>., NIPS’12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42345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3194668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item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smtClean="0">
                                  <a:latin typeface="Cambria Math"/>
                                </a:rPr>
                                <m:t>𝑛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dirty="0" smtClean="0">
                                  <a:latin typeface="Cambria Math"/>
                                </a:rPr>
                                <m:t>𝑚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3194668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76682" t="-10588" r="-448" b="-4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35321" t="-110588" r="-252752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37500" t="-110588" r="-155093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76682" t="-110588" r="-448" b="-3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35321" t="-208140" r="-252752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37500" t="-208140" r="-155093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76682" t="-208140" r="-448" b="-23139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t="-411765" r="-260678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35321" t="-411765" r="-252752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37500" t="-411765" r="-155093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376682" t="-411765" r="-448" b="-341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Entropy</a:t>
            </a:r>
          </a:p>
        </p:txBody>
      </p:sp>
    </p:spTree>
    <p:extLst>
      <p:ext uri="{BB962C8B-B14F-4D97-AF65-F5344CB8AC3E}">
        <p14:creationId xmlns:p14="http://schemas.microsoft.com/office/powerpoint/2010/main" val="27352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96999" y="4502713"/>
                <a:ext cx="7679267" cy="148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 smtClean="0"/>
                  <a:t> is a vector that presents the underline distribution of the observation.</a:t>
                </a:r>
              </a:p>
              <a:p>
                <a:r>
                  <a:rPr lang="en-US" sz="2800" dirty="0" smtClean="0"/>
                  <a:t>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 smtClean="0"/>
                  <a:t> is drawn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999" y="4502713"/>
                <a:ext cx="7679267" cy="1489062"/>
              </a:xfrm>
              <a:prstGeom prst="rect">
                <a:avLst/>
              </a:prstGeom>
              <a:blipFill rotWithShape="0">
                <a:blip r:embed="rId2"/>
                <a:stretch>
                  <a:fillRect l="-1587" t="-4098"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6728958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item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smtClean="0">
                                  <a:latin typeface="Cambria Math"/>
                                </a:rPr>
                                <m:t>𝑛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dirty="0" smtClean="0">
                                  <a:latin typeface="Cambria Math"/>
                                </a:rPr>
                                <m:t>𝑚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6728958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10588" r="-448" b="-4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110588" r="-252752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110588" r="-155093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110588" r="-448" b="-3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208140" r="-252752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208140" r="-155093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208140" r="-448" b="-23139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411765" r="-260678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411765" r="-252752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411765" r="-155093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411765" r="-448" b="-341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09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30866" y="4528515"/>
                <a:ext cx="7084483" cy="1419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Column constraint: </a:t>
                </a:r>
                <a:r>
                  <a:rPr lang="en-US" sz="2800" dirty="0"/>
                  <a:t>the number of </a:t>
                </a:r>
                <a:r>
                  <a:rPr lang="en-US" sz="2800" dirty="0" smtClean="0"/>
                  <a:t>votes per </a:t>
                </a:r>
                <a:r>
                  <a:rPr lang="en-US" sz="2800" dirty="0"/>
                  <a:t>class per </a:t>
                </a:r>
                <a:r>
                  <a:rPr lang="en-US" sz="2800" dirty="0" smtClean="0"/>
                  <a:t>item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should </a:t>
                </a:r>
                <a:r>
                  <a:rPr lang="en-US" sz="2800" dirty="0" smtClean="0"/>
                  <a:t>match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 smtClean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866" y="4528515"/>
                <a:ext cx="7084483" cy="1419684"/>
              </a:xfrm>
              <a:prstGeom prst="rect">
                <a:avLst/>
              </a:prstGeom>
              <a:blipFill rotWithShape="0">
                <a:blip r:embed="rId2"/>
                <a:stretch>
                  <a:fillRect l="-1807" t="-4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0228355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item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smtClean="0">
                                  <a:latin typeface="Cambria Math"/>
                                </a:rPr>
                                <m:t>𝑛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dirty="0" smtClean="0">
                                  <a:latin typeface="Cambria Math"/>
                                </a:rPr>
                                <m:t>𝑚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40228355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10588" r="-448" b="-4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110588" r="-252752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110588" r="-155093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110588" r="-448" b="-3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208140" r="-252752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208140" r="-155093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208140" r="-448" b="-23139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411765" r="-260678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411765" r="-252752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411765" r="-155093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411765" r="-448" b="-341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9091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00668" y="4546268"/>
                <a:ext cx="7414682" cy="1434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Row </a:t>
                </a:r>
                <a:r>
                  <a:rPr lang="en-US" sz="2800" dirty="0"/>
                  <a:t>constraint </a:t>
                </a:r>
                <a:r>
                  <a:rPr lang="en-US" sz="2800" dirty="0" smtClean="0"/>
                  <a:t>: </a:t>
                </a:r>
                <a:r>
                  <a:rPr lang="en-US" sz="2800" dirty="0"/>
                  <a:t>the empirical confusion matrix per </a:t>
                </a:r>
                <a:r>
                  <a:rPr lang="en-US" sz="2800" dirty="0" smtClean="0"/>
                  <a:t>worker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𝑗𝑙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 smtClean="0"/>
                  <a:t> should match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𝑗𝑙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𝑖𝑗𝑘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 smtClean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668" y="4546268"/>
                <a:ext cx="7414682" cy="1434111"/>
              </a:xfrm>
              <a:prstGeom prst="rect">
                <a:avLst/>
              </a:prstGeom>
              <a:blipFill rotWithShape="0">
                <a:blip r:embed="rId2"/>
                <a:stretch>
                  <a:fillRect l="-1727" t="-4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2020624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item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smtClean="0">
                                  <a:latin typeface="Cambria Math"/>
                                </a:rPr>
                                <m:t>𝑛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438912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dirty="0" smtClean="0">
                                  <a:latin typeface="Cambria Math"/>
                                </a:rPr>
                                <m:t>𝑚</m:t>
                              </m:r>
                            </m:oMath>
                          </a14:m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</m:t>
                                    </m:r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2800" smtClean="0">
                                        <a:latin typeface="Cambria Math"/>
                                      </a:rPr>
                                      <m:t>𝑚𝑛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92020624"/>
                  </p:ext>
                </p:extLst>
              </p:nvPr>
            </p:nvGraphicFramePr>
            <p:xfrm>
              <a:off x="1459720" y="1620780"/>
              <a:ext cx="6471820" cy="259080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793289"/>
                    <a:gridCol w="1331651"/>
                    <a:gridCol w="1313895"/>
                    <a:gridCol w="674703"/>
                    <a:gridCol w="1358282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item 2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10588" r="-448" b="-4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worker 1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110588" r="-252752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110588" r="-155093" b="-3352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110588" r="-448" b="-33529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worker 2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208140" r="-252752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208140" r="-155093" b="-2313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208140" r="-448" b="-231395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dirty="0" smtClean="0"/>
                            <a:t>…</a:t>
                          </a:r>
                          <a:endParaRPr lang="en-US" sz="2800" b="0" dirty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t="-411765" r="-260678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35321" t="-411765" r="-252752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237500" t="-411765" r="-155093" b="-341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smtClean="0"/>
                            <a:t>…</a:t>
                          </a:r>
                          <a:endParaRPr lang="en-US" sz="2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76682" t="-411765" r="-448" b="-3411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5366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89120"/>
              </a:xfrm>
            </p:spPr>
            <p:txBody>
              <a:bodyPr/>
              <a:lstStyle/>
              <a:p>
                <a:r>
                  <a:rPr lang="en-US" sz="2800" dirty="0" smtClean="0"/>
                  <a:t>If we </a:t>
                </a:r>
                <a:r>
                  <a:rPr lang="en-US" sz="2800" b="1" dirty="0" smtClean="0"/>
                  <a:t>know</a:t>
                </a:r>
                <a:r>
                  <a:rPr lang="en-US" sz="2800" dirty="0" smtClean="0"/>
                  <a:t> the true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𝑗𝑙</m:t>
                        </m:r>
                      </m:sub>
                    </m:sSub>
                  </m:oMath>
                </a14:m>
                <a:endParaRPr lang="en-US" sz="2800" b="0" dirty="0" smtClean="0"/>
              </a:p>
              <a:p>
                <a:r>
                  <a:rPr lang="en-US" sz="2800" b="1" dirty="0" smtClean="0"/>
                  <a:t>Maximum</a:t>
                </a:r>
                <a:r>
                  <a:rPr lang="en-US" sz="2800" dirty="0" smtClean="0"/>
                  <a:t> entropy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r>
                  <a:rPr lang="en-US" sz="2800" dirty="0" smtClean="0"/>
                  <a:t> under constraints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89120"/>
              </a:xfrm>
              <a:blipFill rotWithShape="0">
                <a:blip r:embed="rId2"/>
                <a:stretch>
                  <a:fillRect l="-1333" t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22846"/>
            <a:ext cx="7886700" cy="28989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 Entropy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/>
              <a:lstStyle/>
              <a:p>
                <a:r>
                  <a:rPr lang="en-US" sz="2800" dirty="0" smtClean="0"/>
                  <a:t>To </a:t>
                </a:r>
                <a:r>
                  <a:rPr lang="en-US" sz="2800" b="1" dirty="0" smtClean="0"/>
                  <a:t>estimate</a:t>
                </a:r>
                <a:r>
                  <a:rPr lang="en-US" sz="2800" dirty="0" smtClean="0"/>
                  <a:t> the true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𝑗𝑙</m:t>
                        </m:r>
                      </m:sub>
                    </m:sSub>
                  </m:oMath>
                </a14:m>
                <a:endParaRPr lang="en-US" sz="2800" b="0" dirty="0" smtClean="0"/>
              </a:p>
              <a:p>
                <a:r>
                  <a:rPr lang="en-US" sz="2800" b="1" dirty="0" smtClean="0"/>
                  <a:t>Minimizing</a:t>
                </a:r>
                <a:r>
                  <a:rPr lang="en-US" sz="2800" dirty="0" smtClean="0"/>
                  <a:t> the </a:t>
                </a:r>
                <a:r>
                  <a:rPr lang="en-US" sz="2800" b="1" dirty="0" smtClean="0"/>
                  <a:t>maximum</a:t>
                </a:r>
                <a:r>
                  <a:rPr lang="en-US" sz="2800" dirty="0" smtClean="0"/>
                  <a:t> entropy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1333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2" y="2702713"/>
            <a:ext cx="8408975" cy="257285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06708" y="2947390"/>
            <a:ext cx="489936" cy="426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Entropy</a:t>
            </a:r>
          </a:p>
        </p:txBody>
      </p:sp>
    </p:spTree>
    <p:extLst>
      <p:ext uri="{BB962C8B-B14F-4D97-AF65-F5344CB8AC3E}">
        <p14:creationId xmlns:p14="http://schemas.microsoft.com/office/powerpoint/2010/main" val="13733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/>
              <a:lstStyle/>
              <a:p>
                <a:r>
                  <a:rPr lang="en-US" sz="2800" dirty="0" smtClean="0"/>
                  <a:t>To </a:t>
                </a:r>
                <a:r>
                  <a:rPr lang="en-US" sz="2800" b="1" dirty="0" smtClean="0"/>
                  <a:t>estimate</a:t>
                </a:r>
                <a:r>
                  <a:rPr lang="en-US" sz="2800" dirty="0" smtClean="0"/>
                  <a:t> the true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𝑗𝑙</m:t>
                        </m:r>
                      </m:sub>
                    </m:sSub>
                  </m:oMath>
                </a14:m>
                <a:endParaRPr lang="en-US" sz="2800" b="0" dirty="0" smtClean="0"/>
              </a:p>
              <a:p>
                <a:r>
                  <a:rPr lang="en-US" sz="2800" b="1" dirty="0" smtClean="0"/>
                  <a:t>Minimizing</a:t>
                </a:r>
                <a:r>
                  <a:rPr lang="en-US" sz="2800" dirty="0" smtClean="0"/>
                  <a:t> the </a:t>
                </a:r>
                <a:r>
                  <a:rPr lang="en-US" sz="2800" b="1" dirty="0" smtClean="0"/>
                  <a:t>maximum</a:t>
                </a:r>
                <a:r>
                  <a:rPr lang="en-US" sz="2800" dirty="0" smtClean="0"/>
                  <a:t> entropy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𝑖𝑗𝑘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2"/>
                <a:stretch>
                  <a:fillRect l="-1333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57</a:t>
            </a:fld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2" y="2702713"/>
            <a:ext cx="8408975" cy="25728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06708" y="2947390"/>
            <a:ext cx="489936" cy="4261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37173" y="3803133"/>
            <a:ext cx="5655076" cy="197084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Minimize entropy</a:t>
            </a:r>
          </a:p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equivalent to </a:t>
            </a:r>
            <a:endParaRPr lang="en-US" sz="32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minimizing 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KL divergence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Minimax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Entropy</a:t>
            </a:r>
          </a:p>
        </p:txBody>
      </p:sp>
    </p:spTree>
    <p:extLst>
      <p:ext uri="{BB962C8B-B14F-4D97-AF65-F5344CB8AC3E}">
        <p14:creationId xmlns:p14="http://schemas.microsoft.com/office/powerpoint/2010/main" val="32487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1206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732393920"/>
              </p:ext>
            </p:extLst>
          </p:nvPr>
        </p:nvGraphicFramePr>
        <p:xfrm>
          <a:off x="457200" y="1144273"/>
          <a:ext cx="8339667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58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More challenges</a:t>
            </a:r>
          </a:p>
          <a:p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59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Aggregation of Passively Crowdsourced Data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92222" y="4168542"/>
            <a:ext cx="3923128" cy="2252535"/>
            <a:chOff x="3601797" y="3033138"/>
            <a:chExt cx="4916561" cy="2939005"/>
          </a:xfrm>
        </p:grpSpPr>
        <p:pic>
          <p:nvPicPr>
            <p:cNvPr id="9" name="图片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798" y="3042662"/>
              <a:ext cx="888337" cy="888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" t="404" r="2118" b="2299"/>
            <a:stretch>
              <a:fillRect/>
            </a:stretch>
          </p:blipFill>
          <p:spPr bwMode="auto">
            <a:xfrm>
              <a:off x="3601797" y="4074199"/>
              <a:ext cx="888337" cy="8635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74"/>
            <a:stretch>
              <a:fillRect/>
            </a:stretch>
          </p:blipFill>
          <p:spPr bwMode="auto">
            <a:xfrm>
              <a:off x="3601799" y="5096217"/>
              <a:ext cx="888336" cy="875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直接连接符 33"/>
            <p:cNvCxnSpPr/>
            <p:nvPr/>
          </p:nvCxnSpPr>
          <p:spPr>
            <a:xfrm>
              <a:off x="4564251" y="3899746"/>
              <a:ext cx="220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34"/>
            <p:cNvSpPr/>
            <p:nvPr/>
          </p:nvSpPr>
          <p:spPr>
            <a:xfrm>
              <a:off x="4926353" y="3033138"/>
              <a:ext cx="228600" cy="83639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 extrusionH="57150">
                <a:bevelT w="38100" h="38100"/>
              </a:sp3d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4" name="矩形 35"/>
            <p:cNvSpPr/>
            <p:nvPr/>
          </p:nvSpPr>
          <p:spPr>
            <a:xfrm>
              <a:off x="5642316" y="3515303"/>
              <a:ext cx="228600" cy="35691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 extrusionH="57150">
                <a:bevelT w="38100" h="38100"/>
              </a:sp3d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36"/>
            <p:cNvSpPr/>
            <p:nvPr/>
          </p:nvSpPr>
          <p:spPr>
            <a:xfrm>
              <a:off x="6366229" y="3757024"/>
              <a:ext cx="228600" cy="11408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6" name="直接连接符 37"/>
            <p:cNvCxnSpPr/>
            <p:nvPr/>
          </p:nvCxnSpPr>
          <p:spPr>
            <a:xfrm>
              <a:off x="4560478" y="4937716"/>
              <a:ext cx="220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38"/>
            <p:cNvSpPr/>
            <p:nvPr/>
          </p:nvSpPr>
          <p:spPr>
            <a:xfrm>
              <a:off x="4948432" y="4478474"/>
              <a:ext cx="228600" cy="431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矩形 39"/>
            <p:cNvSpPr/>
            <p:nvPr/>
          </p:nvSpPr>
          <p:spPr>
            <a:xfrm>
              <a:off x="5650267" y="4148053"/>
              <a:ext cx="228600" cy="75418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矩形 40"/>
            <p:cNvSpPr/>
            <p:nvPr/>
          </p:nvSpPr>
          <p:spPr>
            <a:xfrm>
              <a:off x="6366229" y="4753079"/>
              <a:ext cx="228600" cy="14915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0" name="直接连接符 41"/>
            <p:cNvCxnSpPr/>
            <p:nvPr/>
          </p:nvCxnSpPr>
          <p:spPr>
            <a:xfrm>
              <a:off x="4564251" y="5963662"/>
              <a:ext cx="220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42"/>
            <p:cNvSpPr/>
            <p:nvPr/>
          </p:nvSpPr>
          <p:spPr>
            <a:xfrm>
              <a:off x="4948432" y="5662097"/>
              <a:ext cx="228600" cy="2678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矩形 43"/>
            <p:cNvSpPr/>
            <p:nvPr/>
          </p:nvSpPr>
          <p:spPr>
            <a:xfrm>
              <a:off x="5646608" y="5757286"/>
              <a:ext cx="228600" cy="17261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矩形 44"/>
            <p:cNvSpPr/>
            <p:nvPr/>
          </p:nvSpPr>
          <p:spPr>
            <a:xfrm>
              <a:off x="6378154" y="5322161"/>
              <a:ext cx="228600" cy="6079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矩形 45"/>
            <p:cNvSpPr/>
            <p:nvPr/>
          </p:nvSpPr>
          <p:spPr>
            <a:xfrm>
              <a:off x="6994358" y="5110054"/>
              <a:ext cx="228600" cy="4191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矩形 46"/>
            <p:cNvSpPr/>
            <p:nvPr/>
          </p:nvSpPr>
          <p:spPr>
            <a:xfrm>
              <a:off x="6994358" y="4419492"/>
              <a:ext cx="228600" cy="41751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矩形 47"/>
            <p:cNvSpPr/>
            <p:nvPr/>
          </p:nvSpPr>
          <p:spPr>
            <a:xfrm>
              <a:off x="6994358" y="3709879"/>
              <a:ext cx="228600" cy="4175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文本框 48"/>
            <p:cNvSpPr txBox="1">
              <a:spLocks noChangeArrowheads="1"/>
            </p:cNvSpPr>
            <p:nvPr/>
          </p:nvSpPr>
          <p:spPr bwMode="auto">
            <a:xfrm>
              <a:off x="7222959" y="3716229"/>
              <a:ext cx="1219200" cy="4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800" b="0" dirty="0">
                  <a:solidFill>
                    <a:srgbClr val="0000FF"/>
                  </a:solidFill>
                </a:rPr>
                <a:t>Politics</a:t>
              </a:r>
              <a:endParaRPr lang="zh-CN" altLang="en-US" sz="1800" b="0" dirty="0">
                <a:solidFill>
                  <a:srgbClr val="0000FF"/>
                </a:solidFill>
              </a:endParaRPr>
            </a:p>
          </p:txBody>
        </p:sp>
        <p:sp>
          <p:nvSpPr>
            <p:cNvPr id="28" name="文本框 49"/>
            <p:cNvSpPr txBox="1">
              <a:spLocks noChangeArrowheads="1"/>
            </p:cNvSpPr>
            <p:nvPr/>
          </p:nvSpPr>
          <p:spPr bwMode="auto">
            <a:xfrm>
              <a:off x="7222959" y="4417904"/>
              <a:ext cx="1295399" cy="4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800" b="0" dirty="0">
                  <a:solidFill>
                    <a:srgbClr val="0000FF"/>
                  </a:solidFill>
                </a:rPr>
                <a:t>Physics</a:t>
              </a:r>
              <a:endParaRPr lang="zh-CN" altLang="en-US" sz="1800" b="0" dirty="0">
                <a:solidFill>
                  <a:srgbClr val="0000FF"/>
                </a:solidFill>
              </a:endParaRPr>
            </a:p>
          </p:txBody>
        </p:sp>
        <p:sp>
          <p:nvSpPr>
            <p:cNvPr id="29" name="文本框 50"/>
            <p:cNvSpPr txBox="1">
              <a:spLocks noChangeArrowheads="1"/>
            </p:cNvSpPr>
            <p:nvPr/>
          </p:nvSpPr>
          <p:spPr bwMode="auto">
            <a:xfrm>
              <a:off x="7222959" y="5113228"/>
              <a:ext cx="1219200" cy="4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800" b="0" dirty="0">
                  <a:solidFill>
                    <a:srgbClr val="0000FF"/>
                  </a:solidFill>
                </a:rPr>
                <a:t>Music</a:t>
              </a:r>
              <a:endParaRPr lang="zh-CN" altLang="en-US" sz="1800" b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963397" y="1841976"/>
            <a:ext cx="2989106" cy="2172334"/>
            <a:chOff x="4441144" y="5650082"/>
            <a:chExt cx="4251173" cy="3089542"/>
          </a:xfrm>
        </p:grpSpPr>
        <p:pic>
          <p:nvPicPr>
            <p:cNvPr id="31" name="Picture 2" descr="http://www.bisolutions.us/web/graphic/spacial_interpolation_00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144" y="5650082"/>
              <a:ext cx="4251173" cy="2639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5049539" y="8221648"/>
              <a:ext cx="2487565" cy="517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en-US" sz="1700" dirty="0">
                  <a:latin typeface="Times New Roman" pitchFamily="18" charset="0"/>
                  <a:cs typeface="Times New Roman" pitchFamily="18" charset="0"/>
                </a:rPr>
                <a:t>Weather Condition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3"/>
          <a:stretch/>
        </p:blipFill>
        <p:spPr>
          <a:xfrm>
            <a:off x="590985" y="4078057"/>
            <a:ext cx="3818389" cy="24556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5056" y="4308984"/>
            <a:ext cx="914400" cy="914400"/>
          </a:xfrm>
          <a:prstGeom prst="rect">
            <a:avLst/>
          </a:prstGeom>
          <a:solidFill>
            <a:srgbClr val="ED7D31">
              <a:alpha val="5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528096" y="6046344"/>
            <a:ext cx="914400" cy="18288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115547" y="4662326"/>
            <a:ext cx="2199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Long-tail</a:t>
            </a:r>
            <a:r>
              <a:rPr lang="en-US" sz="2800" b="1" dirty="0"/>
              <a:t> phenomenon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973521" y="4760411"/>
            <a:ext cx="2858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/>
              <a:t>Fine-grained user expertise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8" y="1845611"/>
            <a:ext cx="3017782" cy="2255715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328248" y="2765975"/>
            <a:ext cx="3515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>
                <a:solidFill>
                  <a:srgbClr val="C00000"/>
                </a:solidFill>
              </a:rPr>
              <a:t>Source correlations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203469" y="2450248"/>
            <a:ext cx="3886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>
                <a:solidFill>
                  <a:srgbClr val="C00000"/>
                </a:solidFill>
              </a:rPr>
              <a:t>Spatial-temporal data</a:t>
            </a:r>
          </a:p>
        </p:txBody>
      </p:sp>
    </p:spTree>
    <p:extLst>
      <p:ext uri="{BB962C8B-B14F-4D97-AF65-F5344CB8AC3E}">
        <p14:creationId xmlns:p14="http://schemas.microsoft.com/office/powerpoint/2010/main" val="321217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3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Passive Crowdsourcing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57199" y="1219200"/>
            <a:ext cx="8243383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solidFill>
                  <a:srgbClr val="C00000"/>
                </a:solidFill>
                <a:cs typeface="Times New Roman" pitchFamily="18" charset="0"/>
              </a:rPr>
              <a:t>Description</a:t>
            </a:r>
          </a:p>
          <a:p>
            <a:pPr lvl="1">
              <a:lnSpc>
                <a:spcPct val="110000"/>
              </a:lnSpc>
            </a:pPr>
            <a:r>
              <a:rPr lang="en-US" altLang="zh-CN" sz="2800" dirty="0" smtClean="0">
                <a:cs typeface="Times New Roman" pitchFamily="18" charset="0"/>
              </a:rPr>
              <a:t>Users/Data sources </a:t>
            </a:r>
            <a:r>
              <a:rPr lang="en-US" altLang="zh-CN" sz="2800" dirty="0">
                <a:cs typeface="Times New Roman" pitchFamily="18" charset="0"/>
              </a:rPr>
              <a:t>are sharing </a:t>
            </a:r>
            <a:r>
              <a:rPr lang="en-US" altLang="zh-CN" sz="2800" dirty="0" smtClean="0">
                <a:cs typeface="Times New Roman" pitchFamily="18" charset="0"/>
              </a:rPr>
              <a:t>information on their own.</a:t>
            </a:r>
            <a:endParaRPr lang="en-US" altLang="zh-CN" sz="28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 smtClean="0">
                <a:solidFill>
                  <a:srgbClr val="C00000"/>
                </a:solidFill>
                <a:cs typeface="Times New Roman" pitchFamily="18" charset="0"/>
              </a:rPr>
              <a:t>Goal</a:t>
            </a:r>
          </a:p>
          <a:p>
            <a:pPr lvl="1">
              <a:lnSpc>
                <a:spcPct val="110000"/>
              </a:lnSpc>
            </a:pPr>
            <a:r>
              <a:rPr lang="en-US" sz="2900" dirty="0"/>
              <a:t>To </a:t>
            </a:r>
            <a:r>
              <a:rPr lang="en-US" sz="2900" dirty="0" smtClean="0"/>
              <a:t>extract and integrate </a:t>
            </a:r>
            <a:r>
              <a:rPr lang="en-US" sz="2900" dirty="0"/>
              <a:t>r</a:t>
            </a:r>
            <a:r>
              <a:rPr lang="en-US" altLang="zh-CN" sz="2900" dirty="0">
                <a:cs typeface="Times New Roman" pitchFamily="18" charset="0"/>
              </a:rPr>
              <a:t>elevant information regarding a specific task </a:t>
            </a:r>
            <a:endParaRPr lang="en-US" altLang="zh-CN" sz="29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1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Many truth discovery methods </a:t>
            </a:r>
            <a:r>
              <a:rPr lang="en-US" sz="2800" dirty="0" smtClean="0">
                <a:solidFill>
                  <a:srgbClr val="C00000"/>
                </a:solidFill>
              </a:rPr>
              <a:t>consider </a:t>
            </a:r>
            <a:r>
              <a:rPr lang="en-US" sz="2800" dirty="0" smtClean="0">
                <a:solidFill>
                  <a:srgbClr val="C00000"/>
                </a:solidFill>
              </a:rPr>
              <a:t>independent sources</a:t>
            </a:r>
          </a:p>
          <a:p>
            <a:pPr lvl="1"/>
            <a:r>
              <a:rPr lang="en-US" sz="2400" dirty="0" smtClean="0"/>
              <a:t>Sources provide information independently</a:t>
            </a:r>
          </a:p>
          <a:p>
            <a:pPr lvl="1"/>
            <a:r>
              <a:rPr lang="en-US" sz="2400" dirty="0" smtClean="0"/>
              <a:t>Source correlation can be hard to model</a:t>
            </a:r>
          </a:p>
          <a:p>
            <a:pPr lvl="1"/>
            <a:r>
              <a:rPr lang="en-US" sz="2400" dirty="0" smtClean="0"/>
              <a:t>However, this assumption may be violated in real life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Copy relationships between </a:t>
            </a:r>
            <a:r>
              <a:rPr lang="en-US" sz="2800" dirty="0" smtClean="0">
                <a:solidFill>
                  <a:srgbClr val="C00000"/>
                </a:solidFill>
              </a:rPr>
              <a:t>sources</a:t>
            </a:r>
          </a:p>
          <a:p>
            <a:pPr lvl="1"/>
            <a:r>
              <a:rPr lang="en-US" sz="2400" dirty="0" smtClean="0"/>
              <a:t>Sources can copy information from one or more other sources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General correlations of </a:t>
            </a:r>
            <a:r>
              <a:rPr lang="en-US" sz="2800" dirty="0" smtClean="0">
                <a:solidFill>
                  <a:srgbClr val="C00000"/>
                </a:solidFill>
              </a:rPr>
              <a:t>sources</a:t>
            </a:r>
          </a:p>
          <a:p>
            <a:pPr lvl="1"/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Dependency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5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>
                <a:solidFill>
                  <a:srgbClr val="C00000"/>
                </a:solidFill>
              </a:rPr>
              <a:t>Known relationships </a:t>
            </a:r>
            <a:endParaRPr lang="en-US" sz="2800" dirty="0" smtClean="0">
              <a:solidFill>
                <a:srgbClr val="C00000"/>
              </a:solidFill>
            </a:endParaRPr>
          </a:p>
          <a:p>
            <a:pPr lvl="1"/>
            <a:r>
              <a:rPr lang="en-US" sz="2400" dirty="0" smtClean="0"/>
              <a:t>Apollo-Social </a:t>
            </a:r>
            <a:r>
              <a:rPr lang="en-US" sz="2000" dirty="0" smtClean="0"/>
              <a:t>[Wang </a:t>
            </a:r>
            <a:r>
              <a:rPr lang="en-US" sz="2000" dirty="0"/>
              <a:t>et al., IPSN’14] </a:t>
            </a:r>
            <a:endParaRPr lang="en-US" sz="2000" dirty="0" smtClean="0"/>
          </a:p>
          <a:p>
            <a:pPr lvl="2"/>
            <a:r>
              <a:rPr lang="en-US" sz="2000" dirty="0" smtClean="0"/>
              <a:t>For a claim, a source may copy from a related source with a certain probability</a:t>
            </a:r>
          </a:p>
          <a:p>
            <a:pPr lvl="2"/>
            <a:r>
              <a:rPr lang="en-US" sz="2000" dirty="0" smtClean="0"/>
              <a:t>Used MLE to estimate a claim being correct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Unknown relationships </a:t>
            </a:r>
          </a:p>
          <a:p>
            <a:pPr lvl="1"/>
            <a:r>
              <a:rPr lang="en-US" sz="2400" dirty="0" err="1" smtClean="0"/>
              <a:t>Accu</a:t>
            </a:r>
            <a:r>
              <a:rPr lang="en-US" sz="2400" dirty="0"/>
              <a:t>-Copy </a:t>
            </a:r>
            <a:r>
              <a:rPr lang="en-US" sz="2000" dirty="0"/>
              <a:t>[Dong et al., VLDB’09a] [Dong et al., VLDB’09b</a:t>
            </a:r>
            <a:r>
              <a:rPr lang="en-US" sz="2000" dirty="0" smtClean="0"/>
              <a:t>]</a:t>
            </a:r>
            <a:endParaRPr lang="en-US" sz="2500" dirty="0">
              <a:solidFill>
                <a:srgbClr val="C00000"/>
              </a:solidFill>
            </a:endParaRPr>
          </a:p>
          <a:p>
            <a:pPr lvl="1"/>
            <a:r>
              <a:rPr lang="en-US" sz="2400" dirty="0"/>
              <a:t>MSS </a:t>
            </a:r>
            <a:r>
              <a:rPr lang="en-US" sz="2000" dirty="0"/>
              <a:t>[Qi et al., WWW’13] </a:t>
            </a:r>
            <a:endParaRPr lang="en-US" sz="2000" dirty="0" smtClean="0"/>
          </a:p>
          <a:p>
            <a:pPr lvl="2"/>
            <a:r>
              <a:rPr lang="en-US" sz="2000" dirty="0" smtClean="0"/>
              <a:t>Modeled as a PGM</a:t>
            </a:r>
          </a:p>
          <a:p>
            <a:pPr lvl="2"/>
            <a:r>
              <a:rPr lang="en-US" sz="2000" dirty="0" smtClean="0"/>
              <a:t>Related sources are grouped together and assigned with a group weight</a:t>
            </a:r>
            <a:endParaRPr lang="en-US" sz="2000" dirty="0"/>
          </a:p>
          <a:p>
            <a:pPr lvl="1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Dependency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88720"/>
                <a:ext cx="8229600" cy="5324694"/>
              </a:xfr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High-level intuitions </a:t>
                </a:r>
                <a:r>
                  <a:rPr lang="en-US" sz="2800" dirty="0">
                    <a:solidFill>
                      <a:srgbClr val="C00000"/>
                    </a:solidFill>
                  </a:rPr>
                  <a:t>for 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copying </a:t>
                </a:r>
                <a:r>
                  <a:rPr lang="en-US" sz="2800" dirty="0">
                    <a:solidFill>
                      <a:srgbClr val="C00000"/>
                    </a:solidFill>
                  </a:rPr>
                  <a:t>d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etection</a:t>
                </a:r>
              </a:p>
              <a:p>
                <a:pPr lvl="1"/>
                <a:r>
                  <a:rPr lang="en-US" sz="2400" dirty="0" smtClean="0"/>
                  <a:t>Common error implies copying relation </a:t>
                </a:r>
              </a:p>
              <a:p>
                <a:pPr lvl="2"/>
                <a:r>
                  <a:rPr lang="en-US" sz="2200" dirty="0" smtClean="0"/>
                  <a:t>e.g., many same errors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 smtClean="0"/>
                  <a:t> imply source 1 and 2 are related</a:t>
                </a:r>
              </a:p>
              <a:p>
                <a:pPr lvl="1"/>
                <a:r>
                  <a:rPr lang="en-US" sz="2400" dirty="0" smtClean="0"/>
                  <a:t>Source reliability inconsistency implies copy direction </a:t>
                </a:r>
              </a:p>
              <a:p>
                <a:pPr lvl="2"/>
                <a:r>
                  <a:rPr lang="en-US" sz="2200" dirty="0" smtClean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 smtClean="0"/>
                  <a:t>has similar accuracy, 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 smtClean="0"/>
                  <a:t> has different accuracy, so source 2 may be a copier.</a:t>
                </a:r>
              </a:p>
              <a:p>
                <a:pPr lvl="1"/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88720"/>
                <a:ext cx="8229600" cy="5324694"/>
              </a:xfrm>
              <a:blipFill rotWithShape="0">
                <a:blip r:embed="rId2"/>
                <a:stretch>
                  <a:fillRect l="-1333" t="-1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62</a:t>
            </a:fld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082800" y="3798324"/>
            <a:ext cx="3115733" cy="23627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944408" y="3798324"/>
            <a:ext cx="3115733" cy="2362764"/>
          </a:xfrm>
          <a:prstGeom prst="ellipse">
            <a:avLst/>
          </a:prstGeom>
          <a:solidFill>
            <a:schemeClr val="accent6">
              <a:lumMod val="40000"/>
              <a:lumOff val="6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39516" y="4433498"/>
                <a:ext cx="195308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/>
                  <a:t>Objects covered by source 1 but not by source 2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516" y="4433498"/>
                <a:ext cx="1953086" cy="1323439"/>
              </a:xfrm>
              <a:prstGeom prst="rect">
                <a:avLst/>
              </a:prstGeom>
              <a:blipFill rotWithShape="0">
                <a:blip r:embed="rId3"/>
                <a:stretch>
                  <a:fillRect l="-3438" t="-2304" r="-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94677" y="4518721"/>
                <a:ext cx="118533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0" dirty="0" smtClean="0"/>
                  <a:t>Common objects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677" y="4518721"/>
                <a:ext cx="1185333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3077" t="-2994" r="-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95783" y="4433497"/>
                <a:ext cx="192001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/>
                  <a:t>Objects covered by source </a:t>
                </a:r>
                <a:r>
                  <a:rPr lang="en-US" sz="2000" dirty="0" smtClean="0"/>
                  <a:t>2 </a:t>
                </a:r>
                <a:r>
                  <a:rPr lang="en-US" sz="2000" dirty="0"/>
                  <a:t>but not </a:t>
                </a:r>
                <a:r>
                  <a:rPr lang="en-US" sz="2000" dirty="0" smtClean="0"/>
                  <a:t>by source 1</a:t>
                </a:r>
              </a:p>
              <a:p>
                <a:pPr algn="ctr"/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783" y="4433497"/>
                <a:ext cx="1920016" cy="1323439"/>
              </a:xfrm>
              <a:prstGeom prst="rect">
                <a:avLst/>
              </a:prstGeom>
              <a:blipFill rotWithShape="0">
                <a:blip r:embed="rId5"/>
                <a:stretch>
                  <a:fillRect l="-317" t="-2304" r="-6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Relationships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Sources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7477" y="6271293"/>
            <a:ext cx="5289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[Dong </a:t>
            </a:r>
            <a:r>
              <a:rPr lang="en-US" dirty="0"/>
              <a:t>et al</a:t>
            </a:r>
            <a:r>
              <a:rPr lang="en-US" dirty="0" smtClean="0"/>
              <a:t>., VLDB’09a]</a:t>
            </a:r>
            <a:r>
              <a:rPr lang="en-US" dirty="0"/>
              <a:t> [Dong et al</a:t>
            </a:r>
            <a:r>
              <a:rPr lang="en-US" dirty="0" smtClean="0"/>
              <a:t>., VLDB’09b]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/>
              <a:t>Incorporate copying detection in truth discovery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376489"/>
            <a:ext cx="30480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Truth </a:t>
            </a:r>
          </a:p>
          <a:p>
            <a:pPr algn="ctr"/>
            <a:r>
              <a:rPr lang="en-US" sz="2800" dirty="0" smtClean="0"/>
              <a:t>Discovery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914400" y="4632993"/>
            <a:ext cx="30480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Source-accuracy</a:t>
            </a:r>
          </a:p>
          <a:p>
            <a:pPr algn="ctr"/>
            <a:r>
              <a:rPr lang="en-US" sz="2800" dirty="0" smtClean="0"/>
              <a:t>Computation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181600" y="4677237"/>
            <a:ext cx="2971800" cy="1066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Copying</a:t>
            </a:r>
          </a:p>
          <a:p>
            <a:pPr algn="ctr"/>
            <a:r>
              <a:rPr lang="en-US" sz="2800" dirty="0" smtClean="0"/>
              <a:t>Detection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9800" y="5805489"/>
            <a:ext cx="124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Step 1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5830314"/>
            <a:ext cx="1241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Step 3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1774579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Step 2</a:t>
            </a:r>
            <a:endParaRPr lang="en-US" sz="3200" dirty="0"/>
          </a:p>
        </p:txBody>
      </p:sp>
      <p:cxnSp>
        <p:nvCxnSpPr>
          <p:cNvPr id="14" name="Straight Arrow Connector 13"/>
          <p:cNvCxnSpPr>
            <a:stCxn id="7" idx="0"/>
            <a:endCxn id="5" idx="2"/>
          </p:cNvCxnSpPr>
          <p:nvPr/>
        </p:nvCxnSpPr>
        <p:spPr>
          <a:xfrm flipH="1" flipV="1">
            <a:off x="4572000" y="3519489"/>
            <a:ext cx="2095500" cy="1157748"/>
          </a:xfrm>
          <a:prstGeom prst="straightConnector1">
            <a:avLst/>
          </a:prstGeom>
          <a:ln w="76200">
            <a:solidFill>
              <a:srgbClr val="FFC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2"/>
            <a:endCxn id="6" idx="0"/>
          </p:cNvCxnSpPr>
          <p:nvPr/>
        </p:nvCxnSpPr>
        <p:spPr>
          <a:xfrm flipH="1">
            <a:off x="2438400" y="3519489"/>
            <a:ext cx="2133600" cy="1113504"/>
          </a:xfrm>
          <a:prstGeom prst="straightConnector1">
            <a:avLst/>
          </a:prstGeom>
          <a:ln w="76200">
            <a:solidFill>
              <a:srgbClr val="FFC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  <a:endCxn id="7" idx="1"/>
          </p:cNvCxnSpPr>
          <p:nvPr/>
        </p:nvCxnSpPr>
        <p:spPr>
          <a:xfrm>
            <a:off x="3962400" y="5204493"/>
            <a:ext cx="1219200" cy="6144"/>
          </a:xfrm>
          <a:prstGeom prst="straightConnector1">
            <a:avLst/>
          </a:prstGeom>
          <a:ln w="76200">
            <a:solidFill>
              <a:srgbClr val="FFC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 Relationships between Sources</a:t>
            </a:r>
          </a:p>
        </p:txBody>
      </p:sp>
    </p:spTree>
    <p:extLst>
      <p:ext uri="{BB962C8B-B14F-4D97-AF65-F5344CB8AC3E}">
        <p14:creationId xmlns:p14="http://schemas.microsoft.com/office/powerpoint/2010/main" val="68690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More general source correlations</a:t>
            </a:r>
          </a:p>
          <a:p>
            <a:pPr lvl="1"/>
            <a:r>
              <a:rPr lang="en-US" sz="2400" dirty="0" smtClean="0"/>
              <a:t>Sources </a:t>
            </a:r>
            <a:r>
              <a:rPr lang="en-US" sz="2400" dirty="0"/>
              <a:t>may provide data from complementary domains (negative correlation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Sources </a:t>
            </a:r>
            <a:r>
              <a:rPr lang="en-US" sz="2400" dirty="0" smtClean="0"/>
              <a:t>may </a:t>
            </a:r>
            <a:r>
              <a:rPr lang="en-US" sz="2400" dirty="0"/>
              <a:t>focus on different types of information (negative correlation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Sources may apply common rules in extraction (positive </a:t>
            </a:r>
            <a:r>
              <a:rPr lang="en-US" sz="2400" dirty="0" smtClean="0"/>
              <a:t>correlation)</a:t>
            </a:r>
            <a:endParaRPr lang="en-US" sz="2400" dirty="0"/>
          </a:p>
          <a:p>
            <a:r>
              <a:rPr lang="en-US" sz="2800" dirty="0" smtClean="0">
                <a:solidFill>
                  <a:srgbClr val="C00000"/>
                </a:solidFill>
              </a:rPr>
              <a:t>How to detect</a:t>
            </a:r>
          </a:p>
          <a:p>
            <a:pPr lvl="1"/>
            <a:r>
              <a:rPr lang="en-US" sz="2400" dirty="0" smtClean="0"/>
              <a:t>Hypothesis test of independence using joint precision and </a:t>
            </a:r>
            <a:r>
              <a:rPr lang="en-US" sz="2400" dirty="0"/>
              <a:t>joint recall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90053" y="6141923"/>
            <a:ext cx="40062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Pochampally</a:t>
            </a:r>
            <a:r>
              <a:rPr lang="en-US" dirty="0" smtClean="0"/>
              <a:t> et </a:t>
            </a:r>
            <a:r>
              <a:rPr lang="en-US" dirty="0"/>
              <a:t>al., </a:t>
            </a:r>
            <a:r>
              <a:rPr lang="en-US" dirty="0" smtClean="0"/>
              <a:t>SIGMOD’14]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32126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39acbb9443b8c3b366e00df52c5b778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"/>
          <a:stretch/>
        </p:blipFill>
        <p:spPr>
          <a:xfrm>
            <a:off x="1080711" y="4343400"/>
            <a:ext cx="3888079" cy="241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5" descr="52f4341a8a5104eb00388ad82dc38145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/>
          <a:stretch/>
        </p:blipFill>
        <p:spPr>
          <a:xfrm>
            <a:off x="2953028" y="4343400"/>
            <a:ext cx="4674927" cy="241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6" descr="058242a24e0246a42b86ec5a6a089807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65" y="4342121"/>
            <a:ext cx="4043252" cy="241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8" name="矩形 17"/>
          <p:cNvSpPr/>
          <p:nvPr/>
        </p:nvSpPr>
        <p:spPr>
          <a:xfrm>
            <a:off x="123720" y="4953000"/>
            <a:ext cx="870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t+1</a:t>
            </a:r>
            <a:endParaRPr lang="zh-CN" altLang="en-US" sz="4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473493"/>
            <a:ext cx="3811650" cy="241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0152" y="1473493"/>
            <a:ext cx="4269435" cy="241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071ee0499b0d87327b121688b97696e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73493"/>
            <a:ext cx="3998500" cy="2412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1102462" y="5063207"/>
            <a:ext cx="4493436" cy="119535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Truths are </a:t>
            </a:r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evolving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右箭头 11"/>
          <p:cNvSpPr/>
          <p:nvPr/>
        </p:nvSpPr>
        <p:spPr>
          <a:xfrm rot="5400000">
            <a:off x="435293" y="3083286"/>
            <a:ext cx="2228064" cy="304800"/>
          </a:xfrm>
          <a:prstGeom prst="rightArrow">
            <a:avLst/>
          </a:prstGeom>
          <a:solidFill>
            <a:srgbClr val="000099"/>
          </a:solidFill>
          <a:ln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81000" y="2133600"/>
            <a:ext cx="3561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000" b="0" i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zh-CN" altLang="en-US" sz="4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64560" y="1024551"/>
            <a:ext cx="13193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400" b="1" cap="none" spc="0" dirty="0" smtClean="0">
                <a:ln/>
                <a:solidFill>
                  <a:sysClr val="windowText" lastClr="000000"/>
                </a:solidFill>
                <a:effectLst/>
              </a:rPr>
              <a:t>Source 1</a:t>
            </a:r>
            <a:endParaRPr lang="zh-CN" altLang="en-US" sz="2400" b="1" cap="none" spc="0" dirty="0">
              <a:ln/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48207" y="1015852"/>
            <a:ext cx="13193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400" b="1" cap="none" spc="0" dirty="0" smtClean="0">
                <a:ln/>
                <a:solidFill>
                  <a:sysClr val="windowText" lastClr="000000"/>
                </a:solidFill>
                <a:effectLst/>
              </a:rPr>
              <a:t>Source 2</a:t>
            </a:r>
            <a:endParaRPr lang="zh-CN" altLang="en-US" sz="2400" b="1" cap="none" spc="0" dirty="0">
              <a:ln/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97909" y="1024550"/>
            <a:ext cx="131933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400" b="1" cap="none" spc="0" dirty="0" smtClean="0">
                <a:ln/>
                <a:solidFill>
                  <a:sysClr val="windowText" lastClr="000000"/>
                </a:solidFill>
                <a:effectLst/>
              </a:rPr>
              <a:t>Source 3</a:t>
            </a:r>
            <a:endParaRPr lang="zh-CN" altLang="en-US" sz="2400" b="1" cap="none" spc="0" dirty="0">
              <a:ln/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80711" y="1597695"/>
            <a:ext cx="900489" cy="48797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2972625" y="1591769"/>
            <a:ext cx="881927" cy="48797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4600323" y="1541519"/>
            <a:ext cx="733678" cy="48797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ounded Rectangle 6"/>
          <p:cNvSpPr/>
          <p:nvPr/>
        </p:nvSpPr>
        <p:spPr>
          <a:xfrm>
            <a:off x="5595898" y="2498853"/>
            <a:ext cx="2602396" cy="119535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Conflicting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H="1" flipV="1">
            <a:off x="5345388" y="1936243"/>
            <a:ext cx="291708" cy="651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 flipV="1">
            <a:off x="3822308" y="2054168"/>
            <a:ext cx="1805834" cy="5334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 flipV="1">
            <a:off x="1974166" y="2054323"/>
            <a:ext cx="3653976" cy="551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1102462" y="4371860"/>
            <a:ext cx="900489" cy="48797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3034412" y="4371727"/>
            <a:ext cx="881927" cy="487975"/>
          </a:xfrm>
          <a:prstGeom prst="round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4600323" y="4348599"/>
            <a:ext cx="796500" cy="487975"/>
          </a:xfrm>
          <a:prstGeom prst="roundRect">
            <a:avLst>
              <a:gd name="adj" fmla="val 14932"/>
            </a:avLst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 rot="5400000">
            <a:off x="2332994" y="3071151"/>
            <a:ext cx="2237141" cy="304800"/>
          </a:xfrm>
          <a:prstGeom prst="rightArrow">
            <a:avLst/>
          </a:prstGeom>
          <a:solidFill>
            <a:srgbClr val="000099"/>
          </a:solidFill>
          <a:ln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右箭头 41"/>
          <p:cNvSpPr/>
          <p:nvPr/>
        </p:nvSpPr>
        <p:spPr>
          <a:xfrm rot="5400000">
            <a:off x="3882980" y="3042718"/>
            <a:ext cx="2294007" cy="304800"/>
          </a:xfrm>
          <a:prstGeom prst="rightArrow">
            <a:avLst/>
          </a:prstGeom>
          <a:solidFill>
            <a:srgbClr val="000099"/>
          </a:solidFill>
          <a:ln>
            <a:solidFill>
              <a:srgbClr val="0000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Time Truth Discovery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7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animBg="1"/>
      <p:bldP spid="12" grpId="0" animBg="1"/>
      <p:bldP spid="8" grpId="0"/>
      <p:bldP spid="9" grpId="0"/>
      <p:bldP spid="13" grpId="0"/>
      <p:bldP spid="14" grpId="0"/>
      <p:bldP spid="10" grpId="0" animBg="1"/>
      <p:bldP spid="22" grpId="0" animBg="1"/>
      <p:bldP spid="23" grpId="0" animBg="1"/>
      <p:bldP spid="24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</a:rPr>
              <a:t>Challenges of dynamic data</a:t>
            </a:r>
          </a:p>
          <a:p>
            <a:pPr lvl="1"/>
            <a:r>
              <a:rPr lang="en-US" altLang="zh-CN" sz="2400" dirty="0" smtClean="0">
                <a:cs typeface="Arial"/>
              </a:rPr>
              <a:t>Efficiency: When </a:t>
            </a:r>
            <a:r>
              <a:rPr lang="en-US" altLang="zh-CN" sz="2400" dirty="0">
                <a:cs typeface="Arial"/>
              </a:rPr>
              <a:t>data comes sequentially, </a:t>
            </a:r>
            <a:r>
              <a:rPr lang="en-US" altLang="zh-CN" sz="2400" dirty="0" smtClean="0">
                <a:cs typeface="Arial"/>
              </a:rPr>
              <a:t>the iterative procedure is time costly</a:t>
            </a:r>
          </a:p>
          <a:p>
            <a:pPr lvl="1"/>
            <a:r>
              <a:rPr lang="en-US" sz="2400" dirty="0" smtClean="0"/>
              <a:t>Temporal relations exist among entities</a:t>
            </a:r>
          </a:p>
          <a:p>
            <a:pPr lvl="1"/>
            <a:r>
              <a:rPr lang="en-US" sz="2400" dirty="0"/>
              <a:t>Source </a:t>
            </a:r>
            <a:r>
              <a:rPr lang="en-US" sz="2400" dirty="0" smtClean="0"/>
              <a:t>reliability changes</a:t>
            </a:r>
            <a:r>
              <a:rPr lang="en-US" sz="2400" dirty="0"/>
              <a:t>: Observed source reliability fluctuates around a certain value</a:t>
            </a:r>
            <a:r>
              <a:rPr lang="en-US" sz="2400" dirty="0" smtClean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566453" y="6171687"/>
            <a:ext cx="1843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[Li et </a:t>
            </a:r>
            <a:r>
              <a:rPr lang="en-US" dirty="0"/>
              <a:t>al., </a:t>
            </a:r>
            <a:r>
              <a:rPr lang="en-US" dirty="0" smtClean="0"/>
              <a:t>KDD’15] 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Time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DynaTD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</p:spPr>
            <p:txBody>
              <a:bodyPr/>
              <a:lstStyle/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Loss function (similar to </a:t>
                </a:r>
                <a:r>
                  <a:rPr lang="en-US" sz="2400" dirty="0">
                    <a:solidFill>
                      <a:srgbClr val="C00000"/>
                    </a:solidFill>
                  </a:rPr>
                  <a:t>[Li et al.,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SIGMOD’14]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nary>
                                    <m:naryPr>
                                      <m:chr m:val="∑"/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400" b="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𝑜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 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400" b="0" i="1" smtClean="0">
                                                      <a:latin typeface="Cambria Math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𝑜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∗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nary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p>
                                  </m:sSubSup>
                                  <m:func>
                                    <m:funcPr>
                                      <m:ctrlPr>
                                        <a:rPr lang="en-US" sz="2400" b="0" i="1" smtClean="0">
                                          <a:latin typeface="Cambria Math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r>
                  <a:rPr lang="en-US" sz="2800" dirty="0" smtClean="0">
                    <a:solidFill>
                      <a:srgbClr val="C00000"/>
                    </a:solidFill>
                  </a:rPr>
                  <a:t>Solution</a:t>
                </a:r>
                <a:endParaRPr lang="en-US" sz="280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sz="2400" dirty="0" smtClean="0"/>
                  <a:t>Equivalence </a:t>
                </a:r>
                <a:r>
                  <a:rPr lang="en-US" sz="2400" dirty="0"/>
                  <a:t>between the </a:t>
                </a:r>
                <a:r>
                  <a:rPr lang="en-US" sz="2400" dirty="0" smtClean="0"/>
                  <a:t>optimization </a:t>
                </a:r>
                <a:r>
                  <a:rPr lang="en-US" sz="2400" dirty="0"/>
                  <a:t>problem and the maximization of error </a:t>
                </a:r>
                <a:r>
                  <a:rPr lang="en-US" sz="2400" dirty="0" smtClean="0"/>
                  <a:t>likelihood</a:t>
                </a:r>
              </a:p>
              <a:p>
                <a:pPr lvl="1"/>
                <a:r>
                  <a:rPr lang="en-US" sz="2400" dirty="0" smtClean="0"/>
                  <a:t>Derive the </a:t>
                </a:r>
                <a:r>
                  <a:rPr lang="en-US" sz="2400" dirty="0"/>
                  <a:t>incremental truth discovery algorithm which can dynamically update source weights and compute truths upon the arrival of new data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1600"/>
                <a:ext cx="8229600" cy="4351338"/>
              </a:xfrm>
              <a:blipFill rotWithShape="0">
                <a:blip r:embed="rId3"/>
                <a:stretch>
                  <a:fillRect l="-133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Time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DynaTD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1" y="1421295"/>
                <a:ext cx="7886700" cy="4805365"/>
              </a:xfrm>
            </p:spPr>
            <p:txBody>
              <a:bodyPr/>
              <a:lstStyle/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</a:pPr>
                <a:r>
                  <a:rPr lang="en-US" sz="2800" dirty="0">
                    <a:solidFill>
                      <a:srgbClr val="C00000"/>
                    </a:solidFill>
                    <a:cs typeface="Times New Roman" pitchFamily="18" charset="0"/>
                  </a:rPr>
                  <a:t>Source reliability evolves over time</a:t>
                </a:r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</a:pPr>
                <a:r>
                  <a:rPr lang="en-US" sz="2800" dirty="0" smtClean="0">
                    <a:solidFill>
                      <a:srgbClr val="C00000"/>
                    </a:solidFill>
                    <a:cs typeface="Times New Roman" pitchFamily="18" charset="0"/>
                  </a:rPr>
                  <a:t>Update </a:t>
                </a:r>
                <a:r>
                  <a:rPr lang="en-US" sz="2800" dirty="0">
                    <a:solidFill>
                      <a:srgbClr val="C00000"/>
                    </a:solidFill>
                    <a:cs typeface="Times New Roman" pitchFamily="18" charset="0"/>
                  </a:rPr>
                  <a:t>source reliability based on continuously arriving data:</a:t>
                </a:r>
              </a:p>
              <a:p>
                <a:pPr>
                  <a:buClr>
                    <a:schemeClr val="accent1">
                      <a:lumMod val="75000"/>
                    </a:schemeClr>
                  </a:buClr>
                  <a:buFont typeface="Wingdings" panose="05000000000000000000" pitchFamily="2" charset="2"/>
                  <a:buChar char="Ø"/>
                </a:pPr>
                <a:endParaRPr lang="en-US" dirty="0" smtClean="0"/>
              </a:p>
              <a:p>
                <a:pPr marL="0" indent="0">
                  <a:buClr>
                    <a:schemeClr val="accent1">
                      <a:lumMod val="75000"/>
                    </a:schemeClr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e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1: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∝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p>
                          </m:sSubSup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|</m:t>
                      </m:r>
                      <m:sSubSup>
                        <m:sSubSupPr>
                          <m:ctrlPr>
                            <a:rPr lang="en-US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1:</m:t>
                          </m:r>
                          <m:r>
                            <a:rPr lang="en-US" i="1">
                              <a:latin typeface="Cambria Math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−1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1" y="1421295"/>
                <a:ext cx="7886700" cy="4805365"/>
              </a:xfrm>
              <a:blipFill rotWithShape="0">
                <a:blip r:embed="rId3"/>
                <a:stretch>
                  <a:fillRect l="-1546"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Time Truth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DynaTD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pPr marL="171450" lvl="1">
              <a:spcBef>
                <a:spcPts val="750"/>
              </a:spcBef>
              <a:defRPr sz="1800"/>
            </a:pPr>
            <a:r>
              <a:rPr lang="en-US" sz="3200" dirty="0">
                <a:solidFill>
                  <a:srgbClr val="C00000"/>
                </a:solidFill>
              </a:rPr>
              <a:t>Example</a:t>
            </a:r>
          </a:p>
          <a:p>
            <a:pPr lvl="1"/>
            <a:r>
              <a:rPr lang="en-US" altLang="zh-CN" sz="2800" dirty="0">
                <a:cs typeface="Arial"/>
              </a:rPr>
              <a:t>Temporal correlation</a:t>
            </a:r>
          </a:p>
          <a:p>
            <a:pPr lvl="1"/>
            <a:r>
              <a:rPr lang="en-US" sz="2800" dirty="0"/>
              <a:t>Spatial correlation</a:t>
            </a:r>
          </a:p>
          <a:p>
            <a:pPr lvl="1"/>
            <a:r>
              <a:rPr lang="en-US" sz="2800" dirty="0"/>
              <a:t>Etc.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69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Among Entities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9726" y="3709485"/>
            <a:ext cx="2237423" cy="2175504"/>
            <a:chOff x="952500" y="5645574"/>
            <a:chExt cx="3182112" cy="3094050"/>
          </a:xfrm>
        </p:grpSpPr>
        <p:pic>
          <p:nvPicPr>
            <p:cNvPr id="8" name="Picture 2" descr="http://www.visualcomplexity.com/vc/images/697_big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5645574"/>
              <a:ext cx="3182112" cy="238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390237" y="8221648"/>
              <a:ext cx="2306636" cy="517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ctr" defTabSz="410751" latinLnBrk="1" hangingPunct="0"/>
              <a:r>
                <a:rPr lang="en-US" sz="1700" dirty="0">
                  <a:latin typeface="Times New Roman" pitchFamily="18" charset="0"/>
                  <a:cs typeface="Times New Roman" pitchFamily="18" charset="0"/>
                </a:rPr>
                <a:t>Traffic Condition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22679" y="3712655"/>
            <a:ext cx="2697162" cy="2172334"/>
            <a:chOff x="4441144" y="5650082"/>
            <a:chExt cx="3835964" cy="3089542"/>
          </a:xfrm>
        </p:grpSpPr>
        <p:pic>
          <p:nvPicPr>
            <p:cNvPr id="11" name="Picture 2" descr="http://www.bisolutions.us/web/graphic/spacial_interpolation_00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144" y="5650082"/>
              <a:ext cx="3835964" cy="238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049539" y="8221648"/>
              <a:ext cx="2487565" cy="517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rtl="0" latinLnBrk="1" hangingPunct="0"/>
              <a:r>
                <a:rPr lang="en-US" sz="1700" dirty="0">
                  <a:latin typeface="Times New Roman" pitchFamily="18" charset="0"/>
                  <a:cs typeface="Times New Roman" pitchFamily="18" charset="0"/>
                </a:rPr>
                <a:t>Weather Condition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98612" y="3709486"/>
            <a:ext cx="2583427" cy="2175503"/>
            <a:chOff x="8531359" y="5645574"/>
            <a:chExt cx="3674207" cy="3094049"/>
          </a:xfrm>
        </p:grpSpPr>
        <p:pic>
          <p:nvPicPr>
            <p:cNvPr id="14" name="Picture 4" descr="http://i.huffpost.com/gen/2458022/origina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1359" y="5645574"/>
              <a:ext cx="3674207" cy="2386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795756" y="8221647"/>
              <a:ext cx="1340538" cy="517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latinLnBrk="1" hangingPunct="0"/>
              <a:r>
                <a:rPr lang="en-US" sz="1700" dirty="0">
                  <a:latin typeface="Times New Roman" pitchFamily="18" charset="0"/>
                  <a:cs typeface="Times New Roman" pitchFamily="18" charset="0"/>
                </a:rPr>
                <a:t>Gas Price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68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909978" y="6033695"/>
            <a:ext cx="7296710" cy="380431"/>
            <a:chOff x="909978" y="5802868"/>
            <a:chExt cx="7296710" cy="380431"/>
          </a:xfrm>
        </p:grpSpPr>
        <p:sp>
          <p:nvSpPr>
            <p:cNvPr id="9" name="TextBox 8"/>
            <p:cNvSpPr txBox="1"/>
            <p:nvPr/>
          </p:nvSpPr>
          <p:spPr>
            <a:xfrm>
              <a:off x="909978" y="5813967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1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45339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2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12734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3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24057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4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91400" y="5802868"/>
              <a:ext cx="815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User 5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86304" y="383227"/>
            <a:ext cx="2023896" cy="2133600"/>
            <a:chOff x="3386304" y="152400"/>
            <a:chExt cx="2023896" cy="2133600"/>
          </a:xfrm>
        </p:grpSpPr>
        <p:pic>
          <p:nvPicPr>
            <p:cNvPr id="2064" name="Picture 16" descr="http://www.concordworldtravels.com/nepal-travel-tour-packages/gifs/mount-everes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304" y="541038"/>
              <a:ext cx="2023896" cy="174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4088934" y="152400"/>
              <a:ext cx="853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object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" name="Picture 3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7" y="4918751"/>
            <a:ext cx="1104996" cy="1097375"/>
          </a:xfrm>
          <a:prstGeom prst="rect">
            <a:avLst/>
          </a:prstGeom>
        </p:spPr>
      </p:pic>
      <p:pic>
        <p:nvPicPr>
          <p:cNvPr id="44" name="Picture 4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50" y="4895287"/>
            <a:ext cx="1082134" cy="1028789"/>
          </a:xfrm>
          <a:prstGeom prst="rect">
            <a:avLst/>
          </a:prstGeom>
        </p:spPr>
      </p:pic>
      <p:pic>
        <p:nvPicPr>
          <p:cNvPr id="45" name="Picture 4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03" y="4872424"/>
            <a:ext cx="1036410" cy="1074513"/>
          </a:xfrm>
          <a:prstGeom prst="rect">
            <a:avLst/>
          </a:prstGeom>
        </p:spPr>
      </p:pic>
      <p:pic>
        <p:nvPicPr>
          <p:cNvPr id="46" name="Picture 4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48" y="4890083"/>
            <a:ext cx="1013548" cy="1036410"/>
          </a:xfrm>
          <a:prstGeom prst="rect">
            <a:avLst/>
          </a:prstGeom>
        </p:spPr>
      </p:pic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560" y="4890083"/>
            <a:ext cx="1143099" cy="10973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9837" y="4876806"/>
            <a:ext cx="7660822" cy="14953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0" descr="http://cdn2.hubspot.net/hub/438128/file-2341564229-jpg/images/Twitter_Icon_cop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76"/>
          <a:stretch/>
        </p:blipFill>
        <p:spPr bwMode="auto">
          <a:xfrm>
            <a:off x="274757" y="4890083"/>
            <a:ext cx="370795" cy="44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0" y="5433085"/>
            <a:ext cx="394711" cy="39471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2" y="5946937"/>
            <a:ext cx="489151" cy="394711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300294" y="2350314"/>
            <a:ext cx="6550230" cy="2525747"/>
            <a:chOff x="1300294" y="2350314"/>
            <a:chExt cx="6550230" cy="2525747"/>
          </a:xfrm>
        </p:grpSpPr>
        <p:grpSp>
          <p:nvGrpSpPr>
            <p:cNvPr id="25" name="Group 24"/>
            <p:cNvGrpSpPr/>
            <p:nvPr/>
          </p:nvGrpSpPr>
          <p:grpSpPr>
            <a:xfrm>
              <a:off x="1300294" y="3520716"/>
              <a:ext cx="6550230" cy="1355345"/>
              <a:chOff x="1300294" y="2550111"/>
              <a:chExt cx="6550230" cy="2067834"/>
            </a:xfrm>
          </p:grpSpPr>
          <p:sp>
            <p:nvSpPr>
              <p:cNvPr id="27" name="下箭头 51"/>
              <p:cNvSpPr/>
              <p:nvPr/>
            </p:nvSpPr>
            <p:spPr>
              <a:xfrm rot="10800000">
                <a:off x="4213264" y="2550111"/>
                <a:ext cx="484632" cy="726486"/>
              </a:xfrm>
              <a:prstGeom prst="downArrow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椭圆 33"/>
              <p:cNvSpPr/>
              <p:nvPr/>
            </p:nvSpPr>
            <p:spPr>
              <a:xfrm>
                <a:off x="2895600" y="3037830"/>
                <a:ext cx="3124200" cy="990459"/>
              </a:xfrm>
              <a:prstGeom prst="ellipse">
                <a:avLst/>
              </a:prstGeom>
              <a:ln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anchor="ctr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ＭＳ Ｐゴシック" pitchFamily="34" charset="-128"/>
                    <a:cs typeface="Times New Roman" pitchFamily="18" charset="0"/>
                  </a:rPr>
                  <a:t>extract</a:t>
                </a:r>
                <a:endPara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endParaRPr>
              </a:p>
            </p:txBody>
          </p:sp>
          <p:cxnSp>
            <p:nvCxnSpPr>
              <p:cNvPr id="29" name="AutoShape 11"/>
              <p:cNvCxnSpPr>
                <a:cxnSpLocks noChangeShapeType="1"/>
                <a:endCxn id="28" idx="4"/>
              </p:cNvCxnSpPr>
              <p:nvPr/>
            </p:nvCxnSpPr>
            <p:spPr bwMode="auto">
              <a:xfrm flipV="1">
                <a:off x="1300294" y="4028288"/>
                <a:ext cx="3157406" cy="568151"/>
              </a:xfrm>
              <a:prstGeom prst="straightConnector1">
                <a:avLst/>
              </a:prstGeom>
              <a:ln>
                <a:solidFill>
                  <a:schemeClr val="dk1"/>
                </a:solidFill>
                <a:headEnd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AutoShape 11"/>
              <p:cNvCxnSpPr>
                <a:cxnSpLocks noChangeShapeType="1"/>
                <a:endCxn id="28" idx="4"/>
              </p:cNvCxnSpPr>
              <p:nvPr/>
            </p:nvCxnSpPr>
            <p:spPr bwMode="auto">
              <a:xfrm flipV="1">
                <a:off x="2867459" y="4028288"/>
                <a:ext cx="1590241" cy="589657"/>
              </a:xfrm>
              <a:prstGeom prst="straightConnector1">
                <a:avLst/>
              </a:prstGeom>
              <a:ln>
                <a:solidFill>
                  <a:schemeClr val="dk1"/>
                </a:solidFill>
                <a:headEnd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AutoShape 11"/>
              <p:cNvCxnSpPr>
                <a:cxnSpLocks noChangeShapeType="1"/>
                <a:endCxn id="28" idx="4"/>
              </p:cNvCxnSpPr>
              <p:nvPr/>
            </p:nvCxnSpPr>
            <p:spPr bwMode="auto">
              <a:xfrm flipV="1">
                <a:off x="4457700" y="4028288"/>
                <a:ext cx="0" cy="589657"/>
              </a:xfrm>
              <a:prstGeom prst="straightConnector1">
                <a:avLst/>
              </a:prstGeom>
              <a:ln>
                <a:solidFill>
                  <a:schemeClr val="dk1"/>
                </a:solidFill>
                <a:headEnd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AutoShape 11"/>
              <p:cNvCxnSpPr>
                <a:cxnSpLocks noChangeShapeType="1"/>
                <a:endCxn id="28" idx="4"/>
              </p:cNvCxnSpPr>
              <p:nvPr/>
            </p:nvCxnSpPr>
            <p:spPr bwMode="auto">
              <a:xfrm flipH="1" flipV="1">
                <a:off x="4457700" y="4028288"/>
                <a:ext cx="1683041" cy="568151"/>
              </a:xfrm>
              <a:prstGeom prst="straightConnector1">
                <a:avLst/>
              </a:prstGeom>
              <a:ln>
                <a:solidFill>
                  <a:schemeClr val="dk1"/>
                </a:solidFill>
                <a:headEnd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AutoShape 11"/>
              <p:cNvCxnSpPr>
                <a:cxnSpLocks noChangeShapeType="1"/>
                <a:endCxn id="28" idx="4"/>
              </p:cNvCxnSpPr>
              <p:nvPr/>
            </p:nvCxnSpPr>
            <p:spPr bwMode="auto">
              <a:xfrm flipH="1" flipV="1">
                <a:off x="4457700" y="4028288"/>
                <a:ext cx="3392824" cy="568151"/>
              </a:xfrm>
              <a:prstGeom prst="straightConnector1">
                <a:avLst/>
              </a:prstGeom>
              <a:ln>
                <a:solidFill>
                  <a:schemeClr val="dk1"/>
                </a:solidFill>
                <a:headEnd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下箭头 51"/>
            <p:cNvSpPr/>
            <p:nvPr/>
          </p:nvSpPr>
          <p:spPr>
            <a:xfrm rot="10800000">
              <a:off x="4223051" y="2350314"/>
              <a:ext cx="484632" cy="641289"/>
            </a:xfrm>
            <a:prstGeom prst="down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椭圆 33"/>
            <p:cNvSpPr/>
            <p:nvPr/>
          </p:nvSpPr>
          <p:spPr>
            <a:xfrm>
              <a:off x="2905387" y="2835104"/>
              <a:ext cx="3124200" cy="649188"/>
            </a:xfrm>
            <a:prstGeom prst="ellipse">
              <a:avLst/>
            </a:prstGeom>
            <a:ln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ＭＳ Ｐゴシック" pitchFamily="34" charset="-128"/>
                  <a:cs typeface="Times New Roman" pitchFamily="18" charset="0"/>
                </a:rPr>
                <a:t>Integrate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1" y="2463199"/>
            <a:ext cx="213488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42210" y="273571"/>
            <a:ext cx="8229600" cy="1045103"/>
          </a:xfrm>
          <a:prstGeom prst="rect">
            <a:avLst/>
          </a:prstGeom>
        </p:spPr>
        <p:txBody>
          <a:bodyPr lIns="91435" tIns="45718" rIns="91435" bIns="45718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90000"/>
              </a:lnSpc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Sensing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3291" y="4848032"/>
            <a:ext cx="2167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Human Sensor</a:t>
            </a:r>
          </a:p>
        </p:txBody>
      </p:sp>
      <p:pic>
        <p:nvPicPr>
          <p:cNvPr id="10" name="Picture 18" descr="http://i2.cdnds.net/12/35/618x464/tech_samsung_ativ_smart_ph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15" y="3297711"/>
            <a:ext cx="1378020" cy="10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4.pcmag.com/media/images/423989-google-glass.jpg?thumb=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53" y="2163233"/>
            <a:ext cx="1219840" cy="6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histalkmobile.com/wp-content/uploads/2013/09/9-2-2013-9-47-22-P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8" y="1175363"/>
            <a:ext cx="983779" cy="8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93" y="1060261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3" y="2658812"/>
            <a:ext cx="1233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948" y="5692774"/>
            <a:ext cx="889214" cy="846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76" y="918699"/>
            <a:ext cx="514026" cy="9063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7" y="4215163"/>
            <a:ext cx="980255" cy="980255"/>
          </a:xfrm>
          <a:prstGeom prst="rect">
            <a:avLst/>
          </a:prstGeom>
        </p:spPr>
      </p:pic>
      <p:pic>
        <p:nvPicPr>
          <p:cNvPr id="23" name="Picture 20" descr="http://www.gamelitist.com/press/wp-content/uploads/2011/09/Wii-Remot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27" y="5645340"/>
            <a:ext cx="1192643" cy="8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20" y="4891425"/>
            <a:ext cx="976449" cy="1204355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498" y="5404213"/>
            <a:ext cx="1242601" cy="83444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90" y="1447801"/>
            <a:ext cx="1255210" cy="941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42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20"/>
          <p:cNvSpPr/>
          <p:nvPr/>
        </p:nvSpPr>
        <p:spPr>
          <a:xfrm rot="16200000">
            <a:off x="3427959" y="2892476"/>
            <a:ext cx="3202483" cy="3200399"/>
          </a:xfrm>
          <a:prstGeom prst="wedgeEllipseCallout">
            <a:avLst>
              <a:gd name="adj1" fmla="val -42506"/>
              <a:gd name="adj2" fmla="val 66371"/>
            </a:avLst>
          </a:prstGeom>
          <a:solidFill>
            <a:srgbClr val="FFCCFF">
              <a:alpha val="20000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Oval Callout 53"/>
          <p:cNvSpPr/>
          <p:nvPr/>
        </p:nvSpPr>
        <p:spPr>
          <a:xfrm rot="16200000">
            <a:off x="2513559" y="2894560"/>
            <a:ext cx="3202483" cy="3200399"/>
          </a:xfrm>
          <a:prstGeom prst="wedgeEllipseCallout">
            <a:avLst>
              <a:gd name="adj1" fmla="val -45329"/>
              <a:gd name="adj2" fmla="val -65350"/>
            </a:avLst>
          </a:prstGeom>
          <a:solidFill>
            <a:srgbClr val="CCFFFF">
              <a:alpha val="20000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Oval Callout 54"/>
          <p:cNvSpPr/>
          <p:nvPr/>
        </p:nvSpPr>
        <p:spPr>
          <a:xfrm rot="16200000">
            <a:off x="2970759" y="2197151"/>
            <a:ext cx="3202483" cy="3200399"/>
          </a:xfrm>
          <a:prstGeom prst="wedgeEllipseCallout">
            <a:avLst>
              <a:gd name="adj1" fmla="val 73108"/>
              <a:gd name="adj2" fmla="val 288"/>
            </a:avLst>
          </a:prstGeom>
          <a:solidFill>
            <a:srgbClr val="FFFF00">
              <a:alpha val="20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2" name="组合 18"/>
          <p:cNvGrpSpPr/>
          <p:nvPr/>
        </p:nvGrpSpPr>
        <p:grpSpPr>
          <a:xfrm>
            <a:off x="4419600" y="4038600"/>
            <a:ext cx="457200" cy="457200"/>
            <a:chOff x="1066800" y="3657600"/>
            <a:chExt cx="457200" cy="457200"/>
          </a:xfrm>
        </p:grpSpPr>
        <p:sp>
          <p:nvSpPr>
            <p:cNvPr id="23" name="椭圆 11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53"/>
              <a:endParaRPr lang="en-US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13"/>
            <p:cNvSpPr/>
            <p:nvPr/>
          </p:nvSpPr>
          <p:spPr>
            <a:xfrm>
              <a:off x="1130122" y="3657600"/>
              <a:ext cx="381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53"/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57" name="Cloud Callout 56"/>
          <p:cNvSpPr/>
          <p:nvPr/>
        </p:nvSpPr>
        <p:spPr>
          <a:xfrm>
            <a:off x="2438401" y="1676400"/>
            <a:ext cx="3969822" cy="2046880"/>
          </a:xfrm>
          <a:prstGeom prst="cloudCallout">
            <a:avLst>
              <a:gd name="adj1" fmla="val 4816"/>
              <a:gd name="adj2" fmla="val 67867"/>
            </a:avLst>
          </a:prstGeom>
          <a:blipFill>
            <a:blip r:embed="rId3"/>
            <a:stretch>
              <a:fillRect/>
            </a:stretch>
          </a:blip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PM2.5 value?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45" y="5527437"/>
            <a:ext cx="420832" cy="7408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15" y="414276"/>
            <a:ext cx="679468" cy="6794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" y="5527437"/>
            <a:ext cx="372612" cy="692619"/>
          </a:xfrm>
          <a:prstGeom prst="rect">
            <a:avLst/>
          </a:prstGeom>
        </p:spPr>
      </p:pic>
      <p:pic>
        <p:nvPicPr>
          <p:cNvPr id="15" name="Picture 2" descr="http://www.orangehometuitions.com/profile-pics/S-3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47" y="216650"/>
            <a:ext cx="1144429" cy="11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files.softicons.com/download/toolbar-icons/vista-people-icons-by-icons-land/png/256x256/Occupations/Waitress_Female_L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60" y="5400176"/>
            <a:ext cx="1144429" cy="11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prepagretaconcours.com/prepa_paris/images/team/5378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3" y="5398592"/>
            <a:ext cx="1144429" cy="11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20"/>
          <p:cNvSpPr/>
          <p:nvPr/>
        </p:nvSpPr>
        <p:spPr>
          <a:xfrm rot="16200000">
            <a:off x="3427959" y="2892476"/>
            <a:ext cx="3202483" cy="3200399"/>
          </a:xfrm>
          <a:prstGeom prst="wedgeEllipseCallout">
            <a:avLst>
              <a:gd name="adj1" fmla="val -42506"/>
              <a:gd name="adj2" fmla="val 66371"/>
            </a:avLst>
          </a:prstGeom>
          <a:solidFill>
            <a:srgbClr val="FFCCFF">
              <a:alpha val="20000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Oval Callout 53"/>
          <p:cNvSpPr/>
          <p:nvPr/>
        </p:nvSpPr>
        <p:spPr>
          <a:xfrm rot="16200000">
            <a:off x="2513559" y="2894560"/>
            <a:ext cx="3202483" cy="3200399"/>
          </a:xfrm>
          <a:prstGeom prst="wedgeEllipseCallout">
            <a:avLst>
              <a:gd name="adj1" fmla="val -45329"/>
              <a:gd name="adj2" fmla="val -65350"/>
            </a:avLst>
          </a:prstGeom>
          <a:solidFill>
            <a:srgbClr val="CCFFFF">
              <a:alpha val="20000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Oval Callout 54"/>
          <p:cNvSpPr/>
          <p:nvPr/>
        </p:nvSpPr>
        <p:spPr>
          <a:xfrm rot="16200000">
            <a:off x="2970759" y="2197151"/>
            <a:ext cx="3202483" cy="3200399"/>
          </a:xfrm>
          <a:prstGeom prst="wedgeEllipseCallout">
            <a:avLst>
              <a:gd name="adj1" fmla="val 73108"/>
              <a:gd name="adj2" fmla="val 288"/>
            </a:avLst>
          </a:prstGeom>
          <a:solidFill>
            <a:srgbClr val="FFFF00">
              <a:alpha val="20000"/>
            </a:srgb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2" name="组合 18"/>
          <p:cNvGrpSpPr/>
          <p:nvPr/>
        </p:nvGrpSpPr>
        <p:grpSpPr>
          <a:xfrm>
            <a:off x="4419600" y="4038600"/>
            <a:ext cx="457200" cy="457200"/>
            <a:chOff x="1066800" y="3657600"/>
            <a:chExt cx="457200" cy="457200"/>
          </a:xfrm>
        </p:grpSpPr>
        <p:sp>
          <p:nvSpPr>
            <p:cNvPr id="23" name="椭圆 11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53"/>
              <a:endParaRPr lang="en-US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矩形 13"/>
            <p:cNvSpPr/>
            <p:nvPr/>
          </p:nvSpPr>
          <p:spPr>
            <a:xfrm>
              <a:off x="1130122" y="3657600"/>
              <a:ext cx="381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53"/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1166" y="4038600"/>
            <a:ext cx="8125305" cy="820953"/>
            <a:chOff x="441165" y="4038600"/>
            <a:chExt cx="8125305" cy="820953"/>
          </a:xfrm>
        </p:grpSpPr>
        <p:sp>
          <p:nvSpPr>
            <p:cNvPr id="20" name="Rectangular Callout 19"/>
            <p:cNvSpPr/>
            <p:nvPr/>
          </p:nvSpPr>
          <p:spPr>
            <a:xfrm>
              <a:off x="441165" y="4038600"/>
              <a:ext cx="1403670" cy="733759"/>
            </a:xfrm>
            <a:prstGeom prst="wedgeRectCallout">
              <a:avLst>
                <a:gd name="adj1" fmla="val 31990"/>
                <a:gd name="adj2" fmla="val 135947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53"/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198</a:t>
              </a:r>
              <a:endPara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ular Callout 24"/>
            <p:cNvSpPr/>
            <p:nvPr/>
          </p:nvSpPr>
          <p:spPr>
            <a:xfrm>
              <a:off x="7162800" y="4125794"/>
              <a:ext cx="1403670" cy="733759"/>
            </a:xfrm>
            <a:prstGeom prst="wedgeRectCallout">
              <a:avLst>
                <a:gd name="adj1" fmla="val -28622"/>
                <a:gd name="adj2" fmla="val 113191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53"/>
              <a:r>
                <a:rPr lang="en-US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275</a:t>
              </a:r>
              <a:endPara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45" y="5527437"/>
            <a:ext cx="420832" cy="7408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15" y="414276"/>
            <a:ext cx="679468" cy="6794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" y="5527437"/>
            <a:ext cx="372612" cy="692619"/>
          </a:xfrm>
          <a:prstGeom prst="rect">
            <a:avLst/>
          </a:prstGeom>
        </p:spPr>
      </p:pic>
      <p:pic>
        <p:nvPicPr>
          <p:cNvPr id="31" name="Picture 2" descr="http://www.orangehometuitions.com/profile-pics/S-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47" y="216650"/>
            <a:ext cx="1144429" cy="11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files.softicons.com/download/toolbar-icons/vista-people-icons-by-icons-land/png/256x256/Occupations/Waitress_Female_L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60" y="5400176"/>
            <a:ext cx="1144429" cy="11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ttp://www.prepagretaconcours.com/prepa_paris/images/team/5378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83" y="5398592"/>
            <a:ext cx="1144429" cy="11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1524001" y="561641"/>
            <a:ext cx="1403670" cy="733759"/>
          </a:xfrm>
          <a:prstGeom prst="wedgeRectCallout">
            <a:avLst>
              <a:gd name="adj1" fmla="val 101204"/>
              <a:gd name="adj2" fmla="val -2785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914353"/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554480" y="1282078"/>
            <a:ext cx="5416466" cy="4759481"/>
            <a:chOff x="2441440" y="2474614"/>
            <a:chExt cx="7703419" cy="6769040"/>
          </a:xfrm>
        </p:grpSpPr>
        <p:sp>
          <p:nvSpPr>
            <p:cNvPr id="89" name="Oval Callout 88"/>
            <p:cNvSpPr/>
            <p:nvPr/>
          </p:nvSpPr>
          <p:spPr>
            <a:xfrm rot="16200000">
              <a:off x="5111645" y="5146265"/>
              <a:ext cx="3202483" cy="3200399"/>
            </a:xfrm>
            <a:prstGeom prst="wedgeEllipseCallout">
              <a:avLst>
                <a:gd name="adj1" fmla="val -42506"/>
                <a:gd name="adj2" fmla="val 66371"/>
              </a:avLst>
            </a:prstGeom>
            <a:solidFill>
              <a:srgbClr val="FFCCFF">
                <a:alpha val="20000"/>
              </a:srgbClr>
            </a:soli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Callout 89"/>
            <p:cNvSpPr/>
            <p:nvPr/>
          </p:nvSpPr>
          <p:spPr>
            <a:xfrm rot="16200000">
              <a:off x="4197244" y="5148349"/>
              <a:ext cx="3202483" cy="3200399"/>
            </a:xfrm>
            <a:prstGeom prst="wedgeEllipseCallout">
              <a:avLst>
                <a:gd name="adj1" fmla="val -45329"/>
                <a:gd name="adj2" fmla="val -65350"/>
              </a:avLst>
            </a:prstGeom>
            <a:solidFill>
              <a:srgbClr val="CCFFFF">
                <a:alpha val="20000"/>
              </a:srgbClr>
            </a:soli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Oval Callout 90"/>
            <p:cNvSpPr/>
            <p:nvPr/>
          </p:nvSpPr>
          <p:spPr>
            <a:xfrm rot="16200000">
              <a:off x="4654444" y="4450940"/>
              <a:ext cx="3202483" cy="3200399"/>
            </a:xfrm>
            <a:prstGeom prst="wedgeEllipseCallout">
              <a:avLst>
                <a:gd name="adj1" fmla="val 73108"/>
                <a:gd name="adj2" fmla="val 288"/>
              </a:avLst>
            </a:prstGeom>
            <a:solidFill>
              <a:srgbClr val="FFFF00">
                <a:alpha val="20000"/>
              </a:srgbClr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5897" y="8235895"/>
              <a:ext cx="418962" cy="73754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609" y="2737238"/>
              <a:ext cx="676448" cy="67644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440" y="8283901"/>
              <a:ext cx="370956" cy="689540"/>
            </a:xfrm>
            <a:prstGeom prst="rect">
              <a:avLst/>
            </a:prstGeom>
          </p:spPr>
        </p:pic>
        <p:pic>
          <p:nvPicPr>
            <p:cNvPr id="51" name="Picture 2" descr="http://www.orangehometuitions.com/profile-pics/S-3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261" y="247461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files.softicons.com/download/toolbar-icons/vista-people-icons-by-icons-land/png/256x256/Occupations/Waitress_Female_Ligh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7288" y="8057790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2" descr="http://www.prepagretaconcours.com/prepa_paris/images/team/53789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826" y="810065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211941" y="2947352"/>
            <a:ext cx="2056726" cy="2196354"/>
            <a:chOff x="4825999" y="4843003"/>
            <a:chExt cx="2925122" cy="3123704"/>
          </a:xfrm>
        </p:grpSpPr>
        <p:cxnSp>
          <p:nvCxnSpPr>
            <p:cNvPr id="128" name="Straight Arrow Connector 127"/>
            <p:cNvCxnSpPr/>
            <p:nvPr/>
          </p:nvCxnSpPr>
          <p:spPr>
            <a:xfrm flipV="1">
              <a:off x="6822279" y="6208457"/>
              <a:ext cx="19257" cy="848374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none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28" name="Group 27"/>
            <p:cNvGrpSpPr/>
            <p:nvPr/>
          </p:nvGrpSpPr>
          <p:grpSpPr>
            <a:xfrm>
              <a:off x="4825999" y="4843003"/>
              <a:ext cx="2925122" cy="3123704"/>
              <a:chOff x="4825999" y="4843003"/>
              <a:chExt cx="2925122" cy="3123704"/>
            </a:xfrm>
          </p:grpSpPr>
          <p:cxnSp>
            <p:nvCxnSpPr>
              <p:cNvPr id="124" name="Straight Arrow Connector 123"/>
              <p:cNvCxnSpPr/>
              <p:nvPr/>
            </p:nvCxnSpPr>
            <p:spPr>
              <a:xfrm flipV="1">
                <a:off x="5036486" y="5706116"/>
                <a:ext cx="1043844" cy="14022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5" name="Straight Arrow Connector 124"/>
              <p:cNvCxnSpPr/>
              <p:nvPr/>
            </p:nvCxnSpPr>
            <p:spPr>
              <a:xfrm flipH="1" flipV="1">
                <a:off x="6027086" y="4843003"/>
                <a:ext cx="53244" cy="85715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6" name="Straight Arrow Connector 125"/>
              <p:cNvCxnSpPr/>
              <p:nvPr/>
            </p:nvCxnSpPr>
            <p:spPr>
              <a:xfrm flipV="1">
                <a:off x="5572695" y="5700159"/>
                <a:ext cx="507635" cy="113538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6080330" y="5700159"/>
                <a:ext cx="753348" cy="522632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Straight Arrow Connector 128"/>
              <p:cNvCxnSpPr/>
              <p:nvPr/>
            </p:nvCxnSpPr>
            <p:spPr>
              <a:xfrm flipH="1" flipV="1">
                <a:off x="6824667" y="7052824"/>
                <a:ext cx="926454" cy="3769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5569886" y="6839547"/>
                <a:ext cx="1252393" cy="21327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Straight Arrow Connector 130"/>
              <p:cNvCxnSpPr/>
              <p:nvPr/>
            </p:nvCxnSpPr>
            <p:spPr>
              <a:xfrm flipV="1">
                <a:off x="4825999" y="6854224"/>
                <a:ext cx="732305" cy="56919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5" name="Straight Arrow Connector 184"/>
              <p:cNvCxnSpPr/>
              <p:nvPr/>
            </p:nvCxnSpPr>
            <p:spPr>
              <a:xfrm flipV="1">
                <a:off x="6850592" y="5617736"/>
                <a:ext cx="461022" cy="60505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6" name="Straight Arrow Connector 185"/>
              <p:cNvCxnSpPr/>
              <p:nvPr/>
            </p:nvCxnSpPr>
            <p:spPr>
              <a:xfrm flipV="1">
                <a:off x="6267449" y="7069449"/>
                <a:ext cx="544340" cy="8972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grpSp>
        <p:nvGrpSpPr>
          <p:cNvPr id="30" name="Group 29"/>
          <p:cNvGrpSpPr/>
          <p:nvPr/>
        </p:nvGrpSpPr>
        <p:grpSpPr>
          <a:xfrm>
            <a:off x="3027058" y="2773125"/>
            <a:ext cx="2413373" cy="2531315"/>
            <a:chOff x="4563055" y="4595213"/>
            <a:chExt cx="3432353" cy="3600093"/>
          </a:xfrm>
        </p:grpSpPr>
        <p:grpSp>
          <p:nvGrpSpPr>
            <p:cNvPr id="27" name="Group 26"/>
            <p:cNvGrpSpPr/>
            <p:nvPr/>
          </p:nvGrpSpPr>
          <p:grpSpPr>
            <a:xfrm>
              <a:off x="4563055" y="4595213"/>
              <a:ext cx="3432353" cy="3600093"/>
              <a:chOff x="4563055" y="4595213"/>
              <a:chExt cx="3432353" cy="360009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4563055" y="4595213"/>
                <a:ext cx="3432353" cy="3600093"/>
                <a:chOff x="4563055" y="4595213"/>
                <a:chExt cx="3432353" cy="3600093"/>
              </a:xfrm>
            </p:grpSpPr>
            <p:sp>
              <p:nvSpPr>
                <p:cNvPr id="114" name="椭圆 35"/>
                <p:cNvSpPr/>
                <p:nvPr/>
              </p:nvSpPr>
              <p:spPr>
                <a:xfrm>
                  <a:off x="7538208" y="7195181"/>
                  <a:ext cx="457200" cy="457200"/>
                </a:xfrm>
                <a:prstGeom prst="ellipse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42915">
                    <a:defRPr/>
                  </a:pPr>
                  <a:endParaRPr lang="en-US" sz="1300" b="1" baseline="-250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110" name="组合 34"/>
                <p:cNvGrpSpPr/>
                <p:nvPr/>
              </p:nvGrpSpPr>
              <p:grpSpPr>
                <a:xfrm>
                  <a:off x="4807886" y="5617736"/>
                  <a:ext cx="457200" cy="722248"/>
                  <a:chOff x="1066800" y="3657600"/>
                  <a:chExt cx="457200" cy="722248"/>
                </a:xfrm>
              </p:grpSpPr>
              <p:sp>
                <p:nvSpPr>
                  <p:cNvPr id="111" name="椭圆 32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2" name="矩形 33"/>
                  <p:cNvSpPr/>
                  <p:nvPr/>
                </p:nvSpPr>
                <p:spPr>
                  <a:xfrm>
                    <a:off x="1130122" y="3657600"/>
                    <a:ext cx="381000" cy="7222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16" name="组合 40"/>
                <p:cNvGrpSpPr/>
                <p:nvPr/>
              </p:nvGrpSpPr>
              <p:grpSpPr>
                <a:xfrm>
                  <a:off x="6612936" y="5981345"/>
                  <a:ext cx="457200" cy="722248"/>
                  <a:chOff x="1066800" y="3657600"/>
                  <a:chExt cx="457200" cy="722248"/>
                </a:xfrm>
              </p:grpSpPr>
              <p:sp>
                <p:nvSpPr>
                  <p:cNvPr id="117" name="椭圆 38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18" name="矩形 39"/>
                  <p:cNvSpPr/>
                  <p:nvPr/>
                </p:nvSpPr>
                <p:spPr>
                  <a:xfrm>
                    <a:off x="1130122" y="3657600"/>
                    <a:ext cx="381000" cy="7222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19" name="组合 43"/>
                <p:cNvGrpSpPr/>
                <p:nvPr/>
              </p:nvGrpSpPr>
              <p:grpSpPr>
                <a:xfrm>
                  <a:off x="6027086" y="7738106"/>
                  <a:ext cx="533400" cy="457200"/>
                  <a:chOff x="1066800" y="3657600"/>
                  <a:chExt cx="533400" cy="457200"/>
                </a:xfrm>
              </p:grpSpPr>
              <p:sp>
                <p:nvSpPr>
                  <p:cNvPr id="120" name="椭圆 41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21" name="矩形 42"/>
                  <p:cNvSpPr/>
                  <p:nvPr/>
                </p:nvSpPr>
                <p:spPr>
                  <a:xfrm>
                    <a:off x="1066800" y="3657600"/>
                    <a:ext cx="533400" cy="43772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10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04" name="组合 22"/>
                <p:cNvGrpSpPr/>
                <p:nvPr/>
              </p:nvGrpSpPr>
              <p:grpSpPr>
                <a:xfrm>
                  <a:off x="4563055" y="7189421"/>
                  <a:ext cx="457200" cy="722248"/>
                  <a:chOff x="1066800" y="3657600"/>
                  <a:chExt cx="457200" cy="722248"/>
                </a:xfrm>
              </p:grpSpPr>
              <p:sp>
                <p:nvSpPr>
                  <p:cNvPr id="105" name="椭圆 18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6" name="矩形 19"/>
                  <p:cNvSpPr/>
                  <p:nvPr/>
                </p:nvSpPr>
                <p:spPr>
                  <a:xfrm>
                    <a:off x="1130122" y="3657600"/>
                    <a:ext cx="381000" cy="7222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98" name="组合 31"/>
                <p:cNvGrpSpPr/>
                <p:nvPr/>
              </p:nvGrpSpPr>
              <p:grpSpPr>
                <a:xfrm>
                  <a:off x="5341286" y="6614216"/>
                  <a:ext cx="457200" cy="722248"/>
                  <a:chOff x="1066800" y="3657600"/>
                  <a:chExt cx="457200" cy="722248"/>
                </a:xfrm>
              </p:grpSpPr>
              <p:sp>
                <p:nvSpPr>
                  <p:cNvPr id="99" name="椭圆 29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0" name="矩形 30"/>
                  <p:cNvSpPr/>
                  <p:nvPr/>
                </p:nvSpPr>
                <p:spPr>
                  <a:xfrm>
                    <a:off x="1130122" y="3657600"/>
                    <a:ext cx="381000" cy="7222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92" name="组合 18"/>
                <p:cNvGrpSpPr/>
                <p:nvPr/>
              </p:nvGrpSpPr>
              <p:grpSpPr>
                <a:xfrm>
                  <a:off x="5798486" y="4595213"/>
                  <a:ext cx="457200" cy="722248"/>
                  <a:chOff x="1066800" y="3657600"/>
                  <a:chExt cx="457200" cy="722248"/>
                </a:xfrm>
              </p:grpSpPr>
              <p:sp>
                <p:nvSpPr>
                  <p:cNvPr id="93" name="椭圆 11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4" name="矩形 13"/>
                  <p:cNvSpPr/>
                  <p:nvPr/>
                </p:nvSpPr>
                <p:spPr>
                  <a:xfrm>
                    <a:off x="1130122" y="3657600"/>
                    <a:ext cx="381000" cy="7222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95" name="组合 19"/>
                <p:cNvGrpSpPr/>
                <p:nvPr/>
              </p:nvGrpSpPr>
              <p:grpSpPr>
                <a:xfrm>
                  <a:off x="5861808" y="5462048"/>
                  <a:ext cx="457200" cy="722248"/>
                  <a:chOff x="1066800" y="3657600"/>
                  <a:chExt cx="457200" cy="722248"/>
                </a:xfrm>
              </p:grpSpPr>
              <p:sp>
                <p:nvSpPr>
                  <p:cNvPr id="96" name="椭圆 15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97" name="矩形 16"/>
                  <p:cNvSpPr/>
                  <p:nvPr/>
                </p:nvSpPr>
                <p:spPr>
                  <a:xfrm>
                    <a:off x="1130122" y="3657600"/>
                    <a:ext cx="381000" cy="7222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02" name="椭圆 21"/>
                <p:cNvSpPr/>
                <p:nvPr/>
              </p:nvSpPr>
              <p:spPr>
                <a:xfrm>
                  <a:off x="6585417" y="6841631"/>
                  <a:ext cx="457200" cy="457200"/>
                </a:xfrm>
                <a:prstGeom prst="ellipse">
                  <a:avLst/>
                </a:prstGeom>
                <a:gradFill rotWithShape="1">
                  <a:gsLst>
                    <a:gs pos="0">
                      <a:sysClr val="windowText" lastClr="000000">
                        <a:tint val="50000"/>
                        <a:satMod val="300000"/>
                      </a:sysClr>
                    </a:gs>
                    <a:gs pos="35000">
                      <a:sysClr val="windowText" lastClr="000000">
                        <a:tint val="37000"/>
                        <a:satMod val="300000"/>
                      </a:sysClr>
                    </a:gs>
                    <a:gs pos="100000">
                      <a:sysClr val="windowText" lastClr="000000">
                        <a:tint val="15000"/>
                        <a:satMod val="350000"/>
                      </a:sysClr>
                    </a:gs>
                  </a:gsLst>
                  <a:lin ang="16200000" scaled="1"/>
                </a:gradFill>
                <a:ln w="9525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defTabSz="642915">
                    <a:defRPr/>
                  </a:pPr>
                  <a:endParaRPr lang="en-US" sz="1300" b="1" baseline="-250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grpSp>
              <p:nvGrpSpPr>
                <p:cNvPr id="107" name="组合 28"/>
                <p:cNvGrpSpPr/>
                <p:nvPr/>
              </p:nvGrpSpPr>
              <p:grpSpPr>
                <a:xfrm>
                  <a:off x="7093886" y="5375906"/>
                  <a:ext cx="457200" cy="722248"/>
                  <a:chOff x="1066800" y="3657600"/>
                  <a:chExt cx="457200" cy="722248"/>
                </a:xfrm>
              </p:grpSpPr>
              <p:sp>
                <p:nvSpPr>
                  <p:cNvPr id="108" name="椭圆 24"/>
                  <p:cNvSpPr/>
                  <p:nvPr/>
                </p:nvSpPr>
                <p:spPr>
                  <a:xfrm>
                    <a:off x="1066800" y="3657600"/>
                    <a:ext cx="457200" cy="457200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ysClr val="windowText" lastClr="000000">
                          <a:tint val="50000"/>
                          <a:satMod val="300000"/>
                        </a:sysClr>
                      </a:gs>
                      <a:gs pos="35000">
                        <a:sysClr val="windowText" lastClr="000000">
                          <a:tint val="37000"/>
                          <a:satMod val="300000"/>
                        </a:sysClr>
                      </a:gs>
                      <a:gs pos="100000">
                        <a:sysClr val="windowText" lastClr="000000">
                          <a:tint val="15000"/>
                          <a:satMod val="350000"/>
                        </a:sysClr>
                      </a:gs>
                    </a:gsLst>
                    <a:lin ang="16200000" scaled="1"/>
                  </a:gradFill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rtlCol="0" anchor="ctr"/>
                  <a:lstStyle/>
                  <a:p>
                    <a:pPr defTabSz="642915">
                      <a:defRPr/>
                    </a:pPr>
                    <a:endParaRPr lang="en-US" sz="1300" b="1" baseline="-25000" dirty="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09" name="矩形 25"/>
                  <p:cNvSpPr/>
                  <p:nvPr/>
                </p:nvSpPr>
                <p:spPr>
                  <a:xfrm>
                    <a:off x="1130122" y="3657600"/>
                    <a:ext cx="381000" cy="72224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642915">
                      <a:defRPr/>
                    </a:pPr>
                    <a:r>
                      <a:rPr lang="en-US" sz="1400" b="1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sz="1300" b="1" baseline="-25000" dirty="0">
                        <a:solidFill>
                          <a:prstClr val="black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endParaRPr lang="en-US" sz="1300" dirty="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15" name="矩形 36"/>
              <p:cNvSpPr/>
              <p:nvPr/>
            </p:nvSpPr>
            <p:spPr>
              <a:xfrm>
                <a:off x="7601531" y="7195181"/>
                <a:ext cx="381001" cy="722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42915">
                  <a:defRPr/>
                </a:pPr>
                <a:r>
                  <a:rPr lang="en-US" sz="1400" b="1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sz="1300" b="1" baseline="-250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8</a:t>
                </a:r>
                <a:endParaRPr lang="en-US" sz="13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3" name="矩形 22"/>
            <p:cNvSpPr/>
            <p:nvPr/>
          </p:nvSpPr>
          <p:spPr>
            <a:xfrm>
              <a:off x="6648738" y="6841630"/>
              <a:ext cx="381001" cy="722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7" name="矩形标注 12"/>
          <p:cNvSpPr/>
          <p:nvPr/>
        </p:nvSpPr>
        <p:spPr>
          <a:xfrm>
            <a:off x="5680940" y="3085587"/>
            <a:ext cx="3117379" cy="787210"/>
          </a:xfrm>
          <a:prstGeom prst="wedgeRectCallout">
            <a:avLst>
              <a:gd name="adj1" fmla="val -57265"/>
              <a:gd name="adj2" fmla="val 146239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It is observed only by 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sensor!</a:t>
            </a:r>
          </a:p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Insufficient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information for estimation.</a:t>
            </a: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marL="457176" lvl="1" algn="ctr" defTabSz="914353" rtl="0">
              <a:lnSpc>
                <a:spcPct val="110000"/>
              </a:lnSpc>
              <a:spcBef>
                <a:spcPct val="20000"/>
              </a:spcBef>
              <a:defRPr sz="1800"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Among Entities</a:t>
            </a:r>
            <a:endParaRPr lang="en-US" sz="2800" b="1" kern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554480" y="1282078"/>
            <a:ext cx="5416466" cy="4759481"/>
            <a:chOff x="2441440" y="2474614"/>
            <a:chExt cx="7703419" cy="6769040"/>
          </a:xfrm>
        </p:grpSpPr>
        <p:sp>
          <p:nvSpPr>
            <p:cNvPr id="89" name="Oval Callout 88"/>
            <p:cNvSpPr/>
            <p:nvPr/>
          </p:nvSpPr>
          <p:spPr>
            <a:xfrm rot="16200000">
              <a:off x="5111645" y="5146265"/>
              <a:ext cx="3202483" cy="3200399"/>
            </a:xfrm>
            <a:prstGeom prst="wedgeEllipseCallout">
              <a:avLst>
                <a:gd name="adj1" fmla="val -42506"/>
                <a:gd name="adj2" fmla="val 66371"/>
              </a:avLst>
            </a:prstGeom>
            <a:solidFill>
              <a:srgbClr val="FFCCFF">
                <a:alpha val="20000"/>
              </a:srgbClr>
            </a:soli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Callout 89"/>
            <p:cNvSpPr/>
            <p:nvPr/>
          </p:nvSpPr>
          <p:spPr>
            <a:xfrm rot="16200000">
              <a:off x="4197244" y="5148349"/>
              <a:ext cx="3202483" cy="3200399"/>
            </a:xfrm>
            <a:prstGeom prst="wedgeEllipseCallout">
              <a:avLst>
                <a:gd name="adj1" fmla="val -45329"/>
                <a:gd name="adj2" fmla="val -65350"/>
              </a:avLst>
            </a:prstGeom>
            <a:solidFill>
              <a:srgbClr val="CCFFFF">
                <a:alpha val="20000"/>
              </a:srgbClr>
            </a:soli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Oval Callout 90"/>
            <p:cNvSpPr/>
            <p:nvPr/>
          </p:nvSpPr>
          <p:spPr>
            <a:xfrm rot="16200000">
              <a:off x="4654444" y="4450940"/>
              <a:ext cx="3202483" cy="3200399"/>
            </a:xfrm>
            <a:prstGeom prst="wedgeEllipseCallout">
              <a:avLst>
                <a:gd name="adj1" fmla="val 73108"/>
                <a:gd name="adj2" fmla="val 288"/>
              </a:avLst>
            </a:prstGeom>
            <a:solidFill>
              <a:srgbClr val="FFFF00">
                <a:alpha val="20000"/>
              </a:srgbClr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5897" y="8235895"/>
              <a:ext cx="418962" cy="73754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5609" y="2737238"/>
              <a:ext cx="676448" cy="676448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1440" y="8283901"/>
              <a:ext cx="370956" cy="689540"/>
            </a:xfrm>
            <a:prstGeom prst="rect">
              <a:avLst/>
            </a:prstGeom>
          </p:spPr>
        </p:pic>
        <p:pic>
          <p:nvPicPr>
            <p:cNvPr id="51" name="Picture 2" descr="http://www.orangehometuitions.com/profile-pics/S-3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4261" y="247461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6" descr="http://files.softicons.com/download/toolbar-icons/vista-people-icons-by-icons-land/png/256x256/Occupations/Waitress_Female_Ligh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7288" y="8057790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2" descr="http://www.prepagretaconcours.com/prepa_paris/images/team/53789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826" y="810065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3220330" y="2947352"/>
            <a:ext cx="2056726" cy="2196354"/>
            <a:chOff x="4825999" y="4843003"/>
            <a:chExt cx="2925122" cy="3123704"/>
          </a:xfrm>
        </p:grpSpPr>
        <p:cxnSp>
          <p:nvCxnSpPr>
            <p:cNvPr id="128" name="Straight Arrow Connector 127"/>
            <p:cNvCxnSpPr/>
            <p:nvPr/>
          </p:nvCxnSpPr>
          <p:spPr>
            <a:xfrm flipV="1">
              <a:off x="6822279" y="6208457"/>
              <a:ext cx="19257" cy="848374"/>
            </a:xfrm>
            <a:prstGeom prst="straightConnector1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headEnd type="none"/>
              <a:tailEnd type="non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28" name="Group 27"/>
            <p:cNvGrpSpPr/>
            <p:nvPr/>
          </p:nvGrpSpPr>
          <p:grpSpPr>
            <a:xfrm>
              <a:off x="4825999" y="4843003"/>
              <a:ext cx="2925122" cy="3123704"/>
              <a:chOff x="4825999" y="4843003"/>
              <a:chExt cx="2925122" cy="3123704"/>
            </a:xfrm>
          </p:grpSpPr>
          <p:cxnSp>
            <p:nvCxnSpPr>
              <p:cNvPr id="124" name="Straight Arrow Connector 123"/>
              <p:cNvCxnSpPr/>
              <p:nvPr/>
            </p:nvCxnSpPr>
            <p:spPr>
              <a:xfrm flipV="1">
                <a:off x="5036486" y="5706116"/>
                <a:ext cx="1043844" cy="14022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5" name="Straight Arrow Connector 124"/>
              <p:cNvCxnSpPr/>
              <p:nvPr/>
            </p:nvCxnSpPr>
            <p:spPr>
              <a:xfrm flipH="1" flipV="1">
                <a:off x="6027086" y="4843003"/>
                <a:ext cx="53244" cy="85715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6" name="Straight Arrow Connector 125"/>
              <p:cNvCxnSpPr/>
              <p:nvPr/>
            </p:nvCxnSpPr>
            <p:spPr>
              <a:xfrm flipV="1">
                <a:off x="5572695" y="5700159"/>
                <a:ext cx="507635" cy="113538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6080330" y="5700159"/>
                <a:ext cx="753348" cy="522632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9" name="Straight Arrow Connector 128"/>
              <p:cNvCxnSpPr/>
              <p:nvPr/>
            </p:nvCxnSpPr>
            <p:spPr>
              <a:xfrm flipH="1" flipV="1">
                <a:off x="6824667" y="7052824"/>
                <a:ext cx="926454" cy="37696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5569886" y="6839547"/>
                <a:ext cx="1252393" cy="213277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1" name="Straight Arrow Connector 130"/>
              <p:cNvCxnSpPr/>
              <p:nvPr/>
            </p:nvCxnSpPr>
            <p:spPr>
              <a:xfrm flipV="1">
                <a:off x="4825999" y="6854224"/>
                <a:ext cx="732305" cy="569190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5" name="Straight Arrow Connector 184"/>
              <p:cNvCxnSpPr/>
              <p:nvPr/>
            </p:nvCxnSpPr>
            <p:spPr>
              <a:xfrm flipV="1">
                <a:off x="6850592" y="5617736"/>
                <a:ext cx="461022" cy="605056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6" name="Straight Arrow Connector 185"/>
              <p:cNvCxnSpPr/>
              <p:nvPr/>
            </p:nvCxnSpPr>
            <p:spPr>
              <a:xfrm flipV="1">
                <a:off x="6267449" y="7069449"/>
                <a:ext cx="544340" cy="8972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00"/>
                </a:solidFill>
                <a:prstDash val="solid"/>
                <a:headEnd type="none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sp>
        <p:nvSpPr>
          <p:cNvPr id="114" name="椭圆 35"/>
          <p:cNvSpPr/>
          <p:nvPr/>
        </p:nvSpPr>
        <p:spPr>
          <a:xfrm>
            <a:off x="5127351" y="4601227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0" name="组合 34"/>
          <p:cNvGrpSpPr/>
          <p:nvPr/>
        </p:nvGrpSpPr>
        <p:grpSpPr>
          <a:xfrm>
            <a:off x="3207594" y="3492086"/>
            <a:ext cx="321469" cy="507831"/>
            <a:chOff x="1066800" y="3657600"/>
            <a:chExt cx="457200" cy="722248"/>
          </a:xfrm>
        </p:grpSpPr>
        <p:sp>
          <p:nvSpPr>
            <p:cNvPr id="111" name="椭圆 32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矩形 33"/>
            <p:cNvSpPr/>
            <p:nvPr/>
          </p:nvSpPr>
          <p:spPr>
            <a:xfrm>
              <a:off x="1130122" y="3657600"/>
              <a:ext cx="381000" cy="72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6" name="组合 40"/>
          <p:cNvGrpSpPr/>
          <p:nvPr/>
        </p:nvGrpSpPr>
        <p:grpSpPr>
          <a:xfrm>
            <a:off x="4476769" y="3747748"/>
            <a:ext cx="321469" cy="507831"/>
            <a:chOff x="1066800" y="3657600"/>
            <a:chExt cx="457200" cy="722248"/>
          </a:xfrm>
        </p:grpSpPr>
        <p:sp>
          <p:nvSpPr>
            <p:cNvPr id="117" name="椭圆 38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矩形 39"/>
            <p:cNvSpPr/>
            <p:nvPr/>
          </p:nvSpPr>
          <p:spPr>
            <a:xfrm>
              <a:off x="1130122" y="3657600"/>
              <a:ext cx="381000" cy="72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组合 43"/>
          <p:cNvGrpSpPr/>
          <p:nvPr/>
        </p:nvGrpSpPr>
        <p:grpSpPr>
          <a:xfrm>
            <a:off x="4064844" y="4982971"/>
            <a:ext cx="375047" cy="321469"/>
            <a:chOff x="1066800" y="3657600"/>
            <a:chExt cx="533400" cy="457200"/>
          </a:xfrm>
        </p:grpSpPr>
        <p:sp>
          <p:nvSpPr>
            <p:cNvPr id="120" name="椭圆 41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矩形 42"/>
            <p:cNvSpPr/>
            <p:nvPr/>
          </p:nvSpPr>
          <p:spPr>
            <a:xfrm>
              <a:off x="1066800" y="3657600"/>
              <a:ext cx="533400" cy="437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4" name="组合 22"/>
          <p:cNvGrpSpPr/>
          <p:nvPr/>
        </p:nvGrpSpPr>
        <p:grpSpPr>
          <a:xfrm>
            <a:off x="3035447" y="4597177"/>
            <a:ext cx="321469" cy="507831"/>
            <a:chOff x="1066800" y="3657600"/>
            <a:chExt cx="457200" cy="722248"/>
          </a:xfrm>
        </p:grpSpPr>
        <p:sp>
          <p:nvSpPr>
            <p:cNvPr id="105" name="椭圆 18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矩形 19"/>
            <p:cNvSpPr/>
            <p:nvPr/>
          </p:nvSpPr>
          <p:spPr>
            <a:xfrm>
              <a:off x="1130122" y="3657600"/>
              <a:ext cx="381000" cy="72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8" name="组合 31"/>
          <p:cNvGrpSpPr/>
          <p:nvPr/>
        </p:nvGrpSpPr>
        <p:grpSpPr>
          <a:xfrm>
            <a:off x="3582640" y="4192736"/>
            <a:ext cx="321469" cy="507831"/>
            <a:chOff x="1066800" y="3657600"/>
            <a:chExt cx="457200" cy="722248"/>
          </a:xfrm>
        </p:grpSpPr>
        <p:sp>
          <p:nvSpPr>
            <p:cNvPr id="99" name="椭圆 29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矩形 30"/>
            <p:cNvSpPr/>
            <p:nvPr/>
          </p:nvSpPr>
          <p:spPr>
            <a:xfrm>
              <a:off x="1130122" y="3657600"/>
              <a:ext cx="381000" cy="72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2" name="组合 18"/>
          <p:cNvGrpSpPr/>
          <p:nvPr/>
        </p:nvGrpSpPr>
        <p:grpSpPr>
          <a:xfrm>
            <a:off x="3904109" y="2773124"/>
            <a:ext cx="321469" cy="507831"/>
            <a:chOff x="1066800" y="3657600"/>
            <a:chExt cx="457200" cy="722248"/>
          </a:xfrm>
        </p:grpSpPr>
        <p:sp>
          <p:nvSpPr>
            <p:cNvPr id="93" name="椭圆 11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矩形 13"/>
            <p:cNvSpPr/>
            <p:nvPr/>
          </p:nvSpPr>
          <p:spPr>
            <a:xfrm>
              <a:off x="1130122" y="3657600"/>
              <a:ext cx="381000" cy="72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5" name="组合 19"/>
          <p:cNvGrpSpPr/>
          <p:nvPr/>
        </p:nvGrpSpPr>
        <p:grpSpPr>
          <a:xfrm>
            <a:off x="3948632" y="3382618"/>
            <a:ext cx="321469" cy="507831"/>
            <a:chOff x="1066800" y="3657600"/>
            <a:chExt cx="457200" cy="722248"/>
          </a:xfrm>
        </p:grpSpPr>
        <p:sp>
          <p:nvSpPr>
            <p:cNvPr id="96" name="椭圆 15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7" name="矩形 16"/>
            <p:cNvSpPr/>
            <p:nvPr/>
          </p:nvSpPr>
          <p:spPr>
            <a:xfrm>
              <a:off x="1130122" y="3657600"/>
              <a:ext cx="381000" cy="72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2" name="椭圆 21"/>
          <p:cNvSpPr/>
          <p:nvPr/>
        </p:nvSpPr>
        <p:spPr>
          <a:xfrm>
            <a:off x="4457420" y="4352637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7" name="组合 28"/>
          <p:cNvGrpSpPr/>
          <p:nvPr/>
        </p:nvGrpSpPr>
        <p:grpSpPr>
          <a:xfrm>
            <a:off x="4814937" y="3322049"/>
            <a:ext cx="321469" cy="507831"/>
            <a:chOff x="1066800" y="3657600"/>
            <a:chExt cx="457200" cy="722248"/>
          </a:xfrm>
        </p:grpSpPr>
        <p:sp>
          <p:nvSpPr>
            <p:cNvPr id="108" name="椭圆 24"/>
            <p:cNvSpPr/>
            <p:nvPr/>
          </p:nvSpPr>
          <p:spPr>
            <a:xfrm>
              <a:off x="1066800" y="3657600"/>
              <a:ext cx="457200" cy="457200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tint val="50000"/>
                    <a:satMod val="300000"/>
                  </a:sysClr>
                </a:gs>
                <a:gs pos="35000">
                  <a:sysClr val="windowText" lastClr="000000">
                    <a:tint val="37000"/>
                    <a:satMod val="300000"/>
                  </a:sysClr>
                </a:gs>
                <a:gs pos="100000">
                  <a:sysClr val="windowText" lastClr="000000">
                    <a:tint val="15000"/>
                    <a:satMod val="350000"/>
                  </a:sysClr>
                </a:gs>
              </a:gsLst>
              <a:lin ang="16200000" scaled="1"/>
            </a:gradFill>
            <a:ln w="9525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矩形 25"/>
            <p:cNvSpPr/>
            <p:nvPr/>
          </p:nvSpPr>
          <p:spPr>
            <a:xfrm>
              <a:off x="1130122" y="3657600"/>
              <a:ext cx="381000" cy="722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42915">
                <a:defRPr/>
              </a:pPr>
              <a:r>
                <a:rPr lang="en-US" sz="1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sz="1300" b="1" baseline="-25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</a:t>
              </a:r>
              <a:endParaRPr lang="en-US" sz="13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5" name="矩形 36"/>
          <p:cNvSpPr/>
          <p:nvPr/>
        </p:nvSpPr>
        <p:spPr>
          <a:xfrm>
            <a:off x="5171874" y="4601227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矩形 22"/>
          <p:cNvSpPr/>
          <p:nvPr/>
        </p:nvSpPr>
        <p:spPr>
          <a:xfrm>
            <a:off x="4501943" y="4352637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矩形标注 12"/>
          <p:cNvSpPr/>
          <p:nvPr/>
        </p:nvSpPr>
        <p:spPr>
          <a:xfrm>
            <a:off x="5689329" y="3085587"/>
            <a:ext cx="2858589" cy="787210"/>
          </a:xfrm>
          <a:prstGeom prst="wedgeRectCallout">
            <a:avLst>
              <a:gd name="adj1" fmla="val -73394"/>
              <a:gd name="adj2" fmla="val 13472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Correlation information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 help improve the estimation accuracy!</a:t>
            </a: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marL="457176" lvl="1" algn="ctr" defTabSz="914353" rtl="0">
              <a:lnSpc>
                <a:spcPct val="110000"/>
              </a:lnSpc>
              <a:spcBef>
                <a:spcPct val="20000"/>
              </a:spcBef>
              <a:defRPr sz="1800"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Among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Entities</a:t>
            </a:r>
            <a:endParaRPr lang="en-US" sz="2800" b="1" kern="12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6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02" grpId="0" animBg="1"/>
      <p:bldP spid="8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5"/>
              <p:cNvSpPr txBox="1">
                <a:spLocks/>
              </p:cNvSpPr>
              <p:nvPr/>
            </p:nvSpPr>
            <p:spPr>
              <a:xfrm>
                <a:off x="457200" y="1435101"/>
                <a:ext cx="4222287" cy="4691063"/>
              </a:xfrm>
              <a:prstGeom prst="rect">
                <a:avLst/>
              </a:prstGeom>
            </p:spPr>
            <p:txBody>
              <a:bodyPr lIns="64291" tIns="32146" rIns="64291" bIns="32146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dirty="0">
                    <a:solidFill>
                      <a:srgbClr val="C00000"/>
                    </a:solidFill>
                  </a:rPr>
                  <a:t>Input: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Observations for N entities by K sensors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2600" dirty="0"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Correlation information among entities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Output: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 smtClean="0"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Truth of </a:t>
                </a:r>
                <a:r>
                  <a:rPr lang="en-US" sz="2600" dirty="0"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each entity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(∗)</m:t>
                        </m:r>
                      </m:sup>
                    </m:sSubSup>
                  </m:oMath>
                </a14:m>
                <a:endParaRPr lang="en-US" sz="2600" dirty="0"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sz="2600" dirty="0">
                    <a:solidFill>
                      <a:schemeClr val="tx1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Reliability of each sensor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6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en-US" sz="2600" dirty="0">
                  <a:solidFill>
                    <a:prstClr val="black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435101"/>
                <a:ext cx="4222287" cy="4691063"/>
              </a:xfrm>
              <a:prstGeom prst="rect">
                <a:avLst/>
              </a:prstGeom>
              <a:blipFill rotWithShape="0">
                <a:blip r:embed="rId3"/>
                <a:stretch>
                  <a:fillRect l="-3175" t="-2338" r="-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21040" cy="109728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Correlated Entities – TD-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80732" y="3088651"/>
            <a:ext cx="2893219" cy="2742112"/>
            <a:chOff x="6941486" y="4392748"/>
            <a:chExt cx="4114800" cy="3899892"/>
          </a:xfrm>
        </p:grpSpPr>
        <p:sp>
          <p:nvSpPr>
            <p:cNvPr id="47" name="Oval Callout 46"/>
            <p:cNvSpPr/>
            <p:nvPr/>
          </p:nvSpPr>
          <p:spPr>
            <a:xfrm rot="16200000">
              <a:off x="7854845" y="5089115"/>
              <a:ext cx="3202483" cy="3200399"/>
            </a:xfrm>
            <a:prstGeom prst="wedgeEllipseCallout">
              <a:avLst>
                <a:gd name="adj1" fmla="val -42506"/>
                <a:gd name="adj2" fmla="val 66371"/>
              </a:avLst>
            </a:prstGeom>
            <a:solidFill>
              <a:srgbClr val="FFCCFF">
                <a:alpha val="20000"/>
              </a:srgbClr>
            </a:soli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Callout 47"/>
            <p:cNvSpPr/>
            <p:nvPr/>
          </p:nvSpPr>
          <p:spPr>
            <a:xfrm rot="16200000">
              <a:off x="6940444" y="5091199"/>
              <a:ext cx="3202483" cy="3200399"/>
            </a:xfrm>
            <a:prstGeom prst="wedgeEllipseCallout">
              <a:avLst>
                <a:gd name="adj1" fmla="val -45329"/>
                <a:gd name="adj2" fmla="val -65350"/>
              </a:avLst>
            </a:prstGeom>
            <a:solidFill>
              <a:srgbClr val="CCFFFF">
                <a:alpha val="20000"/>
              </a:srgbClr>
            </a:soli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val Callout 48"/>
            <p:cNvSpPr/>
            <p:nvPr/>
          </p:nvSpPr>
          <p:spPr>
            <a:xfrm rot="16200000">
              <a:off x="7397644" y="4393790"/>
              <a:ext cx="3202483" cy="3200399"/>
            </a:xfrm>
            <a:prstGeom prst="wedgeEllipseCallout">
              <a:avLst>
                <a:gd name="adj1" fmla="val 73108"/>
                <a:gd name="adj2" fmla="val 288"/>
              </a:avLst>
            </a:prstGeom>
            <a:solidFill>
              <a:srgbClr val="FFFF00">
                <a:alpha val="20000"/>
              </a:srgbClr>
            </a:soli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defTabSz="642915">
                <a:defRPr/>
              </a:pPr>
              <a:endParaRPr lang="en-US" sz="13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34" y="5750680"/>
            <a:ext cx="294583" cy="5185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162" y="1884437"/>
            <a:ext cx="475628" cy="4756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50" y="5784434"/>
            <a:ext cx="260828" cy="484833"/>
          </a:xfrm>
          <a:prstGeom prst="rect">
            <a:avLst/>
          </a:prstGeom>
        </p:spPr>
      </p:pic>
      <p:pic>
        <p:nvPicPr>
          <p:cNvPr id="53" name="Picture 2" descr="http://www.orangehometuitions.com/profile-pics/S-3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777" y="1699779"/>
            <a:ext cx="803672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http://files.softicons.com/download/toolbar-icons/vista-people-icons-by-icons-land/png/256x256/Occupations/Waitress_Female_Ligh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99" y="5625450"/>
            <a:ext cx="803672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ttp://www.prepagretaconcours.com/prepa_paris/images/team/5378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12" y="5655589"/>
            <a:ext cx="803672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 flipV="1">
            <a:off x="6725728" y="4325138"/>
            <a:ext cx="13540" cy="596513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 flipV="1">
            <a:off x="5470092" y="3971929"/>
            <a:ext cx="733953" cy="9859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Straight Arrow Connector 59"/>
          <p:cNvCxnSpPr/>
          <p:nvPr/>
        </p:nvCxnSpPr>
        <p:spPr>
          <a:xfrm flipH="1" flipV="1">
            <a:off x="6166607" y="3365053"/>
            <a:ext cx="37437" cy="60268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 flipV="1">
            <a:off x="5847114" y="3967741"/>
            <a:ext cx="356931" cy="798316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Arrow Connector 61"/>
          <p:cNvCxnSpPr/>
          <p:nvPr/>
        </p:nvCxnSpPr>
        <p:spPr>
          <a:xfrm>
            <a:off x="6204044" y="3967741"/>
            <a:ext cx="529698" cy="367476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3" name="Straight Arrow Connector 62"/>
          <p:cNvCxnSpPr/>
          <p:nvPr/>
        </p:nvCxnSpPr>
        <p:spPr>
          <a:xfrm flipH="1" flipV="1">
            <a:off x="6727406" y="4918833"/>
            <a:ext cx="651413" cy="265053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4" name="Straight Arrow Connector 63"/>
          <p:cNvCxnSpPr/>
          <p:nvPr/>
        </p:nvCxnSpPr>
        <p:spPr>
          <a:xfrm>
            <a:off x="5845139" y="4768873"/>
            <a:ext cx="880589" cy="14996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Arrow Connector 64"/>
          <p:cNvCxnSpPr/>
          <p:nvPr/>
        </p:nvCxnSpPr>
        <p:spPr>
          <a:xfrm flipV="1">
            <a:off x="5322093" y="4779193"/>
            <a:ext cx="514902" cy="40021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65"/>
          <p:cNvCxnSpPr/>
          <p:nvPr/>
        </p:nvCxnSpPr>
        <p:spPr>
          <a:xfrm flipV="1">
            <a:off x="6745635" y="3909787"/>
            <a:ext cx="324156" cy="42543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Straight Arrow Connector 66"/>
          <p:cNvCxnSpPr/>
          <p:nvPr/>
        </p:nvCxnSpPr>
        <p:spPr>
          <a:xfrm flipV="1">
            <a:off x="6335613" y="4930523"/>
            <a:ext cx="382739" cy="63088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3" name="椭圆 35"/>
          <p:cNvSpPr/>
          <p:nvPr/>
        </p:nvSpPr>
        <p:spPr>
          <a:xfrm>
            <a:off x="7229115" y="5018928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椭圆 32"/>
          <p:cNvSpPr/>
          <p:nvPr/>
        </p:nvSpPr>
        <p:spPr>
          <a:xfrm>
            <a:off x="5309357" y="3909787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矩形 33"/>
          <p:cNvSpPr/>
          <p:nvPr/>
        </p:nvSpPr>
        <p:spPr>
          <a:xfrm>
            <a:off x="5353880" y="3909787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椭圆 38"/>
          <p:cNvSpPr/>
          <p:nvPr/>
        </p:nvSpPr>
        <p:spPr>
          <a:xfrm>
            <a:off x="6578533" y="4165449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矩形 39"/>
          <p:cNvSpPr/>
          <p:nvPr/>
        </p:nvSpPr>
        <p:spPr>
          <a:xfrm>
            <a:off x="6623056" y="4165450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椭圆 41"/>
          <p:cNvSpPr/>
          <p:nvPr/>
        </p:nvSpPr>
        <p:spPr>
          <a:xfrm>
            <a:off x="6166607" y="5400672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矩形 42"/>
          <p:cNvSpPr/>
          <p:nvPr/>
        </p:nvSpPr>
        <p:spPr>
          <a:xfrm>
            <a:off x="6166607" y="5400672"/>
            <a:ext cx="375047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椭圆 18"/>
          <p:cNvSpPr/>
          <p:nvPr/>
        </p:nvSpPr>
        <p:spPr>
          <a:xfrm>
            <a:off x="5137210" y="5014878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矩形 19"/>
          <p:cNvSpPr/>
          <p:nvPr/>
        </p:nvSpPr>
        <p:spPr>
          <a:xfrm>
            <a:off x="5181734" y="5014878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椭圆 29"/>
          <p:cNvSpPr/>
          <p:nvPr/>
        </p:nvSpPr>
        <p:spPr>
          <a:xfrm>
            <a:off x="5684404" y="4610437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矩形 30"/>
          <p:cNvSpPr/>
          <p:nvPr/>
        </p:nvSpPr>
        <p:spPr>
          <a:xfrm>
            <a:off x="5728927" y="4610437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椭圆 11"/>
          <p:cNvSpPr/>
          <p:nvPr/>
        </p:nvSpPr>
        <p:spPr>
          <a:xfrm>
            <a:off x="6005873" y="3190825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矩形 13"/>
          <p:cNvSpPr/>
          <p:nvPr/>
        </p:nvSpPr>
        <p:spPr>
          <a:xfrm>
            <a:off x="6050396" y="3190826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椭圆 15"/>
          <p:cNvSpPr/>
          <p:nvPr/>
        </p:nvSpPr>
        <p:spPr>
          <a:xfrm>
            <a:off x="6050396" y="3800319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矩形 16"/>
          <p:cNvSpPr/>
          <p:nvPr/>
        </p:nvSpPr>
        <p:spPr>
          <a:xfrm>
            <a:off x="6094919" y="3800319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椭圆 21"/>
          <p:cNvSpPr/>
          <p:nvPr/>
        </p:nvSpPr>
        <p:spPr>
          <a:xfrm>
            <a:off x="6559184" y="4770338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椭圆 24"/>
          <p:cNvSpPr/>
          <p:nvPr/>
        </p:nvSpPr>
        <p:spPr>
          <a:xfrm>
            <a:off x="6916701" y="3739750"/>
            <a:ext cx="321469" cy="321469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endParaRPr lang="en-US" sz="1300" b="1" baseline="-25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矩形 25"/>
          <p:cNvSpPr/>
          <p:nvPr/>
        </p:nvSpPr>
        <p:spPr>
          <a:xfrm>
            <a:off x="6961224" y="3739750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矩形 36"/>
          <p:cNvSpPr/>
          <p:nvPr/>
        </p:nvSpPr>
        <p:spPr>
          <a:xfrm>
            <a:off x="7273638" y="5018928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矩形 22"/>
          <p:cNvSpPr/>
          <p:nvPr/>
        </p:nvSpPr>
        <p:spPr>
          <a:xfrm>
            <a:off x="6603707" y="4770338"/>
            <a:ext cx="267891" cy="281327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300" b="1" baseline="-25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13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917244" y="6360210"/>
            <a:ext cx="2480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Meng</a:t>
            </a:r>
            <a:r>
              <a:rPr lang="en-US" dirty="0" smtClean="0"/>
              <a:t> </a:t>
            </a:r>
            <a:r>
              <a:rPr lang="en-US" dirty="0"/>
              <a:t>et al., </a:t>
            </a:r>
            <a:r>
              <a:rPr lang="en-US" dirty="0" smtClean="0"/>
              <a:t>SenSys’15</a:t>
            </a:r>
            <a:r>
              <a:rPr lang="en-US" dirty="0"/>
              <a:t>]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33" grpId="0" animBg="1"/>
      <p:bldP spid="134" grpId="0"/>
      <p:bldP spid="129" grpId="0" animBg="1"/>
      <p:bldP spid="132" grpId="0"/>
      <p:bldP spid="123" grpId="0" animBg="1"/>
      <p:bldP spid="126" grpId="0"/>
      <p:bldP spid="117" grpId="0" animBg="1"/>
      <p:bldP spid="120" grpId="0"/>
      <p:bldP spid="111" grpId="0" animBg="1"/>
      <p:bldP spid="114" grpId="0"/>
      <p:bldP spid="105" grpId="0" animBg="1"/>
      <p:bldP spid="108" grpId="0"/>
      <p:bldP spid="85" grpId="0" animBg="1"/>
      <p:bldP spid="102" grpId="0"/>
      <p:bldP spid="81" grpId="0" animBg="1"/>
      <p:bldP spid="83" grpId="0" animBg="1"/>
      <p:bldP spid="84" grpId="0"/>
      <p:bldP spid="72" grpId="0"/>
      <p:bldP spid="7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179"/>
          <p:cNvSpPr/>
          <p:nvPr/>
        </p:nvSpPr>
        <p:spPr>
          <a:xfrm>
            <a:off x="2061526" y="4045802"/>
            <a:ext cx="2076642" cy="928174"/>
          </a:xfrm>
          <a:prstGeom prst="roundRect">
            <a:avLst>
              <a:gd name="adj" fmla="val 15000"/>
            </a:avLst>
          </a:prstGeom>
          <a:solidFill>
            <a:srgbClr val="FFC000"/>
          </a:solidFill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 179"/>
          <p:cNvSpPr/>
          <p:nvPr/>
        </p:nvSpPr>
        <p:spPr>
          <a:xfrm>
            <a:off x="3688427" y="3261085"/>
            <a:ext cx="449741" cy="607681"/>
          </a:xfrm>
          <a:prstGeom prst="roundRect">
            <a:avLst>
              <a:gd name="adj" fmla="val 15000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defRPr sz="1800"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Correlated Entities – TD-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</a:t>
            </a:r>
            <a:endParaRPr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9" name="Shape 179"/>
          <p:cNvSpPr/>
          <p:nvPr/>
        </p:nvSpPr>
        <p:spPr>
          <a:xfrm>
            <a:off x="7040629" y="3252903"/>
            <a:ext cx="1605924" cy="580480"/>
          </a:xfrm>
          <a:prstGeom prst="roundRect">
            <a:avLst>
              <a:gd name="adj" fmla="val 15000"/>
            </a:avLst>
          </a:prstGeom>
          <a:solidFill>
            <a:srgbClr val="00B0F0"/>
          </a:solidFill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矩形标注 12"/>
          <p:cNvSpPr/>
          <p:nvPr/>
        </p:nvSpPr>
        <p:spPr>
          <a:xfrm>
            <a:off x="1144174" y="1898208"/>
            <a:ext cx="2862603" cy="787210"/>
          </a:xfrm>
          <a:prstGeom prst="wedgeRectCallout">
            <a:avLst>
              <a:gd name="adj1" fmla="val 27179"/>
              <a:gd name="adj2" fmla="val 126521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Variable 1: Sensor Weight</a:t>
            </a:r>
          </a:p>
          <a:p>
            <a:pPr defTabSz="642915">
              <a:defRPr/>
            </a:pPr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Reliability degree of the information provided by the sensor</a:t>
            </a:r>
          </a:p>
        </p:txBody>
      </p:sp>
      <p:sp>
        <p:nvSpPr>
          <p:cNvPr id="27" name="Shape 179"/>
          <p:cNvSpPr/>
          <p:nvPr/>
        </p:nvSpPr>
        <p:spPr>
          <a:xfrm>
            <a:off x="3142575" y="3261085"/>
            <a:ext cx="377059" cy="582591"/>
          </a:xfrm>
          <a:prstGeom prst="roundRect">
            <a:avLst>
              <a:gd name="adj" fmla="val 15000"/>
            </a:avLst>
          </a:prstGeom>
          <a:solidFill>
            <a:srgbClr val="FFFF00"/>
          </a:solidFill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矩形标注 12"/>
          <p:cNvSpPr/>
          <p:nvPr/>
        </p:nvSpPr>
        <p:spPr>
          <a:xfrm>
            <a:off x="4758227" y="1898208"/>
            <a:ext cx="2946797" cy="787210"/>
          </a:xfrm>
          <a:prstGeom prst="wedgeRectCallout">
            <a:avLst>
              <a:gd name="adj1" fmla="val -79693"/>
              <a:gd name="adj2" fmla="val 126620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Variable 2: Truth</a:t>
            </a:r>
          </a:p>
          <a:p>
            <a:pPr defTabSz="642915">
              <a:defRPr/>
            </a:pPr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True value of an entity</a:t>
            </a:r>
          </a:p>
          <a:p>
            <a:pPr defTabSz="642915">
              <a:defRPr/>
            </a:pPr>
            <a:endParaRPr lang="en-US" sz="1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矩形标注 12"/>
          <p:cNvSpPr/>
          <p:nvPr/>
        </p:nvSpPr>
        <p:spPr>
          <a:xfrm>
            <a:off x="146798" y="5348189"/>
            <a:ext cx="2862603" cy="787210"/>
          </a:xfrm>
          <a:prstGeom prst="wedgeRectCallout">
            <a:avLst>
              <a:gd name="adj1" fmla="val 36406"/>
              <a:gd name="adj2" fmla="val -90995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Constraint Function</a:t>
            </a:r>
            <a:endParaRPr lang="en-US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矩形标注 12"/>
          <p:cNvSpPr/>
          <p:nvPr/>
        </p:nvSpPr>
        <p:spPr>
          <a:xfrm>
            <a:off x="6062816" y="5334508"/>
            <a:ext cx="2946797" cy="787210"/>
          </a:xfrm>
          <a:prstGeom prst="wedgeRectCallout">
            <a:avLst>
              <a:gd name="adj1" fmla="val 16456"/>
              <a:gd name="adj2" fmla="val -226495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Regularization </a:t>
            </a:r>
          </a:p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 correlation information</a:t>
            </a:r>
            <a:endParaRPr lang="en-US" sz="1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标注 12"/>
          <p:cNvSpPr/>
          <p:nvPr/>
        </p:nvSpPr>
        <p:spPr>
          <a:xfrm>
            <a:off x="3140699" y="5334508"/>
            <a:ext cx="2862603" cy="787210"/>
          </a:xfrm>
          <a:prstGeom prst="wedgeRectCallout">
            <a:avLst>
              <a:gd name="adj1" fmla="val 76221"/>
              <a:gd name="adj2" fmla="val -229592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Similarity Function</a:t>
            </a:r>
          </a:p>
          <a:p>
            <a:pPr defTabSz="642915">
              <a:defRPr/>
            </a:pPr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Similarity between correlated entities</a:t>
            </a:r>
          </a:p>
          <a:p>
            <a:pPr defTabSz="642915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e.g., Gaussian Kernel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Shape 179"/>
          <p:cNvSpPr/>
          <p:nvPr/>
        </p:nvSpPr>
        <p:spPr>
          <a:xfrm>
            <a:off x="6317409" y="3271377"/>
            <a:ext cx="723220" cy="562006"/>
          </a:xfrm>
          <a:prstGeom prst="roundRect">
            <a:avLst>
              <a:gd name="adj" fmla="val 15000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-149943" y="3058958"/>
                <a:ext cx="9268563" cy="18480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26788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Light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sym typeface="Helvetica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∗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𝑊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𝑖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sym typeface="Helvetica Light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𝑘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sym typeface="Helvetica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sym typeface="Helvetica Light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sym typeface="Helvetica Light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sym typeface="Helvetica Light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sym typeface="Helvetica Light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sym typeface="Helvetica Light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(∗)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−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sym typeface="Helvetica Light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sym typeface="Helvetica Light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+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Helvetica Light"/>
                                        </a:rPr>
                                        <m:t>𝛼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</m:ctrlPr>
                                        </m:naryPr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𝑖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∈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𝑁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)</m:t>
                                          </m:r>
                                        </m:sub>
                                        <m:sup/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𝑆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𝑖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)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‖"/>
                                                  <m:endChr m:val="‖"/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ea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Sup>
                                                    <m:sSubSup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/>
                                                              <a:ea typeface="Cambria Math" panose="02040503050406030204" pitchFamily="18" charset="0"/>
                                                              <a:sym typeface="Helvetica Light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  <a:sym typeface="Helvetica Light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  <m:sup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  <a:sym typeface="Helvetica Light"/>
                                                            </a:rPr>
                                                            <m:t>′</m:t>
                                                          </m:r>
                                                        </m:sup>
                                                      </m:sSup>
                                                    </m:sub>
                                                    <m: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(∗)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−</m:t>
                                                  </m:r>
                                                  <m:sSubSup>
                                                    <m:sSubSup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(∗)</m:t>
                                                      </m:r>
                                                    </m:sup>
                                                  </m:sSub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nary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sym typeface="Helvetica Light"/>
                </a:endParaRPr>
              </a:p>
              <a:p>
                <a:pPr marL="1847264" indent="-924190" latinLnBrk="1" hangingPunct="0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.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𝑡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Helvetica Light"/>
                        </a:rPr>
                        <m:t>. 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  <a:sym typeface="Helvetica Light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𝑘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𝐾</m:t>
                          </m:r>
                        </m:sup>
                        <m:e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Light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sym typeface="Helvetica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sz="2500" dirty="0">
                  <a:solidFill>
                    <a:srgbClr val="000000"/>
                  </a:solidFill>
                  <a:sym typeface="Helvetica Ligh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943" y="3058958"/>
                <a:ext cx="9268563" cy="18480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5" grpId="0" animBg="1"/>
      <p:bldP spid="179" grpId="0" animBg="1"/>
      <p:bldP spid="24" grpId="0" animBg="1"/>
      <p:bldP spid="27" grpId="0" animBg="1"/>
      <p:bldP spid="29" grpId="0" animBg="1"/>
      <p:bldP spid="30" grpId="0" animBg="1"/>
      <p:bldP spid="31" grpId="0" animBg="1"/>
      <p:bldP spid="12" grpId="0" animBg="1"/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defRPr sz="1800"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Correlated Entities – TD-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</a:t>
            </a:r>
            <a:endParaRPr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0" name="Shape 22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>
              <a:buNone/>
              <a:defRPr sz="1800"/>
            </a:pPr>
            <a:endParaRPr sz="2500" dirty="0"/>
          </a:p>
          <a:p>
            <a:pPr marL="0" indent="0">
              <a:buNone/>
              <a:defRPr sz="1800"/>
            </a:pPr>
            <a:endParaRPr sz="2500" dirty="0"/>
          </a:p>
          <a:p>
            <a:pPr marL="0" indent="0">
              <a:buNone/>
              <a:defRPr sz="1800"/>
            </a:pPr>
            <a:endParaRPr sz="2500" dirty="0"/>
          </a:p>
          <a:p>
            <a:pPr marL="0" indent="0">
              <a:buNone/>
              <a:defRPr sz="1800"/>
            </a:pPr>
            <a:endParaRPr sz="2500" dirty="0"/>
          </a:p>
        </p:txBody>
      </p:sp>
      <p:sp>
        <p:nvSpPr>
          <p:cNvPr id="228" name="Shape 228"/>
          <p:cNvSpPr/>
          <p:nvPr/>
        </p:nvSpPr>
        <p:spPr>
          <a:xfrm>
            <a:off x="2083733" y="4641504"/>
            <a:ext cx="867143" cy="1083256"/>
          </a:xfrm>
          <a:prstGeom prst="roundRect">
            <a:avLst>
              <a:gd name="adj" fmla="val 15922"/>
            </a:avLst>
          </a:prstGeom>
          <a:ln w="381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2476927" y="3044334"/>
            <a:ext cx="12485" cy="1597170"/>
          </a:xfrm>
          <a:prstGeom prst="line">
            <a:avLst/>
          </a:prstGeom>
          <a:ln w="57150">
            <a:solidFill>
              <a:srgbClr val="C82506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2243659" y="2050011"/>
            <a:ext cx="476712" cy="994324"/>
          </a:xfrm>
          <a:prstGeom prst="roundRect">
            <a:avLst>
              <a:gd name="adj" fmla="val 35860"/>
            </a:avLst>
          </a:prstGeom>
          <a:ln w="38100">
            <a:solidFill>
              <a:srgbClr val="C82506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标注 12"/>
              <p:cNvSpPr/>
              <p:nvPr/>
            </p:nvSpPr>
            <p:spPr>
              <a:xfrm>
                <a:off x="3221785" y="3122602"/>
                <a:ext cx="4487385" cy="1164704"/>
              </a:xfrm>
              <a:prstGeom prst="wedgeRectCallout">
                <a:avLst>
                  <a:gd name="adj1" fmla="val -65442"/>
                  <a:gd name="adj2" fmla="val 65136"/>
                </a:avLst>
              </a:prstGeom>
              <a:gradFill rotWithShape="1">
                <a:gsLst>
                  <a:gs pos="0">
                    <a:srgbClr val="4F81BD">
                      <a:tint val="50000"/>
                      <a:satMod val="300000"/>
                    </a:srgbClr>
                  </a:gs>
                  <a:gs pos="35000">
                    <a:srgbClr val="4F81BD">
                      <a:tint val="37000"/>
                      <a:satMod val="300000"/>
                    </a:srgbClr>
                  </a:gs>
                  <a:gs pos="100000">
                    <a:srgbClr val="4F81B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64291" tIns="32146" rIns="64291" bIns="32146" rtlCol="0" anchor="ctr"/>
              <a:lstStyle/>
              <a:p>
                <a:pPr defTabSz="642915">
                  <a:defRPr/>
                </a:pPr>
                <a:r>
                  <a:rPr lang="en-US" sz="1700" b="1" dirty="0" smtClean="0">
                    <a:effectLst/>
                    <a:latin typeface="Times New Roman" pitchFamily="18" charset="0"/>
                    <a:cs typeface="Times New Roman" pitchFamily="18" charset="0"/>
                  </a:rPr>
                  <a:t>Partition entities into </a:t>
                </a:r>
                <a:r>
                  <a:rPr lang="en-US" sz="1700" b="1" dirty="0">
                    <a:solidFill>
                      <a:srgbClr val="FF0000"/>
                    </a:solidFill>
                    <a:effectLst/>
                    <a:latin typeface="Times New Roman" pitchFamily="18" charset="0"/>
                    <a:cs typeface="Times New Roman" pitchFamily="18" charset="0"/>
                  </a:rPr>
                  <a:t>disjoint independent sets</a:t>
                </a:r>
              </a:p>
              <a:p>
                <a:pPr defTabSz="642915">
                  <a:defRPr/>
                </a:pPr>
                <a14:m>
                  <m:oMath xmlns:m="http://schemas.openxmlformats.org/officeDocument/2006/math">
                    <m:r>
                      <a:rPr lang="en-US" sz="1700" b="1" i="1">
                        <a:effectLst/>
                        <a:latin typeface="Cambria Math" panose="02040503050406030204" pitchFamily="18" charset="0"/>
                        <a:cs typeface="Times New Roman" pitchFamily="18" charset="0"/>
                      </a:rPr>
                      <m:t>{</m:t>
                    </m:r>
                    <m:sSubSup>
                      <m:sSubSupPr>
                        <m:ctrlPr>
                          <a:rPr lang="en-US" sz="1700" b="1" i="1"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sz="1700" b="1" i="1"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700" b="1"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𝟏</m:t>
                        </m:r>
                      </m:sub>
                      <m:sup/>
                    </m:sSubSup>
                    <m:r>
                      <a:rPr lang="en-US" sz="1700" b="1">
                        <a:effectLst/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Sup>
                      <m:sSubSupPr>
                        <m:ctrlPr>
                          <a:rPr lang="en-US" sz="1700" b="1" i="1"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sz="1700" b="1" i="1"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700" b="1"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sub>
                      <m:sup/>
                    </m:sSubSup>
                    <m:r>
                      <a:rPr lang="en-US" sz="1700" b="1">
                        <a:effectLst/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en-US" sz="1700" b="1" dirty="0">
                    <a:effectLst/>
                    <a:latin typeface="Times New Roman" pitchFamily="18" charset="0"/>
                    <a:cs typeface="Times New Roman" pitchFamily="18" charset="0"/>
                  </a:rPr>
                  <a:t>…,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00" b="1" i="1"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sz="1700" b="1" i="1"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𝑰</m:t>
                        </m:r>
                      </m:e>
                      <m:sub>
                        <m:r>
                          <a:rPr lang="en-US" sz="1700" b="1">
                            <a:effectLst/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𝑱</m:t>
                        </m:r>
                      </m:sub>
                      <m:sup/>
                    </m:sSubSup>
                  </m:oMath>
                </a14:m>
                <a:r>
                  <a:rPr lang="en-US" sz="1700" b="1" dirty="0">
                    <a:effectLst/>
                    <a:latin typeface="Times New Roman" pitchFamily="18" charset="0"/>
                    <a:cs typeface="Times New Roman" pitchFamily="18" charset="0"/>
                  </a:rPr>
                  <a:t>}</a:t>
                </a:r>
              </a:p>
              <a:p>
                <a:pPr defTabSz="642915">
                  <a:defRPr/>
                </a:pPr>
                <a:r>
                  <a:rPr lang="en-US" sz="1700" b="1" dirty="0">
                    <a:effectLst/>
                    <a:latin typeface="Times New Roman" pitchFamily="18" charset="0"/>
                    <a:cs typeface="Times New Roman" pitchFamily="18" charset="0"/>
                  </a:rPr>
                  <a:t>(there are no correlations within the same set)</a:t>
                </a:r>
              </a:p>
            </p:txBody>
          </p:sp>
        </mc:Choice>
        <mc:Fallback xmlns="">
          <p:sp>
            <p:nvSpPr>
              <p:cNvPr id="15" name="矩形标注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785" y="3122602"/>
                <a:ext cx="4487385" cy="1164704"/>
              </a:xfrm>
              <a:prstGeom prst="wedgeRectCallout">
                <a:avLst>
                  <a:gd name="adj1" fmla="val -65442"/>
                  <a:gd name="adj2" fmla="val 65136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4341" y="2060497"/>
                <a:ext cx="8722003" cy="9825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26788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Light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sym typeface="Helvetica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∗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𝑊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=</m:t>
                          </m:r>
                          <m:nary>
                            <m:naryPr>
                              <m:chr m:val="∑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𝑖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=</m:t>
                              </m:r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𝑁</m:t>
                              </m:r>
                            </m:sup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sym typeface="Helvetica Light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𝑘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23"/>
                                        </m:r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sym typeface="Helvetica Light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sym typeface="Helvetica Light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sym typeface="Helvetica Light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sym typeface="Helvetica Light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‖"/>
                                              <m:endChr m:val="‖"/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sym typeface="Helvetica Light"/>
                                                </a:rPr>
                                              </m:ctrlPr>
                                            </m:dP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sym typeface="Helvetica Light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(∗)</m:t>
                                                  </m:r>
                                                </m:sup>
                                              </m:sSub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−</m:t>
                                              </m:r>
                                              <m:sSubSup>
                                                <m:sSub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sym typeface="Helvetica Light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(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𝑘</m:t>
                                                  </m:r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)</m:t>
                                                  </m:r>
                                                </m:sup>
                                              </m:sSub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sym typeface="Helvetica Light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+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Helvetica Light"/>
                                        </a:rPr>
                                        <m:t>𝛼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</m:ctrlPr>
                                        </m:naryPr>
                                        <m:sub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𝑖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∈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𝑁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)</m:t>
                                          </m:r>
                                        </m:sub>
                                        <m:sup/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𝑆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(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𝑖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sym typeface="Helvetica Light"/>
                                            </a:rPr>
                                            <m:t>)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‖"/>
                                                  <m:endChr m:val="‖"/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ea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Sup>
                                                    <m:sSubSup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sSup>
                                                        <m:sSup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/>
                                                              <a:ea typeface="Cambria Math" panose="02040503050406030204" pitchFamily="18" charset="0"/>
                                                              <a:sym typeface="Helvetica Light"/>
                                                            </a:rPr>
                                                          </m:ctrlPr>
                                                        </m:sSup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  <a:sym typeface="Helvetica Light"/>
                                                            </a:rPr>
                                                            <m:t>𝑖</m:t>
                                                          </m:r>
                                                        </m:e>
                                                        <m:sup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  <a:sym typeface="Helvetica Light"/>
                                                            </a:rPr>
                                                            <m:t>′</m:t>
                                                          </m:r>
                                                        </m:sup>
                                                      </m:sSup>
                                                    </m:sub>
                                                    <m: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(∗)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  <a:sym typeface="Helvetica Light"/>
                                                    </a:rPr>
                                                    <m:t>−</m:t>
                                                  </m:r>
                                                  <m:sSubSup>
                                                    <m:sSubSup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  <a:sym typeface="Helvetica Light"/>
                                                        </a:rPr>
                                                        <m:t>(∗)</m:t>
                                                      </m:r>
                                                    </m:sup>
                                                  </m:sSub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sym typeface="Helvetica Light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nary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sym typeface="Helvetica Ligh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1" y="2060497"/>
                <a:ext cx="8722003" cy="9825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10824" y="4633889"/>
                <a:ext cx="9146735" cy="982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26788" rtlCol="0" anchor="ctr">
                <a:spAutoFit/>
              </a:bodyPr>
              <a:lstStyle/>
              <a:p>
                <a:pPr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Light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sym typeface="Helvetica Light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sym typeface="Helvetica Light"/>
                                        </a:rPr>
                                        <m:t>∗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Helvetica Light"/>
                                </a:rPr>
                                <m:t>𝑊</m:t>
                              </m:r>
                            </m:lim>
                          </m:limLow>
                        </m:fName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e>
                                  </m:d>
                                </m:sup>
                              </m:s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Helvetica Light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Helvetica Light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Light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Light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Light"/>
                                </a:rPr>
                                <m:t>⊂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 Light"/>
                                </a:rPr>
                                <m:t>𝐼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Helvetica Light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Helvetica Light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 Light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  <a:sym typeface="Helvetica Light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Helvetica Light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sym typeface="Helvetica Light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begChr m:val="‖"/>
                                                  <m:endChr m:val="‖"/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Sup>
                                                    <m:sSubSup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(∗)</m:t>
                                                      </m:r>
                                                    </m:sup>
                                                  </m:sSub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sSubSup>
                                                    <m:sSubSupPr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sSubSupP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𝑥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  <m: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(</m:t>
                                                      </m:r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𝑘</m:t>
                                                      </m:r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</m:t>
                                                      </m:r>
                                                    </m:sup>
                                                  </m:sSub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  <m:nary>
                                            <m:naryPr>
                                              <m:chr m:val="∑"/>
                                              <m:supHide m:val="on"/>
                                              <m:ctrl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∈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b>
                                            <m:sup/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d>
                                                    <m:dPr>
                                                      <m:begChr m:val="‖"/>
                                                      <m:endChr m:val="‖"/>
                                                      <m:ctrlP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Sup>
                                                        <m:sSubSup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Sup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sSup>
                                                            <m:sSupPr>
                                                              <m:ctrlPr>
                                                                <a:rPr lang="en-US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/>
                                                                  <a:ea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pPr>
                                                            <m:e>
                                                              <m:r>
                                                                <a:rPr lang="en-US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ea typeface="Cambria Math" panose="02040503050406030204" pitchFamily="18" charset="0"/>
                                                                </a:rPr>
                                                                <m:t>𝑖</m:t>
                                                              </m:r>
                                                            </m:e>
                                                            <m:sup>
                                                              <m:r>
                                                                <a:rPr lang="en-US" sz="2000" i="1">
                                                                  <a:solidFill>
                                                                    <a:srgbClr val="000000"/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  <a:ea typeface="Cambria Math" panose="02040503050406030204" pitchFamily="18" charset="0"/>
                                                                </a:rPr>
                                                                <m:t>′</m:t>
                                                              </m:r>
                                                            </m:sup>
                                                          </m:sSup>
                                                        </m:sub>
                                                        <m:sup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(∗)</m:t>
                                                          </m:r>
                                                        </m:sup>
                                                      </m:sSubSup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−</m:t>
                                                      </m:r>
                                                      <m:sSubSup>
                                                        <m:sSubSup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Sup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𝑥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  <m:sup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srgbClr val="000000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  <a:ea typeface="Cambria Math" panose="02040503050406030204" pitchFamily="18" charset="0"/>
                                                            </a:rPr>
                                                            <m:t>(∗)</m:t>
                                                          </m:r>
                                                        </m:sup>
                                                      </m:sSubSup>
                                                    </m:e>
                                                  </m:d>
                                                </m:e>
                                                <m:sup>
                                                  <m:r>
                                                    <a:rPr lang="en-US" sz="20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nary>
                                        </m:e>
                                      </m:nary>
                                    </m:e>
                                  </m:d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sym typeface="Helvetica Ligh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24" y="4633889"/>
                <a:ext cx="9146735" cy="9828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  <p:bldP spid="229" grpId="0" animBg="1"/>
      <p:bldP spid="231" grpId="0" animBg="1"/>
      <p:bldP spid="15" grpId="0" animBg="1"/>
      <p:bldP spid="1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4" y="3864611"/>
            <a:ext cx="2621141" cy="2314575"/>
          </a:xfrm>
          <a:prstGeom prst="rect">
            <a:avLst/>
          </a:prstGeom>
        </p:spPr>
      </p:pic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7760"/>
            </a:lvl1pPr>
          </a:lstStyle>
          <a:p>
            <a:pPr lvl="0" algn="ctr">
              <a:defRPr sz="1800"/>
            </a:pPr>
            <a:r>
              <a:rPr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Experiments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Air Quality Sensing System</a:t>
            </a:r>
            <a:endParaRPr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Shape 270"/>
          <p:cNvSpPr>
            <a:spLocks noGrp="1"/>
          </p:cNvSpPr>
          <p:nvPr>
            <p:ph idx="1"/>
          </p:nvPr>
        </p:nvSpPr>
        <p:spPr>
          <a:xfrm>
            <a:off x="457200" y="1097280"/>
            <a:ext cx="8229600" cy="43513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321457" lvl="1" indent="-321457" defTabSz="914353">
              <a:lnSpc>
                <a:spcPct val="120000"/>
              </a:lnSpc>
              <a:spcBef>
                <a:spcPct val="20000"/>
              </a:spcBef>
              <a:buSzPct val="100000"/>
              <a:defRPr sz="1800"/>
            </a:pPr>
            <a:r>
              <a:rPr lang="en-US" sz="3000" dirty="0">
                <a:solidFill>
                  <a:srgbClr val="C00000"/>
                </a:solidFill>
              </a:rPr>
              <a:t>Air Quality Sensing System</a:t>
            </a:r>
          </a:p>
          <a:p>
            <a:pPr marL="633413" lvl="1" indent="-177800" defTabSz="914353">
              <a:lnSpc>
                <a:spcPct val="110000"/>
              </a:lnSpc>
              <a:spcBef>
                <a:spcPct val="20000"/>
              </a:spcBef>
              <a:defRPr sz="1800"/>
            </a:pPr>
            <a:r>
              <a:rPr lang="en-US" sz="2200" dirty="0">
                <a:cs typeface="Times New Roman" pitchFamily="18" charset="0"/>
              </a:rPr>
              <a:t>Monitor particulate matter with diameter less than 2.5 micron (PM2.5)</a:t>
            </a:r>
          </a:p>
          <a:p>
            <a:pPr marL="633413" lvl="1" indent="-177800" defTabSz="914353">
              <a:lnSpc>
                <a:spcPct val="110000"/>
              </a:lnSpc>
              <a:spcBef>
                <a:spcPct val="20000"/>
              </a:spcBef>
              <a:defRPr sz="1800"/>
            </a:pPr>
            <a:r>
              <a:rPr lang="en-US" sz="2200" dirty="0">
                <a:cs typeface="Times New Roman" pitchFamily="18" charset="0"/>
              </a:rPr>
              <a:t>14 participants equipped with mini-AQM</a:t>
            </a:r>
          </a:p>
          <a:p>
            <a:pPr marL="633413" lvl="1" indent="-177800" defTabSz="914353">
              <a:lnSpc>
                <a:spcPct val="110000"/>
              </a:lnSpc>
              <a:spcBef>
                <a:spcPct val="20000"/>
              </a:spcBef>
              <a:defRPr sz="1800"/>
            </a:pPr>
            <a:r>
              <a:rPr lang="en-US" sz="2200" dirty="0">
                <a:cs typeface="Times New Roman" pitchFamily="18" charset="0"/>
              </a:rPr>
              <a:t>Ground truth is collected with </a:t>
            </a:r>
            <a:r>
              <a:rPr lang="en-US" sz="2200" dirty="0" err="1">
                <a:cs typeface="Times New Roman" pitchFamily="18" charset="0"/>
              </a:rPr>
              <a:t>Thermo</a:t>
            </a:r>
            <a:endParaRPr lang="en-US" sz="2200" dirty="0">
              <a:cs typeface="Times New Roman" pitchFamily="18" charset="0"/>
            </a:endParaRPr>
          </a:p>
          <a:p>
            <a:pPr marL="633413" lvl="1" indent="-177800" defTabSz="914353">
              <a:lnSpc>
                <a:spcPct val="110000"/>
              </a:lnSpc>
              <a:spcBef>
                <a:spcPct val="20000"/>
              </a:spcBef>
              <a:defRPr sz="1800"/>
            </a:pPr>
            <a:r>
              <a:rPr lang="en-US" sz="2200" dirty="0">
                <a:cs typeface="Times New Roman" pitchFamily="18" charset="0"/>
              </a:rPr>
              <a:t>Conduct PM2.5 sensing in 4 areas in Tsinghua University</a:t>
            </a:r>
          </a:p>
          <a:p>
            <a:pPr marL="633413" lvl="1" indent="-177800" defTabSz="914353">
              <a:lnSpc>
                <a:spcPct val="110000"/>
              </a:lnSpc>
              <a:spcBef>
                <a:spcPct val="20000"/>
              </a:spcBef>
              <a:defRPr sz="1800"/>
            </a:pP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marL="633413" indent="-177800">
              <a:defRPr sz="1800"/>
            </a:pPr>
            <a:endParaRPr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1" y="3864611"/>
            <a:ext cx="3567346" cy="2316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96" b="50605"/>
          <a:stretch/>
        </p:blipFill>
        <p:spPr>
          <a:xfrm>
            <a:off x="6944447" y="3864610"/>
            <a:ext cx="688702" cy="1157288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6" r="66396"/>
          <a:stretch/>
        </p:blipFill>
        <p:spPr>
          <a:xfrm>
            <a:off x="6945206" y="5133372"/>
            <a:ext cx="687943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2" b="50306"/>
          <a:stretch/>
        </p:blipFill>
        <p:spPr>
          <a:xfrm>
            <a:off x="7667624" y="3864610"/>
            <a:ext cx="1327579" cy="1157288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2" t="50520"/>
          <a:stretch/>
        </p:blipFill>
        <p:spPr>
          <a:xfrm>
            <a:off x="7664322" y="5133372"/>
            <a:ext cx="1330881" cy="11701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4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1457" indent="-321457" algn="ctr" defTabSz="398428">
              <a:lnSpc>
                <a:spcPct val="110000"/>
              </a:lnSpc>
              <a:spcBef>
                <a:spcPct val="20000"/>
              </a:spcBef>
              <a:buSzPct val="100000"/>
              <a:defRPr sz="1800"/>
            </a:pP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Correlated Entities – TD-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Helvetica Light"/>
              </a:rPr>
              <a:t>corr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25" b="27188"/>
          <a:stretch/>
        </p:blipFill>
        <p:spPr>
          <a:xfrm>
            <a:off x="0" y="1385970"/>
            <a:ext cx="8580004" cy="3477274"/>
          </a:xfrm>
          <a:prstGeom prst="rect">
            <a:avLst/>
          </a:prstGeom>
        </p:spPr>
      </p:pic>
      <p:sp>
        <p:nvSpPr>
          <p:cNvPr id="4" name="矩形标注 12"/>
          <p:cNvSpPr/>
          <p:nvPr/>
        </p:nvSpPr>
        <p:spPr>
          <a:xfrm>
            <a:off x="1993973" y="5291965"/>
            <a:ext cx="5156054" cy="787210"/>
          </a:xfrm>
          <a:prstGeom prst="wedgeRectCallout">
            <a:avLst>
              <a:gd name="adj1" fmla="val 6208"/>
              <a:gd name="adj2" fmla="val 1733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64291" tIns="32146" rIns="64291" bIns="32146" rtlCol="0" anchor="ctr"/>
          <a:lstStyle/>
          <a:p>
            <a:pPr defTabSz="642915"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proposed method 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performs better</a:t>
            </a:r>
          </a:p>
          <a:p>
            <a:pPr defTabSz="642915">
              <a:defRPr/>
            </a:pP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especially 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when the coverage rates of sensors are low</a:t>
            </a:r>
            <a:endParaRPr lang="en-US" sz="17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62" y="1419636"/>
            <a:ext cx="1869884" cy="4231380"/>
          </a:xfrm>
          <a:prstGeom prst="rect">
            <a:avLst/>
          </a:prstGeom>
        </p:spPr>
      </p:pic>
      <p:pic>
        <p:nvPicPr>
          <p:cNvPr id="40" name="Picture 3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49" y="1608635"/>
            <a:ext cx="678162" cy="816428"/>
          </a:xfrm>
          <a:prstGeom prst="rect">
            <a:avLst/>
          </a:prstGeom>
        </p:spPr>
      </p:pic>
      <p:cxnSp>
        <p:nvCxnSpPr>
          <p:cNvPr id="52" name="Curved Connector 51"/>
          <p:cNvCxnSpPr>
            <a:stCxn id="40" idx="1"/>
          </p:cNvCxnSpPr>
          <p:nvPr/>
        </p:nvCxnSpPr>
        <p:spPr>
          <a:xfrm rot="10800000" flipV="1">
            <a:off x="5317114" y="2016851"/>
            <a:ext cx="1589537" cy="1123193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4" name="Picture 5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35" y="2667402"/>
            <a:ext cx="678162" cy="816428"/>
          </a:xfrm>
          <a:prstGeom prst="rect">
            <a:avLst/>
          </a:prstGeom>
        </p:spPr>
      </p:pic>
      <p:cxnSp>
        <p:nvCxnSpPr>
          <p:cNvPr id="55" name="Curved Connector 54"/>
          <p:cNvCxnSpPr>
            <a:stCxn id="54" idx="1"/>
          </p:cNvCxnSpPr>
          <p:nvPr/>
        </p:nvCxnSpPr>
        <p:spPr>
          <a:xfrm rot="10800000" flipV="1">
            <a:off x="5327334" y="3075617"/>
            <a:ext cx="1592501" cy="5949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6" name="Picture 5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/>
          <a:stretch/>
        </p:blipFill>
        <p:spPr>
          <a:xfrm>
            <a:off x="7680392" y="2563393"/>
            <a:ext cx="730835" cy="936245"/>
          </a:xfrm>
          <a:prstGeom prst="rect">
            <a:avLst/>
          </a:prstGeom>
        </p:spPr>
      </p:pic>
      <p:pic>
        <p:nvPicPr>
          <p:cNvPr id="59" name="Picture 5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09" y="4768748"/>
            <a:ext cx="711083" cy="974446"/>
          </a:xfrm>
          <a:prstGeom prst="rect">
            <a:avLst/>
          </a:prstGeom>
        </p:spPr>
      </p:pic>
      <p:cxnSp>
        <p:nvCxnSpPr>
          <p:cNvPr id="60" name="Curved Connector 59"/>
          <p:cNvCxnSpPr>
            <a:stCxn id="59" idx="1"/>
          </p:cNvCxnSpPr>
          <p:nvPr/>
        </p:nvCxnSpPr>
        <p:spPr>
          <a:xfrm rot="10800000">
            <a:off x="5317113" y="3379919"/>
            <a:ext cx="1636696" cy="1876052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3" name="Picture 6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36" y="4699514"/>
            <a:ext cx="697915" cy="948110"/>
          </a:xfrm>
          <a:prstGeom prst="rect">
            <a:avLst/>
          </a:prstGeom>
        </p:spPr>
      </p:pic>
      <p:pic>
        <p:nvPicPr>
          <p:cNvPr id="64" name="Picture 6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8"/>
          <a:stretch/>
        </p:blipFill>
        <p:spPr>
          <a:xfrm>
            <a:off x="7698745" y="1447952"/>
            <a:ext cx="730835" cy="93624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987782" y="3927724"/>
            <a:ext cx="677108" cy="9164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3200" dirty="0" smtClean="0"/>
              <a:t>… </a:t>
            </a:r>
            <a:endParaRPr lang="en-US" sz="32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6" b="29567"/>
          <a:stretch/>
        </p:blipFill>
        <p:spPr>
          <a:xfrm>
            <a:off x="602475" y="1193849"/>
            <a:ext cx="1777519" cy="36841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" r="938" b="2646"/>
          <a:stretch/>
        </p:blipFill>
        <p:spPr>
          <a:xfrm>
            <a:off x="2372264" y="1193852"/>
            <a:ext cx="1855457" cy="37406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1299678"/>
            <a:ext cx="38862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Crowdsourcing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8</a:t>
            </a:fld>
            <a:endParaRPr lang="en-US"/>
          </a:p>
        </p:txBody>
      </p:sp>
      <p:pic>
        <p:nvPicPr>
          <p:cNvPr id="28" name="Content Placeholder 12" descr="Screen Clipping"/>
          <p:cNvPicPr>
            <a:picLocks noGrp="1"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" y="3653731"/>
            <a:ext cx="543760" cy="494606"/>
          </a:xfrm>
          <a:prstGeom prst="rect">
            <a:avLst/>
          </a:prstGeom>
        </p:spPr>
      </p:pic>
      <p:sp>
        <p:nvSpPr>
          <p:cNvPr id="29" name="Content Placeholder 9"/>
          <p:cNvSpPr>
            <a:spLocks noGrp="1"/>
          </p:cNvSpPr>
          <p:nvPr/>
        </p:nvSpPr>
        <p:spPr>
          <a:xfrm>
            <a:off x="8280" y="200501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" name="Content Placeholder 8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9" y="2067205"/>
            <a:ext cx="3983968" cy="1491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444" y="3647604"/>
            <a:ext cx="468139" cy="500731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346" y="3647605"/>
            <a:ext cx="480702" cy="500731"/>
          </a:xfrm>
          <a:prstGeom prst="rect">
            <a:avLst/>
          </a:prstGeom>
        </p:spPr>
      </p:pic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1684854079"/>
              </p:ext>
            </p:extLst>
          </p:nvPr>
        </p:nvGraphicFramePr>
        <p:xfrm>
          <a:off x="-325707" y="4490567"/>
          <a:ext cx="3514979" cy="176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5" name="Down Arrow 34"/>
          <p:cNvSpPr/>
          <p:nvPr/>
        </p:nvSpPr>
        <p:spPr>
          <a:xfrm rot="2663100">
            <a:off x="1558112" y="4434579"/>
            <a:ext cx="283671" cy="274059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2738821" y="5365598"/>
            <a:ext cx="334369" cy="35382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TextBox 28"/>
          <p:cNvSpPr txBox="1"/>
          <p:nvPr/>
        </p:nvSpPr>
        <p:spPr>
          <a:xfrm>
            <a:off x="2996662" y="5219343"/>
            <a:ext cx="146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Final Answer:</a:t>
            </a:r>
          </a:p>
          <a:p>
            <a:r>
              <a:rPr lang="en-US" dirty="0" smtClean="0"/>
              <a:t>         </a:t>
            </a:r>
            <a:r>
              <a:rPr lang="en-US" b="1" dirty="0" smtClean="0">
                <a:solidFill>
                  <a:srgbClr val="FF0000"/>
                </a:solidFill>
              </a:rPr>
              <a:t>Same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29"/>
          <p:cNvSpPr txBox="1"/>
          <p:nvPr/>
        </p:nvSpPr>
        <p:spPr>
          <a:xfrm>
            <a:off x="-297187" y="1744084"/>
            <a:ext cx="53543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Are the two images of the same person?</a:t>
            </a:r>
            <a:endParaRPr lang="en-US" sz="1600" dirty="0"/>
          </a:p>
        </p:txBody>
      </p:sp>
      <p:sp>
        <p:nvSpPr>
          <p:cNvPr id="46" name="TextBox 30"/>
          <p:cNvSpPr txBox="1"/>
          <p:nvPr/>
        </p:nvSpPr>
        <p:spPr>
          <a:xfrm>
            <a:off x="603220" y="4148337"/>
            <a:ext cx="1084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Definitely Same</a:t>
            </a:r>
            <a:endParaRPr lang="en-US" sz="1000" dirty="0"/>
          </a:p>
        </p:txBody>
      </p:sp>
      <p:sp>
        <p:nvSpPr>
          <p:cNvPr id="48" name="TextBox 32"/>
          <p:cNvSpPr txBox="1"/>
          <p:nvPr/>
        </p:nvSpPr>
        <p:spPr>
          <a:xfrm>
            <a:off x="1627490" y="4148337"/>
            <a:ext cx="10207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Maybe Same</a:t>
            </a:r>
            <a:endParaRPr lang="en-US" sz="1000" dirty="0"/>
          </a:p>
        </p:txBody>
      </p:sp>
      <p:sp>
        <p:nvSpPr>
          <p:cNvPr id="50" name="TextBox 33"/>
          <p:cNvSpPr txBox="1"/>
          <p:nvPr/>
        </p:nvSpPr>
        <p:spPr>
          <a:xfrm>
            <a:off x="2522555" y="3682171"/>
            <a:ext cx="797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51" name="TextBox 34"/>
          <p:cNvSpPr txBox="1"/>
          <p:nvPr/>
        </p:nvSpPr>
        <p:spPr>
          <a:xfrm>
            <a:off x="3211741" y="4160161"/>
            <a:ext cx="877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Not Sure</a:t>
            </a:r>
            <a:endParaRPr lang="en-US" sz="1000" dirty="0"/>
          </a:p>
        </p:txBody>
      </p:sp>
      <p:sp>
        <p:nvSpPr>
          <p:cNvPr id="57" name="Right Arrow 56"/>
          <p:cNvSpPr/>
          <p:nvPr/>
        </p:nvSpPr>
        <p:spPr>
          <a:xfrm rot="5400000">
            <a:off x="2207408" y="1545924"/>
            <a:ext cx="199081" cy="35382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Graphic spid="34" grpId="0">
        <p:bldAsOne/>
      </p:bldGraphic>
      <p:bldP spid="35" grpId="0" animBg="1"/>
      <p:bldP spid="39" grpId="0" animBg="1"/>
      <p:bldP spid="42" grpId="0"/>
      <p:bldP spid="44" grpId="0"/>
      <p:bldP spid="46" grpId="0"/>
      <p:bldP spid="48" grpId="0"/>
      <p:bldP spid="50" grpId="0"/>
      <p:bldP spid="51" grpId="0"/>
      <p:bldP spid="5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henomenon </a:t>
            </a:r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Sources Side - CATD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371600"/>
            <a:ext cx="8229600" cy="4351338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srgbClr val="C00000"/>
                </a:solidFill>
                <a:cs typeface="Times New Roman" pitchFamily="18" charset="0"/>
              </a:rPr>
              <a:t>Challenge when </a:t>
            </a:r>
            <a:r>
              <a:rPr lang="en-US" altLang="zh-CN" sz="2800" dirty="0">
                <a:solidFill>
                  <a:srgbClr val="C00000"/>
                </a:solidFill>
                <a:cs typeface="Times New Roman" pitchFamily="18" charset="0"/>
              </a:rPr>
              <a:t>most sources make a few claims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Sources weights </a:t>
            </a:r>
            <a:r>
              <a:rPr lang="en-US" sz="2400" dirty="0" smtClean="0"/>
              <a:t>are usually estimated as </a:t>
            </a:r>
            <a:r>
              <a:rPr lang="en-US" sz="2400" dirty="0"/>
              <a:t>proportional to the accuracy of the sources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cs typeface="Times New Roman" pitchFamily="18" charset="0"/>
              </a:rPr>
              <a:t>If </a:t>
            </a:r>
            <a:r>
              <a:rPr lang="en-US" sz="2400" dirty="0">
                <a:cs typeface="Times New Roman" pitchFamily="18" charset="0"/>
              </a:rPr>
              <a:t>long-tail phenomenon occurs, most source weights are not properly estimated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n-US" altLang="zh-CN" sz="2800" dirty="0" smtClean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en-US" altLang="zh-CN" sz="2800" dirty="0" smtClean="0">
                <a:solidFill>
                  <a:srgbClr val="C00000"/>
                </a:solidFill>
                <a:cs typeface="Times New Roman" pitchFamily="18" charset="0"/>
              </a:rPr>
              <a:t>A </a:t>
            </a:r>
            <a:r>
              <a:rPr lang="en-US" altLang="zh-CN" sz="2800" dirty="0">
                <a:solidFill>
                  <a:srgbClr val="C00000"/>
                </a:solidFill>
                <a:cs typeface="Times New Roman" pitchFamily="18" charset="0"/>
              </a:rPr>
              <a:t>confidence-aware approach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not only estimates source reliability</a:t>
            </a:r>
            <a:endParaRPr lang="en-US" altLang="zh-CN" sz="2400" dirty="0"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/>
              <a:t>but also considers the confidence interval of the </a:t>
            </a:r>
            <a:r>
              <a:rPr lang="en-US" sz="2400" dirty="0" smtClean="0"/>
              <a:t>estimation</a:t>
            </a:r>
          </a:p>
          <a:p>
            <a:pPr lvl="0"/>
            <a:r>
              <a:rPr lang="en-US" altLang="zh-CN" sz="2800" dirty="0" smtClean="0">
                <a:solidFill>
                  <a:srgbClr val="C00000"/>
                </a:solidFill>
                <a:cs typeface="Times New Roman" pitchFamily="18" charset="0"/>
              </a:rPr>
              <a:t>An optimization based approach</a:t>
            </a:r>
            <a:endParaRPr lang="en-US" altLang="zh-CN" sz="2800" dirty="0">
              <a:solidFill>
                <a:srgbClr val="C00000"/>
              </a:solidFill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en-US" altLang="zh-CN" sz="27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80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24155" y="6116756"/>
            <a:ext cx="1946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[Li et </a:t>
            </a:r>
            <a:r>
              <a:rPr lang="en-US" dirty="0"/>
              <a:t>al., </a:t>
            </a:r>
            <a:r>
              <a:rPr lang="en-US" dirty="0" smtClean="0"/>
              <a:t>VLDB’15]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54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5760" y="1371600"/>
                <a:ext cx="8412480" cy="4352544"/>
              </a:xfrm>
            </p:spPr>
            <p:txBody>
              <a:bodyPr>
                <a:normAutofit/>
              </a:bodyPr>
              <a:lstStyle/>
              <a:p>
                <a:r>
                  <a:rPr lang="en-US" sz="2800" dirty="0" smtClean="0"/>
                  <a:t>Assume that sources are independent and error made by source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dirty="0"/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0,  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𝑎𝑔𝑔𝑟𝑒𝑔𝑎𝑡𝑒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0,</m:t>
                        </m:r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bSup>
                                  <m:sSub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nary>
                          </m:num>
                          <m:den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i="1">
                                            <a:latin typeface="Cambria Math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b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Without loss of generality, we constrain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nary>
                    <m:r>
                      <a:rPr lang="en-US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dirty="0" smtClean="0"/>
              </a:p>
              <a:p>
                <a:r>
                  <a:rPr lang="en-US" sz="2800" b="1" dirty="0">
                    <a:solidFill>
                      <a:srgbClr val="C00000"/>
                    </a:solidFill>
                    <a:cs typeface="Times New Roman" pitchFamily="18" charset="0"/>
                  </a:rPr>
                  <a:t>Optimization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5760" y="1371600"/>
                <a:ext cx="8412480" cy="4352544"/>
              </a:xfrm>
              <a:blipFill rotWithShape="0">
                <a:blip r:embed="rId2"/>
                <a:stretch>
                  <a:fillRect l="-1449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Phenomenon on Sources Side - CATD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41" y="4244365"/>
            <a:ext cx="3423118" cy="22088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999385" y="4472608"/>
            <a:ext cx="398360" cy="378085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3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65760" y="1371600"/>
                <a:ext cx="8450249" cy="260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smtClean="0"/>
                  <a:t>Sample variance is </a:t>
                </a:r>
                <a:r>
                  <a:rPr lang="en-US" sz="2800" dirty="0"/>
                  <a:t>not accurate with small number of samples.</a:t>
                </a:r>
              </a:p>
              <a:p>
                <a:r>
                  <a:rPr lang="en-US" sz="2800" dirty="0"/>
                  <a:t>Find a range of values that can act as good estimates.</a:t>
                </a:r>
              </a:p>
              <a:p>
                <a:r>
                  <a:rPr lang="en-US" sz="2800" dirty="0"/>
                  <a:t>Calculate confidence interval based on</a:t>
                </a:r>
              </a:p>
              <a:p>
                <a:pPr algn="ctr"/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accPr>
                          <m:e>
                            <m:sSubSup>
                              <m:sSub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acc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1371600"/>
                <a:ext cx="8450249" cy="2603213"/>
              </a:xfrm>
              <a:prstGeom prst="rect">
                <a:avLst/>
              </a:prstGeom>
              <a:blipFill rotWithShape="0">
                <a:blip r:embed="rId2"/>
                <a:stretch>
                  <a:fillRect l="-1443" t="-2108" r="-1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Phenomenon on Sources Side - CATD</a:t>
            </a:r>
          </a:p>
        </p:txBody>
      </p:sp>
    </p:spTree>
    <p:extLst>
      <p:ext uri="{BB962C8B-B14F-4D97-AF65-F5344CB8AC3E}">
        <p14:creationId xmlns:p14="http://schemas.microsoft.com/office/powerpoint/2010/main" val="263655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2"/>
                <a:ext cx="82296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3000" dirty="0" smtClean="0"/>
                  <a:t>Consider </a:t>
                </a:r>
                <a:r>
                  <a:rPr lang="en-US" sz="3000" dirty="0"/>
                  <a:t>the possibly worst scenario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3000" dirty="0"/>
                  <a:t> </a:t>
                </a:r>
              </a:p>
              <a:p>
                <a:r>
                  <a:rPr lang="en-US" sz="3000" dirty="0"/>
                  <a:t>Use the upper bound of the 95% confidence interval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30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0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3000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3000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0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30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bSup>
                            <m:sSub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0.05, 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0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sub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3000" dirty="0"/>
              </a:p>
              <a:p>
                <a:endParaRPr lang="en-US" sz="3500" dirty="0"/>
              </a:p>
              <a:p>
                <a:endParaRPr lang="en-US" sz="3500" dirty="0"/>
              </a:p>
              <a:p>
                <a:endParaRPr lang="en-US" sz="3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2"/>
                <a:ext cx="8229600" cy="4525963"/>
              </a:xfrm>
              <a:blipFill rotWithShape="0">
                <a:blip r:embed="rId2"/>
                <a:stretch>
                  <a:fillRect l="-1481" t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Phenomenon on Sources Side - CATD</a:t>
            </a:r>
          </a:p>
        </p:txBody>
      </p:sp>
    </p:spTree>
    <p:extLst>
      <p:ext uri="{BB962C8B-B14F-4D97-AF65-F5344CB8AC3E}">
        <p14:creationId xmlns:p14="http://schemas.microsoft.com/office/powerpoint/2010/main" val="325981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5"/>
                <a:ext cx="8229600" cy="4525963"/>
              </a:xfrm>
            </p:spPr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sz="3000" dirty="0" smtClean="0"/>
              </a:p>
              <a:p>
                <a:endParaRPr lang="en-US" sz="3000" dirty="0" smtClean="0"/>
              </a:p>
              <a:p>
                <a:r>
                  <a:rPr lang="en-US" sz="3000" dirty="0" smtClean="0"/>
                  <a:t>Closed-form </a:t>
                </a:r>
                <a:r>
                  <a:rPr lang="en-US" sz="3000" dirty="0"/>
                  <a:t>solution: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3000" i="1">
                          <a:latin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0.05, 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30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sub>
                            <m:sup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0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3000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p>
                                      </m:sSubSup>
                                      <m:r>
                                        <a:rPr lang="en-US" sz="3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3000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  <m:sup>
                                          <m:r>
                                            <a:rPr lang="en-US" sz="3000" i="1"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0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3000" i="1"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3000" dirty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5"/>
                <a:ext cx="8229600" cy="4525963"/>
              </a:xfrm>
              <a:blipFill rotWithShape="0">
                <a:blip r:embed="rId2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0" y="1737360"/>
            <a:ext cx="5257516" cy="187211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Phenomenon on Sources Side - CATD</a:t>
            </a:r>
          </a:p>
        </p:txBody>
      </p:sp>
    </p:spTree>
    <p:extLst>
      <p:ext uri="{BB962C8B-B14F-4D97-AF65-F5344CB8AC3E}">
        <p14:creationId xmlns:p14="http://schemas.microsoft.com/office/powerpoint/2010/main" val="13155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539077"/>
            <a:ext cx="8778240" cy="3444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" y="1646920"/>
            <a:ext cx="87782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 on calculating confidence interval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Phenomenon on Sources Side - CATD</a:t>
            </a:r>
          </a:p>
        </p:txBody>
      </p:sp>
    </p:spTree>
    <p:extLst>
      <p:ext uri="{BB962C8B-B14F-4D97-AF65-F5344CB8AC3E}">
        <p14:creationId xmlns:p14="http://schemas.microsoft.com/office/powerpoint/2010/main" val="71702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D390-459D-4692-ACDA-0AA97F7D3F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536192"/>
            <a:ext cx="8778240" cy="3550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" y="1645920"/>
            <a:ext cx="87782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Example</a:t>
            </a:r>
            <a:r>
              <a:rPr lang="en-US" sz="3000" dirty="0"/>
              <a:t> on calculating source weight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Phenomenon on Sources Side - CATD</a:t>
            </a:r>
          </a:p>
        </p:txBody>
      </p:sp>
    </p:spTree>
    <p:extLst>
      <p:ext uri="{BB962C8B-B14F-4D97-AF65-F5344CB8AC3E}">
        <p14:creationId xmlns:p14="http://schemas.microsoft.com/office/powerpoint/2010/main" val="26699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216864"/>
              </p:ext>
            </p:extLst>
          </p:nvPr>
        </p:nvGraphicFramePr>
        <p:xfrm>
          <a:off x="2878370" y="1395096"/>
          <a:ext cx="4426888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/>
                <a:gridCol w="1538576"/>
                <a:gridCol w="1699592"/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Question level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Error rate of </a:t>
                      </a:r>
                      <a:r>
                        <a:rPr lang="en-US" sz="2000" dirty="0" smtClean="0"/>
                        <a:t>Majority Voting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/>
                        <a:t>Error rate of </a:t>
                      </a:r>
                      <a:r>
                        <a:rPr lang="en-US" sz="2000" dirty="0" smtClean="0"/>
                        <a:t>CATD</a:t>
                      </a:r>
                      <a:endParaRPr lang="en-US" sz="2000" dirty="0"/>
                    </a:p>
                  </a:txBody>
                  <a:tcPr anchor="ctr"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0.0297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0.0132</a:t>
                      </a:r>
                      <a:endParaRPr lang="en-US" sz="2000" b="1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0.0305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0.0271</a:t>
                      </a:r>
                      <a:endParaRPr lang="en-US" sz="2000" b="1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0.0414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0.0276</a:t>
                      </a:r>
                      <a:endParaRPr lang="en-US" sz="2000" b="1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0.0507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0.0290</a:t>
                      </a:r>
                      <a:endParaRPr lang="en-US" sz="2000" b="1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0.0672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0.0435</a:t>
                      </a:r>
                      <a:endParaRPr lang="en-US" sz="2000" b="1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0.1101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0.0596</a:t>
                      </a:r>
                      <a:endParaRPr lang="en-US" sz="2000" b="1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0.1016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0.0481</a:t>
                      </a:r>
                      <a:endParaRPr lang="en-US" sz="2000" b="1" dirty="0"/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0.3043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0.1304</a:t>
                      </a:r>
                      <a:endParaRPr lang="en-US" sz="20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0.3737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0.1414</a:t>
                      </a:r>
                      <a:endParaRPr lang="en-US" sz="20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0.5227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0.2045</a:t>
                      </a:r>
                      <a:endParaRPr lang="en-US" sz="20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ounded Rectangle 1"/>
          <p:cNvSpPr/>
          <p:nvPr/>
        </p:nvSpPr>
        <p:spPr>
          <a:xfrm>
            <a:off x="2892285" y="1395096"/>
            <a:ext cx="1143000" cy="4961254"/>
          </a:xfrm>
          <a:prstGeom prst="round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2" idx="1"/>
            <a:endCxn id="9" idx="3"/>
          </p:cNvCxnSpPr>
          <p:nvPr/>
        </p:nvCxnSpPr>
        <p:spPr>
          <a:xfrm flipH="1">
            <a:off x="2055413" y="3875723"/>
            <a:ext cx="83687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848" y="3214003"/>
            <a:ext cx="1540565" cy="1323439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Higher</a:t>
            </a:r>
            <a:r>
              <a:rPr lang="en-US" sz="2000" b="1" dirty="0" smtClean="0"/>
              <a:t> level indicates </a:t>
            </a:r>
            <a:r>
              <a:rPr lang="en-US" sz="2000" b="1" dirty="0" smtClean="0">
                <a:solidFill>
                  <a:srgbClr val="FF0000"/>
                </a:solidFill>
              </a:rPr>
              <a:t>harder</a:t>
            </a:r>
            <a:r>
              <a:rPr lang="en-US" sz="2000" b="1" dirty="0" smtClean="0"/>
              <a:t> questions</a:t>
            </a:r>
            <a:endParaRPr lang="en-US" sz="2000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Long-tail Phenomenon on Sources Side - CATD</a:t>
            </a:r>
          </a:p>
        </p:txBody>
      </p:sp>
    </p:spTree>
    <p:extLst>
      <p:ext uri="{BB962C8B-B14F-4D97-AF65-F5344CB8AC3E}">
        <p14:creationId xmlns:p14="http://schemas.microsoft.com/office/powerpoint/2010/main" val="20318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429768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To </a:t>
            </a:r>
            <a:r>
              <a:rPr lang="en-US" altLang="zh-CN" sz="2400" dirty="0">
                <a:cs typeface="Times New Roman" pitchFamily="18" charset="0"/>
              </a:rPr>
              <a:t>learn </a:t>
            </a:r>
            <a:r>
              <a:rPr lang="en-US" altLang="zh-CN" sz="2400" b="1" dirty="0">
                <a:solidFill>
                  <a:srgbClr val="0000FF"/>
                </a:solidFill>
                <a:cs typeface="Times New Roman" pitchFamily="18" charset="0"/>
              </a:rPr>
              <a:t>fine-grained (topical-level) user expertise </a:t>
            </a:r>
            <a:r>
              <a:rPr lang="en-US" altLang="zh-CN" sz="2400" dirty="0">
                <a:cs typeface="Times New Roman" pitchFamily="18" charset="0"/>
              </a:rPr>
              <a:t>and the </a:t>
            </a:r>
            <a:r>
              <a:rPr lang="en-US" altLang="zh-CN" sz="2400" b="1" dirty="0">
                <a:solidFill>
                  <a:srgbClr val="0000FF"/>
                </a:solidFill>
                <a:cs typeface="Times New Roman" pitchFamily="18" charset="0"/>
              </a:rPr>
              <a:t>truths</a:t>
            </a:r>
            <a:r>
              <a:rPr lang="en-US" altLang="zh-CN" sz="2400" dirty="0">
                <a:cs typeface="Times New Roman" pitchFamily="18" charset="0"/>
              </a:rPr>
              <a:t> from conflicting crowd-contributed answers.</a:t>
            </a:r>
          </a:p>
          <a:p>
            <a:pPr algn="just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Topic is learned from </a:t>
            </a:r>
            <a:r>
              <a:rPr lang="en-US" altLang="zh-CN" sz="2400" dirty="0" err="1" smtClean="0">
                <a:cs typeface="Times New Roman" pitchFamily="18" charset="0"/>
              </a:rPr>
              <a:t>question&amp;answer</a:t>
            </a:r>
            <a:r>
              <a:rPr lang="en-US" altLang="zh-CN" sz="2400" dirty="0" smtClean="0">
                <a:cs typeface="Times New Roman" pitchFamily="18" charset="0"/>
              </a:rPr>
              <a:t> texts</a:t>
            </a:r>
            <a:endParaRPr lang="en-US" altLang="zh-CN" sz="24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88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601797" y="3033138"/>
            <a:ext cx="4916561" cy="2939005"/>
            <a:chOff x="3601797" y="3033138"/>
            <a:chExt cx="4916561" cy="2939005"/>
          </a:xfrm>
        </p:grpSpPr>
        <p:pic>
          <p:nvPicPr>
            <p:cNvPr id="5" name="图片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798" y="3042662"/>
              <a:ext cx="888337" cy="888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" t="404" r="2118" b="2299"/>
            <a:stretch>
              <a:fillRect/>
            </a:stretch>
          </p:blipFill>
          <p:spPr bwMode="auto">
            <a:xfrm>
              <a:off x="3601797" y="4074199"/>
              <a:ext cx="888337" cy="8635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74"/>
            <a:stretch>
              <a:fillRect/>
            </a:stretch>
          </p:blipFill>
          <p:spPr bwMode="auto">
            <a:xfrm>
              <a:off x="3601799" y="5096217"/>
              <a:ext cx="888336" cy="875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直接连接符 33"/>
            <p:cNvCxnSpPr/>
            <p:nvPr/>
          </p:nvCxnSpPr>
          <p:spPr>
            <a:xfrm>
              <a:off x="4564251" y="3899746"/>
              <a:ext cx="220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34"/>
            <p:cNvSpPr/>
            <p:nvPr/>
          </p:nvSpPr>
          <p:spPr>
            <a:xfrm>
              <a:off x="4926353" y="3033138"/>
              <a:ext cx="228600" cy="83639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 extrusionH="57150">
                <a:bevelT w="38100" h="38100"/>
              </a:sp3d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0" name="矩形 35"/>
            <p:cNvSpPr/>
            <p:nvPr/>
          </p:nvSpPr>
          <p:spPr>
            <a:xfrm>
              <a:off x="5642316" y="3515303"/>
              <a:ext cx="228600" cy="35691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 extrusionH="57150">
                <a:bevelT w="38100" h="38100"/>
              </a:sp3d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36"/>
            <p:cNvSpPr/>
            <p:nvPr/>
          </p:nvSpPr>
          <p:spPr>
            <a:xfrm>
              <a:off x="6366229" y="3757024"/>
              <a:ext cx="228600" cy="11408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2" name="直接连接符 37"/>
            <p:cNvCxnSpPr/>
            <p:nvPr/>
          </p:nvCxnSpPr>
          <p:spPr>
            <a:xfrm>
              <a:off x="4560478" y="4937716"/>
              <a:ext cx="220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38"/>
            <p:cNvSpPr/>
            <p:nvPr/>
          </p:nvSpPr>
          <p:spPr>
            <a:xfrm>
              <a:off x="4948432" y="4478474"/>
              <a:ext cx="228600" cy="431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39"/>
            <p:cNvSpPr/>
            <p:nvPr/>
          </p:nvSpPr>
          <p:spPr>
            <a:xfrm>
              <a:off x="5650267" y="4148053"/>
              <a:ext cx="228600" cy="75418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40"/>
            <p:cNvSpPr/>
            <p:nvPr/>
          </p:nvSpPr>
          <p:spPr>
            <a:xfrm>
              <a:off x="6366229" y="4753079"/>
              <a:ext cx="228600" cy="14915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6" name="直接连接符 41"/>
            <p:cNvCxnSpPr/>
            <p:nvPr/>
          </p:nvCxnSpPr>
          <p:spPr>
            <a:xfrm>
              <a:off x="4564251" y="5963662"/>
              <a:ext cx="2209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42"/>
            <p:cNvSpPr/>
            <p:nvPr/>
          </p:nvSpPr>
          <p:spPr>
            <a:xfrm>
              <a:off x="4948432" y="5662097"/>
              <a:ext cx="228600" cy="26780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矩形 43"/>
            <p:cNvSpPr/>
            <p:nvPr/>
          </p:nvSpPr>
          <p:spPr>
            <a:xfrm>
              <a:off x="5646608" y="5757286"/>
              <a:ext cx="228600" cy="17261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矩形 44"/>
            <p:cNvSpPr/>
            <p:nvPr/>
          </p:nvSpPr>
          <p:spPr>
            <a:xfrm>
              <a:off x="6378154" y="5322161"/>
              <a:ext cx="228600" cy="607925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矩形 45"/>
            <p:cNvSpPr/>
            <p:nvPr/>
          </p:nvSpPr>
          <p:spPr>
            <a:xfrm>
              <a:off x="6994358" y="5110054"/>
              <a:ext cx="228600" cy="4191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矩形 46"/>
            <p:cNvSpPr/>
            <p:nvPr/>
          </p:nvSpPr>
          <p:spPr>
            <a:xfrm>
              <a:off x="6994358" y="4419492"/>
              <a:ext cx="228600" cy="41751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矩形 47"/>
            <p:cNvSpPr/>
            <p:nvPr/>
          </p:nvSpPr>
          <p:spPr>
            <a:xfrm>
              <a:off x="6994358" y="3709879"/>
              <a:ext cx="228600" cy="41751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endParaRPr lang="zh-CN" altLang="en-US" smtClean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文本框 48"/>
            <p:cNvSpPr txBox="1">
              <a:spLocks noChangeArrowheads="1"/>
            </p:cNvSpPr>
            <p:nvPr/>
          </p:nvSpPr>
          <p:spPr bwMode="auto">
            <a:xfrm>
              <a:off x="7222958" y="3716229"/>
              <a:ext cx="1219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000" b="0" dirty="0">
                  <a:solidFill>
                    <a:srgbClr val="0000FF"/>
                  </a:solidFill>
                </a:rPr>
                <a:t>Politics</a:t>
              </a:r>
              <a:endParaRPr lang="zh-CN" altLang="en-US" sz="2000" b="0" dirty="0">
                <a:solidFill>
                  <a:srgbClr val="0000FF"/>
                </a:solidFill>
              </a:endParaRPr>
            </a:p>
          </p:txBody>
        </p:sp>
        <p:sp>
          <p:nvSpPr>
            <p:cNvPr id="24" name="文本框 49"/>
            <p:cNvSpPr txBox="1">
              <a:spLocks noChangeArrowheads="1"/>
            </p:cNvSpPr>
            <p:nvPr/>
          </p:nvSpPr>
          <p:spPr bwMode="auto">
            <a:xfrm>
              <a:off x="7222958" y="4417904"/>
              <a:ext cx="1295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000" b="0" dirty="0">
                  <a:solidFill>
                    <a:srgbClr val="0000FF"/>
                  </a:solidFill>
                </a:rPr>
                <a:t>Physics</a:t>
              </a:r>
              <a:endParaRPr lang="zh-CN" altLang="en-US" sz="2000" b="0" dirty="0">
                <a:solidFill>
                  <a:srgbClr val="0000FF"/>
                </a:solidFill>
              </a:endParaRPr>
            </a:p>
          </p:txBody>
        </p:sp>
        <p:sp>
          <p:nvSpPr>
            <p:cNvPr id="25" name="文本框 50"/>
            <p:cNvSpPr txBox="1">
              <a:spLocks noChangeArrowheads="1"/>
            </p:cNvSpPr>
            <p:nvPr/>
          </p:nvSpPr>
          <p:spPr bwMode="auto">
            <a:xfrm>
              <a:off x="7222958" y="5113229"/>
              <a:ext cx="1219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CC33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000" b="0" dirty="0">
                  <a:solidFill>
                    <a:srgbClr val="0000FF"/>
                  </a:solidFill>
                </a:rPr>
                <a:t>Music</a:t>
              </a:r>
              <a:endParaRPr lang="zh-CN" altLang="en-US" sz="2000" b="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6" name="Picture 6" descr="http://3.bp.blogspot.com/-sZvHclfYG-k/UsuyqX9M5hI/AAAAAAAAAoc/Bd3GHLQUVIU/s1600/PlanningGoalsPersonPuzzl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10989" r="6011" b="15273"/>
          <a:stretch/>
        </p:blipFill>
        <p:spPr bwMode="auto">
          <a:xfrm>
            <a:off x="1371600" y="3042662"/>
            <a:ext cx="1600199" cy="1255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us.cdn3.123rf.com/168nwm/dirkercken/dirkercken1506/dirkercken150600373/41575005-truth-road-sign-be-honest-honesty-leads-a-long-way-find-justice-law-and-orde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96"/>
          <a:stretch/>
        </p:blipFill>
        <p:spPr bwMode="auto">
          <a:xfrm>
            <a:off x="1335704" y="4858898"/>
            <a:ext cx="1600200" cy="1134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8" name="右箭头 82"/>
          <p:cNvSpPr/>
          <p:nvPr/>
        </p:nvSpPr>
        <p:spPr bwMode="auto">
          <a:xfrm>
            <a:off x="2985991" y="3462948"/>
            <a:ext cx="615807" cy="408161"/>
          </a:xfrm>
          <a:prstGeom prst="right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457200" tIns="457200" rIns="457200" bIns="4572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61" charset="0"/>
            </a:endParaRPr>
          </a:p>
        </p:txBody>
      </p:sp>
      <p:sp>
        <p:nvSpPr>
          <p:cNvPr id="29" name="下箭头 83"/>
          <p:cNvSpPr/>
          <p:nvPr/>
        </p:nvSpPr>
        <p:spPr bwMode="auto">
          <a:xfrm>
            <a:off x="2010233" y="4333837"/>
            <a:ext cx="391414" cy="525062"/>
          </a:xfrm>
          <a:prstGeom prst="down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457200" tIns="457200" rIns="457200" bIns="4572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61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0668" y="6253501"/>
            <a:ext cx="1953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[Ma </a:t>
            </a:r>
            <a:r>
              <a:rPr lang="en-US" dirty="0"/>
              <a:t>et al., </a:t>
            </a:r>
            <a:r>
              <a:rPr lang="en-US" dirty="0" smtClean="0"/>
              <a:t>KDD’15]</a:t>
            </a:r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3124200" cy="51816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Input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>
                <a:cs typeface="Times New Roman" pitchFamily="18" charset="0"/>
              </a:rPr>
              <a:t>Question </a:t>
            </a:r>
            <a:r>
              <a:rPr lang="en-US" altLang="zh-CN" sz="2400" dirty="0" smtClean="0">
                <a:cs typeface="Times New Roman" pitchFamily="18" charset="0"/>
              </a:rPr>
              <a:t>Set 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User Set  </a:t>
            </a:r>
            <a:endParaRPr lang="en-US" altLang="zh-CN" sz="2400" dirty="0"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400" dirty="0">
                <a:cs typeface="Times New Roman" pitchFamily="18" charset="0"/>
              </a:rPr>
              <a:t>Answer </a:t>
            </a:r>
            <a:r>
              <a:rPr lang="en-US" altLang="zh-CN" sz="2400" dirty="0" smtClean="0">
                <a:cs typeface="Times New Roman" pitchFamily="18" charset="0"/>
              </a:rPr>
              <a:t>Set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Question Content</a:t>
            </a:r>
          </a:p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Output</a:t>
            </a:r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Questions’ Topic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Topical-Level Users</a:t>
            </a:r>
            <a:r>
              <a:rPr lang="en-US" altLang="zh-CN" sz="2400" dirty="0">
                <a:cs typeface="Times New Roman" pitchFamily="18" charset="0"/>
              </a:rPr>
              <a:t>’ </a:t>
            </a:r>
            <a:r>
              <a:rPr lang="en-US" altLang="zh-CN" sz="2400" dirty="0" smtClean="0">
                <a:cs typeface="Times New Roman" pitchFamily="18" charset="0"/>
              </a:rPr>
              <a:t>Expertise</a:t>
            </a:r>
          </a:p>
          <a:p>
            <a:pPr lvl="1">
              <a:lnSpc>
                <a:spcPct val="110000"/>
              </a:lnSpc>
            </a:pPr>
            <a:r>
              <a:rPr lang="en-US" altLang="zh-CN" sz="2400" dirty="0" smtClean="0">
                <a:cs typeface="Times New Roman" pitchFamily="18" charset="0"/>
              </a:rPr>
              <a:t>Truths</a:t>
            </a:r>
            <a:endParaRPr lang="en-US" altLang="zh-CN" sz="2400" dirty="0">
              <a:cs typeface="Times New Roman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3581400" y="5410200"/>
          <a:ext cx="5380476" cy="65042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600476"/>
                <a:gridCol w="630000"/>
                <a:gridCol w="630000"/>
                <a:gridCol w="630000"/>
                <a:gridCol w="630000"/>
                <a:gridCol w="630000"/>
                <a:gridCol w="630000"/>
              </a:tblGrid>
              <a:tr h="325211"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Question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q3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q6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5211"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Truth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</a:rPr>
                        <a:t>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4137434" y="905344"/>
          <a:ext cx="4244565" cy="244736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943237"/>
                <a:gridCol w="707428"/>
                <a:gridCol w="648475"/>
                <a:gridCol w="648475"/>
                <a:gridCol w="648475"/>
                <a:gridCol w="648475"/>
              </a:tblGrid>
              <a:tr h="305920">
                <a:tc rowSpan="2"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Question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  <a:tc gridSpan="3"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User</a:t>
                      </a: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Word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</a:tr>
              <a:tr h="3059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u3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D1F"/>
                    </a:solidFill>
                  </a:tcPr>
                </a:tc>
              </a:tr>
              <a:tr h="305920"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a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b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920"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q2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b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c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920"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q3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a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c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920"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q4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d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e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920"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q5</a:t>
                      </a: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e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f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5920"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q6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>
                      <a:lvl1pPr defTabSz="3016250">
                        <a:lnSpc>
                          <a:spcPct val="90000"/>
                        </a:lnSpc>
                        <a:spcBef>
                          <a:spcPts val="3300"/>
                        </a:spcBef>
                        <a:buFont typeface="Arial" panose="020B0604020202020204" pitchFamily="34" charset="0"/>
                        <a:defRPr sz="8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7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6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 defTabSz="3016250">
                        <a:lnSpc>
                          <a:spcPct val="90000"/>
                        </a:lnSpc>
                        <a:spcBef>
                          <a:spcPts val="1650"/>
                        </a:spcBef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3016250" eaLnBrk="0" fontAlgn="base" hangingPunct="0">
                        <a:lnSpc>
                          <a:spcPct val="90000"/>
                        </a:lnSpc>
                        <a:spcBef>
                          <a:spcPts val="165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5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BED1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d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01625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 Unicode MS" panose="020B0604020202020204" pitchFamily="34" charset="-122"/>
                        </a:rPr>
                        <a:t>f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 Unicode MS" panose="020B0604020202020204" pitchFamily="34" charset="-122"/>
                      </a:endParaRPr>
                    </a:p>
                  </a:txBody>
                  <a:tcPr marT="45714" marB="45714" anchor="ctr" anchorCtr="1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3581400" y="6131378"/>
          <a:ext cx="5380476" cy="65042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600476"/>
                <a:gridCol w="630000"/>
                <a:gridCol w="630000"/>
                <a:gridCol w="630000"/>
                <a:gridCol w="630000"/>
                <a:gridCol w="630000"/>
                <a:gridCol w="630000"/>
              </a:tblGrid>
              <a:tr h="325211"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Question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q3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q6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325211"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1" dirty="0" smtClean="0">
                          <a:solidFill>
                            <a:srgbClr val="FF0000"/>
                          </a:solidFill>
                        </a:rPr>
                        <a:t>Ground Truth</a:t>
                      </a:r>
                      <a:endParaRPr lang="zh-CN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2" name="圆角矩形 11"/>
          <p:cNvSpPr/>
          <p:nvPr/>
        </p:nvSpPr>
        <p:spPr>
          <a:xfrm>
            <a:off x="6477000" y="5486400"/>
            <a:ext cx="609600" cy="1219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191000" y="2133600"/>
            <a:ext cx="4114800" cy="3048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/>
          </p:nvPr>
        </p:nvGraphicFramePr>
        <p:xfrm>
          <a:off x="3581400" y="4419600"/>
          <a:ext cx="5334001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1317052"/>
                <a:gridCol w="816549"/>
                <a:gridCol w="1066800"/>
                <a:gridCol w="1066800"/>
                <a:gridCol w="1066800"/>
              </a:tblGrid>
              <a:tr h="236764">
                <a:tc gridSpan="2"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User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u1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u2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u3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6764">
                <a:tc rowSpan="2"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Expertise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K1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2.34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2.70E-4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1.00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36764">
                <a:tc vMerge="1"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K2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1.30E-4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2.34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2.35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5181600" y="3429000"/>
          <a:ext cx="2501284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{9D7B26C5-4107-4FEC-AEDC-1716B250A1EF}</a:tableStyleId>
              </a:tblPr>
              <a:tblGrid>
                <a:gridCol w="744529"/>
                <a:gridCol w="585585"/>
                <a:gridCol w="585585"/>
                <a:gridCol w="585585"/>
              </a:tblGrid>
              <a:tr h="279400"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Question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endParaRPr lang="zh-CN" altLang="en-US" sz="2000" dirty="0"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</a:tr>
              <a:tr h="279400"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K1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q1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q3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9400"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K2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q4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q5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3143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6286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9429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2573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157162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188595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2200275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2514600" algn="l" defTabSz="314325" rtl="0" eaLnBrk="1" latinLnBrk="0" hangingPunct="1">
                        <a:defRPr sz="1238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</a:rPr>
                        <a:t>q6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 anchorCtr="1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椭圆 4"/>
          <p:cNvSpPr/>
          <p:nvPr/>
        </p:nvSpPr>
        <p:spPr>
          <a:xfrm>
            <a:off x="5905500" y="4724400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14800" y="2476500"/>
            <a:ext cx="4267200" cy="876300"/>
          </a:xfrm>
          <a:prstGeom prst="rect">
            <a:avLst/>
          </a:prstGeom>
          <a:solidFill>
            <a:schemeClr val="tx2">
              <a:lumMod val="60000"/>
              <a:lumOff val="40000"/>
              <a:alpha val="3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Crowdsourcing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457199" y="1219200"/>
            <a:ext cx="8243383" cy="51816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solidFill>
                  <a:srgbClr val="C00000"/>
                </a:solidFill>
                <a:cs typeface="Times New Roman" pitchFamily="18" charset="0"/>
              </a:rPr>
              <a:t>Description</a:t>
            </a:r>
          </a:p>
          <a:p>
            <a:pPr lvl="1">
              <a:lnSpc>
                <a:spcPct val="110000"/>
              </a:lnSpc>
            </a:pPr>
            <a:r>
              <a:rPr lang="en-US" altLang="zh-CN" sz="2800" dirty="0" smtClean="0">
                <a:cs typeface="Times New Roman" pitchFamily="18" charset="0"/>
              </a:rPr>
              <a:t>Users/Data sources generate information based on requests.</a:t>
            </a:r>
            <a:endParaRPr lang="en-US" altLang="zh-CN" sz="28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3200" b="1" dirty="0" smtClean="0">
                <a:solidFill>
                  <a:srgbClr val="C00000"/>
                </a:solidFill>
                <a:cs typeface="Times New Roman" pitchFamily="18" charset="0"/>
              </a:rPr>
              <a:t>Goal</a:t>
            </a:r>
          </a:p>
          <a:p>
            <a:pPr lvl="1">
              <a:lnSpc>
                <a:spcPct val="110000"/>
              </a:lnSpc>
            </a:pPr>
            <a:r>
              <a:rPr lang="en-US" sz="2900" dirty="0" smtClean="0"/>
              <a:t>To </a:t>
            </a:r>
            <a:r>
              <a:rPr lang="en-US" sz="2900" dirty="0"/>
              <a:t>actively</a:t>
            </a:r>
            <a:r>
              <a:rPr lang="en-US" sz="2900" dirty="0" smtClean="0"/>
              <a:t> design and collect data for a specific task. And then integrate the </a:t>
            </a:r>
            <a:r>
              <a:rPr lang="en-US" altLang="zh-CN" sz="2900" dirty="0" smtClean="0">
                <a:cs typeface="Times New Roman" pitchFamily="18" charset="0"/>
              </a:rPr>
              <a:t>information.</a:t>
            </a:r>
            <a:endParaRPr lang="en-US" altLang="zh-CN" sz="29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9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00832"/>
            <a:ext cx="8229600" cy="533548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Overview</a:t>
            </a:r>
          </a:p>
          <a:p>
            <a:endParaRPr lang="en-US" altLang="zh-CN" sz="28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US" altLang="zh-CN" sz="28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  <a:p>
            <a:endParaRPr lang="en-US" altLang="zh-CN" sz="28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  <a:p>
            <a:pPr lvl="1"/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90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118532"/>
            <a:ext cx="4479822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内容占位符 2"/>
          <p:cNvSpPr txBox="1">
            <a:spLocks/>
          </p:cNvSpPr>
          <p:nvPr/>
        </p:nvSpPr>
        <p:spPr>
          <a:xfrm>
            <a:off x="457200" y="3840480"/>
            <a:ext cx="82296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altLang="zh-CN" sz="28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lvl="1" algn="just">
              <a:lnSpc>
                <a:spcPct val="11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zh-CN" sz="2000" dirty="0" smtClean="0">
                <a:cs typeface="Times New Roman" pitchFamily="18" charset="0"/>
              </a:rPr>
              <a:t>Jointly modeling question content and users’ answers by introducing </a:t>
            </a:r>
            <a:r>
              <a:rPr lang="en-US" altLang="zh-CN" sz="2000" dirty="0" smtClean="0">
                <a:solidFill>
                  <a:srgbClr val="FF0000"/>
                </a:solidFill>
                <a:cs typeface="Times New Roman" pitchFamily="18" charset="0"/>
              </a:rPr>
              <a:t>latent topics</a:t>
            </a:r>
            <a:r>
              <a:rPr lang="en-US" altLang="zh-CN" sz="2000" dirty="0" smtClean="0">
                <a:cs typeface="Times New Roman" pitchFamily="18" charset="0"/>
              </a:rPr>
              <a:t>.</a:t>
            </a:r>
          </a:p>
          <a:p>
            <a:pPr lvl="1">
              <a:lnSpc>
                <a:spcPct val="11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zh-CN" sz="2000" dirty="0" smtClean="0">
                <a:cs typeface="Times New Roman" pitchFamily="18" charset="0"/>
              </a:rPr>
              <a:t>Modeling question content can help estimate reasonable user reliability, and in turn, modeling answers leads to the discovery of meaningful topics.</a:t>
            </a:r>
          </a:p>
          <a:p>
            <a:pPr lvl="1" algn="just">
              <a:lnSpc>
                <a:spcPct val="110000"/>
              </a:lnSpc>
              <a:buClr>
                <a:srgbClr val="FF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altLang="zh-CN" sz="2000" dirty="0" smtClean="0">
                <a:cs typeface="Times New Roman" pitchFamily="18" charset="0"/>
              </a:rPr>
              <a:t>Learning topics, topic-level </a:t>
            </a:r>
            <a:r>
              <a:rPr lang="en-US" altLang="zh-CN" sz="2000" dirty="0">
                <a:cs typeface="Times New Roman" pitchFamily="18" charset="0"/>
              </a:rPr>
              <a:t>user </a:t>
            </a:r>
            <a:r>
              <a:rPr lang="en-US" altLang="zh-CN" sz="2000" dirty="0" smtClean="0">
                <a:cs typeface="Times New Roman" pitchFamily="18" charset="0"/>
              </a:rPr>
              <a:t>expertise and truths </a:t>
            </a:r>
            <a:r>
              <a:rPr lang="en-US" altLang="zh-CN" sz="2000" dirty="0">
                <a:cs typeface="Times New Roman" pitchFamily="18" charset="0"/>
              </a:rPr>
              <a:t>simultaneously</a:t>
            </a:r>
            <a:r>
              <a:rPr lang="en-US" altLang="zh-CN" sz="2000" dirty="0" smtClean="0">
                <a:cs typeface="Times New Roman" pitchFamily="18" charset="0"/>
              </a:rPr>
              <a:t>.</a:t>
            </a:r>
          </a:p>
          <a:p>
            <a:pPr lvl="1" algn="just">
              <a:lnSpc>
                <a:spcPct val="110000"/>
              </a:lnSpc>
            </a:pPr>
            <a:endParaRPr lang="en-US" altLang="zh-CN" dirty="0" smtClean="0"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88720"/>
            <a:ext cx="4641172" cy="54864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Answer Generation</a:t>
            </a:r>
          </a:p>
          <a:p>
            <a:pPr lvl="1" algn="just">
              <a:lnSpc>
                <a:spcPct val="110000"/>
              </a:lnSpc>
            </a:pPr>
            <a:r>
              <a:rPr lang="en-US" altLang="zh-CN" sz="2000" dirty="0">
                <a:cs typeface="Times New Roman" pitchFamily="18" charset="0"/>
              </a:rPr>
              <a:t>The correctness of a user’s answer may be affected by the question’s topic, user’s expertise on the topic and the question’s bias</a:t>
            </a:r>
            <a:r>
              <a:rPr lang="en-US" altLang="zh-CN" sz="2000" dirty="0" smtClean="0">
                <a:cs typeface="Times New Roman" pitchFamily="18" charset="0"/>
              </a:rPr>
              <a:t>.</a:t>
            </a: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user’s expertise</a:t>
            </a:r>
          </a:p>
          <a:p>
            <a:pPr lvl="1" algn="just">
              <a:lnSpc>
                <a:spcPct val="110000"/>
              </a:lnSpc>
            </a:pPr>
            <a:endParaRPr lang="en-US" altLang="zh-CN" sz="2000" dirty="0" smtClean="0">
              <a:cs typeface="Times New Roman" pitchFamily="18" charset="0"/>
            </a:endParaRPr>
          </a:p>
          <a:p>
            <a:pPr marL="457200" lvl="1" indent="0" algn="just">
              <a:lnSpc>
                <a:spcPct val="110000"/>
              </a:lnSpc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endParaRPr lang="en-US" altLang="zh-CN" sz="1800" dirty="0" smtClean="0">
              <a:cs typeface="Times New Roman" pitchFamily="18" charset="0"/>
            </a:endParaRPr>
          </a:p>
          <a:p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91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514600"/>
            <a:ext cx="383313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 5"/>
          <p:cNvSpPr/>
          <p:nvPr/>
        </p:nvSpPr>
        <p:spPr>
          <a:xfrm>
            <a:off x="7162800" y="3475983"/>
            <a:ext cx="914400" cy="124841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83280"/>
            <a:ext cx="1584244" cy="27558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88720"/>
            <a:ext cx="4641172" cy="54864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Answer Generation</a:t>
            </a:r>
          </a:p>
          <a:p>
            <a:pPr lvl="1" algn="just">
              <a:lnSpc>
                <a:spcPct val="110000"/>
              </a:lnSpc>
            </a:pPr>
            <a:r>
              <a:rPr lang="en-US" altLang="zh-CN" sz="2000" dirty="0">
                <a:cs typeface="Times New Roman" pitchFamily="18" charset="0"/>
              </a:rPr>
              <a:t>The correctness of a user’s answer may be affected by the question’s topic, user’s expertise on the topic and the question’s bias</a:t>
            </a:r>
            <a:r>
              <a:rPr lang="en-US" altLang="zh-CN" sz="2000" dirty="0" smtClean="0">
                <a:cs typeface="Times New Roman" pitchFamily="18" charset="0"/>
              </a:rPr>
              <a:t>.</a:t>
            </a: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user’s </a:t>
            </a:r>
            <a:r>
              <a:rPr lang="en-US" altLang="zh-CN" sz="1800" dirty="0" smtClean="0">
                <a:cs typeface="Times New Roman" pitchFamily="18" charset="0"/>
              </a:rPr>
              <a:t>expertise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the truth</a:t>
            </a:r>
          </a:p>
          <a:p>
            <a:pPr marL="914400" lvl="2" indent="0" algn="just">
              <a:lnSpc>
                <a:spcPct val="110000"/>
              </a:lnSpc>
              <a:buNone/>
            </a:pPr>
            <a:endParaRPr lang="en-US" altLang="zh-CN" sz="1800" dirty="0">
              <a:cs typeface="Times New Roman" pitchFamily="18" charset="0"/>
            </a:endParaRPr>
          </a:p>
          <a:p>
            <a:pPr lvl="1" algn="just">
              <a:lnSpc>
                <a:spcPct val="110000"/>
              </a:lnSpc>
            </a:pPr>
            <a:endParaRPr lang="en-US" altLang="zh-CN" sz="2000" dirty="0" smtClean="0">
              <a:cs typeface="Times New Roman" pitchFamily="18" charset="0"/>
            </a:endParaRPr>
          </a:p>
          <a:p>
            <a:pPr marL="457200" lvl="1" indent="0" algn="just">
              <a:lnSpc>
                <a:spcPct val="110000"/>
              </a:lnSpc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endParaRPr lang="en-US" altLang="zh-CN" sz="1800" dirty="0" smtClean="0">
              <a:cs typeface="Times New Roman" pitchFamily="18" charset="0"/>
            </a:endParaRPr>
          </a:p>
          <a:p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92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514600"/>
            <a:ext cx="383313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 5"/>
          <p:cNvSpPr/>
          <p:nvPr/>
        </p:nvSpPr>
        <p:spPr>
          <a:xfrm>
            <a:off x="8001000" y="2514600"/>
            <a:ext cx="914400" cy="48641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83280"/>
            <a:ext cx="1584244" cy="2755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4114800"/>
            <a:ext cx="1143000" cy="26190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88720"/>
            <a:ext cx="4641172" cy="54864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Answer Generation</a:t>
            </a:r>
          </a:p>
          <a:p>
            <a:pPr lvl="1" algn="just">
              <a:lnSpc>
                <a:spcPct val="110000"/>
              </a:lnSpc>
            </a:pPr>
            <a:r>
              <a:rPr lang="en-US" altLang="zh-CN" sz="2000" dirty="0">
                <a:cs typeface="Times New Roman" pitchFamily="18" charset="0"/>
              </a:rPr>
              <a:t>The correctness of a user’s answer may be affected by the question’s topic, user’s expertise on the topic and the question’s bias</a:t>
            </a:r>
            <a:r>
              <a:rPr lang="en-US" altLang="zh-CN" sz="2000" dirty="0" smtClean="0">
                <a:cs typeface="Times New Roman" pitchFamily="18" charset="0"/>
              </a:rPr>
              <a:t>.</a:t>
            </a: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user’s </a:t>
            </a:r>
            <a:r>
              <a:rPr lang="en-US" altLang="zh-CN" sz="1800" dirty="0" smtClean="0">
                <a:cs typeface="Times New Roman" pitchFamily="18" charset="0"/>
              </a:rPr>
              <a:t>expertise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the </a:t>
            </a:r>
            <a:r>
              <a:rPr lang="en-US" altLang="zh-CN" sz="1800" dirty="0" smtClean="0">
                <a:cs typeface="Times New Roman" pitchFamily="18" charset="0"/>
              </a:rPr>
              <a:t>truth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the bias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1" algn="just">
              <a:lnSpc>
                <a:spcPct val="110000"/>
              </a:lnSpc>
            </a:pPr>
            <a:endParaRPr lang="en-US" altLang="zh-CN" sz="2000" dirty="0" smtClean="0">
              <a:cs typeface="Times New Roman" pitchFamily="18" charset="0"/>
            </a:endParaRPr>
          </a:p>
          <a:p>
            <a:pPr marL="457200" lvl="1" indent="0" algn="just">
              <a:lnSpc>
                <a:spcPct val="110000"/>
              </a:lnSpc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endParaRPr lang="en-US" altLang="zh-CN" sz="1800" dirty="0" smtClean="0">
              <a:cs typeface="Times New Roman" pitchFamily="18" charset="0"/>
            </a:endParaRPr>
          </a:p>
          <a:p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93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514600"/>
            <a:ext cx="383313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 5"/>
          <p:cNvSpPr/>
          <p:nvPr/>
        </p:nvSpPr>
        <p:spPr>
          <a:xfrm>
            <a:off x="8153400" y="3018783"/>
            <a:ext cx="609600" cy="109601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83280"/>
            <a:ext cx="1584244" cy="2755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4114800"/>
            <a:ext cx="1143000" cy="261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4846320"/>
            <a:ext cx="1508044" cy="31154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88720"/>
            <a:ext cx="4641172" cy="548640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cs typeface="Times New Roman" pitchFamily="18" charset="0"/>
              </a:rPr>
              <a:t>Answer Generation</a:t>
            </a:r>
          </a:p>
          <a:p>
            <a:pPr lvl="1" algn="just">
              <a:lnSpc>
                <a:spcPct val="110000"/>
              </a:lnSpc>
            </a:pPr>
            <a:r>
              <a:rPr lang="en-US" altLang="zh-CN" sz="2000" dirty="0">
                <a:cs typeface="Times New Roman" pitchFamily="18" charset="0"/>
              </a:rPr>
              <a:t>The correctness of a user’s answer may be affected by the question’s topic, user’s expertise on the topic and the question’s bias</a:t>
            </a:r>
            <a:r>
              <a:rPr lang="en-US" altLang="zh-CN" sz="2000" dirty="0" smtClean="0">
                <a:cs typeface="Times New Roman" pitchFamily="18" charset="0"/>
              </a:rPr>
              <a:t>.</a:t>
            </a: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user’s </a:t>
            </a:r>
            <a:r>
              <a:rPr lang="en-US" altLang="zh-CN" sz="1800" dirty="0" smtClean="0">
                <a:cs typeface="Times New Roman" pitchFamily="18" charset="0"/>
              </a:rPr>
              <a:t>expertise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the </a:t>
            </a:r>
            <a:r>
              <a:rPr lang="en-US" altLang="zh-CN" sz="1800" dirty="0" smtClean="0">
                <a:cs typeface="Times New Roman" pitchFamily="18" charset="0"/>
              </a:rPr>
              <a:t>truth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the </a:t>
            </a:r>
            <a:r>
              <a:rPr lang="en-US" altLang="zh-CN" sz="1800" dirty="0" smtClean="0">
                <a:cs typeface="Times New Roman" pitchFamily="18" charset="0"/>
              </a:rPr>
              <a:t>bias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r>
              <a:rPr lang="en-US" altLang="zh-CN" sz="1800" dirty="0">
                <a:cs typeface="Times New Roman" pitchFamily="18" charset="0"/>
              </a:rPr>
              <a:t>Draw a user’s answer</a:t>
            </a: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endParaRPr lang="en-US" altLang="zh-CN" sz="1800" dirty="0">
              <a:cs typeface="Times New Roman" pitchFamily="18" charset="0"/>
            </a:endParaRPr>
          </a:p>
          <a:p>
            <a:pPr lvl="1" algn="just">
              <a:lnSpc>
                <a:spcPct val="110000"/>
              </a:lnSpc>
            </a:pPr>
            <a:endParaRPr lang="en-US" altLang="zh-CN" sz="2000" dirty="0" smtClean="0">
              <a:cs typeface="Times New Roman" pitchFamily="18" charset="0"/>
            </a:endParaRPr>
          </a:p>
          <a:p>
            <a:pPr marL="457200" lvl="1" indent="0" algn="just">
              <a:lnSpc>
                <a:spcPct val="110000"/>
              </a:lnSpc>
              <a:buNone/>
            </a:pPr>
            <a:endParaRPr lang="en-US" altLang="zh-CN" sz="2000" dirty="0">
              <a:cs typeface="Times New Roman" pitchFamily="18" charset="0"/>
            </a:endParaRPr>
          </a:p>
          <a:p>
            <a:pPr lvl="2" algn="just">
              <a:lnSpc>
                <a:spcPct val="110000"/>
              </a:lnSpc>
            </a:pPr>
            <a:endParaRPr lang="en-US" altLang="zh-CN" sz="1800" dirty="0" smtClean="0">
              <a:cs typeface="Times New Roman" pitchFamily="18" charset="0"/>
            </a:endParaRPr>
          </a:p>
          <a:p>
            <a:endParaRPr lang="en-US" altLang="zh-CN" sz="28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94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2514600"/>
            <a:ext cx="3833130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圆角矩形 5"/>
          <p:cNvSpPr/>
          <p:nvPr/>
        </p:nvSpPr>
        <p:spPr>
          <a:xfrm>
            <a:off x="7239000" y="2409183"/>
            <a:ext cx="1447800" cy="178181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83280"/>
            <a:ext cx="1584244" cy="2755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4114800"/>
            <a:ext cx="1143000" cy="261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4846320"/>
            <a:ext cx="1508044" cy="31154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577840"/>
            <a:ext cx="2590800" cy="263252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 bwMode="auto">
          <a:xfrm>
            <a:off x="4639144" y="5218051"/>
            <a:ext cx="4238944" cy="855533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457200" tIns="457200" rIns="457200" bIns="4572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389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61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16" y="5297132"/>
            <a:ext cx="3717690" cy="2728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27" y="5668639"/>
            <a:ext cx="3728779" cy="27371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11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A8B1-1BCD-964A-8BEB-F4D0F0444F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848243"/>
              </p:ext>
            </p:extLst>
          </p:nvPr>
        </p:nvGraphicFramePr>
        <p:xfrm>
          <a:off x="1996772" y="1507435"/>
          <a:ext cx="515045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614"/>
                <a:gridCol w="1287614"/>
                <a:gridCol w="1287614"/>
                <a:gridCol w="12876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Question level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Majority Voting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CATD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FaitCrowd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0.0297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0.0132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0.0132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0.0305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0.0271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0.0271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0.0414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0.0276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0.0241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4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0.0507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0.0290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0.0254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0.0672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0.0435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0.0395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6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0.1101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0.0596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0.0550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7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0.1016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0.0481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0.0481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8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0.3043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0.1304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0.0870</a:t>
                      </a:r>
                      <a:endParaRPr lang="en-US" sz="20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9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0.3737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0.1414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0.1010</a:t>
                      </a:r>
                      <a:endParaRPr lang="en-US" sz="2000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10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0.5227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0.2045</a:t>
                      </a:r>
                      <a:endParaRPr lang="en-US" sz="2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0.1136</a:t>
                      </a:r>
                      <a:endParaRPr lang="en-US" sz="2000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Fine-Grained Truth Discovery - </a:t>
            </a:r>
            <a:r>
              <a:rPr lang="en-US" sz="28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FaitCrowd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720"/>
            <a:ext cx="8229600" cy="512064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96</a:t>
            </a:fld>
            <a:endParaRPr lang="en-US"/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1231475153"/>
              </p:ext>
            </p:extLst>
          </p:nvPr>
        </p:nvGraphicFramePr>
        <p:xfrm>
          <a:off x="457200" y="1144273"/>
          <a:ext cx="8339667" cy="521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139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Crowdsourcing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17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2" r="51197" b="1"/>
          <a:stretch/>
        </p:blipFill>
        <p:spPr>
          <a:xfrm>
            <a:off x="4836034" y="2320815"/>
            <a:ext cx="3451320" cy="3289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97</a:t>
            </a:fld>
            <a:endParaRPr lang="en-US"/>
          </a:p>
        </p:txBody>
      </p:sp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52" y="1425452"/>
            <a:ext cx="2470880" cy="441564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34" y="1394229"/>
            <a:ext cx="2446232" cy="4877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445958" y="5703768"/>
            <a:ext cx="223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worker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47296" y="5691770"/>
            <a:ext cx="223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requester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7445625" y="992019"/>
            <a:ext cx="662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Content Placeholder 17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7" t="-4154"/>
          <a:stretch/>
        </p:blipFill>
        <p:spPr>
          <a:xfrm>
            <a:off x="829522" y="2185549"/>
            <a:ext cx="3494488" cy="34209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3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42908" y="1444391"/>
            <a:ext cx="4261326" cy="2401008"/>
            <a:chOff x="1241571" y="1890583"/>
            <a:chExt cx="4261326" cy="2401008"/>
          </a:xfrm>
        </p:grpSpPr>
        <p:pic>
          <p:nvPicPr>
            <p:cNvPr id="2" name="Picture 1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1" b="35248"/>
            <a:stretch/>
          </p:blipFill>
          <p:spPr>
            <a:xfrm>
              <a:off x="1241571" y="1890583"/>
              <a:ext cx="4261326" cy="23290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087147" y="3953037"/>
              <a:ext cx="21979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Task 1     Task 2    Task 3</a:t>
              </a:r>
              <a:endParaRPr lang="en-US" sz="1600" b="1" dirty="0"/>
            </a:p>
          </p:txBody>
        </p:sp>
        <p:sp>
          <p:nvSpPr>
            <p:cNvPr id="6" name="Rectangle 5"/>
            <p:cNvSpPr/>
            <p:nvPr/>
          </p:nvSpPr>
          <p:spPr>
            <a:xfrm rot="1708730">
              <a:off x="3541604" y="2768128"/>
              <a:ext cx="5052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C00000"/>
                  </a:solidFill>
                  <a:effectLst/>
                </a:rPr>
                <a:t>?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51338"/>
          </a:xfrm>
        </p:spPr>
        <p:txBody>
          <a:bodyPr/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1049C-CF4D-4093-97A0-FD329F232F25}" type="slidenum">
              <a:rPr lang="en-US" smtClean="0"/>
              <a:t>98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Active Crowdsourcing Scenarios</a:t>
            </a:r>
            <a:endParaRPr lang="en-US" sz="2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9" y="3918190"/>
            <a:ext cx="5462586" cy="2325942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84" y="1744362"/>
            <a:ext cx="1920406" cy="2141406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67" y="4002081"/>
            <a:ext cx="1901586" cy="12158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09654" y="2085710"/>
            <a:ext cx="3292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/>
              <a:t>Budget Allocation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4497" y="5110710"/>
            <a:ext cx="3367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Incentive Mechanism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86399" y="4257573"/>
            <a:ext cx="3355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800" b="1" dirty="0"/>
              <a:t>Privacy Protection</a:t>
            </a:r>
          </a:p>
        </p:txBody>
      </p:sp>
    </p:spTree>
    <p:extLst>
      <p:ext uri="{BB962C8B-B14F-4D97-AF65-F5344CB8AC3E}">
        <p14:creationId xmlns:p14="http://schemas.microsoft.com/office/powerpoint/2010/main" val="15382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72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Budget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Since active crowdsourcing costs money, we need to use the budget wisely.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Budget allocation</a:t>
            </a:r>
          </a:p>
          <a:p>
            <a:pPr lvl="1"/>
            <a:r>
              <a:rPr lang="en-US" sz="2400" dirty="0" smtClean="0"/>
              <a:t>Which instance should we query for labels?</a:t>
            </a:r>
          </a:p>
          <a:p>
            <a:pPr lvl="1"/>
            <a:r>
              <a:rPr lang="en-US" sz="2400" dirty="0" smtClean="0"/>
              <a:t>Which worker should we choose for a certain task?</a:t>
            </a:r>
          </a:p>
          <a:p>
            <a:r>
              <a:rPr lang="en-US" sz="2800" dirty="0" smtClean="0">
                <a:solidFill>
                  <a:srgbClr val="C00000"/>
                </a:solidFill>
              </a:rPr>
              <a:t>Goal</a:t>
            </a:r>
            <a:endParaRPr lang="en-US" sz="2800" dirty="0"/>
          </a:p>
          <a:p>
            <a:pPr lvl="1"/>
            <a:r>
              <a:rPr lang="en-US" sz="2400" dirty="0" smtClean="0"/>
              <a:t>To maximize utility (</a:t>
            </a:r>
            <a:r>
              <a:rPr lang="en-US" sz="2400" dirty="0" err="1" smtClean="0"/>
              <a:t>eg</a:t>
            </a:r>
            <a:r>
              <a:rPr lang="en-US" sz="2400" dirty="0" smtClean="0"/>
              <a:t>. overall accuracy)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6D65B-68B7-4A27-A609-537651736CA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.25"/>
  <p:tag name="ORIGINALWIDTH" val="840.75"/>
  <p:tag name="LATEXADDIN" val="\documentclass{article}&#10;\usepackage{amsmath}&#10;\pagestyle{empty}&#10;\begin{document}&#10;&#10;$e_{z_{q}u} \sim N(\mu, \sigma^{2}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5"/>
  <p:tag name="ORIGINALWIDTH" val="1350.75"/>
  <p:tag name="LATEXADDIN" val="\documentclass{article}&#10;\usepackage{amsmath}&#10;\pagestyle{empty}&#10;\begin{document}&#10;&#10;$a_{qu}|t_q \sim logistic(e_{z_{q}u}, b_q)$&#10;&#10;&#10;\end{document}"/>
  <p:tag name="IGUANATEXSIZE" val="50"/>
  <p:tag name="IGUANATEXCURSOR" val="116"/>
  <p:tag name="TRANSPARENCY" val="True"/>
  <p:tag name="FILENAME" val=""/>
  <p:tag name="INPUTTYPE" val="0"/>
  <p:tag name="LATEXENGINEID" val="0"/>
  <p:tag name="TEMPFOLDER" val="c:\figures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5"/>
  <p:tag name="ORIGINALWIDTH" val="1869.75"/>
  <p:tag name="LATEXADDIN" val="\documentclass{article}&#10;\usepackage{amsmath}&#10;\pagestyle{empty}&#10;\begin{document}&#10;&#10;$e_{z_{q}u} \uparrow$ and $b_q \downarrow \longrightarrow p(a_{qu}=t_q | t_q) \uparrow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5"/>
  <p:tag name="ORIGINALWIDTH" val="1869.75"/>
  <p:tag name="LATEXADDIN" val="\documentclass{article}&#10;\usepackage{amsmath}&#10;\pagestyle{empty}&#10;\begin{document}&#10;&#10;$e_{z_{q}u} \downarrow$ and $b_q \uparrow \longrightarrow p(a_{qu}=t_q | t_q) \downarrow$&#10;&#10;&#10;&#10;&#10;\end{document}"/>
  <p:tag name="IGUANATEXSIZE" val="50"/>
  <p:tag name="IGUANATEXCURSOR" val="164"/>
  <p:tag name="TRANSPARENCY" val="True"/>
  <p:tag name="FILENAME" val=""/>
  <p:tag name="INPUTTYPE" val="0"/>
  <p:tag name="LATEXENGINEID" val="0"/>
  <p:tag name="TEMPFOLDER" val="c:\figures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.25"/>
  <p:tag name="ORIGINALWIDTH" val="840.75"/>
  <p:tag name="LATEXADDIN" val="\documentclass{article}&#10;\usepackage{amsmath}&#10;\pagestyle{empty}&#10;\begin{document}&#10;&#10;$e_{z_{q}u} \sim N(\mu, \sigma^{2}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566.25"/>
  <p:tag name="LATEXADDIN" val="\documentclass{article}&#10;\usepackage{amsmath}&#10;\pagestyle{empty}&#10;\begin{document}&#10;&#10;$t_q \sim U(\gamma_q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.25"/>
  <p:tag name="ORIGINALWIDTH" val="840.75"/>
  <p:tag name="LATEXADDIN" val="\documentclass{article}&#10;\usepackage{amsmath}&#10;\pagestyle{empty}&#10;\begin{document}&#10;&#10;$e_{z_{q}u} \sim N(\mu, \sigma^{2}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566.25"/>
  <p:tag name="LATEXADDIN" val="\documentclass{article}&#10;\usepackage{amsmath}&#10;\pagestyle{empty}&#10;\begin{document}&#10;&#10;$t_q \sim U(\gamma_q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5.25"/>
  <p:tag name="ORIGINALWIDTH" val="751.5"/>
  <p:tag name="LATEXADDIN" val="\documentclass{article}&#10;\usepackage{amsmath}&#10;\pagestyle{empty}&#10;\begin{document}&#10;&#10;$b_q \sim N(0, {\sigma^{2}}^{\prime}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6.25"/>
  <p:tag name="ORIGINALWIDTH" val="840.75"/>
  <p:tag name="LATEXADDIN" val="\documentclass{article}&#10;\usepackage{amsmath}&#10;\pagestyle{empty}&#10;\begin{document}&#10;&#10;$e_{z_{q}u} \sim N(\mu, \sigma^{2}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566.25"/>
  <p:tag name="LATEXADDIN" val="\documentclass{article}&#10;\usepackage{amsmath}&#10;\pagestyle{empty}&#10;\begin{document}&#10;&#10;$t_q \sim U(\gamma_q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5.25"/>
  <p:tag name="ORIGINALWIDTH" val="751.5"/>
  <p:tag name="LATEXADDIN" val="\documentclass{article}&#10;\usepackage{amsmath}&#10;\pagestyle{empty}&#10;\begin{document}&#10;&#10;$b_q \sim N(0, {\sigma^{2}}^{\prime})$&#10;&#10;&#10;\end{document}"/>
  <p:tag name="IGUANATEXSIZE" val="50"/>
  <p:tag name="IGUANATEXCURSOR" val="81"/>
  <p:tag name="TRANSPARENCY" val="True"/>
  <p:tag name="FILENAME" val=""/>
  <p:tag name="INPUTTYPE" val="0"/>
  <p:tag name="LATEXENGINEID" val="0"/>
  <p:tag name="TEMPFOLDER" val="c:\figures\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ahoma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ahoma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5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_Office 主题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1" id="{F9F8104F-8D0D-45F6-8F71-CDC3034B1EA7}" vid="{1B1A1A7F-F4CE-42B3-B758-541DC7DC0E34}"/>
    </a:ext>
  </a:extLst>
</a:theme>
</file>

<file path=ppt/theme/theme3.xml><?xml version="1.0" encoding="utf-8"?>
<a:theme xmlns:a="http://schemas.openxmlformats.org/drawingml/2006/main" name="2_Theme1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1" id="{F9F8104F-8D0D-45F6-8F71-CDC3034B1EA7}" vid="{1B1A1A7F-F4CE-42B3-B758-541DC7DC0E34}"/>
    </a:ext>
  </a:extLst>
</a:theme>
</file>

<file path=ppt/theme/theme4.xml><?xml version="1.0" encoding="utf-8"?>
<a:theme xmlns:a="http://schemas.openxmlformats.org/drawingml/2006/main" name="3_Theme1">
  <a:themeElements>
    <a:clrScheme name="1_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1" id="{F9F8104F-8D0D-45F6-8F71-CDC3034B1EA7}" vid="{1B1A1A7F-F4CE-42B3-B758-541DC7DC0E3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8F889688-E65C-4C72-A58A-D653C3A126A5}" vid="{841134B7-A275-48DD-B8D6-F1EDE2DEF90F}"/>
    </a:ext>
  </a:extLst>
</a:theme>
</file>

<file path=ppt/theme/theme8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ahoma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ahoma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33690</TotalTime>
  <Words>10999</Words>
  <Application>Microsoft Office PowerPoint</Application>
  <PresentationFormat>On-screen Show (4:3)</PresentationFormat>
  <Paragraphs>2056</Paragraphs>
  <Slides>159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74" baseType="lpstr">
      <vt:lpstr>Theme1</vt:lpstr>
      <vt:lpstr>1_Theme1</vt:lpstr>
      <vt:lpstr>2_Theme1</vt:lpstr>
      <vt:lpstr>3_Theme1</vt:lpstr>
      <vt:lpstr>Office Theme</vt:lpstr>
      <vt:lpstr>1_Office Theme</vt:lpstr>
      <vt:lpstr>4_Theme1</vt:lpstr>
      <vt:lpstr>自定义设计方案</vt:lpstr>
      <vt:lpstr>1_自定义设计方案</vt:lpstr>
      <vt:lpstr>2_自定义设计方案</vt:lpstr>
      <vt:lpstr>2_Office Theme</vt:lpstr>
      <vt:lpstr>3_自定义设计方案</vt:lpstr>
      <vt:lpstr>3_Office Theme</vt:lpstr>
      <vt:lpstr>5_Theme1</vt:lpstr>
      <vt:lpstr>Equation</vt:lpstr>
      <vt:lpstr>Enabling the Discovery of Reliable Information from Passively and Actively Crowdsourced Data </vt:lpstr>
      <vt:lpstr>Overview</vt:lpstr>
      <vt:lpstr>Overview</vt:lpstr>
      <vt:lpstr>Motivation</vt:lpstr>
      <vt:lpstr>Passive Crowdsourcing</vt:lpstr>
      <vt:lpstr>PowerPoint Presentation</vt:lpstr>
      <vt:lpstr>PowerPoint Presentation</vt:lpstr>
      <vt:lpstr>Active Crowdsourcing</vt:lpstr>
      <vt:lpstr>PowerPoint Presentation</vt:lpstr>
      <vt:lpstr>PowerPoint Presentation</vt:lpstr>
      <vt:lpstr>PowerPoint Presentation</vt:lpstr>
      <vt:lpstr>Overview</vt:lpstr>
      <vt:lpstr>A Straightforward Fusion Solution</vt:lpstr>
      <vt:lpstr>PowerPoint Presentation</vt:lpstr>
      <vt:lpstr>Truth Discovery </vt:lpstr>
      <vt:lpstr>Crowdsourced Data Aggregation</vt:lpstr>
      <vt:lpstr>Truth Discovery &amp; Crowdsourced Data Aggregation </vt:lpstr>
      <vt:lpstr>Data Collection and Generation</vt:lpstr>
      <vt:lpstr>Data Format of Claims</vt:lpstr>
      <vt:lpstr>Model Categories</vt:lpstr>
      <vt:lpstr>Statistical Model (STA)</vt:lpstr>
      <vt:lpstr>Generative Model (GM)</vt:lpstr>
      <vt:lpstr>Generative Model (GM)</vt:lpstr>
      <vt:lpstr>Optimization Model (OPT)</vt:lpstr>
      <vt:lpstr>STA - TruthFinder</vt:lpstr>
      <vt:lpstr>PowerPoint Presentation</vt:lpstr>
      <vt:lpstr>STA - TruthFinder</vt:lpstr>
      <vt:lpstr>STA - TruthFinder</vt:lpstr>
      <vt:lpstr>PowerPoint Presentation</vt:lpstr>
      <vt:lpstr>PowerPoint Presentation</vt:lpstr>
      <vt:lpstr>PowerPoint Presentation</vt:lpstr>
      <vt:lpstr>PowerPoint Presentation</vt:lpstr>
      <vt:lpstr>STA - TruthFinder</vt:lpstr>
      <vt:lpstr>PowerPoint Presentation</vt:lpstr>
      <vt:lpstr>GM - Latent Truth Model (LTM)</vt:lpstr>
      <vt:lpstr>PowerPoint Presentation</vt:lpstr>
      <vt:lpstr>GM - Latent Truth Model (LTM)</vt:lpstr>
      <vt:lpstr>GM - Latent Truth Model (LTM)</vt:lpstr>
      <vt:lpstr>PowerPoint Presentation</vt:lpstr>
      <vt:lpstr>Optimization Model (OPT)</vt:lpstr>
      <vt:lpstr>OPT - CRH Framework</vt:lpstr>
      <vt:lpstr>OPT - CRH Framework</vt:lpstr>
      <vt:lpstr>OPT - CRH Framework</vt:lpstr>
      <vt:lpstr>GM - Maximum Likelihood Estimation</vt:lpstr>
      <vt:lpstr>GM - Maximum Likelihood Estimation</vt:lpstr>
      <vt:lpstr>GM - Maximum Likelihood Estimation</vt:lpstr>
      <vt:lpstr>GM - Extension and Theoretical Analysis</vt:lpstr>
      <vt:lpstr>GM - GLAD Model</vt:lpstr>
      <vt:lpstr>GM - GLAD Model</vt:lpstr>
      <vt:lpstr>OPT - Minimax Entropy</vt:lpstr>
      <vt:lpstr>OPT - Minimax Entropy</vt:lpstr>
      <vt:lpstr>OPT - Minimax Entropy</vt:lpstr>
      <vt:lpstr>OPT - Minimax Entropy</vt:lpstr>
      <vt:lpstr>OPT - Minimax Entropy</vt:lpstr>
      <vt:lpstr>OPT - Minimax Entropy</vt:lpstr>
      <vt:lpstr>OPT - Minimax Entropy</vt:lpstr>
      <vt:lpstr>OPT - Minimax Entropy</vt:lpstr>
      <vt:lpstr>Overview</vt:lpstr>
      <vt:lpstr>Aggregation of Passively Crowdsourced Data</vt:lpstr>
      <vt:lpstr>Source Dependency</vt:lpstr>
      <vt:lpstr>Source Dependency</vt:lpstr>
      <vt:lpstr>Copy Relationships between Sources</vt:lpstr>
      <vt:lpstr>Copy Relationships between Sources</vt:lpstr>
      <vt:lpstr>General Source Correlation</vt:lpstr>
      <vt:lpstr>PowerPoint Presentation</vt:lpstr>
      <vt:lpstr>Real Time Truth Discovery - DynaTD</vt:lpstr>
      <vt:lpstr>Real Time Truth Discovery - DynaTD</vt:lpstr>
      <vt:lpstr>PowerPoint Presentation</vt:lpstr>
      <vt:lpstr>Correlation Among Entities</vt:lpstr>
      <vt:lpstr>PowerPoint Presentation</vt:lpstr>
      <vt:lpstr>PowerPoint Presentation</vt:lpstr>
      <vt:lpstr>PowerPoint Presentation</vt:lpstr>
      <vt:lpstr>Correlation Among Entities</vt:lpstr>
      <vt:lpstr>Correlation Among Entities</vt:lpstr>
      <vt:lpstr>Correlated Entities – TD-corr</vt:lpstr>
      <vt:lpstr>Correlated Entities – TD-corr</vt:lpstr>
      <vt:lpstr>Correlated Entities – TD-corr</vt:lpstr>
      <vt:lpstr>Experiments on Air Quality Sensing System</vt:lpstr>
      <vt:lpstr>Correlated Entities – TD-corr</vt:lpstr>
      <vt:lpstr>Long-tail Phenomenon on Sources Side - CATD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Active Crowdsourcing</vt:lpstr>
      <vt:lpstr>Active Crowdsourcing Scenarios</vt:lpstr>
      <vt:lpstr>Budget Allocation</vt:lpstr>
      <vt:lpstr>Maximize Accuracy – Opt-KG</vt:lpstr>
      <vt:lpstr>PowerPoint Presentation</vt:lpstr>
      <vt:lpstr>Problem Settings</vt:lpstr>
      <vt:lpstr>Bayesian setting</vt:lpstr>
      <vt:lpstr>Maximize Accuracy – Opt-KG</vt:lpstr>
      <vt:lpstr>Maximize Accuracy – Opt-KG</vt:lpstr>
      <vt:lpstr>Maximize Accuracy – Opt-KG</vt:lpstr>
      <vt:lpstr>Maximize Accuracy – Opt-KG</vt:lpstr>
      <vt:lpstr>Maximize Accuracy – Opt-KG</vt:lpstr>
      <vt:lpstr>Challenges Under a Tight Budget</vt:lpstr>
      <vt:lpstr>Maximize Quantity – Requallo</vt:lpstr>
      <vt:lpstr>Examples of Requirement</vt:lpstr>
      <vt:lpstr>Completeness </vt:lpstr>
      <vt:lpstr>PowerPoint Presentation</vt:lpstr>
      <vt:lpstr>PowerPoint Presentation</vt:lpstr>
      <vt:lpstr>Maximize Quantity – Requallo</vt:lpstr>
      <vt:lpstr>Maximize Quantity – Requallo</vt:lpstr>
      <vt:lpstr>Maximize Quantity – Requallo</vt:lpstr>
      <vt:lpstr>Maximize Quantity – Requallo</vt:lpstr>
      <vt:lpstr>Maximize Quantity – Requallo</vt:lpstr>
      <vt:lpstr>Incentive Mechanism </vt:lpstr>
      <vt:lpstr>Incentive Mechanism – Double or Nothing </vt:lpstr>
      <vt:lpstr>Incentive Mechanism – Double or Nothing </vt:lpstr>
      <vt:lpstr>Example</vt:lpstr>
      <vt:lpstr>Incentive Mechanism – Double or Nothing </vt:lpstr>
      <vt:lpstr>PowerPoint Presentation</vt:lpstr>
      <vt:lpstr>Incentive Mechanism in Crowd Sensing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PowerPoint Presentation</vt:lpstr>
      <vt:lpstr>PowerPoint Presentation</vt:lpstr>
      <vt:lpstr>References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 Li</dc:creator>
  <cp:lastModifiedBy>Jing Gao</cp:lastModifiedBy>
  <cp:revision>352</cp:revision>
  <dcterms:created xsi:type="dcterms:W3CDTF">2015-07-24T00:11:04Z</dcterms:created>
  <dcterms:modified xsi:type="dcterms:W3CDTF">2016-08-13T04:25:19Z</dcterms:modified>
</cp:coreProperties>
</file>