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4"/>
  </p:notesMasterIdLst>
  <p:sldIdLst>
    <p:sldId id="256" r:id="rId9"/>
    <p:sldId id="292" r:id="rId10"/>
    <p:sldId id="293" r:id="rId11"/>
    <p:sldId id="263" r:id="rId12"/>
    <p:sldId id="264" r:id="rId13"/>
    <p:sldId id="267" r:id="rId14"/>
    <p:sldId id="265" r:id="rId15"/>
    <p:sldId id="268" r:id="rId16"/>
    <p:sldId id="270" r:id="rId17"/>
    <p:sldId id="266" r:id="rId18"/>
    <p:sldId id="273" r:id="rId19"/>
    <p:sldId id="272" r:id="rId20"/>
    <p:sldId id="271" r:id="rId21"/>
    <p:sldId id="274" r:id="rId22"/>
    <p:sldId id="297" r:id="rId23"/>
    <p:sldId id="296" r:id="rId24"/>
    <p:sldId id="275" r:id="rId25"/>
    <p:sldId id="276" r:id="rId26"/>
    <p:sldId id="277" r:id="rId27"/>
    <p:sldId id="298" r:id="rId28"/>
    <p:sldId id="299" r:id="rId29"/>
    <p:sldId id="300" r:id="rId30"/>
    <p:sldId id="287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0.19</c:v>
                </c:pt>
                <c:pt idx="3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153584"/>
        <c:axId val="145163376"/>
      </c:barChart>
      <c:catAx>
        <c:axId val="14515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63376"/>
        <c:crosses val="autoZero"/>
        <c:auto val="1"/>
        <c:lblAlgn val="ctr"/>
        <c:lblOffset val="100"/>
        <c:noMultiLvlLbl val="0"/>
      </c:catAx>
      <c:valAx>
        <c:axId val="145163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51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0.19</c:v>
                </c:pt>
                <c:pt idx="3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150320"/>
        <c:axId val="145151408"/>
      </c:barChart>
      <c:catAx>
        <c:axId val="14515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51408"/>
        <c:crosses val="autoZero"/>
        <c:auto val="1"/>
        <c:lblAlgn val="ctr"/>
        <c:lblOffset val="100"/>
        <c:noMultiLvlLbl val="0"/>
      </c:catAx>
      <c:valAx>
        <c:axId val="145151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515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EF8AC-277F-4137-AAFB-67B1D96FA54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546D7-8151-4679-B114-36D78D684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546D7-8151-4679-B114-36D78D684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3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0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7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09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5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9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9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0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3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7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16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9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85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51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37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7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5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6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2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20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58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88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1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535-4EF5-4644-B24A-F8C7092A63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D1ED-AABC-47EB-9294-96B2BB4B7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4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CC18-FC54-40AA-B8C3-94DF7AFBB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62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8D1A-EC4C-4D0A-B384-67C27614F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29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5B57-1093-41CE-BD10-5BCB4D21B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0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2BA7-A9D3-4563-9C26-A89B4DC98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6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84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8A6-312E-4A08-B263-7F04A20317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22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558B-614C-42C6-9881-5C94E78AA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7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AA74-0DC6-4BCD-BEBA-67DA55018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47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AE9-0C1F-4D80-82AA-66D9A8C95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73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217-2D4F-4414-9DC7-FB80401B1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57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7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6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4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8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2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62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7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70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21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19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55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535-4EF5-4644-B24A-F8C7092A63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4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D1ED-AABC-47EB-9294-96B2BB4B7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07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CC18-FC54-40AA-B8C3-94DF7AFBB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20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8D1A-EC4C-4D0A-B384-67C27614F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2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04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5B57-1093-41CE-BD10-5BCB4D21B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1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2BA7-A9D3-4563-9C26-A89B4DC98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29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8A6-312E-4A08-B263-7F04A20317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44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558B-614C-42C6-9881-5C94E78AA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5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AA74-0DC6-4BCD-BEBA-67DA55018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63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AE9-0C1F-4D80-82AA-66D9A8C95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48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217-2D4F-4414-9DC7-FB80401B1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44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0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64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8" name="Straight Connector 13"/>
          <p:cNvCxnSpPr>
            <a:cxnSpLocks noChangeShapeType="1"/>
          </p:cNvCxnSpPr>
          <p:nvPr/>
        </p:nvCxnSpPr>
        <p:spPr bwMode="auto">
          <a:xfrm>
            <a:off x="838200" y="2363794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3824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59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09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07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80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83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61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204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7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91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F79-0236-4C04-AE29-C68A17475B11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6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718D-0B41-44E1-A37F-546491AEAB64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779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6BA3-99AB-441B-9DC9-92F49A749EF4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7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D859-8363-4122-BA62-258C69720F51}" type="datetime1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864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C51A-0306-43CF-B22B-60212239A2F9}" type="datetime1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3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C10C-5978-4501-BD93-AC4965DB2C19}" type="datetime1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13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D01-3EDD-4989-AB7B-3CE3EB99AAA3}" type="datetime1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56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C9-E784-4AFA-8BB1-FAF8A96B9ED7}" type="datetime1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53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1A60-9D98-4905-8ABF-4F486F6D7923}" type="datetime1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39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6A13-D0D2-4BBB-8AC4-5872527A6E56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34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83B-B352-4CB0-8D63-0FDCF0F01ED1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1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7C76B8E-7A86-4CA3-BC29-5A5D5327E0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7C76B8E-7A86-4CA3-BC29-5A5D5327E0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9/9/2015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6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C_COLO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D272-177A-4BE9-AE16-95FCCDB44544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C8CA-0C69-4F00-8516-1AF93A7C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Confidence-Aware Approach for Truth Discovery on Long-Tail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Qi Li</a:t>
            </a:r>
            <a:r>
              <a:rPr lang="en-US" b="1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Yaliang</a:t>
            </a:r>
            <a:r>
              <a:rPr lang="en-US" dirty="0" smtClean="0"/>
              <a:t> Li</a:t>
            </a:r>
            <a:r>
              <a:rPr lang="en-US" baseline="30000" dirty="0" smtClean="0"/>
              <a:t>1</a:t>
            </a:r>
            <a:r>
              <a:rPr lang="en-US" dirty="0" smtClean="0"/>
              <a:t>, Jing Gao</a:t>
            </a:r>
            <a:r>
              <a:rPr lang="en-US" baseline="30000" dirty="0" smtClean="0"/>
              <a:t>1</a:t>
            </a:r>
            <a:r>
              <a:rPr lang="en-US" dirty="0" smtClean="0"/>
              <a:t>, Lu Su</a:t>
            </a:r>
            <a:r>
              <a:rPr lang="en-US" baseline="30000" dirty="0" smtClean="0"/>
              <a:t>1</a:t>
            </a:r>
            <a:r>
              <a:rPr lang="en-US" dirty="0" smtClean="0"/>
              <a:t>, Bo Zhao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</a:p>
          <a:p>
            <a:r>
              <a:rPr lang="en-US" dirty="0" smtClean="0"/>
              <a:t> Murat Demirbas</a:t>
            </a:r>
            <a:r>
              <a:rPr lang="en-US" baseline="30000" dirty="0" smtClean="0"/>
              <a:t>1</a:t>
            </a:r>
            <a:r>
              <a:rPr lang="en-US" dirty="0" smtClean="0"/>
              <a:t>, Wei Fan</a:t>
            </a:r>
            <a:r>
              <a:rPr lang="en-US" baseline="30000" dirty="0" smtClean="0"/>
              <a:t>3</a:t>
            </a:r>
            <a:r>
              <a:rPr lang="en-US" dirty="0" smtClean="0"/>
              <a:t>, and </a:t>
            </a:r>
            <a:r>
              <a:rPr lang="en-US" dirty="0" err="1" smtClean="0"/>
              <a:t>Jiawei</a:t>
            </a:r>
            <a:r>
              <a:rPr lang="en-US" dirty="0" smtClean="0"/>
              <a:t> Han</a:t>
            </a:r>
            <a:r>
              <a:rPr lang="en-US" baseline="30000" dirty="0" smtClean="0"/>
              <a:t>4</a:t>
            </a:r>
            <a:endParaRPr lang="en-US" baseline="30000" dirty="0"/>
          </a:p>
          <a:p>
            <a:r>
              <a:rPr lang="en-US" sz="1800" baseline="30000" dirty="0"/>
              <a:t>1</a:t>
            </a:r>
            <a:r>
              <a:rPr lang="en-US" sz="1800" dirty="0"/>
              <a:t>SUNY Buffalo, Buffalo, NY, USA</a:t>
            </a:r>
            <a:endParaRPr lang="en-US" sz="1800" baseline="30000" dirty="0"/>
          </a:p>
          <a:p>
            <a:r>
              <a:rPr lang="en-US" sz="1800" baseline="30000" dirty="0"/>
              <a:t>2</a:t>
            </a:r>
            <a:r>
              <a:rPr lang="en-US" sz="1800" dirty="0"/>
              <a:t>LinkedIn</a:t>
            </a:r>
            <a:r>
              <a:rPr lang="en-US" sz="1600" dirty="0"/>
              <a:t>, </a:t>
            </a:r>
            <a:r>
              <a:rPr lang="en-US" sz="1800" dirty="0"/>
              <a:t>San Francisco, CA, USA</a:t>
            </a:r>
          </a:p>
          <a:p>
            <a:r>
              <a:rPr lang="en-US" sz="1800" baseline="30000" dirty="0"/>
              <a:t>3</a:t>
            </a:r>
            <a:r>
              <a:rPr lang="en-US" sz="1800" dirty="0"/>
              <a:t>Baidu Research Big Data Lab, China</a:t>
            </a:r>
          </a:p>
          <a:p>
            <a:r>
              <a:rPr lang="en-US" sz="1800" baseline="30000" dirty="0"/>
              <a:t>4</a:t>
            </a:r>
            <a:r>
              <a:rPr lang="en-US" sz="1800" dirty="0"/>
              <a:t>University of Illinois, Urbana, IL,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8CA-0C69-4F00-8516-1AF93A7C8B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161266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Model the Error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00202"/>
                <a:ext cx="877824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/>
                  <a:t>Assume that sources are independent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dirty="0"/>
                      <m:t>Error</m:t>
                    </m:r>
                    <m:r>
                      <m:rPr>
                        <m:nor/>
                      </m:rPr>
                      <a:rPr lang="en-US" sz="3500" dirty="0"/>
                      <m:t> </m:t>
                    </m:r>
                    <m:r>
                      <m:rPr>
                        <m:nor/>
                      </m:rPr>
                      <a:rPr lang="en-US" sz="3500" dirty="0"/>
                      <m:t>made</m:t>
                    </m:r>
                    <m:r>
                      <m:rPr>
                        <m:nor/>
                      </m:rPr>
                      <a:rPr lang="en-US" sz="3500" dirty="0"/>
                      <m:t> </m:t>
                    </m:r>
                    <m:r>
                      <m:rPr>
                        <m:nor/>
                      </m:rPr>
                      <a:rPr lang="en-US" sz="3500" dirty="0"/>
                      <m:t>by</m:t>
                    </m:r>
                    <m:r>
                      <m:rPr>
                        <m:nor/>
                      </m:rPr>
                      <a:rPr lang="en-US" sz="3500" dirty="0"/>
                      <m:t> </m:t>
                    </m:r>
                    <m:r>
                      <m:rPr>
                        <m:nor/>
                      </m:rPr>
                      <a:rPr lang="en-US" sz="3500" dirty="0"/>
                      <m:t>source</m:t>
                    </m:r>
                    <m:r>
                      <m:rPr>
                        <m:nor/>
                      </m:rPr>
                      <a:rPr lang="en-US" sz="3500" dirty="0"/>
                      <m:t> 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5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0,  </m:t>
                        </m:r>
                        <m:sSubSup>
                          <m:sSubSup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3500" dirty="0"/>
              </a:p>
              <a:p>
                <a:r>
                  <a:rPr lang="en-US" sz="35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𝑐𝑜𝑚𝑏𝑖𝑛𝑒</m:t>
                        </m:r>
                      </m:sub>
                    </m:sSub>
                    <m:r>
                      <a:rPr lang="en-US" sz="3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3500" dirty="0"/>
                  <a:t>, we have</a:t>
                </a:r>
                <a:endParaRPr lang="en-US" sz="27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𝑐𝑜𝑚𝑏𝑖𝑛𝑒</m:t>
                          </m:r>
                        </m:sub>
                      </m:sSub>
                      <m:r>
                        <a:rPr lang="en-US" sz="35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5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5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5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5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500" dirty="0"/>
              </a:p>
              <a:p>
                <a:pPr marL="0" indent="0">
                  <a:buNone/>
                </a:pPr>
                <a:r>
                  <a:rPr lang="en-US" sz="2800" dirty="0"/>
                  <a:t>Without loss of generality, we constrain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00202"/>
                <a:ext cx="8778240" cy="4525963"/>
              </a:xfrm>
              <a:blipFill rotWithShape="0">
                <a:blip r:embed="rId2"/>
                <a:stretch>
                  <a:fillRect l="-1806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Minimize the Variance of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00201"/>
                <a:ext cx="8778240" cy="4663440"/>
              </a:xfrm>
            </p:spPr>
            <p:txBody>
              <a:bodyPr>
                <a:normAutofit/>
              </a:bodyPr>
              <a:lstStyle/>
              <a:p>
                <a:r>
                  <a:rPr lang="en-US" sz="3500" b="1" dirty="0">
                    <a:solidFill>
                      <a:srgbClr val="C00000"/>
                    </a:solidFill>
                    <a:cs typeface="Times New Roman" pitchFamily="18" charset="0"/>
                  </a:rPr>
                  <a:t>Goal: </a:t>
                </a:r>
              </a:p>
              <a:p>
                <a:pPr lvl="1"/>
                <a:r>
                  <a:rPr lang="en-US" sz="3100" dirty="0"/>
                  <a:t>want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𝑐𝑜𝑚𝑏𝑖𝑛𝑒</m:t>
                        </m:r>
                      </m:sub>
                    </m:sSub>
                  </m:oMath>
                </a14:m>
                <a:r>
                  <a:rPr lang="en-US" sz="3100" dirty="0"/>
                  <a:t>to be as small as possible</a:t>
                </a:r>
              </a:p>
              <a:p>
                <a:r>
                  <a:rPr lang="en-US" sz="3500" b="1" dirty="0">
                    <a:solidFill>
                      <a:srgbClr val="C00000"/>
                    </a:solidFill>
                    <a:cs typeface="Times New Roman" pitchFamily="18" charset="0"/>
                  </a:rPr>
                  <a:t>Optimization</a:t>
                </a:r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:endParaRPr lang="en-US" sz="3500" b="1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00201"/>
                <a:ext cx="8778240" cy="4663440"/>
              </a:xfrm>
              <a:blipFill rotWithShape="0">
                <a:blip r:embed="rId2"/>
                <a:stretch>
                  <a:fillRect l="-180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03" y="3429004"/>
            <a:ext cx="4434425" cy="2861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16168" y="3685032"/>
            <a:ext cx="475488" cy="539496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10972800" cy="152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How to Estimate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" y="1600200"/>
                <a:ext cx="8778240" cy="319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500" dirty="0"/>
                  <a:t>We can estimate the variance of each source using similar formulation for sample variance: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sz="35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5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5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5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5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5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5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5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3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  <m:r>
                                    <a:rPr lang="en-US" sz="35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3500" i="1" dirty="0">
                                          <a:latin typeface="Cambria Math" panose="02040503050406030204" pitchFamily="18" charset="0"/>
                                        </a:rPr>
                                        <m:t>∗(0)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35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500" dirty="0"/>
              </a:p>
              <a:p>
                <a:r>
                  <a:rPr lang="en-US" sz="35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5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5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500" i="1" dirty="0">
                            <a:latin typeface="Cambria Math" panose="02040503050406030204" pitchFamily="18" charset="0"/>
                          </a:rPr>
                          <m:t>∗(0)</m:t>
                        </m:r>
                      </m:sup>
                    </m:sSubSup>
                  </m:oMath>
                </a14:m>
                <a:r>
                  <a:rPr lang="en-US" sz="3500" dirty="0"/>
                  <a:t> is the initial truth.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600200"/>
                <a:ext cx="8778240" cy="3197286"/>
              </a:xfrm>
              <a:prstGeom prst="rect">
                <a:avLst/>
              </a:prstGeom>
              <a:blipFill rotWithShape="0">
                <a:blip r:embed="rId2"/>
                <a:stretch>
                  <a:fillRect l="-2014" t="-2863" r="-2014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5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Estimate CI of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00205"/>
                <a:ext cx="8778240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3500" dirty="0"/>
                  <a:t>The estimation is not accurate with small number of samples.</a:t>
                </a:r>
              </a:p>
              <a:p>
                <a:r>
                  <a:rPr lang="en-US" sz="3500" dirty="0"/>
                  <a:t>Find a range of values that can act as good estimates.</a:t>
                </a:r>
              </a:p>
              <a:p>
                <a:r>
                  <a:rPr lang="en-US" sz="3500" dirty="0"/>
                  <a:t>Calculate confidence interval based on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00205"/>
                <a:ext cx="8778240" cy="4525963"/>
              </a:xfrm>
              <a:blipFill rotWithShape="0">
                <a:blip r:embed="rId2"/>
                <a:stretch>
                  <a:fillRect l="-1806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"/>
            <a:ext cx="10972800" cy="16292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39077"/>
            <a:ext cx="8778240" cy="3444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646920"/>
            <a:ext cx="8778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on calculating 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30259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"/>
            <a:ext cx="10972800" cy="16292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39077"/>
            <a:ext cx="8778240" cy="3444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646920"/>
            <a:ext cx="8778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on calculating confidence interval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3136392"/>
            <a:ext cx="7498080" cy="73152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"/>
            <a:ext cx="10972800" cy="16292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00200"/>
            <a:ext cx="8778240" cy="3444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646920"/>
            <a:ext cx="8778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on calculating confidence interval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3200400"/>
            <a:ext cx="7498080" cy="396867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" y="3959352"/>
            <a:ext cx="7498080" cy="370300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"/>
            <a:ext cx="10972800" cy="160020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How to estimate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00202"/>
                <a:ext cx="877824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 smtClean="0"/>
                  <a:t>Consider </a:t>
                </a:r>
                <a:r>
                  <a:rPr lang="en-US" sz="3500" dirty="0"/>
                  <a:t>the possibly worst scenario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500" dirty="0"/>
                  <a:t> </a:t>
                </a:r>
              </a:p>
              <a:p>
                <a:r>
                  <a:rPr lang="en-US" sz="3500" dirty="0"/>
                  <a:t>Use the upper bound of the 95% confidence interval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5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5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5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0.05, 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35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3500" dirty="0"/>
              </a:p>
              <a:p>
                <a:endParaRPr lang="en-US" sz="3500" dirty="0"/>
              </a:p>
              <a:p>
                <a:endParaRPr lang="en-US" sz="3500" dirty="0"/>
              </a:p>
              <a:p>
                <a:endParaRPr lang="en-US" sz="3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00202"/>
                <a:ext cx="8778240" cy="4525963"/>
              </a:xfrm>
              <a:blipFill rotWithShape="0">
                <a:blip r:embed="rId2"/>
                <a:stretch>
                  <a:fillRect l="-180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CATD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00205"/>
                <a:ext cx="877824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3500" dirty="0"/>
                  <a:t>Closed-form solution: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100" i="1">
                          <a:latin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0.05, 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sub>
                            <m:sup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31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1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100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00205"/>
                <a:ext cx="8778240" cy="4525963"/>
              </a:xfrm>
              <a:blipFill rotWithShape="0">
                <a:blip r:embed="rId2"/>
                <a:stretch>
                  <a:fillRect l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00" y="1600201"/>
            <a:ext cx="5257516" cy="18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13344"/>
            <a:ext cx="8778240" cy="3550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471271"/>
            <a:ext cx="8778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on calculating source weight</a:t>
            </a:r>
          </a:p>
        </p:txBody>
      </p:sp>
    </p:spTree>
    <p:extLst>
      <p:ext uri="{BB962C8B-B14F-4D97-AF65-F5344CB8AC3E}">
        <p14:creationId xmlns:p14="http://schemas.microsoft.com/office/powerpoint/2010/main" val="7245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" y="1"/>
            <a:ext cx="9152239" cy="6518968"/>
            <a:chOff x="0" y="0"/>
            <a:chExt cx="9152238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9152238" cy="6858000"/>
              <a:chOff x="0" y="0"/>
              <a:chExt cx="9152238" cy="6858000"/>
            </a:xfrm>
          </p:grpSpPr>
          <p:pic>
            <p:nvPicPr>
              <p:cNvPr id="2" name="Picture 2" descr="http://i.ytimg.com/vi/WZucbmuv-_E/maxresdefault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1974" r="11652" b="10389"/>
              <a:stretch/>
            </p:blipFill>
            <p:spPr bwMode="auto">
              <a:xfrm>
                <a:off x="0" y="0"/>
                <a:ext cx="915223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4953000"/>
                <a:ext cx="6858000" cy="466667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371600" y="4809776"/>
              <a:ext cx="6477000" cy="74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Which of these square numbers also happens to be the sum of two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smaller square </a:t>
              </a:r>
              <a:r>
                <a:rPr lang="en-US" sz="2000" b="1" dirty="0">
                  <a:solidFill>
                    <a:schemeClr val="bg1"/>
                  </a:solidFill>
                </a:rPr>
                <a:t>numbers?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90" y="5791200"/>
              <a:ext cx="933410" cy="304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56" y="6324600"/>
              <a:ext cx="1001143" cy="304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5791200"/>
              <a:ext cx="933410" cy="304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6324600"/>
              <a:ext cx="933410" cy="304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95951" y="5726669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2228" y="5732446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6273224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2228" y="6276112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49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57404" y="6518969"/>
            <a:ext cx="637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https://www.youtube.com/watch?v=BbX44YSsQ2I</a:t>
            </a:r>
          </a:p>
        </p:txBody>
      </p:sp>
      <p:graphicFrame>
        <p:nvGraphicFramePr>
          <p:cNvPr id="34" name="Chart 33"/>
          <p:cNvGraphicFramePr/>
          <p:nvPr>
            <p:extLst/>
          </p:nvPr>
        </p:nvGraphicFramePr>
        <p:xfrm>
          <a:off x="2209800" y="1066800"/>
          <a:ext cx="4876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049C-CF4D-4093-97A0-FD329F232F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13345"/>
            <a:ext cx="8778240" cy="3550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471271"/>
            <a:ext cx="8778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on calculating source weight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3227832"/>
            <a:ext cx="7680960" cy="73152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13344"/>
            <a:ext cx="8778240" cy="3550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471271"/>
            <a:ext cx="8778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on calculating source weight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3227832"/>
            <a:ext cx="7680960" cy="396867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2920" y="3968496"/>
            <a:ext cx="7680960" cy="370300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Performance on 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Game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53323"/>
              </p:ext>
            </p:extLst>
          </p:nvPr>
        </p:nvGraphicFramePr>
        <p:xfrm>
          <a:off x="2788920" y="1395096"/>
          <a:ext cx="35661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118872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Question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Majority Voting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CATD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0.0132</a:t>
                      </a:r>
                      <a:endParaRPr lang="en-US" sz="2000" b="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0.0271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0.0414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0.0276</a:t>
                      </a:r>
                      <a:endParaRPr lang="en-US" sz="2000" b="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0.0507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0.0290</a:t>
                      </a:r>
                      <a:endParaRPr lang="en-US" sz="2000" b="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0.0672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0.0435</a:t>
                      </a:r>
                      <a:endParaRPr lang="en-US" sz="2000" b="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0.1101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0.0596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0.1016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0.0481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0.3043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0.1304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0.3737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0.1414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0.5227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0.2045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"/>
            <a:ext cx="10972800" cy="16002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Performance 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on 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Game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4163"/>
            <a:ext cx="9144000" cy="2770247"/>
          </a:xfrm>
        </p:spPr>
      </p:pic>
      <p:sp>
        <p:nvSpPr>
          <p:cNvPr id="3" name="TextBox 2"/>
          <p:cNvSpPr txBox="1"/>
          <p:nvPr/>
        </p:nvSpPr>
        <p:spPr>
          <a:xfrm>
            <a:off x="182880" y="2432808"/>
            <a:ext cx="8778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Comparison on Game dataset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5568" y="3200400"/>
            <a:ext cx="4983480" cy="2011680"/>
          </a:xfrm>
          <a:prstGeom prst="roundRect">
            <a:avLst/>
          </a:prstGeom>
          <a:solidFill>
            <a:srgbClr val="C0504D">
              <a:alpha val="2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35624" y="3200400"/>
            <a:ext cx="2148840" cy="2011680"/>
          </a:xfrm>
          <a:prstGeom prst="roundRect">
            <a:avLst/>
          </a:prstGeom>
          <a:solidFill>
            <a:srgbClr val="9BBB59">
              <a:alpha val="2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21040" y="3200400"/>
            <a:ext cx="731520" cy="2011680"/>
          </a:xfrm>
          <a:prstGeom prst="roundRect">
            <a:avLst/>
          </a:prstGeom>
          <a:solidFill>
            <a:srgbClr val="8064A2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"/>
            <a:ext cx="10972800" cy="160020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00203"/>
            <a:ext cx="8778240" cy="52577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C00000"/>
                </a:solidFill>
                <a:cs typeface="Times New Roman" pitchFamily="18" charset="0"/>
              </a:rPr>
              <a:t>Truth Discovery on long-tail data</a:t>
            </a:r>
          </a:p>
          <a:p>
            <a:pPr lvl="1"/>
            <a:r>
              <a:rPr lang="en-US" sz="3100" dirty="0" smtClean="0"/>
              <a:t>Most </a:t>
            </a:r>
            <a:r>
              <a:rPr lang="en-US" sz="3100" dirty="0"/>
              <a:t>sources only provide very few claims and only a </a:t>
            </a:r>
            <a:r>
              <a:rPr lang="en-US" sz="3100" dirty="0" smtClean="0"/>
              <a:t>few sources </a:t>
            </a:r>
            <a:r>
              <a:rPr lang="en-US" sz="3100" dirty="0"/>
              <a:t>makes plenty of </a:t>
            </a:r>
            <a:r>
              <a:rPr lang="en-US" sz="3100" dirty="0" smtClean="0"/>
              <a:t>claims.</a:t>
            </a:r>
            <a:endParaRPr lang="en-US" sz="3100" dirty="0"/>
          </a:p>
          <a:p>
            <a:pPr lvl="1"/>
            <a:r>
              <a:rPr lang="en-US" sz="3100" dirty="0" smtClean="0"/>
              <a:t>By </a:t>
            </a:r>
            <a:r>
              <a:rPr lang="en-US" sz="3100" dirty="0"/>
              <a:t>adopting effective estimators based on the confidence </a:t>
            </a:r>
            <a:r>
              <a:rPr lang="en-US" sz="3100" dirty="0" smtClean="0"/>
              <a:t>interval, </a:t>
            </a:r>
            <a:r>
              <a:rPr lang="en-US" sz="3100" dirty="0"/>
              <a:t>CATD </a:t>
            </a:r>
            <a:r>
              <a:rPr lang="en-US" sz="3100" smtClean="0"/>
              <a:t>appropriately estimates </a:t>
            </a:r>
            <a:r>
              <a:rPr lang="en-US" sz="3100" dirty="0"/>
              <a:t>source reliability </a:t>
            </a:r>
            <a:r>
              <a:rPr lang="en-US" sz="3100" dirty="0" smtClean="0"/>
              <a:t>for sources with different levels of participation.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667000" y="2286006"/>
            <a:ext cx="3429000" cy="2455863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</a:rPr>
              <a:t>Thank You!</a:t>
            </a:r>
            <a:endParaRPr lang="zh-CN" alt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775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" y="1"/>
            <a:ext cx="9152239" cy="6518968"/>
            <a:chOff x="0" y="0"/>
            <a:chExt cx="9152238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9152238" cy="6858000"/>
              <a:chOff x="0" y="0"/>
              <a:chExt cx="9152238" cy="6858000"/>
            </a:xfrm>
          </p:grpSpPr>
          <p:pic>
            <p:nvPicPr>
              <p:cNvPr id="2" name="Picture 2" descr="http://i.ytimg.com/vi/WZucbmuv-_E/maxresdefault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1974" r="11652" b="10389"/>
              <a:stretch/>
            </p:blipFill>
            <p:spPr bwMode="auto">
              <a:xfrm>
                <a:off x="0" y="0"/>
                <a:ext cx="915223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4953000"/>
                <a:ext cx="6858000" cy="466667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371600" y="4809776"/>
              <a:ext cx="6477000" cy="74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Which of these square numbers also happens to be the sum of two </a:t>
              </a:r>
              <a:r>
                <a:rPr lang="en-US" sz="2000" b="1" smtClean="0">
                  <a:solidFill>
                    <a:schemeClr val="bg1"/>
                  </a:solidFill>
                </a:rPr>
                <a:t>smaller square </a:t>
              </a:r>
              <a:r>
                <a:rPr lang="en-US" sz="2000" b="1" dirty="0">
                  <a:solidFill>
                    <a:schemeClr val="bg1"/>
                  </a:solidFill>
                </a:rPr>
                <a:t>numbers?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90" y="5791200"/>
              <a:ext cx="933410" cy="304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56" y="6324600"/>
              <a:ext cx="1001143" cy="304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5791200"/>
              <a:ext cx="933410" cy="304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6324600"/>
              <a:ext cx="933410" cy="304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95951" y="5726669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2228" y="5732446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6273224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2228" y="6276112"/>
              <a:ext cx="560877" cy="4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49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57404" y="6518969"/>
            <a:ext cx="637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https://www.youtube.com/watch?v=BbX44YSsQ2I</a:t>
            </a:r>
          </a:p>
        </p:txBody>
      </p:sp>
      <p:graphicFrame>
        <p:nvGraphicFramePr>
          <p:cNvPr id="34" name="Chart 33"/>
          <p:cNvGraphicFramePr/>
          <p:nvPr>
            <p:extLst/>
          </p:nvPr>
        </p:nvGraphicFramePr>
        <p:xfrm>
          <a:off x="2209800" y="1066800"/>
          <a:ext cx="4876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362200" y="1143000"/>
            <a:ext cx="1143000" cy="26176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pd4pic.com/images/red-sign-green-icon-right-mark-symbol-min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97" y="5253088"/>
            <a:ext cx="744933" cy="7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iconfinder.com/data/icons/toolbar-signs/512/erase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51" y="5295263"/>
            <a:ext cx="716812" cy="7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581400" y="1828801"/>
            <a:ext cx="1066800" cy="192337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049C-CF4D-4093-97A0-FD329F232F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44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Problem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00202"/>
            <a:ext cx="8778240" cy="4525963"/>
          </a:xfrm>
        </p:spPr>
        <p:txBody>
          <a:bodyPr>
            <a:normAutofit/>
          </a:bodyPr>
          <a:lstStyle/>
          <a:p>
            <a:r>
              <a:rPr lang="en-US" sz="3500" dirty="0"/>
              <a:t>Our task is to aggregate the information from different sources for the same </a:t>
            </a:r>
            <a:r>
              <a:rPr lang="en-US" sz="3500" dirty="0" smtClean="0"/>
              <a:t>entities by considering </a:t>
            </a:r>
            <a:r>
              <a:rPr lang="en-US" sz="3600" dirty="0"/>
              <a:t>source reliability </a:t>
            </a:r>
            <a:r>
              <a:rPr lang="en-US" sz="3600" dirty="0" smtClean="0"/>
              <a:t>degrees</a:t>
            </a:r>
            <a:r>
              <a:rPr lang="en-US" sz="3500" dirty="0" smtClean="0"/>
              <a:t>.</a:t>
            </a:r>
          </a:p>
          <a:p>
            <a:endParaRPr lang="en-US" sz="3500" dirty="0"/>
          </a:p>
          <a:p>
            <a:pPr marL="0" indent="0">
              <a:buNone/>
            </a:pPr>
            <a:endParaRPr lang="en-US" sz="3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9216" y="3455610"/>
            <a:ext cx="4665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Truth Discovery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0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448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cs typeface="Times New Roman" pitchFamily="18" charset="0"/>
              </a:rPr>
              <a:t>Truth Discovery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880" y="1597688"/>
            <a:ext cx="8778240" cy="4803112"/>
          </a:xfrm>
        </p:spPr>
        <p:txBody>
          <a:bodyPr>
            <a:norm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cs typeface="Times New Roman" pitchFamily="18" charset="0"/>
              </a:rPr>
              <a:t>Principle</a:t>
            </a:r>
          </a:p>
          <a:p>
            <a:pPr lvl="1">
              <a:lnSpc>
                <a:spcPct val="110000"/>
              </a:lnSpc>
            </a:pPr>
            <a:r>
              <a:rPr lang="en-US" altLang="zh-CN" sz="3100" dirty="0">
                <a:cs typeface="Times New Roman" pitchFamily="18" charset="0"/>
              </a:rPr>
              <a:t>Infer both truth and source reliability from the data</a:t>
            </a:r>
          </a:p>
          <a:p>
            <a:pPr lvl="2">
              <a:lnSpc>
                <a:spcPct val="110000"/>
              </a:lnSpc>
            </a:pPr>
            <a:r>
              <a:rPr lang="en-US" altLang="zh-CN" sz="2600" dirty="0">
                <a:cs typeface="Times New Roman" pitchFamily="18" charset="0"/>
              </a:rPr>
              <a:t>A source is reliable if it provides many pieces of true information</a:t>
            </a:r>
          </a:p>
          <a:p>
            <a:pPr lvl="2">
              <a:lnSpc>
                <a:spcPct val="110000"/>
              </a:lnSpc>
            </a:pPr>
            <a:r>
              <a:rPr lang="en-US" altLang="zh-CN" sz="2600" dirty="0">
                <a:cs typeface="Times New Roman" pitchFamily="18" charset="0"/>
              </a:rPr>
              <a:t>A piece of information is likely to be true if it is provided by many reliable sources</a:t>
            </a:r>
            <a:endParaRPr lang="en-US" altLang="zh-CN" sz="19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457189" lvl="1" indent="0">
              <a:buNone/>
            </a:pPr>
            <a:endParaRPr lang="en-US" altLang="zh-CN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79419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ahoma"/>
                <a:ea typeface="宋体"/>
                <a:cs typeface="Times New Roman" pitchFamily="18" charset="0"/>
              </a:rPr>
              <a:t>Long-Tail Phenomenon</a:t>
            </a:r>
            <a:endParaRPr lang="en-US" dirty="0">
              <a:latin typeface="Tahoma (Headings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>
          <a:xfrm>
            <a:off x="1066801" y="1329565"/>
            <a:ext cx="7353300" cy="48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4480"/>
          </a:xfrm>
        </p:spPr>
        <p:txBody>
          <a:bodyPr/>
          <a:lstStyle/>
          <a:p>
            <a:r>
              <a:rPr lang="en-US" altLang="zh-CN" b="1" dirty="0">
                <a:solidFill>
                  <a:srgbClr val="0000FF"/>
                </a:solidFill>
                <a:cs typeface="Times New Roman" pitchFamily="18" charset="0"/>
              </a:rPr>
              <a:t>Existing </a:t>
            </a:r>
            <a:r>
              <a:rPr lang="en-US" altLang="zh-CN" b="1" dirty="0" smtClean="0">
                <a:solidFill>
                  <a:srgbClr val="0000FF"/>
                </a:solidFill>
                <a:cs typeface="Times New Roman" pitchFamily="18" charset="0"/>
              </a:rPr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00202"/>
            <a:ext cx="8778240" cy="5121275"/>
          </a:xfrm>
        </p:spPr>
        <p:txBody>
          <a:bodyPr>
            <a:norm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cs typeface="Times New Roman" pitchFamily="18" charset="0"/>
              </a:rPr>
              <a:t>Existing methods</a:t>
            </a:r>
          </a:p>
          <a:p>
            <a:pPr lvl="1">
              <a:lnSpc>
                <a:spcPct val="110000"/>
              </a:lnSpc>
            </a:pPr>
            <a:r>
              <a:rPr lang="en-US" altLang="zh-CN" sz="3100" dirty="0">
                <a:cs typeface="Times New Roman" pitchFamily="18" charset="0"/>
              </a:rPr>
              <a:t>Tackle different challenges in truth discovery</a:t>
            </a:r>
          </a:p>
          <a:p>
            <a:pPr lvl="2">
              <a:lnSpc>
                <a:spcPct val="110000"/>
              </a:lnSpc>
            </a:pPr>
            <a:r>
              <a:rPr lang="en-US" altLang="zh-CN" sz="2600" dirty="0">
                <a:cs typeface="Times New Roman" pitchFamily="18" charset="0"/>
              </a:rPr>
              <a:t>Source correlations, source costs, streaming data, ……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altLang="zh-CN" b="1" dirty="0">
                <a:solidFill>
                  <a:srgbClr val="C00000"/>
                </a:solidFill>
                <a:cs typeface="Times New Roman" pitchFamily="18" charset="0"/>
              </a:rPr>
              <a:t>Limitation </a:t>
            </a:r>
            <a:r>
              <a:rPr lang="en-US" altLang="zh-CN" b="1" dirty="0" smtClean="0">
                <a:solidFill>
                  <a:srgbClr val="C00000"/>
                </a:solidFill>
                <a:cs typeface="Times New Roman" pitchFamily="18" charset="0"/>
              </a:rPr>
              <a:t>when most sources make a few claims</a:t>
            </a:r>
          </a:p>
          <a:p>
            <a:pPr lvl="1">
              <a:lnSpc>
                <a:spcPct val="110000"/>
              </a:lnSpc>
            </a:pPr>
            <a:r>
              <a:rPr lang="en-US" sz="3100" dirty="0"/>
              <a:t>Sources weights are proportional to the accuracy of the sources</a:t>
            </a:r>
          </a:p>
          <a:p>
            <a:pPr lvl="2">
              <a:lnSpc>
                <a:spcPct val="110000"/>
              </a:lnSpc>
            </a:pPr>
            <a:r>
              <a:rPr lang="en-US" sz="2600" dirty="0">
                <a:cs typeface="Times New Roman" pitchFamily="18" charset="0"/>
              </a:rPr>
              <a:t>When the number of claims from a source is quite small, the estimation of the accuracy is unreliable.</a:t>
            </a:r>
          </a:p>
          <a:p>
            <a:pPr lvl="2">
              <a:lnSpc>
                <a:spcPct val="110000"/>
              </a:lnSpc>
            </a:pPr>
            <a:endParaRPr lang="en-US" sz="26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17787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cs typeface="Times New Roman" pitchFamily="18" charset="0"/>
              </a:rPr>
              <a:t>Overview of Our 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880" y="1600200"/>
            <a:ext cx="8778240" cy="4783013"/>
          </a:xfrm>
        </p:spPr>
        <p:txBody>
          <a:bodyPr>
            <a:norm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cs typeface="Times New Roman" pitchFamily="18" charset="0"/>
              </a:rPr>
              <a:t>A confidence-aware approach</a:t>
            </a:r>
          </a:p>
          <a:p>
            <a:pPr lvl="1">
              <a:lnSpc>
                <a:spcPct val="110000"/>
              </a:lnSpc>
            </a:pPr>
            <a:r>
              <a:rPr lang="en-US" sz="3100" dirty="0"/>
              <a:t>not only estimates source reliability</a:t>
            </a:r>
            <a:endParaRPr lang="en-US" altLang="zh-CN" sz="31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3100" dirty="0"/>
              <a:t>but also considers the confidence interval of the estimation</a:t>
            </a:r>
            <a:endParaRPr lang="en-US" altLang="zh-CN" sz="31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448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ahoma"/>
                <a:ea typeface="宋体"/>
                <a:cs typeface="Times New Roman" pitchFamily="18" charset="0"/>
              </a:rPr>
              <a:t>Aggregation</a:t>
            </a:r>
            <a:endParaRPr 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00200"/>
                <a:ext cx="8778240" cy="4498331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/>
                  <a:t>Assume that each source has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500" dirty="0"/>
              </a:p>
              <a:p>
                <a:r>
                  <a:rPr lang="en-US" sz="3500" dirty="0"/>
                  <a:t>To aggregate the various information, weighted combination is adopted: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5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3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00200"/>
                <a:ext cx="8778240" cy="4498331"/>
              </a:xfrm>
              <a:blipFill rotWithShape="0">
                <a:blip r:embed="rId2"/>
                <a:stretch>
                  <a:fillRect l="-18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8B1-1BCD-964A-8BEB-F4D0F0444F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16368" y="1664208"/>
            <a:ext cx="630936" cy="6126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ahoma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ahoma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ahoma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ahoma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4398</TotalTime>
  <Words>520</Words>
  <Application>Microsoft Office PowerPoint</Application>
  <PresentationFormat>On-screen Show (4:3)</PresentationFormat>
  <Paragraphs>156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宋体</vt:lpstr>
      <vt:lpstr>Tahoma (Headings)</vt:lpstr>
      <vt:lpstr>Arial</vt:lpstr>
      <vt:lpstr>Calibri</vt:lpstr>
      <vt:lpstr>Calibri Light</vt:lpstr>
      <vt:lpstr>Cambria Math</vt:lpstr>
      <vt:lpstr>Tahoma</vt:lpstr>
      <vt:lpstr>Times New Roman</vt:lpstr>
      <vt:lpstr>自定义设计方案</vt:lpstr>
      <vt:lpstr>1_自定义设计方案</vt:lpstr>
      <vt:lpstr>2_自定义设计方案</vt:lpstr>
      <vt:lpstr>1_Office Theme</vt:lpstr>
      <vt:lpstr>3_自定义设计方案</vt:lpstr>
      <vt:lpstr>2_Office Theme</vt:lpstr>
      <vt:lpstr>Theme1</vt:lpstr>
      <vt:lpstr>Office Theme</vt:lpstr>
      <vt:lpstr>A Confidence-Aware Approach for Truth Discovery on Long-Tail Data</vt:lpstr>
      <vt:lpstr>PowerPoint Presentation</vt:lpstr>
      <vt:lpstr>PowerPoint Presentation</vt:lpstr>
      <vt:lpstr>Problem Description</vt:lpstr>
      <vt:lpstr>Truth Discovery </vt:lpstr>
      <vt:lpstr>Long-Tail Phenomenon</vt:lpstr>
      <vt:lpstr>Existing Work</vt:lpstr>
      <vt:lpstr>Overview of Our Work</vt:lpstr>
      <vt:lpstr>Aggregation</vt:lpstr>
      <vt:lpstr>Model the Error Distribution</vt:lpstr>
      <vt:lpstr>Minimize the Variance of Errors</vt:lpstr>
      <vt:lpstr>How to Estimate Variance</vt:lpstr>
      <vt:lpstr>Estimate CI of Variance</vt:lpstr>
      <vt:lpstr>Example</vt:lpstr>
      <vt:lpstr>Example</vt:lpstr>
      <vt:lpstr>Example</vt:lpstr>
      <vt:lpstr>How to estimate variance</vt:lpstr>
      <vt:lpstr>CATD</vt:lpstr>
      <vt:lpstr>Example</vt:lpstr>
      <vt:lpstr>Example</vt:lpstr>
      <vt:lpstr>Example</vt:lpstr>
      <vt:lpstr>Performance on Game Data</vt:lpstr>
      <vt:lpstr>Performance on Game Data</vt:lpstr>
      <vt:lpstr>Summary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VLDB review summary</dc:title>
  <dc:creator>Qi Li</dc:creator>
  <cp:lastModifiedBy>Qi Li</cp:lastModifiedBy>
  <cp:revision>59</cp:revision>
  <dcterms:created xsi:type="dcterms:W3CDTF">2014-07-11T15:40:26Z</dcterms:created>
  <dcterms:modified xsi:type="dcterms:W3CDTF">2015-09-09T17:31:19Z</dcterms:modified>
</cp:coreProperties>
</file>