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2" r:id="rId2"/>
    <p:sldMasterId id="2147483674" r:id="rId3"/>
  </p:sldMasterIdLst>
  <p:notesMasterIdLst>
    <p:notesMasterId r:id="rId38"/>
  </p:notesMasterIdLst>
  <p:handoutMasterIdLst>
    <p:handoutMasterId r:id="rId39"/>
  </p:handoutMasterIdLst>
  <p:sldIdLst>
    <p:sldId id="413" r:id="rId4"/>
    <p:sldId id="824" r:id="rId5"/>
    <p:sldId id="797" r:id="rId6"/>
    <p:sldId id="798" r:id="rId7"/>
    <p:sldId id="799" r:id="rId8"/>
    <p:sldId id="825" r:id="rId9"/>
    <p:sldId id="837" r:id="rId10"/>
    <p:sldId id="858" r:id="rId11"/>
    <p:sldId id="859" r:id="rId12"/>
    <p:sldId id="860" r:id="rId13"/>
    <p:sldId id="861" r:id="rId14"/>
    <p:sldId id="841" r:id="rId15"/>
    <p:sldId id="842" r:id="rId16"/>
    <p:sldId id="843" r:id="rId17"/>
    <p:sldId id="844" r:id="rId18"/>
    <p:sldId id="845" r:id="rId19"/>
    <p:sldId id="846" r:id="rId20"/>
    <p:sldId id="847" r:id="rId21"/>
    <p:sldId id="848" r:id="rId22"/>
    <p:sldId id="831" r:id="rId23"/>
    <p:sldId id="830" r:id="rId24"/>
    <p:sldId id="832" r:id="rId25"/>
    <p:sldId id="833" r:id="rId26"/>
    <p:sldId id="834" r:id="rId27"/>
    <p:sldId id="835" r:id="rId28"/>
    <p:sldId id="836" r:id="rId29"/>
    <p:sldId id="849" r:id="rId30"/>
    <p:sldId id="850" r:id="rId31"/>
    <p:sldId id="851" r:id="rId32"/>
    <p:sldId id="852" r:id="rId33"/>
    <p:sldId id="853" r:id="rId34"/>
    <p:sldId id="854" r:id="rId35"/>
    <p:sldId id="856" r:id="rId36"/>
    <p:sldId id="857" r:id="rId37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593E62"/>
    <a:srgbClr val="FFCC00"/>
    <a:srgbClr val="FFFF99"/>
    <a:srgbClr val="FF9900"/>
    <a:srgbClr val="FBFAE9"/>
    <a:srgbClr val="E5B359"/>
    <a:srgbClr val="CFB33D"/>
    <a:srgbClr val="CBE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9" autoAdjust="0"/>
    <p:restoredTop sz="95110" autoAdjust="0"/>
  </p:normalViewPr>
  <p:slideViewPr>
    <p:cSldViewPr>
      <p:cViewPr>
        <p:scale>
          <a:sx n="80" d="100"/>
          <a:sy n="80" d="100"/>
        </p:scale>
        <p:origin x="-1602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1968" y="-108"/>
      </p:cViewPr>
      <p:guideLst>
        <p:guide orient="horz" pos="2208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52C8A71-9C52-4E99-8F2E-FB68D1D15F04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72061D4-D000-44F9-B7E6-DA86F2FF6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56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7A7A5A63-3EA1-444F-A11A-DABC58D4C768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495D52F-0190-4716-8D04-01F73A2F0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1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D52F-0190-4716-8D04-01F73A2F038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D52F-0190-4716-8D04-01F73A2F038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Jing Gao UIUC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http://www.ews.uiuc.edu/~jinggao3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Jing Gao UIUC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http://www.ews.uiuc.edu/~jinggao3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Jing Gao UIUC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http://www.ews.uiuc.edu/~jinggao3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Jing Gao UIUC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http://www.ews.uiuc.edu/~jinggao3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r>
              <a:rPr lang="en-US" smtClean="0"/>
              <a:t>/61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298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Jing Gao UIUC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http://www.ews.uiuc.edu/~jinggao3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r>
              <a:rPr lang="en-US" smtClean="0"/>
              <a:t>/61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19563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Jing Gao UIUC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http://www.ews.uiuc.edu/~jinggao3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r>
              <a:rPr lang="en-US" smtClean="0"/>
              <a:t>/61</a:t>
            </a:r>
            <a:endParaRPr lang="en-US" dirty="0"/>
          </a:p>
        </p:txBody>
      </p:sp>
      <p:cxnSp>
        <p:nvCxnSpPr>
          <p:cNvPr id="7" name="Straight Connector 11"/>
          <p:cNvCxnSpPr>
            <a:cxnSpLocks noChangeShapeType="1"/>
          </p:cNvCxnSpPr>
          <p:nvPr/>
        </p:nvCxnSpPr>
        <p:spPr bwMode="auto">
          <a:xfrm>
            <a:off x="838200" y="2362200"/>
            <a:ext cx="76200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cxnSp>
        <p:nvCxnSpPr>
          <p:cNvPr id="8" name="Straight Connector 13"/>
          <p:cNvCxnSpPr>
            <a:cxnSpLocks noChangeShapeType="1"/>
          </p:cNvCxnSpPr>
          <p:nvPr/>
        </p:nvCxnSpPr>
        <p:spPr bwMode="auto">
          <a:xfrm>
            <a:off x="838200" y="2363788"/>
            <a:ext cx="76200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53214559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Jing Gao UIUC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http://www.ews.uiuc.edu/~jinggao3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r>
              <a:rPr lang="en-US" smtClean="0"/>
              <a:t>/61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95241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Jing Gao UIUC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http://www.ews.uiuc.edu/~jinggao3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r>
              <a:rPr lang="en-US" smtClean="0"/>
              <a:t>/61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31194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Jing Gao UIUC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http://www.ews.uiuc.edu/~jinggao3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r>
              <a:rPr lang="en-US" smtClean="0"/>
              <a:t>/61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55025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Jing Gao UIUC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http://www.ews.uiuc.edu/~jinggao3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r>
              <a:rPr lang="en-US" smtClean="0"/>
              <a:t>/61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626109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Jing Gao UIUC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http://www.ews.uiuc.edu/~jinggao3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r>
              <a:rPr lang="en-US" smtClean="0"/>
              <a:t>/61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116191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Jing Gao UIUC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http://www.ews.uiuc.edu/~jinggao3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r>
              <a:rPr lang="en-US" dirty="0" smtClean="0"/>
              <a:t>/61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Jing Gao UIUC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http://www.ews.uiuc.edu/~jinggao3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r>
              <a:rPr lang="en-US" smtClean="0"/>
              <a:t>/61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39165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Jing Gao UIUC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http://www.ews.uiuc.edu/~jinggao3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r>
              <a:rPr lang="en-US" smtClean="0"/>
              <a:t>/61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642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Jing Gao UIUC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http://www.ews.uiuc.edu/~jinggao3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r>
              <a:rPr lang="en-US" smtClean="0"/>
              <a:t>/61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49835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29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1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45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5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31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50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2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Jing Gao UIUC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http://www.ews.uiuc.edu/~jinggao3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16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39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64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4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Jing Gao UIUC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http://www.ews.uiuc.edu/~jinggao3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Jing Gao UIUC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http://www.ews.uiuc.edu/~jinggao3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Jing Gao UIUC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http://www.ews.uiuc.edu/~jinggao3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Jing Gao UIUC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http://www.ews.uiuc.edu/~jinggao3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Jing Gao UIUC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http://www.ews.uiuc.edu/~jinggao3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Jing Gao UIUC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http://www.ews.uiuc.edu/~jinggao3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Jing Gao UIUC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http://www.ews.uiuc.edu/~jinggao3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D390-459D-4692-ACDA-0AA97F7D3F05}" type="slidenum">
              <a:rPr lang="en-US" smtClean="0"/>
              <a:pPr/>
              <a:t>‹#›</a:t>
            </a:fld>
            <a:r>
              <a:rPr lang="en-US" dirty="0" smtClean="0"/>
              <a:t>/61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Jing Gao UIUC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http://www.ews.uiuc.edu/~jinggao3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D390-459D-4692-ACDA-0AA97F7D3F05}" type="slidenum">
              <a:rPr lang="en-US" smtClean="0"/>
              <a:pPr/>
              <a:t>‹#›</a:t>
            </a:fld>
            <a:r>
              <a:rPr lang="en-US" smtClean="0"/>
              <a:t>/61</a:t>
            </a:r>
            <a:endParaRPr lang="en-US" dirty="0"/>
          </a:p>
        </p:txBody>
      </p:sp>
      <p:pic>
        <p:nvPicPr>
          <p:cNvPr id="7" name="Picture 2" descr="SC_COLOR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94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92722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Resolving </a:t>
            </a:r>
            <a:r>
              <a:rPr lang="en-US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Conflicts in Heterogeneous Data by Truth Discovery and Source Reliability Estimation</a:t>
            </a:r>
            <a:r>
              <a:rPr lang="en-US" sz="2800" b="1" dirty="0"/>
              <a:t> </a:t>
            </a:r>
            <a:endParaRPr lang="en-US" altLang="zh-CN" sz="28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7200" y="4343400"/>
            <a:ext cx="8382000" cy="1447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Qi Li</a:t>
            </a:r>
            <a:r>
              <a:rPr lang="en-US" altLang="zh-CN" sz="2800" b="1" baseline="30000" dirty="0">
                <a:solidFill>
                  <a:srgbClr val="000099"/>
                </a:solidFill>
                <a:latin typeface="Arial" charset="0"/>
                <a:cs typeface="Arial" charset="0"/>
              </a:rPr>
              <a:t>1</a:t>
            </a:r>
            <a:r>
              <a:rPr lang="en-US" altLang="zh-CN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, </a:t>
            </a:r>
            <a:r>
              <a:rPr lang="en-US" altLang="zh-CN" sz="28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Yaliang</a:t>
            </a:r>
            <a:r>
              <a:rPr lang="en-US" altLang="zh-CN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 Li</a:t>
            </a:r>
            <a:r>
              <a:rPr lang="en-US" altLang="zh-CN" sz="2800" b="1" baseline="30000" dirty="0">
                <a:solidFill>
                  <a:srgbClr val="000099"/>
                </a:solidFill>
                <a:latin typeface="Arial" charset="0"/>
                <a:cs typeface="Arial" charset="0"/>
              </a:rPr>
              <a:t>1</a:t>
            </a:r>
            <a:r>
              <a:rPr lang="en-US" altLang="zh-CN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, Jing Gao</a:t>
            </a:r>
            <a:r>
              <a:rPr lang="en-US" altLang="zh-CN" sz="2800" b="1" baseline="30000" dirty="0">
                <a:solidFill>
                  <a:srgbClr val="000099"/>
                </a:solidFill>
                <a:latin typeface="Arial" charset="0"/>
                <a:cs typeface="Arial" charset="0"/>
              </a:rPr>
              <a:t>1</a:t>
            </a:r>
            <a:r>
              <a:rPr lang="en-US" altLang="zh-CN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, Bo Zhao</a:t>
            </a:r>
            <a:r>
              <a:rPr lang="en-US" altLang="zh-CN" sz="2800" b="1" baseline="30000" dirty="0">
                <a:solidFill>
                  <a:srgbClr val="000099"/>
                </a:solidFill>
                <a:latin typeface="Arial" charset="0"/>
                <a:cs typeface="Arial" charset="0"/>
              </a:rPr>
              <a:t>2</a:t>
            </a:r>
            <a:r>
              <a:rPr lang="en-US" altLang="zh-CN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, Wei Fan</a:t>
            </a:r>
            <a:r>
              <a:rPr lang="en-US" altLang="zh-CN" sz="2800" b="1" baseline="30000" dirty="0">
                <a:solidFill>
                  <a:srgbClr val="000099"/>
                </a:solidFill>
                <a:latin typeface="Arial" charset="0"/>
                <a:cs typeface="Arial" charset="0"/>
              </a:rPr>
              <a:t>3</a:t>
            </a:r>
            <a:r>
              <a:rPr lang="en-US" altLang="zh-CN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, </a:t>
            </a:r>
            <a:r>
              <a:rPr lang="en-US" altLang="zh-CN" sz="28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Jiawei</a:t>
            </a:r>
            <a:r>
              <a:rPr lang="en-US" altLang="zh-CN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Han</a:t>
            </a:r>
            <a:r>
              <a:rPr lang="en-US" altLang="zh-CN" sz="2800" b="1" baseline="30000" dirty="0">
                <a:solidFill>
                  <a:srgbClr val="000099"/>
                </a:solidFill>
                <a:latin typeface="Arial" charset="0"/>
                <a:cs typeface="Arial" charset="0"/>
              </a:rPr>
              <a:t>4</a:t>
            </a:r>
            <a:endParaRPr lang="en-US" altLang="zh-CN" sz="2800" b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endParaRPr lang="en-US" altLang="zh-CN" sz="28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CN" baseline="30000" dirty="0">
                <a:solidFill>
                  <a:schemeClr val="tx1"/>
                </a:solidFill>
                <a:cs typeface="Arial" charset="0"/>
              </a:rPr>
              <a:t>1</a:t>
            </a:r>
            <a:r>
              <a:rPr lang="en-US" altLang="zh-CN" dirty="0">
                <a:solidFill>
                  <a:schemeClr val="tx1"/>
                </a:solidFill>
                <a:cs typeface="Arial" charset="0"/>
              </a:rPr>
              <a:t>SUNY Buffalo; </a:t>
            </a:r>
            <a:r>
              <a:rPr lang="en-US" altLang="zh-CN" baseline="30000" dirty="0">
                <a:solidFill>
                  <a:schemeClr val="tx1"/>
                </a:solidFill>
                <a:cs typeface="Arial" charset="0"/>
              </a:rPr>
              <a:t>2</a:t>
            </a:r>
            <a:r>
              <a:rPr lang="en-US" altLang="zh-CN" dirty="0">
                <a:solidFill>
                  <a:schemeClr val="tx1"/>
                </a:solidFill>
                <a:cs typeface="Arial" charset="0"/>
              </a:rPr>
              <a:t>Microsoft Research; </a:t>
            </a:r>
            <a:endParaRPr lang="en-US" altLang="zh-CN" dirty="0" smtClean="0">
              <a:solidFill>
                <a:schemeClr val="tx1"/>
              </a:solidFill>
              <a:cs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CN" baseline="30000" dirty="0" smtClean="0">
                <a:solidFill>
                  <a:schemeClr val="tx1"/>
                </a:solidFill>
                <a:cs typeface="Arial" charset="0"/>
              </a:rPr>
              <a:t>3</a:t>
            </a:r>
            <a:r>
              <a:rPr lang="en-US" altLang="zh-CN" dirty="0" smtClean="0">
                <a:solidFill>
                  <a:schemeClr val="tx1"/>
                </a:solidFill>
                <a:cs typeface="Arial" charset="0"/>
              </a:rPr>
              <a:t>Huawei </a:t>
            </a:r>
            <a:r>
              <a:rPr lang="en-US" altLang="zh-CN" dirty="0">
                <a:solidFill>
                  <a:schemeClr val="tx1"/>
                </a:solidFill>
                <a:cs typeface="Arial" charset="0"/>
              </a:rPr>
              <a:t>Noah’s Ark Lab; </a:t>
            </a:r>
            <a:r>
              <a:rPr lang="en-US" altLang="zh-CN" baseline="30000" dirty="0" smtClean="0">
                <a:solidFill>
                  <a:schemeClr val="tx1"/>
                </a:solidFill>
                <a:cs typeface="Arial" charset="0"/>
              </a:rPr>
              <a:t>4</a:t>
            </a:r>
            <a:r>
              <a:rPr lang="en-US" altLang="zh-CN" dirty="0" smtClean="0">
                <a:solidFill>
                  <a:schemeClr val="tx1"/>
                </a:solidFill>
                <a:cs typeface="Arial" charset="0"/>
              </a:rPr>
              <a:t>University </a:t>
            </a:r>
            <a:r>
              <a:rPr lang="en-US" altLang="zh-CN" dirty="0">
                <a:solidFill>
                  <a:schemeClr val="tx1"/>
                </a:solidFill>
                <a:cs typeface="Arial" charset="0"/>
              </a:rPr>
              <a:t>of Illinois</a:t>
            </a:r>
          </a:p>
          <a:p>
            <a:pPr>
              <a:lnSpc>
                <a:spcPct val="90000"/>
              </a:lnSpc>
              <a:defRPr/>
            </a:pPr>
            <a:endParaRPr lang="en-US" altLang="zh-CN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cs typeface="Times New Roman" pitchFamily="18" charset="0"/>
              </a:rPr>
              <a:t>Overview of Our Work</a:t>
            </a:r>
            <a:endParaRPr lang="en-US" altLang="zh-CN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cs typeface="Times New Roman" pitchFamily="18" charset="0"/>
              </a:rPr>
              <a:t>A framework for discovering truth from data of various types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>
                <a:cs typeface="Times New Roman" pitchFamily="18" charset="0"/>
              </a:rPr>
              <a:t>Integrate all the data of various types in truth and source reliability estimation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Take unique characteristics of data type into consideration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cs typeface="Times New Roman" pitchFamily="18" charset="0"/>
              </a:rPr>
              <a:t>Problem Setting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16134985"/>
                  </p:ext>
                </p:extLst>
              </p:nvPr>
            </p:nvGraphicFramePr>
            <p:xfrm>
              <a:off x="457200" y="1600200"/>
              <a:ext cx="8229599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5657"/>
                    <a:gridCol w="1175657"/>
                    <a:gridCol w="1175657"/>
                    <a:gridCol w="1175657"/>
                    <a:gridCol w="1175657"/>
                    <a:gridCol w="1175657"/>
                    <a:gridCol w="117565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Source</a:t>
                          </a:r>
                          <a:r>
                            <a:rPr lang="en-US" b="1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Source 2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Source</a:t>
                          </a:r>
                          <a:r>
                            <a:rPr lang="en-US" baseline="0" dirty="0" smtClean="0"/>
                            <a:t> 3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Object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Bob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1.90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Mary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1.62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1.61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Kate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1.74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1.65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Mike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Joe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1.71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16134985"/>
                  </p:ext>
                </p:extLst>
              </p:nvPr>
            </p:nvGraphicFramePr>
            <p:xfrm>
              <a:off x="457200" y="1600200"/>
              <a:ext cx="8229599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5657"/>
                    <a:gridCol w="1175657"/>
                    <a:gridCol w="1175657"/>
                    <a:gridCol w="1175657"/>
                    <a:gridCol w="1175657"/>
                    <a:gridCol w="1175657"/>
                    <a:gridCol w="117565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00" t="-8197" r="-199741" b="-62131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Source 2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Source</a:t>
                          </a:r>
                          <a:r>
                            <a:rPr lang="en-US" baseline="0" dirty="0" smtClean="0"/>
                            <a:t> 3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Object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Bob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1.90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Mary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1.62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1.61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Kate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1.74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1.65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Mike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Joe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1.71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362519" y="3505200"/>
            <a:ext cx="4498476" cy="2718591"/>
            <a:chOff x="2362519" y="3301209"/>
            <a:chExt cx="4498476" cy="2718591"/>
          </a:xfrm>
        </p:grpSpPr>
        <p:sp>
          <p:nvSpPr>
            <p:cNvPr id="11" name="Rectangular Callout 10"/>
            <p:cNvSpPr/>
            <p:nvPr/>
          </p:nvSpPr>
          <p:spPr>
            <a:xfrm>
              <a:off x="2438400" y="3429000"/>
              <a:ext cx="4343400" cy="2362200"/>
            </a:xfrm>
            <a:prstGeom prst="wedgeRectCallout">
              <a:avLst>
                <a:gd name="adj1" fmla="val -6659"/>
                <a:gd name="adj2" fmla="val -84883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519" y="3301209"/>
              <a:ext cx="4498476" cy="2718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783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Problem </a:t>
            </a:r>
            <a:r>
              <a:rPr 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Formulation</a:t>
            </a:r>
            <a:endParaRPr lang="en-US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cs typeface="Times New Roman" pitchFamily="18" charset="0"/>
                  </a:rPr>
                  <a:t>Input</a:t>
                </a:r>
              </a:p>
              <a:p>
                <a:pPr marL="0" indent="0">
                  <a:buNone/>
                </a:pPr>
                <a:r>
                  <a:rPr lang="en-US" sz="2400" i="1" dirty="0"/>
                  <a:t>Multi-source Observations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{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𝒳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𝒳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…, 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𝒳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𝐾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 where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𝒳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is the collection of the observations made on </a:t>
                </a:r>
                <a:r>
                  <a:rPr lang="en-US" sz="2400" dirty="0" smtClean="0"/>
                  <a:t>all the </a:t>
                </a:r>
                <a:r>
                  <a:rPr lang="en-US" sz="2400" dirty="0"/>
                  <a:t>objects by the </a:t>
                </a:r>
                <a:r>
                  <a:rPr lang="en-US" sz="2400" i="1" dirty="0"/>
                  <a:t>k</a:t>
                </a:r>
                <a:r>
                  <a:rPr lang="en-US" sz="2400" dirty="0"/>
                  <a:t>-</a:t>
                </a:r>
                <a:r>
                  <a:rPr lang="en-US" sz="2400" dirty="0" err="1"/>
                  <a:t>th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source.</a:t>
                </a:r>
                <a:endParaRPr lang="en-US" sz="2400" dirty="0"/>
              </a:p>
              <a:p>
                <a:r>
                  <a:rPr lang="en-US" sz="2800" b="1" dirty="0">
                    <a:solidFill>
                      <a:srgbClr val="C00000"/>
                    </a:solidFill>
                    <a:cs typeface="Times New Roman" pitchFamily="18" charset="0"/>
                  </a:rPr>
                  <a:t>Output</a:t>
                </a:r>
              </a:p>
              <a:p>
                <a:pPr marL="0" indent="0">
                  <a:buNone/>
                </a:pPr>
                <a:r>
                  <a:rPr lang="en-US" sz="2400" i="1" dirty="0" smtClean="0"/>
                  <a:t>Truths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𝒳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∗</m:t>
                            </m:r>
                          </m:e>
                        </m:d>
                      </m:sup>
                    </m:sSup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i="1" dirty="0" smtClean="0"/>
                  <a:t>Source weights</a:t>
                </a:r>
                <a:r>
                  <a:rPr lang="en-US" sz="2400" dirty="0" smtClean="0"/>
                  <a:t>:</a:t>
                </a:r>
                <a:r>
                  <a:rPr lang="en-US" sz="24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𝒲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 is the reliability degree of the </a:t>
                </a:r>
                <a:r>
                  <a:rPr lang="en-US" sz="2400" i="1" dirty="0"/>
                  <a:t>k</a:t>
                </a:r>
                <a:r>
                  <a:rPr lang="en-US" sz="2400" dirty="0"/>
                  <a:t>-</a:t>
                </a:r>
                <a:r>
                  <a:rPr lang="en-US" sz="2400" dirty="0" err="1"/>
                  <a:t>th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source. The higher, the more reliable.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0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Further </a:t>
            </a:r>
            <a:r>
              <a:rPr 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Notation</a:t>
            </a:r>
            <a:endParaRPr lang="en-US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𝑖𝑚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 smtClean="0"/>
                  <a:t>: the observation of the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property for the </a:t>
                </a:r>
                <a:r>
                  <a:rPr lang="en-US" i="1" dirty="0" err="1" smtClean="0"/>
                  <a:t>i</a:t>
                </a:r>
                <a:r>
                  <a:rPr lang="en-US" dirty="0" err="1" smtClean="0"/>
                  <a:t>-th</a:t>
                </a:r>
                <a:r>
                  <a:rPr lang="en-US" dirty="0" smtClean="0"/>
                  <a:t> object made by the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source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𝑖𝑚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: the </a:t>
                </a:r>
                <a:r>
                  <a:rPr lang="en-US" dirty="0" smtClean="0"/>
                  <a:t>truth of </a:t>
                </a:r>
                <a:r>
                  <a:rPr lang="en-US" dirty="0"/>
                  <a:t>the </a:t>
                </a:r>
                <a:r>
                  <a:rPr lang="en-US" i="1" dirty="0"/>
                  <a:t>m</a:t>
                </a:r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property for the </a:t>
                </a:r>
                <a:r>
                  <a:rPr lang="en-US" i="1" dirty="0" err="1"/>
                  <a:t>i</a:t>
                </a:r>
                <a:r>
                  <a:rPr lang="en-US" dirty="0" err="1"/>
                  <a:t>-th</a:t>
                </a:r>
                <a:r>
                  <a:rPr lang="en-US" dirty="0"/>
                  <a:t> </a:t>
                </a:r>
                <a:r>
                  <a:rPr lang="en-US" dirty="0" smtClean="0"/>
                  <a:t>object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CRH Framework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3581400"/>
            <a:ext cx="845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 smtClean="0">
                <a:solidFill>
                  <a:srgbClr val="C00000"/>
                </a:solidFill>
                <a:cs typeface="Times New Roman" pitchFamily="18" charset="0"/>
              </a:rPr>
              <a:t>Basic idea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T</a:t>
            </a:r>
            <a:r>
              <a:rPr lang="en-US" sz="2600" dirty="0" smtClean="0"/>
              <a:t>ruths should be close to the observations from reliable 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Minimize the overall weighted distance to the truths in which reliable sources have high weights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62000" y="1524000"/>
                <a:ext cx="7924800" cy="1761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altLang="zh-CN" sz="2800" b="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limLow>
                              <m:limLowPr>
                                <m:ctrlPr>
                                  <a:rPr lang="en-US" altLang="zh-CN" sz="2800" i="1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atin typeface="Cambria Math"/>
                                  </a:rPr>
                                  <m:t>min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US" altLang="zh-CN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 i="1">
                                        <a:latin typeface="Cambria Math"/>
                                        <a:ea typeface="Cambria Math"/>
                                      </a:rPr>
                                      <m:t>𝒳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altLang="zh-CN" sz="2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800" i="1">
                                            <a:latin typeface="Cambria Math"/>
                                          </a:rPr>
                                          <m:t>∗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en-US" altLang="zh-CN" sz="2800" dirty="0"/>
                                  <m:t>, </m:t>
                                </m:r>
                                <m:r>
                                  <a:rPr lang="en-US" altLang="zh-CN" sz="2800" i="1">
                                    <a:latin typeface="Cambria Math"/>
                                    <a:ea typeface="Cambria Math"/>
                                  </a:rPr>
                                  <m:t>𝒲</m:t>
                                </m:r>
                              </m:lim>
                            </m:limLow>
                          </m:e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altLang="zh-CN" sz="2800" i="1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zh-CN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>
                                    <a:latin typeface="Cambria Math"/>
                                    <a:ea typeface="Cambria Math"/>
                                  </a:rPr>
                                  <m:t>𝒳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altLang="zh-CN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i="1">
                                        <a:latin typeface="Cambria Math"/>
                                      </a:rPr>
                                      <m:t>∗</m:t>
                                    </m:r>
                                  </m:e>
                                </m:d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altLang="zh-CN" sz="2800" dirty="0"/>
                              <m:t>, </m:t>
                            </m:r>
                            <m:r>
                              <a:rPr lang="en-US" altLang="zh-CN" sz="2800" i="1">
                                <a:latin typeface="Cambria Math"/>
                                <a:ea typeface="Cambria Math"/>
                              </a:rPr>
                              <m:t>𝒲</m:t>
                            </m:r>
                            <m:r>
                              <m:rPr>
                                <m:nor/>
                              </m:rPr>
                              <a:rPr lang="en-US" altLang="zh-CN" sz="2800" dirty="0"/>
                              <m:t>)=</m:t>
                            </m:r>
                            <m:nary>
                              <m:naryPr>
                                <m:chr m:val="∑"/>
                                <m:ctrlPr>
                                  <a:rPr lang="en-US" altLang="zh-CN" sz="2800" i="1" dirty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CN" sz="2800" i="1" dirty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altLang="zh-CN" sz="2800" i="1" dirty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CN" sz="2800" i="1" dirty="0">
                                    <a:latin typeface="Cambria Math"/>
                                  </a:rPr>
                                  <m:t>𝐾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zh-CN" sz="2800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 dirty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2800" i="1" dirty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nary>
                                  <m:naryPr>
                                    <m:chr m:val="∑"/>
                                    <m:ctrlPr>
                                      <a:rPr lang="en-US" altLang="zh-CN" sz="2800" i="1" dirty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CN" sz="2800" i="1" dirty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altLang="zh-CN" sz="2800" i="1" dirty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altLang="zh-CN" sz="2800" i="1" dirty="0">
                                        <a:latin typeface="Cambria Math"/>
                                      </a:rPr>
                                      <m:t>𝑁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en-US" altLang="zh-CN" sz="2800" i="1" dirty="0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altLang="zh-CN" sz="2800" i="1" dirty="0"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CN" sz="2800" i="1" dirty="0"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altLang="zh-CN" sz="2800" i="1" dirty="0">
                                            <a:latin typeface="Cambria Math"/>
                                          </a:rPr>
                                          <m:t>𝑀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800" i="1" dirty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 dirty="0">
                                                <a:latin typeface="Cambria Math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 dirty="0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altLang="zh-CN" sz="2800" i="1" dirty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altLang="zh-CN" sz="2800" i="1" dirty="0"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altLang="zh-CN" sz="2800" i="1" dirty="0">
                                                    <a:latin typeface="Cambria Math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800" i="1" dirty="0">
                                                    <a:latin typeface="Cambria Math"/>
                                                  </a:rPr>
                                                  <m:t>𝑖𝑚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zh-CN" sz="2800" i="1" dirty="0">
                                                    <a:latin typeface="Cambria Math"/>
                                                  </a:rPr>
                                                  <m:t>(∗)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altLang="zh-CN" sz="2800" i="1" dirty="0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altLang="zh-CN" sz="2800" i="1" dirty="0"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altLang="zh-CN" sz="2800" i="1" dirty="0">
                                                    <a:latin typeface="Cambria Math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800" i="1" dirty="0">
                                                    <a:latin typeface="Cambria Math"/>
                                                  </a:rPr>
                                                  <m:t>𝑖𝑚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zh-CN" sz="2800" i="1" dirty="0">
                                                    <a:latin typeface="Cambria Math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en-US" altLang="zh-CN" sz="2800" i="1" dirty="0">
                                                    <a:latin typeface="Cambria Math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altLang="zh-CN" sz="2800" i="1" dirty="0">
                                                    <a:latin typeface="Cambria Math"/>
                                                  </a:rPr>
                                                  <m:t>)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e>
                                    </m:nary>
                                  </m:e>
                                </m:nary>
                              </m:e>
                            </m:nary>
                          </m:e>
                        </m:mr>
                        <m:mr>
                          <m:e/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/>
                              </a:rPr>
                              <m:t>s</m:t>
                            </m:r>
                            <m:r>
                              <a:rPr lang="en-US" altLang="zh-CN" sz="2800">
                                <a:latin typeface="Cambria Math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/>
                              </a:rPr>
                              <m:t>t</m:t>
                            </m:r>
                            <m:r>
                              <a:rPr lang="en-US" altLang="zh-CN" sz="2800">
                                <a:latin typeface="Cambria Math"/>
                              </a:rPr>
                              <m:t>.   </m:t>
                            </m:r>
                            <m:r>
                              <a:rPr lang="en-US" altLang="zh-CN" sz="2800" i="1">
                                <a:latin typeface="Cambria Math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i="1">
                                    <a:latin typeface="Cambria Math"/>
                                    <a:ea typeface="Cambria Math"/>
                                  </a:rPr>
                                  <m:t>𝒲</m:t>
                                </m:r>
                              </m:e>
                            </m:d>
                            <m:r>
                              <a:rPr lang="en-US" altLang="zh-CN" sz="2800" i="1" smtClean="0">
                                <a:latin typeface="Cambria Math"/>
                              </a:rPr>
                              <m:t>=1,</m:t>
                            </m:r>
                            <m:r>
                              <a:rPr lang="en-US" altLang="zh-CN" sz="28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altLang="zh-CN" sz="2800" i="1">
                                <a:latin typeface="Cambria Math"/>
                                <a:ea typeface="Cambria Math"/>
                              </a:rPr>
                              <m:t>𝒲</m:t>
                            </m:r>
                            <m:r>
                              <a:rPr lang="en-US" altLang="zh-CN" sz="2800">
                                <a:latin typeface="Cambria Math"/>
                              </a:rPr>
                              <m:t>≥0</m:t>
                            </m:r>
                            <m:r>
                              <a:rPr lang="en-US" altLang="zh-CN" sz="2800" b="0" i="1" smtClean="0">
                                <a:latin typeface="Cambria Math"/>
                              </a:rPr>
                              <m:t>.</m:t>
                            </m:r>
                          </m:e>
                        </m:mr>
                      </m:m>
                    </m:oMath>
                  </m:oMathPara>
                </a14:m>
                <a:endParaRPr lang="en-US" altLang="zh-CN" sz="2800" b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524000"/>
                <a:ext cx="7924800" cy="17613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73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</p:spPr>
            <p:txBody>
              <a:bodyPr>
                <a:normAutofit lnSpcReduction="10000"/>
              </a:bodyPr>
              <a:lstStyle/>
              <a:p>
                <a:pPr marL="0"/>
                <a:r>
                  <a:rPr lang="en-US" sz="3000" b="1" dirty="0">
                    <a:solidFill>
                      <a:srgbClr val="C00000"/>
                    </a:solidFill>
                    <a:cs typeface="Times New Roman" pitchFamily="18" charset="0"/>
                  </a:rPr>
                  <a:t>Loss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: loss on the data type of the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property</a:t>
                </a:r>
              </a:p>
              <a:p>
                <a:pPr lvl="1"/>
                <a:r>
                  <a:rPr lang="en-US" dirty="0" smtClean="0"/>
                  <a:t>Output a high score when the observation deviates from the truth</a:t>
                </a:r>
              </a:p>
              <a:p>
                <a:pPr lvl="1"/>
                <a:r>
                  <a:rPr lang="en-US" dirty="0"/>
                  <a:t>Output a </a:t>
                </a:r>
                <a:r>
                  <a:rPr lang="en-US" dirty="0" smtClean="0"/>
                  <a:t>low score </a:t>
                </a:r>
                <a:r>
                  <a:rPr lang="en-US" dirty="0"/>
                  <a:t>when the observation </a:t>
                </a:r>
                <a:r>
                  <a:rPr lang="en-US" dirty="0" smtClean="0"/>
                  <a:t>is close to </a:t>
                </a:r>
                <a:r>
                  <a:rPr lang="en-US" dirty="0"/>
                  <a:t>the </a:t>
                </a:r>
                <a:r>
                  <a:rPr lang="en-US" dirty="0" smtClean="0"/>
                  <a:t>truth</a:t>
                </a:r>
              </a:p>
              <a:p>
                <a:pPr marL="0"/>
                <a:r>
                  <a:rPr lang="en-US" sz="3000" b="1" dirty="0" smtClean="0">
                    <a:solidFill>
                      <a:srgbClr val="C00000"/>
                    </a:solidFill>
                    <a:cs typeface="Times New Roman" pitchFamily="18" charset="0"/>
                  </a:rPr>
                  <a:t>Constraint </a:t>
                </a:r>
                <a:r>
                  <a:rPr lang="en-US" sz="3000" b="1" dirty="0">
                    <a:solidFill>
                      <a:srgbClr val="C00000"/>
                    </a:solidFill>
                    <a:cs typeface="Times New Roman" pitchFamily="18" charset="0"/>
                  </a:rPr>
                  <a:t>function</a:t>
                </a:r>
              </a:p>
              <a:p>
                <a:pPr lvl="1"/>
                <a:r>
                  <a:rPr lang="en-US" dirty="0"/>
                  <a:t>T</a:t>
                </a:r>
                <a:r>
                  <a:rPr lang="en-US" dirty="0" smtClean="0"/>
                  <a:t>he </a:t>
                </a:r>
                <a:r>
                  <a:rPr lang="en-US" dirty="0"/>
                  <a:t>objective function may go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 smtClean="0"/>
                  <a:t> without constraints</a:t>
                </a:r>
                <a:endParaRPr lang="en-US" dirty="0"/>
              </a:p>
              <a:p>
                <a:pPr lvl="1"/>
                <a:r>
                  <a:rPr lang="en-US" dirty="0" smtClean="0"/>
                  <a:t>Regularize the weight distribution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  <a:blipFill rotWithShape="1">
                <a:blip r:embed="rId2"/>
                <a:stretch>
                  <a:fillRect l="-1481" t="-2695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5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cs typeface="Times New Roman" pitchFamily="18" charset="0"/>
              </a:rPr>
              <a:t>Iterative Procedure</a:t>
            </a:r>
            <a:endParaRPr lang="en-US" altLang="zh-CN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sz="2800" b="1" dirty="0" smtClean="0">
                    <a:solidFill>
                      <a:srgbClr val="C00000"/>
                    </a:solidFill>
                    <a:cs typeface="Times New Roman" pitchFamily="18" charset="0"/>
                  </a:rPr>
                  <a:t>Run the following until convergence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altLang="zh-CN" dirty="0" smtClean="0">
                    <a:cs typeface="Times New Roman" pitchFamily="18" charset="0"/>
                  </a:rPr>
                  <a:t>Truth computation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altLang="zh-CN" dirty="0" smtClean="0">
                    <a:cs typeface="Times New Roman" pitchFamily="18" charset="0"/>
                  </a:rPr>
                  <a:t>Minimize the weighted distance between the truth and the sources’ observations</a:t>
                </a:r>
              </a:p>
              <a:p>
                <a:pPr marL="914400" lvl="2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  <a:cs typeface="Times New Roman" pitchFamily="18" charset="0"/>
                            </a:rPr>
                            <m:t>𝑖𝑚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/>
                                  <a:cs typeface="Times New Roman" pitchFamily="18" charset="0"/>
                                </a:rPr>
                                <m:t>∗</m:t>
                              </m:r>
                            </m:e>
                          </m:d>
                        </m:sup>
                      </m:sSubSup>
                      <m:r>
                        <a:rPr lang="en-US" altLang="zh-CN" b="0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←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i="0">
                              <a:latin typeface="Cambria Math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i="1" smtClean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i="0" smtClean="0">
                                      <a:latin typeface="Cambria Math"/>
                                    </a:rPr>
                                    <m:t>m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/>
                                    </a:rPr>
                                    <m:t>in</m:t>
                                  </m:r>
                                </m:e>
                                <m:lim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𝑣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zh-CN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𝐾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𝑣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CN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𝑖𝑚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altLang="zh-CN" dirty="0" smtClean="0">
                  <a:cs typeface="Times New Roman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en-US" altLang="zh-CN" dirty="0" smtClean="0">
                    <a:cs typeface="Times New Roman" pitchFamily="18" charset="0"/>
                  </a:rPr>
                  <a:t>Source reliability estimation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altLang="zh-CN" dirty="0" smtClean="0">
                    <a:cs typeface="Times New Roman" pitchFamily="18" charset="0"/>
                  </a:rPr>
                  <a:t>Assign a weight to each </a:t>
                </a:r>
                <a:r>
                  <a:rPr lang="en-US" altLang="zh-CN" dirty="0">
                    <a:cs typeface="Times New Roman" pitchFamily="18" charset="0"/>
                  </a:rPr>
                  <a:t>source based on the </a:t>
                </a:r>
                <a:r>
                  <a:rPr lang="en-US" altLang="zh-CN" dirty="0" smtClean="0">
                    <a:cs typeface="Times New Roman" pitchFamily="18" charset="0"/>
                  </a:rPr>
                  <a:t>difference between </a:t>
                </a:r>
                <a:r>
                  <a:rPr lang="en-US" altLang="zh-CN" dirty="0">
                    <a:cs typeface="Times New Roman" pitchFamily="18" charset="0"/>
                  </a:rPr>
                  <a:t>the truths and the observations made by the source</a:t>
                </a:r>
                <a:endParaRPr lang="en-US" altLang="zh-CN" dirty="0" smtClean="0">
                  <a:cs typeface="Times New Roman" pitchFamily="18" charset="0"/>
                </a:endParaRPr>
              </a:p>
              <a:p>
                <a:pPr marL="914400" lvl="2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  <a:ea typeface="Cambria Math"/>
                        </a:rPr>
                        <m:t>𝒲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 ←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i="0">
                              <a:latin typeface="Cambria Math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i="1" smtClean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i="0" smtClean="0">
                                      <a:latin typeface="Cambria Math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</a:rPr>
                                    <m:t>𝒲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</a:rPr>
                                    <m:t>𝒳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∗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altLang="zh-CN" dirty="0"/>
                                <m:t>, 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𝒲</m:t>
                              </m:r>
                              <m:r>
                                <m:rPr>
                                  <m:nor/>
                                </m:rPr>
                                <a:rPr lang="en-US" altLang="zh-CN" dirty="0"/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altLang="zh-CN" dirty="0" smtClean="0">
                  <a:cs typeface="Times New Roman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:endPara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:endPara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181600"/>
              </a:xfrm>
              <a:blipFill rotWithShape="1">
                <a:blip r:embed="rId2"/>
                <a:stretch>
                  <a:fillRect l="-1259" t="-188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Truth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b="1" dirty="0">
                    <a:solidFill>
                      <a:srgbClr val="C00000"/>
                    </a:solidFill>
                    <a:cs typeface="Times New Roman" pitchFamily="18" charset="0"/>
                  </a:rPr>
                  <a:t>Categorical data type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32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32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CN" sz="32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3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sz="32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/>
                                </a:rPr>
                                <m:t>𝑖𝑚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CN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3200" i="1">
                                      <a:latin typeface="Cambria Math"/>
                                    </a:rPr>
                                    <m:t>∗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altLang="zh-CN" sz="3200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sz="3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sz="32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/>
                                </a:rPr>
                                <m:t>𝑖𝑚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CN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32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US" altLang="zh-CN" sz="3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32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32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32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32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32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32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altLang="zh-CN" sz="3200" b="0" i="0" smtClean="0">
                                          <a:latin typeface="Cambria Math"/>
                                        </a:rPr>
                                        <m:t>i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3200" b="0" i="0" smtClean="0">
                                          <a:latin typeface="Cambria Math"/>
                                        </a:rPr>
                                        <m:t>f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CN" sz="32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3200" b="0" i="1" smtClean="0">
                                              <a:latin typeface="Cambria Math"/>
                                            </a:rPr>
                                            <m:t>  </m:t>
                                          </m:r>
                                          <m:r>
                                            <a:rPr lang="en-US" altLang="zh-CN" sz="3200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3200" i="1">
                                              <a:latin typeface="Cambria Math"/>
                                            </a:rPr>
                                            <m:t>𝑖𝑚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altLang="zh-CN" sz="32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3200" b="0" i="1" smtClean="0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  <m:r>
                                        <a:rPr lang="en-US" altLang="zh-CN" sz="3200" i="1" smtClean="0">
                                          <a:latin typeface="Cambria Math"/>
                                          <a:ea typeface="Cambria Math"/>
                                        </a:rPr>
                                        <m:t>≠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CN" sz="32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3200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3200" i="1">
                                              <a:latin typeface="Cambria Math"/>
                                            </a:rPr>
                                            <m:t>𝑖𝑚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altLang="zh-CN" sz="32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3200" b="0" i="1" smtClean="0">
                                                  <a:latin typeface="Cambria Math"/>
                                                </a:rPr>
                                                <m:t>∗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3200" b="0" i="0" smtClean="0">
                                          <a:latin typeface="Cambria Math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𝑖𝑚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(∗)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←</m:t>
                    </m:r>
                  </m:oMath>
                </a14:m>
                <a:r>
                  <a:rPr lang="en-US" dirty="0" smtClean="0"/>
                  <a:t> weighted vote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Truth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b="1" dirty="0">
                    <a:solidFill>
                      <a:srgbClr val="C00000"/>
                    </a:solidFill>
                    <a:cs typeface="Times New Roman" pitchFamily="18" charset="0"/>
                  </a:rPr>
                  <a:t>Continuous data type</a:t>
                </a:r>
              </a:p>
              <a:p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CN" sz="3200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3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sz="32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/>
                                </a:rPr>
                                <m:t>𝑖𝑚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CN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3200" i="1">
                                      <a:latin typeface="Cambria Math"/>
                                    </a:rPr>
                                    <m:t>∗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altLang="zh-CN" sz="3200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sz="3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sz="32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/>
                                </a:rPr>
                                <m:t>𝑖𝑚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CN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32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US" altLang="zh-CN" sz="3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3200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3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sz="32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/>
                                </a:rPr>
                                <m:t>𝑖𝑚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CN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3200" i="1">
                                      <a:latin typeface="Cambria Math"/>
                                    </a:rPr>
                                    <m:t>∗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altLang="zh-CN" sz="3200" b="0" i="1" smtClean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sz="3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sz="32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/>
                                </a:rPr>
                                <m:t>𝑖𝑚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CN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32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</m:oMath>
                  </m:oMathPara>
                </a14:m>
                <a:endParaRPr lang="en-US" sz="32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𝑖𝑚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(∗)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←</m:t>
                    </m:r>
                  </m:oMath>
                </a14:m>
                <a:r>
                  <a:rPr lang="en-US" dirty="0"/>
                  <a:t> weighted </a:t>
                </a:r>
                <a:r>
                  <a:rPr lang="en-US" dirty="0" smtClean="0"/>
                  <a:t>median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Source Weight Assignment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74320" lvl="1" indent="-274320">
                  <a:buClr>
                    <a:schemeClr val="accent3"/>
                  </a:buClr>
                  <a:buSzPct val="95000"/>
                </a:pPr>
                <a:endParaRPr lang="en-US" i="1" dirty="0" smtClean="0">
                  <a:latin typeface="Cambria Math"/>
                  <a:ea typeface="Cambria Math"/>
                </a:endParaRPr>
              </a:p>
              <a:p>
                <a:pPr marL="0" lvl="1" indent="0">
                  <a:buClr>
                    <a:schemeClr val="accent3"/>
                  </a:buClr>
                  <a:buSzPct val="95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𝒲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exp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⁡(−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dirty="0" smtClean="0"/>
              </a:p>
              <a:p>
                <a:pPr marL="274320" lvl="1" indent="-274320">
                  <a:buClr>
                    <a:schemeClr val="accent3"/>
                  </a:buClr>
                  <a:buSzPct val="95000"/>
                </a:pPr>
                <a:endParaRPr lang="en-US" dirty="0" smtClean="0"/>
              </a:p>
              <a:p>
                <a:pPr marL="0" lvl="1" indent="0">
                  <a:buClr>
                    <a:schemeClr val="accent3"/>
                  </a:buClr>
                  <a:buSzPct val="95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ctrlPr>
                                        <a:rPr lang="en-US" altLang="zh-CN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CN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altLang="zh-CN" i="1">
                                              <a:latin typeface="Cambria Math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zh-CN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𝑀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altLang="zh-CN" i="1">
                                                      <a:latin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altLang="zh-CN" i="1">
                                                      <a:latin typeface="Cambria Math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i="1">
                                                      <a:latin typeface="Cambria Math"/>
                                                    </a:rPr>
                                                    <m:t>𝑖𝑚</m:t>
                                                  </m:r>
                                                </m:sub>
                                                <m:sup>
                                                  <m:d>
                                                    <m:dPr>
                                                      <m:ctrlP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∗</m:t>
                                                      </m:r>
                                                    </m:e>
                                                  </m:d>
                                                </m:sup>
                                              </m:sSubSup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altLang="zh-CN" i="1">
                                                      <a:latin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altLang="zh-CN" i="1">
                                                      <a:latin typeface="Cambria Math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i="1">
                                                      <a:latin typeface="Cambria Math"/>
                                                    </a:rPr>
                                                    <m:t>𝑖𝑚</m:t>
                                                  </m:r>
                                                </m:sub>
                                                <m:sup>
                                                  <m:d>
                                                    <m:dPr>
                                                      <m:ctrlP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𝑘</m:t>
                                                      </m:r>
                                                    </m:e>
                                                  </m:d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</m:nary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ctrlPr>
                                        <a:rPr lang="en-US" altLang="zh-CN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zh-CN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zh-CN" i="1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brk m:alnAt="23"/>
                                        </m:rPr>
                                        <a:rPr lang="en-US" altLang="zh-CN" i="1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𝐾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altLang="zh-CN" i="1">
                                              <a:latin typeface="Cambria Math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zh-CN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sup>
                                        <m:e>
                                          <m:nary>
                                            <m:naryPr>
                                              <m:chr m:val="∑"/>
                                              <m:ctrlP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=1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𝑀</m:t>
                                              </m:r>
                                            </m:sup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CN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i="1">
                                                      <a:latin typeface="Cambria Math"/>
                                                    </a:rPr>
                                                    <m:t>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i="1">
                                                      <a:latin typeface="Cambria Math"/>
                                                    </a:rPr>
                                                    <m:t>𝑚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altLang="zh-CN" i="1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𝑣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𝑖𝑚</m:t>
                                                      </m:r>
                                                    </m:sub>
                                                    <m:sup>
                                                      <m:d>
                                                        <m:dPr>
                                                          <m:ctrlPr>
                                                            <a:rPr lang="en-US" altLang="zh-CN" i="1">
                                                              <a:latin typeface="Cambria Math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altLang="zh-CN" i="1">
                                                              <a:latin typeface="Cambria Math"/>
                                                            </a:rPr>
                                                            <m:t>∗</m:t>
                                                          </m:r>
                                                        </m:e>
                                                      </m:d>
                                                    </m:sup>
                                                  </m:sSubSup>
                                                  <m:r>
                                                    <a:rPr lang="en-US" altLang="zh-CN" i="1">
                                                      <a:latin typeface="Cambria Math"/>
                                                    </a:rPr>
                                                    <m:t>,</m:t>
                                                  </m:r>
                                                  <m:sSubSup>
                                                    <m:sSubSupPr>
                                                      <m:ctrlP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𝑣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𝑖𝑚</m:t>
                                                      </m:r>
                                                    </m:sub>
                                                    <m:sup>
                                                      <m:d>
                                                        <m:dPr>
                                                          <m:ctrlPr>
                                                            <a:rPr lang="en-US" altLang="zh-CN" i="1">
                                                              <a:latin typeface="Cambria Math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sSup>
                                                            <m:sSupPr>
                                                              <m:ctrlPr>
                                                                <a:rPr lang="en-US" altLang="zh-CN" i="1">
                                                                  <a:latin typeface="Cambria Math"/>
                                                                </a:rPr>
                                                              </m:ctrlPr>
                                                            </m:sSupPr>
                                                            <m:e>
                                                              <m:r>
                                                                <a:rPr lang="en-US" altLang="zh-CN" i="1">
                                                                  <a:latin typeface="Cambria Math"/>
                                                                </a:rPr>
                                                                <m:t>𝑘</m:t>
                                                              </m:r>
                                                            </m:e>
                                                            <m:sup>
                                                              <m:r>
                                                                <a:rPr lang="en-US" altLang="zh-CN" i="1">
                                                                  <a:latin typeface="Cambria Math"/>
                                                                </a:rPr>
                                                                <m:t>′</m:t>
                                                              </m:r>
                                                            </m:sup>
                                                          </m:sSup>
                                                        </m:e>
                                                      </m:d>
                                                    </m:sup>
                                                  </m:sSubSup>
                                                </m:e>
                                              </m:d>
                                            </m:e>
                                          </m:nary>
                                        </m:e>
                                      </m:nary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274320" lvl="1" indent="-274320">
                  <a:buClr>
                    <a:schemeClr val="accent3"/>
                  </a:buClr>
                  <a:buSzPct val="95000"/>
                </a:pPr>
                <a:endParaRPr lang="en-US" dirty="0"/>
              </a:p>
              <a:p>
                <a:pPr marL="274320" lvl="1" indent="-274320">
                  <a:buClr>
                    <a:schemeClr val="accent3"/>
                  </a:buClr>
                  <a:buSzPct val="95000"/>
                </a:pPr>
                <a:endParaRPr lang="en-US" dirty="0" smtClean="0"/>
              </a:p>
              <a:p>
                <a:pPr marL="274320" lvl="1" indent="-274320">
                  <a:buClr>
                    <a:schemeClr val="accent3"/>
                  </a:buClr>
                  <a:buSzPct val="95000"/>
                </a:pPr>
                <a:endParaRPr lang="en-US" dirty="0"/>
              </a:p>
              <a:p>
                <a:pPr marL="274320" lvl="1" indent="-274320">
                  <a:buClr>
                    <a:schemeClr val="accent3"/>
                  </a:buClr>
                  <a:buSzPct val="95000"/>
                </a:pPr>
                <a:endParaRPr lang="en-US" dirty="0" smtClean="0"/>
              </a:p>
              <a:p>
                <a:pPr marL="274320" lvl="1" indent="-274320">
                  <a:buClr>
                    <a:schemeClr val="accent3"/>
                  </a:buClr>
                  <a:buSzPct val="95000"/>
                </a:pPr>
                <a:endParaRPr lang="en-US" dirty="0"/>
              </a:p>
              <a:p>
                <a:pPr marL="0" lvl="1" indent="0">
                  <a:buClr>
                    <a:schemeClr val="accent3"/>
                  </a:buClr>
                  <a:buSzPct val="95000"/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Jing Gao UIUC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http://www.ews.uiuc.edu/~jinggao3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2</a:t>
            </a:fld>
            <a:r>
              <a:rPr lang="en-US" smtClean="0"/>
              <a:t>/61</a:t>
            </a:r>
            <a:endParaRPr lang="en-US" dirty="0"/>
          </a:p>
        </p:txBody>
      </p:sp>
      <p:pic>
        <p:nvPicPr>
          <p:cNvPr id="1026" name="Picture 2" descr="http://upload.wikimedia.org/wikipedia/commons/e/e7/Everest_North_Face_toward_Base_Camp_Tibet_Luca_Galuzzi_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0289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3272805"/>
            <a:ext cx="7279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ahoma" panose="020B0604030504040204" pitchFamily="34" charset="0"/>
              </a:rPr>
              <a:t>What Is The Height Of Mount Everest?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5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33493710"/>
                  </p:ext>
                </p:extLst>
              </p:nvPr>
            </p:nvGraphicFramePr>
            <p:xfrm>
              <a:off x="1073426" y="304800"/>
              <a:ext cx="7841974" cy="21424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0282"/>
                    <a:gridCol w="1120282"/>
                    <a:gridCol w="1120282"/>
                    <a:gridCol w="1120282"/>
                    <a:gridCol w="1120282"/>
                    <a:gridCol w="1120282"/>
                    <a:gridCol w="1120282"/>
                  </a:tblGrid>
                  <a:tr h="189632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 smtClean="0">
                                        <a:latin typeface="Cambria Math"/>
                                        <a:ea typeface="Cambria Math"/>
                                      </a:rPr>
                                      <m:t>𝒳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 smtClean="0">
                                        <a:latin typeface="Cambria Math"/>
                                        <a:ea typeface="Cambria Math"/>
                                      </a:rPr>
                                      <m:t>𝒳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 smtClean="0">
                                        <a:latin typeface="Cambria Math"/>
                                        <a:ea typeface="Cambria Math"/>
                                      </a:rPr>
                                      <m:t>𝒳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Object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Bob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1.61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Kate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1.74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Mike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Joe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1.71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33493710"/>
                  </p:ext>
                </p:extLst>
              </p:nvPr>
            </p:nvGraphicFramePr>
            <p:xfrm>
              <a:off x="1073426" y="304800"/>
              <a:ext cx="7841974" cy="21424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0282"/>
                    <a:gridCol w="1120282"/>
                    <a:gridCol w="1120282"/>
                    <a:gridCol w="1120282"/>
                    <a:gridCol w="1120282"/>
                    <a:gridCol w="1120282"/>
                    <a:gridCol w="1120282"/>
                  </a:tblGrid>
                  <a:tr h="313627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00" r="-199728" b="-6078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0409" r="-100272" b="-6078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49728" b="-6078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Object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Bob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1.61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Kate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1.74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Mike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Joe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1.71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Text Placeholder 19"/>
          <p:cNvSpPr txBox="1">
            <a:spLocks/>
          </p:cNvSpPr>
          <p:nvPr/>
        </p:nvSpPr>
        <p:spPr>
          <a:xfrm>
            <a:off x="0" y="1298239"/>
            <a:ext cx="1066800" cy="378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97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87578153"/>
                  </p:ext>
                </p:extLst>
              </p:nvPr>
            </p:nvGraphicFramePr>
            <p:xfrm>
              <a:off x="1073426" y="304800"/>
              <a:ext cx="7841974" cy="21424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0282"/>
                    <a:gridCol w="1120282"/>
                    <a:gridCol w="1120282"/>
                    <a:gridCol w="1120282"/>
                    <a:gridCol w="1120282"/>
                    <a:gridCol w="1120282"/>
                    <a:gridCol w="1120282"/>
                  </a:tblGrid>
                  <a:tr h="189632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 smtClean="0">
                                        <a:latin typeface="Cambria Math"/>
                                        <a:ea typeface="Cambria Math"/>
                                      </a:rPr>
                                      <m:t>𝒳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 smtClean="0">
                                        <a:latin typeface="Cambria Math"/>
                                        <a:ea typeface="Cambria Math"/>
                                      </a:rPr>
                                      <m:t>𝒳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 smtClean="0">
                                        <a:latin typeface="Cambria Math"/>
                                        <a:ea typeface="Cambria Math"/>
                                      </a:rPr>
                                      <m:t>𝒳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Object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Bob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1.61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Kate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1.74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Mike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Joe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1.71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87578153"/>
                  </p:ext>
                </p:extLst>
              </p:nvPr>
            </p:nvGraphicFramePr>
            <p:xfrm>
              <a:off x="1073426" y="304800"/>
              <a:ext cx="7841974" cy="21424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0282"/>
                    <a:gridCol w="1120282"/>
                    <a:gridCol w="1120282"/>
                    <a:gridCol w="1120282"/>
                    <a:gridCol w="1120282"/>
                    <a:gridCol w="1120282"/>
                    <a:gridCol w="1120282"/>
                  </a:tblGrid>
                  <a:tr h="313627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00" r="-199728" b="-6078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0409" r="-100272" b="-6078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49728" b="-6078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Object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Bob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1.61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Kate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1.74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Mike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Joe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1.71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345324"/>
              </p:ext>
            </p:extLst>
          </p:nvPr>
        </p:nvGraphicFramePr>
        <p:xfrm>
          <a:off x="1066797" y="2667000"/>
          <a:ext cx="214053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10"/>
                <a:gridCol w="713510"/>
                <a:gridCol w="71351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Initialization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Object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City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Bob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1.77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Mary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1.69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Kate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Mike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1.76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Joe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1.76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 Placeholder 19"/>
          <p:cNvSpPr txBox="1">
            <a:spLocks/>
          </p:cNvSpPr>
          <p:nvPr/>
        </p:nvSpPr>
        <p:spPr>
          <a:xfrm>
            <a:off x="0" y="1298239"/>
            <a:ext cx="1066800" cy="378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19"/>
          <p:cNvSpPr txBox="1">
            <a:spLocks/>
          </p:cNvSpPr>
          <p:nvPr/>
        </p:nvSpPr>
        <p:spPr>
          <a:xfrm>
            <a:off x="0" y="3584239"/>
            <a:ext cx="1066800" cy="378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4038600" y="3200400"/>
            <a:ext cx="1600200" cy="1219200"/>
          </a:xfrm>
          <a:prstGeom prst="wedgeRoundRectCallout">
            <a:avLst>
              <a:gd name="adj1" fmla="val -146379"/>
              <a:gd name="adj2" fmla="val -833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Initialize by Voting or Averaging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5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763898"/>
              </p:ext>
            </p:extLst>
          </p:nvPr>
        </p:nvGraphicFramePr>
        <p:xfrm>
          <a:off x="1066800" y="5029200"/>
          <a:ext cx="357411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840"/>
                <a:gridCol w="1425271"/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Weight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Iteration 1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Source 1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0.2789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Source 2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0.2521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Source 3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0.1318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57593282"/>
                  </p:ext>
                </p:extLst>
              </p:nvPr>
            </p:nvGraphicFramePr>
            <p:xfrm>
              <a:off x="1073426" y="304800"/>
              <a:ext cx="7841974" cy="21424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0282"/>
                    <a:gridCol w="1120282"/>
                    <a:gridCol w="1120282"/>
                    <a:gridCol w="1120282"/>
                    <a:gridCol w="1120282"/>
                    <a:gridCol w="1120282"/>
                    <a:gridCol w="1120282"/>
                  </a:tblGrid>
                  <a:tr h="189632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 smtClean="0">
                                        <a:latin typeface="Cambria Math"/>
                                        <a:ea typeface="Cambria Math"/>
                                      </a:rPr>
                                      <m:t>𝒳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 smtClean="0">
                                        <a:latin typeface="Cambria Math"/>
                                        <a:ea typeface="Cambria Math"/>
                                      </a:rPr>
                                      <m:t>𝒳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 smtClean="0">
                                        <a:latin typeface="Cambria Math"/>
                                        <a:ea typeface="Cambria Math"/>
                                      </a:rPr>
                                      <m:t>𝒳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Object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Bob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1.61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Kate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1.74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Mike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Joe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1.71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57593282"/>
                  </p:ext>
                </p:extLst>
              </p:nvPr>
            </p:nvGraphicFramePr>
            <p:xfrm>
              <a:off x="1073426" y="304800"/>
              <a:ext cx="7841974" cy="21424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0282"/>
                    <a:gridCol w="1120282"/>
                    <a:gridCol w="1120282"/>
                    <a:gridCol w="1120282"/>
                    <a:gridCol w="1120282"/>
                    <a:gridCol w="1120282"/>
                    <a:gridCol w="1120282"/>
                  </a:tblGrid>
                  <a:tr h="313627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00" r="-199728" b="-6078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0409" r="-100272" b="-6078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49728" b="-6078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Object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Bob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1.61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Kate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1.74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Mike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Joe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1.71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112422"/>
              </p:ext>
            </p:extLst>
          </p:nvPr>
        </p:nvGraphicFramePr>
        <p:xfrm>
          <a:off x="1066797" y="2667000"/>
          <a:ext cx="214053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10"/>
                <a:gridCol w="713510"/>
                <a:gridCol w="71351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Initialization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Object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City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Bob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1.77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Mary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1.69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Kate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Mike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1.76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Joe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1.76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 Placeholder 19"/>
          <p:cNvSpPr txBox="1">
            <a:spLocks/>
          </p:cNvSpPr>
          <p:nvPr/>
        </p:nvSpPr>
        <p:spPr>
          <a:xfrm>
            <a:off x="0" y="1298239"/>
            <a:ext cx="1066800" cy="378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19"/>
          <p:cNvSpPr txBox="1">
            <a:spLocks/>
          </p:cNvSpPr>
          <p:nvPr/>
        </p:nvSpPr>
        <p:spPr>
          <a:xfrm>
            <a:off x="0" y="3584239"/>
            <a:ext cx="1066800" cy="378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19"/>
          <p:cNvSpPr txBox="1">
            <a:spLocks/>
          </p:cNvSpPr>
          <p:nvPr/>
        </p:nvSpPr>
        <p:spPr>
          <a:xfrm>
            <a:off x="0" y="5403304"/>
            <a:ext cx="1066800" cy="616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Source </a:t>
            </a:r>
          </a:p>
          <a:p>
            <a:pPr marL="0" indent="0" algn="ctr"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038600" y="3200400"/>
            <a:ext cx="1600200" cy="1219200"/>
          </a:xfrm>
          <a:prstGeom prst="wedgeRoundRectCallout">
            <a:avLst>
              <a:gd name="adj1" fmla="val -146379"/>
              <a:gd name="adj2" fmla="val -833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Initialize by Voting or Averaging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43400" y="5105400"/>
            <a:ext cx="5105400" cy="1066800"/>
            <a:chOff x="4038600" y="5029200"/>
            <a:chExt cx="5105400" cy="1066800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4724400" y="5029200"/>
              <a:ext cx="3810000" cy="1066800"/>
            </a:xfrm>
            <a:prstGeom prst="wedgeRoundRectCallout">
              <a:avLst>
                <a:gd name="adj1" fmla="val -77785"/>
                <a:gd name="adj2" fmla="val -6151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4038600" y="5181600"/>
                  <a:ext cx="5105400" cy="7859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400" b="1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  <m:r>
                          <a:rPr lang="en-US" sz="1400" b="1" i="1">
                            <a:latin typeface="Cambria Math"/>
                          </a:rPr>
                          <m:t>=−</m:t>
                        </m:r>
                        <m:func>
                          <m:funcPr>
                            <m:ctrlPr>
                              <a:rPr lang="en-US" sz="1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1400" b="1" i="1">
                                <a:latin typeface="Cambria Math"/>
                              </a:rPr>
                              <m:t>𝒍𝒐𝒈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sz="1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1400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ctrlPr>
                                          <a:rPr lang="en-US" altLang="zh-CN" sz="1400" b="1" i="1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altLang="zh-CN" sz="1400" b="1" i="1">
                                            <a:latin typeface="Cambria Math"/>
                                          </a:rPr>
                                          <m:t>𝒊</m:t>
                                        </m:r>
                                        <m:r>
                                          <a:rPr lang="en-US" altLang="zh-CN" sz="1400" b="1" i="1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en-US" altLang="zh-CN" sz="1400" b="1" i="1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en-US" altLang="zh-CN" sz="1400" b="1" i="1">
                                            <a:latin typeface="Cambria Math"/>
                                          </a:rPr>
                                          <m:t>𝑵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altLang="zh-CN" sz="1400" b="1" i="1"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altLang="zh-CN" sz="1400" b="1" i="1">
                                                <a:latin typeface="Cambria Math"/>
                                              </a:rPr>
                                              <m:t>𝒎</m:t>
                                            </m:r>
                                            <m:r>
                                              <a:rPr lang="en-US" altLang="zh-CN" sz="1400" b="1" i="1">
                                                <a:latin typeface="Cambria Math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US" altLang="zh-CN" sz="1400" b="1" i="1"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sz="1400" b="1" i="1">
                                                <a:latin typeface="Cambria Math"/>
                                              </a:rPr>
                                              <m:t>𝑴</m:t>
                                            </m:r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1400" b="1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400" b="1" i="1">
                                                    <a:latin typeface="Cambria Math"/>
                                                  </a:rPr>
                                                  <m:t>𝒅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400" b="1" i="1">
                                                    <a:latin typeface="Cambria Math"/>
                                                  </a:rPr>
                                                  <m:t>𝒎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n-US" altLang="zh-CN" sz="1400" b="1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altLang="zh-CN" sz="1400" b="1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altLang="zh-CN" sz="1400" b="1" i="1">
                                                        <a:latin typeface="Cambria Math"/>
                                                      </a:rPr>
                                                      <m:t>𝒗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1400" b="1" i="1">
                                                        <a:latin typeface="Cambria Math"/>
                                                      </a:rPr>
                                                      <m:t>𝒊𝒎</m:t>
                                                    </m:r>
                                                  </m:sub>
                                                  <m:sup>
                                                    <m:d>
                                                      <m:dPr>
                                                        <m:ctrlPr>
                                                          <a:rPr lang="en-US" altLang="zh-CN" sz="1400" b="1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altLang="zh-CN" sz="1400" b="1" i="1">
                                                            <a:latin typeface="Cambria Math"/>
                                                          </a:rPr>
                                                          <m:t>∗</m:t>
                                                        </m:r>
                                                      </m:e>
                                                    </m:d>
                                                  </m:sup>
                                                </m:sSubSup>
                                                <m:r>
                                                  <a:rPr lang="en-US" altLang="zh-CN" sz="1400" b="1" i="1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sSubSup>
                                                  <m:sSubSupPr>
                                                    <m:ctrlPr>
                                                      <a:rPr lang="en-US" altLang="zh-CN" sz="1400" b="1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altLang="zh-CN" sz="1400" b="1" i="1">
                                                        <a:latin typeface="Cambria Math"/>
                                                      </a:rPr>
                                                      <m:t>𝒗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1400" b="1" i="1">
                                                        <a:latin typeface="Cambria Math"/>
                                                      </a:rPr>
                                                      <m:t>𝒊𝒎</m:t>
                                                    </m:r>
                                                  </m:sub>
                                                  <m:sup>
                                                    <m:d>
                                                      <m:dPr>
                                                        <m:ctrlPr>
                                                          <a:rPr lang="en-US" altLang="zh-CN" sz="1400" b="1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altLang="zh-CN" sz="1400" b="1" i="1">
                                                            <a:latin typeface="Cambria Math"/>
                                                          </a:rPr>
                                                          <m:t>𝒌</m:t>
                                                        </m:r>
                                                      </m:e>
                                                    </m:d>
                                                  </m:sup>
                                                </m:sSubSup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nary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ctrlPr>
                                          <a:rPr lang="en-US" altLang="zh-CN" sz="1400" b="1" i="1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sSup>
                                          <m:sSupPr>
                                            <m:ctrlPr>
                                              <a:rPr lang="en-US" altLang="zh-CN" sz="1400" b="1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altLang="zh-CN" sz="1400" b="1" i="1">
                                                <a:latin typeface="Cambria Math"/>
                                              </a:rPr>
                                              <m:t>𝒌</m:t>
                                            </m:r>
                                          </m:e>
                                          <m:sup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altLang="zh-CN" sz="1400" b="1" i="1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m:rPr>
                                            <m:brk m:alnAt="23"/>
                                          </m:rPr>
                                          <a:rPr lang="en-US" altLang="zh-CN" sz="1400" b="1" i="1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en-US" altLang="zh-CN" sz="1400" b="1" i="1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en-US" altLang="zh-CN" sz="1400" b="1" i="1">
                                            <a:latin typeface="Cambria Math"/>
                                          </a:rPr>
                                          <m:t>𝑲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altLang="zh-CN" sz="1400" b="1" i="1"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altLang="zh-CN" sz="1400" b="1" i="1">
                                                <a:latin typeface="Cambria Math"/>
                                              </a:rPr>
                                              <m:t>𝒊</m:t>
                                            </m:r>
                                            <m:r>
                                              <a:rPr lang="en-US" altLang="zh-CN" sz="1400" b="1" i="1">
                                                <a:latin typeface="Cambria Math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US" altLang="zh-CN" sz="1400" b="1" i="1"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sz="1400" b="1" i="1">
                                                <a:latin typeface="Cambria Math"/>
                                              </a:rPr>
                                              <m:t>𝑵</m:t>
                                            </m:r>
                                          </m:sup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ctrlPr>
                                                  <a:rPr lang="en-US" altLang="zh-CN" sz="1400" b="1" i="1">
                                                    <a:latin typeface="Cambria Math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m:rPr>
                                                    <m:brk m:alnAt="23"/>
                                                  </m:rPr>
                                                  <a:rPr lang="en-US" altLang="zh-CN" sz="1400" b="1" i="1">
                                                    <a:latin typeface="Cambria Math"/>
                                                  </a:rPr>
                                                  <m:t>𝒎</m:t>
                                                </m:r>
                                                <m:r>
                                                  <a:rPr lang="en-US" altLang="zh-CN" sz="1400" b="1" i="1">
                                                    <a:latin typeface="Cambria Math"/>
                                                  </a:rPr>
                                                  <m:t>=</m:t>
                                                </m:r>
                                                <m:r>
                                                  <a:rPr lang="en-US" altLang="zh-CN" sz="1400" b="1" i="1">
                                                    <a:latin typeface="Cambria Math"/>
                                                  </a:rPr>
                                                  <m:t>𝟏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zh-CN" sz="1400" b="1" i="1">
                                                    <a:latin typeface="Cambria Math"/>
                                                  </a:rPr>
                                                  <m:t>𝑴</m:t>
                                                </m:r>
                                              </m:sup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CN" sz="1400" b="1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sz="1400" b="1" i="1">
                                                        <a:latin typeface="Cambria Math"/>
                                                      </a:rPr>
                                                      <m:t>𝒅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1400" b="1" i="1">
                                                        <a:latin typeface="Cambria Math"/>
                                                      </a:rPr>
                                                      <m:t>𝒎</m:t>
                                                    </m:r>
                                                  </m:sub>
                                                </m:sSub>
                                                <m:d>
                                                  <m:dPr>
                                                    <m:ctrlPr>
                                                      <a:rPr lang="en-US" altLang="zh-CN" sz="1400" b="1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Sup>
                                                      <m:sSubSupPr>
                                                        <m:ctrlPr>
                                                          <a:rPr lang="en-US" altLang="zh-CN" sz="1400" b="1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bSupPr>
                                                      <m:e>
                                                        <m:r>
                                                          <a:rPr lang="en-US" altLang="zh-CN" sz="1400" b="1" i="1">
                                                            <a:latin typeface="Cambria Math"/>
                                                          </a:rPr>
                                                          <m:t>𝒗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zh-CN" sz="1400" b="1" i="1">
                                                            <a:latin typeface="Cambria Math"/>
                                                          </a:rPr>
                                                          <m:t>𝒊𝒎</m:t>
                                                        </m:r>
                                                      </m:sub>
                                                      <m:sup>
                                                        <m:d>
                                                          <m:dPr>
                                                            <m:ctrlPr>
                                                              <a:rPr lang="en-US" altLang="zh-CN" sz="1400" b="1" i="1">
                                                                <a:latin typeface="Cambria Math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r>
                                                              <a:rPr lang="en-US" altLang="zh-CN" sz="1400" b="1" i="1">
                                                                <a:latin typeface="Cambria Math"/>
                                                              </a:rPr>
                                                              <m:t>∗</m:t>
                                                            </m:r>
                                                          </m:e>
                                                        </m:d>
                                                      </m:sup>
                                                    </m:sSubSup>
                                                    <m:r>
                                                      <a:rPr lang="en-US" altLang="zh-CN" sz="1400" b="1" i="1"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sSubSup>
                                                      <m:sSubSupPr>
                                                        <m:ctrlPr>
                                                          <a:rPr lang="en-US" altLang="zh-CN" sz="1400" b="1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bSupPr>
                                                      <m:e>
                                                        <m:r>
                                                          <a:rPr lang="en-US" altLang="zh-CN" sz="1400" b="1" i="1">
                                                            <a:latin typeface="Cambria Math"/>
                                                          </a:rPr>
                                                          <m:t>𝒗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zh-CN" sz="1400" b="1" i="1">
                                                            <a:latin typeface="Cambria Math"/>
                                                          </a:rPr>
                                                          <m:t>𝒊𝒎</m:t>
                                                        </m:r>
                                                      </m:sub>
                                                      <m:sup>
                                                        <m:d>
                                                          <m:dPr>
                                                            <m:ctrlPr>
                                                              <a:rPr lang="en-US" altLang="zh-CN" sz="1400" b="1" i="1">
                                                                <a:latin typeface="Cambria Math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sSup>
                                                              <m:sSupPr>
                                                                <m:ctrlPr>
                                                                  <a:rPr lang="en-US" altLang="zh-CN" sz="1400" b="1" i="1">
                                                                    <a:latin typeface="Cambria Math"/>
                                                                  </a:rPr>
                                                                </m:ctrlPr>
                                                              </m:sSupPr>
                                                              <m:e>
                                                                <m:r>
                                                                  <a:rPr lang="en-US" altLang="zh-CN" sz="1400" b="1" i="1">
                                                                    <a:latin typeface="Cambria Math"/>
                                                                  </a:rPr>
                                                                  <m:t>𝒌</m:t>
                                                                </m:r>
                                                              </m:e>
                                                              <m:sup>
                                                                <m:r>
                                                                  <a:rPr lang="en-US" altLang="zh-CN" sz="1400" b="1" i="1">
                                                                    <a:latin typeface="Cambria Math"/>
                                                                  </a:rPr>
                                                                  <m:t>′</m:t>
                                                                </m:r>
                                                              </m:sup>
                                                            </m:sSup>
                                                          </m:e>
                                                        </m:d>
                                                      </m:sup>
                                                    </m:sSubSup>
                                                  </m:e>
                                                </m:d>
                                              </m:e>
                                            </m:nary>
                                          </m:e>
                                        </m:nary>
                                      </m:e>
                                    </m:nary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00" y="5181600"/>
                  <a:ext cx="5105400" cy="78592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2616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406031"/>
              </p:ext>
            </p:extLst>
          </p:nvPr>
        </p:nvGraphicFramePr>
        <p:xfrm>
          <a:off x="1066800" y="5029200"/>
          <a:ext cx="357411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840"/>
                <a:gridCol w="1425271"/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Weight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Iteration 1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Source 1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0.2789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Source 2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0.2521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Source 3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0.1318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61001573"/>
                  </p:ext>
                </p:extLst>
              </p:nvPr>
            </p:nvGraphicFramePr>
            <p:xfrm>
              <a:off x="1073426" y="304800"/>
              <a:ext cx="7841974" cy="21424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0282"/>
                    <a:gridCol w="1120282"/>
                    <a:gridCol w="1120282"/>
                    <a:gridCol w="1120282"/>
                    <a:gridCol w="1120282"/>
                    <a:gridCol w="1120282"/>
                    <a:gridCol w="1120282"/>
                  </a:tblGrid>
                  <a:tr h="189632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 smtClean="0">
                                        <a:latin typeface="Cambria Math"/>
                                        <a:ea typeface="Cambria Math"/>
                                      </a:rPr>
                                      <m:t>𝒳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 smtClean="0">
                                        <a:latin typeface="Cambria Math"/>
                                        <a:ea typeface="Cambria Math"/>
                                      </a:rPr>
                                      <m:t>𝒳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 smtClean="0">
                                        <a:latin typeface="Cambria Math"/>
                                        <a:ea typeface="Cambria Math"/>
                                      </a:rPr>
                                      <m:t>𝒳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Object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Bob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1.61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Kate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1.74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Mike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Joe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1.71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61001573"/>
                  </p:ext>
                </p:extLst>
              </p:nvPr>
            </p:nvGraphicFramePr>
            <p:xfrm>
              <a:off x="1073426" y="304800"/>
              <a:ext cx="7841974" cy="21424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0282"/>
                    <a:gridCol w="1120282"/>
                    <a:gridCol w="1120282"/>
                    <a:gridCol w="1120282"/>
                    <a:gridCol w="1120282"/>
                    <a:gridCol w="1120282"/>
                    <a:gridCol w="1120282"/>
                  </a:tblGrid>
                  <a:tr h="313627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00" r="-199728" b="-6078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0409" r="-100272" b="-6078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49728" b="-6078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Object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Bob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1.61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Kate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1.74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Mike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Joe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1.71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Text Placeholder 19"/>
          <p:cNvSpPr txBox="1">
            <a:spLocks/>
          </p:cNvSpPr>
          <p:nvPr/>
        </p:nvSpPr>
        <p:spPr>
          <a:xfrm>
            <a:off x="0" y="1298239"/>
            <a:ext cx="1066800" cy="378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19"/>
          <p:cNvSpPr txBox="1">
            <a:spLocks/>
          </p:cNvSpPr>
          <p:nvPr/>
        </p:nvSpPr>
        <p:spPr>
          <a:xfrm>
            <a:off x="0" y="3584239"/>
            <a:ext cx="1066800" cy="378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19"/>
          <p:cNvSpPr txBox="1">
            <a:spLocks/>
          </p:cNvSpPr>
          <p:nvPr/>
        </p:nvSpPr>
        <p:spPr>
          <a:xfrm>
            <a:off x="0" y="5403304"/>
            <a:ext cx="1066800" cy="616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Source </a:t>
            </a:r>
          </a:p>
          <a:p>
            <a:pPr marL="0" indent="0" algn="ctr"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174838"/>
              </p:ext>
            </p:extLst>
          </p:nvPr>
        </p:nvGraphicFramePr>
        <p:xfrm>
          <a:off x="1066797" y="2667000"/>
          <a:ext cx="356755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10"/>
                <a:gridCol w="713510"/>
                <a:gridCol w="713510"/>
                <a:gridCol w="713510"/>
                <a:gridCol w="71351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Initialization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Iteration 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Object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City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City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Bob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1.77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Mary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1.69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Kate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Mike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1.76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Joe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1.76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629625" y="3124200"/>
            <a:ext cx="2634901" cy="963544"/>
            <a:chOff x="5629625" y="3124200"/>
            <a:chExt cx="2634901" cy="963544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5629625" y="3124200"/>
              <a:ext cx="2599975" cy="963544"/>
            </a:xfrm>
            <a:prstGeom prst="wedgeRoundRectCallout">
              <a:avLst>
                <a:gd name="adj1" fmla="val -126118"/>
                <a:gd name="adj2" fmla="val -339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733127" y="3305636"/>
                  <a:ext cx="25313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𝒊𝒎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b="1" i="1" smtClean="0">
                            <a:latin typeface="Cambria Math"/>
                          </a:rPr>
                          <m:t>←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/>
                          </a:rPr>
                          <m:t>weighted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/>
                          </a:rPr>
                          <m:t>voting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b="1" i="1" dirty="0" smtClean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0" smtClean="0">
                            <a:latin typeface="Cambria Math"/>
                          </a:rPr>
                          <m:t>or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/>
                          </a:rPr>
                          <m:t>weighted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/>
                          </a:rPr>
                          <m:t>median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3127" y="3305636"/>
                  <a:ext cx="2531399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4343400" y="5105400"/>
            <a:ext cx="5105400" cy="1066800"/>
            <a:chOff x="4038600" y="5029200"/>
            <a:chExt cx="5105400" cy="1066800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4724400" y="5029200"/>
              <a:ext cx="3810000" cy="1066800"/>
            </a:xfrm>
            <a:prstGeom prst="wedgeRoundRectCallout">
              <a:avLst>
                <a:gd name="adj1" fmla="val -77785"/>
                <a:gd name="adj2" fmla="val -6151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4038600" y="5181600"/>
                  <a:ext cx="5105400" cy="7859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400" b="1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  <m:r>
                          <a:rPr lang="en-US" sz="1400" b="1" i="1">
                            <a:latin typeface="Cambria Math"/>
                          </a:rPr>
                          <m:t>=−</m:t>
                        </m:r>
                        <m:func>
                          <m:funcPr>
                            <m:ctrlPr>
                              <a:rPr lang="en-US" sz="1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1400" b="1" i="1">
                                <a:latin typeface="Cambria Math"/>
                              </a:rPr>
                              <m:t>𝒍𝒐𝒈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sz="1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1400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ctrlPr>
                                          <a:rPr lang="en-US" altLang="zh-CN" sz="1400" b="1" i="1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altLang="zh-CN" sz="1400" b="1" i="1">
                                            <a:latin typeface="Cambria Math"/>
                                          </a:rPr>
                                          <m:t>𝒊</m:t>
                                        </m:r>
                                        <m:r>
                                          <a:rPr lang="en-US" altLang="zh-CN" sz="1400" b="1" i="1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en-US" altLang="zh-CN" sz="1400" b="1" i="1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en-US" altLang="zh-CN" sz="1400" b="1" i="1">
                                            <a:latin typeface="Cambria Math"/>
                                          </a:rPr>
                                          <m:t>𝑵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altLang="zh-CN" sz="1400" b="1" i="1"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altLang="zh-CN" sz="1400" b="1" i="1">
                                                <a:latin typeface="Cambria Math"/>
                                              </a:rPr>
                                              <m:t>𝒎</m:t>
                                            </m:r>
                                            <m:r>
                                              <a:rPr lang="en-US" altLang="zh-CN" sz="1400" b="1" i="1">
                                                <a:latin typeface="Cambria Math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US" altLang="zh-CN" sz="1400" b="1" i="1"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sz="1400" b="1" i="1">
                                                <a:latin typeface="Cambria Math"/>
                                              </a:rPr>
                                              <m:t>𝑴</m:t>
                                            </m:r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1400" b="1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400" b="1" i="1">
                                                    <a:latin typeface="Cambria Math"/>
                                                  </a:rPr>
                                                  <m:t>𝒅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400" b="1" i="1">
                                                    <a:latin typeface="Cambria Math"/>
                                                  </a:rPr>
                                                  <m:t>𝒎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n-US" altLang="zh-CN" sz="1400" b="1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altLang="zh-CN" sz="1400" b="1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altLang="zh-CN" sz="1400" b="1" i="1">
                                                        <a:latin typeface="Cambria Math"/>
                                                      </a:rPr>
                                                      <m:t>𝒗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1400" b="1" i="1">
                                                        <a:latin typeface="Cambria Math"/>
                                                      </a:rPr>
                                                      <m:t>𝒊𝒎</m:t>
                                                    </m:r>
                                                  </m:sub>
                                                  <m:sup>
                                                    <m:d>
                                                      <m:dPr>
                                                        <m:ctrlPr>
                                                          <a:rPr lang="en-US" altLang="zh-CN" sz="1400" b="1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altLang="zh-CN" sz="1400" b="1" i="1">
                                                            <a:latin typeface="Cambria Math"/>
                                                          </a:rPr>
                                                          <m:t>∗</m:t>
                                                        </m:r>
                                                      </m:e>
                                                    </m:d>
                                                  </m:sup>
                                                </m:sSubSup>
                                                <m:r>
                                                  <a:rPr lang="en-US" altLang="zh-CN" sz="1400" b="1" i="1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sSubSup>
                                                  <m:sSubSupPr>
                                                    <m:ctrlPr>
                                                      <a:rPr lang="en-US" altLang="zh-CN" sz="1400" b="1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altLang="zh-CN" sz="1400" b="1" i="1">
                                                        <a:latin typeface="Cambria Math"/>
                                                      </a:rPr>
                                                      <m:t>𝒗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1400" b="1" i="1">
                                                        <a:latin typeface="Cambria Math"/>
                                                      </a:rPr>
                                                      <m:t>𝒊𝒎</m:t>
                                                    </m:r>
                                                  </m:sub>
                                                  <m:sup>
                                                    <m:d>
                                                      <m:dPr>
                                                        <m:ctrlPr>
                                                          <a:rPr lang="en-US" altLang="zh-CN" sz="1400" b="1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altLang="zh-CN" sz="1400" b="1" i="1">
                                                            <a:latin typeface="Cambria Math"/>
                                                          </a:rPr>
                                                          <m:t>𝒌</m:t>
                                                        </m:r>
                                                      </m:e>
                                                    </m:d>
                                                  </m:sup>
                                                </m:sSubSup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nary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ctrlPr>
                                          <a:rPr lang="en-US" altLang="zh-CN" sz="1400" b="1" i="1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sSup>
                                          <m:sSupPr>
                                            <m:ctrlPr>
                                              <a:rPr lang="en-US" altLang="zh-CN" sz="1400" b="1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altLang="zh-CN" sz="1400" b="1" i="1">
                                                <a:latin typeface="Cambria Math"/>
                                              </a:rPr>
                                              <m:t>𝒌</m:t>
                                            </m:r>
                                          </m:e>
                                          <m:sup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altLang="zh-CN" sz="1400" b="1" i="1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m:rPr>
                                            <m:brk m:alnAt="23"/>
                                          </m:rPr>
                                          <a:rPr lang="en-US" altLang="zh-CN" sz="1400" b="1" i="1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en-US" altLang="zh-CN" sz="1400" b="1" i="1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en-US" altLang="zh-CN" sz="1400" b="1" i="1">
                                            <a:latin typeface="Cambria Math"/>
                                          </a:rPr>
                                          <m:t>𝑲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altLang="zh-CN" sz="1400" b="1" i="1"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altLang="zh-CN" sz="1400" b="1" i="1">
                                                <a:latin typeface="Cambria Math"/>
                                              </a:rPr>
                                              <m:t>𝒊</m:t>
                                            </m:r>
                                            <m:r>
                                              <a:rPr lang="en-US" altLang="zh-CN" sz="1400" b="1" i="1">
                                                <a:latin typeface="Cambria Math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US" altLang="zh-CN" sz="1400" b="1" i="1"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sz="1400" b="1" i="1">
                                                <a:latin typeface="Cambria Math"/>
                                              </a:rPr>
                                              <m:t>𝑵</m:t>
                                            </m:r>
                                          </m:sup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ctrlPr>
                                                  <a:rPr lang="en-US" altLang="zh-CN" sz="1400" b="1" i="1">
                                                    <a:latin typeface="Cambria Math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m:rPr>
                                                    <m:brk m:alnAt="23"/>
                                                  </m:rPr>
                                                  <a:rPr lang="en-US" altLang="zh-CN" sz="1400" b="1" i="1">
                                                    <a:latin typeface="Cambria Math"/>
                                                  </a:rPr>
                                                  <m:t>𝒎</m:t>
                                                </m:r>
                                                <m:r>
                                                  <a:rPr lang="en-US" altLang="zh-CN" sz="1400" b="1" i="1">
                                                    <a:latin typeface="Cambria Math"/>
                                                  </a:rPr>
                                                  <m:t>=</m:t>
                                                </m:r>
                                                <m:r>
                                                  <a:rPr lang="en-US" altLang="zh-CN" sz="1400" b="1" i="1">
                                                    <a:latin typeface="Cambria Math"/>
                                                  </a:rPr>
                                                  <m:t>𝟏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zh-CN" sz="1400" b="1" i="1">
                                                    <a:latin typeface="Cambria Math"/>
                                                  </a:rPr>
                                                  <m:t>𝑴</m:t>
                                                </m:r>
                                              </m:sup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CN" sz="1400" b="1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sz="1400" b="1" i="1">
                                                        <a:latin typeface="Cambria Math"/>
                                                      </a:rPr>
                                                      <m:t>𝒅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1400" b="1" i="1">
                                                        <a:latin typeface="Cambria Math"/>
                                                      </a:rPr>
                                                      <m:t>𝒎</m:t>
                                                    </m:r>
                                                  </m:sub>
                                                </m:sSub>
                                                <m:d>
                                                  <m:dPr>
                                                    <m:ctrlPr>
                                                      <a:rPr lang="en-US" altLang="zh-CN" sz="1400" b="1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Sup>
                                                      <m:sSubSupPr>
                                                        <m:ctrlPr>
                                                          <a:rPr lang="en-US" altLang="zh-CN" sz="1400" b="1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bSupPr>
                                                      <m:e>
                                                        <m:r>
                                                          <a:rPr lang="en-US" altLang="zh-CN" sz="1400" b="1" i="1">
                                                            <a:latin typeface="Cambria Math"/>
                                                          </a:rPr>
                                                          <m:t>𝒗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zh-CN" sz="1400" b="1" i="1">
                                                            <a:latin typeface="Cambria Math"/>
                                                          </a:rPr>
                                                          <m:t>𝒊𝒎</m:t>
                                                        </m:r>
                                                      </m:sub>
                                                      <m:sup>
                                                        <m:d>
                                                          <m:dPr>
                                                            <m:ctrlPr>
                                                              <a:rPr lang="en-US" altLang="zh-CN" sz="1400" b="1" i="1">
                                                                <a:latin typeface="Cambria Math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r>
                                                              <a:rPr lang="en-US" altLang="zh-CN" sz="1400" b="1" i="1">
                                                                <a:latin typeface="Cambria Math"/>
                                                              </a:rPr>
                                                              <m:t>∗</m:t>
                                                            </m:r>
                                                          </m:e>
                                                        </m:d>
                                                      </m:sup>
                                                    </m:sSubSup>
                                                    <m:r>
                                                      <a:rPr lang="en-US" altLang="zh-CN" sz="1400" b="1" i="1"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sSubSup>
                                                      <m:sSubSupPr>
                                                        <m:ctrlPr>
                                                          <a:rPr lang="en-US" altLang="zh-CN" sz="1400" b="1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bSupPr>
                                                      <m:e>
                                                        <m:r>
                                                          <a:rPr lang="en-US" altLang="zh-CN" sz="1400" b="1" i="1">
                                                            <a:latin typeface="Cambria Math"/>
                                                          </a:rPr>
                                                          <m:t>𝒗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zh-CN" sz="1400" b="1" i="1">
                                                            <a:latin typeface="Cambria Math"/>
                                                          </a:rPr>
                                                          <m:t>𝒊𝒎</m:t>
                                                        </m:r>
                                                      </m:sub>
                                                      <m:sup>
                                                        <m:d>
                                                          <m:dPr>
                                                            <m:ctrlPr>
                                                              <a:rPr lang="en-US" altLang="zh-CN" sz="1400" b="1" i="1">
                                                                <a:latin typeface="Cambria Math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sSup>
                                                              <m:sSupPr>
                                                                <m:ctrlPr>
                                                                  <a:rPr lang="en-US" altLang="zh-CN" sz="1400" b="1" i="1">
                                                                    <a:latin typeface="Cambria Math"/>
                                                                  </a:rPr>
                                                                </m:ctrlPr>
                                                              </m:sSupPr>
                                                              <m:e>
                                                                <m:r>
                                                                  <a:rPr lang="en-US" altLang="zh-CN" sz="1400" b="1" i="1">
                                                                    <a:latin typeface="Cambria Math"/>
                                                                  </a:rPr>
                                                                  <m:t>𝒌</m:t>
                                                                </m:r>
                                                              </m:e>
                                                              <m:sup>
                                                                <m:r>
                                                                  <a:rPr lang="en-US" altLang="zh-CN" sz="1400" b="1" i="1">
                                                                    <a:latin typeface="Cambria Math"/>
                                                                  </a:rPr>
                                                                  <m:t>′</m:t>
                                                                </m:r>
                                                              </m:sup>
                                                            </m:sSup>
                                                          </m:e>
                                                        </m:d>
                                                      </m:sup>
                                                    </m:sSubSup>
                                                  </m:e>
                                                </m:d>
                                              </m:e>
                                            </m:nary>
                                          </m:e>
                                        </m:nary>
                                      </m:e>
                                    </m:nary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00" y="5181600"/>
                  <a:ext cx="5105400" cy="78592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5153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19444668"/>
                  </p:ext>
                </p:extLst>
              </p:nvPr>
            </p:nvGraphicFramePr>
            <p:xfrm>
              <a:off x="1073426" y="304800"/>
              <a:ext cx="7841974" cy="21424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0282"/>
                    <a:gridCol w="1120282"/>
                    <a:gridCol w="1120282"/>
                    <a:gridCol w="1120282"/>
                    <a:gridCol w="1120282"/>
                    <a:gridCol w="1120282"/>
                    <a:gridCol w="1120282"/>
                  </a:tblGrid>
                  <a:tr h="189632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 smtClean="0">
                                        <a:latin typeface="Cambria Math"/>
                                        <a:ea typeface="Cambria Math"/>
                                      </a:rPr>
                                      <m:t>𝒳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 smtClean="0">
                                        <a:latin typeface="Cambria Math"/>
                                        <a:ea typeface="Cambria Math"/>
                                      </a:rPr>
                                      <m:t>𝒳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 smtClean="0">
                                        <a:latin typeface="Cambria Math"/>
                                        <a:ea typeface="Cambria Math"/>
                                      </a:rPr>
                                      <m:t>𝒳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Object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Bob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1.61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Kate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1.74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Mike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Joe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1.71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19444668"/>
                  </p:ext>
                </p:extLst>
              </p:nvPr>
            </p:nvGraphicFramePr>
            <p:xfrm>
              <a:off x="1073426" y="304800"/>
              <a:ext cx="7841974" cy="21424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0282"/>
                    <a:gridCol w="1120282"/>
                    <a:gridCol w="1120282"/>
                    <a:gridCol w="1120282"/>
                    <a:gridCol w="1120282"/>
                    <a:gridCol w="1120282"/>
                    <a:gridCol w="1120282"/>
                  </a:tblGrid>
                  <a:tr h="313627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00" r="-199728" b="-6078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0409" r="-100272" b="-6078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49728" b="-6078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Object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Bob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1.61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Kate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1.74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Mike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Joe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1.71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404127"/>
              </p:ext>
            </p:extLst>
          </p:nvPr>
        </p:nvGraphicFramePr>
        <p:xfrm>
          <a:off x="1066797" y="2667000"/>
          <a:ext cx="356755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10"/>
                <a:gridCol w="713510"/>
                <a:gridCol w="713510"/>
                <a:gridCol w="713510"/>
                <a:gridCol w="71351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Initialization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Iteration 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Object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City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City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Bob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1.77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Mary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1.69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Kate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Mike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1.76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Joe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1.76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15464"/>
              </p:ext>
            </p:extLst>
          </p:nvPr>
        </p:nvGraphicFramePr>
        <p:xfrm>
          <a:off x="1066800" y="5029200"/>
          <a:ext cx="499938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840"/>
                <a:gridCol w="1425271"/>
                <a:gridCol w="1425271"/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Weight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Iteration 1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Iteration 2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Source 1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0.2789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0.5552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Source 2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0.2521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0.4539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Source 3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0.1318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0.0149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 Placeholder 19"/>
          <p:cNvSpPr txBox="1">
            <a:spLocks/>
          </p:cNvSpPr>
          <p:nvPr/>
        </p:nvSpPr>
        <p:spPr>
          <a:xfrm>
            <a:off x="0" y="1298239"/>
            <a:ext cx="1066800" cy="378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19"/>
          <p:cNvSpPr txBox="1">
            <a:spLocks/>
          </p:cNvSpPr>
          <p:nvPr/>
        </p:nvSpPr>
        <p:spPr>
          <a:xfrm>
            <a:off x="0" y="3584239"/>
            <a:ext cx="1066800" cy="378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19"/>
          <p:cNvSpPr txBox="1">
            <a:spLocks/>
          </p:cNvSpPr>
          <p:nvPr/>
        </p:nvSpPr>
        <p:spPr>
          <a:xfrm>
            <a:off x="0" y="5403304"/>
            <a:ext cx="1066800" cy="616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Source </a:t>
            </a:r>
          </a:p>
          <a:p>
            <a:pPr marL="0" indent="0" algn="ctr"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29625" y="3124200"/>
            <a:ext cx="2634901" cy="963544"/>
            <a:chOff x="5629625" y="3124200"/>
            <a:chExt cx="2634901" cy="963544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5629625" y="3124200"/>
              <a:ext cx="2599975" cy="963544"/>
            </a:xfrm>
            <a:prstGeom prst="wedgeRoundRectCallout">
              <a:avLst>
                <a:gd name="adj1" fmla="val -126118"/>
                <a:gd name="adj2" fmla="val -339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733127" y="3305636"/>
                  <a:ext cx="25313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𝒊𝒎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b="1" i="1" smtClean="0">
                            <a:latin typeface="Cambria Math"/>
                          </a:rPr>
                          <m:t>←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/>
                          </a:rPr>
                          <m:t>weighted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/>
                          </a:rPr>
                          <m:t>voting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b="1" i="1" dirty="0" smtClean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0" smtClean="0">
                            <a:latin typeface="Cambria Math"/>
                          </a:rPr>
                          <m:t>or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/>
                          </a:rPr>
                          <m:t>weighted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/>
                          </a:rPr>
                          <m:t>median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3127" y="3305636"/>
                  <a:ext cx="2531399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091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4524664"/>
                  </p:ext>
                </p:extLst>
              </p:nvPr>
            </p:nvGraphicFramePr>
            <p:xfrm>
              <a:off x="1073426" y="304800"/>
              <a:ext cx="7841974" cy="21424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0282"/>
                    <a:gridCol w="1120282"/>
                    <a:gridCol w="1120282"/>
                    <a:gridCol w="1120282"/>
                    <a:gridCol w="1120282"/>
                    <a:gridCol w="1120282"/>
                    <a:gridCol w="1120282"/>
                  </a:tblGrid>
                  <a:tr h="189632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 smtClean="0">
                                        <a:latin typeface="Cambria Math"/>
                                        <a:ea typeface="Cambria Math"/>
                                      </a:rPr>
                                      <m:t>𝒳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 smtClean="0">
                                        <a:latin typeface="Cambria Math"/>
                                        <a:ea typeface="Cambria Math"/>
                                      </a:rPr>
                                      <m:t>𝒳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 smtClean="0">
                                        <a:latin typeface="Cambria Math"/>
                                        <a:ea typeface="Cambria Math"/>
                                      </a:rPr>
                                      <m:t>𝒳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Object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Bob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1.61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Kate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1.74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Mike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Joe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1.71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4524664"/>
                  </p:ext>
                </p:extLst>
              </p:nvPr>
            </p:nvGraphicFramePr>
            <p:xfrm>
              <a:off x="1073426" y="304800"/>
              <a:ext cx="7841974" cy="21424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0282"/>
                    <a:gridCol w="1120282"/>
                    <a:gridCol w="1120282"/>
                    <a:gridCol w="1120282"/>
                    <a:gridCol w="1120282"/>
                    <a:gridCol w="1120282"/>
                    <a:gridCol w="1120282"/>
                  </a:tblGrid>
                  <a:tr h="313627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00" r="-199728" b="-6078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0409" r="-100272" b="-6078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49728" b="-6078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Object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Bob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1.61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Kate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1.74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Mike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Joe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1.71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333969"/>
              </p:ext>
            </p:extLst>
          </p:nvPr>
        </p:nvGraphicFramePr>
        <p:xfrm>
          <a:off x="1066797" y="2667000"/>
          <a:ext cx="499457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10"/>
                <a:gridCol w="713510"/>
                <a:gridCol w="713510"/>
                <a:gridCol w="713510"/>
                <a:gridCol w="713510"/>
                <a:gridCol w="713510"/>
                <a:gridCol w="71351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Initialization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Iteration 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Iteration 2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Object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City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City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City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Bob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1.77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Mary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1.69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Kate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1.74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Mike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1.76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Joe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1.76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04634"/>
              </p:ext>
            </p:extLst>
          </p:nvPr>
        </p:nvGraphicFramePr>
        <p:xfrm>
          <a:off x="1066800" y="5029200"/>
          <a:ext cx="499938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840"/>
                <a:gridCol w="1425271"/>
                <a:gridCol w="1425271"/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Weight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Iteration 1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Iteration 2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Source 1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0.2789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0.5552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Source 2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0.2521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0.4539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Source 3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0.1318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0.0149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 Placeholder 19"/>
          <p:cNvSpPr txBox="1">
            <a:spLocks/>
          </p:cNvSpPr>
          <p:nvPr/>
        </p:nvSpPr>
        <p:spPr>
          <a:xfrm>
            <a:off x="0" y="1298239"/>
            <a:ext cx="1066800" cy="378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19"/>
          <p:cNvSpPr txBox="1">
            <a:spLocks/>
          </p:cNvSpPr>
          <p:nvPr/>
        </p:nvSpPr>
        <p:spPr>
          <a:xfrm>
            <a:off x="0" y="3584239"/>
            <a:ext cx="1066800" cy="378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19"/>
          <p:cNvSpPr txBox="1">
            <a:spLocks/>
          </p:cNvSpPr>
          <p:nvPr/>
        </p:nvSpPr>
        <p:spPr>
          <a:xfrm>
            <a:off x="0" y="5403304"/>
            <a:ext cx="1066800" cy="616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Source </a:t>
            </a:r>
          </a:p>
          <a:p>
            <a:pPr marL="0" indent="0" algn="ctr"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4524664"/>
                  </p:ext>
                </p:extLst>
              </p:nvPr>
            </p:nvGraphicFramePr>
            <p:xfrm>
              <a:off x="1073426" y="304800"/>
              <a:ext cx="7841974" cy="21424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0282"/>
                    <a:gridCol w="1120282"/>
                    <a:gridCol w="1120282"/>
                    <a:gridCol w="1120282"/>
                    <a:gridCol w="1120282"/>
                    <a:gridCol w="1120282"/>
                    <a:gridCol w="1120282"/>
                  </a:tblGrid>
                  <a:tr h="189632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 smtClean="0">
                                        <a:latin typeface="Cambria Math"/>
                                        <a:ea typeface="Cambria Math"/>
                                      </a:rPr>
                                      <m:t>𝒳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 smtClean="0">
                                        <a:latin typeface="Cambria Math"/>
                                        <a:ea typeface="Cambria Math"/>
                                      </a:rPr>
                                      <m:t>𝒳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 smtClean="0">
                                        <a:latin typeface="Cambria Math"/>
                                        <a:ea typeface="Cambria Math"/>
                                      </a:rPr>
                                      <m:t>𝒳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  <m:r>
                                      <a:rPr lang="en-US" altLang="zh-CN" sz="1400" b="1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Object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Bob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1.61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Kate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1.74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Mike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84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Joe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1.71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4524664"/>
                  </p:ext>
                </p:extLst>
              </p:nvPr>
            </p:nvGraphicFramePr>
            <p:xfrm>
              <a:off x="1073426" y="304800"/>
              <a:ext cx="7841974" cy="21424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0282"/>
                    <a:gridCol w="1120282"/>
                    <a:gridCol w="1120282"/>
                    <a:gridCol w="1120282"/>
                    <a:gridCol w="1120282"/>
                    <a:gridCol w="1120282"/>
                    <a:gridCol w="1120282"/>
                  </a:tblGrid>
                  <a:tr h="313627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00" r="-199728" b="-6078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0409" r="-100272" b="-6078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49728" b="-6078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Object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Bob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Mary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1.61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Kate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1.74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Mike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Joe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1.71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NYC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079846"/>
              </p:ext>
            </p:extLst>
          </p:nvPr>
        </p:nvGraphicFramePr>
        <p:xfrm>
          <a:off x="1066797" y="2667000"/>
          <a:ext cx="784861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10"/>
                <a:gridCol w="713510"/>
                <a:gridCol w="713510"/>
                <a:gridCol w="713510"/>
                <a:gridCol w="713510"/>
                <a:gridCol w="713510"/>
                <a:gridCol w="713510"/>
                <a:gridCol w="713510"/>
                <a:gridCol w="713510"/>
                <a:gridCol w="713510"/>
                <a:gridCol w="71351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Initialization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Iteration 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Iteration 2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Iteration 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Iteration 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Object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City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City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City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City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City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Bob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1.77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Mary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1.69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Kate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1.74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1.74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1.74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Mike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1.76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Joe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1.76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802532"/>
              </p:ext>
            </p:extLst>
          </p:nvPr>
        </p:nvGraphicFramePr>
        <p:xfrm>
          <a:off x="1066800" y="5029200"/>
          <a:ext cx="7849924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840"/>
                <a:gridCol w="1425271"/>
                <a:gridCol w="1425271"/>
                <a:gridCol w="1425271"/>
                <a:gridCol w="1425271"/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Weight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Iteration 1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Iteration 2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Iteration 3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Iteration 4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Source 1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0.2789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0.5552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0.6734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0.6734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Source 2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0.2521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0.4539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0.4077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0.4077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Source 3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0.1318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0.0149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0.0141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0.0141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 Placeholder 19"/>
          <p:cNvSpPr txBox="1">
            <a:spLocks/>
          </p:cNvSpPr>
          <p:nvPr/>
        </p:nvSpPr>
        <p:spPr>
          <a:xfrm>
            <a:off x="0" y="1298239"/>
            <a:ext cx="1066800" cy="378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19"/>
          <p:cNvSpPr txBox="1">
            <a:spLocks/>
          </p:cNvSpPr>
          <p:nvPr/>
        </p:nvSpPr>
        <p:spPr>
          <a:xfrm>
            <a:off x="0" y="3584239"/>
            <a:ext cx="1066800" cy="378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19"/>
          <p:cNvSpPr txBox="1">
            <a:spLocks/>
          </p:cNvSpPr>
          <p:nvPr/>
        </p:nvSpPr>
        <p:spPr>
          <a:xfrm>
            <a:off x="0" y="5403304"/>
            <a:ext cx="1066800" cy="616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Source </a:t>
            </a:r>
          </a:p>
          <a:p>
            <a:pPr marL="0" indent="0" algn="ctr"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Experiment Evaluation</a:t>
            </a:r>
            <a:endParaRPr lang="en-US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Performance Measure</a:t>
            </a:r>
            <a:endParaRPr lang="en-US" b="1" dirty="0">
              <a:solidFill>
                <a:srgbClr val="C00000"/>
              </a:solidFill>
              <a:cs typeface="Times New Roman" pitchFamily="18" charset="0"/>
            </a:endParaRPr>
          </a:p>
          <a:p>
            <a:pPr lvl="1"/>
            <a:r>
              <a:rPr lang="en-US" dirty="0" smtClean="0"/>
              <a:t>Error rate: for categorical data type</a:t>
            </a:r>
            <a:endParaRPr lang="en-US" dirty="0"/>
          </a:p>
          <a:p>
            <a:pPr lvl="1"/>
            <a:r>
              <a:rPr lang="en-US" dirty="0"/>
              <a:t>Mean normalized absolute distance (MNAD</a:t>
            </a:r>
            <a:r>
              <a:rPr lang="en-US" dirty="0" smtClean="0"/>
              <a:t>): for continuous data type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The lower the better for both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Data Sets</a:t>
            </a:r>
            <a:endParaRPr lang="en-US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Weather 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Forecast Data</a:t>
            </a:r>
          </a:p>
          <a:p>
            <a:pPr marL="857250" lvl="1" indent="-457200"/>
            <a:r>
              <a:rPr lang="en-US" sz="2400" dirty="0"/>
              <a:t>W</a:t>
            </a:r>
            <a:r>
              <a:rPr lang="en-US" sz="2400" dirty="0" smtClean="0"/>
              <a:t>e crawled temperature </a:t>
            </a:r>
            <a:r>
              <a:rPr lang="en-US" sz="2400" dirty="0"/>
              <a:t>and weather condition from </a:t>
            </a:r>
            <a:r>
              <a:rPr lang="en-US" sz="2400" dirty="0" smtClean="0"/>
              <a:t>various </a:t>
            </a:r>
            <a:r>
              <a:rPr lang="en-US" sz="2400" dirty="0"/>
              <a:t>platforms for 20 cities over a </a:t>
            </a:r>
            <a:r>
              <a:rPr lang="en-US" sz="2400" dirty="0" smtClean="0"/>
              <a:t>month</a:t>
            </a:r>
          </a:p>
          <a:p>
            <a:pPr marL="457200" indent="-457200"/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Stock Data and Flight Data</a:t>
            </a:r>
          </a:p>
          <a:p>
            <a:pPr lvl="1" indent="-342900"/>
            <a:r>
              <a:rPr lang="en-US" sz="2400" dirty="0" smtClean="0"/>
              <a:t>Different properties about stocks crawled from various websites</a:t>
            </a:r>
          </a:p>
          <a:p>
            <a:pPr lvl="1" indent="-342900"/>
            <a:r>
              <a:rPr lang="en-US" sz="2400" dirty="0" smtClean="0"/>
              <a:t>Departure and arrival time and gate information crawled from various websites</a:t>
            </a:r>
          </a:p>
          <a:p>
            <a:pPr lvl="1" indent="-342900"/>
            <a:r>
              <a:rPr lang="en-US" sz="2400" dirty="0" smtClean="0"/>
              <a:t>Available </a:t>
            </a:r>
            <a:r>
              <a:rPr lang="en-US" sz="2400" dirty="0"/>
              <a:t>at http://lunadong.com/fusionDataSets.htm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457200" indent="-457200"/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UCI Adult and Bank Data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sz="2400" dirty="0" smtClean="0"/>
              <a:t>We simulate multiple conflicting sources by injecting different levels of noise on original data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6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Baseline Methods</a:t>
            </a:r>
            <a:endParaRPr lang="en-US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Applied to one type only</a:t>
            </a:r>
            <a:endParaRPr lang="en-US" b="1" dirty="0">
              <a:solidFill>
                <a:srgbClr val="C00000"/>
              </a:solidFill>
              <a:cs typeface="Times New Roman" pitchFamily="18" charset="0"/>
            </a:endParaRPr>
          </a:p>
          <a:p>
            <a:pPr lvl="1"/>
            <a:r>
              <a:rPr lang="en-US" dirty="0"/>
              <a:t>C</a:t>
            </a:r>
            <a:r>
              <a:rPr lang="en-US" dirty="0" smtClean="0"/>
              <a:t>ategorical data only: </a:t>
            </a:r>
            <a:r>
              <a:rPr lang="en-US" i="1" dirty="0" smtClean="0"/>
              <a:t>Voting</a:t>
            </a:r>
            <a:endParaRPr lang="en-US" i="1" dirty="0"/>
          </a:p>
          <a:p>
            <a:pPr lvl="1"/>
            <a:r>
              <a:rPr lang="en-US" dirty="0" smtClean="0"/>
              <a:t>Continuous data only</a:t>
            </a:r>
            <a:r>
              <a:rPr lang="en-US" dirty="0"/>
              <a:t>: </a:t>
            </a:r>
            <a:r>
              <a:rPr lang="en-US" i="1" dirty="0"/>
              <a:t>Mean, </a:t>
            </a:r>
            <a:r>
              <a:rPr lang="en-US" i="1" dirty="0" smtClean="0"/>
              <a:t>Median, GTM</a:t>
            </a:r>
          </a:p>
          <a:p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Applied to multiple types</a:t>
            </a:r>
            <a:endParaRPr lang="en-US" dirty="0" smtClean="0"/>
          </a:p>
          <a:p>
            <a:pPr lvl="1"/>
            <a:r>
              <a:rPr lang="en-US" i="1" dirty="0" smtClean="0"/>
              <a:t>Investment, </a:t>
            </a:r>
            <a:r>
              <a:rPr lang="en-US" i="1" dirty="0" err="1" smtClean="0"/>
              <a:t>PooledInvestment</a:t>
            </a:r>
            <a:r>
              <a:rPr lang="en-US" i="1" dirty="0" smtClean="0"/>
              <a:t>, 2-Estimates, 3-Estimates, </a:t>
            </a:r>
            <a:r>
              <a:rPr lang="en-US" i="1" dirty="0" err="1" smtClean="0"/>
              <a:t>TruthFinder</a:t>
            </a:r>
            <a:r>
              <a:rPr lang="en-US" i="1" dirty="0" smtClean="0"/>
              <a:t>, </a:t>
            </a:r>
            <a:r>
              <a:rPr lang="en-US" i="1" dirty="0" err="1" smtClean="0"/>
              <a:t>AccuSim</a:t>
            </a:r>
            <a:endParaRPr lang="en-US" i="1" dirty="0" smtClean="0"/>
          </a:p>
          <a:p>
            <a:pPr lvl="1"/>
            <a:endParaRPr lang="en-US" b="1" i="1" dirty="0">
              <a:solidFill>
                <a:srgbClr val="C00000"/>
              </a:solidFill>
              <a:cs typeface="Times New Roman" pitchFamily="18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76390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2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Performance Comparison</a:t>
            </a:r>
            <a:endParaRPr lang="en-US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30</a:t>
            </a:fld>
            <a:endParaRPr lang="en-US"/>
          </a:p>
        </p:txBody>
      </p:sp>
      <p:pic>
        <p:nvPicPr>
          <p:cNvPr id="1008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525038" cy="366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31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381001"/>
            <a:ext cx="435948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2" y="381000"/>
            <a:ext cx="4250789" cy="29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9" y="3429000"/>
            <a:ext cx="4237121" cy="283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3895344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CRH derives better estimates of source reliability by effectively </a:t>
            </a:r>
            <a:r>
              <a:rPr lang="en-US" sz="2400" dirty="0"/>
              <a:t>characterizing different data </a:t>
            </a:r>
            <a:r>
              <a:rPr lang="en-US" sz="2400" dirty="0" smtClean="0"/>
              <a:t>types in </a:t>
            </a:r>
            <a:r>
              <a:rPr lang="en-US" sz="2400" dirty="0"/>
              <a:t>a joint model</a:t>
            </a:r>
          </a:p>
        </p:txBody>
      </p:sp>
    </p:spTree>
    <p:extLst>
      <p:ext uri="{BB962C8B-B14F-4D97-AF65-F5344CB8AC3E}">
        <p14:creationId xmlns:p14="http://schemas.microsoft.com/office/powerpoint/2010/main" val="19144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867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cs typeface="Times New Roman" pitchFamily="18" charset="0"/>
              </a:rPr>
              <a:t>Varying Number of Reliable Sources</a:t>
            </a:r>
            <a:endParaRPr lang="en-US" sz="2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2438400" cy="12001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Categorical </a:t>
            </a:r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Continuous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32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819" y="205932"/>
            <a:ext cx="4981767" cy="279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825" y="3200400"/>
            <a:ext cx="4957762" cy="295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6"/>
          <p:cNvSpPr txBox="1">
            <a:spLocks/>
          </p:cNvSpPr>
          <p:nvPr/>
        </p:nvSpPr>
        <p:spPr>
          <a:xfrm>
            <a:off x="399288" y="3886200"/>
            <a:ext cx="24384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Continuous </a:t>
            </a:r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0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cs typeface="Times New Roman" pitchFamily="18" charset="0"/>
              </a:rPr>
              <a:t>Summary</a:t>
            </a:r>
            <a:endParaRPr lang="en-US" altLang="zh-CN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2578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cs typeface="Times New Roman" pitchFamily="18" charset="0"/>
              </a:rPr>
              <a:t>Truth Discovery on Heterogeneous Data 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Provide a nice way to combine data of various types when deriving source weights and </a:t>
            </a:r>
            <a:r>
              <a:rPr lang="en-US" sz="2400" dirty="0" smtClean="0">
                <a:cs typeface="Times New Roman" pitchFamily="18" charset="0"/>
              </a:rPr>
              <a:t>truths</a:t>
            </a:r>
            <a:endParaRPr lang="en-US" sz="2400" dirty="0">
              <a:cs typeface="Times New Roman" pitchFamily="18" charset="0"/>
            </a:endParaRPr>
          </a:p>
          <a:p>
            <a:pPr lvl="1"/>
            <a:r>
              <a:rPr lang="en-US" sz="2400" dirty="0">
                <a:cs typeface="Times New Roman" pitchFamily="18" charset="0"/>
              </a:rPr>
              <a:t>Present several common loss functions and effective solutions under this framework 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Unique characteristics of each data type </a:t>
            </a:r>
            <a:r>
              <a:rPr lang="en-US" sz="2400" dirty="0" smtClean="0">
                <a:cs typeface="Times New Roman" pitchFamily="18" charset="0"/>
              </a:rPr>
              <a:t>are </a:t>
            </a:r>
            <a:r>
              <a:rPr lang="en-US" sz="2400" dirty="0">
                <a:cs typeface="Times New Roman" pitchFamily="18" charset="0"/>
              </a:rPr>
              <a:t>considered, and all types contribute to source reliability estimation </a:t>
            </a:r>
            <a:r>
              <a:rPr lang="en-US" sz="2400" dirty="0" smtClean="0">
                <a:cs typeface="Times New Roman" pitchFamily="18" charset="0"/>
              </a:rPr>
              <a:t>together </a:t>
            </a:r>
            <a:endParaRPr lang="en-US" sz="2400" dirty="0">
              <a:cs typeface="Times New Roman" pitchFamily="18" charset="0"/>
            </a:endParaRPr>
          </a:p>
          <a:p>
            <a:pPr lvl="1"/>
            <a:r>
              <a:rPr lang="en-US" sz="2400" dirty="0">
                <a:cs typeface="Times New Roman" pitchFamily="18" charset="0"/>
              </a:rPr>
              <a:t>This joint inference improves source reliability estimation and leads to better truth discovery on heterogeneous data</a:t>
            </a:r>
          </a:p>
          <a:p>
            <a:r>
              <a:rPr lang="en-US" altLang="zh-CN" sz="2800" b="1" dirty="0" smtClean="0">
                <a:solidFill>
                  <a:srgbClr val="C00000"/>
                </a:solidFill>
                <a:cs typeface="Times New Roman" pitchFamily="18" charset="0"/>
              </a:rPr>
              <a:t>Slides, code and datasets available</a:t>
            </a:r>
            <a:endParaRPr lang="en-US" altLang="zh-CN" sz="2800" b="1" dirty="0">
              <a:solidFill>
                <a:srgbClr val="C00000"/>
              </a:solidFill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altLang="zh-CN" dirty="0" smtClean="0">
                <a:cs typeface="Times New Roman" pitchFamily="18" charset="0"/>
              </a:rPr>
              <a:t>http://www.cse.buffalo.edu/~jing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2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667000" y="2286000"/>
            <a:ext cx="3429000" cy="2455863"/>
          </a:xfrm>
          <a:prstGeom prst="rect">
            <a:avLst/>
          </a:prstGeom>
        </p:spPr>
        <p:txBody>
          <a:bodyPr wrap="none" numCol="1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rPr>
              <a:t>Thank You!</a:t>
            </a:r>
            <a:endParaRPr lang="zh-CN" altLang="en-US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4509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76390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28" y="988279"/>
            <a:ext cx="4838865" cy="585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352925" y="3088363"/>
            <a:ext cx="762000" cy="2286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867400" y="5638800"/>
            <a:ext cx="762000" cy="2286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819400" y="4876800"/>
            <a:ext cx="762000" cy="2286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352800" y="6400800"/>
            <a:ext cx="762000" cy="2286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76390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28" y="988279"/>
            <a:ext cx="4838865" cy="585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352925" y="3088363"/>
            <a:ext cx="762000" cy="2286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867400" y="5638800"/>
            <a:ext cx="762000" cy="2286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819400" y="4876800"/>
            <a:ext cx="762000" cy="2286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352800" y="6400800"/>
            <a:ext cx="762000" cy="2286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287261"/>
            <a:ext cx="48006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 descr="http://www.fiveblocks.com/wp-content/uploads/2011/10/wikipedia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09068"/>
            <a:ext cx="1905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ediabistro.com/galleycat/files/2012/07/ScholasticHigh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9714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hudsonhorizons.com/pub/images/answ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979" y="4630465"/>
            <a:ext cx="1135821" cy="113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virulentwordofmouse.files.wordpress.com/2012/03/encyclopaedia-britannic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117" y="4609068"/>
            <a:ext cx="1732683" cy="117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thecovescottsdale.com/images/about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723" y="5011465"/>
            <a:ext cx="1469877" cy="40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533400" y="5802868"/>
            <a:ext cx="7891296" cy="369332"/>
            <a:chOff x="533400" y="5802868"/>
            <a:chExt cx="7891296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533400" y="5802868"/>
              <a:ext cx="1033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Source 1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19504" y="5802868"/>
              <a:ext cx="1033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Source 2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62400" y="5802868"/>
              <a:ext cx="1033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Source 3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5000" y="5802868"/>
              <a:ext cx="1033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Source 4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91400" y="5802868"/>
              <a:ext cx="1033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Source 5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66800" y="2298191"/>
            <a:ext cx="6808861" cy="2463278"/>
            <a:chOff x="1066800" y="2298191"/>
            <a:chExt cx="6808861" cy="2463278"/>
          </a:xfrm>
        </p:grpSpPr>
        <p:sp>
          <p:nvSpPr>
            <p:cNvPr id="41" name="下箭头 51"/>
            <p:cNvSpPr/>
            <p:nvPr/>
          </p:nvSpPr>
          <p:spPr>
            <a:xfrm rot="10800000">
              <a:off x="4213264" y="2298191"/>
              <a:ext cx="484632" cy="978408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椭圆 33"/>
            <p:cNvSpPr/>
            <p:nvPr/>
          </p:nvSpPr>
          <p:spPr>
            <a:xfrm>
              <a:off x="2895600" y="2971800"/>
              <a:ext cx="3124200" cy="82230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Integration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23" name="AutoShape 11"/>
            <p:cNvCxnSpPr>
              <a:cxnSpLocks noChangeShapeType="1"/>
              <a:stCxn id="2052" idx="0"/>
            </p:cNvCxnSpPr>
            <p:nvPr/>
          </p:nvCxnSpPr>
          <p:spPr bwMode="auto">
            <a:xfrm flipV="1">
              <a:off x="1066800" y="3794105"/>
              <a:ext cx="3390900" cy="903035"/>
            </a:xfrm>
            <a:prstGeom prst="straightConnector1">
              <a:avLst/>
            </a:prstGeom>
            <a:ln>
              <a:solidFill>
                <a:schemeClr val="dk1"/>
              </a:solidFill>
              <a:headEnd/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AutoShape 11"/>
            <p:cNvCxnSpPr>
              <a:cxnSpLocks noChangeShapeType="1"/>
              <a:stCxn id="2058" idx="0"/>
              <a:endCxn id="22" idx="4"/>
            </p:cNvCxnSpPr>
            <p:nvPr/>
          </p:nvCxnSpPr>
          <p:spPr bwMode="auto">
            <a:xfrm flipV="1">
              <a:off x="2867459" y="3794105"/>
              <a:ext cx="1590241" cy="814963"/>
            </a:xfrm>
            <a:prstGeom prst="straightConnector1">
              <a:avLst/>
            </a:prstGeom>
            <a:ln>
              <a:solidFill>
                <a:schemeClr val="dk1"/>
              </a:solidFill>
              <a:headEnd/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AutoShape 11"/>
            <p:cNvCxnSpPr>
              <a:cxnSpLocks noChangeShapeType="1"/>
              <a:stCxn id="2050" idx="0"/>
              <a:endCxn id="22" idx="4"/>
            </p:cNvCxnSpPr>
            <p:nvPr/>
          </p:nvCxnSpPr>
          <p:spPr bwMode="auto">
            <a:xfrm flipV="1">
              <a:off x="4457700" y="3794105"/>
              <a:ext cx="0" cy="814963"/>
            </a:xfrm>
            <a:prstGeom prst="straightConnector1">
              <a:avLst/>
            </a:prstGeom>
            <a:ln>
              <a:solidFill>
                <a:schemeClr val="dk1"/>
              </a:solidFill>
              <a:headEnd/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AutoShape 11"/>
            <p:cNvCxnSpPr>
              <a:cxnSpLocks noChangeShapeType="1"/>
              <a:stCxn id="2056" idx="0"/>
              <a:endCxn id="22" idx="4"/>
            </p:cNvCxnSpPr>
            <p:nvPr/>
          </p:nvCxnSpPr>
          <p:spPr bwMode="auto">
            <a:xfrm flipH="1" flipV="1">
              <a:off x="4457700" y="3794105"/>
              <a:ext cx="1756190" cy="836360"/>
            </a:xfrm>
            <a:prstGeom prst="straightConnector1">
              <a:avLst/>
            </a:prstGeom>
            <a:ln>
              <a:solidFill>
                <a:schemeClr val="dk1"/>
              </a:solidFill>
              <a:headEnd/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AutoShape 11"/>
            <p:cNvCxnSpPr>
              <a:cxnSpLocks noChangeShapeType="1"/>
              <a:endCxn id="22" idx="4"/>
            </p:cNvCxnSpPr>
            <p:nvPr/>
          </p:nvCxnSpPr>
          <p:spPr bwMode="auto">
            <a:xfrm flipH="1" flipV="1">
              <a:off x="4457700" y="3794105"/>
              <a:ext cx="3417961" cy="967364"/>
            </a:xfrm>
            <a:prstGeom prst="straightConnector1">
              <a:avLst/>
            </a:prstGeom>
            <a:ln>
              <a:solidFill>
                <a:schemeClr val="dk1"/>
              </a:solidFill>
              <a:headEnd/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3386304" y="152400"/>
            <a:ext cx="2023896" cy="2133600"/>
            <a:chOff x="3386304" y="152400"/>
            <a:chExt cx="2023896" cy="2133600"/>
          </a:xfrm>
        </p:grpSpPr>
        <p:pic>
          <p:nvPicPr>
            <p:cNvPr id="2064" name="Picture 16" descr="http://www.concordworldtravels.com/nepal-travel-tour-packages/gifs/mount-everest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304" y="541038"/>
              <a:ext cx="2023896" cy="1744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4038600" y="152400"/>
              <a:ext cx="9236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427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cs typeface="Times New Roman" pitchFamily="18" charset="0"/>
              </a:rPr>
              <a:t>A Straightforward Solution</a:t>
            </a:r>
            <a:endParaRPr lang="en-US" altLang="zh-CN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cs typeface="Times New Roman" pitchFamily="18" charset="0"/>
              </a:rPr>
              <a:t>Voting/Averaging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>
                <a:cs typeface="Times New Roman" pitchFamily="18" charset="0"/>
              </a:rPr>
              <a:t>Take the value that is claimed by majority of the sources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>
                <a:cs typeface="Times New Roman" pitchFamily="18" charset="0"/>
              </a:rPr>
              <a:t>Or compute the mean of all the claims</a:t>
            </a:r>
            <a:endParaRPr lang="en-US" altLang="zh-CN" dirty="0">
              <a:cs typeface="Times New Roman" pitchFamily="18" charset="0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cs typeface="Times New Roman" pitchFamily="18" charset="0"/>
              </a:rPr>
              <a:t>Limitation</a:t>
            </a:r>
            <a:endParaRPr lang="en-US" altLang="zh-CN" sz="2800" b="1" dirty="0">
              <a:solidFill>
                <a:srgbClr val="C00000"/>
              </a:solidFill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Ignore source reliability</a:t>
            </a:r>
          </a:p>
          <a:p>
            <a:r>
              <a:rPr lang="en-US" altLang="zh-CN" sz="2800" b="1" dirty="0" smtClean="0">
                <a:solidFill>
                  <a:srgbClr val="C00000"/>
                </a:solidFill>
                <a:cs typeface="Times New Roman" pitchFamily="18" charset="0"/>
              </a:rPr>
              <a:t>Source reliability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Is crucial for finding the true fact but unknown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cs typeface="Times New Roman" pitchFamily="18" charset="0"/>
              </a:rPr>
              <a:t>Truth Discovery </a:t>
            </a:r>
            <a:endParaRPr lang="en-US" altLang="zh-CN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altLang="zh-CN" sz="3500" b="1" dirty="0" smtClean="0">
                <a:solidFill>
                  <a:srgbClr val="C00000"/>
                </a:solidFill>
                <a:cs typeface="Times New Roman" pitchFamily="18" charset="0"/>
              </a:rPr>
              <a:t>Principle</a:t>
            </a:r>
          </a:p>
          <a:p>
            <a:pPr lvl="1">
              <a:lnSpc>
                <a:spcPct val="110000"/>
              </a:lnSpc>
            </a:pPr>
            <a:r>
              <a:rPr lang="en-US" altLang="zh-CN" sz="3500" dirty="0" smtClean="0">
                <a:cs typeface="Times New Roman" pitchFamily="18" charset="0"/>
              </a:rPr>
              <a:t>Infer both truth and source reliability from the data</a:t>
            </a:r>
          </a:p>
          <a:p>
            <a:pPr lvl="2">
              <a:lnSpc>
                <a:spcPct val="110000"/>
              </a:lnSpc>
            </a:pPr>
            <a:r>
              <a:rPr lang="en-US" altLang="zh-CN" sz="2600" dirty="0">
                <a:cs typeface="Times New Roman" pitchFamily="18" charset="0"/>
              </a:rPr>
              <a:t>A source is reliable if it provides many pieces of true information</a:t>
            </a:r>
          </a:p>
          <a:p>
            <a:pPr lvl="2">
              <a:lnSpc>
                <a:spcPct val="110000"/>
              </a:lnSpc>
            </a:pPr>
            <a:r>
              <a:rPr lang="en-US" altLang="zh-CN" sz="2600" dirty="0">
                <a:cs typeface="Times New Roman" pitchFamily="18" charset="0"/>
              </a:rPr>
              <a:t>A piece of information is likely to be true if it is provided by many reliable </a:t>
            </a:r>
            <a:r>
              <a:rPr lang="en-US" altLang="zh-CN" sz="2600" dirty="0" smtClean="0">
                <a:cs typeface="Times New Roman" pitchFamily="18" charset="0"/>
              </a:rPr>
              <a:t>sources</a:t>
            </a:r>
            <a:endParaRPr lang="en-US" altLang="zh-CN" sz="19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altLang="zh-CN" sz="2400" b="1" dirty="0">
              <a:solidFill>
                <a:srgbClr val="C00000"/>
              </a:solidFill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7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cs typeface="Times New Roman" pitchFamily="18" charset="0"/>
              </a:rPr>
              <a:t>Existing Work on Truth Discovery</a:t>
            </a:r>
            <a:endParaRPr lang="en-US" altLang="zh-CN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3500" b="1" dirty="0">
                <a:solidFill>
                  <a:srgbClr val="C00000"/>
                </a:solidFill>
                <a:cs typeface="Times New Roman" pitchFamily="18" charset="0"/>
              </a:rPr>
              <a:t>Existing methods</a:t>
            </a:r>
          </a:p>
          <a:p>
            <a:pPr lvl="1">
              <a:lnSpc>
                <a:spcPct val="110000"/>
              </a:lnSpc>
            </a:pPr>
            <a:r>
              <a:rPr lang="en-US" altLang="zh-CN" sz="3500" dirty="0">
                <a:cs typeface="Times New Roman" pitchFamily="18" charset="0"/>
              </a:rPr>
              <a:t>Tackle different challenges in truth discovery</a:t>
            </a:r>
          </a:p>
          <a:p>
            <a:pPr lvl="2">
              <a:lnSpc>
                <a:spcPct val="110000"/>
              </a:lnSpc>
            </a:pPr>
            <a:r>
              <a:rPr lang="en-US" altLang="zh-CN" sz="2600" dirty="0">
                <a:cs typeface="Times New Roman" pitchFamily="18" charset="0"/>
              </a:rPr>
              <a:t>Source correlations</a:t>
            </a:r>
            <a:r>
              <a:rPr lang="en-US" altLang="zh-CN" sz="2600" dirty="0" smtClean="0">
                <a:cs typeface="Times New Roman" pitchFamily="18" charset="0"/>
              </a:rPr>
              <a:t>, source costs, streaming data, ……</a:t>
            </a:r>
            <a:endParaRPr lang="en-US" altLang="zh-CN" sz="28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en-US" altLang="zh-CN" sz="3500" b="1" dirty="0" smtClean="0">
                <a:solidFill>
                  <a:srgbClr val="C00000"/>
                </a:solidFill>
                <a:cs typeface="Times New Roman" pitchFamily="18" charset="0"/>
              </a:rPr>
              <a:t>Limitation when handling data of various types</a:t>
            </a:r>
          </a:p>
          <a:p>
            <a:pPr lvl="1">
              <a:lnSpc>
                <a:spcPct val="110000"/>
              </a:lnSpc>
            </a:pPr>
            <a:r>
              <a:rPr lang="en-US" altLang="zh-CN" sz="3500" dirty="0" smtClean="0">
                <a:cs typeface="Times New Roman" pitchFamily="18" charset="0"/>
              </a:rPr>
              <a:t>Apply on one type only: Not enough information to estimate source reliability accurately</a:t>
            </a:r>
          </a:p>
          <a:p>
            <a:pPr lvl="1">
              <a:lnSpc>
                <a:spcPct val="110000"/>
              </a:lnSpc>
            </a:pPr>
            <a:r>
              <a:rPr lang="en-US" altLang="zh-CN" sz="3500" dirty="0" smtClean="0">
                <a:cs typeface="Times New Roman" pitchFamily="18" charset="0"/>
              </a:rPr>
              <a:t>Apply on all types but treat them the same way: Each data type’s characteristics are not taken into account </a:t>
            </a:r>
            <a:endParaRPr lang="en-US" altLang="zh-CN" sz="3500" dirty="0"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endParaRPr lang="en-US" altLang="zh-CN" sz="26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ahoma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26581</TotalTime>
  <Words>2053</Words>
  <Application>Microsoft Office PowerPoint</Application>
  <PresentationFormat>On-screen Show (4:3)</PresentationFormat>
  <Paragraphs>848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自定义设计方案</vt:lpstr>
      <vt:lpstr>Theme1</vt:lpstr>
      <vt:lpstr>Office Theme</vt:lpstr>
      <vt:lpstr>Resolving Conflicts in Heterogeneous Data by Truth Discovery and Source Reliability Estimation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Straightforward Solution</vt:lpstr>
      <vt:lpstr>Truth Discovery </vt:lpstr>
      <vt:lpstr>Existing Work on Truth Discovery</vt:lpstr>
      <vt:lpstr>Overview of Our Work</vt:lpstr>
      <vt:lpstr>Problem Setting</vt:lpstr>
      <vt:lpstr>Problem Formulation</vt:lpstr>
      <vt:lpstr>Further Notation</vt:lpstr>
      <vt:lpstr>CRH Framework</vt:lpstr>
      <vt:lpstr>Functions</vt:lpstr>
      <vt:lpstr>Iterative Procedure</vt:lpstr>
      <vt:lpstr>Truth Computation</vt:lpstr>
      <vt:lpstr>Truth Computation</vt:lpstr>
      <vt:lpstr>Source Weight Assignment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 Evaluation</vt:lpstr>
      <vt:lpstr>Data Sets</vt:lpstr>
      <vt:lpstr>Baseline Methods</vt:lpstr>
      <vt:lpstr>Performance Comparison</vt:lpstr>
      <vt:lpstr>PowerPoint Presentation</vt:lpstr>
      <vt:lpstr>Varying Number of Reliable Sources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Resolution on Heterogeneous Data</dc:title>
  <dc:creator>jinggao</dc:creator>
  <cp:lastModifiedBy>Jing Gao</cp:lastModifiedBy>
  <cp:revision>2024</cp:revision>
  <cp:lastPrinted>2012-11-08T15:07:38Z</cp:lastPrinted>
  <dcterms:created xsi:type="dcterms:W3CDTF">2006-08-16T00:00:00Z</dcterms:created>
  <dcterms:modified xsi:type="dcterms:W3CDTF">2014-09-03T20:29:13Z</dcterms:modified>
</cp:coreProperties>
</file>