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9" r:id="rId5"/>
    <p:sldId id="313" r:id="rId6"/>
    <p:sldId id="283" r:id="rId7"/>
    <p:sldId id="300" r:id="rId8"/>
    <p:sldId id="280" r:id="rId9"/>
    <p:sldId id="263" r:id="rId10"/>
    <p:sldId id="281" r:id="rId11"/>
    <p:sldId id="282" r:id="rId12"/>
    <p:sldId id="284" r:id="rId13"/>
    <p:sldId id="285" r:id="rId14"/>
    <p:sldId id="286" r:id="rId15"/>
    <p:sldId id="291" r:id="rId16"/>
    <p:sldId id="292" r:id="rId17"/>
    <p:sldId id="293" r:id="rId18"/>
    <p:sldId id="259" r:id="rId19"/>
    <p:sldId id="301" r:id="rId20"/>
    <p:sldId id="261" r:id="rId21"/>
    <p:sldId id="302" r:id="rId22"/>
    <p:sldId id="260" r:id="rId23"/>
    <p:sldId id="303" r:id="rId24"/>
    <p:sldId id="267" r:id="rId25"/>
    <p:sldId id="258" r:id="rId26"/>
    <p:sldId id="262" r:id="rId27"/>
    <p:sldId id="294" r:id="rId28"/>
    <p:sldId id="264" r:id="rId29"/>
    <p:sldId id="308" r:id="rId30"/>
    <p:sldId id="265" r:id="rId31"/>
    <p:sldId id="266" r:id="rId32"/>
    <p:sldId id="268" r:id="rId33"/>
    <p:sldId id="270" r:id="rId34"/>
    <p:sldId id="269" r:id="rId35"/>
    <p:sldId id="271" r:id="rId36"/>
    <p:sldId id="272" r:id="rId37"/>
    <p:sldId id="273" r:id="rId38"/>
    <p:sldId id="299" r:id="rId39"/>
    <p:sldId id="274" r:id="rId40"/>
    <p:sldId id="276" r:id="rId41"/>
    <p:sldId id="277" r:id="rId42"/>
    <p:sldId id="305" r:id="rId43"/>
    <p:sldId id="306" r:id="rId44"/>
    <p:sldId id="307" r:id="rId45"/>
    <p:sldId id="309" r:id="rId46"/>
    <p:sldId id="311" r:id="rId47"/>
    <p:sldId id="312" r:id="rId48"/>
    <p:sldId id="296" r:id="rId49"/>
    <p:sldId id="298" r:id="rId50"/>
    <p:sldId id="304" r:id="rId51"/>
    <p:sldId id="310" r:id="rId52"/>
    <p:sldId id="287" r:id="rId53"/>
    <p:sldId id="28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6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4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5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5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262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0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4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5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6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4E6C-F4D6-4413-9E8A-5909A7687571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BFED-B604-4F92-932D-37EF88EE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ech.dtu.dk/english/products-and-services/radiation-instruments/tl_osl_reader/software" TargetMode="External"/><Relationship Id="rId2" Type="http://schemas.openxmlformats.org/officeDocument/2006/relationships/hyperlink" Target="http://users.aber.ac.uk/gg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 primer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sensitive</a:t>
            </a:r>
          </a:p>
          <a:p>
            <a:pPr lvl="1"/>
            <a:r>
              <a:rPr lang="en-US" dirty="0"/>
              <a:t>&lt; A &gt; and &lt; a &gt; will refer to different variables</a:t>
            </a:r>
          </a:p>
          <a:p>
            <a:r>
              <a:rPr lang="en-US" dirty="0"/>
              <a:t>recall and correction of previous commands</a:t>
            </a:r>
          </a:p>
          <a:p>
            <a:pPr lvl="1"/>
            <a:r>
              <a:rPr lang="en-US" dirty="0"/>
              <a:t>vertical arrow keys on the keyboard can be used to scroll forward and backward through a &lt; command history &gt;, within the &lt; console &gt; window</a:t>
            </a:r>
          </a:p>
          <a:p>
            <a:r>
              <a:rPr lang="en-US" dirty="0"/>
              <a:t>as you type in the &lt; console &gt; window, possible words (existing variable names, function, …) will be suggested to you</a:t>
            </a:r>
          </a:p>
          <a:p>
            <a:r>
              <a:rPr lang="en-US" dirty="0"/>
              <a:t>hashtag, #, is a codename indicating that a &lt; comment &gt; follows, to its right</a:t>
            </a:r>
          </a:p>
          <a:p>
            <a:pPr lvl="1"/>
            <a:r>
              <a:rPr lang="en-US" dirty="0"/>
              <a:t>always a good idea to insert comments, to explain what you are doing</a:t>
            </a:r>
          </a:p>
          <a:p>
            <a:pPr lvl="1"/>
            <a:r>
              <a:rPr lang="en-US" dirty="0"/>
              <a:t>it is for you, also. For next week, to recall why you did that!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15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Executing commands from or diverting output to a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source(“</a:t>
            </a:r>
            <a:r>
              <a:rPr lang="en-GB" dirty="0" err="1"/>
              <a:t>myCommands.R</a:t>
            </a:r>
            <a:r>
              <a:rPr lang="en-GB" dirty="0"/>
              <a:t>")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myCommands</a:t>
            </a:r>
            <a:r>
              <a:rPr lang="en-US" dirty="0"/>
              <a:t> is stored in an external file, in the &lt; working directory &gt;</a:t>
            </a:r>
          </a:p>
          <a:p>
            <a:pPr lvl="1"/>
            <a:r>
              <a:rPr lang="en-US" dirty="0"/>
              <a:t>you can directly &lt; source &gt; a script from the &lt; script &gt; window</a:t>
            </a:r>
          </a:p>
          <a:p>
            <a:r>
              <a:rPr lang="en-GB" dirty="0"/>
              <a:t>sink(“</a:t>
            </a:r>
            <a:r>
              <a:rPr lang="en-GB" dirty="0" err="1"/>
              <a:t>myOutput.lis</a:t>
            </a:r>
            <a:r>
              <a:rPr lang="en-GB" dirty="0"/>
              <a:t>")</a:t>
            </a:r>
          </a:p>
          <a:p>
            <a:pPr lvl="1"/>
            <a:r>
              <a:rPr lang="en-US" dirty="0"/>
              <a:t>will divert all subsequent output from the &lt; console &gt; to an external file, </a:t>
            </a:r>
            <a:r>
              <a:rPr lang="en-US" dirty="0" err="1"/>
              <a:t>myOutput.lis</a:t>
            </a:r>
            <a:endParaRPr lang="en-US" dirty="0"/>
          </a:p>
          <a:p>
            <a:r>
              <a:rPr lang="en-US" dirty="0"/>
              <a:t>sink()</a:t>
            </a:r>
          </a:p>
          <a:p>
            <a:pPr lvl="1"/>
            <a:r>
              <a:rPr lang="en-US" dirty="0"/>
              <a:t>will restore output to the console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56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versus 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operates with cells, located in a spreadsheet</a:t>
            </a:r>
          </a:p>
          <a:p>
            <a:pPr lvl="1"/>
            <a:r>
              <a:rPr lang="en-US" dirty="0"/>
              <a:t>only one value (i.e. a single number) can be inserted in a cell</a:t>
            </a:r>
          </a:p>
          <a:p>
            <a:pPr lvl="1"/>
            <a:r>
              <a:rPr lang="en-US" dirty="0"/>
              <a:t>mathematical operations are performed on one cell at a time</a:t>
            </a:r>
          </a:p>
          <a:p>
            <a:r>
              <a:rPr lang="en-US" dirty="0"/>
              <a:t>R operates with vectors and matrices</a:t>
            </a:r>
          </a:p>
          <a:p>
            <a:pPr lvl="1"/>
            <a:r>
              <a:rPr lang="en-US" dirty="0"/>
              <a:t>a vector is a single entity consisting of an ordered collection of elements</a:t>
            </a:r>
          </a:p>
          <a:p>
            <a:pPr lvl="2"/>
            <a:r>
              <a:rPr lang="en-US" dirty="0"/>
              <a:t>e.g. the natural shine down curve</a:t>
            </a:r>
          </a:p>
          <a:p>
            <a:pPr lvl="1"/>
            <a:r>
              <a:rPr lang="en-US" dirty="0"/>
              <a:t>a matrix is a container for 2 or more vectors, of same length</a:t>
            </a:r>
          </a:p>
          <a:p>
            <a:pPr lvl="2"/>
            <a:r>
              <a:rPr lang="en-US" dirty="0"/>
              <a:t>all dose with Lx/Tx ratio</a:t>
            </a:r>
          </a:p>
          <a:p>
            <a:pPr lvl="1"/>
            <a:r>
              <a:rPr lang="en-US" dirty="0"/>
              <a:t>mathematical operations are performed on vector(s)</a:t>
            </a:r>
          </a:p>
          <a:p>
            <a:pPr lvl="2"/>
            <a:r>
              <a:rPr lang="en-US" dirty="0"/>
              <a:t>calculate the Lx/Tx ratios, from a set of Lx and Tx</a:t>
            </a:r>
          </a:p>
          <a:p>
            <a:r>
              <a:rPr lang="en-US" dirty="0"/>
              <a:t>Excel can emulate a vector, by defining an &lt; array &gt;, but still remains a one for one number operator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11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(Excel) versus vector (R)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262563"/>
          </a:xfrm>
        </p:spPr>
        <p:txBody>
          <a:bodyPr/>
          <a:lstStyle/>
          <a:p>
            <a:r>
              <a:rPr lang="en-US" dirty="0"/>
              <a:t>handling one number at a time is conceptually easier to comprehend</a:t>
            </a:r>
          </a:p>
          <a:p>
            <a:r>
              <a:rPr lang="en-US" dirty="0"/>
              <a:t>performing a math operation on vectors is immensely faster!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6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 &lt;- c(10, 5, 3, 6, 21)</a:t>
            </a:r>
          </a:p>
          <a:p>
            <a:pPr lvl="1"/>
            <a:r>
              <a:rPr lang="en-US" dirty="0"/>
              <a:t>This is an &lt; assignment statement &gt; using the function c() (concatenating)</a:t>
            </a:r>
          </a:p>
          <a:p>
            <a:pPr lvl="1"/>
            <a:r>
              <a:rPr lang="en-US" dirty="0"/>
              <a:t>which in this context can take an arbitrary number of vector arguments and whose value is a vector got by concatenating its arguments end to end.</a:t>
            </a:r>
          </a:p>
          <a:p>
            <a:pPr marL="0" indent="0">
              <a:buNone/>
            </a:pPr>
            <a:r>
              <a:rPr lang="en-US" dirty="0"/>
              <a:t>&lt;-</a:t>
            </a:r>
          </a:p>
          <a:p>
            <a:pPr lvl="1"/>
            <a:r>
              <a:rPr lang="en-US" dirty="0"/>
              <a:t>assignment operator</a:t>
            </a:r>
          </a:p>
          <a:p>
            <a:pPr lvl="1"/>
            <a:r>
              <a:rPr lang="en-US" dirty="0"/>
              <a:t>it ‘points’ to the object receiving the value of the expression</a:t>
            </a:r>
          </a:p>
          <a:p>
            <a:pPr lvl="1"/>
            <a:r>
              <a:rPr lang="en-US" dirty="0"/>
              <a:t>In most contexts the ‘=’ operator can be used as an alternative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42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arithmetic: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R, console window</a:t>
            </a:r>
          </a:p>
          <a:p>
            <a:pPr marL="0" indent="0">
              <a:buNone/>
            </a:pPr>
            <a:r>
              <a:rPr lang="en-GB" dirty="0"/>
              <a:t>x &lt;- </a:t>
            </a:r>
            <a:r>
              <a:rPr lang="en-US" dirty="0" err="1"/>
              <a:t>seq</a:t>
            </a:r>
            <a:r>
              <a:rPr lang="en-US" dirty="0"/>
              <a:t>(from = 1, to = 10, by = 2) # generate a sequence of number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[1] 1 3 5 7 9</a:t>
            </a:r>
          </a:p>
          <a:p>
            <a:pPr marL="0" indent="0">
              <a:buNone/>
            </a:pPr>
            <a:r>
              <a:rPr lang="en-US" dirty="0"/>
              <a:t>z &lt;- x + 2</a:t>
            </a:r>
          </a:p>
          <a:p>
            <a:pPr marL="457200" lvl="1" indent="0">
              <a:buNone/>
            </a:pPr>
            <a:r>
              <a:rPr lang="en-GB" dirty="0"/>
              <a:t>[1]  3  5  7  9 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 &lt;- </a:t>
            </a:r>
            <a:r>
              <a:rPr lang="en-US" dirty="0" err="1"/>
              <a:t>seq</a:t>
            </a:r>
            <a:r>
              <a:rPr lang="en-US" dirty="0"/>
              <a:t>(from = 2, to = 10, by = 2)</a:t>
            </a:r>
          </a:p>
          <a:p>
            <a:pPr marL="457200" lvl="1" indent="0">
              <a:buNone/>
            </a:pPr>
            <a:r>
              <a:rPr lang="en-GB" dirty="0"/>
              <a:t>[1]  2  4  6  8 10</a:t>
            </a:r>
          </a:p>
          <a:p>
            <a:pPr marL="0" indent="0">
              <a:buNone/>
            </a:pPr>
            <a:r>
              <a:rPr lang="en-US" dirty="0"/>
              <a:t>z &lt;- x + y </a:t>
            </a:r>
          </a:p>
          <a:p>
            <a:pPr marL="457200" lvl="1" indent="0">
              <a:buNone/>
            </a:pPr>
            <a:r>
              <a:rPr lang="en-US" dirty="0"/>
              <a:t>[1]  3  7 11 15 19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68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arithmetic: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 &lt;- </a:t>
            </a:r>
            <a:r>
              <a:rPr lang="en-US" dirty="0"/>
              <a:t>rep(x = 2, time = 5) # replicate a number</a:t>
            </a:r>
          </a:p>
          <a:p>
            <a:pPr lvl="1"/>
            <a:r>
              <a:rPr lang="en-GB" dirty="0"/>
              <a:t>[1] 2 2 2 2 2</a:t>
            </a:r>
          </a:p>
          <a:p>
            <a:r>
              <a:rPr lang="en-US" dirty="0"/>
              <a:t>z &lt;- x * 2</a:t>
            </a:r>
          </a:p>
          <a:p>
            <a:pPr lvl="1"/>
            <a:r>
              <a:rPr lang="en-US" dirty="0"/>
              <a:t>[1] 4 4 4 4 4</a:t>
            </a:r>
          </a:p>
          <a:p>
            <a:r>
              <a:rPr lang="en-US" dirty="0"/>
              <a:t>y &lt;- </a:t>
            </a:r>
            <a:r>
              <a:rPr lang="en-US" dirty="0" err="1"/>
              <a:t>seq</a:t>
            </a:r>
            <a:r>
              <a:rPr lang="en-US" dirty="0"/>
              <a:t>(from = 2, to = 10, by = 2)</a:t>
            </a:r>
          </a:p>
          <a:p>
            <a:pPr lvl="1"/>
            <a:r>
              <a:rPr lang="en-US" dirty="0"/>
              <a:t>[1]  2  4  6  8 10</a:t>
            </a:r>
          </a:p>
          <a:p>
            <a:r>
              <a:rPr lang="en-US" dirty="0"/>
              <a:t>z &lt;- x * y</a:t>
            </a:r>
          </a:p>
          <a:p>
            <a:pPr lvl="1"/>
            <a:r>
              <a:rPr lang="en-US" dirty="0"/>
              <a:t>[1]  4  8 12 16 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92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8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4448175" cy="5262563"/>
          </a:xfrm>
        </p:spPr>
        <p:txBody>
          <a:bodyPr/>
          <a:lstStyle/>
          <a:p>
            <a:r>
              <a:rPr lang="en-US" dirty="0"/>
              <a:t>you may ride the bike on your own</a:t>
            </a:r>
          </a:p>
          <a:p>
            <a:r>
              <a:rPr lang="en-US" dirty="0"/>
              <a:t>but remember to read the instruct manual</a:t>
            </a:r>
          </a:p>
          <a:p>
            <a:r>
              <a:rPr lang="en-US" dirty="0"/>
              <a:t>111 pages, for the latest version 4.57 (2018)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4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Analyst, version 4.57 (November 2018)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latest version</a:t>
            </a:r>
          </a:p>
          <a:p>
            <a:r>
              <a:rPr lang="en-GB" dirty="0">
                <a:hlinkClick r:id="rId2"/>
              </a:rPr>
              <a:t>http://users.aber.ac.uk/ggd/</a:t>
            </a:r>
            <a:endParaRPr lang="en-GB" dirty="0"/>
          </a:p>
          <a:p>
            <a:endParaRPr lang="en-US" dirty="0"/>
          </a:p>
          <a:p>
            <a:r>
              <a:rPr lang="en-US" dirty="0"/>
              <a:t>it used to be here. There are other software update on their website</a:t>
            </a:r>
          </a:p>
          <a:p>
            <a:r>
              <a:rPr lang="en-GB" dirty="0">
                <a:hlinkClick r:id="rId3"/>
              </a:rPr>
              <a:t>https://www.nutech.dtu.dk/english/products-and-services/radiation-instruments/tl_osl_reader/software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4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&lt; R 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programing language and environment</a:t>
            </a:r>
          </a:p>
          <a:p>
            <a:pPr lvl="1"/>
            <a:r>
              <a:rPr lang="en-US" dirty="0"/>
              <a:t>for statistical computing and graphics (!)</a:t>
            </a:r>
          </a:p>
          <a:p>
            <a:r>
              <a:rPr lang="en-US" dirty="0"/>
              <a:t>It is similar to S (called these days S-Plus; not to be confused with SAS; SPSS)</a:t>
            </a:r>
          </a:p>
          <a:p>
            <a:pPr lvl="1"/>
            <a:r>
              <a:rPr lang="en-US" dirty="0"/>
              <a:t>a script from S can more or less spin in R, after a few alteration</a:t>
            </a:r>
          </a:p>
          <a:p>
            <a:r>
              <a:rPr lang="en-US" dirty="0"/>
              <a:t>It provides a wide variety of statistical and graphical techniques</a:t>
            </a:r>
          </a:p>
          <a:p>
            <a:pPr lvl="1"/>
            <a:r>
              <a:rPr lang="en-US" dirty="0"/>
              <a:t>linear and nonlinear modelling</a:t>
            </a:r>
          </a:p>
          <a:p>
            <a:pPr lvl="1"/>
            <a:r>
              <a:rPr lang="en-US" dirty="0"/>
              <a:t>statistical tests</a:t>
            </a:r>
          </a:p>
          <a:p>
            <a:pPr lvl="1"/>
            <a:r>
              <a:rPr lang="en-US" dirty="0"/>
              <a:t>time series analysis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and other goodies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4" y="3024425"/>
            <a:ext cx="3557741" cy="27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0690"/>
            <a:ext cx="3645408" cy="339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71575"/>
            <a:ext cx="457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honorable mention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compilation of various data analytical software</a:t>
            </a:r>
            <a:endParaRPr lang="en-GB" dirty="0"/>
          </a:p>
          <a:p>
            <a:r>
              <a:rPr lang="en-GB" dirty="0"/>
              <a:t>http://ancienttl.org/software.htm</a:t>
            </a:r>
          </a:p>
          <a:p>
            <a:endParaRPr lang="en-US" dirty="0"/>
          </a:p>
          <a:p>
            <a:r>
              <a:rPr lang="en-US" dirty="0"/>
              <a:t>including the latest entry: LDAC</a:t>
            </a:r>
          </a:p>
          <a:p>
            <a:pPr lvl="1"/>
            <a:r>
              <a:rPr lang="en-US" dirty="0"/>
              <a:t>nested within Excel (relies on VBA)</a:t>
            </a:r>
          </a:p>
          <a:p>
            <a:pPr lvl="1"/>
            <a:r>
              <a:rPr lang="en-US" dirty="0"/>
              <a:t>will not calculate the De,</a:t>
            </a:r>
          </a:p>
          <a:p>
            <a:pPr lvl="1"/>
            <a:r>
              <a:rPr lang="en-US" dirty="0"/>
              <a:t>but basically does everything else that comes after that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0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78" y="0"/>
            <a:ext cx="8010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6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get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https://cran.r-project.org/</a:t>
            </a:r>
          </a:p>
          <a:p>
            <a:pPr lvl="1"/>
            <a:r>
              <a:rPr lang="en-US" dirty="0"/>
              <a:t>for the latest R (version 3.6.1, July 5 2019)</a:t>
            </a:r>
          </a:p>
          <a:p>
            <a:r>
              <a:rPr lang="en-US" dirty="0"/>
              <a:t>https://www.rstudio.com/products/rstudio/download/</a:t>
            </a:r>
          </a:p>
          <a:p>
            <a:pPr lvl="1"/>
            <a:r>
              <a:rPr lang="en-US" dirty="0"/>
              <a:t>for the latest </a:t>
            </a:r>
            <a:r>
              <a:rPr lang="en-US" dirty="0" err="1"/>
              <a:t>Rstudio</a:t>
            </a:r>
            <a:r>
              <a:rPr lang="en-US" dirty="0"/>
              <a:t> (version 1.2.1335, April 8 2019) </a:t>
            </a:r>
          </a:p>
          <a:p>
            <a:r>
              <a:rPr lang="en-US" dirty="0"/>
              <a:t>https://cran.r-project.org/web/packages/Luminescence/index.html</a:t>
            </a:r>
          </a:p>
          <a:p>
            <a:pPr lvl="1"/>
            <a:r>
              <a:rPr lang="en-US" dirty="0"/>
              <a:t>for the latest R Luminescence package  (v. 0.9.3, July 31 2019)</a:t>
            </a:r>
          </a:p>
          <a:p>
            <a:pPr lvl="1"/>
            <a:r>
              <a:rPr lang="en-US" dirty="0"/>
              <a:t>https://cran.r-project.org/web/packages/Luminescence/news/news.html</a:t>
            </a:r>
          </a:p>
          <a:p>
            <a:pPr lvl="1"/>
            <a:r>
              <a:rPr lang="en-US" dirty="0"/>
              <a:t>documents what was changed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07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keywords in 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number</a:t>
            </a:r>
          </a:p>
          <a:p>
            <a:endParaRPr lang="en-US" dirty="0"/>
          </a:p>
          <a:p>
            <a:r>
              <a:rPr lang="en-US" dirty="0"/>
              <a:t>vector</a:t>
            </a:r>
          </a:p>
          <a:p>
            <a:pPr lvl="1"/>
            <a:r>
              <a:rPr lang="en-US" dirty="0"/>
              <a:t>list</a:t>
            </a:r>
          </a:p>
          <a:p>
            <a:endParaRPr lang="en-US" dirty="0"/>
          </a:p>
          <a:p>
            <a:r>
              <a:rPr lang="en-US" dirty="0"/>
              <a:t>matrix</a:t>
            </a:r>
          </a:p>
          <a:p>
            <a:pPr lvl="1"/>
            <a:r>
              <a:rPr lang="en-US" dirty="0"/>
              <a:t>array</a:t>
            </a:r>
          </a:p>
          <a:p>
            <a:pPr lvl="1"/>
            <a:r>
              <a:rPr lang="en-US" dirty="0" err="1"/>
              <a:t>data.frame</a:t>
            </a:r>
            <a:endParaRPr lang="en-US" dirty="0"/>
          </a:p>
          <a:p>
            <a:endParaRPr lang="en-US" dirty="0"/>
          </a:p>
          <a:p>
            <a:r>
              <a:rPr lang="en-US" dirty="0"/>
              <a:t>object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Rstudio</a:t>
            </a:r>
            <a:endParaRPr lang="en-US" dirty="0"/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94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luminescence package is not automatically loaded into memory, when you open 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&gt; </a:t>
            </a:r>
            <a:r>
              <a:rPr lang="en-GB" dirty="0" err="1"/>
              <a:t>BINfile</a:t>
            </a:r>
            <a:r>
              <a:rPr lang="en-GB" dirty="0"/>
              <a:t> &lt;- read_BIN2R(file)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Error in read_BIN2R(file) : could not find function "read_BIN2R“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Instead, we have to explicitly load the package first so that R can actually find the function. The common way to do this is by using the function library(), which only requires the name of the package to be loaded.</a:t>
            </a:r>
          </a:p>
          <a:p>
            <a:pPr marL="0" indent="0">
              <a:buNone/>
            </a:pPr>
            <a:r>
              <a:rPr lang="en-US" dirty="0"/>
              <a:t>&gt; library(Luminescence)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your work environment, in R</a:t>
            </a:r>
          </a:p>
          <a:p>
            <a:r>
              <a:rPr lang="en-US" dirty="0"/>
              <a:t>it contains</a:t>
            </a:r>
          </a:p>
          <a:p>
            <a:pPr lvl="1"/>
            <a:r>
              <a:rPr lang="en-US" dirty="0"/>
              <a:t>scripts, currently open</a:t>
            </a:r>
          </a:p>
          <a:p>
            <a:r>
              <a:rPr lang="en-US" dirty="0"/>
              <a:t>an R workspace can be saved and loaded from the file menu</a:t>
            </a:r>
          </a:p>
          <a:p>
            <a:r>
              <a:rPr lang="en-US" dirty="0"/>
              <a:t>and any time you close the console, R will ask you if you want to save the workspace</a:t>
            </a:r>
          </a:p>
        </p:txBody>
      </p:sp>
    </p:spTree>
    <p:extLst>
      <p:ext uri="{BB962C8B-B14F-4D97-AF65-F5344CB8AC3E}">
        <p14:creationId xmlns:p14="http://schemas.microsoft.com/office/powerpoint/2010/main" val="89574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path (working directory)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think about it, very little tools are found in R</a:t>
            </a:r>
          </a:p>
          <a:p>
            <a:r>
              <a:rPr lang="en-US" dirty="0"/>
              <a:t>Almost everything is provided in the form of packages</a:t>
            </a:r>
          </a:p>
          <a:p>
            <a:r>
              <a:rPr lang="en-US" dirty="0"/>
              <a:t>You need to tell R where to find your data, the functions</a:t>
            </a:r>
          </a:p>
          <a:p>
            <a:pPr lvl="1"/>
            <a:r>
              <a:rPr lang="en-US" dirty="0"/>
              <a:t>library(Luminescence)</a:t>
            </a:r>
          </a:p>
          <a:p>
            <a:pPr lvl="1"/>
            <a:r>
              <a:rPr lang="en-US" dirty="0"/>
              <a:t>this will load the luminescence package in active memory</a:t>
            </a:r>
          </a:p>
          <a:p>
            <a:endParaRPr lang="en-US" dirty="0"/>
          </a:p>
          <a:p>
            <a:r>
              <a:rPr lang="en-US" dirty="0"/>
              <a:t>for the data, a simple way is to put your data in the &lt; working directory &gt;</a:t>
            </a:r>
          </a:p>
          <a:p>
            <a:pPr lvl="1"/>
            <a:r>
              <a:rPr lang="en-US" dirty="0"/>
              <a:t>there always is a default working directory</a:t>
            </a:r>
          </a:p>
          <a:p>
            <a:pPr lvl="1"/>
            <a:r>
              <a:rPr lang="en-US" dirty="0"/>
              <a:t>it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1298873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A2EB-3411-45D1-A144-86260D0E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path (working directory)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A8EB6-971A-4B18-9D9E-4D66945EE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RStudio</a:t>
            </a:r>
          </a:p>
          <a:p>
            <a:r>
              <a:rPr lang="en-US" dirty="0"/>
              <a:t>if you want to permanently change the default working directory</a:t>
            </a:r>
          </a:p>
          <a:p>
            <a:pPr lvl="1"/>
            <a:r>
              <a:rPr lang="en-US" dirty="0"/>
              <a:t>find your shortcut for </a:t>
            </a:r>
            <a:r>
              <a:rPr lang="en-US" dirty="0" err="1"/>
              <a:t>Rstudio</a:t>
            </a:r>
            <a:r>
              <a:rPr lang="en-US" dirty="0"/>
              <a:t> (from your Windows menu of software/apps)</a:t>
            </a:r>
          </a:p>
          <a:p>
            <a:pPr lvl="1"/>
            <a:r>
              <a:rPr lang="en-US" dirty="0"/>
              <a:t>change the "Start in" field to your preferred folder</a:t>
            </a:r>
          </a:p>
          <a:p>
            <a:pPr lvl="1"/>
            <a:r>
              <a:rPr lang="en-US" dirty="0"/>
              <a:t>during your active session, you can still change (temporarily) the active working directory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&lt; R 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like acronyms, especially when they are used as substitute for a word!</a:t>
            </a:r>
          </a:p>
          <a:p>
            <a:endParaRPr lang="en-US" dirty="0"/>
          </a:p>
          <a:p>
            <a:r>
              <a:rPr lang="en-US" dirty="0"/>
              <a:t>What does &lt; R &gt; mean?</a:t>
            </a:r>
          </a:p>
          <a:p>
            <a:pPr lvl="1"/>
            <a:r>
              <a:rPr lang="en-US" dirty="0"/>
              <a:t>Most likely, it is a play of words on &lt; S-Plus &gt;, its bigger brother</a:t>
            </a:r>
          </a:p>
          <a:p>
            <a:pPr lvl="1"/>
            <a:r>
              <a:rPr lang="en-US" dirty="0"/>
              <a:t>some say it instead acknowledge the founders of R</a:t>
            </a:r>
          </a:p>
          <a:p>
            <a:pPr lvl="1"/>
            <a:r>
              <a:rPr lang="en-US" dirty="0"/>
              <a:t>Ross </a:t>
            </a:r>
            <a:r>
              <a:rPr lang="en-US" dirty="0" err="1"/>
              <a:t>Ihaka</a:t>
            </a:r>
            <a:r>
              <a:rPr lang="en-US" dirty="0"/>
              <a:t> and Robert Gentleman (University of Auckland, New Zealand)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8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bring data into 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bin/</a:t>
            </a:r>
            <a:r>
              <a:rPr lang="en-US" dirty="0" err="1"/>
              <a:t>binx</a:t>
            </a:r>
            <a:r>
              <a:rPr lang="en-US" dirty="0"/>
              <a:t>/</a:t>
            </a:r>
            <a:r>
              <a:rPr lang="en-US" dirty="0" err="1"/>
              <a:t>xsyg</a:t>
            </a:r>
            <a:endParaRPr lang="en-US" dirty="0"/>
          </a:p>
          <a:p>
            <a:pPr lvl="1"/>
            <a:r>
              <a:rPr lang="en-US" dirty="0"/>
              <a:t>read_BIN2R()</a:t>
            </a:r>
          </a:p>
          <a:p>
            <a:pPr lvl="1"/>
            <a:r>
              <a:rPr lang="en-US" dirty="0"/>
              <a:t>read_XSYG2R()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option: </a:t>
            </a:r>
            <a:r>
              <a:rPr lang="en-US" dirty="0" err="1"/>
              <a:t>fastForward</a:t>
            </a:r>
            <a:r>
              <a:rPr lang="en-US" dirty="0"/>
              <a:t> = TRUE</a:t>
            </a:r>
          </a:p>
          <a:p>
            <a:r>
              <a:rPr lang="en-US" dirty="0"/>
              <a:t>txt file</a:t>
            </a:r>
          </a:p>
          <a:p>
            <a:pPr lvl="1"/>
            <a:r>
              <a:rPr lang="en-GB" dirty="0"/>
              <a:t>File/Import Dataset (</a:t>
            </a:r>
            <a:r>
              <a:rPr lang="en-GB" dirty="0" err="1"/>
              <a:t>RStudio</a:t>
            </a:r>
            <a:r>
              <a:rPr lang="en-GB" dirty="0"/>
              <a:t>)</a:t>
            </a:r>
            <a:endParaRPr lang="en-US" dirty="0"/>
          </a:p>
          <a:p>
            <a:r>
              <a:rPr lang="en-US" dirty="0"/>
              <a:t>copy/paste</a:t>
            </a:r>
          </a:p>
          <a:p>
            <a:pPr lvl="1"/>
            <a:r>
              <a:rPr lang="en-US" dirty="0" err="1"/>
              <a:t>read.table</a:t>
            </a:r>
            <a:r>
              <a:rPr lang="en-US" dirty="0"/>
              <a:t>("clipboard")</a:t>
            </a:r>
          </a:p>
          <a:p>
            <a:r>
              <a:rPr lang="en-US" dirty="0" err="1"/>
              <a:t>file.choose</a:t>
            </a:r>
            <a:r>
              <a:rPr lang="en-US" dirty="0"/>
              <a:t>()</a:t>
            </a:r>
          </a:p>
          <a:p>
            <a:r>
              <a:rPr lang="en-US" dirty="0" err="1"/>
              <a:t>choose.files</a:t>
            </a:r>
            <a:r>
              <a:rPr lang="en-US" dirty="0"/>
              <a:t>()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625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in the luminescence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Risoe.BINfileData</a:t>
            </a:r>
            <a:endParaRPr lang="en-GB" dirty="0"/>
          </a:p>
          <a:p>
            <a:pPr lvl="1"/>
            <a:r>
              <a:rPr lang="en-US" dirty="0"/>
              <a:t>the BIN/</a:t>
            </a:r>
            <a:r>
              <a:rPr lang="en-US" dirty="0" err="1"/>
              <a:t>BINx</a:t>
            </a:r>
            <a:r>
              <a:rPr lang="en-US" dirty="0"/>
              <a:t> file, transposed into R</a:t>
            </a:r>
          </a:p>
          <a:p>
            <a:r>
              <a:rPr lang="en-GB" dirty="0" err="1"/>
              <a:t>RLum.Analysis</a:t>
            </a:r>
            <a:endParaRPr lang="en-GB" dirty="0"/>
          </a:p>
          <a:p>
            <a:pPr lvl="1"/>
            <a:r>
              <a:rPr lang="en-US" dirty="0"/>
              <a:t>a way to uniformize the source data (BIN/</a:t>
            </a:r>
            <a:r>
              <a:rPr lang="en-US" dirty="0" err="1"/>
              <a:t>BINx</a:t>
            </a:r>
            <a:r>
              <a:rPr lang="en-US" dirty="0"/>
              <a:t>/XSYG) into a common format that the luminescence package can more easily decipher</a:t>
            </a:r>
            <a:endParaRPr lang="en-GB" dirty="0"/>
          </a:p>
          <a:p>
            <a:r>
              <a:rPr lang="en-GB" dirty="0" err="1"/>
              <a:t>RLum.Data.Curve</a:t>
            </a:r>
            <a:endParaRPr lang="en-GB" dirty="0"/>
          </a:p>
          <a:p>
            <a:pPr lvl="1"/>
            <a:r>
              <a:rPr lang="en-US" dirty="0"/>
              <a:t>this is the data structure that contains the actual luminescence signal and time (or temperature, for TL) data</a:t>
            </a:r>
            <a:endParaRPr lang="en-GB" dirty="0"/>
          </a:p>
          <a:p>
            <a:r>
              <a:rPr lang="en-GB" dirty="0" err="1"/>
              <a:t>RLum.Results</a:t>
            </a:r>
            <a:endParaRPr lang="en-GB" dirty="0"/>
          </a:p>
          <a:p>
            <a:pPr lvl="1"/>
            <a:r>
              <a:rPr lang="en-US" dirty="0"/>
              <a:t>the name says it!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79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raw bin file, on the computer (</a:t>
            </a:r>
            <a:r>
              <a:rPr lang="en-GB" dirty="0" err="1"/>
              <a:t>YourFile.binx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converted to </a:t>
            </a:r>
            <a:r>
              <a:rPr lang="en-GB" dirty="0" err="1"/>
              <a:t>Risoe.BINfileData</a:t>
            </a:r>
            <a:endParaRPr lang="en-GB" dirty="0"/>
          </a:p>
          <a:p>
            <a:pPr lvl="1"/>
            <a:r>
              <a:rPr lang="en-GB" dirty="0"/>
              <a:t>converted to </a:t>
            </a:r>
            <a:r>
              <a:rPr lang="en-GB" dirty="0" err="1"/>
              <a:t>RLum.Analysis</a:t>
            </a:r>
            <a:endParaRPr lang="en-GB" dirty="0"/>
          </a:p>
          <a:p>
            <a:endParaRPr lang="en-GB" dirty="0"/>
          </a:p>
          <a:p>
            <a:r>
              <a:rPr lang="en-GB" dirty="0"/>
              <a:t>or</a:t>
            </a:r>
          </a:p>
          <a:p>
            <a:endParaRPr lang="en-GB" dirty="0"/>
          </a:p>
          <a:p>
            <a:r>
              <a:rPr lang="en-GB" dirty="0"/>
              <a:t>read_BIN2R(</a:t>
            </a:r>
            <a:r>
              <a:rPr lang="en-GB" dirty="0" err="1"/>
              <a:t>YourFile</a:t>
            </a:r>
            <a:r>
              <a:rPr lang="en-GB" dirty="0"/>
              <a:t>, </a:t>
            </a:r>
            <a:r>
              <a:rPr lang="en-GB" dirty="0" err="1"/>
              <a:t>fastForward</a:t>
            </a:r>
            <a:r>
              <a:rPr lang="en-GB" dirty="0"/>
              <a:t> = TRUE)</a:t>
            </a:r>
          </a:p>
          <a:p>
            <a:pPr lvl="1"/>
            <a:r>
              <a:rPr lang="en-US" dirty="0"/>
              <a:t>will bypass </a:t>
            </a:r>
            <a:r>
              <a:rPr lang="en-GB" dirty="0" err="1"/>
              <a:t>Risoe.BINfileData</a:t>
            </a:r>
            <a:r>
              <a:rPr lang="en-GB" dirty="0"/>
              <a:t> object and </a:t>
            </a:r>
            <a:r>
              <a:rPr lang="en-US" dirty="0"/>
              <a:t>directly provide you with </a:t>
            </a:r>
            <a:r>
              <a:rPr lang="en-GB" dirty="0" err="1"/>
              <a:t>RLum.Analysis</a:t>
            </a:r>
            <a:r>
              <a:rPr lang="en-GB" dirty="0"/>
              <a:t> object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990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bin/</a:t>
            </a:r>
            <a:r>
              <a:rPr lang="en-US" dirty="0" err="1"/>
              <a:t>binx</a:t>
            </a:r>
            <a:r>
              <a:rPr lang="en-US" dirty="0"/>
              <a:t> and XSYG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read_BIN2R()</a:t>
            </a:r>
          </a:p>
          <a:p>
            <a:endParaRPr lang="en-US" dirty="0"/>
          </a:p>
          <a:p>
            <a:r>
              <a:rPr lang="en-GB" dirty="0"/>
              <a:t>read_XSYG2R()</a:t>
            </a:r>
          </a:p>
          <a:p>
            <a:endParaRPr lang="en-US" dirty="0"/>
          </a:p>
          <a:p>
            <a:r>
              <a:rPr lang="en-US" dirty="0"/>
              <a:t>remember to convert into a </a:t>
            </a:r>
            <a:r>
              <a:rPr lang="en-GB" dirty="0" err="1"/>
              <a:t>RLum.Analysis</a:t>
            </a:r>
            <a:r>
              <a:rPr lang="en-GB" dirty="0"/>
              <a:t> class object</a:t>
            </a:r>
          </a:p>
          <a:p>
            <a:r>
              <a:rPr lang="en-GB" dirty="0"/>
              <a:t>before using any of the luminescence package analytical tools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9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$</a:t>
            </a:r>
          </a:p>
          <a:p>
            <a:r>
              <a:rPr lang="en-GB" dirty="0"/>
              <a:t>[]</a:t>
            </a:r>
          </a:p>
          <a:p>
            <a:r>
              <a:rPr lang="en-GB" dirty="0"/>
              <a:t>[[]]</a:t>
            </a:r>
          </a:p>
          <a:p>
            <a:r>
              <a:rPr lang="en-GB" dirty="0" err="1"/>
              <a:t>get_RLum</a:t>
            </a:r>
            <a:r>
              <a:rPr lang="en-GB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29525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subset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648325"/>
          </a:xfrm>
        </p:spPr>
        <p:txBody>
          <a:bodyPr/>
          <a:lstStyle/>
          <a:p>
            <a:r>
              <a:rPr lang="en-US" dirty="0"/>
              <a:t>a bin file typically records OSL and TL measurements, together</a:t>
            </a:r>
          </a:p>
          <a:p>
            <a:pPr lvl="1"/>
            <a:r>
              <a:rPr lang="en-US" dirty="0"/>
              <a:t>bin &lt;- read_BIN2R(</a:t>
            </a:r>
            <a:r>
              <a:rPr lang="en-US" dirty="0" err="1"/>
              <a:t>MyFileName</a:t>
            </a:r>
            <a:r>
              <a:rPr lang="en-US" dirty="0"/>
              <a:t>)</a:t>
            </a:r>
          </a:p>
          <a:p>
            <a:r>
              <a:rPr lang="en-US" dirty="0"/>
              <a:t>say, you would like to only see the OSL curves</a:t>
            </a:r>
          </a:p>
          <a:p>
            <a:pPr lvl="1"/>
            <a:r>
              <a:rPr lang="en-US" dirty="0" err="1"/>
              <a:t>bin_OSL</a:t>
            </a:r>
            <a:r>
              <a:rPr lang="en-US" dirty="0"/>
              <a:t> &lt;- subset(bin, LTYPE == "OSL")</a:t>
            </a:r>
          </a:p>
          <a:p>
            <a:r>
              <a:rPr lang="en-US" dirty="0"/>
              <a:t>or only OSL records from POSITION 3</a:t>
            </a:r>
          </a:p>
          <a:p>
            <a:pPr lvl="1"/>
            <a:r>
              <a:rPr lang="fr-FR" dirty="0"/>
              <a:t>bin_OSL_3 &lt;- </a:t>
            </a:r>
            <a:r>
              <a:rPr lang="en-US" dirty="0"/>
              <a:t>subset(bin</a:t>
            </a:r>
            <a:r>
              <a:rPr lang="fr-FR" dirty="0"/>
              <a:t>, POSITION == 3 &amp; LTYPE == "OSL")</a:t>
            </a:r>
          </a:p>
          <a:p>
            <a:pPr lvl="1"/>
            <a:endParaRPr lang="fr-FR" dirty="0"/>
          </a:p>
          <a:p>
            <a:r>
              <a:rPr lang="fr-FR" dirty="0"/>
              <a:t>POSITION, LTYPE, …</a:t>
            </a:r>
          </a:p>
          <a:p>
            <a:pPr lvl="1"/>
            <a:r>
              <a:rPr lang="fr-FR" dirty="0" err="1"/>
              <a:t>these</a:t>
            </a:r>
            <a:r>
              <a:rPr lang="fr-FR" dirty="0"/>
              <a:t> are the keywords </a:t>
            </a:r>
            <a:r>
              <a:rPr lang="fr-FR" dirty="0" err="1"/>
              <a:t>used</a:t>
            </a:r>
            <a:r>
              <a:rPr lang="fr-FR" dirty="0"/>
              <a:t> by the BINX file to record the </a:t>
            </a:r>
            <a:r>
              <a:rPr lang="fr-FR" dirty="0" err="1"/>
              <a:t>metadata</a:t>
            </a:r>
            <a:r>
              <a:rPr lang="fr-FR" dirty="0"/>
              <a:t> information for </a:t>
            </a:r>
            <a:r>
              <a:rPr lang="fr-FR" dirty="0" err="1"/>
              <a:t>each</a:t>
            </a:r>
            <a:r>
              <a:rPr lang="fr-FR" dirty="0"/>
              <a:t> record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115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subset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subset is more easily performed on the </a:t>
            </a:r>
            <a:r>
              <a:rPr lang="en-GB" dirty="0" err="1"/>
              <a:t>Risoe.BINfileData</a:t>
            </a:r>
            <a:r>
              <a:rPr lang="en-GB" dirty="0"/>
              <a:t> object</a:t>
            </a:r>
          </a:p>
          <a:p>
            <a:pPr lvl="1"/>
            <a:r>
              <a:rPr lang="en-US" dirty="0"/>
              <a:t>it is organized by recorded number (just like the bin file, when you open it in Analyst</a:t>
            </a:r>
          </a:p>
          <a:p>
            <a:r>
              <a:rPr lang="en-GB" dirty="0" err="1"/>
              <a:t>RLum.Analysis</a:t>
            </a:r>
            <a:r>
              <a:rPr lang="en-GB" dirty="0"/>
              <a:t> object</a:t>
            </a:r>
          </a:p>
          <a:p>
            <a:pPr lvl="1"/>
            <a:r>
              <a:rPr lang="en-US" dirty="0"/>
              <a:t>the data (OSL, TL, IRSL, …) are grouped by POSITION number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68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subset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 &lt;- read_BIN2R(</a:t>
            </a:r>
            <a:r>
              <a:rPr lang="en-US" dirty="0" err="1"/>
              <a:t>MyFileName</a:t>
            </a:r>
            <a:r>
              <a:rPr lang="en-US" dirty="0"/>
              <a:t>)</a:t>
            </a:r>
          </a:p>
          <a:p>
            <a:r>
              <a:rPr lang="en-US" dirty="0" err="1"/>
              <a:t>rlum</a:t>
            </a:r>
            <a:r>
              <a:rPr lang="en-US" dirty="0"/>
              <a:t> &lt;- Risoe.BINfileData2RLum.Analysis(bin)</a:t>
            </a:r>
          </a:p>
          <a:p>
            <a:r>
              <a:rPr lang="en-US" dirty="0"/>
              <a:t>to extract all IRSL curves</a:t>
            </a:r>
          </a:p>
          <a:p>
            <a:pPr lvl="1"/>
            <a:r>
              <a:rPr lang="en-US" dirty="0" err="1"/>
              <a:t>bin_IRSL</a:t>
            </a:r>
            <a:r>
              <a:rPr lang="en-US" dirty="0"/>
              <a:t> &lt;- </a:t>
            </a:r>
            <a:r>
              <a:rPr lang="en-US" dirty="0" err="1"/>
              <a:t>lapply</a:t>
            </a:r>
            <a:r>
              <a:rPr lang="en-US" dirty="0"/>
              <a:t>(</a:t>
            </a:r>
            <a:r>
              <a:rPr lang="en-US" dirty="0" err="1"/>
              <a:t>rlum</a:t>
            </a:r>
            <a:r>
              <a:rPr lang="en-US" dirty="0"/>
              <a:t>, function(x) subset(x, LTYPE == "IRSL"))</a:t>
            </a:r>
          </a:p>
          <a:p>
            <a:r>
              <a:rPr lang="en-US" dirty="0"/>
              <a:t>or only the IRSL curve for position 3</a:t>
            </a:r>
          </a:p>
          <a:p>
            <a:pPr lvl="1"/>
            <a:r>
              <a:rPr lang="en-US" dirty="0" err="1"/>
              <a:t>bin_IRSL</a:t>
            </a:r>
            <a:r>
              <a:rPr lang="en-US" dirty="0"/>
              <a:t> &lt;- </a:t>
            </a:r>
            <a:r>
              <a:rPr lang="en-US" dirty="0" err="1"/>
              <a:t>lapply</a:t>
            </a:r>
            <a:r>
              <a:rPr lang="en-US" dirty="0"/>
              <a:t>(</a:t>
            </a:r>
            <a:r>
              <a:rPr lang="en-US" dirty="0" err="1"/>
              <a:t>rlum</a:t>
            </a:r>
            <a:r>
              <a:rPr lang="en-US" dirty="0"/>
              <a:t>, function(x) subset(x, LTYPE == "IRSL"))[[2]]</a:t>
            </a:r>
          </a:p>
          <a:p>
            <a:pPr lvl="1"/>
            <a:r>
              <a:rPr lang="en-US" dirty="0"/>
              <a:t>the measured aliquots occupied odd positions numbers in the </a:t>
            </a:r>
            <a:r>
              <a:rPr lang="en-US" dirty="0" err="1"/>
              <a:t>Risoe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GB" dirty="0" err="1"/>
              <a:t>RLum.Analysis</a:t>
            </a:r>
            <a:r>
              <a:rPr lang="en-GB" dirty="0"/>
              <a:t> object with merely list them as 1, 2, 3, …, for the explicitly purpose of grouping them. The POSITION number is still present, deeply nested with the </a:t>
            </a:r>
            <a:r>
              <a:rPr lang="en-GB" dirty="0" err="1"/>
              <a:t>Rlum.Analysis</a:t>
            </a:r>
            <a:r>
              <a:rPr lang="en-GB" dirty="0"/>
              <a:t> OBJECT structure. Thus, not easily accessible from the outside.</a:t>
            </a:r>
          </a:p>
          <a:p>
            <a:endParaRPr lang="en-US" dirty="0"/>
          </a:p>
          <a:p>
            <a:r>
              <a:rPr lang="en-US" dirty="0"/>
              <a:t>awkward, if you ask me!</a:t>
            </a:r>
          </a:p>
          <a:p>
            <a:pPr lvl="1"/>
            <a:endParaRPr lang="en-US" dirty="0"/>
          </a:p>
          <a:p>
            <a:endParaRPr lang="en-GB" dirty="0"/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170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subset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fifth CW-OSL curve of the third aliquot</a:t>
            </a:r>
          </a:p>
          <a:p>
            <a:pPr lvl="1"/>
            <a:r>
              <a:rPr lang="en-US" dirty="0" err="1"/>
              <a:t>cw_curve</a:t>
            </a:r>
            <a:r>
              <a:rPr lang="en-US" dirty="0"/>
              <a:t> &lt;- </a:t>
            </a:r>
            <a:r>
              <a:rPr lang="en-US" dirty="0" err="1"/>
              <a:t>get_RLum</a:t>
            </a:r>
            <a:r>
              <a:rPr lang="en-US" dirty="0"/>
              <a:t>(subset(</a:t>
            </a:r>
            <a:r>
              <a:rPr lang="en-US" dirty="0" err="1"/>
              <a:t>rlum</a:t>
            </a:r>
            <a:r>
              <a:rPr lang="en-US" dirty="0"/>
              <a:t>[[3]], LTYPE == "OSL"))[[5]]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again, [[3]] does not explicitly refers to &lt; position &gt; 3</a:t>
            </a:r>
          </a:p>
          <a:p>
            <a:pPr lvl="1"/>
            <a:r>
              <a:rPr lang="en-US" dirty="0"/>
              <a:t>rather, it points to the 3rd entry in the &lt; </a:t>
            </a:r>
            <a:r>
              <a:rPr lang="en-US" dirty="0" err="1"/>
              <a:t>rlum</a:t>
            </a:r>
            <a:r>
              <a:rPr lang="en-US" dirty="0"/>
              <a:t> &gt; </a:t>
            </a:r>
            <a:r>
              <a:rPr lang="en-GB" dirty="0" err="1"/>
              <a:t>Rlum.Analysis</a:t>
            </a:r>
            <a:r>
              <a:rPr lang="en-GB" dirty="0"/>
              <a:t> OBJECT </a:t>
            </a:r>
            <a:endParaRPr lang="en-US" dirty="0"/>
          </a:p>
          <a:p>
            <a:pPr lvl="1"/>
            <a:r>
              <a:rPr lang="en-US" dirty="0" err="1"/>
              <a:t>rlum</a:t>
            </a:r>
            <a:r>
              <a:rPr lang="en-US" dirty="0"/>
              <a:t> is an object that groups together OSL, IRSL, TL, … records, performed on the same position</a:t>
            </a:r>
          </a:p>
          <a:p>
            <a:pPr lvl="1"/>
            <a:r>
              <a:rPr lang="en-US" dirty="0"/>
              <a:t>the [[3]] will point to that order, inside the &lt; </a:t>
            </a:r>
            <a:r>
              <a:rPr lang="en-US" dirty="0" err="1"/>
              <a:t>rlum</a:t>
            </a:r>
            <a:r>
              <a:rPr lang="en-US" dirty="0"/>
              <a:t> &gt; list.</a:t>
            </a:r>
          </a:p>
          <a:p>
            <a:pPr lvl="1"/>
            <a:endParaRPr lang="en-US" dirty="0"/>
          </a:p>
          <a:p>
            <a:r>
              <a:rPr lang="en-US" dirty="0"/>
              <a:t>awkward, if you ask me!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09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subset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easier to extract records from a </a:t>
            </a:r>
            <a:r>
              <a:rPr lang="en-GB" dirty="0" err="1"/>
              <a:t>Risoe.BINfileData</a:t>
            </a:r>
            <a:endParaRPr lang="en-GB" dirty="0"/>
          </a:p>
          <a:p>
            <a:r>
              <a:rPr lang="en-US" dirty="0"/>
              <a:t>then convert to </a:t>
            </a:r>
            <a:r>
              <a:rPr lang="en-GB" dirty="0" err="1"/>
              <a:t>RLum.Analysis</a:t>
            </a:r>
            <a:endParaRPr lang="en-GB" dirty="0"/>
          </a:p>
          <a:p>
            <a:endParaRPr lang="en-US" dirty="0"/>
          </a:p>
          <a:p>
            <a:pPr lvl="1"/>
            <a:r>
              <a:rPr lang="en-US" dirty="0"/>
              <a:t>bin &lt;- read_BIN2R(</a:t>
            </a:r>
            <a:r>
              <a:rPr lang="en-US" dirty="0" err="1"/>
              <a:t>MyFileName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bin_OSL</a:t>
            </a:r>
            <a:r>
              <a:rPr lang="en-US" dirty="0"/>
              <a:t> &lt;- subset(bin, LTYPE == "OSL")</a:t>
            </a:r>
          </a:p>
          <a:p>
            <a:pPr lvl="1"/>
            <a:r>
              <a:rPr lang="en-US" dirty="0" err="1"/>
              <a:t>rlum_OSL</a:t>
            </a:r>
            <a:r>
              <a:rPr lang="en-US" dirty="0"/>
              <a:t> &lt;- Risoe.BINfileData2RLum.Analysis(</a:t>
            </a:r>
            <a:r>
              <a:rPr lang="en-US" dirty="0" err="1"/>
              <a:t>bin_OSL</a:t>
            </a:r>
            <a:r>
              <a:rPr lang="en-US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75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very much a vehicle for newly developing methods of interactive data analysis</a:t>
            </a:r>
          </a:p>
          <a:p>
            <a:r>
              <a:rPr lang="en-US" dirty="0"/>
              <a:t>It has developed rapidly and has been extended by a large collection of packages</a:t>
            </a:r>
          </a:p>
        </p:txBody>
      </p:sp>
    </p:spTree>
    <p:extLst>
      <p:ext uri="{BB962C8B-B14F-4D97-AF65-F5344CB8AC3E}">
        <p14:creationId xmlns:p14="http://schemas.microsoft.com/office/powerpoint/2010/main" val="59845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.BIN(X)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yes, it is possible with the Luminescence package</a:t>
            </a:r>
          </a:p>
          <a:p>
            <a:r>
              <a:rPr lang="en-US" dirty="0"/>
              <a:t>my advise to you: it is easier to combine with Analyst. But if you insist</a:t>
            </a:r>
          </a:p>
          <a:p>
            <a:endParaRPr lang="en-US" dirty="0"/>
          </a:p>
          <a:p>
            <a:r>
              <a:rPr lang="en-US" dirty="0"/>
              <a:t>get multiple files names</a:t>
            </a:r>
          </a:p>
          <a:p>
            <a:pPr lvl="1"/>
            <a:r>
              <a:rPr lang="en-GB" dirty="0" err="1"/>
              <a:t>Myfiles</a:t>
            </a:r>
            <a:r>
              <a:rPr lang="en-GB" dirty="0"/>
              <a:t> &lt;- </a:t>
            </a:r>
            <a:r>
              <a:rPr lang="en-GB" dirty="0" err="1"/>
              <a:t>list.files</a:t>
            </a:r>
            <a:r>
              <a:rPr lang="en-GB" dirty="0"/>
              <a:t>(path = ".", pattern = ".</a:t>
            </a:r>
            <a:r>
              <a:rPr lang="en-GB" dirty="0" err="1"/>
              <a:t>binx</a:t>
            </a:r>
            <a:r>
              <a:rPr lang="en-GB" dirty="0"/>
              <a:t>")</a:t>
            </a:r>
          </a:p>
          <a:p>
            <a:pPr lvl="1"/>
            <a:r>
              <a:rPr lang="en-GB" dirty="0" err="1"/>
              <a:t>choose.files</a:t>
            </a:r>
            <a:r>
              <a:rPr lang="en-GB" dirty="0"/>
              <a:t>()</a:t>
            </a:r>
          </a:p>
          <a:p>
            <a:endParaRPr lang="en-US" dirty="0"/>
          </a:p>
          <a:p>
            <a:r>
              <a:rPr lang="en-US" dirty="0"/>
              <a:t>combine into a single object</a:t>
            </a:r>
          </a:p>
          <a:p>
            <a:pPr lvl="1"/>
            <a:r>
              <a:rPr lang="en-US" dirty="0" err="1"/>
              <a:t>rlums</a:t>
            </a:r>
            <a:r>
              <a:rPr lang="en-US" dirty="0"/>
              <a:t> &lt;- </a:t>
            </a:r>
            <a:r>
              <a:rPr lang="en-US" dirty="0" err="1"/>
              <a:t>lapply</a:t>
            </a:r>
            <a:r>
              <a:rPr lang="en-US" dirty="0"/>
              <a:t>(</a:t>
            </a:r>
            <a:r>
              <a:rPr lang="en-US" dirty="0" err="1"/>
              <a:t>Myfiles</a:t>
            </a:r>
            <a:r>
              <a:rPr lang="en-US" dirty="0"/>
              <a:t>, function(file) read_BIN2R(file, </a:t>
            </a:r>
            <a:r>
              <a:rPr lang="en-US" dirty="0" err="1"/>
              <a:t>fastForward</a:t>
            </a:r>
            <a:r>
              <a:rPr lang="en-US" dirty="0"/>
              <a:t> = TRUE))</a:t>
            </a:r>
          </a:p>
          <a:p>
            <a:pPr lvl="1"/>
            <a:r>
              <a:rPr lang="en-GB" dirty="0" err="1"/>
              <a:t>rlum</a:t>
            </a:r>
            <a:r>
              <a:rPr lang="en-GB" dirty="0"/>
              <a:t> &lt;- </a:t>
            </a:r>
            <a:r>
              <a:rPr lang="en-GB" dirty="0" err="1"/>
              <a:t>unlist</a:t>
            </a:r>
            <a:r>
              <a:rPr lang="en-GB" dirty="0"/>
              <a:t>(</a:t>
            </a:r>
            <a:r>
              <a:rPr lang="en-GB" dirty="0" err="1"/>
              <a:t>rlums</a:t>
            </a:r>
            <a:r>
              <a:rPr lang="en-GB" dirty="0"/>
              <a:t>)</a:t>
            </a:r>
          </a:p>
          <a:p>
            <a:r>
              <a:rPr lang="en-US" dirty="0"/>
              <a:t>well, at least this is how the Germans wrote it. I do not have a proper example to show. From what I have seen, my advise, again, is to combine via Analyst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38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programming, you use functions to incorporate sets of instructions that you want to use repeatedly or that, because of their complexity, are better self-contained in a sub program and called when needed.</a:t>
            </a:r>
          </a:p>
          <a:p>
            <a:r>
              <a:rPr lang="en-US" dirty="0"/>
              <a:t>A function is a piece of code written to carry out a specified task; it can or can not accept arguments or parameters and it can or can not return one or more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8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9DEB-5662-46C8-A73B-AC724AC5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014C-7444-40B1-BE28-0D9559AEC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</a:t>
            </a:r>
          </a:p>
          <a:p>
            <a:r>
              <a:rPr lang="en-GB" dirty="0"/>
              <a:t>function (</a:t>
            </a:r>
            <a:r>
              <a:rPr lang="en-GB" dirty="0" err="1"/>
              <a:t>arglist</a:t>
            </a:r>
            <a:r>
              <a:rPr lang="en-GB" dirty="0"/>
              <a:t>)  {body}</a:t>
            </a:r>
          </a:p>
          <a:p>
            <a:r>
              <a:rPr lang="en-US" dirty="0"/>
              <a:t>where the code in between the curly braces {} is the body of the function</a:t>
            </a:r>
          </a:p>
          <a:p>
            <a:endParaRPr lang="en-US" dirty="0"/>
          </a:p>
          <a:p>
            <a:r>
              <a:rPr lang="en-US" dirty="0"/>
              <a:t>Note that by using built-in functions (such as those found in the Luminescence package), the only thing you need to worry about is how to effectively communicate the correct input arguments (</a:t>
            </a:r>
            <a:r>
              <a:rPr lang="en-US" dirty="0" err="1"/>
              <a:t>arglist</a:t>
            </a:r>
            <a:r>
              <a:rPr lang="en-US" dirty="0"/>
              <a:t>) and manage the return value(s), if there are any.</a:t>
            </a:r>
          </a:p>
        </p:txBody>
      </p:sp>
    </p:spTree>
    <p:extLst>
      <p:ext uri="{BB962C8B-B14F-4D97-AF65-F5344CB8AC3E}">
        <p14:creationId xmlns:p14="http://schemas.microsoft.com/office/powerpoint/2010/main" val="2881102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C56D-FAFF-4B90-B406-265D5E89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A042-3FED-4B0D-BB93-C7F5A47F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read_BIN2R</a:t>
            </a:r>
          </a:p>
          <a:p>
            <a:r>
              <a:rPr lang="en-US" dirty="0"/>
              <a:t>Import </a:t>
            </a:r>
            <a:r>
              <a:rPr lang="en-US" dirty="0" err="1"/>
              <a:t>Risø</a:t>
            </a:r>
            <a:r>
              <a:rPr lang="en-US" dirty="0"/>
              <a:t> BIN/BINX-files into R</a:t>
            </a:r>
          </a:p>
          <a:p>
            <a:endParaRPr lang="en-US" dirty="0"/>
          </a:p>
          <a:p>
            <a:r>
              <a:rPr lang="en-GB" dirty="0"/>
              <a:t>Usage</a:t>
            </a:r>
          </a:p>
          <a:p>
            <a:pPr marL="0" indent="0">
              <a:buNone/>
            </a:pPr>
            <a:r>
              <a:rPr lang="en-GB" dirty="0"/>
              <a:t>read_BIN2R(file, </a:t>
            </a:r>
            <a:r>
              <a:rPr lang="en-GB" dirty="0" err="1"/>
              <a:t>show.raw.values</a:t>
            </a:r>
            <a:r>
              <a:rPr lang="en-GB" dirty="0"/>
              <a:t> = FALSE, position = NULL, </a:t>
            </a:r>
            <a:r>
              <a:rPr lang="en-GB" dirty="0" err="1"/>
              <a:t>n.records</a:t>
            </a:r>
            <a:r>
              <a:rPr lang="en-GB" dirty="0"/>
              <a:t> = NULL, zero_data.rm = TRUE, duplicated.rm = FALSE, </a:t>
            </a:r>
            <a:r>
              <a:rPr lang="en-GB" dirty="0" err="1"/>
              <a:t>fastForward</a:t>
            </a:r>
            <a:r>
              <a:rPr lang="en-GB" dirty="0"/>
              <a:t> = FALSE, </a:t>
            </a:r>
            <a:r>
              <a:rPr lang="en-GB" dirty="0" err="1"/>
              <a:t>show.record.number</a:t>
            </a:r>
            <a:r>
              <a:rPr lang="en-GB" dirty="0"/>
              <a:t> = FALSE, </a:t>
            </a:r>
            <a:r>
              <a:rPr lang="en-GB" dirty="0" err="1"/>
              <a:t>txtProgressBar</a:t>
            </a:r>
            <a:r>
              <a:rPr lang="en-GB" dirty="0"/>
              <a:t> = TRUE, </a:t>
            </a:r>
            <a:r>
              <a:rPr lang="en-GB" dirty="0" err="1"/>
              <a:t>forced.VersionNumber</a:t>
            </a:r>
            <a:r>
              <a:rPr lang="en-GB" dirty="0"/>
              <a:t> = NULL, </a:t>
            </a:r>
            <a:r>
              <a:rPr lang="en-GB" dirty="0" err="1"/>
              <a:t>ignore.RECTYPE</a:t>
            </a:r>
            <a:r>
              <a:rPr lang="en-GB" dirty="0"/>
              <a:t> = FALSE, pattern = NULL, verbose = TRUE, ...)</a:t>
            </a:r>
          </a:p>
          <a:p>
            <a:r>
              <a:rPr lang="en-GB" dirty="0"/>
              <a:t>the (</a:t>
            </a:r>
            <a:r>
              <a:rPr lang="en-GB" dirty="0" err="1"/>
              <a:t>arglist</a:t>
            </a:r>
            <a:r>
              <a:rPr lang="en-GB" dirty="0"/>
              <a:t>), the argument list, is everything that lies between the 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7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5F12-8076-4F15-A2DA-0C3F8B81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9BF7E-C7A2-43B7-8C35-60364644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read_BIN2R(file, </a:t>
            </a:r>
            <a:r>
              <a:rPr lang="en-GB" dirty="0" err="1"/>
              <a:t>show.raw.values</a:t>
            </a:r>
            <a:r>
              <a:rPr lang="en-GB" dirty="0"/>
              <a:t> = FALSE, position = NULL, </a:t>
            </a:r>
            <a:r>
              <a:rPr lang="en-GB" dirty="0" err="1"/>
              <a:t>n.records</a:t>
            </a:r>
            <a:r>
              <a:rPr lang="en-GB" dirty="0"/>
              <a:t> = NULL, zero_data.rm = TRUE, duplicated.rm = FALSE, </a:t>
            </a:r>
            <a:r>
              <a:rPr lang="en-GB" dirty="0" err="1"/>
              <a:t>fastForward</a:t>
            </a:r>
            <a:r>
              <a:rPr lang="en-GB" dirty="0"/>
              <a:t> = FALSE, </a:t>
            </a:r>
            <a:r>
              <a:rPr lang="en-GB" dirty="0" err="1"/>
              <a:t>show.record.number</a:t>
            </a:r>
            <a:r>
              <a:rPr lang="en-GB" dirty="0"/>
              <a:t> = FALSE, </a:t>
            </a:r>
            <a:r>
              <a:rPr lang="en-GB" dirty="0" err="1"/>
              <a:t>txtProgressBar</a:t>
            </a:r>
            <a:r>
              <a:rPr lang="en-GB" dirty="0"/>
              <a:t> = TRUE, </a:t>
            </a:r>
            <a:r>
              <a:rPr lang="en-GB" dirty="0" err="1"/>
              <a:t>forced.VersionNumber</a:t>
            </a:r>
            <a:r>
              <a:rPr lang="en-GB" dirty="0"/>
              <a:t> = NULL, </a:t>
            </a:r>
            <a:r>
              <a:rPr lang="en-GB" dirty="0" err="1"/>
              <a:t>ignore.RECTYPE</a:t>
            </a:r>
            <a:r>
              <a:rPr lang="en-GB" dirty="0"/>
              <a:t> = FALSE, pattern = NULL, verbose = TRUE, ...)</a:t>
            </a:r>
          </a:p>
          <a:p>
            <a:pPr lvl="1"/>
            <a:r>
              <a:rPr lang="en-US" dirty="0"/>
              <a:t>when passing data to a function (e.g. </a:t>
            </a:r>
            <a:r>
              <a:rPr lang="en-GB" dirty="0"/>
              <a:t>read_BIN2R)</a:t>
            </a:r>
          </a:p>
          <a:p>
            <a:pPr lvl="1"/>
            <a:r>
              <a:rPr lang="en-GB" dirty="0"/>
              <a:t>they will be tied to each of these arguments, starting from the 1st on the list, and working its way down the list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read_BIN2R(</a:t>
            </a:r>
            <a:r>
              <a:rPr lang="en-US" dirty="0" err="1"/>
              <a:t>myFileName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myFileName</a:t>
            </a:r>
            <a:r>
              <a:rPr lang="en-US" dirty="0"/>
              <a:t> is implicitly given to the 1st available argument on the list, &lt; file &gt; </a:t>
            </a:r>
          </a:p>
        </p:txBody>
      </p:sp>
    </p:spTree>
    <p:extLst>
      <p:ext uri="{BB962C8B-B14F-4D97-AF65-F5344CB8AC3E}">
        <p14:creationId xmlns:p14="http://schemas.microsoft.com/office/powerpoint/2010/main" val="2973286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A8A5-A7F1-4793-8613-59CDE60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99B8-407F-4A59-A554-68F3CFA1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read_BIN2R(</a:t>
            </a:r>
            <a:r>
              <a:rPr lang="en-US" dirty="0" err="1"/>
              <a:t>myFileName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myFileName</a:t>
            </a:r>
            <a:r>
              <a:rPr lang="en-US" dirty="0"/>
              <a:t> is implicitly given to the 1st available argument on the list, &lt; file &gt;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read_BIN2R(file = “</a:t>
            </a:r>
            <a:r>
              <a:rPr lang="en-US" dirty="0" err="1"/>
              <a:t>myFileName</a:t>
            </a:r>
            <a:r>
              <a:rPr lang="en-US" dirty="0"/>
              <a:t>”)</a:t>
            </a:r>
          </a:p>
          <a:p>
            <a:pPr lvl="1"/>
            <a:r>
              <a:rPr lang="en-US" dirty="0" err="1"/>
              <a:t>myFileName</a:t>
            </a:r>
            <a:r>
              <a:rPr lang="en-US" dirty="0"/>
              <a:t> is explicitly given to the &lt; file &gt; argument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06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6100-6A38-4A8D-860A-DA5499D3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B6C7-51D1-48BC-A48B-8FD7FB0E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read_BIN2R(file, </a:t>
            </a:r>
            <a:r>
              <a:rPr lang="en-GB" dirty="0" err="1"/>
              <a:t>show.raw.values</a:t>
            </a:r>
            <a:r>
              <a:rPr lang="en-GB" dirty="0"/>
              <a:t> = FALSE, position = NULL, </a:t>
            </a:r>
            <a:r>
              <a:rPr lang="en-GB" dirty="0" err="1"/>
              <a:t>n.records</a:t>
            </a:r>
            <a:r>
              <a:rPr lang="en-GB" dirty="0"/>
              <a:t> = NULL, zero_data.rm = TRUE, duplicated.rm = FALSE, </a:t>
            </a:r>
            <a:r>
              <a:rPr lang="en-GB" dirty="0" err="1"/>
              <a:t>fastForward</a:t>
            </a:r>
            <a:r>
              <a:rPr lang="en-GB" dirty="0"/>
              <a:t> = FALSE, </a:t>
            </a:r>
            <a:r>
              <a:rPr lang="en-GB" dirty="0" err="1"/>
              <a:t>show.record.number</a:t>
            </a:r>
            <a:r>
              <a:rPr lang="en-GB" dirty="0"/>
              <a:t> = FALSE, </a:t>
            </a:r>
            <a:r>
              <a:rPr lang="en-GB" dirty="0" err="1"/>
              <a:t>txtProgressBar</a:t>
            </a:r>
            <a:r>
              <a:rPr lang="en-GB" dirty="0"/>
              <a:t> = TRUE, </a:t>
            </a:r>
            <a:r>
              <a:rPr lang="en-GB" dirty="0" err="1"/>
              <a:t>forced.VersionNumber</a:t>
            </a:r>
            <a:r>
              <a:rPr lang="en-GB" dirty="0"/>
              <a:t> = NULL, </a:t>
            </a:r>
            <a:r>
              <a:rPr lang="en-GB" dirty="0" err="1"/>
              <a:t>ignore.RECTYPE</a:t>
            </a:r>
            <a:r>
              <a:rPr lang="en-GB" dirty="0"/>
              <a:t> = FALSE, pattern = NULL, verbose = TRUE, ...)</a:t>
            </a:r>
          </a:p>
          <a:p>
            <a:pPr lvl="1"/>
            <a:r>
              <a:rPr lang="en-US" dirty="0"/>
              <a:t>read_BIN2R(</a:t>
            </a:r>
            <a:r>
              <a:rPr lang="en-US" dirty="0" err="1"/>
              <a:t>myFileName</a:t>
            </a:r>
            <a:r>
              <a:rPr lang="en-US" dirty="0"/>
              <a:t>, </a:t>
            </a:r>
            <a:r>
              <a:rPr lang="en-GB" dirty="0" err="1"/>
              <a:t>fastForward</a:t>
            </a:r>
            <a:r>
              <a:rPr lang="en-GB" dirty="0"/>
              <a:t> = TRUE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myFileName</a:t>
            </a:r>
            <a:r>
              <a:rPr lang="en-US" dirty="0"/>
              <a:t> is passed to the 1st available argument</a:t>
            </a:r>
          </a:p>
          <a:p>
            <a:pPr lvl="1"/>
            <a:r>
              <a:rPr lang="en-US" dirty="0"/>
              <a:t>TRUE is explicitly passed to </a:t>
            </a:r>
            <a:r>
              <a:rPr lang="en-US" dirty="0" err="1"/>
              <a:t>fastForward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51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27C0-A26B-48D4-80A7-4352EC5C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function: how to pass data to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9267-7F52-48D4-83D3-ECAB71C0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262563"/>
          </a:xfrm>
        </p:spPr>
        <p:txBody>
          <a:bodyPr/>
          <a:lstStyle/>
          <a:p>
            <a:r>
              <a:rPr lang="en-GB" dirty="0"/>
              <a:t>read_BIN2R(file, </a:t>
            </a:r>
            <a:r>
              <a:rPr lang="en-GB" dirty="0" err="1"/>
              <a:t>show.raw.values</a:t>
            </a:r>
            <a:r>
              <a:rPr lang="en-GB" dirty="0"/>
              <a:t> = FALSE, position = NULL, </a:t>
            </a:r>
            <a:r>
              <a:rPr lang="en-GB" dirty="0" err="1"/>
              <a:t>n.records</a:t>
            </a:r>
            <a:r>
              <a:rPr lang="en-GB" dirty="0"/>
              <a:t> = NULL, zero_data.rm = TRUE, duplicated.rm = FALSE, </a:t>
            </a:r>
            <a:r>
              <a:rPr lang="en-GB" dirty="0" err="1"/>
              <a:t>fastForward</a:t>
            </a:r>
            <a:r>
              <a:rPr lang="en-GB" dirty="0"/>
              <a:t> = FALSE, </a:t>
            </a:r>
            <a:r>
              <a:rPr lang="en-GB" dirty="0" err="1"/>
              <a:t>show.record.number</a:t>
            </a:r>
            <a:r>
              <a:rPr lang="en-GB" dirty="0"/>
              <a:t> = FALSE, </a:t>
            </a:r>
            <a:r>
              <a:rPr lang="en-GB" dirty="0" err="1"/>
              <a:t>txtProgressBar</a:t>
            </a:r>
            <a:r>
              <a:rPr lang="en-GB" dirty="0"/>
              <a:t> = TRUE, </a:t>
            </a:r>
            <a:r>
              <a:rPr lang="en-GB" dirty="0" err="1"/>
              <a:t>forced.VersionNumber</a:t>
            </a:r>
            <a:r>
              <a:rPr lang="en-GB" dirty="0"/>
              <a:t> = NULL, </a:t>
            </a:r>
            <a:r>
              <a:rPr lang="en-GB" dirty="0" err="1"/>
              <a:t>ignore.RECTYPE</a:t>
            </a:r>
            <a:r>
              <a:rPr lang="en-GB" dirty="0"/>
              <a:t> = FALSE, pattern = NULL, verbose = TRUE, ...)</a:t>
            </a:r>
          </a:p>
          <a:p>
            <a:r>
              <a:rPr lang="en-US" dirty="0"/>
              <a:t>not all arguments need to be specified when calling a function</a:t>
            </a:r>
          </a:p>
          <a:p>
            <a:r>
              <a:rPr lang="en-US" dirty="0"/>
              <a:t>here, only &lt; file &gt; needs to be specified</a:t>
            </a:r>
          </a:p>
          <a:p>
            <a:r>
              <a:rPr lang="en-US" dirty="0"/>
              <a:t>all other arguments in the list have a predefined value, =</a:t>
            </a:r>
          </a:p>
          <a:p>
            <a:r>
              <a:rPr lang="en-US" dirty="0"/>
              <a:t>...</a:t>
            </a:r>
          </a:p>
          <a:p>
            <a:pPr lvl="1"/>
            <a:r>
              <a:rPr lang="en-US" dirty="0"/>
              <a:t>further arguments that will be passed to another function</a:t>
            </a:r>
          </a:p>
          <a:p>
            <a:pPr lvl="1"/>
            <a:r>
              <a:rPr lang="en-US" dirty="0"/>
              <a:t>here, this other function is Risoe.BINfileData2RLum.Analysis</a:t>
            </a:r>
          </a:p>
        </p:txBody>
      </p:sp>
    </p:spTree>
    <p:extLst>
      <p:ext uri="{BB962C8B-B14F-4D97-AF65-F5344CB8AC3E}">
        <p14:creationId xmlns:p14="http://schemas.microsoft.com/office/powerpoint/2010/main" val="141663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"/>
            <a:ext cx="7019925" cy="438745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code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14400"/>
            <a:ext cx="4943475" cy="5262563"/>
          </a:xfrm>
        </p:spPr>
        <p:txBody>
          <a:bodyPr/>
          <a:lstStyle/>
          <a:p>
            <a:r>
              <a:rPr lang="en-US" dirty="0"/>
              <a:t>be prepared to use an abundant supply of patience.</a:t>
            </a:r>
          </a:p>
          <a:p>
            <a:r>
              <a:rPr lang="en-US" dirty="0"/>
              <a:t>handling errors in R is an art</a:t>
            </a:r>
          </a:p>
          <a:p>
            <a:r>
              <a:rPr lang="en-US" dirty="0"/>
              <a:t>it requires a lot of skill</a:t>
            </a:r>
          </a:p>
          <a:p>
            <a:r>
              <a:rPr lang="en-US" dirty="0"/>
              <a:t>for R provides little help, up front</a:t>
            </a:r>
          </a:p>
          <a:p>
            <a:r>
              <a:rPr lang="en-US" dirty="0"/>
              <a:t>best solution: take a step back, to a place where it worked. And advance slowly, one step at a time, toward where you want to go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CCCB8-7518-4D4C-880D-5DE35B374733}"/>
              </a:ext>
            </a:extLst>
          </p:cNvPr>
          <p:cNvSpPr txBox="1"/>
          <p:nvPr/>
        </p:nvSpPr>
        <p:spPr>
          <a:xfrm>
            <a:off x="9889375" y="6550223"/>
            <a:ext cx="230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Office Space (1999)</a:t>
            </a:r>
          </a:p>
        </p:txBody>
      </p:sp>
    </p:spTree>
    <p:extLst>
      <p:ext uri="{BB962C8B-B14F-4D97-AF65-F5344CB8AC3E}">
        <p14:creationId xmlns:p14="http://schemas.microsoft.com/office/powerpoint/2010/main" val="1717197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"/>
            <a:ext cx="7019925" cy="438745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code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14400"/>
            <a:ext cx="4943475" cy="5262563"/>
          </a:xfrm>
        </p:spPr>
        <p:txBody>
          <a:bodyPr/>
          <a:lstStyle/>
          <a:p>
            <a:r>
              <a:rPr lang="en-US" dirty="0"/>
              <a:t>there is a lot of resources on the internet</a:t>
            </a:r>
          </a:p>
          <a:p>
            <a:r>
              <a:rPr lang="en-US" dirty="0"/>
              <a:t>such as </a:t>
            </a:r>
            <a:r>
              <a:rPr lang="en-US" dirty="0" err="1"/>
              <a:t>Reddit</a:t>
            </a:r>
            <a:endParaRPr lang="en-US" dirty="0"/>
          </a:p>
          <a:p>
            <a:r>
              <a:rPr lang="en-US" dirty="0"/>
              <a:t>you may also directly reach out to someone else</a:t>
            </a:r>
          </a:p>
          <a:p>
            <a:r>
              <a:rPr lang="en-US" dirty="0"/>
              <a:t>IMPORTANT: please, provide that person with a detail explanation of the problem (scripts, variables, </a:t>
            </a:r>
            <a:r>
              <a:rPr lang="en-US" dirty="0" err="1"/>
              <a:t>binx</a:t>
            </a:r>
            <a:r>
              <a:rPr lang="en-US" dirty="0"/>
              <a:t>). If we can recreate your error, then it is easier to be of concrete help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06C44-F498-4131-9FD3-18DC1D82EA16}"/>
              </a:ext>
            </a:extLst>
          </p:cNvPr>
          <p:cNvSpPr txBox="1"/>
          <p:nvPr/>
        </p:nvSpPr>
        <p:spPr>
          <a:xfrm>
            <a:off x="9889375" y="6558536"/>
            <a:ext cx="230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Office Space (1999)</a:t>
            </a:r>
          </a:p>
        </p:txBody>
      </p:sp>
    </p:spTree>
    <p:extLst>
      <p:ext uri="{BB962C8B-B14F-4D97-AF65-F5344CB8AC3E}">
        <p14:creationId xmlns:p14="http://schemas.microsoft.com/office/powerpoint/2010/main" val="81569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07F7-0D5D-4AA3-92BF-C92A449F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7D37D-D285-40B3-9FD1-FA3D4C9D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it functionalities are nested in packages</a:t>
            </a:r>
          </a:p>
          <a:p>
            <a:pPr lvl="1"/>
            <a:r>
              <a:rPr lang="en-US" dirty="0"/>
              <a:t>either part of the &lt; core &gt;</a:t>
            </a:r>
          </a:p>
          <a:p>
            <a:pPr lvl="1"/>
            <a:r>
              <a:rPr lang="en-US" dirty="0"/>
              <a:t>or developed by various individuals (such as the R luminescence package)</a:t>
            </a:r>
          </a:p>
          <a:p>
            <a:endParaRPr lang="en-US" dirty="0"/>
          </a:p>
          <a:p>
            <a:r>
              <a:rPr lang="en-US" dirty="0"/>
              <a:t>However, most programs written in R are essentially ephemeral,</a:t>
            </a:r>
          </a:p>
          <a:p>
            <a:pPr lvl="1"/>
            <a:r>
              <a:rPr lang="en-US" dirty="0"/>
              <a:t>written for a single piece of data analysis</a:t>
            </a:r>
          </a:p>
          <a:p>
            <a:endParaRPr lang="en-US" dirty="0"/>
          </a:p>
          <a:p>
            <a:r>
              <a:rPr lang="en-US" dirty="0"/>
              <a:t>hence, if the code says version 1.0, and has not been updated in the past two years, chances are its developer has moved 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38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code: luminescence package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very unfriendly, when it encounters an error</a:t>
            </a:r>
          </a:p>
          <a:p>
            <a:pPr lvl="1"/>
            <a:r>
              <a:rPr lang="en-US" dirty="0"/>
              <a:t>it will stop, providing an error message</a:t>
            </a:r>
          </a:p>
          <a:p>
            <a:pPr lvl="1"/>
            <a:r>
              <a:rPr lang="en-US" dirty="0"/>
              <a:t>in most cases, it is unhelpful, in figuring out the cause</a:t>
            </a:r>
          </a:p>
          <a:p>
            <a:r>
              <a:rPr lang="en-US" dirty="0"/>
              <a:t>various functions in the luminescence package have &lt; </a:t>
            </a:r>
            <a:r>
              <a:rPr lang="en-GB" dirty="0"/>
              <a:t>integrity checks &gt;</a:t>
            </a:r>
          </a:p>
          <a:p>
            <a:pPr lvl="1"/>
            <a:r>
              <a:rPr lang="en-US" dirty="0"/>
              <a:t>it verifies that you are providing data that makes senses</a:t>
            </a:r>
          </a:p>
          <a:p>
            <a:pPr lvl="1"/>
            <a:r>
              <a:rPr lang="en-US" dirty="0"/>
              <a:t>if it fails the </a:t>
            </a:r>
            <a:r>
              <a:rPr lang="en-GB" dirty="0"/>
              <a:t>integrity checks, the function returns a message</a:t>
            </a:r>
          </a:p>
          <a:p>
            <a:pPr lvl="1"/>
            <a:r>
              <a:rPr lang="en-US" dirty="0"/>
              <a:t>it helps a lot to read, once more, the description of the function, to make sense of the message</a:t>
            </a:r>
          </a:p>
          <a:p>
            <a:pPr lvl="1"/>
            <a:r>
              <a:rPr lang="en-US" dirty="0"/>
              <a:t>these &lt; integrity checks &gt; do not verify each and every possible scenario of abuse that YOU might think of!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926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78F9-583E-453A-93D3-22593317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3630-84EF-4393-AD18-DCA01B5B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9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4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8827"/>
            <a:ext cx="10058400" cy="62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0094"/>
            <a:ext cx="10058400" cy="59402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093"/>
          </a:xfrm>
        </p:spPr>
        <p:txBody>
          <a:bodyPr>
            <a:noAutofit/>
          </a:bodyPr>
          <a:lstStyle/>
          <a:p>
            <a:r>
              <a:rPr lang="en-US" sz="3600" dirty="0"/>
              <a:t>user may only interact in the &lt; console &gt;, and &lt; script &gt;, to a certain degree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8936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04F478-7363-4869-81CC-2F31BFA0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window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0323-B3AD-4174-B7E0-D136383F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262563"/>
          </a:xfrm>
        </p:spPr>
        <p:txBody>
          <a:bodyPr/>
          <a:lstStyle/>
          <a:p>
            <a:r>
              <a:rPr lang="en-US" dirty="0"/>
              <a:t>I strongly encourage you to place your coded lines in the &lt; script &gt; window</a:t>
            </a:r>
          </a:p>
          <a:p>
            <a:r>
              <a:rPr lang="en-US" dirty="0"/>
              <a:t>it is possible to execute a line of code directly in the &lt; console &gt; window</a:t>
            </a:r>
          </a:p>
          <a:p>
            <a:r>
              <a:rPr lang="en-US" dirty="0"/>
              <a:t>the console window is a very busy place</a:t>
            </a:r>
          </a:p>
          <a:p>
            <a:pPr lvl="1"/>
            <a:r>
              <a:rPr lang="en-US" dirty="0"/>
              <a:t>this is where you execute individual lines of codes</a:t>
            </a:r>
          </a:p>
          <a:p>
            <a:pPr lvl="1"/>
            <a:r>
              <a:rPr lang="en-US" dirty="0"/>
              <a:t>the textual output is also presented here</a:t>
            </a:r>
          </a:p>
          <a:p>
            <a:r>
              <a:rPr lang="en-US" dirty="0"/>
              <a:t>with the script window, you may only place lines of codes</a:t>
            </a:r>
          </a:p>
          <a:p>
            <a:pPr lvl="1"/>
            <a:r>
              <a:rPr lang="en-US" dirty="0"/>
              <a:t>along with comments</a:t>
            </a:r>
          </a:p>
          <a:p>
            <a:pPr lvl="1"/>
            <a:r>
              <a:rPr lang="en-US" dirty="0"/>
              <a:t>it is easily preserved and saved for future sessions</a:t>
            </a:r>
          </a:p>
          <a:p>
            <a:pPr lvl="1"/>
            <a:r>
              <a:rPr lang="en-US" dirty="0"/>
              <a:t>you can easily replicate what you previously did</a:t>
            </a:r>
          </a:p>
          <a:p>
            <a:pPr lvl="1"/>
            <a:r>
              <a:rPr lang="en-US" dirty="0"/>
              <a:t>the console window is therefor less cluttered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4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console window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x &lt;- </a:t>
            </a:r>
            <a:r>
              <a:rPr lang="en-GB" dirty="0" err="1"/>
              <a:t>rnorm</a:t>
            </a:r>
            <a:r>
              <a:rPr lang="en-GB" dirty="0"/>
              <a:t>(50)</a:t>
            </a:r>
          </a:p>
          <a:p>
            <a:r>
              <a:rPr lang="en-GB" dirty="0"/>
              <a:t>y &lt;- </a:t>
            </a:r>
            <a:r>
              <a:rPr lang="en-GB" dirty="0" err="1"/>
              <a:t>rnorm</a:t>
            </a:r>
            <a:r>
              <a:rPr lang="en-GB" dirty="0"/>
              <a:t>(x)</a:t>
            </a:r>
          </a:p>
          <a:p>
            <a:pPr lvl="1"/>
            <a:r>
              <a:rPr lang="en-US" dirty="0"/>
              <a:t>Generate two pseudo-random normal vectors of x- and y-coordinates</a:t>
            </a:r>
          </a:p>
          <a:p>
            <a:r>
              <a:rPr lang="en-US" dirty="0"/>
              <a:t>plot(x, y)</a:t>
            </a:r>
          </a:p>
          <a:p>
            <a:pPr lvl="1"/>
            <a:r>
              <a:rPr lang="en-US" dirty="0"/>
              <a:t>a scatter plot</a:t>
            </a:r>
          </a:p>
          <a:p>
            <a:pPr lvl="1"/>
            <a:r>
              <a:rPr lang="en-US" dirty="0"/>
              <a:t>A graphics window will appear automatically</a:t>
            </a:r>
          </a:p>
          <a:p>
            <a:r>
              <a:rPr lang="en-US" dirty="0"/>
              <a:t>ls()</a:t>
            </a:r>
          </a:p>
          <a:p>
            <a:pPr lvl="1"/>
            <a:r>
              <a:rPr lang="en-US" dirty="0"/>
              <a:t>See which R objects are now in the R workspace</a:t>
            </a:r>
          </a:p>
          <a:p>
            <a:r>
              <a:rPr lang="en-US" dirty="0" err="1"/>
              <a:t>rm</a:t>
            </a:r>
            <a:r>
              <a:rPr lang="en-US" dirty="0"/>
              <a:t>(x, y)</a:t>
            </a:r>
          </a:p>
          <a:p>
            <a:pPr lvl="1"/>
            <a:r>
              <a:rPr lang="en-US" dirty="0"/>
              <a:t>Remove objects no longer needed</a:t>
            </a:r>
          </a:p>
          <a:p>
            <a:pPr lvl="1"/>
            <a:r>
              <a:rPr lang="en-US" dirty="0"/>
              <a:t>always a good idea to pick up after yourself!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98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is (probably) on the 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5683170" cy="5509548"/>
          </a:xfrm>
        </p:spPr>
        <p:txBody>
          <a:bodyPr>
            <a:normAutofit/>
          </a:bodyPr>
          <a:lstStyle/>
          <a:p>
            <a:r>
              <a:rPr lang="en-US" dirty="0"/>
              <a:t>Yes, there is a manual for the luminescence package: about 300 pages</a:t>
            </a:r>
          </a:p>
          <a:p>
            <a:r>
              <a:rPr lang="en-US" dirty="0"/>
              <a:t>You must know the coded speak of R, however, to properly understand the manual!</a:t>
            </a:r>
          </a:p>
          <a:p>
            <a:r>
              <a:rPr lang="en-US" dirty="0"/>
              <a:t>within the R console window:</a:t>
            </a:r>
          </a:p>
          <a:p>
            <a:pPr lvl="1"/>
            <a:r>
              <a:rPr lang="en-US" dirty="0"/>
              <a:t>help(</a:t>
            </a:r>
            <a:r>
              <a:rPr lang="en-US" dirty="0" err="1"/>
              <a:t>MyFunctionName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?</a:t>
            </a:r>
            <a:r>
              <a:rPr lang="en-US" dirty="0" err="1"/>
              <a:t>MyFunctionName</a:t>
            </a:r>
            <a:endParaRPr lang="en-US" dirty="0"/>
          </a:p>
          <a:p>
            <a:r>
              <a:rPr lang="en-US" dirty="0"/>
              <a:t>with the mouse, you can browse your way to the </a:t>
            </a:r>
            <a:r>
              <a:rPr lang="en-US" dirty="0" err="1"/>
              <a:t>MyFunctionName</a:t>
            </a:r>
            <a:r>
              <a:rPr lang="en-US" dirty="0"/>
              <a:t>, from the luminescence package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000"/>
            <a:ext cx="5715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CF0AF8B-DAD6-4BD6-851A-CCEEF938C28A}" vid="{66F40C1B-13BD-4A23-9450-8F52CD8EDF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2186</TotalTime>
  <Words>3409</Words>
  <Application>Microsoft Office PowerPoint</Application>
  <PresentationFormat>Widescreen</PresentationFormat>
  <Paragraphs>367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Franklin Gothic Medium</vt:lpstr>
      <vt:lpstr>Office Theme</vt:lpstr>
      <vt:lpstr>R primer</vt:lpstr>
      <vt:lpstr>What is &lt; R &gt;</vt:lpstr>
      <vt:lpstr>What is &lt; R &gt;</vt:lpstr>
      <vt:lpstr>PowerPoint Presentation</vt:lpstr>
      <vt:lpstr>PowerPoint Presentation</vt:lpstr>
      <vt:lpstr>user may only interact in the &lt; console &gt;, and &lt; script &gt;, to a certain degree</vt:lpstr>
      <vt:lpstr>Script window</vt:lpstr>
      <vt:lpstr>R console window</vt:lpstr>
      <vt:lpstr>help is (probably) on the way</vt:lpstr>
      <vt:lpstr>PowerPoint Presentation</vt:lpstr>
      <vt:lpstr>Executing commands from or diverting output to a file</vt:lpstr>
      <vt:lpstr>Excel versus R</vt:lpstr>
      <vt:lpstr>number (Excel) versus vector (R)</vt:lpstr>
      <vt:lpstr>assignment statement</vt:lpstr>
      <vt:lpstr>Vector arithmetic: addition</vt:lpstr>
      <vt:lpstr>Vector arithmetic: multiplication</vt:lpstr>
      <vt:lpstr>PowerPoint Presentation</vt:lpstr>
      <vt:lpstr>analyst</vt:lpstr>
      <vt:lpstr>Analyst, version 4.57 (November 2018)</vt:lpstr>
      <vt:lpstr>excel</vt:lpstr>
      <vt:lpstr>honorable mention</vt:lpstr>
      <vt:lpstr>R</vt:lpstr>
      <vt:lpstr>where to get it</vt:lpstr>
      <vt:lpstr>PowerPoint Presentation</vt:lpstr>
      <vt:lpstr>Basic keywords in R</vt:lpstr>
      <vt:lpstr>error code</vt:lpstr>
      <vt:lpstr>workspace</vt:lpstr>
      <vt:lpstr>file path (working directory)</vt:lpstr>
      <vt:lpstr>file path (working directory)</vt:lpstr>
      <vt:lpstr>how to bring data into R</vt:lpstr>
      <vt:lpstr>objects in the luminescence packages</vt:lpstr>
      <vt:lpstr>PowerPoint Presentation</vt:lpstr>
      <vt:lpstr>bin/binx and XSYG</vt:lpstr>
      <vt:lpstr>accessing information</vt:lpstr>
      <vt:lpstr>creating a subset</vt:lpstr>
      <vt:lpstr>creating a subset</vt:lpstr>
      <vt:lpstr>creating a subset</vt:lpstr>
      <vt:lpstr>creating a subset</vt:lpstr>
      <vt:lpstr>creating a subset</vt:lpstr>
      <vt:lpstr>Combining .BIN(X) files</vt:lpstr>
      <vt:lpstr>function: how to pass data to it</vt:lpstr>
      <vt:lpstr>function: how to pass data to it</vt:lpstr>
      <vt:lpstr>function: how to pass data to it</vt:lpstr>
      <vt:lpstr>function: how to pass data to it</vt:lpstr>
      <vt:lpstr>function: how to pass data to it</vt:lpstr>
      <vt:lpstr>function: how to pass data to it</vt:lpstr>
      <vt:lpstr>function: how to pass data to it</vt:lpstr>
      <vt:lpstr>error code</vt:lpstr>
      <vt:lpstr>error code</vt:lpstr>
      <vt:lpstr>error code: luminescence package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Huot, Sebastien</dc:creator>
  <cp:lastModifiedBy>Huot, Sebastien</cp:lastModifiedBy>
  <cp:revision>130</cp:revision>
  <dcterms:created xsi:type="dcterms:W3CDTF">2019-07-25T16:19:07Z</dcterms:created>
  <dcterms:modified xsi:type="dcterms:W3CDTF">2019-08-05T14:17:10Z</dcterms:modified>
</cp:coreProperties>
</file>