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9" r:id="rId2"/>
    <p:sldId id="301" r:id="rId3"/>
    <p:sldId id="300" r:id="rId4"/>
    <p:sldId id="256" r:id="rId5"/>
    <p:sldId id="257" r:id="rId6"/>
    <p:sldId id="299" r:id="rId7"/>
    <p:sldId id="258" r:id="rId8"/>
    <p:sldId id="261" r:id="rId9"/>
    <p:sldId id="262" r:id="rId10"/>
    <p:sldId id="306" r:id="rId11"/>
    <p:sldId id="263" r:id="rId12"/>
    <p:sldId id="288" r:id="rId13"/>
    <p:sldId id="287" r:id="rId14"/>
    <p:sldId id="277" r:id="rId15"/>
    <p:sldId id="302" r:id="rId16"/>
    <p:sldId id="303" r:id="rId17"/>
    <p:sldId id="304" r:id="rId18"/>
    <p:sldId id="305" r:id="rId19"/>
    <p:sldId id="266" r:id="rId20"/>
    <p:sldId id="267" r:id="rId21"/>
    <p:sldId id="26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79" r:id="rId33"/>
    <p:sldId id="275" r:id="rId34"/>
    <p:sldId id="274" r:id="rId35"/>
    <p:sldId id="27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6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3880-F1B2-421A-9A3B-047C4868FA3B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C3E-6D37-485B-8B2C-8B029059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8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3880-F1B2-421A-9A3B-047C4868FA3B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C3E-6D37-485B-8B2C-8B029059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3880-F1B2-421A-9A3B-047C4868FA3B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C3E-6D37-485B-8B2C-8B029059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5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3880-F1B2-421A-9A3B-047C4868FA3B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C3E-6D37-485B-8B2C-8B029059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6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3880-F1B2-421A-9A3B-047C4868FA3B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C3E-6D37-485B-8B2C-8B029059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8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3880-F1B2-421A-9A3B-047C4868FA3B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C3E-6D37-485B-8B2C-8B029059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2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3880-F1B2-421A-9A3B-047C4868FA3B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C3E-6D37-485B-8B2C-8B029059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6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3880-F1B2-421A-9A3B-047C4868FA3B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C3E-6D37-485B-8B2C-8B029059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9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3880-F1B2-421A-9A3B-047C4868FA3B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C3E-6D37-485B-8B2C-8B029059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1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3880-F1B2-421A-9A3B-047C4868FA3B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C3E-6D37-485B-8B2C-8B029059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3880-F1B2-421A-9A3B-047C4868FA3B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CC3E-6D37-485B-8B2C-8B029059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7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03880-F1B2-421A-9A3B-047C4868FA3B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5CC3E-6D37-485B-8B2C-8B0290599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5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ter_Ustinov" TargetMode="External"/><Relationship Id="rId2" Type="http://schemas.openxmlformats.org/officeDocument/2006/relationships/hyperlink" Target="http://viaf.org/viaf/9827366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Vivian_Beaumont_Theater" TargetMode="External"/><Relationship Id="rId5" Type="http://schemas.openxmlformats.org/officeDocument/2006/relationships/hyperlink" Target="https://en.wikipedia.org/wiki/The_Unknown_Soldier_and_His_Wife" TargetMode="External"/><Relationship Id="rId4" Type="http://schemas.openxmlformats.org/officeDocument/2006/relationships/hyperlink" Target="http://theatricalia.com/person/r85/peter-ustino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nadiantheatre.com/" TargetMode="External"/><Relationship Id="rId13" Type="http://schemas.openxmlformats.org/officeDocument/2006/relationships/hyperlink" Target="http://www.doollee.com/" TargetMode="External"/><Relationship Id="rId3" Type="http://schemas.openxmlformats.org/officeDocument/2006/relationships/hyperlink" Target="http://viaf.org/" TargetMode="External"/><Relationship Id="rId7" Type="http://schemas.openxmlformats.org/officeDocument/2006/relationships/hyperlink" Target="https://www.worldcat.org/identities/" TargetMode="External"/><Relationship Id="rId12" Type="http://schemas.openxmlformats.org/officeDocument/2006/relationships/hyperlink" Target="http://adb.anu.edu.au/" TargetMode="External"/><Relationship Id="rId2" Type="http://schemas.openxmlformats.org/officeDocument/2006/relationships/hyperlink" Target="http://id.loc.gov/authorities/names.html" TargetMode="External"/><Relationship Id="rId16" Type="http://schemas.openxmlformats.org/officeDocument/2006/relationships/hyperlink" Target="https://theatricali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" TargetMode="External"/><Relationship Id="rId11" Type="http://schemas.openxmlformats.org/officeDocument/2006/relationships/hyperlink" Target="https://www.goodreads.com/" TargetMode="External"/><Relationship Id="rId5" Type="http://schemas.openxmlformats.org/officeDocument/2006/relationships/hyperlink" Target="https://www.ibdb.com/" TargetMode="External"/><Relationship Id="rId15" Type="http://schemas.openxmlformats.org/officeDocument/2006/relationships/hyperlink" Target="https://www.amazon.com/books-used-books-textbooks/b?ie=UTF8&amp;node=283155" TargetMode="External"/><Relationship Id="rId10" Type="http://schemas.openxmlformats.org/officeDocument/2006/relationships/hyperlink" Target="http://www.tcm.com/" TargetMode="External"/><Relationship Id="rId4" Type="http://schemas.openxmlformats.org/officeDocument/2006/relationships/hyperlink" Target="http://www.imdb.com/" TargetMode="External"/><Relationship Id="rId9" Type="http://schemas.openxmlformats.org/officeDocument/2006/relationships/hyperlink" Target="https://www.britannica.com/" TargetMode="External"/><Relationship Id="rId14" Type="http://schemas.openxmlformats.org/officeDocument/2006/relationships/hyperlink" Target="http://www.operascotland.org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Linked Data in the Library 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dirty="0"/>
              <a:t>Focused mainly on traditional library bibliographic data </a:t>
            </a:r>
          </a:p>
          <a:p>
            <a:pPr lvl="1"/>
            <a:r>
              <a:rPr lang="en-US" sz="3200" dirty="0"/>
              <a:t>BIBFRAME</a:t>
            </a:r>
          </a:p>
          <a:p>
            <a:pPr lvl="1"/>
            <a:r>
              <a:rPr lang="en-US" sz="3200" dirty="0"/>
              <a:t>LD4L and LD4P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Different types of resources (Maps, Music, Art works, incunabular…)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Annotation</a:t>
            </a:r>
          </a:p>
          <a:p>
            <a:pPr lvl="1"/>
            <a:r>
              <a:rPr lang="en-US" sz="3200" dirty="0"/>
              <a:t>BIBFLOW</a:t>
            </a:r>
          </a:p>
          <a:p>
            <a:pPr lvl="1"/>
            <a:r>
              <a:rPr lang="en-US" sz="3200" dirty="0" err="1"/>
              <a:t>Zpheira</a:t>
            </a:r>
            <a:endParaRPr lang="en-US" sz="3200" dirty="0"/>
          </a:p>
          <a:p>
            <a:pPr lvl="1"/>
            <a:r>
              <a:rPr lang="en-US" sz="3200" dirty="0"/>
              <a:t>OCLC</a:t>
            </a:r>
          </a:p>
          <a:p>
            <a:pPr lvl="1"/>
            <a:r>
              <a:rPr lang="en-US" sz="3200" dirty="0"/>
              <a:t>Vendor (Ex </a:t>
            </a:r>
            <a:r>
              <a:rPr lang="en-US" sz="3200" dirty="0" err="1"/>
              <a:t>Libris</a:t>
            </a:r>
            <a:r>
              <a:rPr lang="en-US" sz="3200" dirty="0"/>
              <a:t>, </a:t>
            </a:r>
            <a:r>
              <a:rPr lang="en-US" sz="3200" dirty="0" err="1"/>
              <a:t>Casalini</a:t>
            </a:r>
            <a:r>
              <a:rPr lang="en-US" sz="3200" dirty="0"/>
              <a:t>)</a:t>
            </a:r>
          </a:p>
          <a:p>
            <a:pPr lvl="1"/>
            <a:endParaRPr lang="en-US" sz="3200" dirty="0"/>
          </a:p>
          <a:p>
            <a:endParaRPr lang="en-US" sz="3600" dirty="0">
              <a:solidFill>
                <a:schemeClr val="accent2"/>
              </a:solidFill>
            </a:endParaRPr>
          </a:p>
          <a:p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828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3" y="1130329"/>
            <a:ext cx="7036739" cy="555175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3" r="63608" b="85111"/>
          <a:stretch/>
        </p:blipFill>
        <p:spPr>
          <a:xfrm>
            <a:off x="4920605" y="1300581"/>
            <a:ext cx="4680595" cy="53639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r="67152" b="52038"/>
          <a:stretch/>
        </p:blipFill>
        <p:spPr>
          <a:xfrm>
            <a:off x="4920605" y="1964672"/>
            <a:ext cx="4223395" cy="165175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49" r="33182" b="5003"/>
          <a:stretch/>
        </p:blipFill>
        <p:spPr>
          <a:xfrm>
            <a:off x="4920605" y="3667991"/>
            <a:ext cx="6868113" cy="289906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7" r="62721" b="81554"/>
          <a:stretch/>
        </p:blipFill>
        <p:spPr>
          <a:xfrm>
            <a:off x="2335323" y="1925350"/>
            <a:ext cx="6085795" cy="60267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3" r="55338" b="67330"/>
          <a:stretch/>
        </p:blipFill>
        <p:spPr>
          <a:xfrm>
            <a:off x="2335323" y="2686520"/>
            <a:ext cx="7265877" cy="129725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43" r="37175" b="39630"/>
          <a:stretch/>
        </p:blipFill>
        <p:spPr>
          <a:xfrm>
            <a:off x="2336251" y="4166029"/>
            <a:ext cx="9751822" cy="15586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8" r="59620" b="76688"/>
          <a:stretch/>
        </p:blipFill>
        <p:spPr>
          <a:xfrm>
            <a:off x="4370757" y="458192"/>
            <a:ext cx="6388351" cy="128490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229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739839"/>
              </p:ext>
            </p:extLst>
          </p:nvPr>
        </p:nvGraphicFramePr>
        <p:xfrm>
          <a:off x="6081308" y="164013"/>
          <a:ext cx="541213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schema:VisualArtWork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schema:name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&gt;1914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Sergeant and Grocer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        &lt;</a:t>
                      </a:r>
                      <a:r>
                        <a:rPr lang="en-US" baseline="0" dirty="0" err="1"/>
                        <a:t>schema:genre</a:t>
                      </a:r>
                      <a:r>
                        <a:rPr lang="en-US" baseline="0" dirty="0"/>
                        <a:t>&gt;Costume rendering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 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schema:isPartOf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0" y="905693"/>
            <a:ext cx="5768334" cy="4875995"/>
          </a:xfr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092057"/>
              </p:ext>
            </p:extLst>
          </p:nvPr>
        </p:nvGraphicFramePr>
        <p:xfrm>
          <a:off x="6655492" y="4690426"/>
          <a:ext cx="5399055" cy="168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7589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schema:Book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       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&lt;schema:name&gt; Unknown Soldier and …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    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schema:author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http://viaf.org/viaf/98273667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</a:rPr>
                        <a:t>           </a:t>
                      </a:r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800" i="0" dirty="0" err="1">
                          <a:solidFill>
                            <a:schemeClr val="tx1"/>
                          </a:solidFill>
                        </a:rPr>
                        <a:t>schema:sameAs</a:t>
                      </a:r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1400" dirty="0"/>
                        <a:t>http://theatricalia.com/person/r85/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                                                 peter-</a:t>
                      </a:r>
                      <a:r>
                        <a:rPr lang="en-US" sz="1400" dirty="0" err="1"/>
                        <a:t>ustinov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043711"/>
              </p:ext>
            </p:extLst>
          </p:nvPr>
        </p:nvGraphicFramePr>
        <p:xfrm>
          <a:off x="6367509" y="2223467"/>
          <a:ext cx="5687038" cy="189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01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schema:CreativeWork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dirty="0" err="1">
                          <a:solidFill>
                            <a:schemeClr val="tx1"/>
                          </a:solidFill>
                        </a:rPr>
                        <a:t>StageWork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US" baseline="0" dirty="0"/>
                        <a:t>      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schema:locationCreated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http://viaf.org/viaf/14095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34">
                <a:tc>
                  <a:txBody>
                    <a:bodyPr/>
                    <a:lstStyle/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&lt;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schema:sameAs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&gt;https://...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   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schema:dateCreated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&gt;1967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schema:exampleOfWork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403991" y="1357567"/>
            <a:ext cx="189155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09414" y="2293305"/>
            <a:ext cx="189155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93146" y="3823820"/>
            <a:ext cx="189155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643484" y="4756236"/>
            <a:ext cx="189155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>
            <a:stCxn id="6" idx="1"/>
            <a:endCxn id="17" idx="1"/>
          </p:cNvCxnSpPr>
          <p:nvPr/>
        </p:nvCxnSpPr>
        <p:spPr>
          <a:xfrm rot="10800000" flipV="1">
            <a:off x="6312552" y="1493205"/>
            <a:ext cx="91440" cy="914400"/>
          </a:xfrm>
          <a:prstGeom prst="bentConnector3">
            <a:avLst>
              <a:gd name="adj1" fmla="val 417242"/>
            </a:avLst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0" idx="1"/>
            <a:endCxn id="22" idx="1"/>
          </p:cNvCxnSpPr>
          <p:nvPr/>
        </p:nvCxnSpPr>
        <p:spPr>
          <a:xfrm rot="10800000" flipH="1" flipV="1">
            <a:off x="6593146" y="3938120"/>
            <a:ext cx="50338" cy="932416"/>
          </a:xfrm>
          <a:prstGeom prst="bentConnector3">
            <a:avLst>
              <a:gd name="adj1" fmla="val -813650"/>
            </a:avLst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29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1576" y="2727424"/>
            <a:ext cx="5225144" cy="369331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exampleOfWork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: 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@type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: 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"Book"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author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: 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@type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: 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"Person"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@id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: 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hlinkClick r:id="rId2"/>
              </a:rPr>
              <a:t>http://viaf.org/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hlinkClick r:id="rId2"/>
              </a:rPr>
              <a:t>viaf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hlinkClick r:id="rId2"/>
              </a:rPr>
              <a:t>/98273667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sameAs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: 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hlinkClick r:id="rId3"/>
              </a:rPr>
              <a:t>https://en.wikipedia.org/wiki/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hlinkClick r:id="rId3"/>
              </a:rPr>
              <a:t>Peter_Ustinov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hlinkClick r:id="rId4"/>
              </a:rPr>
              <a:t>http://theatricalia.com/person/r85/peter-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hlinkClick r:id="rId4"/>
              </a:rPr>
              <a:t>ustinov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"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</p:txBody>
      </p:sp>
      <p:sp>
        <p:nvSpPr>
          <p:cNvPr id="5" name="Rectangle 4"/>
          <p:cNvSpPr/>
          <p:nvPr/>
        </p:nvSpPr>
        <p:spPr>
          <a:xfrm>
            <a:off x="6231576" y="230791"/>
            <a:ext cx="5225144" cy="120032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@type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: 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08000"/>
                </a:solidFill>
                <a:latin typeface="Courier New" panose="02070309020205020404" pitchFamily="49" charset="0"/>
              </a:rPr>
              <a:t>VisualArtwork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: 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"1914: Sergeant and Grocer"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genre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: 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"Costume rendering"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artform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: 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"Image"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</p:txBody>
      </p:sp>
      <p:sp>
        <p:nvSpPr>
          <p:cNvPr id="7" name="Rectangle 6"/>
          <p:cNvSpPr/>
          <p:nvPr/>
        </p:nvSpPr>
        <p:spPr>
          <a:xfrm>
            <a:off x="6231576" y="972471"/>
            <a:ext cx="5225144" cy="452431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@type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: 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08000"/>
                </a:solidFill>
                <a:latin typeface="Courier New" panose="02070309020205020404" pitchFamily="49" charset="0"/>
              </a:rPr>
              <a:t>CreativeWork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additionalType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: 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08000"/>
                </a:solidFill>
                <a:latin typeface="Courier New" panose="02070309020205020404" pitchFamily="49" charset="0"/>
              </a:rPr>
              <a:t>scp:StageWork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: 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"Unknown Soldier and His Wife"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sameAs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: [ ],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@id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: 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hlinkClick r:id="rId5"/>
              </a:rPr>
              <a:t>https://en.wikipedia.org/wiki/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hlinkClick r:id="rId5"/>
              </a:rPr>
              <a:t>The_Unknown_Soldier_and_His_Wife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dateCreated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: 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"1967"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locationCreated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: 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@id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: 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hlinkClick r:id="rId6"/>
              </a:rPr>
              <a:t>http://id.loc.gov/authorities/names/n2009004953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r>
              <a:rPr 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sameAs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: 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hlinkClick r:id="rId6"/>
              </a:rPr>
              <a:t> https://en.wikipedia.org/wiki/Vivian_Beaumont_Theater 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"</a:t>
            </a:r>
            <a:endParaRPr lang="en-US" b="0" i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87158"/>
              </p:ext>
            </p:extLst>
          </p:nvPr>
        </p:nvGraphicFramePr>
        <p:xfrm>
          <a:off x="96145" y="230791"/>
          <a:ext cx="541213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schema:VisualArtWork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schema:name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&gt;1914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Sergeant and Grocer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        &lt;</a:t>
                      </a:r>
                      <a:r>
                        <a:rPr lang="en-US" baseline="0" dirty="0" err="1"/>
                        <a:t>schema:genre</a:t>
                      </a:r>
                      <a:r>
                        <a:rPr lang="en-US" baseline="0" dirty="0"/>
                        <a:t>&gt;Costume rendering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 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schema:isPartOf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242783"/>
              </p:ext>
            </p:extLst>
          </p:nvPr>
        </p:nvGraphicFramePr>
        <p:xfrm>
          <a:off x="109220" y="4412196"/>
          <a:ext cx="5399055" cy="168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9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7589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schema:Book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       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&lt;schema:name&gt; Unknown Soldier and …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    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schema:author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http://viaf.org/viaf/98273667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</a:rPr>
                        <a:t>           </a:t>
                      </a:r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800" i="0" dirty="0" err="1">
                          <a:solidFill>
                            <a:schemeClr val="tx1"/>
                          </a:solidFill>
                        </a:rPr>
                        <a:t>schema:sameAs</a:t>
                      </a:r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1400" dirty="0"/>
                        <a:t>http://theatricalia.com/person/r85/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                                                 peter-</a:t>
                      </a:r>
                      <a:r>
                        <a:rPr lang="en-US" sz="1400" dirty="0" err="1"/>
                        <a:t>ustinov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989902"/>
              </p:ext>
            </p:extLst>
          </p:nvPr>
        </p:nvGraphicFramePr>
        <p:xfrm>
          <a:off x="96145" y="2117741"/>
          <a:ext cx="5687038" cy="189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011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schema:CreativeWork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i="1" dirty="0" err="1">
                          <a:solidFill>
                            <a:schemeClr val="tx1"/>
                          </a:solidFill>
                        </a:rPr>
                        <a:t>StageWork</a:t>
                      </a:r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en-US" baseline="0" dirty="0"/>
                        <a:t>      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schema:locationCreated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en-US" sz="16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http://viaf.org/viaf/14095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34">
                <a:tc>
                  <a:txBody>
                    <a:bodyPr/>
                    <a:lstStyle/>
                    <a:p>
                      <a:pPr fontAlgn="base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&lt;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schema:sameAs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&gt;https://...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   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schema:dateCreated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&gt;1967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schema:exampleOfWork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07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6" t="8535" r="1327" b="5689"/>
          <a:stretch/>
        </p:blipFill>
        <p:spPr>
          <a:xfrm>
            <a:off x="1085088" y="0"/>
            <a:ext cx="10034016" cy="687319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75232" y="950976"/>
            <a:ext cx="4511040" cy="5254752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68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21" y="1122363"/>
            <a:ext cx="11782096" cy="3954134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2">
                    <a:lumMod val="75000"/>
                  </a:schemeClr>
                </a:solidFill>
              </a:rPr>
              <a:t>1. Motley Collection of Theatre and Costume Design</a:t>
            </a:r>
            <a:br>
              <a:rPr lang="en-US" sz="4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4400" b="1" dirty="0">
                <a:solidFill>
                  <a:schemeClr val="bg2">
                    <a:lumMod val="75000"/>
                  </a:schemeClr>
                </a:solidFill>
              </a:rPr>
              <a:t>     (Portraits of Actors, 1720-1920)</a:t>
            </a:r>
            <a:br>
              <a:rPr lang="en-US" sz="4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4400" b="1" dirty="0"/>
              <a:t>2. Kolb-Proust Archive Collection</a:t>
            </a:r>
          </a:p>
        </p:txBody>
      </p:sp>
    </p:spTree>
    <p:extLst>
      <p:ext uri="{BB962C8B-B14F-4D97-AF65-F5344CB8AC3E}">
        <p14:creationId xmlns:p14="http://schemas.microsoft.com/office/powerpoint/2010/main" val="2228794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8394"/>
            <a:ext cx="10515600" cy="1325563"/>
          </a:xfrm>
        </p:spPr>
        <p:txBody>
          <a:bodyPr/>
          <a:lstStyle/>
          <a:p>
            <a:r>
              <a:rPr lang="en-US" b="1" dirty="0"/>
              <a:t>Kolb-Proust Archive – Background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43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sz="3600" dirty="0"/>
          </a:p>
          <a:p>
            <a:pPr marL="0" indent="0">
              <a:buNone/>
            </a:pPr>
            <a:r>
              <a:rPr lang="fr-CA" sz="3600" dirty="0"/>
              <a:t>Marcel Proust (1871-1922), French </a:t>
            </a:r>
            <a:r>
              <a:rPr lang="fr-CA" sz="3600" dirty="0" err="1"/>
              <a:t>writer</a:t>
            </a:r>
            <a:r>
              <a:rPr lang="fr-CA" sz="3600" dirty="0"/>
              <a:t>, </a:t>
            </a:r>
            <a:r>
              <a:rPr lang="fr-CA" sz="3600" dirty="0" err="1"/>
              <a:t>author</a:t>
            </a:r>
            <a:r>
              <a:rPr lang="fr-CA" sz="3600" dirty="0"/>
              <a:t> of </a:t>
            </a:r>
            <a:r>
              <a:rPr lang="fr-CA" sz="3600" i="1" dirty="0"/>
              <a:t>Remembrance of </a:t>
            </a:r>
            <a:r>
              <a:rPr lang="fr-CA" sz="3600" i="1" dirty="0" err="1"/>
              <a:t>Things</a:t>
            </a:r>
            <a:r>
              <a:rPr lang="fr-CA" sz="3600" i="1" dirty="0"/>
              <a:t> </a:t>
            </a:r>
            <a:r>
              <a:rPr lang="fr-CA" sz="3600" i="1" dirty="0" err="1"/>
              <a:t>Past</a:t>
            </a:r>
            <a:r>
              <a:rPr lang="fr-CA" sz="3600" i="1" dirty="0"/>
              <a:t>/In </a:t>
            </a:r>
            <a:r>
              <a:rPr lang="fr-CA" sz="3600" i="1" dirty="0" err="1"/>
              <a:t>Search</a:t>
            </a:r>
            <a:r>
              <a:rPr lang="fr-CA" sz="3600" i="1" dirty="0"/>
              <a:t> of </a:t>
            </a:r>
            <a:r>
              <a:rPr lang="fr-CA" sz="3600" i="1" dirty="0" err="1"/>
              <a:t>Lost</a:t>
            </a:r>
            <a:r>
              <a:rPr lang="fr-CA" sz="3600" i="1" dirty="0"/>
              <a:t> Time</a:t>
            </a:r>
          </a:p>
          <a:p>
            <a:pPr marL="0" indent="0">
              <a:buNone/>
            </a:pPr>
            <a:endParaRPr lang="fr-CA" sz="3600" dirty="0"/>
          </a:p>
          <a:p>
            <a:pPr marL="0" indent="0">
              <a:buNone/>
            </a:pPr>
            <a:r>
              <a:rPr lang="fr-CA" sz="3600" dirty="0"/>
              <a:t>Philip Kolb (1907-1992), Professor of French </a:t>
            </a:r>
            <a:r>
              <a:rPr lang="fr-CA" sz="3600" dirty="0" err="1"/>
              <a:t>Literature</a:t>
            </a:r>
            <a:r>
              <a:rPr lang="fr-CA" sz="3600" dirty="0"/>
              <a:t> at UIUC 1945-1992, editor of Marcel </a:t>
            </a:r>
            <a:r>
              <a:rPr lang="fr-CA" sz="3600" dirty="0" err="1"/>
              <a:t>Proust’s</a:t>
            </a:r>
            <a:r>
              <a:rPr lang="fr-CA" sz="3600" dirty="0"/>
              <a:t> </a:t>
            </a:r>
            <a:r>
              <a:rPr lang="fr-CA" sz="3600" dirty="0" err="1"/>
              <a:t>correspondence</a:t>
            </a:r>
            <a:r>
              <a:rPr lang="fr-CA" sz="3600" dirty="0"/>
              <a:t> (Plon, Paris, 1970-1993, 21 volumes)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996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8394"/>
            <a:ext cx="10515600" cy="1325563"/>
          </a:xfrm>
        </p:spPr>
        <p:txBody>
          <a:bodyPr/>
          <a:lstStyle/>
          <a:p>
            <a:r>
              <a:rPr lang="en-US" b="1" dirty="0"/>
              <a:t>Kolb-Proust Archive – Background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43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sz="3600" dirty="0"/>
          </a:p>
          <a:p>
            <a:pPr marL="0" indent="0">
              <a:buNone/>
            </a:pPr>
            <a:r>
              <a:rPr lang="fr-CA" sz="3600" dirty="0" err="1"/>
              <a:t>Proust’s</a:t>
            </a:r>
            <a:r>
              <a:rPr lang="fr-CA" sz="3600" dirty="0"/>
              <a:t> </a:t>
            </a:r>
            <a:r>
              <a:rPr lang="fr-CA" sz="3600" dirty="0" err="1"/>
              <a:t>correspondence</a:t>
            </a:r>
            <a:r>
              <a:rPr lang="fr-CA" sz="3600" dirty="0"/>
              <a:t>: 5,000 (out of 20,000?) </a:t>
            </a:r>
            <a:r>
              <a:rPr lang="fr-CA" sz="3600" dirty="0" err="1"/>
              <a:t>dispersed</a:t>
            </a:r>
            <a:r>
              <a:rPr lang="fr-CA" sz="3600" dirty="0"/>
              <a:t>, </a:t>
            </a:r>
            <a:r>
              <a:rPr lang="fr-CA" sz="3600" b="1" u="sng" dirty="0" err="1"/>
              <a:t>undated</a:t>
            </a:r>
            <a:r>
              <a:rPr lang="fr-CA" sz="3600" dirty="0"/>
              <a:t>, </a:t>
            </a:r>
            <a:r>
              <a:rPr lang="fr-CA" sz="3600" dirty="0" err="1"/>
              <a:t>unidentified</a:t>
            </a:r>
            <a:r>
              <a:rPr lang="fr-CA" sz="3600" dirty="0"/>
              <a:t> </a:t>
            </a:r>
            <a:r>
              <a:rPr lang="fr-CA" sz="3600" dirty="0" err="1"/>
              <a:t>letters</a:t>
            </a:r>
            <a:r>
              <a:rPr lang="fr-CA" sz="3600" dirty="0"/>
              <a:t> </a:t>
            </a:r>
            <a:r>
              <a:rPr lang="fr-CA" sz="3600" dirty="0" err="1"/>
              <a:t>included</a:t>
            </a:r>
            <a:r>
              <a:rPr lang="fr-CA" sz="3600" dirty="0"/>
              <a:t> in </a:t>
            </a:r>
            <a:r>
              <a:rPr lang="fr-CA" sz="3600" dirty="0" err="1"/>
              <a:t>21-volume</a:t>
            </a:r>
            <a:r>
              <a:rPr lang="fr-CA" sz="3600" dirty="0"/>
              <a:t> </a:t>
            </a:r>
            <a:r>
              <a:rPr lang="fr-CA" sz="3600" dirty="0" err="1"/>
              <a:t>edition</a:t>
            </a:r>
            <a:r>
              <a:rPr lang="fr-CA" sz="3600" dirty="0"/>
              <a:t>.</a:t>
            </a:r>
          </a:p>
          <a:p>
            <a:pPr marL="0" indent="0">
              <a:buNone/>
            </a:pPr>
            <a:endParaRPr lang="fr-CA" sz="3600" dirty="0"/>
          </a:p>
          <a:p>
            <a:pPr marL="0" indent="0">
              <a:buNone/>
            </a:pPr>
            <a:r>
              <a:rPr lang="fr-CA" sz="3600" dirty="0"/>
              <a:t>Kolb: system of 40,000 </a:t>
            </a:r>
            <a:r>
              <a:rPr lang="fr-CA" sz="3600" dirty="0" err="1"/>
              <a:t>notecards</a:t>
            </a:r>
            <a:r>
              <a:rPr lang="fr-CA" sz="3600" dirty="0"/>
              <a:t> </a:t>
            </a:r>
            <a:r>
              <a:rPr lang="fr-CA" sz="3600" dirty="0" err="1"/>
              <a:t>organized</a:t>
            </a:r>
            <a:r>
              <a:rPr lang="fr-CA" sz="3600" dirty="0"/>
              <a:t> in cross-</a:t>
            </a:r>
            <a:r>
              <a:rPr lang="fr-CA" sz="3600" dirty="0" err="1"/>
              <a:t>referenced</a:t>
            </a:r>
            <a:r>
              <a:rPr lang="fr-CA" sz="3600" dirty="0"/>
              <a:t> </a:t>
            </a:r>
            <a:r>
              <a:rPr lang="fr-CA" sz="3600" dirty="0" err="1"/>
              <a:t>card</a:t>
            </a:r>
            <a:r>
              <a:rPr lang="fr-CA" sz="3600" dirty="0"/>
              <a:t> files as </a:t>
            </a:r>
            <a:r>
              <a:rPr lang="fr-CA" sz="3600" dirty="0" err="1"/>
              <a:t>tools</a:t>
            </a:r>
            <a:r>
              <a:rPr lang="fr-CA" sz="3600" dirty="0"/>
              <a:t> to </a:t>
            </a:r>
            <a:r>
              <a:rPr lang="fr-CA" sz="3600" dirty="0" err="1"/>
              <a:t>edit</a:t>
            </a:r>
            <a:r>
              <a:rPr lang="fr-CA" sz="3600" dirty="0"/>
              <a:t> </a:t>
            </a:r>
            <a:r>
              <a:rPr lang="fr-CA" sz="3600" dirty="0" err="1"/>
              <a:t>letters</a:t>
            </a:r>
            <a:r>
              <a:rPr lang="fr-CA" sz="3600" dirty="0"/>
              <a:t> and compile </a:t>
            </a:r>
            <a:r>
              <a:rPr lang="fr-CA" sz="3600" dirty="0" err="1"/>
              <a:t>critical</a:t>
            </a:r>
            <a:r>
              <a:rPr lang="fr-CA" sz="3600" dirty="0"/>
              <a:t> </a:t>
            </a:r>
            <a:r>
              <a:rPr lang="fr-CA" sz="3600" dirty="0" err="1"/>
              <a:t>apparatus</a:t>
            </a:r>
            <a:endParaRPr lang="fr-CA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744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8394"/>
            <a:ext cx="10515600" cy="1325563"/>
          </a:xfrm>
        </p:spPr>
        <p:txBody>
          <a:bodyPr/>
          <a:lstStyle/>
          <a:p>
            <a:r>
              <a:rPr lang="en-US" b="1" dirty="0"/>
              <a:t>Kolb-Proust Archive – Kolb’s card files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825625"/>
            <a:ext cx="7477125" cy="4351338"/>
          </a:xfrm>
        </p:spPr>
        <p:txBody>
          <a:bodyPr/>
          <a:lstStyle/>
          <a:p>
            <a:r>
              <a:rPr lang="en-US" b="1" dirty="0"/>
              <a:t>Chronological file</a:t>
            </a:r>
          </a:p>
          <a:p>
            <a:r>
              <a:rPr lang="en-US" b="1" dirty="0"/>
              <a:t>Bibliography of texts by and about Proust</a:t>
            </a:r>
          </a:p>
          <a:p>
            <a:r>
              <a:rPr lang="en-US" dirty="0"/>
              <a:t>Person file</a:t>
            </a:r>
          </a:p>
          <a:p>
            <a:r>
              <a:rPr lang="en-US" dirty="0"/>
              <a:t>Correspondence file</a:t>
            </a:r>
          </a:p>
          <a:p>
            <a:r>
              <a:rPr lang="en-US" dirty="0"/>
              <a:t>Place file</a:t>
            </a:r>
          </a:p>
          <a:p>
            <a:r>
              <a:rPr lang="en-US" dirty="0"/>
              <a:t>File of literary citations</a:t>
            </a:r>
          </a:p>
          <a:p>
            <a:r>
              <a:rPr lang="en-US" dirty="0"/>
              <a:t>Periodical file</a:t>
            </a:r>
          </a:p>
          <a:p>
            <a:r>
              <a:rPr lang="en-US" dirty="0"/>
              <a:t>File of persons not cited in the correspondence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964" y="1832193"/>
            <a:ext cx="5451036" cy="356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08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6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87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8394"/>
            <a:ext cx="10515600" cy="1325563"/>
          </a:xfrm>
        </p:spPr>
        <p:txBody>
          <a:bodyPr/>
          <a:lstStyle/>
          <a:p>
            <a:r>
              <a:rPr lang="en-US" b="1" dirty="0"/>
              <a:t>Kolb-Proust Archive Collection’s 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4361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b="1" dirty="0"/>
              <a:t>Maintains Name Database</a:t>
            </a:r>
          </a:p>
          <a:p>
            <a:pPr lvl="2"/>
            <a:r>
              <a:rPr lang="en-US" sz="2800" dirty="0"/>
              <a:t>Name</a:t>
            </a:r>
          </a:p>
          <a:p>
            <a:pPr lvl="2"/>
            <a:r>
              <a:rPr lang="en-US" sz="2800" dirty="0"/>
              <a:t>Dates</a:t>
            </a:r>
          </a:p>
          <a:p>
            <a:pPr lvl="2"/>
            <a:r>
              <a:rPr lang="en-US" sz="2800" dirty="0"/>
              <a:t>Family information</a:t>
            </a:r>
          </a:p>
          <a:p>
            <a:pPr lvl="2"/>
            <a:r>
              <a:rPr lang="en-US" sz="2800" dirty="0"/>
              <a:t>Work information</a:t>
            </a:r>
          </a:p>
          <a:p>
            <a:pPr lvl="2"/>
            <a:r>
              <a:rPr lang="en-US" sz="2800" dirty="0"/>
              <a:t>Social circles information </a:t>
            </a:r>
          </a:p>
          <a:p>
            <a:pPr marL="742950" indent="-742950">
              <a:buAutoNum type="arabicPeriod"/>
            </a:pPr>
            <a:r>
              <a:rPr lang="en-US" sz="3600" b="1" dirty="0"/>
              <a:t>All documents in TEI-XML</a:t>
            </a:r>
          </a:p>
          <a:p>
            <a:pPr lvl="2"/>
            <a:r>
              <a:rPr lang="en-US" sz="2800" dirty="0"/>
              <a:t>Chronology</a:t>
            </a:r>
          </a:p>
          <a:p>
            <a:pPr lvl="2"/>
            <a:r>
              <a:rPr lang="en-US" sz="2800" dirty="0"/>
              <a:t>Bibliography</a:t>
            </a:r>
          </a:p>
          <a:p>
            <a:pPr marL="0" indent="0">
              <a:buNone/>
            </a:pPr>
            <a:endParaRPr lang="en-US" sz="3600" b="1" dirty="0"/>
          </a:p>
          <a:p>
            <a:pPr marL="742950" indent="-742950">
              <a:buAutoNum type="arabicPeriod"/>
            </a:pPr>
            <a:endParaRPr lang="en-US" sz="3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75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20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Experiment with metadata for </a:t>
            </a:r>
            <a:r>
              <a:rPr lang="en-US" sz="3600" i="1" dirty="0"/>
              <a:t>Special Digital Collections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Use different metadata standards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Use different content standards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Use different controlled vocabularies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Use different manage and discovery systems </a:t>
            </a:r>
          </a:p>
          <a:p>
            <a:endParaRPr lang="en-US" sz="3600" dirty="0"/>
          </a:p>
          <a:p>
            <a:endParaRPr lang="en-US" sz="3600" dirty="0">
              <a:solidFill>
                <a:schemeClr val="accent2"/>
              </a:solidFill>
            </a:endParaRPr>
          </a:p>
          <a:p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49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8394"/>
            <a:ext cx="10515600" cy="1325563"/>
          </a:xfrm>
        </p:spPr>
        <p:txBody>
          <a:bodyPr/>
          <a:lstStyle/>
          <a:p>
            <a:r>
              <a:rPr lang="en-US" b="1" dirty="0"/>
              <a:t>Encoding Name Database (1)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320800" y="2482840"/>
            <a:ext cx="36880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schema:familyName</a:t>
            </a:r>
            <a:endParaRPr lang="en-US" sz="28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schema:givenName</a:t>
            </a:r>
            <a:endParaRPr lang="en-US" sz="28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schema:birthDate</a:t>
            </a:r>
            <a:endParaRPr lang="en-US" sz="28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schema:deathDate</a:t>
            </a:r>
            <a:endParaRPr lang="en-US" sz="28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schema:gender</a:t>
            </a:r>
            <a:endParaRPr lang="en-US" sz="28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schema:nationality</a:t>
            </a:r>
            <a:endParaRPr lang="en-US" sz="2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800" dirty="0" err="1"/>
              <a:t>schema:knows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096000" y="2482840"/>
            <a:ext cx="36880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schema:spouse</a:t>
            </a:r>
            <a:endParaRPr lang="en-US" sz="28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schema:children</a:t>
            </a:r>
            <a:endParaRPr lang="en-US" sz="28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schema:parent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schema:sibling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schema:relatedTo</a:t>
            </a:r>
            <a:endParaRPr lang="en-US" sz="28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800" dirty="0" err="1">
                <a:ea typeface="Calibri" panose="020F0502020204030204" pitchFamily="34" charset="0"/>
                <a:cs typeface="Calibri" panose="020F0502020204030204" pitchFamily="34" charset="0"/>
              </a:rPr>
              <a:t>schema:jobTitle</a:t>
            </a:r>
            <a:endParaRPr lang="en-US" sz="280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6631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8394"/>
            <a:ext cx="10515600" cy="1325563"/>
          </a:xfrm>
        </p:spPr>
        <p:txBody>
          <a:bodyPr/>
          <a:lstStyle/>
          <a:p>
            <a:r>
              <a:rPr lang="en-US" b="1" dirty="0"/>
              <a:t>Encoding Name Database (2)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600" y="1963957"/>
            <a:ext cx="1196848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600" b="1" i="1" dirty="0"/>
              <a:t>Daudet, </a:t>
            </a:r>
            <a:r>
              <a:rPr lang="en-US" sz="2600" b="1" i="1" dirty="0" err="1"/>
              <a:t>Marthe</a:t>
            </a:r>
            <a:r>
              <a:rPr lang="en-US" sz="2600" b="1" i="1" dirty="0"/>
              <a:t> Allard (</a:t>
            </a:r>
            <a:r>
              <a:rPr lang="en-US" sz="2600" b="1" i="1" dirty="0">
                <a:solidFill>
                  <a:schemeClr val="accent6">
                    <a:lumMod val="50000"/>
                  </a:schemeClr>
                </a:solidFill>
              </a:rPr>
              <a:t>daudet6</a:t>
            </a:r>
            <a:r>
              <a:rPr lang="en-US" sz="2600" b="1" i="1" dirty="0"/>
              <a:t>) -- 1878-1960, </a:t>
            </a:r>
            <a:r>
              <a:rPr lang="en-US" sz="2600" b="1" i="1" dirty="0" err="1"/>
              <a:t>cousine</a:t>
            </a:r>
            <a:r>
              <a:rPr lang="en-US" sz="2600" b="1" i="1" dirty="0"/>
              <a:t> et 2ème femme de Léon”</a:t>
            </a:r>
            <a:endParaRPr lang="en-US" sz="2600" dirty="0"/>
          </a:p>
        </p:txBody>
      </p:sp>
      <p:pic>
        <p:nvPicPr>
          <p:cNvPr id="8" name="image01.jpg" descr="Graph-KP2-WithURL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066544" y="2523744"/>
            <a:ext cx="7918704" cy="423284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64571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21" y="1122363"/>
            <a:ext cx="11782096" cy="3954134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TEI-Bibliography</a:t>
            </a:r>
          </a:p>
        </p:txBody>
      </p:sp>
    </p:spTree>
    <p:extLst>
      <p:ext uri="{BB962C8B-B14F-4D97-AF65-F5344CB8AC3E}">
        <p14:creationId xmlns:p14="http://schemas.microsoft.com/office/powerpoint/2010/main" val="922722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8394"/>
            <a:ext cx="10515600" cy="1325563"/>
          </a:xfrm>
        </p:spPr>
        <p:txBody>
          <a:bodyPr/>
          <a:lstStyle/>
          <a:p>
            <a:r>
              <a:rPr lang="en-US" b="1" dirty="0"/>
              <a:t>Transforming TEI Documents to Schema.org (1)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11227" y="2089127"/>
          <a:ext cx="5257760" cy="3544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5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1806">
                  <a:extLst>
                    <a:ext uri="{9D8B030D-6E8A-4147-A177-3AD203B41FA5}">
                      <a16:colId xmlns:a16="http://schemas.microsoft.com/office/drawing/2014/main" val="1356797512"/>
                    </a:ext>
                  </a:extLst>
                </a:gridCol>
              </a:tblGrid>
              <a:tr h="313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Field name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Schema.org mapping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TEI</a:t>
                      </a: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Thing &gt; 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CreativeWork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</a:t>
                      </a: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err="1">
                          <a:effectLst/>
                        </a:rPr>
                        <a:t>TEI@xml:id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effectLst/>
                        </a:rPr>
                        <a:t>scp:standardNumber</a:t>
                      </a:r>
                      <a:r>
                        <a:rPr lang="en-US" sz="1500" dirty="0">
                          <a:effectLst/>
                        </a:rPr>
                        <a:t> (text)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898175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div1 &gt; head &gt; date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Not mapped</a:t>
                      </a:r>
                      <a:r>
                        <a:rPr lang="en-US" sz="1500" baseline="0" dirty="0">
                          <a:effectLst/>
                        </a:rPr>
                        <a:t> to schema.org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bibl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citation (</a:t>
                      </a:r>
                      <a:r>
                        <a:rPr lang="en-US" sz="1500" dirty="0" err="1">
                          <a:effectLst/>
                        </a:rPr>
                        <a:t>CreativeWork</a:t>
                      </a:r>
                      <a:r>
                        <a:rPr lang="en-US" sz="1500" dirty="0">
                          <a:effectLst/>
                        </a:rPr>
                        <a:t>)</a:t>
                      </a: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</a:t>
                      </a:r>
                      <a:r>
                        <a:rPr lang="en-US" sz="1500" dirty="0" err="1">
                          <a:effectLst/>
                        </a:rPr>
                        <a:t>bibl</a:t>
                      </a:r>
                      <a:r>
                        <a:rPr lang="en-US" sz="1500" dirty="0">
                          <a:effectLst/>
                        </a:rPr>
                        <a:t> &gt; title</a:t>
                      </a: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name (Book)</a:t>
                      </a: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</a:t>
                      </a:r>
                      <a:r>
                        <a:rPr lang="en-US" sz="1500" dirty="0" err="1">
                          <a:effectLst/>
                        </a:rPr>
                        <a:t>bibl</a:t>
                      </a:r>
                      <a:r>
                        <a:rPr lang="en-US" sz="1500" dirty="0">
                          <a:effectLst/>
                        </a:rPr>
                        <a:t> &gt; </a:t>
                      </a:r>
                      <a:r>
                        <a:rPr lang="en-US" sz="1500" dirty="0" err="1">
                          <a:effectLst/>
                        </a:rPr>
                        <a:t>pubPlace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locationCreated</a:t>
                      </a:r>
                      <a:r>
                        <a:rPr lang="en-US" sz="1500" dirty="0">
                          <a:effectLst/>
                        </a:rPr>
                        <a:t> (Book)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911222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</a:t>
                      </a:r>
                      <a:r>
                        <a:rPr lang="en-US" sz="1500" dirty="0" err="1">
                          <a:effectLst/>
                        </a:rPr>
                        <a:t>bibl</a:t>
                      </a:r>
                      <a:r>
                        <a:rPr lang="en-US" sz="1500" dirty="0">
                          <a:effectLst/>
                        </a:rPr>
                        <a:t> &gt; publisher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publisher (Book)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</a:t>
                      </a:r>
                      <a:r>
                        <a:rPr lang="en-US" sz="1500" dirty="0" err="1">
                          <a:effectLst/>
                        </a:rPr>
                        <a:t>bibl</a:t>
                      </a:r>
                      <a:r>
                        <a:rPr lang="en-US" sz="1500" dirty="0">
                          <a:effectLst/>
                        </a:rPr>
                        <a:t> &gt; date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datePublished</a:t>
                      </a:r>
                      <a:r>
                        <a:rPr lang="en-US" sz="1500" dirty="0">
                          <a:effectLst/>
                        </a:rPr>
                        <a:t> (Book)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bibl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&gt; author</a:t>
                      </a: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author (</a:t>
                      </a:r>
                      <a:r>
                        <a:rPr lang="en-US" sz="1500" dirty="0">
                          <a:effectLst/>
                        </a:rPr>
                        <a:t>Book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465490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author &gt; name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familyName</a:t>
                      </a:r>
                      <a:r>
                        <a:rPr lang="en-US" sz="1500" dirty="0">
                          <a:effectLst/>
                        </a:rPr>
                        <a:t>; </a:t>
                      </a:r>
                      <a:r>
                        <a:rPr lang="en-US" sz="1500" dirty="0" err="1">
                          <a:effectLst/>
                        </a:rPr>
                        <a:t>givenName</a:t>
                      </a:r>
                      <a:r>
                        <a:rPr lang="en-US" sz="1500" dirty="0">
                          <a:effectLst/>
                        </a:rPr>
                        <a:t> (Thing &gt; Person)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p</a:t>
                      </a: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description (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CreativeWork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)</a:t>
                      </a: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677992" y="2089127"/>
          <a:ext cx="6252754" cy="4658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6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6598">
                  <a:extLst>
                    <a:ext uri="{9D8B030D-6E8A-4147-A177-3AD203B41FA5}">
                      <a16:colId xmlns:a16="http://schemas.microsoft.com/office/drawing/2014/main" val="1356797512"/>
                    </a:ext>
                  </a:extLst>
                </a:gridCol>
              </a:tblGrid>
              <a:tr h="313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Field name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Schema.org mapping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TEI</a:t>
                      </a: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Thing &gt;  </a:t>
                      </a:r>
                      <a:r>
                        <a:rPr lang="en-US" sz="15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CreativeWork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(s)</a:t>
                      </a: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err="1">
                          <a:effectLst/>
                        </a:rPr>
                        <a:t>TEI@xml:id</a:t>
                      </a:r>
                      <a:endParaRPr lang="en-US" sz="15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effectLst/>
                        </a:rPr>
                        <a:t>scp:standardNumber</a:t>
                      </a:r>
                      <a:r>
                        <a:rPr lang="en-US" sz="1500" dirty="0">
                          <a:effectLst/>
                        </a:rPr>
                        <a:t> (text)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898175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div1 &gt; head &gt; date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Not mapped</a:t>
                      </a:r>
                      <a:r>
                        <a:rPr lang="en-US" sz="1500" baseline="0" dirty="0">
                          <a:effectLst/>
                        </a:rPr>
                        <a:t> to schema.org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bibl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citation (</a:t>
                      </a:r>
                      <a:r>
                        <a:rPr lang="en-US" sz="1500" dirty="0" err="1">
                          <a:effectLst/>
                        </a:rPr>
                        <a:t>CreativeWork</a:t>
                      </a:r>
                      <a:r>
                        <a:rPr lang="en-US" sz="1500" dirty="0">
                          <a:effectLst/>
                        </a:rPr>
                        <a:t>)</a:t>
                      </a: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</a:t>
                      </a:r>
                      <a:r>
                        <a:rPr lang="en-US" sz="1500" dirty="0" err="1">
                          <a:effectLst/>
                        </a:rPr>
                        <a:t>bibl</a:t>
                      </a:r>
                      <a:r>
                        <a:rPr lang="en-US" sz="1500" dirty="0">
                          <a:effectLst/>
                        </a:rPr>
                        <a:t> &gt; </a:t>
                      </a:r>
                      <a:r>
                        <a:rPr lang="en-US" sz="1500" dirty="0" err="1">
                          <a:effectLst/>
                        </a:rPr>
                        <a:t>title@type</a:t>
                      </a:r>
                      <a:r>
                        <a:rPr lang="en-US" sz="1500" dirty="0">
                          <a:effectLst/>
                        </a:rPr>
                        <a:t>=“a”</a:t>
                      </a: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headline (Article)</a:t>
                      </a: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2917865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  </a:t>
                      </a:r>
                      <a:r>
                        <a:rPr lang="en-US" sz="1500" dirty="0" err="1">
                          <a:effectLst/>
                        </a:rPr>
                        <a:t>bibl</a:t>
                      </a:r>
                      <a:r>
                        <a:rPr lang="en-US" sz="1500" dirty="0">
                          <a:effectLst/>
                        </a:rPr>
                        <a:t> &gt; </a:t>
                      </a:r>
                      <a:r>
                        <a:rPr lang="en-US" sz="1500" dirty="0" err="1">
                          <a:effectLst/>
                        </a:rPr>
                        <a:t>title@type</a:t>
                      </a:r>
                      <a:r>
                        <a:rPr lang="en-US" sz="1500" dirty="0">
                          <a:effectLst/>
                        </a:rPr>
                        <a:t>=“j”</a:t>
                      </a: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name (Periodical)</a:t>
                      </a: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714321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</a:t>
                      </a:r>
                      <a:r>
                        <a:rPr lang="en-US" sz="1500" dirty="0" err="1">
                          <a:effectLst/>
                        </a:rPr>
                        <a:t>bibl</a:t>
                      </a:r>
                      <a:r>
                        <a:rPr lang="en-US" sz="1500" dirty="0">
                          <a:effectLst/>
                        </a:rPr>
                        <a:t> &gt; date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datePublished</a:t>
                      </a:r>
                      <a:r>
                        <a:rPr lang="en-US" sz="1500" dirty="0">
                          <a:effectLst/>
                        </a:rPr>
                        <a:t> (Article)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biblScope@type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=“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effectLst/>
                        </a:rPr>
                        <a:t>isPartOf</a:t>
                      </a:r>
                      <a:r>
                        <a:rPr lang="en-US" sz="1500" dirty="0">
                          <a:effectLst/>
                        </a:rPr>
                        <a:t> (Article); </a:t>
                      </a:r>
                      <a:r>
                        <a:rPr lang="en-US" sz="1500" dirty="0" err="1">
                          <a:effectLst/>
                        </a:rPr>
                        <a:t>hasPart</a:t>
                      </a:r>
                      <a:r>
                        <a:rPr lang="en-US" sz="1500" dirty="0">
                          <a:effectLst/>
                        </a:rPr>
                        <a:t> (Periodical)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/>
                        <a:t>volumeNumber</a:t>
                      </a:r>
                      <a:r>
                        <a:rPr lang="en-US" sz="1500" dirty="0"/>
                        <a:t> (</a:t>
                      </a:r>
                      <a:r>
                        <a:rPr lang="en-US" sz="1500" dirty="0" err="1"/>
                        <a:t>PublicationVolume</a:t>
                      </a:r>
                      <a:r>
                        <a:rPr lang="en-US" sz="1500" dirty="0"/>
                        <a:t>)</a:t>
                      </a: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880312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biblScope@type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=“issue”</a:t>
                      </a: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/>
                        <a:t>hasPart</a:t>
                      </a:r>
                      <a:r>
                        <a:rPr lang="en-US" sz="1500" dirty="0"/>
                        <a:t> (</a:t>
                      </a:r>
                      <a:r>
                        <a:rPr lang="en-US" sz="1500" dirty="0" err="1"/>
                        <a:t>PublicationVolume</a:t>
                      </a:r>
                      <a:r>
                        <a:rPr lang="en-US" sz="1500" dirty="0"/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/>
                        <a:t>issueNumber</a:t>
                      </a:r>
                      <a:r>
                        <a:rPr lang="en-US" sz="1500" dirty="0"/>
                        <a:t> (</a:t>
                      </a:r>
                      <a:r>
                        <a:rPr lang="en-US" sz="1500" dirty="0" err="1"/>
                        <a:t>PublicationIssue</a:t>
                      </a:r>
                      <a:r>
                        <a:rPr lang="en-US" sz="1500" dirty="0"/>
                        <a:t>)</a:t>
                      </a: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931766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biblScope@type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=“pages”</a:t>
                      </a: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pagination (</a:t>
                      </a:r>
                      <a:r>
                        <a:rPr lang="en-US" sz="1500" dirty="0">
                          <a:effectLst/>
                        </a:rPr>
                        <a:t>Article</a:t>
                      </a:r>
                      <a:r>
                        <a:rPr lang="en-US" sz="1500" dirty="0"/>
                        <a:t>)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4193572490"/>
                  </a:ext>
                </a:extLst>
              </a:tr>
              <a:tr h="173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bibl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&gt; author</a:t>
                      </a: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author (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CreativeWork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465490738"/>
                  </a:ext>
                </a:extLst>
              </a:tr>
              <a:tr h="1802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author &gt; name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familyName</a:t>
                      </a:r>
                      <a:r>
                        <a:rPr lang="en-US" sz="1500" dirty="0">
                          <a:effectLst/>
                        </a:rPr>
                        <a:t>; </a:t>
                      </a:r>
                      <a:r>
                        <a:rPr lang="en-US" sz="1500" dirty="0" err="1">
                          <a:effectLst/>
                        </a:rPr>
                        <a:t>givenName</a:t>
                      </a:r>
                      <a:r>
                        <a:rPr lang="en-US" sz="1500" dirty="0">
                          <a:effectLst/>
                        </a:rPr>
                        <a:t> (Thing &gt; Person)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p</a:t>
                      </a: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description (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CreativeWork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)</a:t>
                      </a: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1227" y="1762199"/>
            <a:ext cx="745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Book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7992" y="1752404"/>
            <a:ext cx="120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Article</a:t>
            </a:r>
          </a:p>
        </p:txBody>
      </p:sp>
    </p:spTree>
    <p:extLst>
      <p:ext uri="{BB962C8B-B14F-4D97-AF65-F5344CB8AC3E}">
        <p14:creationId xmlns:p14="http://schemas.microsoft.com/office/powerpoint/2010/main" val="3388849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8394"/>
            <a:ext cx="10515600" cy="1325563"/>
          </a:xfrm>
        </p:spPr>
        <p:txBody>
          <a:bodyPr/>
          <a:lstStyle/>
          <a:p>
            <a:r>
              <a:rPr lang="en-US" b="1" dirty="0"/>
              <a:t>Transforming TEI Documents to Schema.org (2)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9462" y="1724669"/>
            <a:ext cx="7195559" cy="518911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&lt;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TEI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xml:id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="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DIV4820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"&gt;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  &lt;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teiHeader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type="TEXT"&gt; ... &lt;/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teiHeader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  &lt;text&gt;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    &lt;body&gt;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      &lt;div1 org="uniform" part="N" sample="complete"&gt;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        &lt;head&gt;&lt;date when="19720000"&gt;1972&lt;/date&gt;&lt;/head&gt;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        &lt;div2 org="uniform" part="N" sample="complete"&gt;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          &lt;</a:t>
            </a:r>
            <a:r>
              <a:rPr lang="en-US" sz="12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bibl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default="false"&gt;</a:t>
            </a:r>
          </a:p>
          <a:p>
            <a:pPr marL="1255713" indent="-1255713"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            &lt;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author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&gt;, &lt;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name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Guiral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, Pierre&lt;/name&gt;, &lt;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name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Temime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, Émile&lt;/name&gt;, &lt;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name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&gt;Proust, Marcel&lt;/name&gt;&lt;/author&gt;, &lt;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title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level="m"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&gt;&lt;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rs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&gt;La Société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française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1914-1970 à travers la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littérature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&lt;/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rs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&gt;&lt;/title&gt;, &lt;</a:t>
            </a:r>
            <a:r>
              <a:rPr lang="en-US" sz="12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pubPlace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&gt;Paris&lt;/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pubPlace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&gt;, &lt;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publisher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Librairie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Armand Colin&lt;/publisher&gt;, &lt;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date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when="19720000"&gt;1972&lt;/date&gt;.&lt;/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bibl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        &lt;/div2&gt;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        &lt;div2 org="uniform" part="N" sample="complete"&gt;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          &lt;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p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&gt;Pp. 7-221.&lt;/p&gt;</a:t>
            </a:r>
          </a:p>
          <a:p>
            <a:pPr marL="1144588" indent="-1144588"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          &lt;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p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Extrait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du &lt;title level="m"&gt;&lt;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rs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&gt;Temps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Retrouvé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&lt;/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rs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&gt;&lt;/title&gt;, III, p. 764-766: "La guerre et la mode".&lt;/p&gt;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        &lt;/div2&gt;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      &lt;/div1&gt;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    &lt;/body&gt;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  &lt;/text&gt;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&lt;/TEI&gt;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794871" y="1825737"/>
          <a:ext cx="4211972" cy="378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schema:Book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id=“DIV4820”&gt;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61963" marR="0" lvl="0" indent="-4619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&lt;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schema:author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61963" marR="0" lvl="0" indent="-4619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&lt;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schema:citation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4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Guiral</a:t>
                      </a:r>
                      <a:r>
                        <a:rPr lang="en-U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Pierre, </a:t>
                      </a:r>
                      <a:r>
                        <a:rPr lang="en-US" sz="14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Temime</a:t>
                      </a:r>
                      <a:r>
                        <a:rPr lang="en-U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Émile, Proust, Marcel, La Société </a:t>
                      </a:r>
                      <a:r>
                        <a:rPr lang="en-US" sz="14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française</a:t>
                      </a:r>
                      <a:r>
                        <a:rPr lang="en-U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1914-1970 à travers la </a:t>
                      </a:r>
                      <a:r>
                        <a:rPr lang="en-US" sz="14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littérature</a:t>
                      </a:r>
                      <a:r>
                        <a:rPr lang="en-U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Paris, </a:t>
                      </a:r>
                      <a:r>
                        <a:rPr lang="en-US" sz="14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Librairie</a:t>
                      </a:r>
                      <a:r>
                        <a:rPr lang="en-U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Armand Colin, 1972.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891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03225" marR="0" lvl="0" indent="-403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    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schema:name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fr-FR" sz="1400" i="1" dirty="0">
                          <a:solidFill>
                            <a:schemeClr val="tx1"/>
                          </a:solidFill>
                        </a:rPr>
                        <a:t>La Société française 1914-1970 à travers la littérature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403225" marR="0" lvl="0" indent="-403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    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schema:locationCreated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fr-FR" sz="1400" i="1" dirty="0">
                          <a:solidFill>
                            <a:schemeClr val="tx1"/>
                          </a:solidFill>
                        </a:rPr>
                        <a:t>Paris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407537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403225" marR="0" lvl="0" indent="-403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    &lt;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schema:publisher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fr-FR" sz="1400" i="1" dirty="0">
                          <a:solidFill>
                            <a:schemeClr val="tx1"/>
                          </a:solidFill>
                        </a:rPr>
                        <a:t>Librairie Armand Colin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21462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403225" marR="0" lvl="0" indent="-403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    &lt;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schema:datePublished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fr-FR" sz="1400" i="1" dirty="0">
                          <a:solidFill>
                            <a:schemeClr val="tx1"/>
                          </a:solidFill>
                        </a:rPr>
                        <a:t>1972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939927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    &lt;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schema:description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fr-FR" sz="1400" i="1" dirty="0">
                          <a:solidFill>
                            <a:schemeClr val="tx1"/>
                          </a:solidFill>
                        </a:rPr>
                        <a:t>Pp. 7-221.</a:t>
                      </a:r>
                    </a:p>
                    <a:p>
                      <a:pPr marL="2825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dirty="0">
                          <a:solidFill>
                            <a:schemeClr val="tx1"/>
                          </a:solidFill>
                        </a:rPr>
                        <a:t>Extrait du Temps Retrouvé, III, p. 764-766: 'La guerre et la mode'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17402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282304" y="5662004"/>
          <a:ext cx="3220013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11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schema:Person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&gt;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       &lt;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schema:familyName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Guiral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schema:givenName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&gt;Pierre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         …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7530555" y="2335871"/>
            <a:ext cx="14926" cy="351677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7522009" y="5852641"/>
            <a:ext cx="760295" cy="0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30555" y="2344260"/>
            <a:ext cx="264316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900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8394"/>
            <a:ext cx="10515600" cy="1325563"/>
          </a:xfrm>
        </p:spPr>
        <p:txBody>
          <a:bodyPr/>
          <a:lstStyle/>
          <a:p>
            <a:r>
              <a:rPr lang="en-US" b="1" dirty="0"/>
              <a:t>Transforming TEI Documents to Schema.org (3)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9462" y="1775945"/>
            <a:ext cx="6682811" cy="497674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&lt;TEI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xml:id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="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DIV5000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"&gt;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  &lt;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teiHeader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type="TEXT"&gt; ...  &lt;/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teiHeader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  &lt;text&gt;&lt;body&gt; ...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	&lt;div2 org="uniform" part="N" sample="complete"&gt;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          &lt;</a:t>
            </a:r>
            <a:r>
              <a:rPr lang="en-US" sz="12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bibl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default="false"&gt;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            &lt;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author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</a:t>
            </a:r>
          </a:p>
          <a:p>
            <a:pPr marL="1487488" indent="-1487488"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              &lt;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name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&gt;Bonnet, Henri&lt;/name&gt;, &lt;name&gt;Robert, Pierre&lt;/name&gt; (&lt;name&gt;Proust, Marcel&lt;/name&gt;)&lt;/author&gt;, </a:t>
            </a:r>
          </a:p>
          <a:p>
            <a:pPr marL="1487488" indent="-1487488"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	&lt;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title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level="a"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&gt;&lt;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rs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&gt;Jean de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Pierrefeu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et Marcel Proust: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une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correspondance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inédite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janvier-décembre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1920&lt;/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rs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&gt;&lt;/title&gt;, </a:t>
            </a:r>
          </a:p>
          <a:p>
            <a:pPr marL="1487488" indent="-1487488"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	&lt;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title level="j"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&gt;&lt;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rs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&gt;Revue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d'Histoire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litt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. F.&lt;/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rs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&gt;&lt;/title&gt;, </a:t>
            </a:r>
          </a:p>
          <a:p>
            <a:pPr marL="1487488" indent="-1487488"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	&lt;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date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when="19790900"&gt;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septembre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&lt;/date&gt;- &lt;date when="19791000"&gt;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octobre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1979&lt;/date&gt;, </a:t>
            </a:r>
          </a:p>
          <a:p>
            <a:pPr marL="1487488" indent="-1487488"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	&lt;</a:t>
            </a:r>
            <a:r>
              <a:rPr lang="en-US" sz="12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biblScope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type="</a:t>
            </a:r>
            <a:r>
              <a:rPr lang="en-US" sz="12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vol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&gt;79e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année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, t. 79 &lt;/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biblScope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&gt;, &lt;</a:t>
            </a:r>
            <a:r>
              <a:rPr lang="en-US" sz="12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biblScope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type="issue"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&gt;n. 5&lt;/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biblScope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&gt;, </a:t>
            </a:r>
          </a:p>
          <a:p>
            <a:pPr marL="1487488" indent="-1487488"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	&lt;</a:t>
            </a:r>
            <a:r>
              <a:rPr lang="en-US" sz="12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biblScope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type="pages"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&gt;p. 800-823&lt;/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biblScope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&gt;.&lt;/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bibl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        &lt;/div2&gt;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        &lt;div2 org="uniform" part="N" sample="complete"&gt;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          &lt;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p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&gt;4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lettres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de Marcel Proust:&lt;/p&gt;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	...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 &lt;/TEI&gt;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256486" y="1783007"/>
          <a:ext cx="4756052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schema:Article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id=“DIV5000”&gt;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61963" marR="0" lvl="0" indent="-4619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&lt;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schema:author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03225" marR="0" lvl="0" indent="-403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    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schema:headline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fr-FR" sz="1400" i="1" dirty="0">
                          <a:solidFill>
                            <a:schemeClr val="tx1"/>
                          </a:solidFill>
                        </a:rPr>
                        <a:t>Jean de </a:t>
                      </a:r>
                      <a:r>
                        <a:rPr lang="fr-FR" sz="1400" i="1" dirty="0" err="1">
                          <a:solidFill>
                            <a:schemeClr val="tx1"/>
                          </a:solidFill>
                        </a:rPr>
                        <a:t>Pierrefeu</a:t>
                      </a:r>
                      <a:r>
                        <a:rPr lang="fr-FR" sz="1400" i="1" dirty="0">
                          <a:solidFill>
                            <a:schemeClr val="tx1"/>
                          </a:solidFill>
                        </a:rPr>
                        <a:t> et Marcel Proust: une correspondance inédite, janvier-décembre 1920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03225" marR="0" lvl="0" indent="-403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    &lt;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schema:datePublished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fr-FR" sz="1400" i="1" dirty="0">
                          <a:solidFill>
                            <a:schemeClr val="tx1"/>
                          </a:solidFill>
                        </a:rPr>
                        <a:t>septembre-octobre 1979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939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03225" marR="0" lvl="0" indent="-403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&lt;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schema:pagenation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p. 800-823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781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    &lt;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schema:description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fr-FR" sz="1400" i="1" dirty="0">
                          <a:solidFill>
                            <a:schemeClr val="tx1"/>
                          </a:solidFill>
                        </a:rPr>
                        <a:t>4 lettres de Marcel Proust: …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17402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    &lt;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schema:isPartOf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&gt;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279417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&lt;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schema:citation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&gt;Bonnet, Henri, Robert, Pierre (Proust, Marcel), Jean de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Pierrefeu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et Marcel Proust: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correspondance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inédite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janvier-décembre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1920, Revue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d'Histoire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litt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F.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septembre-octobre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1979, 79e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année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t. 79, n. 5, p. 800-823.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63536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486640" y="5685836"/>
          <a:ext cx="2238617" cy="1066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38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&lt;</a:t>
                      </a:r>
                      <a:r>
                        <a:rPr lang="en-US" sz="1600" dirty="0" err="1"/>
                        <a:t>schema:Person</a:t>
                      </a:r>
                      <a:r>
                        <a:rPr lang="en-US" sz="1600" dirty="0"/>
                        <a:t>&gt;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&lt;</a:t>
                      </a:r>
                      <a:r>
                        <a:rPr lang="en-US" sz="1200" dirty="0" err="1"/>
                        <a:t>schema:familyName</a:t>
                      </a:r>
                      <a:r>
                        <a:rPr lang="en-US" sz="1200" dirty="0"/>
                        <a:t>&gt;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Bonnet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    </a:t>
                      </a:r>
                      <a:r>
                        <a:rPr lang="en-US" sz="1200" dirty="0"/>
                        <a:t>&lt;</a:t>
                      </a:r>
                      <a:r>
                        <a:rPr lang="en-US" sz="1200" dirty="0" err="1"/>
                        <a:t>schema:givenName</a:t>
                      </a:r>
                      <a:r>
                        <a:rPr lang="en-US" sz="1200" dirty="0"/>
                        <a:t>&gt;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Henri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4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      …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>
            <a:cxnSpLocks/>
          </p:cNvCxnSpPr>
          <p:nvPr/>
        </p:nvCxnSpPr>
        <p:spPr>
          <a:xfrm>
            <a:off x="6992994" y="3715856"/>
            <a:ext cx="0" cy="70962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6975578" y="4425485"/>
            <a:ext cx="2123132" cy="0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74176" y="3718237"/>
            <a:ext cx="264316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9120344" y="5189786"/>
          <a:ext cx="3011834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11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&lt;</a:t>
                      </a:r>
                      <a:r>
                        <a:rPr lang="en-US" sz="1600" dirty="0" err="1"/>
                        <a:t>schema:PublicationVolume</a:t>
                      </a:r>
                      <a:r>
                        <a:rPr lang="en-US" sz="1600" dirty="0"/>
                        <a:t>&gt;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&lt;</a:t>
                      </a:r>
                      <a:r>
                        <a:rPr lang="en-US" sz="1200" dirty="0" err="1"/>
                        <a:t>schema:volumeNumber</a:t>
                      </a:r>
                      <a:r>
                        <a:rPr lang="en-US" sz="1200" dirty="0"/>
                        <a:t>&gt;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79e </a:t>
                      </a:r>
                      <a:r>
                        <a:rPr lang="en-US" sz="12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année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t. 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&lt;</a:t>
                      </a:r>
                      <a:r>
                        <a:rPr lang="en-US" sz="1200" dirty="0" err="1"/>
                        <a:t>schema:hasPart</a:t>
                      </a:r>
                      <a:r>
                        <a:rPr lang="en-US" sz="1200" dirty="0"/>
                        <a:t>&gt;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9208896" y="6113940"/>
          <a:ext cx="2609938" cy="609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&lt;</a:t>
                      </a:r>
                      <a:r>
                        <a:rPr lang="en-US" sz="1600" dirty="0" err="1"/>
                        <a:t>schema:PublicationIssue</a:t>
                      </a:r>
                      <a:r>
                        <a:rPr lang="en-US" sz="1600" dirty="0"/>
                        <a:t>&gt;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&lt;</a:t>
                      </a:r>
                      <a:r>
                        <a:rPr lang="en-US" sz="1200" dirty="0" err="1"/>
                        <a:t>schema:issueNumber</a:t>
                      </a:r>
                      <a:r>
                        <a:rPr lang="en-US" sz="1200" dirty="0"/>
                        <a:t>&gt;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n.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9076475" y="4271846"/>
          <a:ext cx="2759451" cy="8839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75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24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&lt;</a:t>
                      </a:r>
                      <a:r>
                        <a:rPr lang="en-US" sz="1600" dirty="0" err="1"/>
                        <a:t>schema:Periodical</a:t>
                      </a:r>
                      <a:r>
                        <a:rPr lang="en-US" sz="1600" dirty="0"/>
                        <a:t>&gt;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&lt;</a:t>
                      </a:r>
                      <a:r>
                        <a:rPr lang="en-US" sz="1200" dirty="0" err="1"/>
                        <a:t>schema:name</a:t>
                      </a:r>
                      <a:r>
                        <a:rPr lang="en-US" sz="1200" dirty="0"/>
                        <a:t>&gt;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Revue </a:t>
                      </a:r>
                      <a:r>
                        <a:rPr lang="en-US" sz="12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d'Histoire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litt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&lt;</a:t>
                      </a:r>
                      <a:r>
                        <a:rPr lang="en-US" sz="1200" dirty="0" err="1"/>
                        <a:t>schema:hasPart</a:t>
                      </a:r>
                      <a:r>
                        <a:rPr lang="en-US" sz="1200" dirty="0"/>
                        <a:t>&gt;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0" name="Straight Connector 19"/>
          <p:cNvCxnSpPr>
            <a:cxnSpLocks/>
          </p:cNvCxnSpPr>
          <p:nvPr/>
        </p:nvCxnSpPr>
        <p:spPr>
          <a:xfrm>
            <a:off x="8786141" y="5003787"/>
            <a:ext cx="0" cy="39065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766138" y="5396032"/>
            <a:ext cx="338965" cy="0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767005" y="5008550"/>
            <a:ext cx="264316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8862096" y="5926154"/>
            <a:ext cx="0" cy="35575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8843046" y="6269213"/>
            <a:ext cx="341879" cy="0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841849" y="5926154"/>
            <a:ext cx="264316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6797040" y="2298536"/>
            <a:ext cx="443833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6807124" y="2290916"/>
            <a:ext cx="0" cy="3352190"/>
          </a:xfrm>
          <a:prstGeom prst="line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931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8394"/>
            <a:ext cx="10515600" cy="1325563"/>
          </a:xfrm>
        </p:spPr>
        <p:txBody>
          <a:bodyPr/>
          <a:lstStyle/>
          <a:p>
            <a:r>
              <a:rPr lang="en-US" b="1" dirty="0"/>
              <a:t>Transforming TEI Documents to Schema.org (4)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461361" y="1800103"/>
            <a:ext cx="746632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"@context": [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"http://schema.org/",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{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"s": "http://schema.org/",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"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scp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": "http://ns.library.illinois.edu/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scp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}],</a:t>
            </a:r>
          </a:p>
          <a:p>
            <a:r>
              <a:rPr lang="en-US" dirty="0"/>
              <a:t>       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"@id": "http://kolbproust.library.illinois.edu/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proust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/DIV4820",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"@type": "Book",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"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url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": "http://kolbproust.library.illinois.edu/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proust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/DIV4820",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"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author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": [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{ "@type": "Person", "s:familyName": "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Guiral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", "s:givenName":"Pierre" },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{ "@type": "Person",  "s:familyName": "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Temime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", "s:givenName":"Émile"  },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{ "@type": "Person",  "s:familyName": "Proust", "s:givenName":"Marcel" }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],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"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name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": "La Société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française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1914-1970 à travers la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littérature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"</a:t>
            </a:r>
            <a:r>
              <a:rPr 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locationCreated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": "Paris",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"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publisher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": "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Librairie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Armand Colin", 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"</a:t>
            </a:r>
            <a:r>
              <a:rPr 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datePublished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": "1972",</a:t>
            </a:r>
          </a:p>
          <a:p>
            <a:pPr marL="403225" indent="-403225"/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"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description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": ["Pp. 7-221.","Extrait du Temps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Retrouvé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, III, p. 764-766: 'La guerre et la mode'"],</a:t>
            </a:r>
          </a:p>
          <a:p>
            <a:pPr marL="403225" indent="-403225"/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"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citation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": "</a:t>
            </a:r>
            <a:r>
              <a:rPr lang="fr-FR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Guiral</a:t>
            </a:r>
            <a:r>
              <a:rPr lang="fr-F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, Pierre, </a:t>
            </a:r>
            <a:r>
              <a:rPr lang="fr-FR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Temime</a:t>
            </a:r>
            <a:r>
              <a:rPr lang="fr-F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, Émile, Proust, Marcel, La Société française 1914-1970 à travers la littérature, Paris, Librairie Armand Colin, 1972.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"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23039" y="1800103"/>
          <a:ext cx="4040486" cy="314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schema:Book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id=“DIV4820”&gt;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61963" marR="0" lvl="0" indent="-4619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&lt;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schema:author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marL="403225" marR="0" lvl="0" indent="-403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  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schema:name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La Société française 1914-1970 à travers la littérature</a:t>
                      </a:r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403225" marR="0" lvl="0" indent="-403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  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schema:locationCreated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Paris</a:t>
                      </a:r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407537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403225" marR="0" lvl="0" indent="-403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    &lt;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schema:publisher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Librairie Armand Colin</a:t>
                      </a:r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21462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403225" marR="0" lvl="0" indent="-403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    &lt;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schema:datePublished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1972</a:t>
                      </a:r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939927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    &lt;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schema:description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Pp. 7-221.</a:t>
                      </a:r>
                    </a:p>
                    <a:p>
                      <a:pPr marL="2825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dirty="0">
                          <a:solidFill>
                            <a:schemeClr val="tx1"/>
                          </a:solidFill>
                        </a:rPr>
                        <a:t>Extrait du Temps Retrouvé, III, p. 764-766: 'La guerre et la mode'</a:t>
                      </a:r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17402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19018" y="5214648"/>
          <a:ext cx="3220013" cy="1287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121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schema:Person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&gt;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8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       &lt;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schema:familyName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Guiral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schema:givenName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&gt;Pierre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         …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58723" y="2352963"/>
            <a:ext cx="14926" cy="305529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50177" y="5391163"/>
            <a:ext cx="760295" cy="0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723" y="2361352"/>
            <a:ext cx="264316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55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8394"/>
            <a:ext cx="10515600" cy="1325563"/>
          </a:xfrm>
        </p:spPr>
        <p:txBody>
          <a:bodyPr/>
          <a:lstStyle/>
          <a:p>
            <a:r>
              <a:rPr lang="en-US" b="1" dirty="0"/>
              <a:t>Transforming TEI Documents to Schema.org (5)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83296" y="1748827"/>
            <a:ext cx="73586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"@context": [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"http://schema.org/",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{     "s": "http://schema.org/",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	"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scp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": "http://ns.library.illinois.edu/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scp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  }],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"@id": "http://kolbproust.library.illinois.edu/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proust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/DIV5000",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"@type": "Article",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"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url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": "http://kolbproust.library.illinois.edu/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proust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/DIV5000",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"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author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": [  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{ "@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type":"Person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", "s:familyName": "Bonnet",  "s:givenName":"Henri"},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	...  ],</a:t>
            </a:r>
          </a:p>
          <a:p>
            <a:pPr marL="1085850" indent="-1085850"/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"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headline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": "Jean de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Pierrefeu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et Marcel Proust: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une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correspondance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inédite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janvier-décembre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1920",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"</a:t>
            </a:r>
            <a:r>
              <a:rPr 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isPartOf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": [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{"@type": "Periodical",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"s: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name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": "Revue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d'Histoire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litt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. F.",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"s: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hasPart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": 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[{  "@type": "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PublicationVolume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", 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"s: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volumeNumber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": "79e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année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, t. 79", 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"s: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hasPart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": {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	"@type": "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PublicationIssue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	"s: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issueNumber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": "n. 5" }}]}],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"</a:t>
            </a:r>
            <a:r>
              <a:rPr 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pagination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":"p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. 800-823",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"</a:t>
            </a:r>
            <a:r>
              <a:rPr lang="en-US" sz="12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datePublished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": ["1979-09-00", "1979-10-00","septembre","octobre 1979"],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"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description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": ["4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lettres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de Marcel Proust:",...],</a:t>
            </a:r>
          </a:p>
          <a:p>
            <a:pPr marL="742950" indent="-742950"/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   "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citation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": "</a:t>
            </a:r>
            <a:r>
              <a:rPr lang="fr-FR" sz="1200" dirty="0">
                <a:solidFill>
                  <a:srgbClr val="000000"/>
                </a:solidFill>
                <a:latin typeface="Courier New" panose="02070309020205020404" pitchFamily="49" charset="0"/>
              </a:rPr>
              <a:t>Bonnet, Henri, Robert, Pierre (Proust, Marcel), ...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"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50030" y="1748827"/>
          <a:ext cx="4756052" cy="241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schema:Article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id=“DIV5000”&gt;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61963" marR="0" lvl="0" indent="-4619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&lt;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schema:author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03225" marR="0" lvl="0" indent="-403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    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schema:name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fr-FR" sz="1400" i="1" dirty="0">
                          <a:solidFill>
                            <a:schemeClr val="tx1"/>
                          </a:solidFill>
                        </a:rPr>
                        <a:t>Jean de </a:t>
                      </a:r>
                      <a:r>
                        <a:rPr lang="fr-FR" sz="1400" i="1" dirty="0" err="1">
                          <a:solidFill>
                            <a:schemeClr val="tx1"/>
                          </a:solidFill>
                        </a:rPr>
                        <a:t>Pierrefeu</a:t>
                      </a:r>
                      <a:r>
                        <a:rPr lang="fr-FR" sz="1400" i="1" dirty="0">
                          <a:solidFill>
                            <a:schemeClr val="tx1"/>
                          </a:solidFill>
                        </a:rPr>
                        <a:t> et Marcel Proust: une correspondance inédite, janvier-décembre 1920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03225" marR="0" lvl="0" indent="-403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    &lt;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schema:datePublished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fr-FR" sz="1400" i="1" dirty="0">
                          <a:solidFill>
                            <a:schemeClr val="tx1"/>
                          </a:solidFill>
                        </a:rPr>
                        <a:t>septembre-octobre 1979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939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03225" marR="0" lvl="0" indent="-403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&lt;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schema:pagenation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p. 800-823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781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    &lt;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schema:description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fr-FR" sz="1400" i="1" dirty="0">
                          <a:solidFill>
                            <a:schemeClr val="tx1"/>
                          </a:solidFill>
                        </a:rPr>
                        <a:t>4 lettres de Marcel Proust: …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17402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282575" marR="0" lvl="0" indent="-2825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    &lt;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schema:isPartOf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&gt;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279417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3265041" y="4639298"/>
          <a:ext cx="2238617" cy="1066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38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&lt;</a:t>
                      </a:r>
                      <a:r>
                        <a:rPr lang="en-US" sz="1600" dirty="0" err="1"/>
                        <a:t>schema:Person</a:t>
                      </a:r>
                      <a:r>
                        <a:rPr lang="en-US" sz="1600" dirty="0"/>
                        <a:t>&gt;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&lt;</a:t>
                      </a:r>
                      <a:r>
                        <a:rPr lang="en-US" sz="1200" dirty="0" err="1"/>
                        <a:t>schema:familyName</a:t>
                      </a:r>
                      <a:r>
                        <a:rPr lang="en-US" sz="1200" dirty="0"/>
                        <a:t>&gt;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Bonnet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    </a:t>
                      </a:r>
                      <a:r>
                        <a:rPr lang="en-US" sz="1200" dirty="0"/>
                        <a:t>&lt;</a:t>
                      </a:r>
                      <a:r>
                        <a:rPr lang="en-US" sz="1200" dirty="0" err="1"/>
                        <a:t>schema:givenName</a:t>
                      </a:r>
                      <a:r>
                        <a:rPr lang="en-US" sz="1200" dirty="0"/>
                        <a:t>&gt;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Henri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4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      …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187635" y="5172698"/>
          <a:ext cx="3011834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11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&lt;</a:t>
                      </a:r>
                      <a:r>
                        <a:rPr lang="en-US" sz="1600" dirty="0" err="1"/>
                        <a:t>schema:PublicationVolume</a:t>
                      </a:r>
                      <a:r>
                        <a:rPr lang="en-US" sz="1600" dirty="0"/>
                        <a:t>&gt;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&lt;</a:t>
                      </a:r>
                      <a:r>
                        <a:rPr lang="en-US" sz="1200" dirty="0" err="1"/>
                        <a:t>schema:volumeNumber</a:t>
                      </a:r>
                      <a:r>
                        <a:rPr lang="en-US" sz="1200" dirty="0"/>
                        <a:t>&gt;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79e </a:t>
                      </a:r>
                      <a:r>
                        <a:rPr lang="en-US" sz="12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année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t. 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&lt;</a:t>
                      </a:r>
                      <a:r>
                        <a:rPr lang="en-US" sz="1200" dirty="0" err="1"/>
                        <a:t>schema:hasPart</a:t>
                      </a:r>
                      <a:r>
                        <a:rPr lang="en-US" sz="1200" dirty="0"/>
                        <a:t>&gt;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276187" y="6096852"/>
          <a:ext cx="2609938" cy="609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&lt;</a:t>
                      </a:r>
                      <a:r>
                        <a:rPr lang="en-US" sz="1600" dirty="0" err="1"/>
                        <a:t>schema:PublicationIssue</a:t>
                      </a:r>
                      <a:r>
                        <a:rPr lang="en-US" sz="1600" dirty="0"/>
                        <a:t>&gt;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&lt;</a:t>
                      </a:r>
                      <a:r>
                        <a:rPr lang="en-US" sz="1200" dirty="0" err="1"/>
                        <a:t>schema:issueNumber</a:t>
                      </a:r>
                      <a:r>
                        <a:rPr lang="en-US" sz="1200" dirty="0"/>
                        <a:t>&gt;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n.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143766" y="4254758"/>
          <a:ext cx="2759451" cy="8839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75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24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&lt;</a:t>
                      </a:r>
                      <a:r>
                        <a:rPr lang="en-US" sz="1600" dirty="0" err="1"/>
                        <a:t>schema:Periodical</a:t>
                      </a:r>
                      <a:r>
                        <a:rPr lang="en-US" sz="1600" dirty="0"/>
                        <a:t>&gt;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&lt;</a:t>
                      </a:r>
                      <a:r>
                        <a:rPr lang="en-US" sz="1200" dirty="0" err="1"/>
                        <a:t>schema:name</a:t>
                      </a:r>
                      <a:r>
                        <a:rPr lang="en-US" sz="1200" dirty="0"/>
                        <a:t>&gt;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Revue </a:t>
                      </a:r>
                      <a:r>
                        <a:rPr lang="en-US" sz="12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d'Histoire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litt</a:t>
                      </a:r>
                      <a:r>
                        <a:rPr lang="en-US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    &lt;</a:t>
                      </a:r>
                      <a:r>
                        <a:rPr lang="en-US" sz="1200" dirty="0" err="1"/>
                        <a:t>schema:hasPart</a:t>
                      </a:r>
                      <a:r>
                        <a:rPr lang="en-US" sz="1200" dirty="0"/>
                        <a:t>&gt;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00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21" y="1122363"/>
            <a:ext cx="11782096" cy="3954134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TEI-Chronology</a:t>
            </a:r>
          </a:p>
        </p:txBody>
      </p:sp>
    </p:spTree>
    <p:extLst>
      <p:ext uri="{BB962C8B-B14F-4D97-AF65-F5344CB8AC3E}">
        <p14:creationId xmlns:p14="http://schemas.microsoft.com/office/powerpoint/2010/main" val="3480331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8394"/>
            <a:ext cx="10515600" cy="1325563"/>
          </a:xfrm>
        </p:spPr>
        <p:txBody>
          <a:bodyPr/>
          <a:lstStyle/>
          <a:p>
            <a:r>
              <a:rPr lang="en-US" b="1" dirty="0"/>
              <a:t>Transforming TEI Documents to Schema.org (1)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641670"/>
              </p:ext>
            </p:extLst>
          </p:nvPr>
        </p:nvGraphicFramePr>
        <p:xfrm>
          <a:off x="1566041" y="1945682"/>
          <a:ext cx="9059917" cy="4537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0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Field name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Schema.org mapping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div0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*Thing &gt;  Event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2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div0@id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scp:standardNumber (text or URL)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2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div0 &gt; head &gt; date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startDate</a:t>
                      </a:r>
                      <a:r>
                        <a:rPr lang="en-US" sz="2000" dirty="0">
                          <a:effectLst/>
                        </a:rPr>
                        <a:t> (Event),</a:t>
                      </a:r>
                      <a:r>
                        <a:rPr lang="en-US" sz="2000" baseline="0" dirty="0">
                          <a:effectLst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</a:rPr>
                        <a:t>endDate</a:t>
                      </a:r>
                      <a:r>
                        <a:rPr lang="en-US" sz="2000" baseline="0" dirty="0">
                          <a:effectLst/>
                        </a:rPr>
                        <a:t>(Event)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bibl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citation (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CreativeWork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recordedIn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(Event)</a:t>
                      </a: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2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</a:t>
                      </a:r>
                      <a:r>
                        <a:rPr lang="en-US" sz="2000" dirty="0" err="1">
                          <a:effectLst/>
                        </a:rPr>
                        <a:t>bibl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datePublished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</a:t>
                      </a:r>
                      <a:r>
                        <a:rPr lang="en-US" sz="2000" dirty="0" err="1">
                          <a:effectLst/>
                        </a:rPr>
                        <a:t>datePublished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CreativeWork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2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</a:t>
                      </a:r>
                      <a:r>
                        <a:rPr lang="en-US" sz="2000" dirty="0" err="1">
                          <a:effectLst/>
                        </a:rPr>
                        <a:t>bibl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pageStart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</a:t>
                      </a:r>
                      <a:r>
                        <a:rPr lang="en-US" sz="2000" dirty="0" err="1">
                          <a:effectLst/>
                        </a:rPr>
                        <a:t>pageStart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CreativeWork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2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</a:t>
                      </a:r>
                      <a:r>
                        <a:rPr lang="en-US" sz="2000" dirty="0" err="1">
                          <a:effectLst/>
                        </a:rPr>
                        <a:t>bibl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pageEnd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</a:t>
                      </a:r>
                      <a:r>
                        <a:rPr lang="en-US" sz="2000" dirty="0" err="1">
                          <a:effectLst/>
                        </a:rPr>
                        <a:t>pageEnd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CreativeWork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71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(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CreativeWork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3548648291"/>
                  </a:ext>
                </a:extLst>
              </a:tr>
              <a:tr h="39471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title@type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genre (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CreativeWork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9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name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familyName</a:t>
                      </a:r>
                      <a:r>
                        <a:rPr lang="en-US" sz="2000" dirty="0">
                          <a:effectLst/>
                        </a:rPr>
                        <a:t>; </a:t>
                      </a:r>
                      <a:r>
                        <a:rPr lang="en-US" sz="2000" dirty="0" err="1">
                          <a:effectLst/>
                        </a:rPr>
                        <a:t>givenName</a:t>
                      </a:r>
                      <a:r>
                        <a:rPr lang="en-US" sz="2000" dirty="0">
                          <a:effectLst/>
                        </a:rPr>
                        <a:t> (Thing &gt; Person)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5447" marR="15447" marT="15447" marB="1544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94086" y="6459234"/>
            <a:ext cx="48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*A subcategory of Event can be used, if applicable.</a:t>
            </a:r>
          </a:p>
        </p:txBody>
      </p:sp>
    </p:spTree>
    <p:extLst>
      <p:ext uri="{BB962C8B-B14F-4D97-AF65-F5344CB8AC3E}">
        <p14:creationId xmlns:p14="http://schemas.microsoft.com/office/powerpoint/2010/main" val="343902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Schema.org as a Vehicle for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Web-friendly data model and vocabulary for all kinds of Web resources</a:t>
            </a:r>
          </a:p>
          <a:p>
            <a:r>
              <a:rPr lang="en-US" sz="3600" dirty="0"/>
              <a:t>Is under active development with input from the W3C Schema.org Community Group</a:t>
            </a:r>
          </a:p>
          <a:p>
            <a:r>
              <a:rPr lang="en-US" sz="3600" dirty="0"/>
              <a:t>Supports characteristics of special collections metadata than BIBFRAME</a:t>
            </a:r>
          </a:p>
          <a:p>
            <a:r>
              <a:rPr lang="en-US" sz="3600" dirty="0"/>
              <a:t>Supported and used by major wen search engines</a:t>
            </a:r>
          </a:p>
          <a:p>
            <a:endParaRPr lang="en-US" sz="3600" dirty="0"/>
          </a:p>
          <a:p>
            <a:endParaRPr lang="en-US" sz="3600" dirty="0">
              <a:solidFill>
                <a:schemeClr val="accent2"/>
              </a:solidFill>
            </a:endParaRPr>
          </a:p>
          <a:p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445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8394"/>
            <a:ext cx="10515600" cy="1325563"/>
          </a:xfrm>
        </p:spPr>
        <p:txBody>
          <a:bodyPr/>
          <a:lstStyle/>
          <a:p>
            <a:r>
              <a:rPr lang="en-US" b="1" dirty="0"/>
              <a:t>Transforming TEI Documents to Schema.org (2)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3588" y="1963957"/>
            <a:ext cx="6449274" cy="454444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&lt;div0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id="c20090" type="card"&gt;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 &lt;head&gt;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  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&lt;date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value="18990000"&gt;1899&lt;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/date&gt;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 &lt;/head&gt;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 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&lt;div1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type="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subdiv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"&gt;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   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&lt;</a:t>
            </a:r>
            <a:r>
              <a:rPr lang="en-US" sz="1200" b="1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bibl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&gt;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Proust. 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&lt;title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type="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es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"&gt;La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Peste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de Vienne et le danger que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peut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faire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courir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à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l'Europe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la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peste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du Turkestan.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&lt;/title&gt; &lt;title&gt;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Comptes-rendus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des séances de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l'Académie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des sciences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morales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et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politiques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&lt;/title&gt;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, 59e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année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, p. 4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 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&lt;/</a:t>
            </a:r>
            <a:r>
              <a:rPr lang="en-US" sz="1200" b="1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bibl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&gt;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 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&lt;</a:t>
            </a:r>
            <a:r>
              <a:rPr lang="en-US" sz="1200" b="1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bibl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&gt;Cf. 1897: Proust. 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&lt;title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type="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es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"&gt;La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conférence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sanitaire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internationale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Venise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de 1897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&lt;/title&gt;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, 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&lt;title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level="j"&gt;Revue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d'Hygiène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&lt;/title&gt;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, vol. XIX, p. 7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&lt;/</a:t>
            </a:r>
            <a:r>
              <a:rPr lang="en-US" sz="1200" b="1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bibl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&gt;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 &lt;</a:t>
            </a:r>
            <a:r>
              <a:rPr lang="en-US" sz="1200" b="1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bibl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&gt;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Cf. 1897: Proust. 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&lt;title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type="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es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"&gt;La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défense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l'Europe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contre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la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peste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.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&lt;/title&gt; &lt;title&gt;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Comptes-rendus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des séances de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l'Académie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des sciences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morales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et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politiques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&lt;/title&gt;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, 57e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année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, p. 4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&lt;/</a:t>
            </a:r>
            <a:r>
              <a:rPr lang="en-US" sz="1200" b="1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bibl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&gt;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&lt;/div1&gt;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&lt;/div0&gt;</a:t>
            </a:r>
            <a:endParaRPr lang="en-US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337806" y="1998042"/>
          <a:ext cx="4297724" cy="140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6737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schema:Event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id=“c20090”&gt;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schema:startDate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&gt;1899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schema:endDate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&gt;1899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        &lt;</a:t>
                      </a:r>
                      <a:r>
                        <a:rPr lang="en-US" baseline="0" dirty="0" err="1"/>
                        <a:t>schema:recordedIn</a:t>
                      </a:r>
                      <a:r>
                        <a:rPr lang="en-US" baseline="0" dirty="0"/>
                        <a:t>&gt;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733951" y="3685875"/>
          <a:ext cx="4211972" cy="24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schema:CreativeWork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61963" marR="0" lvl="0" indent="-4619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       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schema:citation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fr-FR" sz="1800" i="1" dirty="0">
                          <a:solidFill>
                            <a:schemeClr val="tx1"/>
                          </a:solidFill>
                        </a:rPr>
                        <a:t>Proust. La Peste de Vienne et le danger que peut faire courir à l'Europe la peste du Turkestan. </a:t>
                      </a:r>
                      <a:r>
                        <a:rPr lang="fr-FR" sz="1800" i="1" dirty="0" err="1">
                          <a:solidFill>
                            <a:schemeClr val="tx1"/>
                          </a:solidFill>
                        </a:rPr>
                        <a:t>Comptes-rendus</a:t>
                      </a:r>
                      <a:r>
                        <a:rPr lang="fr-FR" sz="1800" i="1" dirty="0">
                          <a:solidFill>
                            <a:schemeClr val="tx1"/>
                          </a:solidFill>
                        </a:rPr>
                        <a:t> des séances de l'Académie des sciences morales et politiques, 59e année, p. 4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03225" marR="0" lvl="0" indent="-403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     &lt;</a:t>
                      </a:r>
                      <a:r>
                        <a:rPr lang="en-US" dirty="0" err="1"/>
                        <a:t>schema:genre</a:t>
                      </a:r>
                      <a:r>
                        <a:rPr lang="en-US" dirty="0"/>
                        <a:t>&gt;prose nonfiction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7096804" y="3190447"/>
            <a:ext cx="0" cy="70006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80026" y="3878554"/>
            <a:ext cx="600501" cy="0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81879" y="3198836"/>
            <a:ext cx="264316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13588" y="1998042"/>
            <a:ext cx="2951065" cy="250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3588" y="3041418"/>
            <a:ext cx="6449274" cy="10691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50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8394"/>
            <a:ext cx="10515600" cy="1325563"/>
          </a:xfrm>
        </p:spPr>
        <p:txBody>
          <a:bodyPr/>
          <a:lstStyle/>
          <a:p>
            <a:r>
              <a:rPr lang="en-US" b="1" dirty="0"/>
              <a:t>Transforming TEI Documents to Schema.org (3)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3942" y="2232934"/>
          <a:ext cx="4297724" cy="140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6737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schema:Event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id=“c20090”&gt;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schema:startDate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&gt;1899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schema:endDate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&gt;1899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        &lt;</a:t>
                      </a:r>
                      <a:r>
                        <a:rPr lang="en-US" baseline="0" dirty="0" err="1"/>
                        <a:t>schema:recordedIn</a:t>
                      </a:r>
                      <a:r>
                        <a:rPr lang="en-US" baseline="0" dirty="0"/>
                        <a:t>&gt;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20087" y="3920767"/>
          <a:ext cx="4211972" cy="24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schema:CreativeWork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61963" marR="0" lvl="0" indent="-4619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       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schema:citation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fr-FR" sz="1800" i="1" dirty="0">
                          <a:solidFill>
                            <a:schemeClr val="tx1"/>
                          </a:solidFill>
                        </a:rPr>
                        <a:t>Proust. La Peste de Vienne et le danger que peut faire courir à l'Europe la peste du Turkestan. </a:t>
                      </a:r>
                      <a:r>
                        <a:rPr lang="fr-FR" sz="1800" i="1" dirty="0" err="1">
                          <a:solidFill>
                            <a:schemeClr val="tx1"/>
                          </a:solidFill>
                        </a:rPr>
                        <a:t>Comptes-rendus</a:t>
                      </a:r>
                      <a:r>
                        <a:rPr lang="fr-FR" sz="1800" i="1" dirty="0">
                          <a:solidFill>
                            <a:schemeClr val="tx1"/>
                          </a:solidFill>
                        </a:rPr>
                        <a:t> des séances de l'Académie des sciences morales et politiques, 59e année, p. 4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03225" marR="0" lvl="0" indent="-403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     &lt;</a:t>
                      </a:r>
                      <a:r>
                        <a:rPr lang="en-US" dirty="0" err="1"/>
                        <a:t>schema:genre</a:t>
                      </a:r>
                      <a:r>
                        <a:rPr lang="en-US" dirty="0"/>
                        <a:t>&gt;prose nonfiction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966281" y="1854798"/>
            <a:ext cx="7004809" cy="476438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{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  ...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  "@id": "http://kolbproust.library.illinois.edu/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proust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/c20090",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  "@type": "</a:t>
            </a:r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Event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",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  "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startDate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": "1899",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  "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endDate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": "1899",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  "name": "c20090",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  "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url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": "http://kolbproust.library.illinois.edu/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proust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/c20090",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  "location": "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na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",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  "</a:t>
            </a:r>
            <a:r>
              <a:rPr lang="en-US" sz="1200" b="1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recordedIn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": [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     {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     "@type":"</a:t>
            </a:r>
            <a:r>
              <a:rPr lang="en-US" sz="1200" b="1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CreativeWork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",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     "s:url": "http://kolbproust.library.illinois.edu/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proust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/c20090",</a:t>
            </a:r>
          </a:p>
          <a:p>
            <a:pPr marL="628650"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"s:citation": "Proust. La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Peste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de Vienne et le danger que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peut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faire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courir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à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l'Europe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la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peste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du Turkestan.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Comptes-rendus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des séances de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l'Académie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des sciences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morales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et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politiques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, 59e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année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, p. 4",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     "s:genre": "prose nonfiction"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     },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	...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    ]</a:t>
            </a: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ea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94260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21" y="1122363"/>
            <a:ext cx="11782096" cy="3954134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Name Reconciliation Work</a:t>
            </a:r>
          </a:p>
        </p:txBody>
      </p:sp>
    </p:spTree>
    <p:extLst>
      <p:ext uri="{BB962C8B-B14F-4D97-AF65-F5344CB8AC3E}">
        <p14:creationId xmlns:p14="http://schemas.microsoft.com/office/powerpoint/2010/main" val="886445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8394"/>
            <a:ext cx="10515600" cy="1325563"/>
          </a:xfrm>
        </p:spPr>
        <p:txBody>
          <a:bodyPr/>
          <a:lstStyle/>
          <a:p>
            <a:r>
              <a:rPr lang="en-US" b="1" dirty="0"/>
              <a:t>Sources Consulted in Manual Process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33789" y="2626244"/>
            <a:ext cx="49608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Library of Congress (LC) Name Authority Files 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Virtual International Authority File (VIAF) 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Internet Movie Database (IMDb) 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Internet Broadway Database (</a:t>
            </a:r>
            <a:r>
              <a:rPr lang="en-US" sz="2000" dirty="0" err="1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IBDb</a:t>
            </a:r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) 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Wikipedia</a:t>
            </a:r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Worldcat Identities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94671" y="2626244"/>
            <a:ext cx="6096000" cy="33482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Canadian Theatre Encyclopedia</a:t>
            </a:r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Encyclopedia Britannica 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Turner Classic Movies 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Goodreads 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Obituaries in various digital newspapers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2"/>
              </a:rPr>
              <a:t>Australian Dictionary of Biography 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3"/>
              </a:rPr>
              <a:t>doollee.com</a:t>
            </a:r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4"/>
              </a:rPr>
              <a:t>Opera Scotland 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5"/>
              </a:rPr>
              <a:t>Copies of text on Amazon Books 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6"/>
              </a:rPr>
              <a:t>Theatricalia </a:t>
            </a:r>
            <a:endParaRPr lang="en-US" sz="2000" dirty="0"/>
          </a:p>
          <a:p>
            <a:pPr>
              <a:lnSpc>
                <a:spcPct val="115000"/>
              </a:lnSpc>
            </a:pPr>
            <a:endParaRPr lang="en-US" sz="11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789" y="1963957"/>
            <a:ext cx="4324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Sources Supporting Linked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26022" y="1963956"/>
            <a:ext cx="475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Other Web Resources</a:t>
            </a:r>
          </a:p>
        </p:txBody>
      </p:sp>
    </p:spTree>
    <p:extLst>
      <p:ext uri="{BB962C8B-B14F-4D97-AF65-F5344CB8AC3E}">
        <p14:creationId xmlns:p14="http://schemas.microsoft.com/office/powerpoint/2010/main" val="1624061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8394"/>
            <a:ext cx="10515600" cy="1325563"/>
          </a:xfrm>
        </p:spPr>
        <p:txBody>
          <a:bodyPr/>
          <a:lstStyle/>
          <a:p>
            <a:r>
              <a:rPr lang="en-US" b="1" dirty="0"/>
              <a:t>Automatic vs Manual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504862"/>
              </p:ext>
            </p:extLst>
          </p:nvPr>
        </p:nvGraphicFramePr>
        <p:xfrm>
          <a:off x="1345324" y="1963962"/>
          <a:ext cx="9144001" cy="3890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7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903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(Motley Collection)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Total No. 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Sources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Manual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Automatic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030"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Personal Names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916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VIAF/LCNAF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WorldCat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n/a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WikiPedia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356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IMDb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388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n/a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Theatricalia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533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n/a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IBDb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49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n/a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Britannica</a:t>
                      </a:r>
                      <a:endParaRPr lang="en-US" sz="16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18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n/a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03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Theater Names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VIAF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WikiPedia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276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8394"/>
            <a:ext cx="10515600" cy="1325563"/>
          </a:xfrm>
        </p:spPr>
        <p:txBody>
          <a:bodyPr/>
          <a:lstStyle/>
          <a:p>
            <a:r>
              <a:rPr lang="en-US" b="1" dirty="0"/>
              <a:t>Challenges Identified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38200" y="2075517"/>
            <a:ext cx="837937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8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Original metadata quality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Variant name forms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specific roles the name played for the play</a:t>
            </a:r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Not all names have authorized headings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Not all names are well-known outside of theater world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Not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all names created ‘WORKS’</a:t>
            </a:r>
          </a:p>
          <a:p>
            <a:pPr marL="342900" lvl="0" indent="-342900">
              <a:buFont typeface="Arial" panose="020B0604020202020204" pitchFamily="34" charset="0"/>
              <a:buChar char="●"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Not all sources support linked data structure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But it provides additional contextual information for names that do not have authorized headings!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It requires manual search!</a:t>
            </a:r>
          </a:p>
          <a:p>
            <a:pPr marL="342900" lvl="0" indent="-342900">
              <a:buFont typeface="Arial" panose="020B0604020202020204" pitchFamily="34" charset="0"/>
              <a:buChar char="●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4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21" y="1122363"/>
            <a:ext cx="11782096" cy="3954134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1. Motley Collection of Theatre and Costume Design</a:t>
            </a:r>
            <a:br>
              <a:rPr lang="en-US" sz="4400" b="1" dirty="0"/>
            </a:br>
            <a:r>
              <a:rPr lang="en-US" sz="4400" b="1" dirty="0"/>
              <a:t>     (Portraits of Actors, 1720-1920)</a:t>
            </a:r>
            <a:br>
              <a:rPr lang="en-US" sz="4400" b="1" dirty="0"/>
            </a:br>
            <a:r>
              <a:rPr lang="en-US" sz="4400" b="1" dirty="0">
                <a:solidFill>
                  <a:schemeClr val="bg1">
                    <a:lumMod val="65000"/>
                  </a:schemeClr>
                </a:solidFill>
              </a:rPr>
              <a:t>2. Kolb-Proust Archive Collection</a:t>
            </a:r>
          </a:p>
        </p:txBody>
      </p:sp>
    </p:spTree>
    <p:extLst>
      <p:ext uri="{BB962C8B-B14F-4D97-AF65-F5344CB8AC3E}">
        <p14:creationId xmlns:p14="http://schemas.microsoft.com/office/powerpoint/2010/main" val="35538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99" t="11535" r="18414" b="6807"/>
          <a:stretch/>
        </p:blipFill>
        <p:spPr>
          <a:xfrm>
            <a:off x="303133" y="353999"/>
            <a:ext cx="9550127" cy="542983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94" t="27223" r="18510" b="6758"/>
          <a:stretch/>
        </p:blipFill>
        <p:spPr>
          <a:xfrm>
            <a:off x="2500749" y="2340864"/>
            <a:ext cx="9197476" cy="423781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162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Metadata for Special Collections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Metadata structure is flat </a:t>
            </a:r>
          </a:p>
          <a:p>
            <a:r>
              <a:rPr lang="en-US" sz="3600" i="1" dirty="0"/>
              <a:t>BUT</a:t>
            </a:r>
            <a:r>
              <a:rPr lang="en-US" sz="3600" dirty="0"/>
              <a:t> Metadata describes more than one ‘</a:t>
            </a:r>
            <a:r>
              <a:rPr lang="en-US" sz="3600" dirty="0">
                <a:solidFill>
                  <a:schemeClr val="accent2"/>
                </a:solidFill>
              </a:rPr>
              <a:t>object</a:t>
            </a:r>
            <a:r>
              <a:rPr lang="en-US" sz="3600" dirty="0"/>
              <a:t>’ </a:t>
            </a:r>
          </a:p>
          <a:p>
            <a:r>
              <a:rPr lang="en-US" sz="3600" dirty="0"/>
              <a:t>Element name includes </a:t>
            </a:r>
            <a:r>
              <a:rPr lang="en-US" sz="3600" dirty="0">
                <a:solidFill>
                  <a:schemeClr val="accent2"/>
                </a:solidFill>
              </a:rPr>
              <a:t>contextual</a:t>
            </a:r>
            <a:r>
              <a:rPr lang="en-US" sz="3600" dirty="0"/>
              <a:t> information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Multiple values </a:t>
            </a:r>
            <a:r>
              <a:rPr lang="en-US" sz="3600" dirty="0"/>
              <a:t>can be included in a single element</a:t>
            </a:r>
          </a:p>
          <a:p>
            <a:r>
              <a:rPr lang="en-US" sz="3600" dirty="0"/>
              <a:t>Use a specialized/local </a:t>
            </a:r>
            <a:r>
              <a:rPr lang="en-US" sz="3600" dirty="0">
                <a:solidFill>
                  <a:schemeClr val="accent2"/>
                </a:solidFill>
              </a:rPr>
              <a:t>controlled vocabulary</a:t>
            </a:r>
          </a:p>
          <a:p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303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8394"/>
            <a:ext cx="10515600" cy="1325563"/>
          </a:xfrm>
        </p:spPr>
        <p:txBody>
          <a:bodyPr/>
          <a:lstStyle/>
          <a:p>
            <a:r>
              <a:rPr lang="en-US" b="1" dirty="0"/>
              <a:t>Original Metadata Describes 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4361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AutoNum type="arabicPeriod"/>
            </a:pPr>
            <a:r>
              <a:rPr lang="en-US" sz="3600" b="1" dirty="0"/>
              <a:t>The Original Image </a:t>
            </a:r>
            <a:endParaRPr lang="en-US" sz="3600" b="1" i="1" dirty="0"/>
          </a:p>
          <a:p>
            <a:pPr lvl="2"/>
            <a:r>
              <a:rPr lang="en-US" sz="2800" b="1" dirty="0"/>
              <a:t>Title of the image</a:t>
            </a:r>
          </a:p>
          <a:p>
            <a:pPr lvl="2"/>
            <a:r>
              <a:rPr lang="en-US" sz="2800" b="1" dirty="0"/>
              <a:t>Physical description (size, materials, …)</a:t>
            </a:r>
          </a:p>
          <a:p>
            <a:pPr marL="742950" indent="-742950">
              <a:buAutoNum type="arabicPeriod"/>
            </a:pPr>
            <a:r>
              <a:rPr lang="en-US" sz="3600" b="1" dirty="0"/>
              <a:t>The Play</a:t>
            </a:r>
          </a:p>
          <a:p>
            <a:pPr lvl="2"/>
            <a:r>
              <a:rPr lang="en-US" sz="2800" b="1" dirty="0"/>
              <a:t>Title of the play</a:t>
            </a:r>
          </a:p>
          <a:p>
            <a:pPr marL="742950" indent="-742950">
              <a:buAutoNum type="arabicPeriod"/>
            </a:pPr>
            <a:r>
              <a:rPr lang="en-US" sz="3600" b="1" dirty="0"/>
              <a:t>The Performance</a:t>
            </a:r>
          </a:p>
          <a:p>
            <a:pPr lvl="2"/>
            <a:r>
              <a:rPr lang="en-US" sz="2800" b="1" dirty="0"/>
              <a:t>Theater the play performed</a:t>
            </a:r>
          </a:p>
          <a:p>
            <a:pPr lvl="2"/>
            <a:r>
              <a:rPr lang="en-US" sz="2800" b="1" dirty="0"/>
              <a:t>Date of the performance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00" b="1" dirty="0"/>
              <a:t>People</a:t>
            </a:r>
          </a:p>
          <a:p>
            <a:pPr lvl="2"/>
            <a:r>
              <a:rPr lang="en-US" sz="2800" b="1" dirty="0"/>
              <a:t>Associated with play (work) - Author or Composer </a:t>
            </a:r>
          </a:p>
          <a:p>
            <a:pPr lvl="2"/>
            <a:r>
              <a:rPr lang="en-US" sz="2800" b="1" dirty="0"/>
              <a:t>Associated with performance - Composer, Director, Actor, …</a:t>
            </a:r>
          </a:p>
          <a:p>
            <a:pPr marL="0" indent="0">
              <a:buNone/>
            </a:pPr>
            <a:r>
              <a:rPr lang="en-US" sz="3600" b="1" dirty="0"/>
              <a:t>5.     The Institution that owns the collection and item</a:t>
            </a:r>
          </a:p>
          <a:p>
            <a:pPr lvl="2"/>
            <a:endParaRPr lang="en-US" sz="2800" b="1" dirty="0"/>
          </a:p>
          <a:p>
            <a:pPr lvl="2"/>
            <a:endParaRPr lang="en-US" sz="2800" b="1" dirty="0"/>
          </a:p>
          <a:p>
            <a:pPr marL="1200150" lvl="1" indent="-742950">
              <a:buFont typeface="Arial" panose="020B0604020202020204" pitchFamily="34" charset="0"/>
              <a:buAutoNum type="arabicPeriod"/>
            </a:pPr>
            <a:endParaRPr lang="en-US" sz="3200" b="1" dirty="0"/>
          </a:p>
          <a:p>
            <a:pPr marL="742950" indent="-742950">
              <a:buAutoNum type="arabicPeriod"/>
            </a:pPr>
            <a:endParaRPr lang="en-US" sz="3600" b="1" dirty="0"/>
          </a:p>
          <a:p>
            <a:pPr marL="742950" indent="-742950">
              <a:buAutoNum type="arabicPeriod"/>
            </a:pPr>
            <a:endParaRPr lang="en-US" sz="3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690688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83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602162" y="3979118"/>
            <a:ext cx="1282390" cy="1672683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CONTENTdm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Flowchart: Document 2"/>
          <p:cNvSpPr/>
          <p:nvPr/>
        </p:nvSpPr>
        <p:spPr>
          <a:xfrm>
            <a:off x="2553623" y="4090631"/>
            <a:ext cx="1416205" cy="1561170"/>
          </a:xfrm>
          <a:prstGeom prst="flowChartDocumen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Original data</a:t>
            </a:r>
          </a:p>
        </p:txBody>
      </p:sp>
      <p:sp>
        <p:nvSpPr>
          <p:cNvPr id="4" name="Flowchart: Multidocument 3"/>
          <p:cNvSpPr/>
          <p:nvPr/>
        </p:nvSpPr>
        <p:spPr>
          <a:xfrm>
            <a:off x="4616597" y="4034876"/>
            <a:ext cx="1728439" cy="1561170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granularity to element names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1968" y="2613105"/>
            <a:ext cx="1856677" cy="591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Export metadata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940307" y="4815459"/>
            <a:ext cx="568712" cy="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014432" y="4722525"/>
            <a:ext cx="568712" cy="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Multidocument 17"/>
          <p:cNvSpPr/>
          <p:nvPr/>
        </p:nvSpPr>
        <p:spPr>
          <a:xfrm>
            <a:off x="6963927" y="4047874"/>
            <a:ext cx="1828798" cy="1561170"/>
          </a:xfrm>
          <a:prstGeom prst="flowChartMulti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Enhancement/Reconciliation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395215" y="4722526"/>
            <a:ext cx="568712" cy="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311913" y="2814754"/>
            <a:ext cx="1789770" cy="657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Review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element names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values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01683" y="2910474"/>
            <a:ext cx="3156492" cy="657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Identify and perform metadata enhancement/reconciliation work with linked data sources* and authority data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9433919" y="4103630"/>
            <a:ext cx="2124808" cy="1237789"/>
          </a:xfrm>
          <a:prstGeom prst="cloudCallou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HTML+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JSON-LD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8792725" y="4722526"/>
            <a:ext cx="568712" cy="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218435" y="2910474"/>
            <a:ext cx="2430965" cy="657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Mapped local elements to Schema.org and ingested into the system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0" y="1706137"/>
            <a:ext cx="12192000" cy="4460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562600" y="5743575"/>
            <a:ext cx="6096000" cy="923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*Sources used for the process include Library of Congress (LC) Name Authority Files, Virtual International Authority Files (VIAF), Internet Movie Database (IMDb), Internet Broadway Database (</a:t>
            </a:r>
            <a:r>
              <a:rPr lang="en-US" sz="1400" dirty="0" err="1">
                <a:solidFill>
                  <a:schemeClr val="tx1"/>
                </a:solidFill>
              </a:rPr>
              <a:t>IBDb</a:t>
            </a:r>
            <a:r>
              <a:rPr lang="en-US" sz="1400" dirty="0">
                <a:solidFill>
                  <a:schemeClr val="tx1"/>
                </a:solidFill>
              </a:rPr>
              <a:t>), Wikipedia, Worldcat Identities, Theatricalia, and many more.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  <a:p>
            <a:r>
              <a:rPr lang="en-US" b="1" dirty="0"/>
              <a:t>Metadata Workflow</a:t>
            </a:r>
          </a:p>
        </p:txBody>
      </p:sp>
    </p:spTree>
    <p:extLst>
      <p:ext uri="{BB962C8B-B14F-4D97-AF65-F5344CB8AC3E}">
        <p14:creationId xmlns:p14="http://schemas.microsoft.com/office/powerpoint/2010/main" val="373192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8" grpId="0" animBg="1"/>
      <p:bldP spid="20" grpId="0"/>
      <p:bldP spid="21" grpId="0"/>
      <p:bldP spid="23" grpId="0" animBg="1"/>
      <p:bldP spid="2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23" y="163224"/>
            <a:ext cx="7243875" cy="6123276"/>
          </a:xfr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4" y="1140720"/>
            <a:ext cx="7036739" cy="555175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89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3130</Words>
  <Application>Microsoft Office PowerPoint</Application>
  <PresentationFormat>Widescreen</PresentationFormat>
  <Paragraphs>510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Office Theme</vt:lpstr>
      <vt:lpstr>Linked Data in the Library Domain</vt:lpstr>
      <vt:lpstr>Our Project</vt:lpstr>
      <vt:lpstr>Schema.org as a Vehicle for Discovery</vt:lpstr>
      <vt:lpstr>1. Motley Collection of Theatre and Costume Design      (Portraits of Actors, 1720-1920) 2. Kolb-Proust Archive Collection</vt:lpstr>
      <vt:lpstr>PowerPoint Presentation</vt:lpstr>
      <vt:lpstr>Metadata for Special Collections</vt:lpstr>
      <vt:lpstr>Original Metadata Describes 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Motley Collection of Theatre and Costume Design      (Portraits of Actors, 1720-1920) 2. Kolb-Proust Archive Collection</vt:lpstr>
      <vt:lpstr>Kolb-Proust Archive – Background (1)</vt:lpstr>
      <vt:lpstr>Kolb-Proust Archive – Background (2)</vt:lpstr>
      <vt:lpstr>Kolb-Proust Archive – Kolb’s card files</vt:lpstr>
      <vt:lpstr>PowerPoint Presentation</vt:lpstr>
      <vt:lpstr>Kolb-Proust Archive Collection’s Metadata</vt:lpstr>
      <vt:lpstr>Encoding Name Database (1)</vt:lpstr>
      <vt:lpstr>Encoding Name Database (2)</vt:lpstr>
      <vt:lpstr>TEI-Bibliography</vt:lpstr>
      <vt:lpstr>Transforming TEI Documents to Schema.org (1)</vt:lpstr>
      <vt:lpstr>Transforming TEI Documents to Schema.org (2)</vt:lpstr>
      <vt:lpstr>Transforming TEI Documents to Schema.org (3)</vt:lpstr>
      <vt:lpstr>Transforming TEI Documents to Schema.org (4)</vt:lpstr>
      <vt:lpstr>Transforming TEI Documents to Schema.org (5)</vt:lpstr>
      <vt:lpstr>TEI-Chronology</vt:lpstr>
      <vt:lpstr>Transforming TEI Documents to Schema.org (1)</vt:lpstr>
      <vt:lpstr>Transforming TEI Documents to Schema.org (2)</vt:lpstr>
      <vt:lpstr>Transforming TEI Documents to Schema.org (3)</vt:lpstr>
      <vt:lpstr>Name Reconciliation Work</vt:lpstr>
      <vt:lpstr>Sources Consulted in Manual Process</vt:lpstr>
      <vt:lpstr>Automatic vs Manual</vt:lpstr>
      <vt:lpstr>Challenges Identified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Han, Myung-Ja</dc:creator>
  <cp:lastModifiedBy>Lee, Joo Ho</cp:lastModifiedBy>
  <cp:revision>204</cp:revision>
  <dcterms:created xsi:type="dcterms:W3CDTF">2017-03-20T01:54:39Z</dcterms:created>
  <dcterms:modified xsi:type="dcterms:W3CDTF">2017-03-27T03:31:39Z</dcterms:modified>
</cp:coreProperties>
</file>