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3" r:id="rId4"/>
    <p:sldId id="271" r:id="rId5"/>
    <p:sldId id="272" r:id="rId6"/>
    <p:sldId id="276" r:id="rId7"/>
    <p:sldId id="273" r:id="rId8"/>
    <p:sldId id="274" r:id="rId9"/>
    <p:sldId id="277"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1" autoAdjust="0"/>
    <p:restoredTop sz="94660"/>
  </p:normalViewPr>
  <p:slideViewPr>
    <p:cSldViewPr snapToGrid="0">
      <p:cViewPr varScale="1">
        <p:scale>
          <a:sx n="82" d="100"/>
          <a:sy n="82" d="100"/>
        </p:scale>
        <p:origin x="490" y="6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09B195-EE9F-4C8F-9FC4-52D4D45BF67A}"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318086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9B195-EE9F-4C8F-9FC4-52D4D45BF67A}"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2090442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9B195-EE9F-4C8F-9FC4-52D4D45BF67A}"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1136554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9B195-EE9F-4C8F-9FC4-52D4D45BF67A}"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3045122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09B195-EE9F-4C8F-9FC4-52D4D45BF67A}" type="datetimeFigureOut">
              <a:rPr lang="en-US" smtClean="0"/>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352800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09B195-EE9F-4C8F-9FC4-52D4D45BF67A}"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249252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09B195-EE9F-4C8F-9FC4-52D4D45BF67A}" type="datetimeFigureOut">
              <a:rPr lang="en-US" smtClean="0"/>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3555130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09B195-EE9F-4C8F-9FC4-52D4D45BF67A}" type="datetimeFigureOut">
              <a:rPr lang="en-US" smtClean="0"/>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423720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9B195-EE9F-4C8F-9FC4-52D4D45BF67A}" type="datetimeFigureOut">
              <a:rPr lang="en-US" smtClean="0"/>
              <a:t>3/26/2017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1415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9B195-EE9F-4C8F-9FC4-52D4D45BF67A}"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2201116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9B195-EE9F-4C8F-9FC4-52D4D45BF67A}" type="datetimeFigureOut">
              <a:rPr lang="en-US" smtClean="0"/>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2F813-6FA0-4B94-AF85-77211E1B16BD}" type="slidenum">
              <a:rPr lang="en-US" smtClean="0"/>
              <a:t>‹#›</a:t>
            </a:fld>
            <a:endParaRPr lang="en-US"/>
          </a:p>
        </p:txBody>
      </p:sp>
    </p:spTree>
    <p:extLst>
      <p:ext uri="{BB962C8B-B14F-4D97-AF65-F5344CB8AC3E}">
        <p14:creationId xmlns:p14="http://schemas.microsoft.com/office/powerpoint/2010/main" val="152893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09B195-EE9F-4C8F-9FC4-52D4D45BF67A}" type="datetimeFigureOut">
              <a:rPr lang="en-US" smtClean="0"/>
              <a:t>3/26/2017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2F813-6FA0-4B94-AF85-77211E1B16BD}" type="slidenum">
              <a:rPr lang="en-US" smtClean="0"/>
              <a:t>‹#›</a:t>
            </a:fld>
            <a:endParaRPr lang="en-US"/>
          </a:p>
        </p:txBody>
      </p:sp>
    </p:spTree>
    <p:extLst>
      <p:ext uri="{BB962C8B-B14F-4D97-AF65-F5344CB8AC3E}">
        <p14:creationId xmlns:p14="http://schemas.microsoft.com/office/powerpoint/2010/main" val="1848547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magesearch-test1.library.illinois.edu/cdm/singleitem/collection/motley-new/id/240" TargetMode="External"/><Relationship Id="rId7" Type="http://schemas.openxmlformats.org/officeDocument/2006/relationships/image" Target="../media/image2.png"/><Relationship Id="rId2" Type="http://schemas.openxmlformats.org/officeDocument/2006/relationships/hyperlink" Target="http://imagesearch-test1.library.illinois.edu/cdm/singleitem/collection/motley-new/id/4114" TargetMode="External"/><Relationship Id="rId1" Type="http://schemas.openxmlformats.org/officeDocument/2006/relationships/slideLayout" Target="../slideLayouts/slideLayout2.xml"/><Relationship Id="rId6" Type="http://schemas.openxmlformats.org/officeDocument/2006/relationships/hyperlink" Target="http://imagesearch-test1.library.illinois.edu/cdm/compoundobject/collection/motley-new/id/4820" TargetMode="External"/><Relationship Id="rId5" Type="http://schemas.openxmlformats.org/officeDocument/2006/relationships/hyperlink" Target="http://imagesearch-test1.library.illinois.edu/cdm/singleitem/collection/motley-new/id/4329" TargetMode="External"/><Relationship Id="rId4" Type="http://schemas.openxmlformats.org/officeDocument/2006/relationships/hyperlink" Target="http://imagesearch-test1.library.illinois.edu/cdm/singleitem/collection/motley-new/id/445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hem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33425"/>
            <a:ext cx="9144000" cy="2776538"/>
          </a:xfrm>
          <a:ln>
            <a:noFill/>
          </a:ln>
        </p:spPr>
        <p:txBody>
          <a:bodyPr>
            <a:normAutofit fontScale="90000"/>
          </a:bodyPr>
          <a:lstStyle/>
          <a:p>
            <a:pPr algn="r"/>
            <a:r>
              <a:rPr lang="en-US" sz="3200" dirty="0" smtClean="0"/>
              <a:t>Advisory Board Meeting</a:t>
            </a:r>
            <a:br>
              <a:rPr lang="en-US" sz="3200" dirty="0" smtClean="0"/>
            </a:br>
            <a:r>
              <a:rPr lang="en-US" sz="3200" dirty="0" smtClean="0"/>
              <a:t>27 March 2017</a:t>
            </a:r>
            <a:br>
              <a:rPr lang="en-US" sz="3200" dirty="0" smtClean="0"/>
            </a:br>
            <a:r>
              <a:rPr lang="en-US" sz="3200" dirty="0" smtClean="0"/>
              <a:t>Chicago, IL USA</a:t>
            </a:r>
            <a:br>
              <a:rPr lang="en-US" sz="3200" dirty="0" smtClean="0"/>
            </a:br>
            <a:r>
              <a:rPr lang="en-US" sz="3200" dirty="0" smtClean="0"/>
              <a:t> </a:t>
            </a:r>
            <a:r>
              <a:rPr lang="en-US" sz="3200" dirty="0"/>
              <a:t/>
            </a:r>
            <a:br>
              <a:rPr lang="en-US" sz="3200" dirty="0"/>
            </a:br>
            <a:r>
              <a:rPr lang="en-US" sz="5400" dirty="0"/>
              <a:t>Exploring the Benefits of LOD for </a:t>
            </a:r>
            <a:r>
              <a:rPr lang="en-US" sz="5400" dirty="0" smtClean="0"/>
              <a:t>Digitized Special </a:t>
            </a:r>
            <a:r>
              <a:rPr lang="en-US" sz="5400" dirty="0"/>
              <a:t>Collections</a:t>
            </a:r>
          </a:p>
        </p:txBody>
      </p:sp>
      <p:sp>
        <p:nvSpPr>
          <p:cNvPr id="3" name="Subtitle 2"/>
          <p:cNvSpPr>
            <a:spLocks noGrp="1"/>
          </p:cNvSpPr>
          <p:nvPr>
            <p:ph type="subTitle" idx="1"/>
          </p:nvPr>
        </p:nvSpPr>
        <p:spPr>
          <a:xfrm>
            <a:off x="1524000" y="3602038"/>
            <a:ext cx="9144000" cy="2211908"/>
          </a:xfrm>
        </p:spPr>
        <p:txBody>
          <a:bodyPr>
            <a:normAutofit/>
          </a:bodyPr>
          <a:lstStyle/>
          <a:p>
            <a:pPr algn="r"/>
            <a:endParaRPr lang="en-US" dirty="0" smtClean="0">
              <a:solidFill>
                <a:schemeClr val="tx1">
                  <a:lumMod val="50000"/>
                  <a:lumOff val="50000"/>
                </a:schemeClr>
              </a:solidFill>
            </a:endParaRPr>
          </a:p>
          <a:p>
            <a:pPr algn="r"/>
            <a:endParaRPr lang="en-US" dirty="0" smtClean="0">
              <a:solidFill>
                <a:schemeClr val="tx1">
                  <a:lumMod val="50000"/>
                  <a:lumOff val="50000"/>
                </a:schemeClr>
              </a:solidFill>
            </a:endParaRPr>
          </a:p>
          <a:p>
            <a:pPr algn="r"/>
            <a:r>
              <a:rPr lang="en-US" dirty="0" smtClean="0">
                <a:solidFill>
                  <a:schemeClr val="tx1">
                    <a:lumMod val="50000"/>
                    <a:lumOff val="50000"/>
                  </a:schemeClr>
                </a:solidFill>
              </a:rPr>
              <a:t>Timothy W. Cole</a:t>
            </a:r>
          </a:p>
          <a:p>
            <a:pPr algn="r"/>
            <a:r>
              <a:rPr lang="en-US" dirty="0" smtClean="0">
                <a:solidFill>
                  <a:schemeClr val="tx1">
                    <a:lumMod val="50000"/>
                    <a:lumOff val="50000"/>
                  </a:schemeClr>
                </a:solidFill>
              </a:rPr>
              <a:t>University </a:t>
            </a:r>
            <a:r>
              <a:rPr lang="en-US" dirty="0" smtClean="0">
                <a:solidFill>
                  <a:schemeClr val="tx1">
                    <a:lumMod val="50000"/>
                    <a:lumOff val="50000"/>
                  </a:schemeClr>
                </a:solidFill>
              </a:rPr>
              <a:t>of Illinois at Urbana-Champaign</a:t>
            </a:r>
          </a:p>
        </p:txBody>
      </p:sp>
      <p:cxnSp>
        <p:nvCxnSpPr>
          <p:cNvPr id="5" name="Straight Connector 4"/>
          <p:cNvCxnSpPr/>
          <p:nvPr/>
        </p:nvCxnSpPr>
        <p:spPr>
          <a:xfrm>
            <a:off x="1701800" y="3602038"/>
            <a:ext cx="88011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908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6267"/>
          </a:xfrm>
        </p:spPr>
        <p:txBody>
          <a:bodyPr/>
          <a:lstStyle/>
          <a:p>
            <a:r>
              <a:rPr lang="en-US" b="1" dirty="0" smtClean="0"/>
              <a:t>examples - getting a sense of our vision</a:t>
            </a:r>
            <a:endParaRPr lang="en-US" b="1" dirty="0"/>
          </a:p>
        </p:txBody>
      </p:sp>
      <p:sp>
        <p:nvSpPr>
          <p:cNvPr id="3" name="Content Placeholder 2"/>
          <p:cNvSpPr>
            <a:spLocks noGrp="1"/>
          </p:cNvSpPr>
          <p:nvPr>
            <p:ph idx="1"/>
          </p:nvPr>
        </p:nvSpPr>
        <p:spPr>
          <a:xfrm>
            <a:off x="838200" y="2136709"/>
            <a:ext cx="4242272" cy="4040253"/>
          </a:xfrm>
        </p:spPr>
        <p:txBody>
          <a:bodyPr>
            <a:normAutofit/>
          </a:bodyPr>
          <a:lstStyle/>
          <a:p>
            <a:r>
              <a:rPr lang="en-US" sz="1600" u="sng" dirty="0" smtClean="0">
                <a:hlinkClick r:id="rId2"/>
              </a:rPr>
              <a:t>http</a:t>
            </a:r>
            <a:r>
              <a:rPr lang="en-US" sz="1600" u="sng" dirty="0">
                <a:hlinkClick r:id="rId2"/>
              </a:rPr>
              <a:t>://</a:t>
            </a:r>
            <a:r>
              <a:rPr lang="en-US" sz="1600" u="sng" dirty="0" smtClean="0">
                <a:hlinkClick r:id="rId2"/>
              </a:rPr>
              <a:t>imagesearch-test1.library.illinois.edu/cdm/singleitem/collection/motley-new/id/4114</a:t>
            </a:r>
            <a:endParaRPr lang="en-US" sz="1600" u="sng" dirty="0" smtClean="0"/>
          </a:p>
          <a:p>
            <a:r>
              <a:rPr lang="en-US" sz="1600" dirty="0">
                <a:hlinkClick r:id="rId3"/>
              </a:rPr>
              <a:t>http://</a:t>
            </a:r>
            <a:r>
              <a:rPr lang="en-US" sz="1600" dirty="0" smtClean="0">
                <a:hlinkClick r:id="rId3"/>
              </a:rPr>
              <a:t>imagesearch-test1.library.illinois.edu/cdm/singleitem/collection/motley-new/id/240</a:t>
            </a:r>
            <a:r>
              <a:rPr lang="en-US" sz="1600" dirty="0" smtClean="0"/>
              <a:t> </a:t>
            </a:r>
          </a:p>
          <a:p>
            <a:r>
              <a:rPr lang="en-US" sz="1600" dirty="0">
                <a:hlinkClick r:id="rId4"/>
              </a:rPr>
              <a:t>http://</a:t>
            </a:r>
            <a:r>
              <a:rPr lang="en-US" sz="1600" dirty="0" smtClean="0">
                <a:hlinkClick r:id="rId4"/>
              </a:rPr>
              <a:t>imagesearch-test1.library.illinois.edu/cdm/singleitem/collection/motley-new/id/4453</a:t>
            </a:r>
            <a:endParaRPr lang="en-US" sz="1600" dirty="0" smtClean="0"/>
          </a:p>
          <a:p>
            <a:r>
              <a:rPr lang="en-US" sz="1600" dirty="0">
                <a:hlinkClick r:id="rId5"/>
              </a:rPr>
              <a:t>http://</a:t>
            </a:r>
            <a:r>
              <a:rPr lang="en-US" sz="1600" dirty="0" smtClean="0">
                <a:hlinkClick r:id="rId5"/>
              </a:rPr>
              <a:t>imagesearch-test1.library.illinois.edu/cdm/singleitem/collection/motley-new/id/4329</a:t>
            </a:r>
            <a:endParaRPr lang="en-US" sz="1600" dirty="0" smtClean="0"/>
          </a:p>
          <a:p>
            <a:r>
              <a:rPr lang="en-US" sz="1600" dirty="0">
                <a:hlinkClick r:id="rId6"/>
              </a:rPr>
              <a:t>http://</a:t>
            </a:r>
            <a:r>
              <a:rPr lang="en-US" sz="1600" dirty="0" smtClean="0">
                <a:hlinkClick r:id="rId6"/>
              </a:rPr>
              <a:t>imagesearch-test1.library.illinois.edu/cdm/compoundobject/collection/motley-new/id/4820</a:t>
            </a:r>
            <a:endParaRPr lang="en-US" sz="1600" dirty="0" smtClean="0"/>
          </a:p>
        </p:txBody>
      </p:sp>
      <p:cxnSp>
        <p:nvCxnSpPr>
          <p:cNvPr id="5" name="Straight Connector 4"/>
          <p:cNvCxnSpPr/>
          <p:nvPr/>
        </p:nvCxnSpPr>
        <p:spPr>
          <a:xfrm>
            <a:off x="0" y="1541392"/>
            <a:ext cx="12192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rotWithShape="1">
          <a:blip r:embed="rId7"/>
          <a:srcRect t="3692"/>
          <a:stretch/>
        </p:blipFill>
        <p:spPr>
          <a:xfrm>
            <a:off x="5658970" y="2212404"/>
            <a:ext cx="6273328" cy="3577779"/>
          </a:xfrm>
          <a:prstGeom prst="rect">
            <a:avLst/>
          </a:prstGeom>
        </p:spPr>
      </p:pic>
    </p:spTree>
    <p:extLst>
      <p:ext uri="{BB962C8B-B14F-4D97-AF65-F5344CB8AC3E}">
        <p14:creationId xmlns:p14="http://schemas.microsoft.com/office/powerpoint/2010/main" val="947962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6267"/>
          </a:xfrm>
        </p:spPr>
        <p:txBody>
          <a:bodyPr/>
          <a:lstStyle/>
          <a:p>
            <a:r>
              <a:rPr lang="en-US" b="1" dirty="0" smtClean="0"/>
              <a:t>the project</a:t>
            </a:r>
            <a:endParaRPr lang="en-US" b="1" dirty="0"/>
          </a:p>
        </p:txBody>
      </p:sp>
      <p:sp>
        <p:nvSpPr>
          <p:cNvPr id="3" name="Content Placeholder 2"/>
          <p:cNvSpPr>
            <a:spLocks noGrp="1"/>
          </p:cNvSpPr>
          <p:nvPr>
            <p:ph idx="1"/>
          </p:nvPr>
        </p:nvSpPr>
        <p:spPr/>
        <p:txBody>
          <a:bodyPr>
            <a:normAutofit/>
          </a:bodyPr>
          <a:lstStyle/>
          <a:p>
            <a:pPr>
              <a:spcAft>
                <a:spcPts val="600"/>
              </a:spcAft>
              <a:buSzPct val="72000"/>
              <a:buFont typeface="Wingdings" panose="05000000000000000000" pitchFamily="2" charset="2"/>
              <a:buChar char="Ø"/>
            </a:pPr>
            <a:r>
              <a:rPr lang="en-US" sz="2400" dirty="0" smtClean="0"/>
              <a:t>PI: Tim Cole, co-PIs: MJ Han, Caroline </a:t>
            </a:r>
            <a:r>
              <a:rPr lang="en-US" sz="2400" dirty="0" err="1" smtClean="0"/>
              <a:t>Szylowicz</a:t>
            </a:r>
            <a:r>
              <a:rPr lang="en-US" sz="2400" dirty="0" smtClean="0"/>
              <a:t/>
            </a:r>
            <a:br>
              <a:rPr lang="en-US" sz="2400" dirty="0" smtClean="0"/>
            </a:br>
            <a:r>
              <a:rPr lang="en-US" sz="2400" dirty="0" smtClean="0"/>
              <a:t>collaboration of the UIUC Library and </a:t>
            </a:r>
            <a:r>
              <a:rPr lang="en-US" sz="2400" dirty="0" err="1" smtClean="0"/>
              <a:t>iSchool</a:t>
            </a:r>
            <a:r>
              <a:rPr lang="en-US" sz="2400" dirty="0" smtClean="0"/>
              <a:t> / CIRSS</a:t>
            </a:r>
          </a:p>
          <a:p>
            <a:pPr>
              <a:spcAft>
                <a:spcPts val="600"/>
              </a:spcAft>
              <a:buSzPct val="72000"/>
              <a:buFont typeface="Wingdings" panose="05000000000000000000" pitchFamily="2" charset="2"/>
              <a:buChar char="Ø"/>
            </a:pPr>
            <a:r>
              <a:rPr lang="en-US" sz="2400" dirty="0" smtClean="0"/>
              <a:t>Sponsor: Andrew W. Mellon Foundation; total award: $248,000.</a:t>
            </a:r>
          </a:p>
          <a:p>
            <a:pPr>
              <a:buSzPct val="72000"/>
              <a:buFont typeface="Wingdings" panose="05000000000000000000" pitchFamily="2" charset="2"/>
              <a:buChar char="Ø"/>
            </a:pPr>
            <a:r>
              <a:rPr lang="en-US" sz="2400" dirty="0" smtClean="0"/>
              <a:t>Collections:</a:t>
            </a:r>
          </a:p>
          <a:p>
            <a:pPr lvl="1">
              <a:buSzPct val="72000"/>
              <a:buFont typeface="Wingdings" panose="05000000000000000000" pitchFamily="2" charset="2"/>
              <a:buChar char="Ø"/>
            </a:pPr>
            <a:r>
              <a:rPr lang="en-US" sz="2000" i="1" dirty="0" smtClean="0"/>
              <a:t>Motley Collection of Theater &amp; Costume Design</a:t>
            </a:r>
            <a:r>
              <a:rPr lang="en-US" sz="2000" dirty="0" smtClean="0"/>
              <a:t>  (images, </a:t>
            </a:r>
            <a:r>
              <a:rPr lang="en-US" sz="2000" dirty="0" err="1" smtClean="0"/>
              <a:t>CONTENTdm</a:t>
            </a:r>
            <a:r>
              <a:rPr lang="en-US" sz="2000" dirty="0" smtClean="0"/>
              <a:t>)</a:t>
            </a:r>
          </a:p>
          <a:p>
            <a:pPr lvl="1">
              <a:buSzPct val="72000"/>
              <a:buFont typeface="Wingdings" panose="05000000000000000000" pitchFamily="2" charset="2"/>
              <a:buChar char="Ø"/>
            </a:pPr>
            <a:r>
              <a:rPr lang="en-US" sz="2000" i="1" dirty="0"/>
              <a:t>Portraits of Actors, 1720 – 1920</a:t>
            </a:r>
            <a:r>
              <a:rPr lang="en-US" sz="2000" dirty="0"/>
              <a:t> </a:t>
            </a:r>
            <a:r>
              <a:rPr lang="en-US" sz="2000" dirty="0" smtClean="0"/>
              <a:t> (images, </a:t>
            </a:r>
            <a:r>
              <a:rPr lang="en-US" sz="2000" dirty="0" err="1" smtClean="0"/>
              <a:t>CONTENTdm</a:t>
            </a:r>
            <a:r>
              <a:rPr lang="en-US" sz="2000" dirty="0" smtClean="0"/>
              <a:t>)</a:t>
            </a:r>
          </a:p>
          <a:p>
            <a:pPr lvl="1">
              <a:spcAft>
                <a:spcPts val="600"/>
              </a:spcAft>
              <a:buSzPct val="72000"/>
              <a:buFont typeface="Wingdings" panose="05000000000000000000" pitchFamily="2" charset="2"/>
              <a:buChar char="Ø"/>
            </a:pPr>
            <a:r>
              <a:rPr lang="en-US" sz="2000" i="1" dirty="0" smtClean="0"/>
              <a:t>Kolb-Proust Research Archive</a:t>
            </a:r>
            <a:r>
              <a:rPr lang="en-US" sz="2000" dirty="0" smtClean="0"/>
              <a:t> (text, XTF)</a:t>
            </a:r>
          </a:p>
          <a:p>
            <a:pPr>
              <a:buSzPct val="72000"/>
              <a:buFont typeface="Wingdings" panose="05000000000000000000" pitchFamily="2" charset="2"/>
              <a:buChar char="Ø"/>
            </a:pPr>
            <a:r>
              <a:rPr lang="en-US" sz="2400" dirty="0"/>
              <a:t> </a:t>
            </a:r>
            <a:r>
              <a:rPr lang="en-US" sz="2400" dirty="0" smtClean="0"/>
              <a:t>Timeframe: </a:t>
            </a:r>
          </a:p>
          <a:p>
            <a:pPr lvl="1">
              <a:buSzPct val="72000"/>
              <a:buFont typeface="Wingdings" panose="05000000000000000000" pitchFamily="2" charset="2"/>
              <a:buChar char="Ø"/>
            </a:pPr>
            <a:r>
              <a:rPr lang="en-US" sz="2000" dirty="0" smtClean="0"/>
              <a:t>Planned: 1 November 2015 through 30 June 2017</a:t>
            </a:r>
          </a:p>
          <a:p>
            <a:pPr lvl="1">
              <a:buSzPct val="72000"/>
              <a:buFont typeface="Wingdings" panose="05000000000000000000" pitchFamily="2" charset="2"/>
              <a:buChar char="Ø"/>
            </a:pPr>
            <a:r>
              <a:rPr lang="en-US" sz="2000" dirty="0" smtClean="0"/>
              <a:t>No cost extension request pending would move end date to 31 December </a:t>
            </a:r>
          </a:p>
          <a:p>
            <a:pPr>
              <a:buSzPct val="72000"/>
              <a:buFont typeface="Wingdings" panose="05000000000000000000" pitchFamily="2" charset="2"/>
              <a:buChar char="Ø"/>
            </a:pPr>
            <a:endParaRPr lang="en-US" sz="2400" dirty="0" smtClean="0"/>
          </a:p>
        </p:txBody>
      </p:sp>
      <p:cxnSp>
        <p:nvCxnSpPr>
          <p:cNvPr id="5" name="Straight Connector 4"/>
          <p:cNvCxnSpPr/>
          <p:nvPr/>
        </p:nvCxnSpPr>
        <p:spPr>
          <a:xfrm>
            <a:off x="0" y="1541392"/>
            <a:ext cx="12192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1257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116" y="253820"/>
            <a:ext cx="4562391" cy="1043135"/>
          </a:xfrm>
        </p:spPr>
        <p:txBody>
          <a:bodyPr>
            <a:normAutofit/>
          </a:bodyPr>
          <a:lstStyle/>
          <a:p>
            <a:r>
              <a:rPr lang="en-US" sz="4400" b="1" dirty="0"/>
              <a:t>s</a:t>
            </a:r>
            <a:r>
              <a:rPr lang="en-US" sz="4400" b="1" dirty="0" smtClean="0"/>
              <a:t>tarting point</a:t>
            </a:r>
            <a:endParaRPr lang="en-US" sz="4400" b="1" dirty="0"/>
          </a:p>
        </p:txBody>
      </p:sp>
      <p:sp>
        <p:nvSpPr>
          <p:cNvPr id="4" name="Text Placeholder 3"/>
          <p:cNvSpPr>
            <a:spLocks noGrp="1"/>
          </p:cNvSpPr>
          <p:nvPr>
            <p:ph type="body" sz="half" idx="2"/>
          </p:nvPr>
        </p:nvSpPr>
        <p:spPr>
          <a:xfrm>
            <a:off x="151413" y="1810139"/>
            <a:ext cx="5111051" cy="4414314"/>
          </a:xfrm>
        </p:spPr>
        <p:txBody>
          <a:bodyPr>
            <a:normAutofit/>
          </a:bodyPr>
          <a:lstStyle/>
          <a:p>
            <a:pPr marL="457200" indent="-457200">
              <a:buFont typeface="Wingdings" panose="05000000000000000000" pitchFamily="2" charset="2"/>
              <a:buChar char="§"/>
            </a:pPr>
            <a:r>
              <a:rPr lang="en-US" sz="2800" dirty="0" err="1" smtClean="0"/>
              <a:t>Siloed</a:t>
            </a:r>
            <a:r>
              <a:rPr lang="en-US" sz="2800" dirty="0" smtClean="0"/>
              <a:t> collections</a:t>
            </a:r>
          </a:p>
          <a:p>
            <a:pPr marL="914400" lvl="1" indent="-457200">
              <a:buFont typeface="Wingdings" panose="05000000000000000000" pitchFamily="2" charset="2"/>
              <a:buChar char="§"/>
            </a:pPr>
            <a:r>
              <a:rPr lang="en-US" sz="2600" dirty="0" smtClean="0"/>
              <a:t>no links to related</a:t>
            </a:r>
            <a:br>
              <a:rPr lang="en-US" sz="2600" dirty="0" smtClean="0"/>
            </a:br>
            <a:r>
              <a:rPr lang="en-US" sz="2600" dirty="0" smtClean="0"/>
              <a:t>information on the Web</a:t>
            </a:r>
            <a:endParaRPr lang="en-US" sz="2600" dirty="0" smtClean="0"/>
          </a:p>
          <a:p>
            <a:pPr marL="457200" indent="-457200">
              <a:buFont typeface="Wingdings" panose="05000000000000000000" pitchFamily="2" charset="2"/>
              <a:buChar char="§"/>
            </a:pPr>
            <a:r>
              <a:rPr lang="en-US" sz="2800" dirty="0" smtClean="0"/>
              <a:t>Rich metadata, but…</a:t>
            </a:r>
          </a:p>
          <a:p>
            <a:pPr marL="914400" lvl="1" indent="-457200">
              <a:buFont typeface="Wingdings" panose="05000000000000000000" pitchFamily="2" charset="2"/>
              <a:buChar char="§"/>
            </a:pPr>
            <a:r>
              <a:rPr lang="en-US" sz="2800" dirty="0" smtClean="0"/>
              <a:t>semantics start with </a:t>
            </a:r>
            <a:br>
              <a:rPr lang="en-US" sz="2800" dirty="0" smtClean="0"/>
            </a:br>
            <a:r>
              <a:rPr lang="en-US" sz="2800" dirty="0" smtClean="0"/>
              <a:t>Dublin Core / </a:t>
            </a:r>
            <a:r>
              <a:rPr lang="en-US" sz="2800" dirty="0" err="1" smtClean="0"/>
              <a:t>teiHeader</a:t>
            </a:r>
            <a:r>
              <a:rPr lang="en-US" sz="2800" dirty="0" smtClean="0"/>
              <a:t> </a:t>
            </a:r>
            <a:r>
              <a:rPr lang="en-US" sz="2800" dirty="0" smtClean="0"/>
              <a:t>&amp;</a:t>
            </a:r>
            <a:br>
              <a:rPr lang="en-US" sz="2800" dirty="0" smtClean="0"/>
            </a:br>
            <a:r>
              <a:rPr lang="en-US" sz="2800" dirty="0" smtClean="0"/>
              <a:t>get worse from there</a:t>
            </a:r>
          </a:p>
          <a:p>
            <a:pPr marL="457200" indent="-457200">
              <a:buFont typeface="Wingdings" panose="05000000000000000000" pitchFamily="2" charset="2"/>
              <a:buChar char="§"/>
            </a:pPr>
            <a:r>
              <a:rPr lang="en-US" sz="2800" dirty="0" smtClean="0"/>
              <a:t>Indexed by Google, et al., but…</a:t>
            </a:r>
          </a:p>
          <a:p>
            <a:pPr marL="914400" lvl="1" indent="-457200">
              <a:buFont typeface="Wingdings" panose="05000000000000000000" pitchFamily="2" charset="2"/>
              <a:buChar char="§"/>
            </a:pPr>
            <a:r>
              <a:rPr lang="en-US" sz="2600" dirty="0" smtClean="0"/>
              <a:t>poor rank, discoverability</a:t>
            </a:r>
          </a:p>
          <a:p>
            <a:pPr marL="914400" lvl="1" indent="-457200">
              <a:buFont typeface="Wingdings" panose="05000000000000000000" pitchFamily="2" charset="2"/>
              <a:buChar char="§"/>
            </a:pPr>
            <a:r>
              <a:rPr lang="en-US" sz="2600" dirty="0" smtClean="0"/>
              <a:t>not in Google images search</a:t>
            </a:r>
            <a:endParaRPr lang="en-US" sz="2600" dirty="0" smtClean="0"/>
          </a:p>
        </p:txBody>
      </p:sp>
      <p:cxnSp>
        <p:nvCxnSpPr>
          <p:cNvPr id="6" name="Straight Connector 5"/>
          <p:cNvCxnSpPr/>
          <p:nvPr/>
        </p:nvCxnSpPr>
        <p:spPr>
          <a:xfrm flipV="1">
            <a:off x="151414" y="1415475"/>
            <a:ext cx="5183188" cy="32084"/>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rotWithShape="1">
          <a:blip r:embed="rId2"/>
          <a:srcRect t="10378" r="3685" b="1536"/>
          <a:stretch/>
        </p:blipFill>
        <p:spPr>
          <a:xfrm>
            <a:off x="5572383" y="253820"/>
            <a:ext cx="6249502" cy="6176867"/>
          </a:xfrm>
          <a:prstGeom prst="rect">
            <a:avLst/>
          </a:prstGeom>
        </p:spPr>
      </p:pic>
    </p:spTree>
    <p:extLst>
      <p:ext uri="{BB962C8B-B14F-4D97-AF65-F5344CB8AC3E}">
        <p14:creationId xmlns:p14="http://schemas.microsoft.com/office/powerpoint/2010/main" val="18149807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6267"/>
          </a:xfrm>
        </p:spPr>
        <p:txBody>
          <a:bodyPr/>
          <a:lstStyle/>
          <a:p>
            <a:r>
              <a:rPr lang="en-US" b="1" dirty="0" smtClean="0"/>
              <a:t>research questions</a:t>
            </a:r>
            <a:endParaRPr lang="en-US" b="1" dirty="0"/>
          </a:p>
        </p:txBody>
      </p:sp>
      <p:sp>
        <p:nvSpPr>
          <p:cNvPr id="3" name="Content Placeholder 2"/>
          <p:cNvSpPr>
            <a:spLocks noGrp="1"/>
          </p:cNvSpPr>
          <p:nvPr>
            <p:ph idx="1"/>
          </p:nvPr>
        </p:nvSpPr>
        <p:spPr/>
        <p:txBody>
          <a:bodyPr>
            <a:normAutofit fontScale="85000" lnSpcReduction="10000"/>
          </a:bodyPr>
          <a:lstStyle/>
          <a:p>
            <a:pPr marL="0" indent="0">
              <a:spcAft>
                <a:spcPts val="600"/>
              </a:spcAft>
              <a:buSzPct val="72000"/>
              <a:buNone/>
            </a:pPr>
            <a:r>
              <a:rPr lang="en-US" sz="3100" b="1" dirty="0" smtClean="0"/>
              <a:t>Goal is to incrementally improve understanding, not to definitively answer:  </a:t>
            </a:r>
          </a:p>
          <a:p>
            <a:pPr lvl="0"/>
            <a:r>
              <a:rPr lang="en-US" sz="2600" dirty="0" smtClean="0"/>
              <a:t>Item-level </a:t>
            </a:r>
            <a:r>
              <a:rPr lang="en-US" sz="2600" dirty="0"/>
              <a:t>metadata for digitized special collections </a:t>
            </a:r>
            <a:r>
              <a:rPr lang="en-US" sz="2600" dirty="0" smtClean="0"/>
              <a:t>more </a:t>
            </a:r>
            <a:r>
              <a:rPr lang="en-US" sz="2600" dirty="0"/>
              <a:t>granular, </a:t>
            </a:r>
            <a:r>
              <a:rPr lang="en-US" sz="2600" dirty="0" smtClean="0"/>
              <a:t>richer, and </a:t>
            </a:r>
            <a:r>
              <a:rPr lang="en-US" sz="2600" dirty="0"/>
              <a:t>expressed using custom </a:t>
            </a:r>
            <a:r>
              <a:rPr lang="en-US" sz="2600" dirty="0" smtClean="0"/>
              <a:t>vocabularies. </a:t>
            </a:r>
            <a:r>
              <a:rPr lang="en-US" sz="2600" dirty="0"/>
              <a:t>What </a:t>
            </a:r>
            <a:r>
              <a:rPr lang="en-US" sz="2600" dirty="0" smtClean="0"/>
              <a:t>unique challenges </a:t>
            </a:r>
            <a:r>
              <a:rPr lang="en-US" sz="2600" dirty="0"/>
              <a:t>are encountered when transforming legacy special collections metadata </a:t>
            </a:r>
            <a:r>
              <a:rPr lang="en-US" sz="2600" dirty="0" smtClean="0"/>
              <a:t>into more LOD friendly semantics?</a:t>
            </a:r>
            <a:endParaRPr lang="en-US" sz="2600" dirty="0"/>
          </a:p>
          <a:p>
            <a:pPr lvl="0"/>
            <a:r>
              <a:rPr lang="en-US" sz="2600" dirty="0" smtClean="0"/>
              <a:t>Often </a:t>
            </a:r>
            <a:r>
              <a:rPr lang="en-US" sz="2600" dirty="0"/>
              <a:t>interfaces used to discover and view </a:t>
            </a:r>
            <a:r>
              <a:rPr lang="en-US" sz="2600" dirty="0" smtClean="0"/>
              <a:t>these collections </a:t>
            </a:r>
            <a:r>
              <a:rPr lang="en-US" sz="2600" dirty="0"/>
              <a:t>are disconnected from </a:t>
            </a:r>
            <a:r>
              <a:rPr lang="en-US" sz="2600" dirty="0" smtClean="0"/>
              <a:t>other library collections &amp; services. </a:t>
            </a:r>
            <a:r>
              <a:rPr lang="en-US" sz="2600" dirty="0"/>
              <a:t>Can LOD reconnect library </a:t>
            </a:r>
            <a:r>
              <a:rPr lang="en-US" sz="2600" dirty="0" smtClean="0"/>
              <a:t>collections</a:t>
            </a:r>
            <a:r>
              <a:rPr lang="en-US" sz="2600" dirty="0"/>
              <a:t>?</a:t>
            </a:r>
          </a:p>
          <a:p>
            <a:pPr lvl="0"/>
            <a:r>
              <a:rPr lang="en-US" sz="2600" dirty="0" smtClean="0"/>
              <a:t>Often these collections </a:t>
            </a:r>
            <a:r>
              <a:rPr lang="en-US" sz="2600" dirty="0"/>
              <a:t>are also disconnected from external, non-library information resources on the Web. </a:t>
            </a:r>
            <a:r>
              <a:rPr lang="en-US" sz="2600" dirty="0" smtClean="0"/>
              <a:t>Can </a:t>
            </a:r>
            <a:r>
              <a:rPr lang="en-US" sz="2600" dirty="0"/>
              <a:t>LOD </a:t>
            </a:r>
            <a:r>
              <a:rPr lang="en-US" sz="2600" dirty="0" smtClean="0"/>
              <a:t>help connect to </a:t>
            </a:r>
            <a:r>
              <a:rPr lang="en-US" sz="2600" dirty="0"/>
              <a:t>these </a:t>
            </a:r>
            <a:r>
              <a:rPr lang="en-US" sz="2600" dirty="0" smtClean="0"/>
              <a:t>resources? Can these resources enrich  special collections metadata in real time?</a:t>
            </a:r>
            <a:endParaRPr lang="en-US" sz="2600" dirty="0"/>
          </a:p>
          <a:p>
            <a:r>
              <a:rPr lang="en-US" sz="2600" dirty="0"/>
              <a:t>Often </a:t>
            </a:r>
            <a:r>
              <a:rPr lang="en-US" sz="2600" dirty="0" smtClean="0"/>
              <a:t>special </a:t>
            </a:r>
            <a:r>
              <a:rPr lang="en-US" sz="2600" dirty="0"/>
              <a:t>collection </a:t>
            </a:r>
            <a:r>
              <a:rPr lang="en-US" sz="2600" dirty="0" smtClean="0"/>
              <a:t>item metadata </a:t>
            </a:r>
            <a:r>
              <a:rPr lang="en-US" sz="2600" dirty="0"/>
              <a:t>include extensive references to people and relationships. Can emerging </a:t>
            </a:r>
            <a:r>
              <a:rPr lang="en-US" sz="2600" dirty="0" smtClean="0"/>
              <a:t>network visualization </a:t>
            </a:r>
            <a:r>
              <a:rPr lang="en-US" sz="2600" dirty="0"/>
              <a:t>and annotation technologies add a </a:t>
            </a:r>
            <a:r>
              <a:rPr lang="en-US" sz="2600" dirty="0" smtClean="0"/>
              <a:t>perspective that complements </a:t>
            </a:r>
            <a:r>
              <a:rPr lang="en-US" sz="2600" dirty="0"/>
              <a:t>traditional </a:t>
            </a:r>
            <a:r>
              <a:rPr lang="en-US" sz="2600" dirty="0" err="1"/>
              <a:t>bibliocentric</a:t>
            </a:r>
            <a:r>
              <a:rPr lang="en-US" sz="2600" dirty="0"/>
              <a:t> perspectives</a:t>
            </a:r>
            <a:r>
              <a:rPr lang="en-US" sz="2600" dirty="0" smtClean="0"/>
              <a:t>?</a:t>
            </a:r>
          </a:p>
          <a:p>
            <a:pPr marL="0" indent="0">
              <a:buNone/>
            </a:pPr>
            <a:r>
              <a:rPr lang="en-US" sz="2600" b="1" dirty="0" smtClean="0"/>
              <a:t>Doing more than just making RDF metadata; but less than creating reasoning engines</a:t>
            </a:r>
          </a:p>
        </p:txBody>
      </p:sp>
      <p:cxnSp>
        <p:nvCxnSpPr>
          <p:cNvPr id="5" name="Straight Connector 4"/>
          <p:cNvCxnSpPr/>
          <p:nvPr/>
        </p:nvCxnSpPr>
        <p:spPr>
          <a:xfrm>
            <a:off x="0" y="1541392"/>
            <a:ext cx="12192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7657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6267"/>
          </a:xfrm>
        </p:spPr>
        <p:txBody>
          <a:bodyPr/>
          <a:lstStyle/>
          <a:p>
            <a:r>
              <a:rPr lang="en-US" b="1" dirty="0" smtClean="0"/>
              <a:t>deliverables (&amp; progress to date)</a:t>
            </a:r>
            <a:endParaRPr lang="en-US" b="1" dirty="0"/>
          </a:p>
        </p:txBody>
      </p:sp>
      <p:sp>
        <p:nvSpPr>
          <p:cNvPr id="3" name="Content Placeholder 2"/>
          <p:cNvSpPr>
            <a:spLocks noGrp="1"/>
          </p:cNvSpPr>
          <p:nvPr>
            <p:ph idx="1"/>
          </p:nvPr>
        </p:nvSpPr>
        <p:spPr/>
        <p:txBody>
          <a:bodyPr>
            <a:normAutofit fontScale="77500" lnSpcReduction="20000"/>
          </a:bodyPr>
          <a:lstStyle/>
          <a:p>
            <a:pPr lvl="0">
              <a:lnSpc>
                <a:spcPct val="110000"/>
              </a:lnSpc>
            </a:pPr>
            <a:r>
              <a:rPr lang="en-US" dirty="0"/>
              <a:t>White </a:t>
            </a:r>
            <a:r>
              <a:rPr lang="en-US" dirty="0" smtClean="0"/>
              <a:t>Paper #1 </a:t>
            </a:r>
            <a:r>
              <a:rPr lang="en-US" dirty="0"/>
              <a:t>describing reconciliation &amp; transformation, workflows implemented, resources required and lessons learned;</a:t>
            </a:r>
          </a:p>
          <a:p>
            <a:pPr lvl="0">
              <a:lnSpc>
                <a:spcPct val="110000"/>
              </a:lnSpc>
            </a:pPr>
            <a:r>
              <a:rPr lang="en-US" dirty="0" smtClean="0"/>
              <a:t>Scripts </a:t>
            </a:r>
            <a:r>
              <a:rPr lang="en-US" dirty="0"/>
              <a:t>&amp; code used in reconciling and transforming legacy metadata </a:t>
            </a:r>
            <a:r>
              <a:rPr lang="en-US" dirty="0" smtClean="0"/>
              <a:t>(To be released </a:t>
            </a:r>
            <a:r>
              <a:rPr lang="en-US" dirty="0"/>
              <a:t>via </a:t>
            </a:r>
            <a:r>
              <a:rPr lang="en-US" dirty="0" smtClean="0"/>
              <a:t>GitHub with </a:t>
            </a:r>
            <a:r>
              <a:rPr lang="en-US" dirty="0"/>
              <a:t>UIUC/NCSA license);</a:t>
            </a:r>
          </a:p>
          <a:p>
            <a:pPr>
              <a:lnSpc>
                <a:spcPct val="110000"/>
              </a:lnSpc>
            </a:pPr>
            <a:r>
              <a:rPr lang="en-US" dirty="0" smtClean="0"/>
              <a:t>White </a:t>
            </a:r>
            <a:r>
              <a:rPr lang="en-US" dirty="0"/>
              <a:t>Paper #2 describing strategies and early user feedback on our use of LOD descriptions of digitized special collections to connect collections to the larger Web;</a:t>
            </a:r>
          </a:p>
          <a:p>
            <a:pPr>
              <a:lnSpc>
                <a:spcPct val="110000"/>
              </a:lnSpc>
            </a:pPr>
            <a:r>
              <a:rPr lang="en-US" dirty="0"/>
              <a:t>Extensions to special collection image services to accommodate LOD - initially </a:t>
            </a:r>
            <a:r>
              <a:rPr lang="en-US" dirty="0" err="1"/>
              <a:t>CONTENTdm</a:t>
            </a:r>
            <a:r>
              <a:rPr lang="en-US" dirty="0"/>
              <a:t>, but also for locally-developed system (Released via GitHub, as above).</a:t>
            </a:r>
          </a:p>
          <a:p>
            <a:pPr lvl="0">
              <a:lnSpc>
                <a:spcPct val="110000"/>
              </a:lnSpc>
            </a:pPr>
            <a:r>
              <a:rPr lang="en-US" dirty="0" smtClean="0"/>
              <a:t>Extensions </a:t>
            </a:r>
            <a:r>
              <a:rPr lang="en-US" dirty="0"/>
              <a:t>to XTF (i.e., XSLTs) to accommodate transformed Kolb-Proust LOD  (Released via GitHub, as above.)</a:t>
            </a:r>
          </a:p>
          <a:p>
            <a:pPr>
              <a:lnSpc>
                <a:spcPct val="110000"/>
              </a:lnSpc>
            </a:pPr>
            <a:r>
              <a:rPr lang="en-US" dirty="0" smtClean="0"/>
              <a:t>Prototype </a:t>
            </a:r>
            <a:r>
              <a:rPr lang="en-US" dirty="0"/>
              <a:t>interface for viewing the social network of Proust: Code may not be easily adaptable, but will </a:t>
            </a:r>
            <a:r>
              <a:rPr lang="en-US" dirty="0" smtClean="0"/>
              <a:t>help demonstrate </a:t>
            </a:r>
            <a:r>
              <a:rPr lang="en-US" dirty="0"/>
              <a:t>proof-of-concept. (Released via GitHub, as above.)</a:t>
            </a:r>
            <a:endParaRPr lang="en-US" sz="2000" dirty="0" smtClean="0"/>
          </a:p>
        </p:txBody>
      </p:sp>
      <p:cxnSp>
        <p:nvCxnSpPr>
          <p:cNvPr id="5" name="Straight Connector 4"/>
          <p:cNvCxnSpPr/>
          <p:nvPr/>
        </p:nvCxnSpPr>
        <p:spPr>
          <a:xfrm>
            <a:off x="0" y="1541392"/>
            <a:ext cx="12192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1721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6267"/>
          </a:xfrm>
        </p:spPr>
        <p:txBody>
          <a:bodyPr/>
          <a:lstStyle/>
          <a:p>
            <a:r>
              <a:rPr lang="en-US" b="1" dirty="0"/>
              <a:t>w</a:t>
            </a:r>
            <a:r>
              <a:rPr lang="en-US" b="1" dirty="0" smtClean="0"/>
              <a:t>here do you come in?</a:t>
            </a:r>
            <a:endParaRPr lang="en-US" b="1" dirty="0"/>
          </a:p>
        </p:txBody>
      </p:sp>
      <p:sp>
        <p:nvSpPr>
          <p:cNvPr id="3" name="Content Placeholder 2"/>
          <p:cNvSpPr>
            <a:spLocks noGrp="1"/>
          </p:cNvSpPr>
          <p:nvPr>
            <p:ph idx="1"/>
          </p:nvPr>
        </p:nvSpPr>
        <p:spPr/>
        <p:txBody>
          <a:bodyPr>
            <a:normAutofit fontScale="92500"/>
          </a:bodyPr>
          <a:lstStyle/>
          <a:p>
            <a:pPr marL="342900" marR="0" lvl="0" indent="-342900">
              <a:lnSpc>
                <a:spcPct val="107000"/>
              </a:lnSpc>
              <a:spcBef>
                <a:spcPts val="0"/>
              </a:spcBef>
              <a:spcAft>
                <a:spcPts val="1800"/>
              </a:spcAft>
              <a:buFont typeface="+mj-lt"/>
              <a:buAutoNum type="arabicPeriod"/>
            </a:pPr>
            <a:r>
              <a:rPr lang="en-US" sz="2400" dirty="0" smtClean="0">
                <a:latin typeface="Calibri" panose="020F0502020204030204" pitchFamily="34" charset="0"/>
                <a:ea typeface="Calibri" panose="020F0502020204030204" pitchFamily="34" charset="0"/>
                <a:cs typeface="Calibri" panose="020F0502020204030204" pitchFamily="34" charset="0"/>
              </a:rPr>
              <a:t>Feedback on </a:t>
            </a:r>
            <a:r>
              <a:rPr lang="en-US" sz="2400" dirty="0">
                <a:latin typeface="Calibri" panose="020F0502020204030204" pitchFamily="34" charset="0"/>
                <a:ea typeface="Calibri" panose="020F0502020204030204" pitchFamily="34" charset="0"/>
                <a:cs typeface="Calibri" panose="020F0502020204030204" pitchFamily="34" charset="0"/>
              </a:rPr>
              <a:t>overall project progress, and </a:t>
            </a:r>
            <a:r>
              <a:rPr lang="en-US" sz="2400" dirty="0" smtClean="0">
                <a:latin typeface="Calibri" panose="020F0502020204030204" pitchFamily="34" charset="0"/>
                <a:ea typeface="Calibri" panose="020F0502020204030204" pitchFamily="34" charset="0"/>
                <a:cs typeface="Calibri" panose="020F0502020204030204" pitchFamily="34" charset="0"/>
              </a:rPr>
              <a:t>progress </a:t>
            </a:r>
            <a:r>
              <a:rPr lang="en-US" sz="2400" dirty="0">
                <a:latin typeface="Calibri" panose="020F0502020204030204" pitchFamily="34" charset="0"/>
                <a:ea typeface="Calibri" panose="020F0502020204030204" pitchFamily="34" charset="0"/>
                <a:cs typeface="Calibri" panose="020F0502020204030204" pitchFamily="34" charset="0"/>
              </a:rPr>
              <a:t>on each deliverable.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800"/>
              </a:spcAft>
              <a:buFont typeface="+mj-lt"/>
              <a:buAutoNum type="arabicPeriod"/>
            </a:pPr>
            <a:r>
              <a:rPr lang="en-US" sz="2400" dirty="0" smtClean="0">
                <a:latin typeface="Calibri" panose="020F0502020204030204" pitchFamily="34" charset="0"/>
                <a:ea typeface="Calibri" panose="020F0502020204030204" pitchFamily="34" charset="0"/>
                <a:cs typeface="Calibri" panose="020F0502020204030204" pitchFamily="34" charset="0"/>
              </a:rPr>
              <a:t>Feedback </a:t>
            </a:r>
            <a:r>
              <a:rPr lang="en-US" sz="2400" dirty="0">
                <a:latin typeface="Calibri" panose="020F0502020204030204" pitchFamily="34" charset="0"/>
                <a:ea typeface="Calibri" panose="020F0502020204030204" pitchFamily="34" charset="0"/>
                <a:cs typeface="Calibri" panose="020F0502020204030204" pitchFamily="34" charset="0"/>
              </a:rPr>
              <a:t>on early </a:t>
            </a:r>
            <a:r>
              <a:rPr lang="en-US" sz="2400" dirty="0" smtClean="0">
                <a:latin typeface="Calibri" panose="020F0502020204030204" pitchFamily="34" charset="0"/>
                <a:ea typeface="Calibri" panose="020F0502020204030204" pitchFamily="34" charset="0"/>
                <a:cs typeface="Calibri" panose="020F0502020204030204" pitchFamily="34" charset="0"/>
              </a:rPr>
              <a:t>drafts </a:t>
            </a:r>
            <a:r>
              <a:rPr lang="en-US" sz="2400" dirty="0">
                <a:latin typeface="Calibri" panose="020F0502020204030204" pitchFamily="34" charset="0"/>
                <a:ea typeface="Calibri" panose="020F0502020204030204" pitchFamily="34" charset="0"/>
                <a:cs typeface="Calibri" panose="020F0502020204030204" pitchFamily="34" charset="0"/>
              </a:rPr>
              <a:t>of first white paper components. Specifically, thoughts on metadata remediation, reconciliation and mappings to schema.org?</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800"/>
              </a:spcAft>
              <a:buFont typeface="+mj-lt"/>
              <a:buAutoNum type="arabicPeriod"/>
            </a:pPr>
            <a:r>
              <a:rPr lang="en-US" sz="2400" dirty="0" smtClean="0">
                <a:latin typeface="Calibri" panose="020F0502020204030204" pitchFamily="34" charset="0"/>
                <a:ea typeface="Calibri" panose="020F0502020204030204" pitchFamily="34" charset="0"/>
                <a:cs typeface="Calibri" panose="020F0502020204030204" pitchFamily="34" charset="0"/>
              </a:rPr>
              <a:t>Feedback </a:t>
            </a:r>
            <a:r>
              <a:rPr lang="en-US" sz="2400" dirty="0">
                <a:latin typeface="Calibri" panose="020F0502020204030204" pitchFamily="34" charset="0"/>
                <a:ea typeface="Calibri" panose="020F0502020204030204" pitchFamily="34" charset="0"/>
                <a:cs typeface="Calibri" panose="020F0502020204030204" pitchFamily="34" charset="0"/>
              </a:rPr>
              <a:t>on </a:t>
            </a:r>
            <a:r>
              <a:rPr lang="en-US" sz="2400" dirty="0" smtClean="0">
                <a:latin typeface="Calibri" panose="020F0502020204030204" pitchFamily="34" charset="0"/>
                <a:ea typeface="Calibri" panose="020F0502020204030204" pitchFamily="34" charset="0"/>
                <a:cs typeface="Calibri" panose="020F0502020204030204" pitchFamily="34" charset="0"/>
              </a:rPr>
              <a:t>enrichment </a:t>
            </a:r>
            <a:r>
              <a:rPr lang="en-US" sz="2400" dirty="0">
                <a:latin typeface="Calibri" panose="020F0502020204030204" pitchFamily="34" charset="0"/>
                <a:ea typeface="Calibri" panose="020F0502020204030204" pitchFamily="34" charset="0"/>
                <a:cs typeface="Calibri" panose="020F0502020204030204" pitchFamily="34" charset="0"/>
              </a:rPr>
              <a:t>methods and workflows. Suggestions for other sources of LOD, or other methods of automating identification </a:t>
            </a:r>
            <a:r>
              <a:rPr lang="en-US" sz="2400" dirty="0" smtClean="0">
                <a:latin typeface="Calibri" panose="020F0502020204030204" pitchFamily="34" charset="0"/>
                <a:ea typeface="Calibri" panose="020F0502020204030204" pitchFamily="34" charset="0"/>
                <a:cs typeface="Calibri" panose="020F0502020204030204" pitchFamily="34" charset="0"/>
              </a:rPr>
              <a:t>of relevant resources? Suggestions </a:t>
            </a:r>
            <a:r>
              <a:rPr lang="en-US" sz="2400" dirty="0">
                <a:latin typeface="Calibri" panose="020F0502020204030204" pitchFamily="34" charset="0"/>
                <a:ea typeface="Calibri" panose="020F0502020204030204" pitchFamily="34" charset="0"/>
                <a:cs typeface="Calibri" panose="020F0502020204030204" pitchFamily="34" charset="0"/>
              </a:rPr>
              <a:t>for ways to save time or increase accuracy?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1800"/>
              </a:spcAft>
              <a:buFont typeface="+mj-lt"/>
              <a:buAutoNum type="arabicPeriod"/>
            </a:pPr>
            <a:r>
              <a:rPr lang="en-US" sz="2400" dirty="0" smtClean="0">
                <a:latin typeface="Calibri" panose="020F0502020204030204" pitchFamily="34" charset="0"/>
                <a:ea typeface="Calibri" panose="020F0502020204030204" pitchFamily="34" charset="0"/>
                <a:cs typeface="Calibri" panose="020F0502020204030204" pitchFamily="34" charset="0"/>
              </a:rPr>
              <a:t>Feedback </a:t>
            </a:r>
            <a:r>
              <a:rPr lang="en-US" sz="2400" dirty="0">
                <a:latin typeface="Calibri" panose="020F0502020204030204" pitchFamily="34" charset="0"/>
                <a:ea typeface="Calibri" panose="020F0502020204030204" pitchFamily="34" charset="0"/>
                <a:cs typeface="Calibri" panose="020F0502020204030204" pitchFamily="34" charset="0"/>
              </a:rPr>
              <a:t>on preliminary interface re-design and user testing. Suggested changes to interface or information generated? Suggested </a:t>
            </a:r>
            <a:r>
              <a:rPr lang="en-US" sz="2400" dirty="0" smtClean="0">
                <a:latin typeface="Calibri" panose="020F0502020204030204" pitchFamily="34" charset="0"/>
                <a:ea typeface="Calibri" panose="020F0502020204030204" pitchFamily="34" charset="0"/>
                <a:cs typeface="Calibri" panose="020F0502020204030204" pitchFamily="34" charset="0"/>
              </a:rPr>
              <a:t>changes </a:t>
            </a:r>
            <a:r>
              <a:rPr lang="en-US" sz="2400" dirty="0">
                <a:latin typeface="Calibri" panose="020F0502020204030204" pitchFamily="34" charset="0"/>
                <a:ea typeface="Calibri" panose="020F0502020204030204" pitchFamily="34" charset="0"/>
                <a:cs typeface="Calibri" panose="020F0502020204030204" pitchFamily="34" charset="0"/>
              </a:rPr>
              <a:t>with an eye to UX</a:t>
            </a:r>
            <a:r>
              <a:rPr lang="en-US" sz="2400" dirty="0" smtClean="0">
                <a:latin typeface="Calibri" panose="020F0502020204030204" pitchFamily="34" charset="0"/>
                <a:ea typeface="Calibri" panose="020F0502020204030204" pitchFamily="34" charset="0"/>
                <a:cs typeface="Calibri" panose="020F0502020204030204" pitchFamily="34" charset="0"/>
              </a:rPr>
              <a:t>?</a:t>
            </a:r>
          </a:p>
          <a:p>
            <a:pPr marL="0" marR="0" lvl="0" indent="0">
              <a:lnSpc>
                <a:spcPct val="107000"/>
              </a:lnSpc>
              <a:spcBef>
                <a:spcPts val="0"/>
              </a:spcBef>
              <a:spcAft>
                <a:spcPts val="1800"/>
              </a:spcAft>
              <a:buNone/>
            </a:pPr>
            <a:r>
              <a:rPr lang="en-US" sz="2400" b="1" i="1" dirty="0" smtClean="0">
                <a:latin typeface="Calibri" panose="020F0502020204030204" pitchFamily="34" charset="0"/>
                <a:ea typeface="Calibri" panose="020F0502020204030204" pitchFamily="34" charset="0"/>
                <a:cs typeface="Calibri" panose="020F0502020204030204" pitchFamily="34" charset="0"/>
              </a:rPr>
              <a:t>Please engage us today in conversation… our rough agenda is only a starting point</a:t>
            </a:r>
            <a:endParaRPr lang="en-US" sz="2400" b="1" i="1"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p:cNvCxnSpPr/>
          <p:nvPr/>
        </p:nvCxnSpPr>
        <p:spPr>
          <a:xfrm>
            <a:off x="0" y="1541392"/>
            <a:ext cx="12192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8190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7226"/>
          </a:xfrm>
        </p:spPr>
        <p:txBody>
          <a:bodyPr/>
          <a:lstStyle/>
          <a:p>
            <a:r>
              <a:rPr lang="en-US" b="1" dirty="0"/>
              <a:t>t</a:t>
            </a:r>
            <a:r>
              <a:rPr lang="en-US" b="1" dirty="0" smtClean="0"/>
              <a:t>oday’s agenda</a:t>
            </a:r>
            <a:endParaRPr lang="en-US" b="1" dirty="0"/>
          </a:p>
        </p:txBody>
      </p:sp>
      <p:sp>
        <p:nvSpPr>
          <p:cNvPr id="3" name="Content Placeholder 2"/>
          <p:cNvSpPr>
            <a:spLocks noGrp="1"/>
          </p:cNvSpPr>
          <p:nvPr>
            <p:ph idx="1"/>
          </p:nvPr>
        </p:nvSpPr>
        <p:spPr>
          <a:xfrm>
            <a:off x="401216" y="1203649"/>
            <a:ext cx="11280711" cy="5467739"/>
          </a:xfrm>
        </p:spPr>
        <p:txBody>
          <a:bodyPr>
            <a:normAutofit fontScale="92500" lnSpcReduction="10000"/>
          </a:bodyPr>
          <a:lstStyle/>
          <a:p>
            <a:pPr marL="0" indent="0">
              <a:buNone/>
            </a:pPr>
            <a:r>
              <a:rPr lang="en-US" sz="2000" dirty="0"/>
              <a:t/>
            </a:r>
            <a:br>
              <a:rPr lang="en-US" sz="2000" dirty="0"/>
            </a:br>
            <a:r>
              <a:rPr lang="en-US" b="1" dirty="0"/>
              <a:t>09:15 - Board feedback on work to date (will include a break midway):</a:t>
            </a:r>
            <a:endParaRPr lang="en-US" sz="2000" dirty="0"/>
          </a:p>
          <a:p>
            <a:pPr lvl="1" fontAlgn="base"/>
            <a:r>
              <a:rPr lang="en-US" dirty="0"/>
              <a:t>Demo of how LOD has been integrated into </a:t>
            </a:r>
            <a:r>
              <a:rPr lang="en-US" dirty="0" smtClean="0"/>
              <a:t>Motley </a:t>
            </a:r>
            <a:r>
              <a:rPr lang="en-US" dirty="0"/>
              <a:t>collection search and browse </a:t>
            </a:r>
            <a:r>
              <a:rPr lang="en-US" dirty="0" smtClean="0"/>
              <a:t>resource</a:t>
            </a:r>
          </a:p>
          <a:p>
            <a:pPr lvl="1" fontAlgn="base"/>
            <a:r>
              <a:rPr lang="en-US" dirty="0" smtClean="0"/>
              <a:t>Mapping </a:t>
            </a:r>
            <a:r>
              <a:rPr lang="en-US" dirty="0"/>
              <a:t>Motley and Portraits of Actors Collection metadata to schema.org</a:t>
            </a:r>
          </a:p>
          <a:p>
            <a:pPr lvl="1" fontAlgn="base"/>
            <a:r>
              <a:rPr lang="en-US" dirty="0" smtClean="0"/>
              <a:t>Strategies </a:t>
            </a:r>
            <a:r>
              <a:rPr lang="en-US" dirty="0"/>
              <a:t>used to identify and add links to existing descriptions</a:t>
            </a:r>
          </a:p>
          <a:p>
            <a:pPr lvl="1" fontAlgn="base"/>
            <a:r>
              <a:rPr lang="en-US" dirty="0" smtClean="0"/>
              <a:t>Marking </a:t>
            </a:r>
            <a:r>
              <a:rPr lang="en-US" dirty="0"/>
              <a:t>up Proust </a:t>
            </a:r>
            <a:r>
              <a:rPr lang="en-US" dirty="0" smtClean="0"/>
              <a:t>network </a:t>
            </a:r>
            <a:r>
              <a:rPr lang="en-US" dirty="0"/>
              <a:t>of names and mapping Kolb's notes to schema.org</a:t>
            </a:r>
          </a:p>
          <a:p>
            <a:pPr lvl="1" fontAlgn="base"/>
            <a:r>
              <a:rPr lang="en-US" dirty="0" smtClean="0"/>
              <a:t>Summary </a:t>
            </a:r>
            <a:r>
              <a:rPr lang="en-US" dirty="0"/>
              <a:t>and preliminary observations from baseline Google analytics data and </a:t>
            </a:r>
            <a:r>
              <a:rPr lang="en-US" dirty="0" smtClean="0"/>
              <a:t/>
            </a:r>
            <a:br>
              <a:rPr lang="en-US" dirty="0" smtClean="0"/>
            </a:br>
            <a:r>
              <a:rPr lang="en-US" dirty="0" smtClean="0"/>
              <a:t>benchmark round </a:t>
            </a:r>
            <a:r>
              <a:rPr lang="en-US" dirty="0"/>
              <a:t>of user </a:t>
            </a:r>
            <a:r>
              <a:rPr lang="en-US" dirty="0" smtClean="0"/>
              <a:t>testing; </a:t>
            </a:r>
            <a:r>
              <a:rPr lang="en-US" dirty="0"/>
              <a:t>plans for Motley testing on new interface this </a:t>
            </a:r>
            <a:r>
              <a:rPr lang="en-US" dirty="0" smtClean="0"/>
              <a:t>spring</a:t>
            </a:r>
          </a:p>
          <a:p>
            <a:pPr marL="0" indent="0">
              <a:spcBef>
                <a:spcPts val="0"/>
              </a:spcBef>
              <a:buNone/>
            </a:pPr>
            <a:r>
              <a:rPr lang="en-US" sz="2000" dirty="0" smtClean="0"/>
              <a:t/>
            </a:r>
            <a:br>
              <a:rPr lang="en-US" sz="2000" dirty="0" smtClean="0"/>
            </a:br>
            <a:r>
              <a:rPr lang="en-US" b="1" dirty="0" smtClean="0"/>
              <a:t>12:00 - Lunch &amp; discussion</a:t>
            </a:r>
            <a:endParaRPr lang="en-US" sz="2000" dirty="0" smtClean="0"/>
          </a:p>
          <a:p>
            <a:pPr marL="0" indent="0">
              <a:buNone/>
            </a:pPr>
            <a:r>
              <a:rPr lang="en-US" b="1" dirty="0" smtClean="0"/>
              <a:t>01:00 - Work in progress</a:t>
            </a:r>
            <a:endParaRPr lang="en-US" sz="2000" dirty="0" smtClean="0"/>
          </a:p>
          <a:p>
            <a:pPr lvl="1" fontAlgn="base"/>
            <a:r>
              <a:rPr lang="en-US" dirty="0" smtClean="0"/>
              <a:t>Ideas </a:t>
            </a:r>
            <a:r>
              <a:rPr lang="en-US" dirty="0"/>
              <a:t>for axes of interest for visualizing and annotating the social network of Marcel Proust</a:t>
            </a:r>
          </a:p>
          <a:p>
            <a:pPr lvl="1" fontAlgn="base"/>
            <a:r>
              <a:rPr lang="en-US" dirty="0"/>
              <a:t>Ideas for replacing and migrating from </a:t>
            </a:r>
            <a:r>
              <a:rPr lang="en-US" dirty="0" err="1"/>
              <a:t>CONTENTdm</a:t>
            </a:r>
            <a:endParaRPr lang="en-US" dirty="0"/>
          </a:p>
          <a:p>
            <a:pPr marL="0" indent="0">
              <a:buNone/>
            </a:pPr>
            <a:r>
              <a:rPr lang="en-US" b="1" dirty="0"/>
              <a:t>02:15 - Wrap-up, action items &amp; takeaways</a:t>
            </a:r>
            <a:endParaRPr lang="en-US" sz="2000" dirty="0"/>
          </a:p>
          <a:p>
            <a:pPr marL="0" indent="0">
              <a:buNone/>
            </a:pPr>
            <a:r>
              <a:rPr lang="en-US" b="1" dirty="0"/>
              <a:t>03:00 - </a:t>
            </a:r>
            <a:r>
              <a:rPr lang="en-US" b="1" dirty="0" smtClean="0"/>
              <a:t>Adjourn</a:t>
            </a:r>
            <a:endParaRPr lang="en-US" sz="2000" dirty="0"/>
          </a:p>
        </p:txBody>
      </p:sp>
      <p:cxnSp>
        <p:nvCxnSpPr>
          <p:cNvPr id="5" name="Straight Connector 4"/>
          <p:cNvCxnSpPr/>
          <p:nvPr/>
        </p:nvCxnSpPr>
        <p:spPr>
          <a:xfrm>
            <a:off x="0" y="1082352"/>
            <a:ext cx="12192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0149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6267"/>
          </a:xfrm>
        </p:spPr>
        <p:txBody>
          <a:bodyPr/>
          <a:lstStyle/>
          <a:p>
            <a:r>
              <a:rPr lang="en-US" b="1" dirty="0" smtClean="0"/>
              <a:t>possible outcomes, action items, follow-up</a:t>
            </a:r>
            <a:endParaRPr lang="en-US" b="1" dirty="0"/>
          </a:p>
        </p:txBody>
      </p:sp>
      <p:sp>
        <p:nvSpPr>
          <p:cNvPr id="3" name="Content Placeholder 2"/>
          <p:cNvSpPr>
            <a:spLocks noGrp="1"/>
          </p:cNvSpPr>
          <p:nvPr>
            <p:ph idx="1"/>
          </p:nvPr>
        </p:nvSpPr>
        <p:spPr/>
        <p:txBody>
          <a:bodyPr>
            <a:normAutofit fontScale="92500" lnSpcReduction="20000"/>
          </a:bodyPr>
          <a:lstStyle/>
          <a:p>
            <a:pPr lvl="0"/>
            <a:r>
              <a:rPr lang="en-US" dirty="0"/>
              <a:t>Suggestions for developing use cases and approach to Kolb-Proust social network visualization. What potential tools and features could be employed to meet needs of use cases? What are the interesting name / relationship attributes to visualize?</a:t>
            </a:r>
          </a:p>
          <a:p>
            <a:pPr marL="0" indent="0">
              <a:buNone/>
            </a:pPr>
            <a:endParaRPr lang="en-US" dirty="0"/>
          </a:p>
          <a:p>
            <a:pPr lvl="0"/>
            <a:r>
              <a:rPr lang="en-US" dirty="0"/>
              <a:t>Suggestions for prioritizing and organizing remaining work. Any synergistic </a:t>
            </a:r>
            <a:r>
              <a:rPr lang="en-US" dirty="0" smtClean="0"/>
              <a:t>projects / groups </a:t>
            </a:r>
            <a:r>
              <a:rPr lang="en-US" dirty="0"/>
              <a:t>with which it could be valuable for project team to engage? </a:t>
            </a:r>
            <a:r>
              <a:rPr lang="en-US" dirty="0" smtClean="0"/>
              <a:t>Other </a:t>
            </a:r>
            <a:r>
              <a:rPr lang="en-US" dirty="0"/>
              <a:t>thoughts on work in this </a:t>
            </a:r>
            <a:r>
              <a:rPr lang="en-US" dirty="0" smtClean="0"/>
              <a:t>realm?</a:t>
            </a:r>
            <a:endParaRPr lang="en-US" dirty="0"/>
          </a:p>
          <a:p>
            <a:pPr marL="0" indent="0">
              <a:buNone/>
            </a:pPr>
            <a:r>
              <a:rPr lang="en-US" dirty="0"/>
              <a:t> </a:t>
            </a:r>
          </a:p>
          <a:p>
            <a:r>
              <a:rPr lang="en-US" dirty="0"/>
              <a:t>Suggestions for action items and follow-on tasks. Discussion of next steps to recommend to Mellon, or other interested funders, as part of potential new projects for this, or other, groups</a:t>
            </a:r>
            <a:endParaRPr lang="en-US" sz="2000" dirty="0" smtClean="0"/>
          </a:p>
        </p:txBody>
      </p:sp>
      <p:cxnSp>
        <p:nvCxnSpPr>
          <p:cNvPr id="5" name="Straight Connector 4"/>
          <p:cNvCxnSpPr/>
          <p:nvPr/>
        </p:nvCxnSpPr>
        <p:spPr>
          <a:xfrm>
            <a:off x="0" y="1541392"/>
            <a:ext cx="12192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979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76267"/>
          </a:xfrm>
        </p:spPr>
        <p:txBody>
          <a:bodyPr/>
          <a:lstStyle/>
          <a:p>
            <a:r>
              <a:rPr lang="en-US" b="1" dirty="0" smtClean="0"/>
              <a:t>an additional overview</a:t>
            </a:r>
            <a:endParaRPr lang="en-US" b="1"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Draft paper shared last week was submitted to (and rejected by) JCDL</a:t>
            </a:r>
            <a:endParaRPr lang="en-US" dirty="0"/>
          </a:p>
          <a:p>
            <a:r>
              <a:rPr lang="en-US" sz="2000" dirty="0"/>
              <a:t>The paper addresses many relevant aspects for digital library practitioners. The work carried out so far is interesting and the position/vision of the authors is interesting to follow. But the paper does not make any attempt to support its arguments with studies, evaluations, etc.</a:t>
            </a:r>
          </a:p>
          <a:p>
            <a:r>
              <a:rPr lang="en-US" sz="2000" dirty="0"/>
              <a:t>There is a core of current work related to the use of </a:t>
            </a:r>
            <a:r>
              <a:rPr lang="en-US" sz="2000" dirty="0">
                <a:hlinkClick r:id="rId2"/>
              </a:rPr>
              <a:t>schema.org</a:t>
            </a:r>
            <a:r>
              <a:rPr lang="en-US" sz="2000" dirty="0"/>
              <a:t> for vocabularies and the challenges of mapping to these from the various remarks held in the DC records of the archive collections they were working with. I like their reasoning for using </a:t>
            </a:r>
            <a:r>
              <a:rPr lang="en-US" sz="2000" dirty="0">
                <a:hlinkClick r:id="rId2"/>
              </a:rPr>
              <a:t>schema.org</a:t>
            </a:r>
            <a:r>
              <a:rPr lang="en-US" sz="2000" dirty="0"/>
              <a:t> - basically in looking at how to utilize LOD in the archive to improve discoverability rather than as an inventory mechanism, discoverability across collections - i.e. using the LOD approach </a:t>
            </a:r>
            <a:r>
              <a:rPr lang="en-US" sz="2000" dirty="0" smtClean="0"/>
              <a:t>(along with the </a:t>
            </a:r>
            <a:r>
              <a:rPr lang="en-US" sz="2000" dirty="0" smtClean="0">
                <a:hlinkClick r:id="rId2"/>
              </a:rPr>
              <a:t>schema.org</a:t>
            </a:r>
            <a:r>
              <a:rPr lang="en-US" sz="2000" dirty="0" smtClean="0"/>
              <a:t> vocabularies</a:t>
            </a:r>
            <a:r>
              <a:rPr lang="en-US" sz="2000" dirty="0"/>
              <a:t>) to improve the interconnections between archive collections. A report of this initial mapping work along with the initial UI work over their </a:t>
            </a:r>
            <a:r>
              <a:rPr lang="en-US" sz="2000" dirty="0" err="1"/>
              <a:t>ContentDM</a:t>
            </a:r>
            <a:r>
              <a:rPr lang="en-US" sz="2000" dirty="0"/>
              <a:t> collection would have made a stronger statement as a short paper.</a:t>
            </a:r>
          </a:p>
          <a:p>
            <a:r>
              <a:rPr lang="en-US" sz="2000" dirty="0"/>
              <a:t>It seems Sections 4.3 and 4.4 are more like proposes based on other similar implementations as the examples used are not based on the project. Please clarify in writing.</a:t>
            </a:r>
          </a:p>
          <a:p>
            <a:r>
              <a:rPr lang="en-US" sz="2000" dirty="0"/>
              <a:t>It would be great to have lessons learned like statements for each steps for more general application of the project experience.</a:t>
            </a:r>
          </a:p>
          <a:p>
            <a:r>
              <a:rPr lang="en-US" sz="2000" dirty="0"/>
              <a:t>One final comment, on a particular point. The abstract and section 3.1 indicate that the metadata in use is Dublin Core based, which we found very misleading. The mapping presented in section 3.2 shows data elements with very detailed semantics, not the general semantics that characterizes Dublin Core.</a:t>
            </a:r>
          </a:p>
          <a:p>
            <a:r>
              <a:rPr lang="en-US" sz="2000" dirty="0"/>
              <a:t>This work would more suitable for presentation at the JCDL2017's practitioners day, as a poster.</a:t>
            </a:r>
          </a:p>
          <a:p>
            <a:pPr lvl="0"/>
            <a:endParaRPr lang="en-US" sz="2000" dirty="0" smtClean="0"/>
          </a:p>
        </p:txBody>
      </p:sp>
      <p:cxnSp>
        <p:nvCxnSpPr>
          <p:cNvPr id="5" name="Straight Connector 4"/>
          <p:cNvCxnSpPr/>
          <p:nvPr/>
        </p:nvCxnSpPr>
        <p:spPr>
          <a:xfrm>
            <a:off x="0" y="1541392"/>
            <a:ext cx="1219200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4929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3304</TotalTime>
  <Words>631</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Advisory Board Meeting 27 March 2017 Chicago, IL USA   Exploring the Benefits of LOD for Digitized Special Collections</vt:lpstr>
      <vt:lpstr>the project</vt:lpstr>
      <vt:lpstr>starting point</vt:lpstr>
      <vt:lpstr>research questions</vt:lpstr>
      <vt:lpstr>deliverables (&amp; progress to date)</vt:lpstr>
      <vt:lpstr>where do you come in?</vt:lpstr>
      <vt:lpstr>today’s agenda</vt:lpstr>
      <vt:lpstr>possible outcomes, action items, follow-up</vt:lpstr>
      <vt:lpstr>an additional overview</vt:lpstr>
      <vt:lpstr>examples - getting a sense of our vision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Migrating Library’s  Special Collections Metadata  to Linked Data</dc:title>
  <dc:creator>Han, Myung-Ja</dc:creator>
  <cp:lastModifiedBy>Cole, Timothy W</cp:lastModifiedBy>
  <cp:revision>71</cp:revision>
  <dcterms:created xsi:type="dcterms:W3CDTF">2016-12-04T19:42:37Z</dcterms:created>
  <dcterms:modified xsi:type="dcterms:W3CDTF">2017-03-26T23:38:17Z</dcterms:modified>
</cp:coreProperties>
</file>