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6" r:id="rId6"/>
    <p:sldId id="304" r:id="rId7"/>
    <p:sldId id="303" r:id="rId8"/>
    <p:sldId id="305" r:id="rId9"/>
    <p:sldId id="306" r:id="rId10"/>
    <p:sldId id="307" r:id="rId11"/>
    <p:sldId id="308" r:id="rId12"/>
    <p:sldId id="311" r:id="rId13"/>
    <p:sldId id="310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47FA-E76B-489E-AC5E-755C32342470}" type="datetimeFigureOut"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ACC5A-B561-4A71-8F83-98EE4345E4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5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DE09B-5E01-4941-AACB-499D69E0E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367F7-14CB-1F52-AFEC-D3536338F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3B320-53A1-26E9-DA91-F02F1E412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42A21-9DDC-20F5-D874-3725DB7FB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825B9-47F0-311A-9586-058C6C7F9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3FDF-0866-8621-055B-8983B030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F4CC9-CBA7-B88E-52FA-E8F03CC7C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76609-5221-074B-9E53-A72894CF8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11733-3F57-AE50-D3D3-C4082D0C4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5D3CF-8066-D2FC-2E2F-B9414A16C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336B6-34B7-3CFF-9675-57BA85A07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7AEB5-C51B-7AD1-B809-7D5844097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6DBF0-A973-EEA7-A0F0-ED7D85E2F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31C03-FA7C-F87C-94C6-CB8EC7D0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C0729-0922-A894-DBBC-71024EFD2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9653C-A6DC-E784-19DB-B37B1F3E9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8CCF9-673C-D6C9-1ED7-6D654034B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483FF-D6D1-CEDC-520B-52E3D48D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254B55-BE98-948B-F758-EFB514B69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F7E70E-327A-3594-DC31-C36923EDF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2C6ED-9C1A-C35F-67AC-DD9504344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85D93-9CA0-BD0E-D33D-AF0A09D7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80B6C-6B57-D090-2ECB-913DF5234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A165C-EEA9-AA5A-2210-D4ECBB232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2CB4-5AC1-74F9-2883-AAA5738ED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216A5-BD9E-CAB9-1A5A-9A6ECBCD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AD70A-9E68-E606-66B5-1240073BF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5EDD6-F653-BD47-74DE-D716F1186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17237-D406-A161-FFF7-205BCD48A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15AF0-8A1B-B1DB-281C-35D14768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3A0FA-B9F3-52EB-0475-127766102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C0E49-CD06-D7E6-C751-A9BAFF538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BE59-1885-D876-F28A-C632CF407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58FFA-BD51-01D3-F701-FF0599397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CDE34-E35D-A19E-2846-943A9C92F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375D5-836F-0DC4-98BC-01C180376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AF21E-290A-2CE8-2EE0-EFD5ACC7B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38D-6B39-444A-BF84-EE1AAE505F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5CCBA3BD-0D65-C45D-149A-A43EAD777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023" y="842813"/>
            <a:ext cx="3136785" cy="121530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D49C9C-4ABE-D202-6F6D-9C1FCCBFE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08454"/>
            <a:ext cx="9144000" cy="145893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venir Book"/>
                <a:ea typeface="Calibri Light"/>
                <a:cs typeface="Calibri Light"/>
              </a:rPr>
              <a:t>Making is For Everyone: Lessons Learned from Library Makerspaces for Youth with Disabilities 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788624-7B53-8E86-E6B7-0FA69BD36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34628"/>
            <a:ext cx="9144000" cy="21635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b="1" dirty="0">
                <a:latin typeface="Avenir Book"/>
              </a:rPr>
              <a:t>Dr. Yong Ju Jung, Moses Munyao, and Dr. June Abbas</a:t>
            </a:r>
          </a:p>
          <a:p>
            <a:r>
              <a:rPr lang="en-US" dirty="0">
                <a:latin typeface="Avenir Book"/>
              </a:rPr>
              <a:t>School of Library and Information Studies</a:t>
            </a:r>
            <a:endParaRPr lang="en-US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/>
              </a:rPr>
              <a:t>University of Oklahoma</a:t>
            </a:r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/>
              </a:rPr>
              <a:t>yongju@ou.edu | jmabbas@ou.edu</a:t>
            </a:r>
          </a:p>
        </p:txBody>
      </p:sp>
      <p:pic>
        <p:nvPicPr>
          <p:cNvPr id="3" name="Picture 2" descr="This study was funded by the Institute of Museum and Library Services. ">
            <a:extLst>
              <a:ext uri="{FF2B5EF4-FFF2-40B4-BE49-F238E27FC236}">
                <a16:creationId xmlns:a16="http://schemas.microsoft.com/office/drawing/2014/main" id="{E3BC8DDB-092A-DEC8-48CC-0AB2B93E3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890" y="888284"/>
            <a:ext cx="2475110" cy="112681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C1411D3-8B06-50D1-77CD-8D998CD623C6}"/>
              </a:ext>
            </a:extLst>
          </p:cNvPr>
          <p:cNvSpPr txBox="1"/>
          <p:nvPr/>
        </p:nvSpPr>
        <p:spPr>
          <a:xfrm>
            <a:off x="4272528" y="6371520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2025 Library Makerspace Research Showcase</a:t>
            </a:r>
          </a:p>
        </p:txBody>
      </p:sp>
    </p:spTree>
    <p:extLst>
      <p:ext uri="{BB962C8B-B14F-4D97-AF65-F5344CB8AC3E}">
        <p14:creationId xmlns:p14="http://schemas.microsoft.com/office/powerpoint/2010/main" val="230462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7E208-D958-21D2-C7D6-D049AC83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0D87E-2597-4D4E-9701-C609AE0230E8}"/>
              </a:ext>
            </a:extLst>
          </p:cNvPr>
          <p:cNvSpPr txBox="1"/>
          <p:nvPr/>
        </p:nvSpPr>
        <p:spPr>
          <a:xfrm>
            <a:off x="1634518" y="705331"/>
            <a:ext cx="103410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Lessons Learned from Interviews and Site Visits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4EA62-BA8F-5BBE-BA9F-C99FE3B6D8C6}"/>
              </a:ext>
            </a:extLst>
          </p:cNvPr>
          <p:cNvSpPr txBox="1"/>
          <p:nvPr/>
        </p:nvSpPr>
        <p:spPr>
          <a:xfrm>
            <a:off x="616689" y="1642940"/>
            <a:ext cx="10909004" cy="28700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Staffing and resources in library</a:t>
            </a:r>
            <a:endParaRPr lang="en-US" dirty="0"/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One library had a dedicated staff member who is in charge of accessibility and actively partner with different departments in the library system (including their STEAM team)</a:t>
            </a:r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A few libraries offered staff training on patrons with disabilities</a:t>
            </a:r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endParaRPr lang="en-US" sz="28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001F74B-9420-1A61-D490-9F2E705F9EFA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474B9-A79B-57AE-7C52-532B0E3BB04B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28950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967679-4F8C-CCF9-C881-83C90202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4D8F2-1C7D-29E5-AB66-D8110C3F529D}"/>
              </a:ext>
            </a:extLst>
          </p:cNvPr>
          <p:cNvSpPr txBox="1"/>
          <p:nvPr/>
        </p:nvSpPr>
        <p:spPr>
          <a:xfrm>
            <a:off x="2010814" y="855849"/>
            <a:ext cx="72789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Tw Cen MT"/>
              </a:rPr>
              <a:t>Moving Forward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C6820-8365-6E30-B985-C8B9C72210D8}"/>
              </a:ext>
            </a:extLst>
          </p:cNvPr>
          <p:cNvSpPr txBox="1"/>
          <p:nvPr/>
        </p:nvSpPr>
        <p:spPr>
          <a:xfrm>
            <a:off x="2041911" y="1642940"/>
            <a:ext cx="948378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ptos"/>
              </a:rPr>
              <a:t>Additional visits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ptos"/>
              </a:rPr>
              <a:t>Developing design principles for library makerspaces and maker programming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F237A-12FC-AC43-A613-3B17FC5E0898}"/>
              </a:ext>
            </a:extLst>
          </p:cNvPr>
          <p:cNvSpPr txBox="1"/>
          <p:nvPr/>
        </p:nvSpPr>
        <p:spPr>
          <a:xfrm>
            <a:off x="750222" y="3894442"/>
            <a:ext cx="385461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latin typeface="Tw Cen MT"/>
              </a:rPr>
              <a:t>Thank You!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AE3C4-B3C4-36EB-02F7-DF392F052685}"/>
              </a:ext>
            </a:extLst>
          </p:cNvPr>
          <p:cNvSpPr txBox="1"/>
          <p:nvPr/>
        </p:nvSpPr>
        <p:spPr>
          <a:xfrm>
            <a:off x="5095993" y="3614326"/>
            <a:ext cx="546194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https://makingforall.oucreate.com/ ​</a:t>
            </a:r>
          </a:p>
          <a:p>
            <a:pPr marL="228600" indent="-228600">
              <a:buFont typeface=""/>
              <a:buChar char="•"/>
            </a:pPr>
            <a:endParaRPr lang="en-US" dirty="0"/>
          </a:p>
          <a:p>
            <a:r>
              <a:rPr lang="en-US" sz="1600" dirty="0"/>
              <a:t>This project was generously supported by the Institute of Museum and Library Services </a:t>
            </a:r>
            <a:br>
              <a:rPr lang="en-US" sz="1600" dirty="0"/>
            </a:br>
            <a:r>
              <a:rPr lang="en-US" sz="1600" dirty="0"/>
              <a:t>(IMLS # LG-252323-OLS-22).​</a:t>
            </a:r>
          </a:p>
          <a:p>
            <a:endParaRPr lang="en-US" dirty="0"/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B48DDCD-0ECF-00A3-D55E-7B9DB56BF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763" y="3614209"/>
            <a:ext cx="1657586" cy="1572213"/>
          </a:xfrm>
          <a:prstGeom prst="rect">
            <a:avLst/>
          </a:prstGeom>
        </p:spPr>
      </p:pic>
      <p:pic>
        <p:nvPicPr>
          <p:cNvPr id="16" name="Picture 15" descr="This study was funded by the Institute of Museum and Library Services. ">
            <a:extLst>
              <a:ext uri="{FF2B5EF4-FFF2-40B4-BE49-F238E27FC236}">
                <a16:creationId xmlns:a16="http://schemas.microsoft.com/office/drawing/2014/main" id="{B2D3F1D6-1F65-13A3-E321-1D5EDA10D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446" y="5192174"/>
            <a:ext cx="2000036" cy="901038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DD660583-78DC-AFEE-8CB4-ED6E48780B6D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750C4-3279-10CA-401D-2AF2714CC847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9305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527456" y="2961830"/>
            <a:ext cx="237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3A1A4"/>
                </a:solidFill>
                <a:latin typeface="Century Gothic" panose="020B0502020202020204" pitchFamily="34" charset="0"/>
              </a:rPr>
              <a:t>2022-2023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129895" y="5420008"/>
            <a:ext cx="320104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Nationwide surveys &amp; interviews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4823512" y="2935367"/>
            <a:ext cx="266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F3078"/>
                </a:solidFill>
                <a:latin typeface="Century Gothic" panose="020B0502020202020204" pitchFamily="34" charset="0"/>
              </a:rPr>
              <a:t>2023-2024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4184808" y="5420008"/>
            <a:ext cx="393751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On-site visit to 5 exemplary public libraries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219731" y="2961830"/>
            <a:ext cx="266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2024-2025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8908280" y="5420667"/>
            <a:ext cx="320104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Additional visits; Developing design guidelines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51657" y="6212376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1605" y="6212376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55100" y="6212376"/>
            <a:ext cx="204886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456543" y="131812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w Cen MT" panose="020B0602020104020603" pitchFamily="34" charset="0"/>
              </a:rPr>
              <a:t>PROJECT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6FC53-7978-ED8E-4586-BADF91582F22}"/>
              </a:ext>
            </a:extLst>
          </p:cNvPr>
          <p:cNvSpPr txBox="1"/>
          <p:nvPr/>
        </p:nvSpPr>
        <p:spPr>
          <a:xfrm>
            <a:off x="97550" y="1199292"/>
            <a:ext cx="11357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venir Book" panose="02000503020000020003" pitchFamily="2" charset="0"/>
              </a:rPr>
              <a:t>“</a:t>
            </a:r>
            <a:r>
              <a:rPr lang="en-US" sz="2000" b="1" dirty="0">
                <a:latin typeface="Century Gothic" panose="020B0502020202020204" pitchFamily="34" charset="0"/>
              </a:rPr>
              <a:t>Making is For Everyone: Learning within Library Makerspaces for Youth with Disabilities” 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- IMLS funded research (LG-252323-OLS-22)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36F5E5-86E3-ADBB-C73C-D264502FA816}"/>
              </a:ext>
            </a:extLst>
          </p:cNvPr>
          <p:cNvSpPr/>
          <p:nvPr/>
        </p:nvSpPr>
        <p:spPr>
          <a:xfrm>
            <a:off x="0" y="0"/>
            <a:ext cx="12204399" cy="6858000"/>
          </a:xfrm>
          <a:prstGeom prst="rect">
            <a:avLst/>
          </a:prstGeom>
          <a:noFill/>
          <a:ln w="793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9469A2-1E22-9973-B86F-2C721A126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6A876D-B3D3-F677-39B1-DF932DB69086}"/>
              </a:ext>
            </a:extLst>
          </p:cNvPr>
          <p:cNvSpPr txBox="1"/>
          <p:nvPr/>
        </p:nvSpPr>
        <p:spPr>
          <a:xfrm>
            <a:off x="2264814" y="559516"/>
            <a:ext cx="72789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Rationale of Our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70D02-806D-F183-2E92-FAEEF6CC4AA2}"/>
              </a:ext>
            </a:extLst>
          </p:cNvPr>
          <p:cNvSpPr txBox="1"/>
          <p:nvPr/>
        </p:nvSpPr>
        <p:spPr>
          <a:xfrm>
            <a:off x="616689" y="1642940"/>
            <a:ext cx="1090900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ptos"/>
              </a:rPr>
              <a:t>Growing attention to patrons with disabilities in makerspaces and maker-based learning (Allen et al., 2023; Anderson &amp; Phillips, 2023; Seo, 2019), but...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ptos"/>
              </a:rPr>
              <a:t>Lack of research on libraries' actual practices and library professionals' actual experiences and perceptions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ptos"/>
              </a:rPr>
              <a:t>Lack of library makerspaces' attention to youth with disabilities</a:t>
            </a:r>
          </a:p>
          <a:p>
            <a:endParaRPr lang="en-US" sz="2800" dirty="0">
              <a:latin typeface="Apto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Apto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05B4AB2-7D2D-3863-CDC9-CCF16D099A9F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8D0A1-39B8-D7AA-8DE9-259EBE98C138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26712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69366-25C3-281E-7C07-55C1AA0E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066E2-D5FD-00E6-E7BE-B280CD76D86D}"/>
              </a:ext>
            </a:extLst>
          </p:cNvPr>
          <p:cNvSpPr txBox="1"/>
          <p:nvPr/>
        </p:nvSpPr>
        <p:spPr>
          <a:xfrm>
            <a:off x="2264814" y="625368"/>
            <a:ext cx="72789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Survey Results</a:t>
            </a:r>
          </a:p>
        </p:txBody>
      </p:sp>
      <p:pic>
        <p:nvPicPr>
          <p:cNvPr id="3" name="Picture 2" descr="64 out of 123 facilitators reported that they had learners with disabilities in their makerspaces or programs&#10;&#10;Only 10 facilitators reported that they provided educational programs designed for learners with disabilities&#10;">
            <a:extLst>
              <a:ext uri="{FF2B5EF4-FFF2-40B4-BE49-F238E27FC236}">
                <a16:creationId xmlns:a16="http://schemas.microsoft.com/office/drawing/2014/main" id="{1F6C26AB-B961-9386-F58A-7E72DB049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629" y="1247305"/>
            <a:ext cx="11667889" cy="521005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07BAE46-B393-308F-DBD9-D434CCFD9A50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F5B62-48A6-34D8-7785-59F8FEBFB107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29495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F1C0B-BC4E-D422-206C-7A6145621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C3841-E91D-67D0-5BCA-F8E39A3E823D}"/>
              </a:ext>
            </a:extLst>
          </p:cNvPr>
          <p:cNvSpPr txBox="1"/>
          <p:nvPr/>
        </p:nvSpPr>
        <p:spPr>
          <a:xfrm>
            <a:off x="1634518" y="705331"/>
            <a:ext cx="103410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Lessons Learned from Interviews and Site Visits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3733E-FE7B-6B2E-C361-7402FA804AE9}"/>
              </a:ext>
            </a:extLst>
          </p:cNvPr>
          <p:cNvSpPr txBox="1"/>
          <p:nvPr/>
        </p:nvSpPr>
        <p:spPr>
          <a:xfrm>
            <a:off x="616689" y="1642940"/>
            <a:ext cx="10909004" cy="43550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Physical space readiness: </a:t>
            </a:r>
            <a:r>
              <a:rPr lang="en-US" sz="2800" dirty="0"/>
              <a:t>ADA... but more! </a:t>
            </a:r>
            <a:endParaRPr lang="en-US" dirty="0"/>
          </a:p>
          <a:p>
            <a:pPr marL="7429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Accessibility </a:t>
            </a:r>
            <a:r>
              <a:rPr lang="en-US" sz="2800" b="1" dirty="0">
                <a:ea typeface="+mn-lt"/>
                <a:cs typeface="+mn-lt"/>
              </a:rPr>
              <a:t>in</a:t>
            </a:r>
            <a:r>
              <a:rPr lang="en-US" sz="2800" dirty="0">
                <a:ea typeface="+mn-lt"/>
                <a:cs typeface="+mn-lt"/>
              </a:rPr>
              <a:t> the space:</a:t>
            </a:r>
          </a:p>
          <a:p>
            <a:pPr marL="1200150" lvl="2" indent="-285750">
              <a:spcBef>
                <a:spcPts val="500"/>
              </a:spcBef>
              <a:buFont typeface="Wingdings,Sans-Serif" panose="020B0604020202020204" pitchFamily="34" charset="0"/>
              <a:buChar char="§"/>
            </a:pPr>
            <a:r>
              <a:rPr lang="en-US" sz="2800" dirty="0">
                <a:ea typeface="+mn-lt"/>
                <a:cs typeface="+mn-lt"/>
              </a:rPr>
              <a:t>Outlets; height-adjustable and movable AND safe tables and chairs; noise-dampening headphones; adaptive scissors</a:t>
            </a:r>
          </a:p>
          <a:p>
            <a:pPr marL="7429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Accessibility </a:t>
            </a:r>
            <a:r>
              <a:rPr lang="en-US" sz="2800" b="1" dirty="0">
                <a:ea typeface="+mn-lt"/>
                <a:cs typeface="+mn-lt"/>
              </a:rPr>
              <a:t>to</a:t>
            </a:r>
            <a:r>
              <a:rPr lang="en-US" sz="2800" dirty="0">
                <a:ea typeface="+mn-lt"/>
                <a:cs typeface="+mn-lt"/>
              </a:rPr>
              <a:t> the space: </a:t>
            </a:r>
          </a:p>
          <a:p>
            <a:pPr marL="1200150" lvl="2" indent="-285750">
              <a:spcBef>
                <a:spcPts val="500"/>
              </a:spcBef>
              <a:buFont typeface="Wingdings,Sans-Serif" panose="020B0604020202020204" pitchFamily="34" charset="0"/>
              <a:buChar char="§"/>
            </a:pPr>
            <a:r>
              <a:rPr lang="en-US" sz="2800" dirty="0">
                <a:ea typeface="+mn-lt"/>
                <a:cs typeface="+mn-lt"/>
              </a:rPr>
              <a:t>Entrance, parking lot, elevators</a:t>
            </a:r>
          </a:p>
          <a:p>
            <a:pPr marL="7429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b="1" dirty="0">
                <a:ea typeface="+mn-lt"/>
                <a:cs typeface="+mn-lt"/>
              </a:rPr>
              <a:t>Inclusivity in</a:t>
            </a:r>
            <a:r>
              <a:rPr lang="en-US" sz="2800" dirty="0">
                <a:ea typeface="+mn-lt"/>
                <a:cs typeface="+mn-lt"/>
              </a:rPr>
              <a:t> the space: </a:t>
            </a:r>
          </a:p>
          <a:p>
            <a:pPr marL="1200150" lvl="2" indent="-285750">
              <a:spcBef>
                <a:spcPts val="500"/>
              </a:spcBef>
              <a:buFont typeface="Wingdings,Sans-Serif" panose="020B0604020202020204" pitchFamily="34" charset="0"/>
              <a:buChar char="§"/>
            </a:pPr>
            <a:r>
              <a:rPr lang="en-US" sz="2800" dirty="0">
                <a:ea typeface="+mn-lt"/>
                <a:cs typeface="+mn-lt"/>
              </a:rPr>
              <a:t>Utilizing sensory rooms; 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ea typeface="+mn-lt"/>
                <a:cs typeface="+mn-lt"/>
              </a:rPr>
              <a:t>operation of sensory/low-stimulation hours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BD775A9-2B54-11FE-8DE8-3AE35BC2A1D3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pic>
        <p:nvPicPr>
          <p:cNvPr id="4" name="Picture 3" descr="A photo of a library makerspace where people can enter directly from the first floor entrance">
            <a:extLst>
              <a:ext uri="{FF2B5EF4-FFF2-40B4-BE49-F238E27FC236}">
                <a16:creationId xmlns:a16="http://schemas.microsoft.com/office/drawing/2014/main" id="{0861EC5C-71FD-E0AA-9AB8-0792D122B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361" y="3678647"/>
            <a:ext cx="3366995" cy="3069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362B1-96F2-7BF4-F9B2-F281A99C8AD1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10009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6AAB5-3418-039F-877F-066FC677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97C22-6EBE-9B6A-2CC0-CE09BE72ABC3}"/>
              </a:ext>
            </a:extLst>
          </p:cNvPr>
          <p:cNvSpPr txBox="1"/>
          <p:nvPr/>
        </p:nvSpPr>
        <p:spPr>
          <a:xfrm>
            <a:off x="1634518" y="705331"/>
            <a:ext cx="103410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Lessons Learned from Interviews and Site Visits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CA5ED-135A-BE38-D601-46CF8273134E}"/>
              </a:ext>
            </a:extLst>
          </p:cNvPr>
          <p:cNvSpPr txBox="1"/>
          <p:nvPr/>
        </p:nvSpPr>
        <p:spPr>
          <a:xfrm>
            <a:off x="616689" y="1642940"/>
            <a:ext cx="10909004" cy="28700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Staff mindset: </a:t>
            </a:r>
            <a:endParaRPr lang="en-US" sz="2800"/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Believe in everyone's abilities!</a:t>
            </a:r>
          </a:p>
          <a:p>
            <a:pPr marL="12001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"They [youth with disabilities] engage in everything with everybody else, it’s just accommodations"</a:t>
            </a:r>
            <a:endParaRPr lang="en-US"/>
          </a:p>
          <a:p>
            <a:pPr marL="7429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Further, library professionals from exemplary libraries reported that this is not enough; they emphasized more proactive actions.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DAFC6-CEA9-B13A-2620-DAEE3592911E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0141D-24E3-4717-0103-043462CBFA11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20072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2D668-4539-B5C8-E1F4-44635582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6A1F2-68F9-4306-A778-F08F01F144BB}"/>
              </a:ext>
            </a:extLst>
          </p:cNvPr>
          <p:cNvSpPr txBox="1"/>
          <p:nvPr/>
        </p:nvSpPr>
        <p:spPr>
          <a:xfrm>
            <a:off x="1634518" y="705331"/>
            <a:ext cx="103410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Lessons Learned from Interviews and Site Visits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64CD8-740D-30AA-F5C2-5EB399955EF7}"/>
              </a:ext>
            </a:extLst>
          </p:cNvPr>
          <p:cNvSpPr txBox="1"/>
          <p:nvPr/>
        </p:nvSpPr>
        <p:spPr>
          <a:xfrm>
            <a:off x="616689" y="1642940"/>
            <a:ext cx="10909004" cy="37959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Reach actively and proactively</a:t>
            </a:r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Invite learners with disabilities to </a:t>
            </a:r>
            <a:r>
              <a:rPr lang="en-US" sz="2800" b="1" dirty="0"/>
              <a:t>existing</a:t>
            </a:r>
            <a:r>
              <a:rPr lang="en-US" sz="2800" dirty="0"/>
              <a:t> opportunities</a:t>
            </a:r>
          </a:p>
          <a:p>
            <a:pPr marL="12001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Statement (e.g., on the website) that anyone who needs accommodations can reach out with a specific person in charge and contact information</a:t>
            </a:r>
          </a:p>
          <a:p>
            <a:pPr marL="12001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Proactively reach out to related community organizations and schools </a:t>
            </a:r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endParaRPr lang="en-US" sz="28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55210B0-1DF3-8981-2C2C-8A7A4876D335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F6A81-9E5B-7E13-CFE5-40A787136D85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26402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C01CB-C84B-9E93-E0CC-E35845FBC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51B0D-CE6C-4EA2-AACA-80AD73AADF6D}"/>
              </a:ext>
            </a:extLst>
          </p:cNvPr>
          <p:cNvSpPr txBox="1"/>
          <p:nvPr/>
        </p:nvSpPr>
        <p:spPr>
          <a:xfrm>
            <a:off x="1634518" y="705331"/>
            <a:ext cx="103410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Lessons Learned from Interviews and Site Visits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BD987-3400-F793-B7A1-2657BC84571F}"/>
              </a:ext>
            </a:extLst>
          </p:cNvPr>
          <p:cNvSpPr txBox="1"/>
          <p:nvPr/>
        </p:nvSpPr>
        <p:spPr>
          <a:xfrm>
            <a:off x="616689" y="1671162"/>
            <a:ext cx="6929672" cy="53881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Reach actively and proactively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Develop </a:t>
            </a:r>
            <a:r>
              <a:rPr lang="en-US" sz="2800" b="1" dirty="0"/>
              <a:t>exclusive</a:t>
            </a:r>
            <a:r>
              <a:rPr lang="en-US" sz="2800" dirty="0"/>
              <a:t> maker-based programs for youth with disabilities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800" dirty="0"/>
              <a:t>Specifically for youth with disabilities (but open to anyone)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800" dirty="0"/>
              <a:t>Newly design programs in conversations with the organizations and special education teachers; for the needs of youth with disabilities</a:t>
            </a:r>
            <a:endParaRPr lang="en-US"/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endParaRPr lang="en-US" sz="2800" dirty="0"/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endParaRPr lang="en-US" sz="2800" dirty="0"/>
          </a:p>
        </p:txBody>
      </p:sp>
      <p:pic>
        <p:nvPicPr>
          <p:cNvPr id="4" name="Picture 3" descr="Left is a photo from a session for making a sensory object for children with disabilities and anybody. &#10;Right is a photo from a session of stamp making for a special education class">
            <a:extLst>
              <a:ext uri="{FF2B5EF4-FFF2-40B4-BE49-F238E27FC236}">
                <a16:creationId xmlns:a16="http://schemas.microsoft.com/office/drawing/2014/main" id="{5B615080-C8E1-5E7D-5C08-E4A4DEE62A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267"/>
          <a:stretch/>
        </p:blipFill>
        <p:spPr>
          <a:xfrm>
            <a:off x="7517663" y="1492493"/>
            <a:ext cx="3877555" cy="1936646"/>
          </a:xfrm>
          <a:prstGeom prst="rect">
            <a:avLst/>
          </a:prstGeom>
        </p:spPr>
      </p:pic>
      <p:pic>
        <p:nvPicPr>
          <p:cNvPr id="6" name="Picture 5" descr="Left is a photo from a session for making a sensory object for children with disabilities and anybody. &#10;Right is a photo from a session of stamp making for a special education class">
            <a:extLst>
              <a:ext uri="{FF2B5EF4-FFF2-40B4-BE49-F238E27FC236}">
                <a16:creationId xmlns:a16="http://schemas.microsoft.com/office/drawing/2014/main" id="{CA2A03C9-B793-1970-D656-88EFEA92B2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198" r="-53"/>
          <a:stretch/>
        </p:blipFill>
        <p:spPr>
          <a:xfrm>
            <a:off x="7517662" y="3792604"/>
            <a:ext cx="3872769" cy="204953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712ABAC-437C-18C4-BA35-42A8CED2B326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4F961-6B5B-5CD7-3B63-D056E6C389A2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523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E5CD08-C33B-CAAE-E881-DBE8E62FE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5528A-3D69-B475-364B-C316C46D423D}"/>
              </a:ext>
            </a:extLst>
          </p:cNvPr>
          <p:cNvSpPr txBox="1"/>
          <p:nvPr/>
        </p:nvSpPr>
        <p:spPr>
          <a:xfrm>
            <a:off x="1634518" y="705331"/>
            <a:ext cx="103410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Tw Cen MT"/>
              </a:rPr>
              <a:t>Lessons Learned from Interviews and Site Visits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E7682-5FD4-D125-4C02-B9B8113FDCF2}"/>
              </a:ext>
            </a:extLst>
          </p:cNvPr>
          <p:cNvSpPr txBox="1"/>
          <p:nvPr/>
        </p:nvSpPr>
        <p:spPr>
          <a:xfrm>
            <a:off x="616689" y="1642940"/>
            <a:ext cx="10909004" cy="5236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Flexibility during a session </a:t>
            </a:r>
            <a:endParaRPr lang="en-US" dirty="0"/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Provide personalized scaffolding and flexibility by considering different interests and flexibility in their choice-making</a:t>
            </a:r>
            <a:endParaRPr lang="en-US" dirty="0"/>
          </a:p>
          <a:p>
            <a:pPr marL="1200150" lvl="1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r>
              <a:rPr lang="en-US" sz="2800" dirty="0"/>
              <a:t>e.g., Having a child draw Mickey Mouse cartoons during a flower-drawing program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800" dirty="0"/>
              <a:t>Tinker together with their own abilities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r>
              <a:rPr lang="en-US" sz="2800" dirty="0"/>
              <a:t>e.g., helping a customer with a physical disability make a creative hand with a potato masher for sewing activities.</a:t>
            </a:r>
          </a:p>
          <a:p>
            <a:pPr marL="1200150" lvl="2" indent="-285750">
              <a:lnSpc>
                <a:spcPct val="90000"/>
              </a:lnSpc>
              <a:spcBef>
                <a:spcPts val="1000"/>
              </a:spcBef>
              <a:buFont typeface="Wingdings" panose="020B0604020202020204" pitchFamily="34" charset="0"/>
              <a:buChar char="§"/>
            </a:pPr>
            <a:endParaRPr lang="en-US" sz="2800" dirty="0"/>
          </a:p>
          <a:p>
            <a:pPr marL="742950" indent="-285750">
              <a:spcBef>
                <a:spcPts val="500"/>
              </a:spcBef>
              <a:buFont typeface="Courier New,monospace" panose="020B0604020202020204" pitchFamily="34" charset="0"/>
              <a:buChar char="o"/>
            </a:pPr>
            <a:endParaRPr lang="en-US" sz="28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E07D160-AFB8-8AF2-3C00-0E859443993E}"/>
              </a:ext>
            </a:extLst>
          </p:cNvPr>
          <p:cNvSpPr txBox="1"/>
          <p:nvPr/>
        </p:nvSpPr>
        <p:spPr>
          <a:xfrm>
            <a:off x="5382602" y="101483"/>
            <a:ext cx="61392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Library Makerspace Research Showcase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099A8-4021-81F9-C029-AD6D46673FC4}"/>
              </a:ext>
            </a:extLst>
          </p:cNvPr>
          <p:cNvSpPr txBox="1"/>
          <p:nvPr/>
        </p:nvSpPr>
        <p:spPr>
          <a:xfrm>
            <a:off x="928513" y="6384807"/>
            <a:ext cx="94412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595959"/>
                </a:solidFill>
                <a:latin typeface="Seaford"/>
              </a:rPr>
              <a:t>Contact: Dr. June Abbas  jmabbas@ou.edu | Dr. Yong Ju Jung yongju@ou.edu</a:t>
            </a:r>
            <a:endParaRPr lang="en-US" sz="1100" dirty="0">
              <a:solidFill>
                <a:srgbClr val="595959"/>
              </a:solidFill>
              <a:latin typeface="Seaford"/>
            </a:endParaRPr>
          </a:p>
        </p:txBody>
      </p:sp>
    </p:spTree>
    <p:extLst>
      <p:ext uri="{BB962C8B-B14F-4D97-AF65-F5344CB8AC3E}">
        <p14:creationId xmlns:p14="http://schemas.microsoft.com/office/powerpoint/2010/main" val="19781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31CF32D62744C9F2A8A42F3F586BB" ma:contentTypeVersion="14" ma:contentTypeDescription="Create a new document." ma:contentTypeScope="" ma:versionID="7e2c4e5c1a940017bc1547e016e36e03">
  <xsd:schema xmlns:xsd="http://www.w3.org/2001/XMLSchema" xmlns:xs="http://www.w3.org/2001/XMLSchema" xmlns:p="http://schemas.microsoft.com/office/2006/metadata/properties" xmlns:ns2="5685ded5-3d79-4420-a570-483d6acea234" xmlns:ns3="04144994-7093-4e93-b815-27e4bb8e4c81" targetNamespace="http://schemas.microsoft.com/office/2006/metadata/properties" ma:root="true" ma:fieldsID="e2d05ed51e63de3f648795d476807973" ns2:_="" ns3:_="">
    <xsd:import namespace="5685ded5-3d79-4420-a570-483d6acea234"/>
    <xsd:import namespace="04144994-7093-4e93-b815-27e4bb8e4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ded5-3d79-4420-a570-483d6acea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a1ab900-2ec0-4401-a445-b65711cd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44994-7093-4e93-b815-27e4bb8e4c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36592b7-8230-4225-bc1f-1b6ba4eef2a2}" ma:internalName="TaxCatchAll" ma:showField="CatchAllData" ma:web="04144994-7093-4e93-b815-27e4bb8e4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85ded5-3d79-4420-a570-483d6acea234">
      <Terms xmlns="http://schemas.microsoft.com/office/infopath/2007/PartnerControls"/>
    </lcf76f155ced4ddcb4097134ff3c332f>
    <TaxCatchAll xmlns="04144994-7093-4e93-b815-27e4bb8e4c81" xsi:nil="true"/>
  </documentManagement>
</p:properties>
</file>

<file path=customXml/itemProps1.xml><?xml version="1.0" encoding="utf-8"?>
<ds:datastoreItem xmlns:ds="http://schemas.openxmlformats.org/officeDocument/2006/customXml" ds:itemID="{7C499E6C-7E3F-47A4-9926-E40F549A4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ded5-3d79-4420-a570-483d6acea234"/>
    <ds:schemaRef ds:uri="04144994-7093-4e93-b815-27e4bb8e4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72AC7-097E-4B86-A53B-D53B21F8E5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88B7A-0DB7-416A-809D-51D057BE6187}">
  <ds:schemaRefs>
    <ds:schemaRef ds:uri="http://schemas.microsoft.com/office/2006/metadata/properties"/>
    <ds:schemaRef ds:uri="http://schemas.microsoft.com/office/infopath/2007/PartnerControls"/>
    <ds:schemaRef ds:uri="5685ded5-3d79-4420-a570-483d6acea234"/>
    <ds:schemaRef ds:uri="04144994-7093-4e93-b815-27e4bb8e4c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796</Words>
  <Application>Microsoft Macintosh PowerPoint</Application>
  <PresentationFormat>Widescreen</PresentationFormat>
  <Paragraphs>89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Wingdings,Sans-Serif</vt:lpstr>
      <vt:lpstr>Aptos</vt:lpstr>
      <vt:lpstr>Aptos Display</vt:lpstr>
      <vt:lpstr>Arial</vt:lpstr>
      <vt:lpstr>Avenir Book</vt:lpstr>
      <vt:lpstr>Calibri</vt:lpstr>
      <vt:lpstr>Century Gothic</vt:lpstr>
      <vt:lpstr>Courier New</vt:lpstr>
      <vt:lpstr>Courier New,monospace</vt:lpstr>
      <vt:lpstr>Seaford</vt:lpstr>
      <vt:lpstr>Tw Cen MT</vt:lpstr>
      <vt:lpstr>Wingdings</vt:lpstr>
      <vt:lpstr>office theme</vt:lpstr>
      <vt:lpstr>Making is For Everyone: Lessons Learned from Library Makerspaces for Youth with Disabilities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is For Everyone: Lessons Learned from Library Makerspaces for Youth with Disabilities </dc:title>
  <dc:creator/>
  <cp:lastModifiedBy>Jung, Yong Ju</cp:lastModifiedBy>
  <cp:revision>319</cp:revision>
  <dcterms:created xsi:type="dcterms:W3CDTF">2025-02-12T15:43:51Z</dcterms:created>
  <dcterms:modified xsi:type="dcterms:W3CDTF">2025-02-27T21:10:23Z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0x0101005B031CF32D62744C9F2A8A42F3F586BB</vt:lpwstr>
  </property>
  <property fmtid="{D5CDD505-2E9C-101B-9397-08002B2CF9AE}" pid="3" name="MediaServiceImageTags">
    <vt:lpwstr/>
  </property>
</Properties>
</file>