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embeddedFontLst>
    <p:embeddedFont>
      <p:font typeface="Raleway"/>
      <p:regular r:id="rId15"/>
      <p:bold r:id="rId16"/>
      <p:italic r:id="rId17"/>
      <p:boldItalic r:id="rId18"/>
    </p:embeddedFont>
    <p:embeddedFont>
      <p:font typeface="Lato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ato-bold.fntdata"/><Relationship Id="rId11" Type="http://schemas.openxmlformats.org/officeDocument/2006/relationships/slide" Target="slides/slide6.xml"/><Relationship Id="rId22" Type="http://schemas.openxmlformats.org/officeDocument/2006/relationships/font" Target="fonts/Lato-boldItalic.fntdata"/><Relationship Id="rId10" Type="http://schemas.openxmlformats.org/officeDocument/2006/relationships/slide" Target="slides/slide5.xml"/><Relationship Id="rId21" Type="http://schemas.openxmlformats.org/officeDocument/2006/relationships/font" Target="fonts/Lato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Raleway-regular.fntdata"/><Relationship Id="rId14" Type="http://schemas.openxmlformats.org/officeDocument/2006/relationships/slide" Target="slides/slide9.xml"/><Relationship Id="rId17" Type="http://schemas.openxmlformats.org/officeDocument/2006/relationships/font" Target="fonts/Raleway-italic.fntdata"/><Relationship Id="rId16" Type="http://schemas.openxmlformats.org/officeDocument/2006/relationships/font" Target="fonts/Raleway-bold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Lato-regular.fntdata"/><Relationship Id="rId6" Type="http://schemas.openxmlformats.org/officeDocument/2006/relationships/slide" Target="slides/slide1.xml"/><Relationship Id="rId18" Type="http://schemas.openxmlformats.org/officeDocument/2006/relationships/font" Target="fonts/Raleway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b9a0b07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b9a0b07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3a39ef376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3a39ef376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3a39ef3768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3a39ef376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3a39ef376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3a39ef376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dccd34b60f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dccd34b60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3a39ef3768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3a39ef3768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3a39ef3768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3a39ef3768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3a39ef3768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3a39ef3768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3a39ef3768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3a39ef3768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" name="Google Shape;63;p11"/>
          <p:cNvSpPr txBox="1"/>
          <p:nvPr>
            <p:ph hasCustomPrompt="1"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/>
          <p:nvPr>
            <p:ph idx="1" type="body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" name="Google Shape;19;p3"/>
          <p:cNvSpPr txBox="1"/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" name="Google Shape;25;p4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" name="Google Shape;32;p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7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" name="Google Shape;43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" name="Google Shape;46;p8"/>
          <p:cNvSpPr txBox="1"/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" name="Google Shape;51;p9"/>
          <p:cNvSpPr txBox="1"/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" type="subTitle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3" name="Google Shape;5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" name="Google Shape;5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" name="Google Shape;58;p10"/>
          <p:cNvSpPr txBox="1"/>
          <p:nvPr>
            <p:ph idx="1" type="body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9" name="Google Shape;59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wiss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Connected Spaces: A Technological Framework for Fostering Collaboration by Linking Novice Makers with Mentors and Peers</a:t>
            </a:r>
            <a:endParaRPr sz="3200"/>
          </a:p>
        </p:txBody>
      </p:sp>
      <p:sp>
        <p:nvSpPr>
          <p:cNvPr id="73" name="Google Shape;73;p13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Mike Tissenbaum, University of Illinois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Nathan Holbert, Columbia University</a:t>
            </a:r>
            <a:endParaRPr b="1"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/>
          <p:nvPr>
            <p:ph type="title"/>
          </p:nvPr>
        </p:nvSpPr>
        <p:spPr>
          <a:xfrm>
            <a:off x="265500" y="1201850"/>
            <a:ext cx="4045200" cy="252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Re-e</a:t>
            </a:r>
            <a:r>
              <a:rPr lang="en" sz="3200"/>
              <a:t>nvisioning making education in an increasingly distributed landscape</a:t>
            </a:r>
            <a:endParaRPr sz="3200"/>
          </a:p>
        </p:txBody>
      </p:sp>
      <p:sp>
        <p:nvSpPr>
          <p:cNvPr id="79" name="Google Shape;79;p14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Effective and reliable learning environments are those that help learners connect, collaborate, and build communities in both co-located and distributed systems.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Connected Spaces (C/S)</a:t>
            </a:r>
            <a:endParaRPr/>
          </a:p>
        </p:txBody>
      </p:sp>
      <p:sp>
        <p:nvSpPr>
          <p:cNvPr id="85" name="Google Shape;85;p15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technological toolkit and design framework to connect geographically distributed middle and high school learners interested in fabrication and making to like-minded colleagues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CxS Dashboard</a:t>
            </a:r>
            <a:endParaRPr/>
          </a:p>
        </p:txBody>
      </p:sp>
      <p:pic>
        <p:nvPicPr>
          <p:cNvPr id="91" name="Google Shape;9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03575"/>
            <a:ext cx="5431605" cy="378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6455" y="1551275"/>
            <a:ext cx="3255197" cy="3092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5150" y="58250"/>
            <a:ext cx="2524051" cy="3271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700" y="3225314"/>
            <a:ext cx="8077199" cy="187336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7"/>
          <p:cNvSpPr txBox="1"/>
          <p:nvPr/>
        </p:nvSpPr>
        <p:spPr>
          <a:xfrm>
            <a:off x="295100" y="739588"/>
            <a:ext cx="6248400" cy="21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Make-in-Progress</a:t>
            </a:r>
            <a:r>
              <a:rPr lang="en" sz="1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is a tool that enables students to quickly and easily capture photos or videos of their work, add a brief caption, and instantly publish them to carousel displays located in geographically distributed makerspaces. </a:t>
            </a:r>
            <a:endParaRPr sz="15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Additional multimodal generative AI supports makers and educators in probing the database towards productive ends. For example, students might ask the system to generate a slideshow of their extended maker project, or a teacher might ask the system to identify new materials or needs a student group might have for their project.</a:t>
            </a:r>
            <a:endParaRPr sz="15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0" name="Google Shape;100;p17"/>
          <p:cNvSpPr txBox="1"/>
          <p:nvPr>
            <p:ph type="title"/>
          </p:nvPr>
        </p:nvSpPr>
        <p:spPr>
          <a:xfrm>
            <a:off x="258500" y="192713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Make-in-Progress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REACH Projector</a:t>
            </a:r>
            <a:endParaRPr/>
          </a:p>
        </p:txBody>
      </p:sp>
      <p:pic>
        <p:nvPicPr>
          <p:cNvPr id="106" name="Google Shape;10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6798" y="1450248"/>
            <a:ext cx="2798050" cy="3154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8"/>
          <p:cNvSpPr txBox="1"/>
          <p:nvPr>
            <p:ph idx="1" type="body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Allows for real-time embodied collaboration between peers and/or near-peer mentors even when </a:t>
            </a:r>
            <a:r>
              <a:rPr lang="en"/>
              <a:t>physically</a:t>
            </a:r>
            <a:r>
              <a:rPr lang="en"/>
              <a:t> distant.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Facilitating new forms of collaborative making </a:t>
            </a:r>
            <a:endParaRPr/>
          </a:p>
        </p:txBody>
      </p:sp>
      <p:pic>
        <p:nvPicPr>
          <p:cNvPr id="113" name="Google Shape;11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53900"/>
            <a:ext cx="8839204" cy="2235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175" y="1225150"/>
            <a:ext cx="8839204" cy="2693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/>
          <p:nvPr>
            <p:ph type="title"/>
          </p:nvPr>
        </p:nvSpPr>
        <p:spPr>
          <a:xfrm>
            <a:off x="265500" y="1722900"/>
            <a:ext cx="4045200" cy="169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Connected Spaces for library makerspaces</a:t>
            </a:r>
            <a:endParaRPr/>
          </a:p>
        </p:txBody>
      </p:sp>
      <p:sp>
        <p:nvSpPr>
          <p:cNvPr id="124" name="Google Shape;124;p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Opportunities to connect makers across library networks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Support small groups of kids to connect to larger communities of makers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More opportunities to share projects, expertise, mentorship, and impact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