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3"/>
  </p:notesMasterIdLst>
  <p:sldIdLst>
    <p:sldId id="293" r:id="rId2"/>
    <p:sldId id="256" r:id="rId3"/>
    <p:sldId id="287" r:id="rId4"/>
    <p:sldId id="292" r:id="rId5"/>
    <p:sldId id="267" r:id="rId6"/>
    <p:sldId id="275" r:id="rId7"/>
    <p:sldId id="257" r:id="rId8"/>
    <p:sldId id="258" r:id="rId9"/>
    <p:sldId id="276" r:id="rId10"/>
    <p:sldId id="259" r:id="rId11"/>
    <p:sldId id="269" r:id="rId12"/>
    <p:sldId id="272" r:id="rId13"/>
    <p:sldId id="261" r:id="rId14"/>
    <p:sldId id="268" r:id="rId15"/>
    <p:sldId id="284" r:id="rId16"/>
    <p:sldId id="262" r:id="rId17"/>
    <p:sldId id="273" r:id="rId18"/>
    <p:sldId id="281" r:id="rId19"/>
    <p:sldId id="283" r:id="rId20"/>
    <p:sldId id="290"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1"/>
    <p:restoredTop sz="53575"/>
  </p:normalViewPr>
  <p:slideViewPr>
    <p:cSldViewPr snapToGrid="0">
      <p:cViewPr varScale="1">
        <p:scale>
          <a:sx n="89" d="100"/>
          <a:sy n="89" d="100"/>
        </p:scale>
        <p:origin x="153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DFCEC-9466-4C18-B80A-1B88488EDF9F}"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0D06EE1-3092-4C79-A1FD-BEB27A167F3E}">
      <dgm:prSet/>
      <dgm:spPr/>
      <dgm:t>
        <a:bodyPr/>
        <a:lstStyle/>
        <a:p>
          <a:pPr>
            <a:lnSpc>
              <a:spcPct val="100000"/>
            </a:lnSpc>
          </a:pPr>
          <a:r>
            <a:rPr lang="en-US" dirty="0"/>
            <a:t>Philosophical Challenges</a:t>
          </a:r>
        </a:p>
      </dgm:t>
    </dgm:pt>
    <dgm:pt modelId="{7CAD170A-CC1A-4319-A81F-BAC369F15BD5}" type="parTrans" cxnId="{9C5A01B1-1BE2-4A88-97C4-551AFAC12F5D}">
      <dgm:prSet/>
      <dgm:spPr/>
      <dgm:t>
        <a:bodyPr/>
        <a:lstStyle/>
        <a:p>
          <a:endParaRPr lang="en-US"/>
        </a:p>
      </dgm:t>
    </dgm:pt>
    <dgm:pt modelId="{72CECD06-E9AF-4CDE-AEDE-4DAD1A79265D}" type="sibTrans" cxnId="{9C5A01B1-1BE2-4A88-97C4-551AFAC12F5D}">
      <dgm:prSet/>
      <dgm:spPr/>
      <dgm:t>
        <a:bodyPr/>
        <a:lstStyle/>
        <a:p>
          <a:endParaRPr lang="en-US"/>
        </a:p>
      </dgm:t>
    </dgm:pt>
    <dgm:pt modelId="{0102ED79-6B41-4B4A-BCF2-81FF06CF0AC1}">
      <dgm:prSet/>
      <dgm:spPr/>
      <dgm:t>
        <a:bodyPr/>
        <a:lstStyle/>
        <a:p>
          <a:pPr>
            <a:lnSpc>
              <a:spcPct val="100000"/>
            </a:lnSpc>
          </a:pPr>
          <a:r>
            <a:rPr lang="en-US" dirty="0"/>
            <a:t>Practical Challenges  </a:t>
          </a:r>
        </a:p>
      </dgm:t>
    </dgm:pt>
    <dgm:pt modelId="{A71294C7-9B07-47EA-9F7C-5CA7ABD57DF4}" type="parTrans" cxnId="{E96E11D6-6470-4DCD-8614-FB1D6C58466F}">
      <dgm:prSet/>
      <dgm:spPr/>
      <dgm:t>
        <a:bodyPr/>
        <a:lstStyle/>
        <a:p>
          <a:endParaRPr lang="en-US"/>
        </a:p>
      </dgm:t>
    </dgm:pt>
    <dgm:pt modelId="{2CDBFA4C-28A9-42EE-A6F9-4C96946D881E}" type="sibTrans" cxnId="{E96E11D6-6470-4DCD-8614-FB1D6C58466F}">
      <dgm:prSet/>
      <dgm:spPr/>
      <dgm:t>
        <a:bodyPr/>
        <a:lstStyle/>
        <a:p>
          <a:endParaRPr lang="en-US"/>
        </a:p>
      </dgm:t>
    </dgm:pt>
    <dgm:pt modelId="{F814C50E-522F-45F4-BDE2-C4B7199F9D69}" type="pres">
      <dgm:prSet presAssocID="{733DFCEC-9466-4C18-B80A-1B88488EDF9F}" presName="root" presStyleCnt="0">
        <dgm:presLayoutVars>
          <dgm:dir/>
          <dgm:resizeHandles val="exact"/>
        </dgm:presLayoutVars>
      </dgm:prSet>
      <dgm:spPr/>
    </dgm:pt>
    <dgm:pt modelId="{7AB37E31-83F6-4156-AE43-EC00C8934C44}" type="pres">
      <dgm:prSet presAssocID="{A0D06EE1-3092-4C79-A1FD-BEB27A167F3E}" presName="compNode" presStyleCnt="0"/>
      <dgm:spPr/>
    </dgm:pt>
    <dgm:pt modelId="{333792B1-4953-446A-AC5B-BF0BD61EA364}" type="pres">
      <dgm:prSet presAssocID="{A0D06EE1-3092-4C79-A1FD-BEB27A167F3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4CE2D07-A449-47D6-82D0-B5E6ED46B41D}" type="pres">
      <dgm:prSet presAssocID="{A0D06EE1-3092-4C79-A1FD-BEB27A167F3E}" presName="spaceRect" presStyleCnt="0"/>
      <dgm:spPr/>
    </dgm:pt>
    <dgm:pt modelId="{A3BA83FA-0409-4E5D-A0BF-F0643F0FD682}" type="pres">
      <dgm:prSet presAssocID="{A0D06EE1-3092-4C79-A1FD-BEB27A167F3E}" presName="textRect" presStyleLbl="revTx" presStyleIdx="0" presStyleCnt="2">
        <dgm:presLayoutVars>
          <dgm:chMax val="1"/>
          <dgm:chPref val="1"/>
        </dgm:presLayoutVars>
      </dgm:prSet>
      <dgm:spPr/>
    </dgm:pt>
    <dgm:pt modelId="{FF48E676-E980-42A7-AF33-46AC15543F39}" type="pres">
      <dgm:prSet presAssocID="{72CECD06-E9AF-4CDE-AEDE-4DAD1A79265D}" presName="sibTrans" presStyleCnt="0"/>
      <dgm:spPr/>
    </dgm:pt>
    <dgm:pt modelId="{8ED899FA-D1A7-4A6E-8611-CED24ABF6B7C}" type="pres">
      <dgm:prSet presAssocID="{0102ED79-6B41-4B4A-BCF2-81FF06CF0AC1}" presName="compNode" presStyleCnt="0"/>
      <dgm:spPr/>
    </dgm:pt>
    <dgm:pt modelId="{315C8A36-92DB-4B41-9E0D-FDBCB532D58F}" type="pres">
      <dgm:prSet presAssocID="{0102ED79-6B41-4B4A-BCF2-81FF06CF0A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story"/>
        </a:ext>
      </dgm:extLst>
    </dgm:pt>
    <dgm:pt modelId="{1EF85F13-1926-44DB-A96A-CC0D7C1B7B1E}" type="pres">
      <dgm:prSet presAssocID="{0102ED79-6B41-4B4A-BCF2-81FF06CF0AC1}" presName="spaceRect" presStyleCnt="0"/>
      <dgm:spPr/>
    </dgm:pt>
    <dgm:pt modelId="{CDB2E9CF-4060-4EE4-9FC0-1814621BC902}" type="pres">
      <dgm:prSet presAssocID="{0102ED79-6B41-4B4A-BCF2-81FF06CF0AC1}" presName="textRect" presStyleLbl="revTx" presStyleIdx="1" presStyleCnt="2">
        <dgm:presLayoutVars>
          <dgm:chMax val="1"/>
          <dgm:chPref val="1"/>
        </dgm:presLayoutVars>
      </dgm:prSet>
      <dgm:spPr/>
    </dgm:pt>
  </dgm:ptLst>
  <dgm:cxnLst>
    <dgm:cxn modelId="{C62A8905-0C30-4908-B90F-07F449A3F66E}" type="presOf" srcId="{A0D06EE1-3092-4C79-A1FD-BEB27A167F3E}" destId="{A3BA83FA-0409-4E5D-A0BF-F0643F0FD682}" srcOrd="0" destOrd="0" presId="urn:microsoft.com/office/officeart/2018/2/layout/IconLabelList"/>
    <dgm:cxn modelId="{9C5A01B1-1BE2-4A88-97C4-551AFAC12F5D}" srcId="{733DFCEC-9466-4C18-B80A-1B88488EDF9F}" destId="{A0D06EE1-3092-4C79-A1FD-BEB27A167F3E}" srcOrd="0" destOrd="0" parTransId="{7CAD170A-CC1A-4319-A81F-BAC369F15BD5}" sibTransId="{72CECD06-E9AF-4CDE-AEDE-4DAD1A79265D}"/>
    <dgm:cxn modelId="{405AAAD0-A7FB-4401-98F1-3558A9C73255}" type="presOf" srcId="{733DFCEC-9466-4C18-B80A-1B88488EDF9F}" destId="{F814C50E-522F-45F4-BDE2-C4B7199F9D69}" srcOrd="0" destOrd="0" presId="urn:microsoft.com/office/officeart/2018/2/layout/IconLabelList"/>
    <dgm:cxn modelId="{E96E11D6-6470-4DCD-8614-FB1D6C58466F}" srcId="{733DFCEC-9466-4C18-B80A-1B88488EDF9F}" destId="{0102ED79-6B41-4B4A-BCF2-81FF06CF0AC1}" srcOrd="1" destOrd="0" parTransId="{A71294C7-9B07-47EA-9F7C-5CA7ABD57DF4}" sibTransId="{2CDBFA4C-28A9-42EE-A6F9-4C96946D881E}"/>
    <dgm:cxn modelId="{83895DF2-E2A4-4D58-97BF-7DC208DB8C2D}" type="presOf" srcId="{0102ED79-6B41-4B4A-BCF2-81FF06CF0AC1}" destId="{CDB2E9CF-4060-4EE4-9FC0-1814621BC902}" srcOrd="0" destOrd="0" presId="urn:microsoft.com/office/officeart/2018/2/layout/IconLabelList"/>
    <dgm:cxn modelId="{1FDBEBB6-1277-4BD0-8D72-9A5966F51D1E}" type="presParOf" srcId="{F814C50E-522F-45F4-BDE2-C4B7199F9D69}" destId="{7AB37E31-83F6-4156-AE43-EC00C8934C44}" srcOrd="0" destOrd="0" presId="urn:microsoft.com/office/officeart/2018/2/layout/IconLabelList"/>
    <dgm:cxn modelId="{9C72098F-72DF-426B-BABF-D5F127CBE376}" type="presParOf" srcId="{7AB37E31-83F6-4156-AE43-EC00C8934C44}" destId="{333792B1-4953-446A-AC5B-BF0BD61EA364}" srcOrd="0" destOrd="0" presId="urn:microsoft.com/office/officeart/2018/2/layout/IconLabelList"/>
    <dgm:cxn modelId="{857F09E9-91DF-4555-A285-EBEFBEE80C66}" type="presParOf" srcId="{7AB37E31-83F6-4156-AE43-EC00C8934C44}" destId="{E4CE2D07-A449-47D6-82D0-B5E6ED46B41D}" srcOrd="1" destOrd="0" presId="urn:microsoft.com/office/officeart/2018/2/layout/IconLabelList"/>
    <dgm:cxn modelId="{E9444448-98BD-4D75-9C1A-05C7C3E80773}" type="presParOf" srcId="{7AB37E31-83F6-4156-AE43-EC00C8934C44}" destId="{A3BA83FA-0409-4E5D-A0BF-F0643F0FD682}" srcOrd="2" destOrd="0" presId="urn:microsoft.com/office/officeart/2018/2/layout/IconLabelList"/>
    <dgm:cxn modelId="{A0A3FA3E-CB07-4D85-9FF8-07191A597D75}" type="presParOf" srcId="{F814C50E-522F-45F4-BDE2-C4B7199F9D69}" destId="{FF48E676-E980-42A7-AF33-46AC15543F39}" srcOrd="1" destOrd="0" presId="urn:microsoft.com/office/officeart/2018/2/layout/IconLabelList"/>
    <dgm:cxn modelId="{4DD9CA88-35D6-4794-95FB-D6E57DB3BE3F}" type="presParOf" srcId="{F814C50E-522F-45F4-BDE2-C4B7199F9D69}" destId="{8ED899FA-D1A7-4A6E-8611-CED24ABF6B7C}" srcOrd="2" destOrd="0" presId="urn:microsoft.com/office/officeart/2018/2/layout/IconLabelList"/>
    <dgm:cxn modelId="{C41B61ED-CB4F-436D-9417-C7C80EF4F545}" type="presParOf" srcId="{8ED899FA-D1A7-4A6E-8611-CED24ABF6B7C}" destId="{315C8A36-92DB-4B41-9E0D-FDBCB532D58F}" srcOrd="0" destOrd="0" presId="urn:microsoft.com/office/officeart/2018/2/layout/IconLabelList"/>
    <dgm:cxn modelId="{DDC0DE8F-2214-4639-B9FF-937C74C74770}" type="presParOf" srcId="{8ED899FA-D1A7-4A6E-8611-CED24ABF6B7C}" destId="{1EF85F13-1926-44DB-A96A-CC0D7C1B7B1E}" srcOrd="1" destOrd="0" presId="urn:microsoft.com/office/officeart/2018/2/layout/IconLabelList"/>
    <dgm:cxn modelId="{1B177FF8-B444-4F77-B786-9AF975F201B0}" type="presParOf" srcId="{8ED899FA-D1A7-4A6E-8611-CED24ABF6B7C}" destId="{CDB2E9CF-4060-4EE4-9FC0-1814621BC90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0CAF0-C9C9-4E84-B4F7-1376C4CBC9FC}" type="doc">
      <dgm:prSet loTypeId="urn:microsoft.com/office/officeart/2018/5/layout/IconCircle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A7D588C-3843-4C35-9786-9B4B2948A357}">
      <dgm:prSet/>
      <dgm:spPr/>
      <dgm:t>
        <a:bodyPr/>
        <a:lstStyle/>
        <a:p>
          <a:pPr>
            <a:defRPr cap="all"/>
          </a:pPr>
          <a:r>
            <a:rPr lang="en-US" dirty="0"/>
            <a:t>The instructional partnership and leadership of school librarians </a:t>
          </a:r>
        </a:p>
      </dgm:t>
    </dgm:pt>
    <dgm:pt modelId="{B073EB09-53F9-428A-814E-E3243E791A43}" type="parTrans" cxnId="{A74D3C3C-C744-46C9-A4F5-E30A9B227B2F}">
      <dgm:prSet/>
      <dgm:spPr/>
      <dgm:t>
        <a:bodyPr/>
        <a:lstStyle/>
        <a:p>
          <a:endParaRPr lang="en-US"/>
        </a:p>
      </dgm:t>
    </dgm:pt>
    <dgm:pt modelId="{94604956-FE48-49C3-A4A2-8FCABB79F00E}" type="sibTrans" cxnId="{A74D3C3C-C744-46C9-A4F5-E30A9B227B2F}">
      <dgm:prSet/>
      <dgm:spPr/>
      <dgm:t>
        <a:bodyPr/>
        <a:lstStyle/>
        <a:p>
          <a:endParaRPr lang="en-US"/>
        </a:p>
      </dgm:t>
    </dgm:pt>
    <dgm:pt modelId="{8AC84A6D-6F09-4EB9-91F8-62A841696BAB}">
      <dgm:prSet/>
      <dgm:spPr/>
      <dgm:t>
        <a:bodyPr/>
        <a:lstStyle/>
        <a:p>
          <a:pPr>
            <a:defRPr cap="all"/>
          </a:pPr>
          <a:r>
            <a:rPr lang="en-US"/>
            <a:t>Implementing learner-centered instructions in formal schools </a:t>
          </a:r>
        </a:p>
      </dgm:t>
    </dgm:pt>
    <dgm:pt modelId="{FFB5FB8C-230E-4DDE-B683-17ACB49629E4}" type="sibTrans" cxnId="{0AD551A6-CBED-4C64-B36F-6E15C58ED464}">
      <dgm:prSet/>
      <dgm:spPr/>
      <dgm:t>
        <a:bodyPr/>
        <a:lstStyle/>
        <a:p>
          <a:endParaRPr lang="en-US"/>
        </a:p>
      </dgm:t>
    </dgm:pt>
    <dgm:pt modelId="{8829F951-59FE-4F29-A5B9-21EDE2B38820}" type="parTrans" cxnId="{0AD551A6-CBED-4C64-B36F-6E15C58ED464}">
      <dgm:prSet/>
      <dgm:spPr/>
      <dgm:t>
        <a:bodyPr/>
        <a:lstStyle/>
        <a:p>
          <a:endParaRPr lang="en-US"/>
        </a:p>
      </dgm:t>
    </dgm:pt>
    <dgm:pt modelId="{2C4EDD18-7DD2-42A1-9299-4CF6128EA00E}" type="pres">
      <dgm:prSet presAssocID="{3790CAF0-C9C9-4E84-B4F7-1376C4CBC9FC}" presName="root" presStyleCnt="0">
        <dgm:presLayoutVars>
          <dgm:dir/>
          <dgm:resizeHandles val="exact"/>
        </dgm:presLayoutVars>
      </dgm:prSet>
      <dgm:spPr/>
    </dgm:pt>
    <dgm:pt modelId="{409C242D-1052-4E5E-BBE8-20D415A914F8}" type="pres">
      <dgm:prSet presAssocID="{8AC84A6D-6F09-4EB9-91F8-62A841696BAB}" presName="compNode" presStyleCnt="0"/>
      <dgm:spPr/>
    </dgm:pt>
    <dgm:pt modelId="{16A71A23-450E-4165-888A-C6969F5B9163}" type="pres">
      <dgm:prSet presAssocID="{8AC84A6D-6F09-4EB9-91F8-62A841696BAB}" presName="iconBgRect" presStyleLbl="bgShp" presStyleIdx="0" presStyleCnt="2" custLinFactNeighborX="3904" custLinFactNeighborY="-325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0EC1323-2063-4E53-99AE-FE4ED05CBC8E}" type="pres">
      <dgm:prSet presAssocID="{8AC84A6D-6F09-4EB9-91F8-62A841696B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23FD1B7A-A7D6-4CF9-925B-5F4EB6A20A99}" type="pres">
      <dgm:prSet presAssocID="{8AC84A6D-6F09-4EB9-91F8-62A841696BAB}" presName="spaceRect" presStyleCnt="0"/>
      <dgm:spPr/>
    </dgm:pt>
    <dgm:pt modelId="{07C39BDD-73FE-4B31-BEB8-CD5B91F6CA9B}" type="pres">
      <dgm:prSet presAssocID="{8AC84A6D-6F09-4EB9-91F8-62A841696BAB}" presName="textRect" presStyleLbl="revTx" presStyleIdx="0" presStyleCnt="2" custScaleX="152294" custScaleY="138756" custLinFactNeighborX="14241" custLinFactNeighborY="-8799">
        <dgm:presLayoutVars>
          <dgm:chMax val="1"/>
          <dgm:chPref val="1"/>
        </dgm:presLayoutVars>
      </dgm:prSet>
      <dgm:spPr/>
    </dgm:pt>
    <dgm:pt modelId="{50D6927D-E0FC-CA49-AF90-0E6236B58061}" type="pres">
      <dgm:prSet presAssocID="{FFB5FB8C-230E-4DDE-B683-17ACB49629E4}" presName="sibTrans" presStyleCnt="0"/>
      <dgm:spPr/>
    </dgm:pt>
    <dgm:pt modelId="{1B5D88BA-2DC1-4289-853D-984C87E099AE}" type="pres">
      <dgm:prSet presAssocID="{AA7D588C-3843-4C35-9786-9B4B2948A357}" presName="compNode" presStyleCnt="0"/>
      <dgm:spPr/>
    </dgm:pt>
    <dgm:pt modelId="{F9D11B50-FD3B-438E-80C9-132B20649160}" type="pres">
      <dgm:prSet presAssocID="{AA7D588C-3843-4C35-9786-9B4B2948A357}" presName="iconBgRect" presStyleLbl="bgShp" presStyleIdx="1" presStyleCnt="2" custLinFactNeighborY="4689"/>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D57FC49-1CCB-4B42-8A6D-A4B63FA01BA1}" type="pres">
      <dgm:prSet presAssocID="{AA7D588C-3843-4C35-9786-9B4B2948A35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A5EF20F-896E-48B2-94F3-9579B85D3A07}" type="pres">
      <dgm:prSet presAssocID="{AA7D588C-3843-4C35-9786-9B4B2948A357}" presName="spaceRect" presStyleCnt="0"/>
      <dgm:spPr/>
    </dgm:pt>
    <dgm:pt modelId="{5E3BF2A5-F9EC-463E-9722-02CA346D575C}" type="pres">
      <dgm:prSet presAssocID="{AA7D588C-3843-4C35-9786-9B4B2948A357}" presName="textRect" presStyleLbl="revTx" presStyleIdx="1" presStyleCnt="2" custScaleX="148914" custScaleY="231261" custLinFactNeighborX="757" custLinFactNeighborY="46235">
        <dgm:presLayoutVars>
          <dgm:chMax val="1"/>
          <dgm:chPref val="1"/>
        </dgm:presLayoutVars>
      </dgm:prSet>
      <dgm:spPr/>
    </dgm:pt>
  </dgm:ptLst>
  <dgm:cxnLst>
    <dgm:cxn modelId="{A74D3C3C-C744-46C9-A4F5-E30A9B227B2F}" srcId="{3790CAF0-C9C9-4E84-B4F7-1376C4CBC9FC}" destId="{AA7D588C-3843-4C35-9786-9B4B2948A357}" srcOrd="1" destOrd="0" parTransId="{B073EB09-53F9-428A-814E-E3243E791A43}" sibTransId="{94604956-FE48-49C3-A4A2-8FCABB79F00E}"/>
    <dgm:cxn modelId="{B06A644C-DE65-457F-8034-4D3C9F634C53}" type="presOf" srcId="{3790CAF0-C9C9-4E84-B4F7-1376C4CBC9FC}" destId="{2C4EDD18-7DD2-42A1-9299-4CF6128EA00E}" srcOrd="0" destOrd="0" presId="urn:microsoft.com/office/officeart/2018/5/layout/IconCircleLabelList"/>
    <dgm:cxn modelId="{0AD551A6-CBED-4C64-B36F-6E15C58ED464}" srcId="{3790CAF0-C9C9-4E84-B4F7-1376C4CBC9FC}" destId="{8AC84A6D-6F09-4EB9-91F8-62A841696BAB}" srcOrd="0" destOrd="0" parTransId="{8829F951-59FE-4F29-A5B9-21EDE2B38820}" sibTransId="{FFB5FB8C-230E-4DDE-B683-17ACB49629E4}"/>
    <dgm:cxn modelId="{3CD58CD9-CD7E-5C4B-A416-C4804A84CED0}" type="presOf" srcId="{8AC84A6D-6F09-4EB9-91F8-62A841696BAB}" destId="{07C39BDD-73FE-4B31-BEB8-CD5B91F6CA9B}" srcOrd="0" destOrd="0" presId="urn:microsoft.com/office/officeart/2018/5/layout/IconCircleLabelList"/>
    <dgm:cxn modelId="{C39E48F7-7AF4-A24C-B8B9-D172CFE75F8B}" type="presOf" srcId="{AA7D588C-3843-4C35-9786-9B4B2948A357}" destId="{5E3BF2A5-F9EC-463E-9722-02CA346D575C}" srcOrd="0" destOrd="0" presId="urn:microsoft.com/office/officeart/2018/5/layout/IconCircleLabelList"/>
    <dgm:cxn modelId="{A6D0C3B9-B27D-8841-A341-D4EC6CC8551C}" type="presParOf" srcId="{2C4EDD18-7DD2-42A1-9299-4CF6128EA00E}" destId="{409C242D-1052-4E5E-BBE8-20D415A914F8}" srcOrd="0" destOrd="0" presId="urn:microsoft.com/office/officeart/2018/5/layout/IconCircleLabelList"/>
    <dgm:cxn modelId="{6EF0D3E6-6CD5-884A-9B2F-3E633F226903}" type="presParOf" srcId="{409C242D-1052-4E5E-BBE8-20D415A914F8}" destId="{16A71A23-450E-4165-888A-C6969F5B9163}" srcOrd="0" destOrd="0" presId="urn:microsoft.com/office/officeart/2018/5/layout/IconCircleLabelList"/>
    <dgm:cxn modelId="{C5453A94-33F1-7F4E-9AF6-FDEADAA7E833}" type="presParOf" srcId="{409C242D-1052-4E5E-BBE8-20D415A914F8}" destId="{D0EC1323-2063-4E53-99AE-FE4ED05CBC8E}" srcOrd="1" destOrd="0" presId="urn:microsoft.com/office/officeart/2018/5/layout/IconCircleLabelList"/>
    <dgm:cxn modelId="{4CD1A527-A662-3842-BC27-5F43A3A0A992}" type="presParOf" srcId="{409C242D-1052-4E5E-BBE8-20D415A914F8}" destId="{23FD1B7A-A7D6-4CF9-925B-5F4EB6A20A99}" srcOrd="2" destOrd="0" presId="urn:microsoft.com/office/officeart/2018/5/layout/IconCircleLabelList"/>
    <dgm:cxn modelId="{56D821DA-0796-B746-AE99-9ECDEF2FDE0E}" type="presParOf" srcId="{409C242D-1052-4E5E-BBE8-20D415A914F8}" destId="{07C39BDD-73FE-4B31-BEB8-CD5B91F6CA9B}" srcOrd="3" destOrd="0" presId="urn:microsoft.com/office/officeart/2018/5/layout/IconCircleLabelList"/>
    <dgm:cxn modelId="{AA542286-BEFF-0247-A758-F0D13115FA51}" type="presParOf" srcId="{2C4EDD18-7DD2-42A1-9299-4CF6128EA00E}" destId="{50D6927D-E0FC-CA49-AF90-0E6236B58061}" srcOrd="1" destOrd="0" presId="urn:microsoft.com/office/officeart/2018/5/layout/IconCircleLabelList"/>
    <dgm:cxn modelId="{9CB20655-24F6-254E-9ADF-DB5AECCB071B}" type="presParOf" srcId="{2C4EDD18-7DD2-42A1-9299-4CF6128EA00E}" destId="{1B5D88BA-2DC1-4289-853D-984C87E099AE}" srcOrd="2" destOrd="0" presId="urn:microsoft.com/office/officeart/2018/5/layout/IconCircleLabelList"/>
    <dgm:cxn modelId="{F261059C-1CEA-B641-926D-12F4F1E96C8F}" type="presParOf" srcId="{1B5D88BA-2DC1-4289-853D-984C87E099AE}" destId="{F9D11B50-FD3B-438E-80C9-132B20649160}" srcOrd="0" destOrd="0" presId="urn:microsoft.com/office/officeart/2018/5/layout/IconCircleLabelList"/>
    <dgm:cxn modelId="{A0997727-61B1-774E-A8CA-559A3A0E3B50}" type="presParOf" srcId="{1B5D88BA-2DC1-4289-853D-984C87E099AE}" destId="{AD57FC49-1CCB-4B42-8A6D-A4B63FA01BA1}" srcOrd="1" destOrd="0" presId="urn:microsoft.com/office/officeart/2018/5/layout/IconCircleLabelList"/>
    <dgm:cxn modelId="{5320B0D6-18A0-F841-ADDF-71E60089C912}" type="presParOf" srcId="{1B5D88BA-2DC1-4289-853D-984C87E099AE}" destId="{9A5EF20F-896E-48B2-94F3-9579B85D3A07}" srcOrd="2" destOrd="0" presId="urn:microsoft.com/office/officeart/2018/5/layout/IconCircleLabelList"/>
    <dgm:cxn modelId="{5EDF0E4B-14DC-9841-98D5-446E9829A074}" type="presParOf" srcId="{1B5D88BA-2DC1-4289-853D-984C87E099AE}" destId="{5E3BF2A5-F9EC-463E-9722-02CA346D57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20318-ED42-4199-8516-BBC48CDF7D27}"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A0980582-5E69-47A0-9343-266E4450CB22}">
      <dgm:prSet custT="1"/>
      <dgm:spPr/>
      <dgm:t>
        <a:bodyPr/>
        <a:lstStyle/>
        <a:p>
          <a:r>
            <a:rPr lang="en-US" sz="3500" dirty="0">
              <a:latin typeface="Century Gothic" panose="020B0502020202020204" pitchFamily="34" charset="0"/>
            </a:rPr>
            <a:t>A specific style of instructional collaboration and partnership </a:t>
          </a:r>
        </a:p>
      </dgm:t>
    </dgm:pt>
    <dgm:pt modelId="{0EC2ED30-44EF-4756-9054-2B9CD57F30E8}" type="parTrans" cxnId="{A31568B3-A59C-4DDE-92FE-D08718C0C8C1}">
      <dgm:prSet/>
      <dgm:spPr/>
      <dgm:t>
        <a:bodyPr/>
        <a:lstStyle/>
        <a:p>
          <a:endParaRPr lang="en-US"/>
        </a:p>
      </dgm:t>
    </dgm:pt>
    <dgm:pt modelId="{BC400195-BF5F-4FBD-8960-71457EE149BF}" type="sibTrans" cxnId="{A31568B3-A59C-4DDE-92FE-D08718C0C8C1}">
      <dgm:prSet/>
      <dgm:spPr/>
      <dgm:t>
        <a:bodyPr/>
        <a:lstStyle/>
        <a:p>
          <a:endParaRPr lang="en-US"/>
        </a:p>
      </dgm:t>
    </dgm:pt>
    <dgm:pt modelId="{53EB9CA6-FE9A-4D2D-8CFE-6E9031F2D1D8}">
      <dgm:prSet custT="1"/>
      <dgm:spPr/>
      <dgm:t>
        <a:bodyPr/>
        <a:lstStyle/>
        <a:p>
          <a:r>
            <a:rPr lang="en-US" sz="3500" dirty="0">
              <a:latin typeface="Century Gothic" panose="020B0502020202020204" pitchFamily="34" charset="0"/>
            </a:rPr>
            <a:t>Allows teachers to provide higher-quality instruction in ways that are not possible with only one educator </a:t>
          </a:r>
        </a:p>
      </dgm:t>
    </dgm:pt>
    <dgm:pt modelId="{C207A6F6-4635-4D9D-9C5A-90D37DAA8CF2}" type="parTrans" cxnId="{2FEA4381-97DC-4930-9F65-C0B5FB6751CE}">
      <dgm:prSet/>
      <dgm:spPr/>
      <dgm:t>
        <a:bodyPr/>
        <a:lstStyle/>
        <a:p>
          <a:endParaRPr lang="en-US"/>
        </a:p>
      </dgm:t>
    </dgm:pt>
    <dgm:pt modelId="{24D81A80-E09F-4DAC-B6E9-41514F36AB8E}" type="sibTrans" cxnId="{2FEA4381-97DC-4930-9F65-C0B5FB6751CE}">
      <dgm:prSet/>
      <dgm:spPr/>
      <dgm:t>
        <a:bodyPr/>
        <a:lstStyle/>
        <a:p>
          <a:endParaRPr lang="en-US"/>
        </a:p>
      </dgm:t>
    </dgm:pt>
    <dgm:pt modelId="{1946D9F3-96AE-BA47-80C1-378365E3BBED}" type="pres">
      <dgm:prSet presAssocID="{1F520318-ED42-4199-8516-BBC48CDF7D27}" presName="vert0" presStyleCnt="0">
        <dgm:presLayoutVars>
          <dgm:dir/>
          <dgm:animOne val="branch"/>
          <dgm:animLvl val="lvl"/>
        </dgm:presLayoutVars>
      </dgm:prSet>
      <dgm:spPr/>
    </dgm:pt>
    <dgm:pt modelId="{A224D194-BD19-D64B-A007-5B5690B5F97F}" type="pres">
      <dgm:prSet presAssocID="{A0980582-5E69-47A0-9343-266E4450CB22}" presName="thickLine" presStyleLbl="alignNode1" presStyleIdx="0" presStyleCnt="2"/>
      <dgm:spPr/>
    </dgm:pt>
    <dgm:pt modelId="{90046ECA-E747-3649-9B58-657E34148B9A}" type="pres">
      <dgm:prSet presAssocID="{A0980582-5E69-47A0-9343-266E4450CB22}" presName="horz1" presStyleCnt="0"/>
      <dgm:spPr/>
    </dgm:pt>
    <dgm:pt modelId="{A961483F-DD2B-2347-9EE3-14EA785C8ACF}" type="pres">
      <dgm:prSet presAssocID="{A0980582-5E69-47A0-9343-266E4450CB22}" presName="tx1" presStyleLbl="revTx" presStyleIdx="0" presStyleCnt="2"/>
      <dgm:spPr/>
    </dgm:pt>
    <dgm:pt modelId="{8704FCA2-F2C0-504A-A987-3B290CCA475D}" type="pres">
      <dgm:prSet presAssocID="{A0980582-5E69-47A0-9343-266E4450CB22}" presName="vert1" presStyleCnt="0"/>
      <dgm:spPr/>
    </dgm:pt>
    <dgm:pt modelId="{BEAA8D32-F8B0-F947-AD6C-9E97920CD32B}" type="pres">
      <dgm:prSet presAssocID="{53EB9CA6-FE9A-4D2D-8CFE-6E9031F2D1D8}" presName="thickLine" presStyleLbl="alignNode1" presStyleIdx="1" presStyleCnt="2"/>
      <dgm:spPr/>
    </dgm:pt>
    <dgm:pt modelId="{4A4DE77F-8731-814D-B847-767265C7E969}" type="pres">
      <dgm:prSet presAssocID="{53EB9CA6-FE9A-4D2D-8CFE-6E9031F2D1D8}" presName="horz1" presStyleCnt="0"/>
      <dgm:spPr/>
    </dgm:pt>
    <dgm:pt modelId="{E00AC1DC-55CA-C543-9D32-00FB38BFDA3E}" type="pres">
      <dgm:prSet presAssocID="{53EB9CA6-FE9A-4D2D-8CFE-6E9031F2D1D8}" presName="tx1" presStyleLbl="revTx" presStyleIdx="1" presStyleCnt="2"/>
      <dgm:spPr/>
    </dgm:pt>
    <dgm:pt modelId="{028E16CF-8DE6-314B-A31C-3C3F4A6322A0}" type="pres">
      <dgm:prSet presAssocID="{53EB9CA6-FE9A-4D2D-8CFE-6E9031F2D1D8}" presName="vert1" presStyleCnt="0"/>
      <dgm:spPr/>
    </dgm:pt>
  </dgm:ptLst>
  <dgm:cxnLst>
    <dgm:cxn modelId="{FC4B3523-F4C4-794F-AC1D-ADAF6841FA0D}" type="presOf" srcId="{A0980582-5E69-47A0-9343-266E4450CB22}" destId="{A961483F-DD2B-2347-9EE3-14EA785C8ACF}" srcOrd="0" destOrd="0" presId="urn:microsoft.com/office/officeart/2008/layout/LinedList"/>
    <dgm:cxn modelId="{1C163823-716C-E94F-A002-826080BB146D}" type="presOf" srcId="{1F520318-ED42-4199-8516-BBC48CDF7D27}" destId="{1946D9F3-96AE-BA47-80C1-378365E3BBED}" srcOrd="0" destOrd="0" presId="urn:microsoft.com/office/officeart/2008/layout/LinedList"/>
    <dgm:cxn modelId="{2FEA4381-97DC-4930-9F65-C0B5FB6751CE}" srcId="{1F520318-ED42-4199-8516-BBC48CDF7D27}" destId="{53EB9CA6-FE9A-4D2D-8CFE-6E9031F2D1D8}" srcOrd="1" destOrd="0" parTransId="{C207A6F6-4635-4D9D-9C5A-90D37DAA8CF2}" sibTransId="{24D81A80-E09F-4DAC-B6E9-41514F36AB8E}"/>
    <dgm:cxn modelId="{A31568B3-A59C-4DDE-92FE-D08718C0C8C1}" srcId="{1F520318-ED42-4199-8516-BBC48CDF7D27}" destId="{A0980582-5E69-47A0-9343-266E4450CB22}" srcOrd="0" destOrd="0" parTransId="{0EC2ED30-44EF-4756-9054-2B9CD57F30E8}" sibTransId="{BC400195-BF5F-4FBD-8960-71457EE149BF}"/>
    <dgm:cxn modelId="{35DBC7C6-4C71-AF46-99F3-399C9FAF159D}" type="presOf" srcId="{53EB9CA6-FE9A-4D2D-8CFE-6E9031F2D1D8}" destId="{E00AC1DC-55CA-C543-9D32-00FB38BFDA3E}" srcOrd="0" destOrd="0" presId="urn:microsoft.com/office/officeart/2008/layout/LinedList"/>
    <dgm:cxn modelId="{3FE20F83-265E-F948-86E0-0B4009027918}" type="presParOf" srcId="{1946D9F3-96AE-BA47-80C1-378365E3BBED}" destId="{A224D194-BD19-D64B-A007-5B5690B5F97F}" srcOrd="0" destOrd="0" presId="urn:microsoft.com/office/officeart/2008/layout/LinedList"/>
    <dgm:cxn modelId="{0485A384-53C6-2D45-9EB8-BA9F5DF852F3}" type="presParOf" srcId="{1946D9F3-96AE-BA47-80C1-378365E3BBED}" destId="{90046ECA-E747-3649-9B58-657E34148B9A}" srcOrd="1" destOrd="0" presId="urn:microsoft.com/office/officeart/2008/layout/LinedList"/>
    <dgm:cxn modelId="{EFB25187-CF79-DD47-B625-959425D46030}" type="presParOf" srcId="{90046ECA-E747-3649-9B58-657E34148B9A}" destId="{A961483F-DD2B-2347-9EE3-14EA785C8ACF}" srcOrd="0" destOrd="0" presId="urn:microsoft.com/office/officeart/2008/layout/LinedList"/>
    <dgm:cxn modelId="{7CEB6657-CA0E-4948-B282-F20A9A7934C1}" type="presParOf" srcId="{90046ECA-E747-3649-9B58-657E34148B9A}" destId="{8704FCA2-F2C0-504A-A987-3B290CCA475D}" srcOrd="1" destOrd="0" presId="urn:microsoft.com/office/officeart/2008/layout/LinedList"/>
    <dgm:cxn modelId="{06D909A6-FC09-034D-BCD6-A7116BF68BC6}" type="presParOf" srcId="{1946D9F3-96AE-BA47-80C1-378365E3BBED}" destId="{BEAA8D32-F8B0-F947-AD6C-9E97920CD32B}" srcOrd="2" destOrd="0" presId="urn:microsoft.com/office/officeart/2008/layout/LinedList"/>
    <dgm:cxn modelId="{669FCCB5-1A14-2947-B932-96CE9D34F25F}" type="presParOf" srcId="{1946D9F3-96AE-BA47-80C1-378365E3BBED}" destId="{4A4DE77F-8731-814D-B847-767265C7E969}" srcOrd="3" destOrd="0" presId="urn:microsoft.com/office/officeart/2008/layout/LinedList"/>
    <dgm:cxn modelId="{32E49719-F1D6-DF46-AE5A-17C5396FB0AA}" type="presParOf" srcId="{4A4DE77F-8731-814D-B847-767265C7E969}" destId="{E00AC1DC-55CA-C543-9D32-00FB38BFDA3E}" srcOrd="0" destOrd="0" presId="urn:microsoft.com/office/officeart/2008/layout/LinedList"/>
    <dgm:cxn modelId="{16A0B325-B3BC-1349-A33E-0516FB1B07F4}" type="presParOf" srcId="{4A4DE77F-8731-814D-B847-767265C7E969}" destId="{028E16CF-8DE6-314B-A31C-3C3F4A6322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792B1-4953-446A-AC5B-BF0BD61EA364}">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BA83FA-0409-4E5D-A0BF-F0643F0FD682}">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pPr>
          <a:r>
            <a:rPr lang="en-US" sz="3400" kern="1200" dirty="0"/>
            <a:t>Philosophical Challenges</a:t>
          </a:r>
        </a:p>
      </dsp:txBody>
      <dsp:txXfrm>
        <a:off x="331199" y="2709912"/>
        <a:ext cx="4320000" cy="720000"/>
      </dsp:txXfrm>
    </dsp:sp>
    <dsp:sp modelId="{315C8A36-92DB-4B41-9E0D-FDBCB532D58F}">
      <dsp:nvSpPr>
        <dsp:cNvPr id="0" name=""/>
        <dsp:cNvSpPr/>
      </dsp:nvSpPr>
      <dsp:spPr>
        <a:xfrm>
          <a:off x="6595199" y="2956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B2E9CF-4060-4EE4-9FC0-1814621BC902}">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pPr>
          <a:r>
            <a:rPr lang="en-US" sz="3400" kern="1200" dirty="0"/>
            <a:t>Practical Challenges  </a:t>
          </a:r>
        </a:p>
      </dsp:txBody>
      <dsp:txXfrm>
        <a:off x="5407199" y="2709912"/>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1A23-450E-4165-888A-C6969F5B9163}">
      <dsp:nvSpPr>
        <dsp:cNvPr id="0" name=""/>
        <dsp:cNvSpPr/>
      </dsp:nvSpPr>
      <dsp:spPr>
        <a:xfrm>
          <a:off x="1522444" y="436895"/>
          <a:ext cx="1921500" cy="19215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C1323-2063-4E53-99AE-FE4ED05CBC8E}">
      <dsp:nvSpPr>
        <dsp:cNvPr id="0" name=""/>
        <dsp:cNvSpPr/>
      </dsp:nvSpPr>
      <dsp:spPr>
        <a:xfrm>
          <a:off x="1856929" y="908901"/>
          <a:ext cx="1102499" cy="1102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C39BDD-73FE-4B31-BEB8-CD5B91F6CA9B}">
      <dsp:nvSpPr>
        <dsp:cNvPr id="0" name=""/>
        <dsp:cNvSpPr/>
      </dsp:nvSpPr>
      <dsp:spPr>
        <a:xfrm>
          <a:off x="458140" y="2816527"/>
          <a:ext cx="4797261" cy="999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Implementing learner-centered instructions in formal schools </a:t>
          </a:r>
        </a:p>
      </dsp:txBody>
      <dsp:txXfrm>
        <a:off x="458140" y="2816527"/>
        <a:ext cx="4797261" cy="999043"/>
      </dsp:txXfrm>
    </dsp:sp>
    <dsp:sp modelId="{F9D11B50-FD3B-438E-80C9-132B20649160}">
      <dsp:nvSpPr>
        <dsp:cNvPr id="0" name=""/>
        <dsp:cNvSpPr/>
      </dsp:nvSpPr>
      <dsp:spPr>
        <a:xfrm>
          <a:off x="6742705" y="422991"/>
          <a:ext cx="1921500" cy="19215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7FC49-1CCB-4B42-8A6D-A4B63FA01BA1}">
      <dsp:nvSpPr>
        <dsp:cNvPr id="0" name=""/>
        <dsp:cNvSpPr/>
      </dsp:nvSpPr>
      <dsp:spPr>
        <a:xfrm>
          <a:off x="7152205" y="742392"/>
          <a:ext cx="1102499" cy="1102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3BF2A5-F9EC-463E-9722-02CA346D575C}">
      <dsp:nvSpPr>
        <dsp:cNvPr id="0" name=""/>
        <dsp:cNvSpPr/>
      </dsp:nvSpPr>
      <dsp:spPr>
        <a:xfrm>
          <a:off x="5367609" y="2713245"/>
          <a:ext cx="4690790" cy="166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The instructional partnership and leadership of school librarians </a:t>
          </a:r>
        </a:p>
      </dsp:txBody>
      <dsp:txXfrm>
        <a:off x="5367609" y="2713245"/>
        <a:ext cx="4690790" cy="1665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D194-BD19-D64B-A007-5B5690B5F97F}">
      <dsp:nvSpPr>
        <dsp:cNvPr id="0" name=""/>
        <dsp:cNvSpPr/>
      </dsp:nvSpPr>
      <dsp:spPr>
        <a:xfrm>
          <a:off x="0" y="0"/>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961483F-DD2B-2347-9EE3-14EA785C8ACF}">
      <dsp:nvSpPr>
        <dsp:cNvPr id="0" name=""/>
        <dsp:cNvSpPr/>
      </dsp:nvSpPr>
      <dsp:spPr>
        <a:xfrm>
          <a:off x="0" y="0"/>
          <a:ext cx="10058399" cy="18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latin typeface="Century Gothic" panose="020B0502020202020204" pitchFamily="34" charset="0"/>
            </a:rPr>
            <a:t>A specific style of instructional collaboration and partnership </a:t>
          </a:r>
        </a:p>
      </dsp:txBody>
      <dsp:txXfrm>
        <a:off x="0" y="0"/>
        <a:ext cx="10058399" cy="1862806"/>
      </dsp:txXfrm>
    </dsp:sp>
    <dsp:sp modelId="{BEAA8D32-F8B0-F947-AD6C-9E97920CD32B}">
      <dsp:nvSpPr>
        <dsp:cNvPr id="0" name=""/>
        <dsp:cNvSpPr/>
      </dsp:nvSpPr>
      <dsp:spPr>
        <a:xfrm>
          <a:off x="0" y="1862806"/>
          <a:ext cx="10058399" cy="0"/>
        </a:xfrm>
        <a:prstGeom prst="line">
          <a:avLst/>
        </a:prstGeom>
        <a:solidFill>
          <a:schemeClr val="accent2">
            <a:hueOff val="-1510960"/>
            <a:satOff val="-6168"/>
            <a:lumOff val="-196"/>
            <a:alphaOff val="0"/>
          </a:schemeClr>
        </a:solidFill>
        <a:ln w="12700" cap="flat" cmpd="sng" algn="ctr">
          <a:solidFill>
            <a:schemeClr val="accent2">
              <a:hueOff val="-1510960"/>
              <a:satOff val="-6168"/>
              <a:lumOff val="-19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00AC1DC-55CA-C543-9D32-00FB38BFDA3E}">
      <dsp:nvSpPr>
        <dsp:cNvPr id="0" name=""/>
        <dsp:cNvSpPr/>
      </dsp:nvSpPr>
      <dsp:spPr>
        <a:xfrm>
          <a:off x="0" y="1862806"/>
          <a:ext cx="10058399" cy="18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latin typeface="Century Gothic" panose="020B0502020202020204" pitchFamily="34" charset="0"/>
            </a:rPr>
            <a:t>Allows teachers to provide higher-quality instruction in ways that are not possible with only one educator </a:t>
          </a:r>
        </a:p>
      </dsp:txBody>
      <dsp:txXfrm>
        <a:off x="0" y="1862806"/>
        <a:ext cx="10058399" cy="18628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2C707-0F13-D44C-806B-94DE161E3927}" type="datetimeFigureOut">
              <a:rPr lang="en-US" smtClean="0"/>
              <a:t>2/19/25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7F9AE-91F8-5D4D-9525-4B3A53BBE125}" type="slidenum">
              <a:rPr lang="en-US" smtClean="0"/>
              <a:t>‹#›</a:t>
            </a:fld>
            <a:endParaRPr lang="en-US"/>
          </a:p>
        </p:txBody>
      </p:sp>
    </p:spTree>
    <p:extLst>
      <p:ext uri="{BB962C8B-B14F-4D97-AF65-F5344CB8AC3E}">
        <p14:creationId xmlns:p14="http://schemas.microsoft.com/office/powerpoint/2010/main" val="280967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a:t>
            </a:fld>
            <a:endParaRPr lang="en-US"/>
          </a:p>
        </p:txBody>
      </p:sp>
    </p:spTree>
    <p:extLst>
      <p:ext uri="{BB962C8B-B14F-4D97-AF65-F5344CB8AC3E}">
        <p14:creationId xmlns:p14="http://schemas.microsoft.com/office/powerpoint/2010/main" val="71732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10</a:t>
            </a:fld>
            <a:endParaRPr lang="en-US"/>
          </a:p>
        </p:txBody>
      </p:sp>
    </p:spTree>
    <p:extLst>
      <p:ext uri="{BB962C8B-B14F-4D97-AF65-F5344CB8AC3E}">
        <p14:creationId xmlns:p14="http://schemas.microsoft.com/office/powerpoint/2010/main" val="199227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11</a:t>
            </a:fld>
            <a:endParaRPr lang="en-US"/>
          </a:p>
        </p:txBody>
      </p:sp>
    </p:spTree>
    <p:extLst>
      <p:ext uri="{BB962C8B-B14F-4D97-AF65-F5344CB8AC3E}">
        <p14:creationId xmlns:p14="http://schemas.microsoft.com/office/powerpoint/2010/main" val="286732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12</a:t>
            </a:fld>
            <a:endParaRPr lang="en-US"/>
          </a:p>
        </p:txBody>
      </p:sp>
    </p:spTree>
    <p:extLst>
      <p:ext uri="{BB962C8B-B14F-4D97-AF65-F5344CB8AC3E}">
        <p14:creationId xmlns:p14="http://schemas.microsoft.com/office/powerpoint/2010/main" val="315910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000000"/>
              </a:solidFill>
              <a:effectLst/>
              <a:latin typeface="-webkit-standard"/>
            </a:endParaRPr>
          </a:p>
        </p:txBody>
      </p:sp>
      <p:sp>
        <p:nvSpPr>
          <p:cNvPr id="4" name="Slide Number Placeholder 3"/>
          <p:cNvSpPr>
            <a:spLocks noGrp="1"/>
          </p:cNvSpPr>
          <p:nvPr>
            <p:ph type="sldNum" sz="quarter" idx="5"/>
          </p:nvPr>
        </p:nvSpPr>
        <p:spPr/>
        <p:txBody>
          <a:bodyPr/>
          <a:lstStyle/>
          <a:p>
            <a:fld id="{F137F9AE-91F8-5D4D-9525-4B3A53BBE125}" type="slidenum">
              <a:rPr lang="en-US" smtClean="0"/>
              <a:t>13</a:t>
            </a:fld>
            <a:endParaRPr lang="en-US"/>
          </a:p>
        </p:txBody>
      </p:sp>
    </p:spTree>
    <p:extLst>
      <p:ext uri="{BB962C8B-B14F-4D97-AF65-F5344CB8AC3E}">
        <p14:creationId xmlns:p14="http://schemas.microsoft.com/office/powerpoint/2010/main" val="255248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F137F9AE-91F8-5D4D-9525-4B3A53BBE125}" type="slidenum">
              <a:rPr lang="en-US" smtClean="0"/>
              <a:t>14</a:t>
            </a:fld>
            <a:endParaRPr lang="en-US"/>
          </a:p>
        </p:txBody>
      </p:sp>
    </p:spTree>
    <p:extLst>
      <p:ext uri="{BB962C8B-B14F-4D97-AF65-F5344CB8AC3E}">
        <p14:creationId xmlns:p14="http://schemas.microsoft.com/office/powerpoint/2010/main" val="224209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15</a:t>
            </a:fld>
            <a:endParaRPr lang="en-US"/>
          </a:p>
        </p:txBody>
      </p:sp>
    </p:spTree>
    <p:extLst>
      <p:ext uri="{BB962C8B-B14F-4D97-AF65-F5344CB8AC3E}">
        <p14:creationId xmlns:p14="http://schemas.microsoft.com/office/powerpoint/2010/main" val="279683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16</a:t>
            </a:fld>
            <a:endParaRPr lang="en-US"/>
          </a:p>
        </p:txBody>
      </p:sp>
    </p:spTree>
    <p:extLst>
      <p:ext uri="{BB962C8B-B14F-4D97-AF65-F5344CB8AC3E}">
        <p14:creationId xmlns:p14="http://schemas.microsoft.com/office/powerpoint/2010/main" val="406914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17</a:t>
            </a:fld>
            <a:endParaRPr lang="en-US"/>
          </a:p>
        </p:txBody>
      </p:sp>
    </p:spTree>
    <p:extLst>
      <p:ext uri="{BB962C8B-B14F-4D97-AF65-F5344CB8AC3E}">
        <p14:creationId xmlns:p14="http://schemas.microsoft.com/office/powerpoint/2010/main" val="313388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18</a:t>
            </a:fld>
            <a:endParaRPr lang="en-US"/>
          </a:p>
        </p:txBody>
      </p:sp>
    </p:spTree>
    <p:extLst>
      <p:ext uri="{BB962C8B-B14F-4D97-AF65-F5344CB8AC3E}">
        <p14:creationId xmlns:p14="http://schemas.microsoft.com/office/powerpoint/2010/main" val="9529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F137F9AE-91F8-5D4D-9525-4B3A53BBE125}" type="slidenum">
              <a:rPr lang="en-US" smtClean="0"/>
              <a:t>19</a:t>
            </a:fld>
            <a:endParaRPr lang="en-US"/>
          </a:p>
        </p:txBody>
      </p:sp>
    </p:spTree>
    <p:extLst>
      <p:ext uri="{BB962C8B-B14F-4D97-AF65-F5344CB8AC3E}">
        <p14:creationId xmlns:p14="http://schemas.microsoft.com/office/powerpoint/2010/main" val="354883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2</a:t>
            </a:fld>
            <a:endParaRPr lang="en-US"/>
          </a:p>
        </p:txBody>
      </p:sp>
    </p:spTree>
    <p:extLst>
      <p:ext uri="{BB962C8B-B14F-4D97-AF65-F5344CB8AC3E}">
        <p14:creationId xmlns:p14="http://schemas.microsoft.com/office/powerpoint/2010/main" val="309860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3eeb46bdfb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3eeb46bdfb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g13eeb46bdfb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21</a:t>
            </a:fld>
            <a:endParaRPr lang="en-US"/>
          </a:p>
        </p:txBody>
      </p:sp>
    </p:spTree>
    <p:extLst>
      <p:ext uri="{BB962C8B-B14F-4D97-AF65-F5344CB8AC3E}">
        <p14:creationId xmlns:p14="http://schemas.microsoft.com/office/powerpoint/2010/main" val="208626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ecd6942d1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3ecd6942d1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4</a:t>
            </a:fld>
            <a:endParaRPr lang="en-US"/>
          </a:p>
        </p:txBody>
      </p:sp>
    </p:spTree>
    <p:extLst>
      <p:ext uri="{BB962C8B-B14F-4D97-AF65-F5344CB8AC3E}">
        <p14:creationId xmlns:p14="http://schemas.microsoft.com/office/powerpoint/2010/main" val="422953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u="none" strike="noStrike" dirty="0">
              <a:solidFill>
                <a:srgbClr val="000000"/>
              </a:solidFill>
              <a:effectLst/>
              <a:latin typeface="-webkit-standard"/>
            </a:endParaRPr>
          </a:p>
        </p:txBody>
      </p:sp>
      <p:sp>
        <p:nvSpPr>
          <p:cNvPr id="4" name="Slide Number Placeholder 3"/>
          <p:cNvSpPr>
            <a:spLocks noGrp="1"/>
          </p:cNvSpPr>
          <p:nvPr>
            <p:ph type="sldNum" sz="quarter" idx="5"/>
          </p:nvPr>
        </p:nvSpPr>
        <p:spPr/>
        <p:txBody>
          <a:bodyPr/>
          <a:lstStyle/>
          <a:p>
            <a:fld id="{F137F9AE-91F8-5D4D-9525-4B3A53BBE125}" type="slidenum">
              <a:rPr lang="en-US" smtClean="0"/>
              <a:t>5</a:t>
            </a:fld>
            <a:endParaRPr lang="en-US"/>
          </a:p>
        </p:txBody>
      </p:sp>
    </p:spTree>
    <p:extLst>
      <p:ext uri="{BB962C8B-B14F-4D97-AF65-F5344CB8AC3E}">
        <p14:creationId xmlns:p14="http://schemas.microsoft.com/office/powerpoint/2010/main" val="1459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6</a:t>
            </a:fld>
            <a:endParaRPr lang="en-US"/>
          </a:p>
        </p:txBody>
      </p:sp>
    </p:spTree>
    <p:extLst>
      <p:ext uri="{BB962C8B-B14F-4D97-AF65-F5344CB8AC3E}">
        <p14:creationId xmlns:p14="http://schemas.microsoft.com/office/powerpoint/2010/main" val="389690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7</a:t>
            </a:fld>
            <a:endParaRPr lang="en-US"/>
          </a:p>
        </p:txBody>
      </p:sp>
    </p:spTree>
    <p:extLst>
      <p:ext uri="{BB962C8B-B14F-4D97-AF65-F5344CB8AC3E}">
        <p14:creationId xmlns:p14="http://schemas.microsoft.com/office/powerpoint/2010/main" val="79209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8</a:t>
            </a:fld>
            <a:endParaRPr lang="en-US"/>
          </a:p>
        </p:txBody>
      </p:sp>
    </p:spTree>
    <p:extLst>
      <p:ext uri="{BB962C8B-B14F-4D97-AF65-F5344CB8AC3E}">
        <p14:creationId xmlns:p14="http://schemas.microsoft.com/office/powerpoint/2010/main" val="168478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137F9AE-91F8-5D4D-9525-4B3A53BBE125}" type="slidenum">
              <a:rPr lang="en-US" smtClean="0"/>
              <a:t>9</a:t>
            </a:fld>
            <a:endParaRPr lang="en-US"/>
          </a:p>
        </p:txBody>
      </p:sp>
    </p:spTree>
    <p:extLst>
      <p:ext uri="{BB962C8B-B14F-4D97-AF65-F5344CB8AC3E}">
        <p14:creationId xmlns:p14="http://schemas.microsoft.com/office/powerpoint/2010/main" val="311949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2/19/25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9028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130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6403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415600" y="1645433"/>
            <a:ext cx="11360800" cy="44464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138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endParaRPr/>
          </a:p>
        </p:txBody>
      </p:sp>
      <p:sp>
        <p:nvSpPr>
          <p:cNvPr id="41" name="Google Shape;41;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42" name="Google Shape;42;p8"/>
          <p:cNvPicPr preferRelativeResize="0"/>
          <p:nvPr/>
        </p:nvPicPr>
        <p:blipFill>
          <a:blip r:embed="rId2">
            <a:alphaModFix/>
          </a:blip>
          <a:stretch>
            <a:fillRect/>
          </a:stretch>
        </p:blipFill>
        <p:spPr>
          <a:xfrm>
            <a:off x="111533" y="6011980"/>
            <a:ext cx="731600" cy="730443"/>
          </a:xfrm>
          <a:prstGeom prst="rect">
            <a:avLst/>
          </a:prstGeom>
          <a:noFill/>
          <a:ln>
            <a:noFill/>
          </a:ln>
        </p:spPr>
      </p:pic>
    </p:spTree>
    <p:extLst>
      <p:ext uri="{BB962C8B-B14F-4D97-AF65-F5344CB8AC3E}">
        <p14:creationId xmlns:p14="http://schemas.microsoft.com/office/powerpoint/2010/main" val="41552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351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2/19/25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0469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713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6650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988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6701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2/19/25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2989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2/19/25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965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2/19/25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3794057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9" r:id="rId6"/>
    <p:sldLayoutId id="2147483664" r:id="rId7"/>
    <p:sldLayoutId id="2147483665" r:id="rId8"/>
    <p:sldLayoutId id="2147483666" r:id="rId9"/>
    <p:sldLayoutId id="2147483667" r:id="rId10"/>
    <p:sldLayoutId id="2147483668" r:id="rId11"/>
    <p:sldLayoutId id="2147483674" r:id="rId12"/>
    <p:sldLayoutId id="2147483675" r:id="rId13"/>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kkoh@Illinois.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14" name="Rectangle 1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4" name="Title 3">
            <a:extLst>
              <a:ext uri="{FF2B5EF4-FFF2-40B4-BE49-F238E27FC236}">
                <a16:creationId xmlns:a16="http://schemas.microsoft.com/office/drawing/2014/main" id="{1D5A4C93-85B7-730B-ED2A-46988EB1CC46}"/>
              </a:ext>
            </a:extLst>
          </p:cNvPr>
          <p:cNvSpPr>
            <a:spLocks noGrp="1"/>
          </p:cNvSpPr>
          <p:nvPr>
            <p:ph type="ctrTitle"/>
          </p:nvPr>
        </p:nvSpPr>
        <p:spPr>
          <a:xfrm>
            <a:off x="1306286" y="1446715"/>
            <a:ext cx="9637485" cy="3299335"/>
          </a:xfrm>
        </p:spPr>
        <p:txBody>
          <a:bodyPr>
            <a:normAutofit/>
          </a:bodyPr>
          <a:lstStyle/>
          <a:p>
            <a:r>
              <a:rPr lang="en-US" sz="4000" dirty="0">
                <a:solidFill>
                  <a:schemeClr val="tx1"/>
                </a:solidFill>
              </a:rPr>
              <a:t>Co-teaching and </a:t>
            </a:r>
            <a:br>
              <a:rPr lang="en-US" sz="4000" dirty="0">
                <a:solidFill>
                  <a:schemeClr val="tx1"/>
                </a:solidFill>
              </a:rPr>
            </a:br>
            <a:r>
              <a:rPr lang="en-US" sz="4000" dirty="0">
                <a:solidFill>
                  <a:schemeClr val="tx1"/>
                </a:solidFill>
              </a:rPr>
              <a:t>the role of school librarians </a:t>
            </a:r>
            <a:br>
              <a:rPr lang="en-US" sz="4000" dirty="0">
                <a:solidFill>
                  <a:schemeClr val="tx1"/>
                </a:solidFill>
              </a:rPr>
            </a:br>
            <a:r>
              <a:rPr lang="en-US" sz="4000" dirty="0">
                <a:solidFill>
                  <a:schemeClr val="tx1"/>
                </a:solidFill>
              </a:rPr>
              <a:t>in facilitating maker learning </a:t>
            </a:r>
            <a:br>
              <a:rPr lang="en-US" sz="4000" dirty="0">
                <a:solidFill>
                  <a:schemeClr val="tx1"/>
                </a:solidFill>
              </a:rPr>
            </a:br>
            <a:r>
              <a:rPr lang="en-US" sz="4000" dirty="0">
                <a:solidFill>
                  <a:schemeClr val="tx1"/>
                </a:solidFill>
              </a:rPr>
              <a:t>in schools</a:t>
            </a:r>
            <a:endParaRPr lang="en-US" sz="4000" dirty="0"/>
          </a:p>
        </p:txBody>
      </p:sp>
      <p:sp>
        <p:nvSpPr>
          <p:cNvPr id="5" name="Subtitle 4">
            <a:extLst>
              <a:ext uri="{FF2B5EF4-FFF2-40B4-BE49-F238E27FC236}">
                <a16:creationId xmlns:a16="http://schemas.microsoft.com/office/drawing/2014/main" id="{4909DC4C-9ADB-884D-69F0-DAB32D10ADBB}"/>
              </a:ext>
            </a:extLst>
          </p:cNvPr>
          <p:cNvSpPr>
            <a:spLocks noGrp="1"/>
          </p:cNvSpPr>
          <p:nvPr>
            <p:ph type="subTitle" idx="1"/>
          </p:nvPr>
        </p:nvSpPr>
        <p:spPr>
          <a:xfrm>
            <a:off x="1306286" y="4842627"/>
            <a:ext cx="9637485" cy="729223"/>
          </a:xfrm>
        </p:spPr>
        <p:txBody>
          <a:bodyPr>
            <a:normAutofit lnSpcReduction="10000"/>
          </a:bodyPr>
          <a:lstStyle/>
          <a:p>
            <a:pPr>
              <a:lnSpc>
                <a:spcPct val="90000"/>
              </a:lnSpc>
              <a:spcAft>
                <a:spcPts val="600"/>
              </a:spcAft>
            </a:pPr>
            <a:r>
              <a:rPr lang="en-US" sz="1800" dirty="0">
                <a:latin typeface="+mj-lt"/>
              </a:rPr>
              <a:t>Dr. Kyungwon Koh</a:t>
            </a:r>
          </a:p>
          <a:p>
            <a:pPr>
              <a:lnSpc>
                <a:spcPct val="90000"/>
              </a:lnSpc>
              <a:spcAft>
                <a:spcPts val="600"/>
              </a:spcAft>
            </a:pPr>
            <a:r>
              <a:rPr lang="en-US" sz="1800" dirty="0">
                <a:latin typeface="+mj-lt"/>
              </a:rPr>
              <a:t>University of Illinois at Urbana-Champaign</a:t>
            </a:r>
          </a:p>
          <a:p>
            <a:endParaRPr lang="en-US" dirty="0">
              <a:latin typeface="+mj-lt"/>
            </a:endParaRPr>
          </a:p>
        </p:txBody>
      </p:sp>
      <p:sp>
        <p:nvSpPr>
          <p:cNvPr id="16" name="Rectangle 1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1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53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B4925-2558-735A-BFC8-50220279965B}"/>
              </a:ext>
            </a:extLst>
          </p:cNvPr>
          <p:cNvSpPr>
            <a:spLocks noGrp="1"/>
          </p:cNvSpPr>
          <p:nvPr>
            <p:ph type="title"/>
          </p:nvPr>
        </p:nvSpPr>
        <p:spPr>
          <a:xfrm>
            <a:off x="557720" y="612843"/>
            <a:ext cx="2312480" cy="1499738"/>
          </a:xfrm>
        </p:spPr>
        <p:txBody>
          <a:bodyPr anchor="b">
            <a:normAutofit/>
          </a:bodyPr>
          <a:lstStyle/>
          <a:p>
            <a:r>
              <a:rPr lang="en-US" sz="2800"/>
              <a:t>FINDINGS </a:t>
            </a:r>
          </a:p>
        </p:txBody>
      </p:sp>
      <p:sp>
        <p:nvSpPr>
          <p:cNvPr id="24" name="Content Placeholder 7">
            <a:extLst>
              <a:ext uri="{FF2B5EF4-FFF2-40B4-BE49-F238E27FC236}">
                <a16:creationId xmlns:a16="http://schemas.microsoft.com/office/drawing/2014/main" id="{2638C67C-55C4-7560-4D82-A73625C23873}"/>
              </a:ext>
            </a:extLst>
          </p:cNvPr>
          <p:cNvSpPr>
            <a:spLocks noGrp="1"/>
          </p:cNvSpPr>
          <p:nvPr>
            <p:ph idx="1"/>
          </p:nvPr>
        </p:nvSpPr>
        <p:spPr>
          <a:xfrm>
            <a:off x="557720" y="2149813"/>
            <a:ext cx="2312479" cy="3854197"/>
          </a:xfrm>
        </p:spPr>
        <p:txBody>
          <a:bodyPr>
            <a:normAutofit/>
          </a:bodyPr>
          <a:lstStyle/>
          <a:p>
            <a:r>
              <a:rPr lang="en-US" dirty="0">
                <a:solidFill>
                  <a:schemeClr val="tx1">
                    <a:lumMod val="85000"/>
                    <a:lumOff val="15000"/>
                  </a:schemeClr>
                </a:solidFill>
                <a:latin typeface="Century Gothic" panose="020B0502020202020204" pitchFamily="34" charset="0"/>
              </a:rPr>
              <a:t>Co-teaching processes</a:t>
            </a:r>
          </a:p>
          <a:p>
            <a:pPr lvl="1"/>
            <a:r>
              <a:rPr lang="en-US" sz="1800" dirty="0">
                <a:solidFill>
                  <a:schemeClr val="tx1">
                    <a:lumMod val="85000"/>
                    <a:lumOff val="15000"/>
                  </a:schemeClr>
                </a:solidFill>
                <a:latin typeface="Century Gothic" panose="020B0502020202020204" pitchFamily="34" charset="0"/>
              </a:rPr>
              <a:t>Co-planning</a:t>
            </a:r>
          </a:p>
          <a:p>
            <a:pPr lvl="1"/>
            <a:r>
              <a:rPr lang="en-US" sz="1800" dirty="0">
                <a:solidFill>
                  <a:schemeClr val="tx1">
                    <a:lumMod val="85000"/>
                    <a:lumOff val="15000"/>
                  </a:schemeClr>
                </a:solidFill>
                <a:latin typeface="Century Gothic" panose="020B0502020202020204" pitchFamily="34" charset="0"/>
              </a:rPr>
              <a:t>Co-implementing</a:t>
            </a:r>
          </a:p>
          <a:p>
            <a:pPr lvl="1"/>
            <a:r>
              <a:rPr lang="en-US" sz="1800" dirty="0">
                <a:solidFill>
                  <a:schemeClr val="tx1">
                    <a:lumMod val="85000"/>
                    <a:lumOff val="15000"/>
                  </a:schemeClr>
                </a:solidFill>
                <a:latin typeface="Century Gothic" panose="020B0502020202020204" pitchFamily="34" charset="0"/>
              </a:rPr>
              <a:t>Co-assessing </a:t>
            </a:r>
          </a:p>
          <a:p>
            <a:r>
              <a:rPr lang="en-US" dirty="0">
                <a:solidFill>
                  <a:schemeClr val="tx1">
                    <a:lumMod val="85000"/>
                    <a:lumOff val="15000"/>
                  </a:schemeClr>
                </a:solidFill>
                <a:latin typeface="Century Gothic" panose="020B0502020202020204" pitchFamily="34" charset="0"/>
              </a:rPr>
              <a:t>The role of school librarians  </a:t>
            </a:r>
          </a:p>
        </p:txBody>
      </p:sp>
      <p:sp>
        <p:nvSpPr>
          <p:cNvPr id="35" name="Rectangle 3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Content Placeholder 4" descr="A circular diagram summarizing research findings, divided into four dimensions: Co-planning, Co-implementing, Co-assessing, and Coaching Teachers. Each dimension has key bullet points.&#10;&#10;Co-planning includes: formal meetings, unstructured planning, and planning prior to and throughout units.&#10;Co-implementing includes: leading instruction, individual assistance for learners, and assisting with classroom management.&#10;Co-assessing includes: assessment before, during, and at the end of units; formative and summative assessment; and formal and informal monitoring.&#10;Coaching Teachers includes: inquiry processes and philosophies, maker technologies and mindsets, and dynamic relationships.&#10;The circle visually represents these interconnected dimensions of collaboration in an educational setting.">
            <a:extLst>
              <a:ext uri="{FF2B5EF4-FFF2-40B4-BE49-F238E27FC236}">
                <a16:creationId xmlns:a16="http://schemas.microsoft.com/office/drawing/2014/main" id="{BD34E9C9-7268-351A-9FBD-867C78F0A2F3}"/>
              </a:ext>
            </a:extLst>
          </p:cNvPr>
          <p:cNvPicPr>
            <a:picLocks noChangeAspect="1"/>
          </p:cNvPicPr>
          <p:nvPr/>
        </p:nvPicPr>
        <p:blipFill>
          <a:blip r:embed="rId3"/>
          <a:stretch>
            <a:fillRect/>
          </a:stretch>
        </p:blipFill>
        <p:spPr>
          <a:xfrm>
            <a:off x="4049422" y="1154225"/>
            <a:ext cx="7237877" cy="4577957"/>
          </a:xfrm>
          <a:prstGeom prst="rect">
            <a:avLst/>
          </a:prstGeom>
        </p:spPr>
      </p:pic>
    </p:spTree>
    <p:extLst>
      <p:ext uri="{BB962C8B-B14F-4D97-AF65-F5344CB8AC3E}">
        <p14:creationId xmlns:p14="http://schemas.microsoft.com/office/powerpoint/2010/main" val="9475221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34B7-8802-CE26-8AFA-3A83408D626B}"/>
              </a:ext>
            </a:extLst>
          </p:cNvPr>
          <p:cNvSpPr>
            <a:spLocks noGrp="1"/>
          </p:cNvSpPr>
          <p:nvPr>
            <p:ph type="title"/>
          </p:nvPr>
        </p:nvSpPr>
        <p:spPr>
          <a:xfrm>
            <a:off x="557719" y="612843"/>
            <a:ext cx="2477581" cy="1499738"/>
          </a:xfrm>
        </p:spPr>
        <p:txBody>
          <a:bodyPr anchor="b">
            <a:normAutofit/>
          </a:bodyPr>
          <a:lstStyle/>
          <a:p>
            <a:r>
              <a:rPr lang="en-US" sz="2800"/>
              <a:t>Co-planning </a:t>
            </a:r>
          </a:p>
        </p:txBody>
      </p:sp>
      <p:pic>
        <p:nvPicPr>
          <p:cNvPr id="5" name="Content Placeholder 4" descr="A diagram: Co-planning includes formal meetings, unstructured planning, and planning prior to and throughout units.">
            <a:extLst>
              <a:ext uri="{FF2B5EF4-FFF2-40B4-BE49-F238E27FC236}">
                <a16:creationId xmlns:a16="http://schemas.microsoft.com/office/drawing/2014/main" id="{283F2F9B-721B-738E-5135-078C15F31E15}"/>
              </a:ext>
            </a:extLst>
          </p:cNvPr>
          <p:cNvPicPr>
            <a:picLocks noChangeAspect="1"/>
          </p:cNvPicPr>
          <p:nvPr/>
        </p:nvPicPr>
        <p:blipFill>
          <a:blip r:embed="rId3"/>
          <a:stretch>
            <a:fillRect/>
          </a:stretch>
        </p:blipFill>
        <p:spPr>
          <a:xfrm>
            <a:off x="4049422" y="1136131"/>
            <a:ext cx="7237877" cy="4614145"/>
          </a:xfrm>
          <a:prstGeom prst="rect">
            <a:avLst/>
          </a:prstGeom>
        </p:spPr>
      </p:pic>
    </p:spTree>
    <p:extLst>
      <p:ext uri="{BB962C8B-B14F-4D97-AF65-F5344CB8AC3E}">
        <p14:creationId xmlns:p14="http://schemas.microsoft.com/office/powerpoint/2010/main" val="74407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534B7-8802-CE26-8AFA-3A83408D626B}"/>
              </a:ext>
            </a:extLst>
          </p:cNvPr>
          <p:cNvSpPr>
            <a:spLocks noGrp="1"/>
          </p:cNvSpPr>
          <p:nvPr>
            <p:ph type="title"/>
          </p:nvPr>
        </p:nvSpPr>
        <p:spPr>
          <a:xfrm>
            <a:off x="557719" y="612843"/>
            <a:ext cx="2477581" cy="1499738"/>
          </a:xfrm>
        </p:spPr>
        <p:txBody>
          <a:bodyPr anchor="b">
            <a:normAutofit/>
          </a:bodyPr>
          <a:lstStyle/>
          <a:p>
            <a:r>
              <a:rPr lang="en-US" sz="2600"/>
              <a:t>Co-Implementing</a:t>
            </a: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Content Placeholder 3" descr="A diagram: Co-implementing includes: leading instruction, individual assistance for learners, and assisting with classroom management.">
            <a:extLst>
              <a:ext uri="{FF2B5EF4-FFF2-40B4-BE49-F238E27FC236}">
                <a16:creationId xmlns:a16="http://schemas.microsoft.com/office/drawing/2014/main" id="{48F69C0D-9711-19DC-3BBC-367E35B42EC5}"/>
              </a:ext>
            </a:extLst>
          </p:cNvPr>
          <p:cNvPicPr>
            <a:picLocks noChangeAspect="1"/>
          </p:cNvPicPr>
          <p:nvPr/>
        </p:nvPicPr>
        <p:blipFill>
          <a:blip r:embed="rId3"/>
          <a:stretch>
            <a:fillRect/>
          </a:stretch>
        </p:blipFill>
        <p:spPr>
          <a:xfrm>
            <a:off x="4049422" y="1145178"/>
            <a:ext cx="7237877" cy="4596051"/>
          </a:xfrm>
          <a:prstGeom prst="rect">
            <a:avLst/>
          </a:prstGeom>
        </p:spPr>
      </p:pic>
    </p:spTree>
    <p:extLst>
      <p:ext uri="{BB962C8B-B14F-4D97-AF65-F5344CB8AC3E}">
        <p14:creationId xmlns:p14="http://schemas.microsoft.com/office/powerpoint/2010/main" val="371405977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B16B2897-55A3-BCD8-5941-E8E338161FAD}"/>
              </a:ext>
            </a:extLst>
          </p:cNvPr>
          <p:cNvSpPr>
            <a:spLocks noGrp="1"/>
          </p:cNvSpPr>
          <p:nvPr>
            <p:ph type="title"/>
          </p:nvPr>
        </p:nvSpPr>
        <p:spPr>
          <a:xfrm>
            <a:off x="676240" y="875324"/>
            <a:ext cx="3536510" cy="5093520"/>
          </a:xfrm>
        </p:spPr>
        <p:txBody>
          <a:bodyPr>
            <a:normAutofit/>
          </a:bodyPr>
          <a:lstStyle/>
          <a:p>
            <a:pPr algn="ctr"/>
            <a:r>
              <a:rPr lang="en-US" sz="4400" dirty="0">
                <a:solidFill>
                  <a:schemeClr val="tx1"/>
                </a:solidFill>
              </a:rPr>
              <a:t>Informal, Individual Coaching </a:t>
            </a:r>
          </a:p>
        </p:txBody>
      </p:sp>
      <p:sp>
        <p:nvSpPr>
          <p:cNvPr id="3" name="Content Placeholder 2">
            <a:extLst>
              <a:ext uri="{FF2B5EF4-FFF2-40B4-BE49-F238E27FC236}">
                <a16:creationId xmlns:a16="http://schemas.microsoft.com/office/drawing/2014/main" id="{4978DA33-ABD3-45CD-5A94-F2DD60239CF3}"/>
              </a:ext>
            </a:extLst>
          </p:cNvPr>
          <p:cNvSpPr>
            <a:spLocks noGrp="1"/>
          </p:cNvSpPr>
          <p:nvPr>
            <p:ph idx="1"/>
          </p:nvPr>
        </p:nvSpPr>
        <p:spPr>
          <a:xfrm>
            <a:off x="5478124" y="875324"/>
            <a:ext cx="6037636" cy="5484023"/>
          </a:xfrm>
        </p:spPr>
        <p:txBody>
          <a:bodyPr anchor="ctr">
            <a:normAutofit/>
          </a:bodyPr>
          <a:lstStyle/>
          <a:p>
            <a:pPr marL="0" indent="0">
              <a:buNone/>
            </a:pPr>
            <a:r>
              <a:rPr lang="en-US" sz="3000" i="1" dirty="0">
                <a:solidFill>
                  <a:srgbClr val="C00000"/>
                </a:solidFill>
                <a:latin typeface="+mj-lt"/>
              </a:rPr>
              <a:t>“You see the kids that are struggling…You look for who needs you and just kinds of—you gravitate to them.” (elementary school librarian) </a:t>
            </a:r>
          </a:p>
          <a:p>
            <a:pPr marL="0" indent="0">
              <a:buNone/>
            </a:pPr>
            <a:endParaRPr lang="en-US" sz="3000" i="1" dirty="0">
              <a:solidFill>
                <a:srgbClr val="C00000"/>
              </a:solidFill>
              <a:latin typeface="+mj-lt"/>
            </a:endParaRPr>
          </a:p>
        </p:txBody>
      </p:sp>
    </p:spTree>
    <p:extLst>
      <p:ext uri="{BB962C8B-B14F-4D97-AF65-F5344CB8AC3E}">
        <p14:creationId xmlns:p14="http://schemas.microsoft.com/office/powerpoint/2010/main" val="133308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0D44A475-C4D3-C6ED-A7EE-99CB445B42C2}"/>
              </a:ext>
            </a:extLst>
          </p:cNvPr>
          <p:cNvSpPr>
            <a:spLocks noGrp="1"/>
          </p:cNvSpPr>
          <p:nvPr>
            <p:ph type="title"/>
          </p:nvPr>
        </p:nvSpPr>
        <p:spPr>
          <a:xfrm>
            <a:off x="983887" y="1185059"/>
            <a:ext cx="3491832" cy="4487882"/>
          </a:xfrm>
        </p:spPr>
        <p:txBody>
          <a:bodyPr>
            <a:normAutofit/>
          </a:bodyPr>
          <a:lstStyle/>
          <a:p>
            <a:pPr algn="ctr"/>
            <a:r>
              <a:rPr lang="en-US" sz="3400"/>
              <a:t>Cognitive Apprenticeship </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Content Placeholder 2">
            <a:extLst>
              <a:ext uri="{FF2B5EF4-FFF2-40B4-BE49-F238E27FC236}">
                <a16:creationId xmlns:a16="http://schemas.microsoft.com/office/drawing/2014/main" id="{0EC61013-DFE2-BB7A-0094-84300ED36795}"/>
              </a:ext>
            </a:extLst>
          </p:cNvPr>
          <p:cNvSpPr>
            <a:spLocks noGrp="1"/>
          </p:cNvSpPr>
          <p:nvPr>
            <p:ph idx="1"/>
          </p:nvPr>
        </p:nvSpPr>
        <p:spPr>
          <a:xfrm>
            <a:off x="6403656" y="936416"/>
            <a:ext cx="4870512" cy="4985169"/>
          </a:xfrm>
        </p:spPr>
        <p:txBody>
          <a:bodyPr anchor="ctr">
            <a:normAutofit/>
          </a:bodyPr>
          <a:lstStyle/>
          <a:p>
            <a:pPr marL="0" indent="0">
              <a:buNone/>
            </a:pPr>
            <a:r>
              <a:rPr lang="en-US" sz="3000" dirty="0">
                <a:latin typeface="Century Gothic" panose="020B0502020202020204" pitchFamily="34" charset="0"/>
              </a:rPr>
              <a:t>Learning through guided experience, such as </a:t>
            </a:r>
            <a:r>
              <a:rPr lang="en-US" sz="3000" b="1" dirty="0">
                <a:latin typeface="Century Gothic" panose="020B0502020202020204" pitchFamily="34" charset="0"/>
              </a:rPr>
              <a:t>scaffolding, modeling, mentoring, </a:t>
            </a:r>
            <a:r>
              <a:rPr lang="en-US" sz="3000" dirty="0">
                <a:latin typeface="Century Gothic" panose="020B0502020202020204" pitchFamily="34" charset="0"/>
              </a:rPr>
              <a:t>and</a:t>
            </a:r>
            <a:r>
              <a:rPr lang="en-US" sz="3000" b="1" dirty="0">
                <a:latin typeface="Century Gothic" panose="020B0502020202020204" pitchFamily="34" charset="0"/>
              </a:rPr>
              <a:t> coaching </a:t>
            </a:r>
          </a:p>
          <a:p>
            <a:pPr marL="0" indent="0">
              <a:buNone/>
            </a:pPr>
            <a:endParaRPr lang="en-US" sz="3000" dirty="0">
              <a:latin typeface="Century Gothic" panose="020B0502020202020204" pitchFamily="34" charset="0"/>
            </a:endParaRPr>
          </a:p>
        </p:txBody>
      </p:sp>
    </p:spTree>
    <p:extLst>
      <p:ext uri="{BB962C8B-B14F-4D97-AF65-F5344CB8AC3E}">
        <p14:creationId xmlns:p14="http://schemas.microsoft.com/office/powerpoint/2010/main" val="251743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FACD-96F3-F1D5-84A6-75794BABC5CE}"/>
              </a:ext>
            </a:extLst>
          </p:cNvPr>
          <p:cNvSpPr>
            <a:spLocks noGrp="1"/>
          </p:cNvSpPr>
          <p:nvPr>
            <p:ph type="title"/>
          </p:nvPr>
        </p:nvSpPr>
        <p:spPr/>
        <p:txBody>
          <a:bodyPr/>
          <a:lstStyle/>
          <a:p>
            <a:r>
              <a:rPr lang="en-US" dirty="0"/>
              <a:t>Cognitive Apprenticeship-- Modeling </a:t>
            </a:r>
          </a:p>
        </p:txBody>
      </p:sp>
      <p:sp>
        <p:nvSpPr>
          <p:cNvPr id="3" name="Content Placeholder 2">
            <a:extLst>
              <a:ext uri="{FF2B5EF4-FFF2-40B4-BE49-F238E27FC236}">
                <a16:creationId xmlns:a16="http://schemas.microsoft.com/office/drawing/2014/main" id="{58991DF2-9E61-154B-B230-BC4D87DF5B34}"/>
              </a:ext>
            </a:extLst>
          </p:cNvPr>
          <p:cNvSpPr>
            <a:spLocks noGrp="1"/>
          </p:cNvSpPr>
          <p:nvPr>
            <p:ph idx="1"/>
          </p:nvPr>
        </p:nvSpPr>
        <p:spPr>
          <a:xfrm>
            <a:off x="1066800" y="2014194"/>
            <a:ext cx="10058400" cy="3849624"/>
          </a:xfrm>
        </p:spPr>
        <p:txBody>
          <a:bodyPr/>
          <a:lstStyle/>
          <a:p>
            <a:pPr marL="0" indent="0">
              <a:buNone/>
            </a:pPr>
            <a:r>
              <a:rPr lang="en-US" sz="3000" i="1" dirty="0">
                <a:solidFill>
                  <a:srgbClr val="C00000"/>
                </a:solidFill>
                <a:latin typeface="Century Gothic" panose="020B0502020202020204" pitchFamily="34" charset="0"/>
              </a:rPr>
              <a:t>“If you’re in the front of the room and your technology is just tanking and you’re having trouble troubleshooting, my preference is to just work through it with kids and use that as a model for a growth mindset and how to deal with the struggle and just be honest and say,  ‘My audio is not working. Let’s see, I am going to think through this.  What works; what doesn’t.”  </a:t>
            </a:r>
            <a:r>
              <a:rPr lang="en-US" sz="3000" dirty="0">
                <a:latin typeface="Century Gothic" panose="020B0502020202020204" pitchFamily="34" charset="0"/>
              </a:rPr>
              <a:t>(SP18 ES Librarian) </a:t>
            </a:r>
          </a:p>
        </p:txBody>
      </p:sp>
    </p:spTree>
    <p:extLst>
      <p:ext uri="{BB962C8B-B14F-4D97-AF65-F5344CB8AC3E}">
        <p14:creationId xmlns:p14="http://schemas.microsoft.com/office/powerpoint/2010/main" val="195300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698F0C62-B9DC-FAF4-55CC-CD1075029051}"/>
              </a:ext>
            </a:extLst>
          </p:cNvPr>
          <p:cNvSpPr>
            <a:spLocks noGrp="1"/>
          </p:cNvSpPr>
          <p:nvPr>
            <p:ph type="title"/>
          </p:nvPr>
        </p:nvSpPr>
        <p:spPr>
          <a:xfrm>
            <a:off x="676240" y="875324"/>
            <a:ext cx="3536510" cy="5093520"/>
          </a:xfrm>
        </p:spPr>
        <p:txBody>
          <a:bodyPr>
            <a:normAutofit/>
          </a:bodyPr>
          <a:lstStyle/>
          <a:p>
            <a:pPr algn="ctr"/>
            <a:r>
              <a:rPr lang="en-US" sz="3700">
                <a:solidFill>
                  <a:schemeClr val="tx1"/>
                </a:solidFill>
              </a:rPr>
              <a:t>Classroom Management </a:t>
            </a:r>
          </a:p>
        </p:txBody>
      </p:sp>
      <p:sp>
        <p:nvSpPr>
          <p:cNvPr id="3" name="Content Placeholder 2">
            <a:extLst>
              <a:ext uri="{FF2B5EF4-FFF2-40B4-BE49-F238E27FC236}">
                <a16:creationId xmlns:a16="http://schemas.microsoft.com/office/drawing/2014/main" id="{F638F634-3CF5-24AC-FE9A-97B5FA8923E0}"/>
              </a:ext>
            </a:extLst>
          </p:cNvPr>
          <p:cNvSpPr>
            <a:spLocks noGrp="1"/>
          </p:cNvSpPr>
          <p:nvPr>
            <p:ph idx="1"/>
          </p:nvPr>
        </p:nvSpPr>
        <p:spPr>
          <a:xfrm>
            <a:off x="5478124" y="916093"/>
            <a:ext cx="5647076" cy="5475563"/>
          </a:xfrm>
        </p:spPr>
        <p:txBody>
          <a:bodyPr anchor="ctr">
            <a:normAutofit lnSpcReduction="10000"/>
          </a:bodyPr>
          <a:lstStyle/>
          <a:p>
            <a:pPr marL="0" indent="0">
              <a:buNone/>
            </a:pPr>
            <a:endParaRPr lang="en-US" sz="3000" i="1" dirty="0">
              <a:solidFill>
                <a:srgbClr val="C00000"/>
              </a:solidFill>
              <a:latin typeface="Century Gothic" panose="020B0502020202020204" pitchFamily="34" charset="0"/>
            </a:endParaRPr>
          </a:p>
          <a:p>
            <a:pPr marL="0" indent="0">
              <a:buNone/>
            </a:pPr>
            <a:r>
              <a:rPr lang="en-US" sz="3000" i="1" dirty="0">
                <a:solidFill>
                  <a:srgbClr val="C00000"/>
                </a:solidFill>
                <a:latin typeface="Century Gothic" panose="020B0502020202020204" pitchFamily="34" charset="0"/>
              </a:rPr>
              <a:t>“One teacher to thirty kids, there is no way you can be everywhere and help them all in a one-hour period a day.” (High school math teacher)</a:t>
            </a:r>
          </a:p>
          <a:p>
            <a:pPr marL="0" indent="0">
              <a:buNone/>
            </a:pPr>
            <a:endParaRPr lang="en-US" sz="3000" i="1" dirty="0">
              <a:solidFill>
                <a:srgbClr val="C00000"/>
              </a:solidFill>
              <a:latin typeface="Century Gothic" panose="020B0502020202020204" pitchFamily="34" charset="0"/>
            </a:endParaRPr>
          </a:p>
          <a:p>
            <a:pPr marL="0" indent="0">
              <a:buNone/>
            </a:pPr>
            <a:r>
              <a:rPr lang="en-US" sz="3000" i="1" dirty="0">
                <a:solidFill>
                  <a:srgbClr val="C00000"/>
                </a:solidFill>
                <a:latin typeface="Century Gothic" panose="020B0502020202020204" pitchFamily="34" charset="0"/>
              </a:rPr>
              <a:t>“I think the teacher-librarian partners are so helpful in that regard.” (high school language arts teacher) </a:t>
            </a:r>
          </a:p>
          <a:p>
            <a:pPr marL="0" indent="0">
              <a:buNone/>
            </a:pPr>
            <a:endParaRPr lang="en-US" sz="3000" i="1" dirty="0">
              <a:solidFill>
                <a:srgbClr val="C00000"/>
              </a:solidFill>
              <a:latin typeface="Century Gothic" panose="020B0502020202020204" pitchFamily="34" charset="0"/>
            </a:endParaRPr>
          </a:p>
          <a:p>
            <a:pPr marL="0" indent="0">
              <a:buNone/>
            </a:pPr>
            <a:endParaRPr lang="en-US" sz="3000" i="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82644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3D73D-F744-FBA3-0286-C6EB1312CB40}"/>
              </a:ext>
            </a:extLst>
          </p:cNvPr>
          <p:cNvSpPr>
            <a:spLocks noGrp="1"/>
          </p:cNvSpPr>
          <p:nvPr>
            <p:ph type="title"/>
          </p:nvPr>
        </p:nvSpPr>
        <p:spPr>
          <a:xfrm>
            <a:off x="557720" y="612843"/>
            <a:ext cx="2312480" cy="1499738"/>
          </a:xfrm>
        </p:spPr>
        <p:txBody>
          <a:bodyPr anchor="b">
            <a:normAutofit/>
          </a:bodyPr>
          <a:lstStyle/>
          <a:p>
            <a:r>
              <a:rPr lang="en-US" sz="2800"/>
              <a:t>Co-assessing</a:t>
            </a:r>
          </a:p>
        </p:txBody>
      </p:sp>
      <p:sp>
        <p:nvSpPr>
          <p:cNvPr id="18" name="Rectangle 17">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5" name="Content Placeholder 4" descr="A close-up of a diagram. Co-assessing includes: assessment before, during, and at the end of units; formative and summative assessment; and formal and informal monitoring.">
            <a:extLst>
              <a:ext uri="{FF2B5EF4-FFF2-40B4-BE49-F238E27FC236}">
                <a16:creationId xmlns:a16="http://schemas.microsoft.com/office/drawing/2014/main" id="{BFA98BE4-0B95-99DD-98F7-708188F47D9D}"/>
              </a:ext>
            </a:extLst>
          </p:cNvPr>
          <p:cNvPicPr>
            <a:picLocks noChangeAspect="1"/>
          </p:cNvPicPr>
          <p:nvPr/>
        </p:nvPicPr>
        <p:blipFill>
          <a:blip r:embed="rId3"/>
          <a:stretch>
            <a:fillRect/>
          </a:stretch>
        </p:blipFill>
        <p:spPr>
          <a:xfrm>
            <a:off x="4049422" y="1289936"/>
            <a:ext cx="7237877" cy="4306536"/>
          </a:xfrm>
          <a:prstGeom prst="rect">
            <a:avLst/>
          </a:prstGeom>
        </p:spPr>
      </p:pic>
    </p:spTree>
    <p:extLst>
      <p:ext uri="{BB962C8B-B14F-4D97-AF65-F5344CB8AC3E}">
        <p14:creationId xmlns:p14="http://schemas.microsoft.com/office/powerpoint/2010/main" val="154371057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31" name="Rectangle 2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32" name="Rectangle 2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example of the existing rubric ">
            <a:extLst>
              <a:ext uri="{FF2B5EF4-FFF2-40B4-BE49-F238E27FC236}">
                <a16:creationId xmlns:a16="http://schemas.microsoft.com/office/drawing/2014/main" id="{45E937B0-9DAC-17BB-DFDB-C33C9880B378}"/>
              </a:ext>
            </a:extLst>
          </p:cNvPr>
          <p:cNvPicPr>
            <a:picLocks noGrp="1" noChangeAspect="1"/>
          </p:cNvPicPr>
          <p:nvPr>
            <p:ph idx="1"/>
          </p:nvPr>
        </p:nvPicPr>
        <p:blipFill>
          <a:blip r:embed="rId3"/>
          <a:stretch>
            <a:fillRect/>
          </a:stretch>
        </p:blipFill>
        <p:spPr>
          <a:xfrm>
            <a:off x="2188436" y="565636"/>
            <a:ext cx="7854463" cy="5812304"/>
          </a:xfrm>
          <a:prstGeom prst="rect">
            <a:avLst/>
          </a:prstGeom>
        </p:spPr>
      </p:pic>
    </p:spTree>
    <p:extLst>
      <p:ext uri="{BB962C8B-B14F-4D97-AF65-F5344CB8AC3E}">
        <p14:creationId xmlns:p14="http://schemas.microsoft.com/office/powerpoint/2010/main" val="252656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B55C7-FA7D-5A4A-4CEF-BB894246DB24}"/>
              </a:ext>
            </a:extLst>
          </p:cNvPr>
          <p:cNvSpPr>
            <a:spLocks noGrp="1"/>
          </p:cNvSpPr>
          <p:nvPr>
            <p:ph type="title"/>
          </p:nvPr>
        </p:nvSpPr>
        <p:spPr>
          <a:xfrm>
            <a:off x="8293663" y="588241"/>
            <a:ext cx="5251631" cy="1077833"/>
          </a:xfrm>
        </p:spPr>
        <p:txBody>
          <a:bodyPr vert="horz" lIns="91440" tIns="45720" rIns="91440" bIns="45720" rtlCol="0">
            <a:normAutofit fontScale="90000"/>
          </a:bodyPr>
          <a:lstStyle/>
          <a:p>
            <a:r>
              <a:rPr lang="en-US" dirty="0"/>
              <a:t>Conclusion and Implications </a:t>
            </a:r>
          </a:p>
        </p:txBody>
      </p:sp>
      <p:sp>
        <p:nvSpPr>
          <p:cNvPr id="4" name="Text Placeholder 3">
            <a:extLst>
              <a:ext uri="{FF2B5EF4-FFF2-40B4-BE49-F238E27FC236}">
                <a16:creationId xmlns:a16="http://schemas.microsoft.com/office/drawing/2014/main" id="{E5015B2E-F99A-F567-3415-7D753A5D0CB1}"/>
              </a:ext>
            </a:extLst>
          </p:cNvPr>
          <p:cNvSpPr>
            <a:spLocks noGrp="1"/>
          </p:cNvSpPr>
          <p:nvPr>
            <p:ph idx="1"/>
          </p:nvPr>
        </p:nvSpPr>
        <p:spPr>
          <a:xfrm>
            <a:off x="600075" y="516801"/>
            <a:ext cx="6657973" cy="5529263"/>
          </a:xfrm>
        </p:spPr>
        <p:txBody>
          <a:bodyPr vert="horz" lIns="91440" tIns="45720" rIns="91440" bIns="45720" rtlCol="0">
            <a:noAutofit/>
          </a:bodyPr>
          <a:lstStyle/>
          <a:p>
            <a:r>
              <a:rPr lang="en-US" sz="2200" b="1" dirty="0">
                <a:latin typeface="+mj-lt"/>
              </a:rPr>
              <a:t>Co-teaching with school librarians helps overcome challenges in learner-centered instruction, such as maker learning. </a:t>
            </a:r>
          </a:p>
          <a:p>
            <a:pPr algn="l"/>
            <a:r>
              <a:rPr lang="en-US" sz="2200" b="1" i="0" u="none" strike="noStrike" dirty="0">
                <a:solidFill>
                  <a:srgbClr val="000000"/>
                </a:solidFill>
                <a:effectLst/>
              </a:rPr>
              <a:t>Recommendations:</a:t>
            </a:r>
            <a:endParaRPr lang="en-US" sz="2200" b="0" i="0" u="none" strike="noStrike" dirty="0">
              <a:solidFill>
                <a:srgbClr val="000000"/>
              </a:solidFill>
              <a:effectLst/>
            </a:endParaRPr>
          </a:p>
          <a:p>
            <a:pPr algn="l">
              <a:buFont typeface="Arial" panose="020B0604020202020204" pitchFamily="34" charset="0"/>
              <a:buChar char="•"/>
            </a:pPr>
            <a:r>
              <a:rPr lang="en-US" sz="2200" b="1" i="0" u="none" strike="noStrike" dirty="0">
                <a:solidFill>
                  <a:srgbClr val="000000"/>
                </a:solidFill>
                <a:effectLst/>
              </a:rPr>
              <a:t>School Librarians:</a:t>
            </a:r>
            <a:r>
              <a:rPr lang="en-US" sz="2200" b="0" i="0" u="none" strike="noStrike" dirty="0">
                <a:solidFill>
                  <a:srgbClr val="000000"/>
                </a:solidFill>
                <a:effectLst/>
              </a:rPr>
              <a:t> Develop expertise in maker learning, as well as learner-centered instructional methods like co-teaching and cognitive apprenticeship. Be flexible, adapting to teachers’ experience levels and evolving needs.</a:t>
            </a:r>
          </a:p>
          <a:p>
            <a:pPr algn="l">
              <a:buFont typeface="Arial" panose="020B0604020202020204" pitchFamily="34" charset="0"/>
              <a:buChar char="•"/>
            </a:pPr>
            <a:r>
              <a:rPr lang="en-US" sz="2200" b="1" i="0" u="none" strike="noStrike" dirty="0">
                <a:solidFill>
                  <a:srgbClr val="000000"/>
                </a:solidFill>
                <a:effectLst/>
              </a:rPr>
              <a:t>Classroom Teachers:</a:t>
            </a:r>
            <a:r>
              <a:rPr lang="en-US" sz="2200" b="0" i="0" u="none" strike="noStrike" dirty="0">
                <a:solidFill>
                  <a:srgbClr val="000000"/>
                </a:solidFill>
                <a:effectLst/>
              </a:rPr>
              <a:t> Seek and embrace co-teaching opportunities with school librarians to enhance learner-centered instruction.</a:t>
            </a:r>
          </a:p>
          <a:p>
            <a:pPr algn="l">
              <a:buFont typeface="Arial" panose="020B0604020202020204" pitchFamily="34" charset="0"/>
              <a:buChar char="•"/>
            </a:pPr>
            <a:r>
              <a:rPr lang="en-US" sz="2200" b="1" i="0" u="none" strike="noStrike" dirty="0">
                <a:solidFill>
                  <a:srgbClr val="000000"/>
                </a:solidFill>
                <a:effectLst/>
              </a:rPr>
              <a:t>Administrators:</a:t>
            </a:r>
            <a:r>
              <a:rPr lang="en-US" sz="2200" b="0" i="0" u="none" strike="noStrike" dirty="0">
                <a:solidFill>
                  <a:srgbClr val="000000"/>
                </a:solidFill>
                <a:effectLst/>
              </a:rPr>
              <a:t> Hire qualified school librarians. Foster a culture of instructional collaboration and provide professional development that connects school librarians and teachers.</a:t>
            </a:r>
          </a:p>
        </p:txBody>
      </p:sp>
      <p:pic>
        <p:nvPicPr>
          <p:cNvPr id="7" name="Graphic 6">
            <a:extLst>
              <a:ext uri="{FF2B5EF4-FFF2-40B4-BE49-F238E27FC236}">
                <a16:creationId xmlns:a16="http://schemas.microsoft.com/office/drawing/2014/main" id="{CE3485CA-B67D-A7CD-9701-95677B9F8F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9809" y="2225738"/>
            <a:ext cx="3322121" cy="3322121"/>
          </a:xfrm>
          <a:prstGeom prst="rect">
            <a:avLst/>
          </a:prstGeom>
        </p:spPr>
      </p:pic>
    </p:spTree>
    <p:extLst>
      <p:ext uri="{BB962C8B-B14F-4D97-AF65-F5344CB8AC3E}">
        <p14:creationId xmlns:p14="http://schemas.microsoft.com/office/powerpoint/2010/main" val="317113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2D14FE8-629F-124E-D80F-8B4E14FB5361}"/>
              </a:ext>
            </a:extLst>
          </p:cNvPr>
          <p:cNvSpPr>
            <a:spLocks noGrp="1"/>
          </p:cNvSpPr>
          <p:nvPr>
            <p:ph idx="1"/>
          </p:nvPr>
        </p:nvSpPr>
        <p:spPr>
          <a:xfrm>
            <a:off x="515730" y="473867"/>
            <a:ext cx="6858000" cy="5824537"/>
          </a:xfrm>
        </p:spPr>
        <p:txBody>
          <a:bodyPr>
            <a:noAutofit/>
          </a:bodyPr>
          <a:lstStyle/>
          <a:p>
            <a:pPr marL="0" indent="0">
              <a:buNone/>
            </a:pPr>
            <a:r>
              <a:rPr lang="en-US" sz="2500" b="1" dirty="0">
                <a:latin typeface="Century Gothic" panose="020B0502020202020204" pitchFamily="34" charset="0"/>
              </a:rPr>
              <a:t>ACKNOWLEDGEMENT </a:t>
            </a:r>
          </a:p>
          <a:p>
            <a:pPr marL="0" indent="0">
              <a:buNone/>
            </a:pPr>
            <a:endParaRPr lang="en-US" sz="1800" b="1" dirty="0">
              <a:latin typeface="Century Gothic" panose="020B0502020202020204" pitchFamily="34" charset="0"/>
            </a:endParaRPr>
          </a:p>
          <a:p>
            <a:pPr lvl="1"/>
            <a:r>
              <a:rPr lang="en-US" sz="1800" dirty="0">
                <a:latin typeface="Century Gothic" panose="020B0502020202020204" pitchFamily="34" charset="0"/>
              </a:rPr>
              <a:t>The project was made possible by the Institute of Museum and Library Services National Leadership Grant for Libraries. </a:t>
            </a:r>
          </a:p>
          <a:p>
            <a:pPr marL="274320" lvl="1" indent="0">
              <a:buNone/>
            </a:pPr>
            <a:endParaRPr lang="en-US" sz="1800" dirty="0">
              <a:latin typeface="Century Gothic" panose="020B0502020202020204" pitchFamily="34" charset="0"/>
            </a:endParaRPr>
          </a:p>
          <a:p>
            <a:pPr lvl="1"/>
            <a:r>
              <a:rPr lang="en-US" sz="1800" dirty="0">
                <a:latin typeface="Century Gothic" panose="020B0502020202020204" pitchFamily="34" charset="0"/>
              </a:rPr>
              <a:t>The study received a 2022 AASL (American Association of School Libraries) Research Grant for excellence in manuscript.  </a:t>
            </a:r>
          </a:p>
          <a:p>
            <a:pPr marL="274320" lvl="1" indent="0">
              <a:buNone/>
            </a:pPr>
            <a:endParaRPr lang="en-US" sz="1800" dirty="0">
              <a:latin typeface="Century Gothic" panose="020B0502020202020204" pitchFamily="34" charset="0"/>
            </a:endParaRPr>
          </a:p>
          <a:p>
            <a:pPr lvl="1"/>
            <a:r>
              <a:rPr lang="en-US" sz="1800" b="0" i="0" u="none" strike="noStrike" dirty="0">
                <a:solidFill>
                  <a:srgbClr val="000000"/>
                </a:solidFill>
                <a:effectLst/>
                <a:latin typeface="Century Gothic" panose="020B0502020202020204" pitchFamily="34" charset="0"/>
              </a:rPr>
              <a:t>I would like to acknowledge and express my gratitude for the tremendous work of the project team over the years, including Kathryn Lewis, Dr. Shirley Simmons, Dr. Lee Nelson, Dr. Janessa Doucette, Arian Davis, Dr. Xun Ge, Dr. Leslie Maniotes, Dr. Leanne Bowler, Leslie Preddy, and Dr. Julia Petrella, for their critical contributions to this project. I also extend my sincere thanks to all the teachers, school librarians, and students who participated.</a:t>
            </a:r>
          </a:p>
          <a:p>
            <a:pPr lvl="1"/>
            <a:endParaRPr lang="en-US" sz="1800" dirty="0">
              <a:latin typeface="Century Gothic" panose="020B0502020202020204" pitchFamily="34" charset="0"/>
            </a:endParaRPr>
          </a:p>
        </p:txBody>
      </p:sp>
      <p:sp>
        <p:nvSpPr>
          <p:cNvPr id="15" name="Text Placeholder 14">
            <a:extLst>
              <a:ext uri="{FF2B5EF4-FFF2-40B4-BE49-F238E27FC236}">
                <a16:creationId xmlns:a16="http://schemas.microsoft.com/office/drawing/2014/main" id="{4C8C173F-9598-6FC5-CF31-D273AF369E06}"/>
              </a:ext>
            </a:extLst>
          </p:cNvPr>
          <p:cNvSpPr>
            <a:spLocks noGrp="1"/>
          </p:cNvSpPr>
          <p:nvPr>
            <p:ph type="body" sz="half" idx="2"/>
          </p:nvPr>
        </p:nvSpPr>
        <p:spPr>
          <a:xfrm>
            <a:off x="8514307" y="1748629"/>
            <a:ext cx="3161963" cy="3606800"/>
          </a:xfrm>
        </p:spPr>
        <p:txBody>
          <a:bodyPr>
            <a:normAutofit/>
          </a:bodyPr>
          <a:lstStyle/>
          <a:p>
            <a:r>
              <a:rPr lang="en-US" sz="2500" b="1" dirty="0">
                <a:latin typeface="+mj-lt"/>
              </a:rPr>
              <a:t>Learning in Libraries: </a:t>
            </a:r>
          </a:p>
          <a:p>
            <a:r>
              <a:rPr lang="en-US" sz="2500" b="1" dirty="0">
                <a:latin typeface="+mj-lt"/>
              </a:rPr>
              <a:t>Guided Inquiry Making and Learning </a:t>
            </a:r>
          </a:p>
        </p:txBody>
      </p:sp>
      <p:pic>
        <p:nvPicPr>
          <p:cNvPr id="6" name="Picture 5" descr="A logo for the institute of museum and library services">
            <a:extLst>
              <a:ext uri="{FF2B5EF4-FFF2-40B4-BE49-F238E27FC236}">
                <a16:creationId xmlns:a16="http://schemas.microsoft.com/office/drawing/2014/main" id="{3C2AB3EE-26A9-5D45-6B9F-F0EB87446A4F}"/>
              </a:ext>
            </a:extLst>
          </p:cNvPr>
          <p:cNvPicPr>
            <a:picLocks noChangeAspect="1"/>
          </p:cNvPicPr>
          <p:nvPr/>
        </p:nvPicPr>
        <p:blipFill>
          <a:blip r:embed="rId3"/>
          <a:stretch>
            <a:fillRect/>
          </a:stretch>
        </p:blipFill>
        <p:spPr>
          <a:xfrm>
            <a:off x="8458200" y="769450"/>
            <a:ext cx="1524874" cy="693817"/>
          </a:xfrm>
          <a:prstGeom prst="rect">
            <a:avLst/>
          </a:prstGeom>
        </p:spPr>
      </p:pic>
      <p:pic>
        <p:nvPicPr>
          <p:cNvPr id="45" name="Picture 44" descr="Logo for the American Association of School Libraries">
            <a:extLst>
              <a:ext uri="{FF2B5EF4-FFF2-40B4-BE49-F238E27FC236}">
                <a16:creationId xmlns:a16="http://schemas.microsoft.com/office/drawing/2014/main" id="{62FB7E6D-7522-01E0-2C09-BA013A180A39}"/>
              </a:ext>
            </a:extLst>
          </p:cNvPr>
          <p:cNvPicPr>
            <a:picLocks noChangeAspect="1"/>
          </p:cNvPicPr>
          <p:nvPr/>
        </p:nvPicPr>
        <p:blipFill>
          <a:blip r:embed="rId4"/>
          <a:stretch>
            <a:fillRect/>
          </a:stretch>
        </p:blipFill>
        <p:spPr>
          <a:xfrm>
            <a:off x="10574635" y="856212"/>
            <a:ext cx="845027" cy="548867"/>
          </a:xfrm>
          <a:prstGeom prst="rect">
            <a:avLst/>
          </a:prstGeom>
        </p:spPr>
      </p:pic>
      <p:pic>
        <p:nvPicPr>
          <p:cNvPr id="30" name="Picture 29" descr="A qr code to the project website: https://www.normanpublicschools.org/page/learning-in-libraries-guided-inquiry-making-and-learning">
            <a:extLst>
              <a:ext uri="{FF2B5EF4-FFF2-40B4-BE49-F238E27FC236}">
                <a16:creationId xmlns:a16="http://schemas.microsoft.com/office/drawing/2014/main" id="{08364B12-8ED2-BBB2-FE10-7FD92F0F6F55}"/>
              </a:ext>
            </a:extLst>
          </p:cNvPr>
          <p:cNvPicPr>
            <a:picLocks noChangeAspect="1"/>
          </p:cNvPicPr>
          <p:nvPr/>
        </p:nvPicPr>
        <p:blipFill>
          <a:blip r:embed="rId5"/>
          <a:stretch>
            <a:fillRect/>
          </a:stretch>
        </p:blipFill>
        <p:spPr>
          <a:xfrm>
            <a:off x="9157474" y="4341014"/>
            <a:ext cx="1885950" cy="1885950"/>
          </a:xfrm>
          <a:prstGeom prst="rect">
            <a:avLst/>
          </a:prstGeom>
        </p:spPr>
      </p:pic>
    </p:spTree>
    <p:extLst>
      <p:ext uri="{BB962C8B-B14F-4D97-AF65-F5344CB8AC3E}">
        <p14:creationId xmlns:p14="http://schemas.microsoft.com/office/powerpoint/2010/main" val="23260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49"/>
          <p:cNvSpPr txBox="1">
            <a:spLocks noGrp="1"/>
          </p:cNvSpPr>
          <p:nvPr>
            <p:ph type="body" idx="4294967295"/>
          </p:nvPr>
        </p:nvSpPr>
        <p:spPr>
          <a:xfrm>
            <a:off x="789456" y="1273141"/>
            <a:ext cx="10613087" cy="4311717"/>
          </a:xfrm>
          <a:prstGeom prst="rect">
            <a:avLst/>
          </a:prstGeom>
          <a:noFill/>
          <a:ln>
            <a:noFill/>
          </a:ln>
        </p:spPr>
        <p:txBody>
          <a:bodyPr spcFirstLastPara="1" vert="horz" wrap="square" lIns="0" tIns="0" rIns="0" bIns="0" rtlCol="0" anchor="t" anchorCtr="0">
            <a:noAutofit/>
          </a:bodyPr>
          <a:lstStyle/>
          <a:p>
            <a:pPr marL="0" indent="0" algn="ctr">
              <a:spcBef>
                <a:spcPts val="1067"/>
              </a:spcBef>
              <a:buClr>
                <a:schemeClr val="dk1"/>
              </a:buClr>
              <a:buSzPts val="1700"/>
              <a:buNone/>
            </a:pPr>
            <a:endParaRPr sz="2267" b="1" dirty="0">
              <a:latin typeface="Century Gothic" panose="020B0502020202020204" pitchFamily="34" charset="0"/>
            </a:endParaRPr>
          </a:p>
          <a:p>
            <a:pPr marL="0" indent="0" algn="ctr">
              <a:spcBef>
                <a:spcPts val="1067"/>
              </a:spcBef>
              <a:buClr>
                <a:srgbClr val="C00000"/>
              </a:buClr>
              <a:buSzPts val="1700"/>
              <a:buNone/>
            </a:pPr>
            <a:r>
              <a:rPr lang="en" sz="3000" dirty="0">
                <a:latin typeface="Century Gothic" panose="020B0502020202020204" pitchFamily="34" charset="0"/>
              </a:rPr>
              <a:t>“There are no silver bullets in education, and</a:t>
            </a:r>
          </a:p>
          <a:p>
            <a:pPr marL="0" indent="0" algn="ctr">
              <a:spcBef>
                <a:spcPts val="1067"/>
              </a:spcBef>
              <a:buClr>
                <a:srgbClr val="C00000"/>
              </a:buClr>
              <a:buSzPts val="1700"/>
              <a:buNone/>
            </a:pPr>
            <a:r>
              <a:rPr lang="en" sz="3000" dirty="0">
                <a:latin typeface="Century Gothic" panose="020B0502020202020204" pitchFamily="34" charset="0"/>
              </a:rPr>
              <a:t> makerspaces—like any innovation in schools—</a:t>
            </a:r>
          </a:p>
          <a:p>
            <a:pPr marL="0" indent="0" algn="ctr">
              <a:spcBef>
                <a:spcPts val="1067"/>
              </a:spcBef>
              <a:buClr>
                <a:srgbClr val="C00000"/>
              </a:buClr>
              <a:buSzPts val="1700"/>
              <a:buNone/>
            </a:pPr>
            <a:r>
              <a:rPr lang="en" sz="3000" dirty="0">
                <a:latin typeface="Century Gothic" panose="020B0502020202020204" pitchFamily="34" charset="0"/>
              </a:rPr>
              <a:t>take planning and hard work if they are to live up </a:t>
            </a:r>
          </a:p>
          <a:p>
            <a:pPr marL="0" indent="0" algn="ctr">
              <a:spcBef>
                <a:spcPts val="1067"/>
              </a:spcBef>
              <a:buClr>
                <a:srgbClr val="C00000"/>
              </a:buClr>
              <a:buSzPts val="1700"/>
              <a:buNone/>
            </a:pPr>
            <a:r>
              <a:rPr lang="en" sz="3000" dirty="0">
                <a:latin typeface="Century Gothic" panose="020B0502020202020204" pitchFamily="34" charset="0"/>
              </a:rPr>
              <a:t>to their potential” (p. 52). </a:t>
            </a:r>
          </a:p>
          <a:p>
            <a:pPr marL="0" indent="0">
              <a:spcBef>
                <a:spcPts val="1067"/>
              </a:spcBef>
              <a:buClr>
                <a:srgbClr val="C00000"/>
              </a:buClr>
              <a:buSzPts val="1700"/>
              <a:buNone/>
            </a:pPr>
            <a:endParaRPr lang="en" sz="2500" dirty="0">
              <a:latin typeface="Century Gothic" panose="020B0502020202020204" pitchFamily="34" charset="0"/>
            </a:endParaRPr>
          </a:p>
          <a:p>
            <a:pPr marL="0" indent="0" algn="r">
              <a:spcBef>
                <a:spcPts val="1067"/>
              </a:spcBef>
              <a:buClr>
                <a:srgbClr val="C00000"/>
              </a:buClr>
              <a:buSzPts val="1700"/>
              <a:buNone/>
            </a:pPr>
            <a:r>
              <a:rPr lang="en" dirty="0">
                <a:latin typeface="Century Gothic" panose="020B0502020202020204" pitchFamily="34" charset="0"/>
              </a:rPr>
              <a:t>Salsbury, K., &amp; Nichols, T. P. (2020). School Library Makerspaces: Beyond the Hype. </a:t>
            </a:r>
          </a:p>
          <a:p>
            <a:pPr marL="0" indent="0" algn="r">
              <a:spcBef>
                <a:spcPts val="1067"/>
              </a:spcBef>
              <a:buClr>
                <a:srgbClr val="C00000"/>
              </a:buClr>
              <a:buSzPts val="1700"/>
              <a:buNone/>
            </a:pPr>
            <a:r>
              <a:rPr lang="en" i="1" dirty="0">
                <a:latin typeface="Century Gothic" panose="020B0502020202020204" pitchFamily="34" charset="0"/>
              </a:rPr>
              <a:t>PHI DELTA KAPPAN, 101</a:t>
            </a:r>
            <a:r>
              <a:rPr lang="en" dirty="0">
                <a:latin typeface="Century Gothic" panose="020B0502020202020204" pitchFamily="34" charset="0"/>
              </a:rPr>
              <a:t>(8), 49-53</a:t>
            </a:r>
          </a:p>
          <a:p>
            <a:pPr marL="0" indent="0">
              <a:spcBef>
                <a:spcPts val="1067"/>
              </a:spcBef>
              <a:buClr>
                <a:srgbClr val="C00000"/>
              </a:buClr>
              <a:buSzPts val="1700"/>
              <a:buNone/>
            </a:pPr>
            <a:endParaRPr sz="2500" dirty="0">
              <a:latin typeface="Century Gothic" panose="020B0502020202020204" pitchFamily="34" charset="0"/>
            </a:endParaRPr>
          </a:p>
          <a:p>
            <a:pPr marL="237061" indent="-101597">
              <a:spcBef>
                <a:spcPts val="1067"/>
              </a:spcBef>
              <a:spcAft>
                <a:spcPts val="2133"/>
              </a:spcAft>
              <a:buClr>
                <a:schemeClr val="dk1"/>
              </a:buClr>
              <a:buSzPts val="1700"/>
              <a:buNone/>
            </a:pPr>
            <a:endParaRPr lang="en-US" sz="2267" dirty="0">
              <a:latin typeface="Century Gothic" panose="020B0502020202020204" pitchFamily="34" charset="0"/>
            </a:endParaRPr>
          </a:p>
          <a:p>
            <a:pPr marL="237061" indent="-101597">
              <a:spcBef>
                <a:spcPts val="1067"/>
              </a:spcBef>
              <a:spcAft>
                <a:spcPts val="2133"/>
              </a:spcAft>
              <a:buClr>
                <a:schemeClr val="dk1"/>
              </a:buClr>
              <a:buSzPts val="1700"/>
              <a:buNone/>
            </a:pPr>
            <a:endParaRPr lang="en-US" sz="2267" dirty="0">
              <a:latin typeface="Century Gothic" panose="020B0502020202020204" pitchFamily="34" charset="0"/>
            </a:endParaRPr>
          </a:p>
          <a:p>
            <a:pPr marL="237061" indent="-101597">
              <a:spcBef>
                <a:spcPts val="1067"/>
              </a:spcBef>
              <a:spcAft>
                <a:spcPts val="2133"/>
              </a:spcAft>
              <a:buClr>
                <a:schemeClr val="dk1"/>
              </a:buClr>
              <a:buSzPts val="1700"/>
              <a:buNone/>
            </a:pPr>
            <a:endParaRPr lang="en-US" sz="2267" dirty="0">
              <a:latin typeface="Century Gothic" panose="020B0502020202020204" pitchFamily="34" charset="0"/>
            </a:endParaRPr>
          </a:p>
          <a:p>
            <a:pPr marL="237061" indent="-101597">
              <a:spcBef>
                <a:spcPts val="1067"/>
              </a:spcBef>
              <a:spcAft>
                <a:spcPts val="2133"/>
              </a:spcAft>
              <a:buClr>
                <a:schemeClr val="dk1"/>
              </a:buClr>
              <a:buSzPts val="1700"/>
              <a:buNone/>
            </a:pPr>
            <a:endParaRPr lang="en-US" sz="2267" dirty="0">
              <a:latin typeface="Century Gothic" panose="020B0502020202020204" pitchFamily="34" charset="0"/>
            </a:endParaRPr>
          </a:p>
          <a:p>
            <a:pPr marL="237061" indent="-101597">
              <a:spcBef>
                <a:spcPts val="1067"/>
              </a:spcBef>
              <a:spcAft>
                <a:spcPts val="2133"/>
              </a:spcAft>
              <a:buClr>
                <a:schemeClr val="dk1"/>
              </a:buClr>
              <a:buSzPts val="1700"/>
              <a:buNone/>
            </a:pPr>
            <a:endParaRPr lang="en-US" sz="2267" dirty="0">
              <a:latin typeface="Century Gothic" panose="020B0502020202020204" pitchFamily="34" charset="0"/>
            </a:endParaRPr>
          </a:p>
          <a:p>
            <a:pPr marL="237061" indent="-101597">
              <a:spcBef>
                <a:spcPts val="1067"/>
              </a:spcBef>
              <a:spcAft>
                <a:spcPts val="2133"/>
              </a:spcAft>
              <a:buClr>
                <a:schemeClr val="dk1"/>
              </a:buClr>
              <a:buSzPts val="1700"/>
              <a:buNone/>
            </a:pPr>
            <a:endParaRPr sz="2267" dirty="0">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6" name="Rectangle 7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78" name="Rectangle 7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80" name="Group 7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1" name="Straight Connector 8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87" name="Rectangle 86">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9E86960-068D-E76F-BFB2-1120122B09CA}"/>
              </a:ext>
            </a:extLst>
          </p:cNvPr>
          <p:cNvSpPr>
            <a:spLocks noGrp="1"/>
          </p:cNvSpPr>
          <p:nvPr>
            <p:ph type="title"/>
          </p:nvPr>
        </p:nvSpPr>
        <p:spPr>
          <a:xfrm>
            <a:off x="1136849" y="1348844"/>
            <a:ext cx="5716338" cy="3042706"/>
          </a:xfrm>
        </p:spPr>
        <p:txBody>
          <a:bodyPr vert="horz" lIns="91440" tIns="45720" rIns="91440" bIns="45720" rtlCol="0" anchor="ctr">
            <a:normAutofit/>
          </a:bodyPr>
          <a:lstStyle/>
          <a:p>
            <a:pPr algn="ctr">
              <a:lnSpc>
                <a:spcPct val="83000"/>
              </a:lnSpc>
            </a:pPr>
            <a:r>
              <a:rPr lang="en-US" sz="6000" cap="all" spc="-100" dirty="0"/>
              <a:t>Thank you!</a:t>
            </a:r>
          </a:p>
        </p:txBody>
      </p:sp>
      <p:sp>
        <p:nvSpPr>
          <p:cNvPr id="3" name="Content Placeholder 2">
            <a:extLst>
              <a:ext uri="{FF2B5EF4-FFF2-40B4-BE49-F238E27FC236}">
                <a16:creationId xmlns:a16="http://schemas.microsoft.com/office/drawing/2014/main" id="{89CD2735-F14D-F3BD-269D-48C748A2B88C}"/>
              </a:ext>
            </a:extLst>
          </p:cNvPr>
          <p:cNvSpPr>
            <a:spLocks noGrp="1"/>
          </p:cNvSpPr>
          <p:nvPr>
            <p:ph idx="1"/>
          </p:nvPr>
        </p:nvSpPr>
        <p:spPr>
          <a:xfrm>
            <a:off x="1317386" y="4682062"/>
            <a:ext cx="5355264" cy="950253"/>
          </a:xfrm>
        </p:spPr>
        <p:txBody>
          <a:bodyPr vert="horz" lIns="91440" tIns="45720" rIns="91440" bIns="45720" rtlCol="0">
            <a:normAutofit/>
          </a:bodyPr>
          <a:lstStyle/>
          <a:p>
            <a:pPr marL="0" indent="0" algn="ctr">
              <a:spcBef>
                <a:spcPts val="0"/>
              </a:spcBef>
              <a:spcAft>
                <a:spcPts val="600"/>
              </a:spcAft>
              <a:buNone/>
            </a:pPr>
            <a:r>
              <a:rPr lang="en-US" sz="2000" spc="80" dirty="0">
                <a:solidFill>
                  <a:schemeClr val="tx1">
                    <a:lumMod val="95000"/>
                    <a:lumOff val="5000"/>
                  </a:schemeClr>
                </a:solidFill>
                <a:latin typeface="+mj-lt"/>
              </a:rPr>
              <a:t>Questions? </a:t>
            </a:r>
            <a:r>
              <a:rPr lang="en-US" sz="2000" spc="80" dirty="0">
                <a:solidFill>
                  <a:schemeClr val="tx1">
                    <a:lumMod val="95000"/>
                    <a:lumOff val="5000"/>
                  </a:schemeClr>
                </a:solidFill>
                <a:latin typeface="+mj-lt"/>
                <a:hlinkClick r:id="rId3"/>
              </a:rPr>
              <a:t>kkoh@Illinois.edu</a:t>
            </a:r>
            <a:r>
              <a:rPr lang="en-US" sz="2000" spc="80" dirty="0">
                <a:solidFill>
                  <a:schemeClr val="tx1">
                    <a:lumMod val="95000"/>
                    <a:lumOff val="5000"/>
                  </a:schemeClr>
                </a:solidFill>
                <a:latin typeface="+mj-lt"/>
              </a:rPr>
              <a:t> </a:t>
            </a:r>
          </a:p>
        </p:txBody>
      </p:sp>
      <p:sp>
        <p:nvSpPr>
          <p:cNvPr id="89" name="Rectangle 88">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1" name="Straight Connector 90">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qr code  to the full article: www.ala.org/aasl/slr/volume25/koh-ge-petrella ">
            <a:extLst>
              <a:ext uri="{FF2B5EF4-FFF2-40B4-BE49-F238E27FC236}">
                <a16:creationId xmlns:a16="http://schemas.microsoft.com/office/drawing/2014/main" id="{0C4F20A9-E0ED-00DA-1025-A87156C12EFC}"/>
              </a:ext>
            </a:extLst>
          </p:cNvPr>
          <p:cNvPicPr>
            <a:picLocks noChangeAspect="1"/>
          </p:cNvPicPr>
          <p:nvPr/>
        </p:nvPicPr>
        <p:blipFill>
          <a:blip r:embed="rId4"/>
          <a:stretch>
            <a:fillRect/>
          </a:stretch>
        </p:blipFill>
        <p:spPr>
          <a:xfrm>
            <a:off x="7306377" y="2053198"/>
            <a:ext cx="3513108" cy="3513108"/>
          </a:xfrm>
          <a:prstGeom prst="rect">
            <a:avLst/>
          </a:prstGeom>
        </p:spPr>
      </p:pic>
      <p:sp>
        <p:nvSpPr>
          <p:cNvPr id="6" name="TextBox 5">
            <a:extLst>
              <a:ext uri="{FF2B5EF4-FFF2-40B4-BE49-F238E27FC236}">
                <a16:creationId xmlns:a16="http://schemas.microsoft.com/office/drawing/2014/main" id="{C4DECFD7-F8C1-D986-9601-C0C753EF581E}"/>
              </a:ext>
            </a:extLst>
          </p:cNvPr>
          <p:cNvSpPr txBox="1"/>
          <p:nvPr/>
        </p:nvSpPr>
        <p:spPr>
          <a:xfrm>
            <a:off x="7509314" y="1480268"/>
            <a:ext cx="3094530" cy="400110"/>
          </a:xfrm>
          <a:prstGeom prst="rect">
            <a:avLst/>
          </a:prstGeom>
          <a:noFill/>
        </p:spPr>
        <p:txBody>
          <a:bodyPr wrap="square" rtlCol="0">
            <a:spAutoFit/>
          </a:bodyPr>
          <a:lstStyle/>
          <a:p>
            <a:r>
              <a:rPr lang="en-US" sz="2000" dirty="0">
                <a:latin typeface="Century Gothic" panose="020B0502020202020204" pitchFamily="34" charset="0"/>
              </a:rPr>
              <a:t>Full Paper available at: </a:t>
            </a:r>
          </a:p>
        </p:txBody>
      </p:sp>
    </p:spTree>
    <p:extLst>
      <p:ext uri="{BB962C8B-B14F-4D97-AF65-F5344CB8AC3E}">
        <p14:creationId xmlns:p14="http://schemas.microsoft.com/office/powerpoint/2010/main" val="72956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p:nvPr/>
        </p:nvSpPr>
        <p:spPr>
          <a:xfrm rot="10800000" flipH="1">
            <a:off x="0" y="6400772"/>
            <a:ext cx="12192000" cy="456800"/>
          </a:xfrm>
          <a:prstGeom prst="rect">
            <a:avLst/>
          </a:prstGeom>
          <a:gradFill>
            <a:gsLst>
              <a:gs pos="0">
                <a:srgbClr val="3BB182">
                  <a:alpha val="27843"/>
                </a:srgbClr>
              </a:gs>
              <a:gs pos="14000">
                <a:srgbClr val="3BB182">
                  <a:alpha val="27843"/>
                </a:srgbClr>
              </a:gs>
              <a:gs pos="100000">
                <a:srgbClr val="46B2B4">
                  <a:alpha val="84705"/>
                </a:srgbClr>
              </a:gs>
            </a:gsLst>
            <a:lin ang="5999900" scaled="0"/>
          </a:gradFill>
          <a:ln>
            <a:noFill/>
          </a:ln>
        </p:spPr>
        <p:txBody>
          <a:bodyPr spcFirstLastPara="1" wrap="square" lIns="91433" tIns="45700" rIns="91433" bIns="45700" anchor="ctr" anchorCtr="0">
            <a:noAutofit/>
          </a:bodyPr>
          <a:lstStyle/>
          <a:p>
            <a:pPr algn="ctr"/>
            <a:endParaRPr sz="1867">
              <a:solidFill>
                <a:schemeClr val="lt1"/>
              </a:solidFill>
              <a:latin typeface="Avenir"/>
              <a:ea typeface="Avenir"/>
              <a:cs typeface="Avenir"/>
              <a:sym typeface="Avenir"/>
            </a:endParaRPr>
          </a:p>
        </p:txBody>
      </p:sp>
      <p:sp>
        <p:nvSpPr>
          <p:cNvPr id="335" name="Google Shape;335;p46"/>
          <p:cNvSpPr/>
          <p:nvPr/>
        </p:nvSpPr>
        <p:spPr>
          <a:xfrm flipH="1">
            <a:off x="4038799" y="6400799"/>
            <a:ext cx="8153200" cy="456800"/>
          </a:xfrm>
          <a:prstGeom prst="rect">
            <a:avLst/>
          </a:prstGeom>
          <a:gradFill>
            <a:gsLst>
              <a:gs pos="0">
                <a:srgbClr val="DB93BE">
                  <a:alpha val="54901"/>
                </a:srgbClr>
              </a:gs>
              <a:gs pos="9000">
                <a:srgbClr val="DB93BE">
                  <a:alpha val="54901"/>
                </a:srgbClr>
              </a:gs>
              <a:gs pos="99000">
                <a:schemeClr val="accent2"/>
              </a:gs>
              <a:gs pos="100000">
                <a:schemeClr val="accent2"/>
              </a:gs>
            </a:gsLst>
            <a:lin ang="14400033" scaled="0"/>
          </a:gradFill>
          <a:ln>
            <a:noFill/>
          </a:ln>
        </p:spPr>
        <p:txBody>
          <a:bodyPr spcFirstLastPara="1" wrap="square" lIns="91433" tIns="45700" rIns="91433" bIns="45700" anchor="ctr" anchorCtr="0">
            <a:noAutofit/>
          </a:bodyPr>
          <a:lstStyle/>
          <a:p>
            <a:pPr algn="ctr"/>
            <a:endParaRPr sz="1867">
              <a:solidFill>
                <a:schemeClr val="lt1"/>
              </a:solidFill>
              <a:latin typeface="Avenir"/>
              <a:ea typeface="Avenir"/>
              <a:cs typeface="Avenir"/>
              <a:sym typeface="Avenir"/>
            </a:endParaRPr>
          </a:p>
        </p:txBody>
      </p:sp>
      <p:sp>
        <p:nvSpPr>
          <p:cNvPr id="336" name="Google Shape;336;p46"/>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Avenir"/>
              <a:ea typeface="Avenir"/>
              <a:cs typeface="Avenir"/>
              <a:sym typeface="Avenir"/>
            </a:endParaRPr>
          </a:p>
        </p:txBody>
      </p:sp>
      <p:pic>
        <p:nvPicPr>
          <p:cNvPr id="337" name="Google Shape;337;p46" descr="An image of school classroom"/>
          <p:cNvPicPr preferRelativeResize="0"/>
          <p:nvPr/>
        </p:nvPicPr>
        <p:blipFill rotWithShape="1">
          <a:blip r:embed="rId3">
            <a:alphaModFix/>
          </a:blip>
          <a:srcRect t="35804" b="21897"/>
          <a:stretch/>
        </p:blipFill>
        <p:spPr>
          <a:xfrm>
            <a:off x="6626" y="11"/>
            <a:ext cx="12191999" cy="6875805"/>
          </a:xfrm>
          <a:prstGeom prst="rect">
            <a:avLst/>
          </a:prstGeom>
          <a:noFill/>
          <a:ln>
            <a:noFill/>
          </a:ln>
        </p:spPr>
      </p:pic>
      <p:sp>
        <p:nvSpPr>
          <p:cNvPr id="338" name="Google Shape;338;p46"/>
          <p:cNvSpPr/>
          <p:nvPr/>
        </p:nvSpPr>
        <p:spPr>
          <a:xfrm rot="5400000" flipH="1">
            <a:off x="-1417459" y="1417619"/>
            <a:ext cx="6875600" cy="4040800"/>
          </a:xfrm>
          <a:prstGeom prst="rect">
            <a:avLst/>
          </a:prstGeom>
          <a:gradFill>
            <a:gsLst>
              <a:gs pos="0">
                <a:schemeClr val="dk1"/>
              </a:gs>
              <a:gs pos="11000">
                <a:schemeClr val="dk1"/>
              </a:gs>
              <a:gs pos="100000">
                <a:srgbClr val="2C5E84">
                  <a:alpha val="31764"/>
                </a:srgbClr>
              </a:gs>
            </a:gsLst>
            <a:lin ang="17400156" scaled="0"/>
          </a:gradFill>
          <a:ln>
            <a:noFill/>
          </a:ln>
        </p:spPr>
        <p:txBody>
          <a:bodyPr spcFirstLastPara="1" wrap="square" lIns="91433" tIns="45700" rIns="91433" bIns="45700" anchor="ctr" anchorCtr="0">
            <a:noAutofit/>
          </a:bodyPr>
          <a:lstStyle/>
          <a:p>
            <a:pPr algn="ctr"/>
            <a:endParaRPr sz="1867" dirty="0">
              <a:solidFill>
                <a:schemeClr val="lt1"/>
              </a:solidFill>
              <a:latin typeface="Avenir"/>
              <a:ea typeface="Avenir"/>
              <a:cs typeface="Avenir"/>
              <a:sym typeface="Avenir"/>
            </a:endParaRPr>
          </a:p>
        </p:txBody>
      </p:sp>
      <p:sp>
        <p:nvSpPr>
          <p:cNvPr id="339" name="Google Shape;339;p46"/>
          <p:cNvSpPr/>
          <p:nvPr/>
        </p:nvSpPr>
        <p:spPr>
          <a:xfrm rot="-5400000">
            <a:off x="-159539" y="2659372"/>
            <a:ext cx="4355600" cy="4040800"/>
          </a:xfrm>
          <a:prstGeom prst="rect">
            <a:avLst/>
          </a:prstGeom>
          <a:gradFill>
            <a:gsLst>
              <a:gs pos="0">
                <a:srgbClr val="46B2B4">
                  <a:alpha val="64705"/>
                </a:srgbClr>
              </a:gs>
              <a:gs pos="100000">
                <a:srgbClr val="3B7EB1">
                  <a:alpha val="0"/>
                </a:srgbClr>
              </a:gs>
            </a:gsLst>
            <a:lin ang="11399912" scaled="0"/>
          </a:gradFill>
          <a:ln>
            <a:noFill/>
          </a:ln>
        </p:spPr>
        <p:txBody>
          <a:bodyPr spcFirstLastPara="1" wrap="square" lIns="91433" tIns="45700" rIns="91433" bIns="45700" anchor="ctr" anchorCtr="0">
            <a:noAutofit/>
          </a:bodyPr>
          <a:lstStyle/>
          <a:p>
            <a:pPr algn="ctr"/>
            <a:endParaRPr sz="1867">
              <a:solidFill>
                <a:schemeClr val="lt1"/>
              </a:solidFill>
              <a:latin typeface="Avenir"/>
              <a:ea typeface="Avenir"/>
              <a:cs typeface="Avenir"/>
              <a:sym typeface="Avenir"/>
            </a:endParaRPr>
          </a:p>
        </p:txBody>
      </p:sp>
      <p:sp>
        <p:nvSpPr>
          <p:cNvPr id="340" name="Google Shape;340;p46"/>
          <p:cNvSpPr/>
          <p:nvPr/>
        </p:nvSpPr>
        <p:spPr>
          <a:xfrm rot="6103295">
            <a:off x="-754698" y="1197275"/>
            <a:ext cx="4812495" cy="4092231"/>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D4F1E5">
                  <a:alpha val="0"/>
                </a:srgbClr>
              </a:gs>
              <a:gs pos="39000">
                <a:srgbClr val="D4F1E5">
                  <a:alpha val="0"/>
                </a:srgbClr>
              </a:gs>
              <a:gs pos="100000">
                <a:srgbClr val="3B7EB1">
                  <a:alpha val="28627"/>
                </a:srgbClr>
              </a:gs>
            </a:gsLst>
            <a:lin ang="16799925" scaled="0"/>
          </a:gradFill>
          <a:ln>
            <a:noFill/>
          </a:ln>
        </p:spPr>
        <p:txBody>
          <a:bodyPr spcFirstLastPara="1" wrap="square" lIns="91433" tIns="45700" rIns="91433" bIns="45700" anchor="ctr" anchorCtr="0">
            <a:noAutofit/>
          </a:bodyPr>
          <a:lstStyle/>
          <a:p>
            <a:pPr algn="ctr"/>
            <a:endParaRPr sz="1867">
              <a:solidFill>
                <a:schemeClr val="lt1"/>
              </a:solidFill>
              <a:latin typeface="Avenir"/>
              <a:ea typeface="Avenir"/>
              <a:cs typeface="Avenir"/>
              <a:sym typeface="Avenir"/>
            </a:endParaRPr>
          </a:p>
        </p:txBody>
      </p:sp>
      <p:sp>
        <p:nvSpPr>
          <p:cNvPr id="341" name="Google Shape;341;p46"/>
          <p:cNvSpPr txBox="1">
            <a:spLocks noGrp="1"/>
          </p:cNvSpPr>
          <p:nvPr>
            <p:ph type="title"/>
          </p:nvPr>
        </p:nvSpPr>
        <p:spPr>
          <a:xfrm>
            <a:off x="-2277" y="2730587"/>
            <a:ext cx="3885273" cy="3284553"/>
          </a:xfrm>
          <a:prstGeom prst="rect">
            <a:avLst/>
          </a:prstGeom>
          <a:noFill/>
          <a:ln>
            <a:noFill/>
          </a:ln>
        </p:spPr>
        <p:txBody>
          <a:bodyPr spcFirstLastPara="1" vert="horz" wrap="square" lIns="0" tIns="0" rIns="0" bIns="0" rtlCol="0" anchor="t" anchorCtr="0">
            <a:normAutofit/>
          </a:bodyPr>
          <a:lstStyle/>
          <a:p>
            <a:pPr marL="220128" algn="ctr">
              <a:spcAft>
                <a:spcPts val="667"/>
              </a:spcAft>
              <a:buClr>
                <a:schemeClr val="lt1"/>
              </a:buClr>
              <a:buSzPts val="2300"/>
            </a:pPr>
            <a:r>
              <a:rPr lang="en" sz="4267" dirty="0">
                <a:solidFill>
                  <a:schemeClr val="lt1"/>
                </a:solidFill>
              </a:rPr>
              <a:t>Can we </a:t>
            </a:r>
            <a:r>
              <a:rPr lang="en" sz="4267" i="1" dirty="0">
                <a:solidFill>
                  <a:schemeClr val="lt1"/>
                </a:solidFill>
              </a:rPr>
              <a:t>make</a:t>
            </a:r>
            <a:r>
              <a:rPr lang="en" sz="4267" dirty="0">
                <a:solidFill>
                  <a:schemeClr val="lt1"/>
                </a:solidFill>
              </a:rPr>
              <a:t> </a:t>
            </a:r>
            <a:br>
              <a:rPr lang="en" sz="4267" dirty="0">
                <a:solidFill>
                  <a:schemeClr val="lt1"/>
                </a:solidFill>
              </a:rPr>
            </a:br>
            <a:r>
              <a:rPr lang="en" sz="4267" dirty="0">
                <a:solidFill>
                  <a:schemeClr val="lt1"/>
                </a:solidFill>
              </a:rPr>
              <a:t>in schools? </a:t>
            </a:r>
            <a:endParaRPr sz="4267"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8" name="Rectangle 27">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30" name="Rectangle 2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B7668E4E-9A3B-D9C5-54E9-01D920869A8D}"/>
              </a:ext>
            </a:extLst>
          </p:cNvPr>
          <p:cNvSpPr>
            <a:spLocks noGrp="1"/>
          </p:cNvSpPr>
          <p:nvPr>
            <p:ph type="title"/>
          </p:nvPr>
        </p:nvSpPr>
        <p:spPr>
          <a:xfrm>
            <a:off x="1066800" y="642594"/>
            <a:ext cx="10058400" cy="1371600"/>
          </a:xfrm>
        </p:spPr>
        <p:txBody>
          <a:bodyPr vert="horz" lIns="91440" tIns="45720" rIns="91440" bIns="45720" rtlCol="0" anchor="ctr">
            <a:normAutofit/>
          </a:bodyPr>
          <a:lstStyle/>
          <a:p>
            <a:pPr algn="ctr">
              <a:spcBef>
                <a:spcPct val="0"/>
              </a:spcBef>
            </a:pPr>
            <a:r>
              <a:rPr lang="en-US" sz="4400" dirty="0"/>
              <a:t>Challenges of Incorporating </a:t>
            </a:r>
            <a:br>
              <a:rPr lang="en-US" sz="4400" dirty="0"/>
            </a:br>
            <a:r>
              <a:rPr lang="en-US" sz="4400" dirty="0"/>
              <a:t>Making into Schools</a:t>
            </a:r>
          </a:p>
        </p:txBody>
      </p:sp>
      <p:graphicFrame>
        <p:nvGraphicFramePr>
          <p:cNvPr id="5" name="Text Placeholder 2">
            <a:extLst>
              <a:ext uri="{FF2B5EF4-FFF2-40B4-BE49-F238E27FC236}">
                <a16:creationId xmlns:a16="http://schemas.microsoft.com/office/drawing/2014/main" id="{6C164BD6-293E-B66B-9E01-E8E6CC9EB0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45398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27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2" name="Title 11">
            <a:extLst>
              <a:ext uri="{FF2B5EF4-FFF2-40B4-BE49-F238E27FC236}">
                <a16:creationId xmlns:a16="http://schemas.microsoft.com/office/drawing/2014/main" id="{329CC6AE-8F31-0E1F-B086-8E36DA1603ED}"/>
              </a:ext>
            </a:extLst>
          </p:cNvPr>
          <p:cNvSpPr>
            <a:spLocks noGrp="1"/>
          </p:cNvSpPr>
          <p:nvPr>
            <p:ph type="title"/>
          </p:nvPr>
        </p:nvSpPr>
        <p:spPr>
          <a:xfrm>
            <a:off x="1066800" y="642594"/>
            <a:ext cx="10058400" cy="1371600"/>
          </a:xfrm>
        </p:spPr>
        <p:txBody>
          <a:bodyPr>
            <a:normAutofit/>
          </a:bodyPr>
          <a:lstStyle/>
          <a:p>
            <a:pPr algn="ctr"/>
            <a:r>
              <a:rPr lang="en-US" dirty="0"/>
              <a:t>Backgrounds</a:t>
            </a:r>
          </a:p>
        </p:txBody>
      </p:sp>
      <p:graphicFrame>
        <p:nvGraphicFramePr>
          <p:cNvPr id="5" name="Content Placeholder 2">
            <a:extLst>
              <a:ext uri="{FF2B5EF4-FFF2-40B4-BE49-F238E27FC236}">
                <a16:creationId xmlns:a16="http://schemas.microsoft.com/office/drawing/2014/main" id="{5335C821-656B-710A-9F24-FC233B2DC8B2}"/>
              </a:ext>
            </a:extLst>
          </p:cNvPr>
          <p:cNvGraphicFramePr>
            <a:graphicFrameLocks noGrp="1"/>
          </p:cNvGraphicFramePr>
          <p:nvPr>
            <p:ph idx="1"/>
            <p:extLst>
              <p:ext uri="{D42A27DB-BD31-4B8C-83A1-F6EECF244321}">
                <p14:modId xmlns:p14="http://schemas.microsoft.com/office/powerpoint/2010/main" val="920507272"/>
              </p:ext>
            </p:extLst>
          </p:nvPr>
        </p:nvGraphicFramePr>
        <p:xfrm>
          <a:off x="1066800" y="1657350"/>
          <a:ext cx="10058400" cy="437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018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mage of a makerspace- workbench with tools on shelves&#10;&#10;">
            <a:extLst>
              <a:ext uri="{FF2B5EF4-FFF2-40B4-BE49-F238E27FC236}">
                <a16:creationId xmlns:a16="http://schemas.microsoft.com/office/drawing/2014/main" id="{BB73B9E9-FF35-A0D0-A07D-27CB432BD6F3}"/>
              </a:ext>
            </a:extLst>
          </p:cNvPr>
          <p:cNvPicPr>
            <a:picLocks noChangeAspect="1"/>
          </p:cNvPicPr>
          <p:nvPr/>
        </p:nvPicPr>
        <p:blipFill rotWithShape="1">
          <a:blip r:embed="rId3"/>
          <a:srcRect t="19282" r="9091" b="12536"/>
          <a:stretch/>
        </p:blipFill>
        <p:spPr>
          <a:xfrm>
            <a:off x="-1866" y="-9973"/>
            <a:ext cx="12191980" cy="6857999"/>
          </a:xfrm>
          <a:prstGeom prst="rect">
            <a:avLst/>
          </a:prstGeom>
        </p:spPr>
      </p:pic>
      <p:sp>
        <p:nvSpPr>
          <p:cNvPr id="27" name="Rectangle 26">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D67F2-6B18-4BA5-EDE0-3BB38BE8909F}"/>
              </a:ext>
            </a:extLst>
          </p:cNvPr>
          <p:cNvSpPr>
            <a:spLocks noGrp="1"/>
          </p:cNvSpPr>
          <p:nvPr>
            <p:ph type="title"/>
          </p:nvPr>
        </p:nvSpPr>
        <p:spPr>
          <a:xfrm>
            <a:off x="774043" y="727626"/>
            <a:ext cx="4602152" cy="1718225"/>
          </a:xfrm>
        </p:spPr>
        <p:txBody>
          <a:bodyPr>
            <a:normAutofit/>
          </a:bodyPr>
          <a:lstStyle/>
          <a:p>
            <a:r>
              <a:rPr lang="en-US" sz="4400" dirty="0"/>
              <a:t>Maker Learning </a:t>
            </a:r>
          </a:p>
        </p:txBody>
      </p:sp>
      <p:sp>
        <p:nvSpPr>
          <p:cNvPr id="3" name="Content Placeholder 2">
            <a:extLst>
              <a:ext uri="{FF2B5EF4-FFF2-40B4-BE49-F238E27FC236}">
                <a16:creationId xmlns:a16="http://schemas.microsoft.com/office/drawing/2014/main" id="{BF3D22CB-D594-035F-0288-3521E6B9607E}"/>
              </a:ext>
            </a:extLst>
          </p:cNvPr>
          <p:cNvSpPr>
            <a:spLocks noGrp="1"/>
          </p:cNvSpPr>
          <p:nvPr>
            <p:ph idx="1"/>
          </p:nvPr>
        </p:nvSpPr>
        <p:spPr>
          <a:xfrm>
            <a:off x="727549" y="2538920"/>
            <a:ext cx="4602152" cy="3480066"/>
          </a:xfrm>
        </p:spPr>
        <p:txBody>
          <a:bodyPr>
            <a:normAutofit/>
          </a:bodyPr>
          <a:lstStyle/>
          <a:p>
            <a:pPr marL="0" indent="0">
              <a:buNone/>
            </a:pPr>
            <a:r>
              <a:rPr lang="en-US" sz="2700" dirty="0">
                <a:latin typeface="Century Gothic" panose="020B0502020202020204" pitchFamily="34" charset="0"/>
              </a:rPr>
              <a:t>A hands-on learning approach through which learners create, design, tinker, experiment, and share projects with a range of technologies</a:t>
            </a:r>
          </a:p>
        </p:txBody>
      </p:sp>
    </p:spTree>
    <p:extLst>
      <p:ext uri="{BB962C8B-B14F-4D97-AF65-F5344CB8AC3E}">
        <p14:creationId xmlns:p14="http://schemas.microsoft.com/office/powerpoint/2010/main" val="762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8B9301C-4DE9-EB6A-E947-9FFD557A3DC0}"/>
              </a:ext>
            </a:extLst>
          </p:cNvPr>
          <p:cNvSpPr>
            <a:spLocks noGrp="1"/>
          </p:cNvSpPr>
          <p:nvPr>
            <p:ph type="title"/>
          </p:nvPr>
        </p:nvSpPr>
        <p:spPr>
          <a:xfrm>
            <a:off x="1066800" y="642594"/>
            <a:ext cx="10058400" cy="1371600"/>
          </a:xfrm>
        </p:spPr>
        <p:txBody>
          <a:bodyPr>
            <a:normAutofit/>
          </a:bodyPr>
          <a:lstStyle/>
          <a:p>
            <a:pPr algn="ctr"/>
            <a:r>
              <a:rPr lang="en-US" dirty="0"/>
              <a:t>Co-Teaching </a:t>
            </a:r>
          </a:p>
        </p:txBody>
      </p:sp>
      <p:graphicFrame>
        <p:nvGraphicFramePr>
          <p:cNvPr id="5" name="Content Placeholder 2">
            <a:extLst>
              <a:ext uri="{FF2B5EF4-FFF2-40B4-BE49-F238E27FC236}">
                <a16:creationId xmlns:a16="http://schemas.microsoft.com/office/drawing/2014/main" id="{02BA47D3-8402-9ABB-A99F-DD812F9E1C01}"/>
              </a:ext>
            </a:extLst>
          </p:cNvPr>
          <p:cNvGraphicFramePr>
            <a:graphicFrameLocks noGrp="1"/>
          </p:cNvGraphicFramePr>
          <p:nvPr>
            <p:ph idx="1"/>
            <p:extLst>
              <p:ext uri="{D42A27DB-BD31-4B8C-83A1-F6EECF244321}">
                <p14:modId xmlns:p14="http://schemas.microsoft.com/office/powerpoint/2010/main" val="374921931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21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6405-F942-6F14-B609-7584474B7CD1}"/>
              </a:ext>
            </a:extLst>
          </p:cNvPr>
          <p:cNvSpPr>
            <a:spLocks noGrp="1"/>
          </p:cNvSpPr>
          <p:nvPr>
            <p:ph type="title"/>
          </p:nvPr>
        </p:nvSpPr>
        <p:spPr/>
        <p:txBody>
          <a:bodyPr/>
          <a:lstStyle/>
          <a:p>
            <a:pPr algn="ctr"/>
            <a:r>
              <a:rPr lang="en-US" dirty="0"/>
              <a:t>The Research </a:t>
            </a:r>
          </a:p>
        </p:txBody>
      </p:sp>
      <p:sp>
        <p:nvSpPr>
          <p:cNvPr id="3" name="Content Placeholder 2">
            <a:extLst>
              <a:ext uri="{FF2B5EF4-FFF2-40B4-BE49-F238E27FC236}">
                <a16:creationId xmlns:a16="http://schemas.microsoft.com/office/drawing/2014/main" id="{935CB5E8-11BD-BD55-8E40-FBB1BEB98D5F}"/>
              </a:ext>
            </a:extLst>
          </p:cNvPr>
          <p:cNvSpPr>
            <a:spLocks noGrp="1"/>
          </p:cNvSpPr>
          <p:nvPr>
            <p:ph idx="1"/>
          </p:nvPr>
        </p:nvSpPr>
        <p:spPr/>
        <p:txBody>
          <a:bodyPr>
            <a:normAutofit/>
          </a:bodyPr>
          <a:lstStyle/>
          <a:p>
            <a:r>
              <a:rPr lang="en-US" sz="2300" b="1" dirty="0">
                <a:latin typeface="Century Gothic" panose="020B0502020202020204" pitchFamily="34" charset="0"/>
              </a:rPr>
              <a:t>Goal:  </a:t>
            </a:r>
            <a:r>
              <a:rPr lang="en-US" sz="2300" dirty="0">
                <a:latin typeface="Century Gothic" panose="020B0502020202020204" pitchFamily="34" charset="0"/>
              </a:rPr>
              <a:t>Aims to understand co-teaching practices between school librarians and classroom teachers when facilitating inquiry and maker learning</a:t>
            </a:r>
          </a:p>
          <a:p>
            <a:r>
              <a:rPr lang="en-US" sz="2300" b="1" dirty="0">
                <a:latin typeface="Century Gothic" panose="020B0502020202020204" pitchFamily="34" charset="0"/>
              </a:rPr>
              <a:t>Research questions: </a:t>
            </a:r>
          </a:p>
          <a:p>
            <a:pPr lvl="1"/>
            <a:r>
              <a:rPr lang="en-US" sz="2300" dirty="0">
                <a:latin typeface="Century Gothic" panose="020B0502020202020204" pitchFamily="34" charset="0"/>
              </a:rPr>
              <a:t>How did the school librarians and classroom teachers co-teach to facilitate inquiry and maker learning? </a:t>
            </a:r>
          </a:p>
          <a:p>
            <a:pPr lvl="1"/>
            <a:r>
              <a:rPr lang="en-US" sz="2300" dirty="0">
                <a:latin typeface="Century Gothic" panose="020B0502020202020204" pitchFamily="34" charset="0"/>
              </a:rPr>
              <a:t>What were the roles of school librarians in co-teaching with classroom teachers? </a:t>
            </a:r>
          </a:p>
          <a:p>
            <a:pPr lvl="1"/>
            <a:r>
              <a:rPr lang="en-US" sz="2300" dirty="0">
                <a:latin typeface="Century Gothic" panose="020B0502020202020204" pitchFamily="34" charset="0"/>
              </a:rPr>
              <a:t>What were the processes and approaches to co-teaching? </a:t>
            </a:r>
            <a:endParaRPr lang="en-US" sz="2300" b="1" dirty="0">
              <a:latin typeface="Century Gothic" panose="020B0502020202020204" pitchFamily="34" charset="0"/>
            </a:endParaRPr>
          </a:p>
          <a:p>
            <a:pPr marL="0" indent="0">
              <a:buNone/>
            </a:pPr>
            <a:endParaRPr lang="en-US" sz="2300" dirty="0">
              <a:latin typeface="Century Gothic" panose="020B0502020202020204" pitchFamily="34" charset="0"/>
            </a:endParaRPr>
          </a:p>
        </p:txBody>
      </p:sp>
    </p:spTree>
    <p:extLst>
      <p:ext uri="{BB962C8B-B14F-4D97-AF65-F5344CB8AC3E}">
        <p14:creationId xmlns:p14="http://schemas.microsoft.com/office/powerpoint/2010/main" val="251317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4AF7-AA23-832F-2D73-312983FE3576}"/>
              </a:ext>
            </a:extLst>
          </p:cNvPr>
          <p:cNvSpPr>
            <a:spLocks noGrp="1"/>
          </p:cNvSpPr>
          <p:nvPr>
            <p:ph type="title"/>
          </p:nvPr>
        </p:nvSpPr>
        <p:spPr/>
        <p:txBody>
          <a:bodyPr/>
          <a:lstStyle/>
          <a:p>
            <a:pPr algn="ctr"/>
            <a:r>
              <a:rPr lang="en-US" dirty="0"/>
              <a:t>The Research (Cont.) </a:t>
            </a:r>
          </a:p>
        </p:txBody>
      </p:sp>
      <p:sp>
        <p:nvSpPr>
          <p:cNvPr id="3" name="Content Placeholder 2">
            <a:extLst>
              <a:ext uri="{FF2B5EF4-FFF2-40B4-BE49-F238E27FC236}">
                <a16:creationId xmlns:a16="http://schemas.microsoft.com/office/drawing/2014/main" id="{0D80BDAC-22E1-67CD-2C82-16834BA65D44}"/>
              </a:ext>
            </a:extLst>
          </p:cNvPr>
          <p:cNvSpPr>
            <a:spLocks noGrp="1"/>
          </p:cNvSpPr>
          <p:nvPr>
            <p:ph idx="1"/>
          </p:nvPr>
        </p:nvSpPr>
        <p:spPr/>
        <p:txBody>
          <a:bodyPr>
            <a:normAutofit lnSpcReduction="10000"/>
          </a:bodyPr>
          <a:lstStyle/>
          <a:p>
            <a:r>
              <a:rPr lang="en-US" sz="2500" dirty="0">
                <a:latin typeface="Century Gothic" panose="020B0502020202020204" pitchFamily="34" charset="0"/>
              </a:rPr>
              <a:t>Investigated the ways that educators took part in co-teaching 35 inquiry/making units in a public school system in a mid-sized suburban community over three years (2016-2019)</a:t>
            </a:r>
          </a:p>
          <a:p>
            <a:r>
              <a:rPr lang="en-US" sz="2500" b="1" dirty="0">
                <a:latin typeface="Century Gothic" panose="020B0502020202020204" pitchFamily="34" charset="0"/>
              </a:rPr>
              <a:t>Data collection</a:t>
            </a:r>
            <a:r>
              <a:rPr lang="en-US" sz="2500" dirty="0">
                <a:latin typeface="Century Gothic" panose="020B0502020202020204" pitchFamily="34" charset="0"/>
              </a:rPr>
              <a:t>: interviews and field observation </a:t>
            </a:r>
          </a:p>
          <a:p>
            <a:r>
              <a:rPr lang="en-US" sz="2500" b="1" dirty="0">
                <a:latin typeface="Century Gothic" panose="020B0502020202020204" pitchFamily="34" charset="0"/>
              </a:rPr>
              <a:t>Participants: </a:t>
            </a:r>
            <a:r>
              <a:rPr lang="en-US" sz="2500" dirty="0">
                <a:latin typeface="Century Gothic" panose="020B0502020202020204" pitchFamily="34" charset="0"/>
              </a:rPr>
              <a:t>25 educators (5 librarians, 18 classroom teachers with different disciplines, and 2 gifted-resource coordinators) across 3 schools (1 elementary, 1 middle, and 1 high schools) </a:t>
            </a:r>
          </a:p>
          <a:p>
            <a:r>
              <a:rPr lang="en-US" sz="2500" b="1" dirty="0">
                <a:latin typeface="Century Gothic" panose="020B0502020202020204" pitchFamily="34" charset="0"/>
              </a:rPr>
              <a:t>Data analysis: </a:t>
            </a:r>
            <a:r>
              <a:rPr lang="en-US" sz="2500" dirty="0">
                <a:latin typeface="Century Gothic" panose="020B0502020202020204" pitchFamily="34" charset="0"/>
              </a:rPr>
              <a:t>multiple iterative cycles of qualitative coding processes. </a:t>
            </a:r>
          </a:p>
          <a:p>
            <a:endParaRPr lang="en-US" sz="2500" dirty="0">
              <a:latin typeface="Century Gothic" panose="020B0502020202020204" pitchFamily="34" charset="0"/>
            </a:endParaRPr>
          </a:p>
        </p:txBody>
      </p:sp>
    </p:spTree>
    <p:extLst>
      <p:ext uri="{BB962C8B-B14F-4D97-AF65-F5344CB8AC3E}">
        <p14:creationId xmlns:p14="http://schemas.microsoft.com/office/powerpoint/2010/main" val="1649196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2E24"/>
      </a:dk2>
      <a:lt2>
        <a:srgbClr val="E8E2E8"/>
      </a:lt2>
      <a:accent1>
        <a:srgbClr val="47B547"/>
      </a:accent1>
      <a:accent2>
        <a:srgbClr val="6CB13B"/>
      </a:accent2>
      <a:accent3>
        <a:srgbClr val="98A942"/>
      </a:accent3>
      <a:accent4>
        <a:srgbClr val="B1933B"/>
      </a:accent4>
      <a:accent5>
        <a:srgbClr val="C3744D"/>
      </a:accent5>
      <a:accent6>
        <a:srgbClr val="B13B45"/>
      </a:accent6>
      <a:hlink>
        <a:srgbClr val="AF743A"/>
      </a:hlink>
      <a:folHlink>
        <a:srgbClr val="7F7F7F"/>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2996</TotalTime>
  <Words>806</Words>
  <Application>Microsoft Macintosh PowerPoint</Application>
  <PresentationFormat>Widescreen</PresentationFormat>
  <Paragraphs>97</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-webkit-standard</vt:lpstr>
      <vt:lpstr>Arial</vt:lpstr>
      <vt:lpstr>Avenir</vt:lpstr>
      <vt:lpstr>Calibri</vt:lpstr>
      <vt:lpstr>Century Gothic</vt:lpstr>
      <vt:lpstr>Garamond</vt:lpstr>
      <vt:lpstr>Gill Sans MT</vt:lpstr>
      <vt:lpstr>SavonVTI</vt:lpstr>
      <vt:lpstr>Co-teaching and  the role of school librarians  in facilitating maker learning  in schools</vt:lpstr>
      <vt:lpstr>PowerPoint Presentation</vt:lpstr>
      <vt:lpstr>Can we make  in schools? </vt:lpstr>
      <vt:lpstr>Challenges of Incorporating  Making into Schools</vt:lpstr>
      <vt:lpstr>Backgrounds</vt:lpstr>
      <vt:lpstr>Maker Learning </vt:lpstr>
      <vt:lpstr>Co-Teaching </vt:lpstr>
      <vt:lpstr>The Research </vt:lpstr>
      <vt:lpstr>The Research (Cont.) </vt:lpstr>
      <vt:lpstr>FINDINGS </vt:lpstr>
      <vt:lpstr>Co-planning </vt:lpstr>
      <vt:lpstr>Co-Implementing</vt:lpstr>
      <vt:lpstr>Informal, Individual Coaching </vt:lpstr>
      <vt:lpstr>Cognitive Apprenticeship </vt:lpstr>
      <vt:lpstr>Cognitive Apprenticeship-- Modeling </vt:lpstr>
      <vt:lpstr>Classroom Management </vt:lpstr>
      <vt:lpstr>Co-assessing</vt:lpstr>
      <vt:lpstr>PowerPoint Presentation</vt:lpstr>
      <vt:lpstr>Conclusion and Implications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Koh, Kyungwon</dc:creator>
  <cp:lastModifiedBy>Koh, Kyungwon</cp:lastModifiedBy>
  <cp:revision>35</cp:revision>
  <cp:lastPrinted>2025-02-20T20:28:40Z</cp:lastPrinted>
  <dcterms:created xsi:type="dcterms:W3CDTF">2023-10-12T17:32:44Z</dcterms:created>
  <dcterms:modified xsi:type="dcterms:W3CDTF">2025-02-21T19:39:36Z</dcterms:modified>
</cp:coreProperties>
</file>