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9" r:id="rId3"/>
    <p:sldId id="263" r:id="rId4"/>
    <p:sldId id="264" r:id="rId5"/>
    <p:sldId id="301" r:id="rId6"/>
    <p:sldId id="273" r:id="rId7"/>
    <p:sldId id="274" r:id="rId8"/>
    <p:sldId id="276" r:id="rId9"/>
    <p:sldId id="279" r:id="rId10"/>
    <p:sldId id="283" r:id="rId11"/>
    <p:sldId id="285" r:id="rId12"/>
    <p:sldId id="302" r:id="rId13"/>
    <p:sldId id="289" r:id="rId14"/>
    <p:sldId id="290" r:id="rId15"/>
    <p:sldId id="303" r:id="rId16"/>
    <p:sldId id="292" r:id="rId17"/>
    <p:sldId id="294" r:id="rId18"/>
    <p:sldId id="295" r:id="rId19"/>
    <p:sldId id="298" r:id="rId20"/>
    <p:sldId id="300" r:id="rId21"/>
    <p:sldId id="29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15" autoAdjust="0"/>
    <p:restoredTop sz="85211" autoAdjust="0"/>
  </p:normalViewPr>
  <p:slideViewPr>
    <p:cSldViewPr>
      <p:cViewPr varScale="1">
        <p:scale>
          <a:sx n="100" d="100"/>
          <a:sy n="100" d="100"/>
        </p:scale>
        <p:origin x="1842" y="8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52E60-B6D6-466C-8D8A-F62E3BE690AE}" type="datetimeFigureOut">
              <a:rPr lang="en-US" smtClean="0"/>
              <a:pPr/>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3D25F-B5F4-4545-B9FD-B53C4FABE895}" type="slidenum">
              <a:rPr lang="en-US" smtClean="0"/>
              <a:pPr/>
              <a:t>‹#›</a:t>
            </a:fld>
            <a:endParaRPr lang="en-US"/>
          </a:p>
        </p:txBody>
      </p:sp>
    </p:spTree>
    <p:extLst>
      <p:ext uri="{BB962C8B-B14F-4D97-AF65-F5344CB8AC3E}">
        <p14:creationId xmlns:p14="http://schemas.microsoft.com/office/powerpoint/2010/main" val="312618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ACF010-E4A6-4A5E-8039-BADF3471493E}" type="slidenum">
              <a:rPr lang="en-US" smtClean="0"/>
              <a:pPr/>
              <a:t>1</a:t>
            </a:fld>
            <a:endParaRPr lang="en-US"/>
          </a:p>
        </p:txBody>
      </p:sp>
    </p:spTree>
    <p:extLst>
      <p:ext uri="{BB962C8B-B14F-4D97-AF65-F5344CB8AC3E}">
        <p14:creationId xmlns:p14="http://schemas.microsoft.com/office/powerpoint/2010/main" val="363637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Hermetic bags have contained infestation for the last nine months even though 80 adult specimens of </a:t>
            </a:r>
            <a:r>
              <a:rPr lang="en-US" dirty="0" err="1" smtClean="0"/>
              <a:t>Rhyzopertha</a:t>
            </a:r>
            <a:r>
              <a:rPr lang="en-US" dirty="0" smtClean="0"/>
              <a:t> </a:t>
            </a:r>
            <a:r>
              <a:rPr lang="en-US" dirty="0" err="1" smtClean="0"/>
              <a:t>dominica</a:t>
            </a:r>
            <a:r>
              <a:rPr lang="en-US" dirty="0" smtClean="0"/>
              <a:t> were introduced to H2 and H4 in August, 2013. Gunny bags have been severely affected by spontaneous infestation while</a:t>
            </a:r>
            <a:r>
              <a:rPr lang="en-US" baseline="0" dirty="0" smtClean="0"/>
              <a:t> the</a:t>
            </a:r>
            <a:r>
              <a:rPr lang="en-US" dirty="0" smtClean="0"/>
              <a:t> metallic bins have also been affected. Hermetic bags appear to be the most effective of all the three storage techniques.</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17</a:t>
            </a:fld>
            <a:endParaRPr lang="en-US"/>
          </a:p>
        </p:txBody>
      </p:sp>
    </p:spTree>
    <p:extLst>
      <p:ext uri="{BB962C8B-B14F-4D97-AF65-F5344CB8AC3E}">
        <p14:creationId xmlns:p14="http://schemas.microsoft.com/office/powerpoint/2010/main" val="213564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Milling yield of wheat over the time was almost the same for all the three storage types and corresponded nicely with</a:t>
            </a:r>
            <a:r>
              <a:rPr lang="en-US" baseline="0" dirty="0" smtClean="0"/>
              <a:t> the</a:t>
            </a:r>
            <a:r>
              <a:rPr lang="en-US" dirty="0" smtClean="0"/>
              <a:t> earlier studies.</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18</a:t>
            </a:fld>
            <a:endParaRPr lang="en-US"/>
          </a:p>
        </p:txBody>
      </p:sp>
    </p:spTree>
    <p:extLst>
      <p:ext uri="{BB962C8B-B14F-4D97-AF65-F5344CB8AC3E}">
        <p14:creationId xmlns:p14="http://schemas.microsoft.com/office/powerpoint/2010/main" val="142554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Recommended usage of fumigants for cereal</a:t>
            </a:r>
            <a:r>
              <a:rPr lang="en-US" baseline="0" dirty="0" smtClean="0"/>
              <a:t> storage </a:t>
            </a:r>
            <a:r>
              <a:rPr lang="en-US" dirty="0" smtClean="0"/>
              <a:t>at Central Warehousing Corporation (India)</a:t>
            </a:r>
            <a:r>
              <a:rPr lang="en-US" baseline="0" dirty="0" smtClean="0"/>
              <a:t>: </a:t>
            </a:r>
            <a:r>
              <a:rPr lang="en-US" dirty="0" err="1" smtClean="0"/>
              <a:t>Phosphine</a:t>
            </a:r>
            <a:r>
              <a:rPr lang="en-US" dirty="0" smtClean="0"/>
              <a:t>/Methyl Bromide (every 3 Months); </a:t>
            </a:r>
            <a:r>
              <a:rPr lang="en-US" dirty="0" err="1" smtClean="0"/>
              <a:t>Malathion</a:t>
            </a:r>
            <a:r>
              <a:rPr lang="en-US" dirty="0" smtClean="0"/>
              <a:t>/DDVP (every 2 weeks) </a:t>
            </a:r>
            <a:endParaRPr lang="en-US" dirty="0"/>
          </a:p>
        </p:txBody>
      </p:sp>
      <p:sp>
        <p:nvSpPr>
          <p:cNvPr id="4" name="Slide Number Placeholder 3"/>
          <p:cNvSpPr>
            <a:spLocks noGrp="1"/>
          </p:cNvSpPr>
          <p:nvPr>
            <p:ph type="sldNum" sz="quarter" idx="10"/>
          </p:nvPr>
        </p:nvSpPr>
        <p:spPr/>
        <p:txBody>
          <a:bodyPr/>
          <a:lstStyle/>
          <a:p>
            <a:fld id="{12ACF010-E4A6-4A5E-8039-BADF3471493E}" type="slidenum">
              <a:rPr lang="en-US" smtClean="0"/>
              <a:pPr/>
              <a:t>19</a:t>
            </a:fld>
            <a:endParaRPr lang="en-US"/>
          </a:p>
        </p:txBody>
      </p:sp>
    </p:spTree>
    <p:extLst>
      <p:ext uri="{BB962C8B-B14F-4D97-AF65-F5344CB8AC3E}">
        <p14:creationId xmlns:p14="http://schemas.microsoft.com/office/powerpoint/2010/main" val="418015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80 adult specimens of </a:t>
            </a:r>
            <a:r>
              <a:rPr lang="en-US" dirty="0" err="1" smtClean="0"/>
              <a:t>Rhyzopertha</a:t>
            </a:r>
            <a:r>
              <a:rPr lang="en-US" dirty="0" smtClean="0"/>
              <a:t> </a:t>
            </a:r>
            <a:r>
              <a:rPr lang="en-US" dirty="0" err="1" smtClean="0"/>
              <a:t>dominica</a:t>
            </a:r>
            <a:r>
              <a:rPr lang="en-US" dirty="0" smtClean="0"/>
              <a:t> were introduced on 13.08.2013  in H2 and H4</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3</a:t>
            </a:fld>
            <a:endParaRPr lang="en-US"/>
          </a:p>
        </p:txBody>
      </p:sp>
    </p:spTree>
    <p:extLst>
      <p:ext uri="{BB962C8B-B14F-4D97-AF65-F5344CB8AC3E}">
        <p14:creationId xmlns:p14="http://schemas.microsoft.com/office/powerpoint/2010/main" val="12327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Sensors were isolated from each other by using silicone</a:t>
            </a:r>
            <a:r>
              <a:rPr lang="en-US" baseline="0" dirty="0" smtClean="0"/>
              <a:t> sealant.</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4</a:t>
            </a:fld>
            <a:endParaRPr lang="en-US"/>
          </a:p>
        </p:txBody>
      </p:sp>
    </p:spTree>
    <p:extLst>
      <p:ext uri="{BB962C8B-B14F-4D97-AF65-F5344CB8AC3E}">
        <p14:creationId xmlns:p14="http://schemas.microsoft.com/office/powerpoint/2010/main" val="25716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Temperature varied between 38 to</a:t>
            </a:r>
            <a:r>
              <a:rPr lang="en-US" baseline="0" dirty="0" smtClean="0"/>
              <a:t> 8° C while RH varied from 15 to 95% during this experiment.</a:t>
            </a:r>
            <a:endParaRPr lang="en-US" dirty="0" smtClean="0"/>
          </a:p>
          <a:p>
            <a:r>
              <a:rPr lang="en-US" dirty="0" smtClean="0"/>
              <a:t>6 hour sampling from 26.10.2013 onwards. </a:t>
            </a:r>
          </a:p>
          <a:p>
            <a:r>
              <a:rPr lang="en-US" dirty="0" smtClean="0"/>
              <a:t>Change in scale on the horizontal axis is due to this sampling</a:t>
            </a:r>
            <a:r>
              <a:rPr lang="en-US" baseline="0" dirty="0" smtClean="0"/>
              <a:t> difference.</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6</a:t>
            </a:fld>
            <a:endParaRPr lang="en-US"/>
          </a:p>
        </p:txBody>
      </p:sp>
    </p:spTree>
    <p:extLst>
      <p:ext uri="{BB962C8B-B14F-4D97-AF65-F5344CB8AC3E}">
        <p14:creationId xmlns:p14="http://schemas.microsoft.com/office/powerpoint/2010/main" val="282391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CO2 buildup is faster</a:t>
            </a:r>
            <a:r>
              <a:rPr lang="en-US" baseline="0" dirty="0" smtClean="0"/>
              <a:t> in bags having wheat with higher moisture content.</a:t>
            </a:r>
            <a:endParaRPr lang="en-US" dirty="0" smtClean="0"/>
          </a:p>
          <a:p>
            <a:r>
              <a:rPr lang="en-US" dirty="0" smtClean="0"/>
              <a:t>Failure</a:t>
            </a:r>
            <a:r>
              <a:rPr lang="en-US" baseline="0" dirty="0" smtClean="0"/>
              <a:t> to obtain gas tightness. Periodic sampling or improper insulation at the point of wire/cable exit could be the reasons.</a:t>
            </a:r>
          </a:p>
          <a:p>
            <a:r>
              <a:rPr lang="en-US" baseline="0" dirty="0" smtClean="0"/>
              <a:t>This failure of obtaining gas tightness and moisture accumulation in peripheral layers has been reported by Darby &amp; </a:t>
            </a:r>
            <a:r>
              <a:rPr lang="en-US" baseline="0" dirty="0" err="1" smtClean="0"/>
              <a:t>Caddick</a:t>
            </a:r>
            <a:r>
              <a:rPr lang="en-US" baseline="0" dirty="0" smtClean="0"/>
              <a:t> (2007). </a:t>
            </a:r>
          </a:p>
          <a:p>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7</a:t>
            </a:fld>
            <a:endParaRPr lang="en-US"/>
          </a:p>
        </p:txBody>
      </p:sp>
    </p:spTree>
    <p:extLst>
      <p:ext uri="{BB962C8B-B14F-4D97-AF65-F5344CB8AC3E}">
        <p14:creationId xmlns:p14="http://schemas.microsoft.com/office/powerpoint/2010/main" val="221887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Sampling orifice was</a:t>
            </a:r>
            <a:r>
              <a:rPr lang="en-US" baseline="0" dirty="0" smtClean="0"/>
              <a:t> made on the top of hermetic bag as it was feared that holes on the sides will be difficult to close. However this restricted us from profiling moisture migration in horizontal plane and may have caused erroneous moisture content readings.</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13</a:t>
            </a:fld>
            <a:endParaRPr lang="en-US"/>
          </a:p>
        </p:txBody>
      </p:sp>
    </p:spTree>
    <p:extLst>
      <p:ext uri="{BB962C8B-B14F-4D97-AF65-F5344CB8AC3E}">
        <p14:creationId xmlns:p14="http://schemas.microsoft.com/office/powerpoint/2010/main" val="235561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Ambient temperature/RH variations affected all</a:t>
            </a:r>
            <a:r>
              <a:rPr lang="en-US" baseline="0" dirty="0" smtClean="0"/>
              <a:t> the three storage structures with varying degree. Gunny bags had maximum temperature dependant moisture content variation followed by metallic bins. Hermetic bags showed least effect for all the three. Still 2-4% moisture content variation in the bags indicate temperature dependant moisture migration. Further studies are required for profiling of this moisture migration in HBs. </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14</a:t>
            </a:fld>
            <a:endParaRPr lang="en-US"/>
          </a:p>
        </p:txBody>
      </p:sp>
    </p:spTree>
    <p:extLst>
      <p:ext uri="{BB962C8B-B14F-4D97-AF65-F5344CB8AC3E}">
        <p14:creationId xmlns:p14="http://schemas.microsoft.com/office/powerpoint/2010/main" val="191902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Thousand kernel weight test results</a:t>
            </a:r>
            <a:r>
              <a:rPr lang="en-US" baseline="0" dirty="0" smtClean="0"/>
              <a:t> for all the structures corresponded nicely with the results of wheat moisture content test for each structure.</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15</a:t>
            </a:fld>
            <a:endParaRPr lang="en-US"/>
          </a:p>
        </p:txBody>
      </p:sp>
    </p:spTree>
    <p:extLst>
      <p:ext uri="{BB962C8B-B14F-4D97-AF65-F5344CB8AC3E}">
        <p14:creationId xmlns:p14="http://schemas.microsoft.com/office/powerpoint/2010/main" val="323332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Wheat</a:t>
            </a:r>
            <a:r>
              <a:rPr lang="en-US" baseline="0" dirty="0" smtClean="0"/>
              <a:t> stored in Hermetic Bags has maintained above 85% germination after 9 months of storage. Germination percentage is in confirmation with the standards according to the International Rules for Seed Testing (ISTA, 2011).</a:t>
            </a:r>
            <a:endParaRPr lang="en-US" dirty="0"/>
          </a:p>
        </p:txBody>
      </p:sp>
      <p:sp>
        <p:nvSpPr>
          <p:cNvPr id="4" name="Slide Number Placeholder 3"/>
          <p:cNvSpPr>
            <a:spLocks noGrp="1"/>
          </p:cNvSpPr>
          <p:nvPr>
            <p:ph type="sldNum" sz="quarter" idx="10"/>
          </p:nvPr>
        </p:nvSpPr>
        <p:spPr/>
        <p:txBody>
          <a:bodyPr/>
          <a:lstStyle/>
          <a:p>
            <a:fld id="{6243D25F-B5F4-4545-B9FD-B53C4FABE895}" type="slidenum">
              <a:rPr lang="en-US" smtClean="0"/>
              <a:pPr/>
              <a:t>16</a:t>
            </a:fld>
            <a:endParaRPr lang="en-US"/>
          </a:p>
        </p:txBody>
      </p:sp>
    </p:spTree>
    <p:extLst>
      <p:ext uri="{BB962C8B-B14F-4D97-AF65-F5344CB8AC3E}">
        <p14:creationId xmlns:p14="http://schemas.microsoft.com/office/powerpoint/2010/main" val="3780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2/9/2015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2/9/2015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762000"/>
            <a:ext cx="7772400" cy="1508760"/>
          </a:xfrm>
        </p:spPr>
        <p:txBody>
          <a:bodyPr>
            <a:noAutofit/>
          </a:bodyPr>
          <a:lstStyle/>
          <a:p>
            <a:pPr algn="ctr"/>
            <a:r>
              <a:rPr lang="en-US" sz="4000" dirty="0" smtClean="0">
                <a:solidFill>
                  <a:schemeClr val="tx2"/>
                </a:solidFill>
              </a:rPr>
              <a:t>Comparison of Hermetic </a:t>
            </a:r>
            <a:r>
              <a:rPr lang="en-US" sz="4000" dirty="0">
                <a:solidFill>
                  <a:schemeClr val="tx2"/>
                </a:solidFill>
              </a:rPr>
              <a:t>Wheat Storage </a:t>
            </a:r>
            <a:r>
              <a:rPr lang="en-US" sz="4000" dirty="0" smtClean="0">
                <a:solidFill>
                  <a:schemeClr val="tx2"/>
                </a:solidFill>
              </a:rPr>
              <a:t>with Traditional Storage Methods in India</a:t>
            </a:r>
          </a:p>
        </p:txBody>
      </p:sp>
      <p:sp>
        <p:nvSpPr>
          <p:cNvPr id="8" name="Rectangle 7"/>
          <p:cNvSpPr/>
          <p:nvPr/>
        </p:nvSpPr>
        <p:spPr>
          <a:xfrm>
            <a:off x="533400" y="2895600"/>
            <a:ext cx="8382000" cy="707886"/>
          </a:xfrm>
          <a:prstGeom prst="rect">
            <a:avLst/>
          </a:prstGeom>
        </p:spPr>
        <p:txBody>
          <a:bodyPr wrap="square">
            <a:spAutoFit/>
          </a:bodyPr>
          <a:lstStyle/>
          <a:p>
            <a:pPr algn="ctr"/>
            <a:r>
              <a:rPr lang="en-US" sz="2000" b="1" dirty="0" smtClean="0"/>
              <a:t>Pavel </a:t>
            </a:r>
            <a:r>
              <a:rPr lang="en-US" sz="2000" b="1" dirty="0" err="1" smtClean="0"/>
              <a:t>Somavat</a:t>
            </a:r>
            <a:r>
              <a:rPr lang="en-US" sz="2000" b="1" baseline="30000" dirty="0" err="1" smtClean="0">
                <a:latin typeface="Arial" pitchFamily="34" charset="0"/>
                <a:ea typeface="Times New Roman" pitchFamily="18" charset="0"/>
                <a:cs typeface="Times New Roman" pitchFamily="18" charset="0"/>
              </a:rPr>
              <a:t>a,b</a:t>
            </a:r>
            <a:r>
              <a:rPr lang="en-US" sz="2000" b="1" dirty="0" smtClean="0"/>
              <a:t>, Haibo </a:t>
            </a:r>
            <a:r>
              <a:rPr lang="en-US" sz="2000" b="1" dirty="0" err="1" smtClean="0"/>
              <a:t>Huang</a:t>
            </a:r>
            <a:r>
              <a:rPr lang="en-US" sz="2000" b="1" baseline="30000" dirty="0" err="1" smtClean="0">
                <a:latin typeface="Arial" pitchFamily="34" charset="0"/>
                <a:ea typeface="Times New Roman" pitchFamily="18" charset="0"/>
                <a:cs typeface="Times New Roman" pitchFamily="18" charset="0"/>
              </a:rPr>
              <a:t>b</a:t>
            </a:r>
            <a:r>
              <a:rPr lang="en-US" sz="2000" b="1" dirty="0" smtClean="0"/>
              <a:t>, Sunil Kumar</a:t>
            </a:r>
            <a:r>
              <a:rPr lang="en-US" sz="2000" b="1" baseline="30000" dirty="0" smtClean="0">
                <a:latin typeface="Arial" pitchFamily="34" charset="0"/>
                <a:ea typeface="Times New Roman" pitchFamily="18" charset="0"/>
                <a:cs typeface="Times New Roman" pitchFamily="18" charset="0"/>
              </a:rPr>
              <a:t>a</a:t>
            </a:r>
            <a:r>
              <a:rPr lang="en-US" sz="2000" b="1" dirty="0" smtClean="0"/>
              <a:t>, </a:t>
            </a:r>
            <a:r>
              <a:rPr lang="en-US" sz="2000" b="1" dirty="0" err="1" smtClean="0"/>
              <a:t>Mukesh</a:t>
            </a:r>
            <a:r>
              <a:rPr lang="en-US" sz="2000" b="1" dirty="0" smtClean="0"/>
              <a:t> K. </a:t>
            </a:r>
            <a:r>
              <a:rPr lang="en-US" sz="2000" b="1" dirty="0" err="1" smtClean="0"/>
              <a:t>Garg</a:t>
            </a:r>
            <a:r>
              <a:rPr lang="en-US" sz="2000" b="1" baseline="30000" dirty="0" err="1" smtClean="0">
                <a:latin typeface="Arial" pitchFamily="34" charset="0"/>
                <a:ea typeface="Times New Roman" pitchFamily="18" charset="0"/>
                <a:cs typeface="Times New Roman" pitchFamily="18" charset="0"/>
              </a:rPr>
              <a:t>a</a:t>
            </a:r>
            <a:r>
              <a:rPr lang="en-US" sz="2000" b="1" dirty="0" smtClean="0"/>
              <a:t>, </a:t>
            </a:r>
            <a:br>
              <a:rPr lang="en-US" sz="2000" b="1" dirty="0" smtClean="0"/>
            </a:br>
            <a:r>
              <a:rPr lang="en-US" sz="2000" b="1" dirty="0" smtClean="0"/>
              <a:t>Mary-Grace C. </a:t>
            </a:r>
            <a:r>
              <a:rPr lang="en-US" sz="2000" b="1" dirty="0" err="1" smtClean="0"/>
              <a:t>Danao</a:t>
            </a:r>
            <a:r>
              <a:rPr lang="en-US" sz="2000" b="1" baseline="30000" dirty="0" err="1" smtClean="0">
                <a:latin typeface="Arial" pitchFamily="34" charset="0"/>
                <a:ea typeface="Times New Roman" pitchFamily="18" charset="0"/>
                <a:cs typeface="Times New Roman" pitchFamily="18" charset="0"/>
              </a:rPr>
              <a:t>b</a:t>
            </a:r>
            <a:r>
              <a:rPr lang="en-US" sz="2000" b="1" dirty="0" smtClean="0"/>
              <a:t>, Vijay </a:t>
            </a:r>
            <a:r>
              <a:rPr lang="en-US" sz="2000" b="1" dirty="0" err="1" smtClean="0"/>
              <a:t>Singh</a:t>
            </a:r>
            <a:r>
              <a:rPr lang="en-US" sz="2000" b="1" baseline="30000" dirty="0" err="1" smtClean="0">
                <a:latin typeface="Arial" pitchFamily="34" charset="0"/>
                <a:ea typeface="Times New Roman" pitchFamily="18" charset="0"/>
                <a:cs typeface="Times New Roman" pitchFamily="18" charset="0"/>
              </a:rPr>
              <a:t>b</a:t>
            </a:r>
            <a:r>
              <a:rPr lang="en-US" sz="2000" b="1" dirty="0" smtClean="0"/>
              <a:t>, Kent D. </a:t>
            </a:r>
            <a:r>
              <a:rPr lang="en-US" sz="2000" b="1" dirty="0" err="1" smtClean="0"/>
              <a:t>Rausch</a:t>
            </a:r>
            <a:r>
              <a:rPr lang="en-US" sz="2000" b="1" baseline="30000" dirty="0" err="1" smtClean="0">
                <a:latin typeface="Arial" pitchFamily="34" charset="0"/>
                <a:ea typeface="Times New Roman" pitchFamily="18" charset="0"/>
                <a:cs typeface="Times New Roman" pitchFamily="18" charset="0"/>
              </a:rPr>
              <a:t>b</a:t>
            </a:r>
            <a:r>
              <a:rPr lang="en-US" sz="2000" b="1" dirty="0" smtClean="0"/>
              <a:t> &amp; Marvin </a:t>
            </a:r>
            <a:r>
              <a:rPr lang="en-US" sz="2000" b="1" dirty="0" err="1" smtClean="0"/>
              <a:t>Paulsen</a:t>
            </a:r>
            <a:r>
              <a:rPr lang="en-US" sz="2000" b="1" baseline="30000" dirty="0" err="1" smtClean="0">
                <a:latin typeface="Arial" pitchFamily="34" charset="0"/>
                <a:ea typeface="Times New Roman" pitchFamily="18" charset="0"/>
                <a:cs typeface="Times New Roman" pitchFamily="18" charset="0"/>
              </a:rPr>
              <a:t>b</a:t>
            </a:r>
            <a:endParaRPr lang="en-US" sz="2000" b="1" dirty="0"/>
          </a:p>
        </p:txBody>
      </p:sp>
      <p:sp>
        <p:nvSpPr>
          <p:cNvPr id="1027" name="Rectangle 3"/>
          <p:cNvSpPr>
            <a:spLocks noChangeArrowheads="1"/>
          </p:cNvSpPr>
          <p:nvPr/>
        </p:nvSpPr>
        <p:spPr bwMode="auto">
          <a:xfrm>
            <a:off x="381000" y="4191000"/>
            <a:ext cx="8763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a</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College</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of Agricultural Engineering &amp; Technology, </a:t>
            </a:r>
            <a:b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CCS Haryana Agricultural University, Hisar, Haryana, India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30000" dirty="0" err="1" smtClean="0">
                <a:ln>
                  <a:noFill/>
                </a:ln>
                <a:solidFill>
                  <a:schemeClr val="tx1"/>
                </a:solidFill>
                <a:effectLst/>
                <a:latin typeface="Arial" pitchFamily="34" charset="0"/>
                <a:ea typeface="Times New Roman" pitchFamily="18" charset="0"/>
                <a:cs typeface="Times New Roman" pitchFamily="18" charset="0"/>
              </a:rPr>
              <a:t>b</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Department</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of Agricultural and Biological Engineering, </a:t>
            </a:r>
            <a:b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University of Illinois, Urbana, Illinois, USA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hau seal transparen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2000" y="5337175"/>
            <a:ext cx="1371600" cy="1368425"/>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5337174"/>
            <a:ext cx="838200" cy="14045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838200"/>
          </a:xfrm>
        </p:spPr>
        <p:txBody>
          <a:bodyPr/>
          <a:lstStyle/>
          <a:p>
            <a:pPr algn="ctr"/>
            <a:r>
              <a:rPr lang="en-US" dirty="0" smtClean="0"/>
              <a:t>Temp./RH in Hermetic Bag H4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62001" y="1066800"/>
            <a:ext cx="7848600" cy="54102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07136"/>
          </a:xfrm>
        </p:spPr>
        <p:txBody>
          <a:bodyPr/>
          <a:lstStyle/>
          <a:p>
            <a:pPr algn="ctr"/>
            <a:r>
              <a:rPr lang="en-US" dirty="0" smtClean="0"/>
              <a:t>Temp./RH in Metallic Bin S1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2001" y="1066800"/>
            <a:ext cx="7848600" cy="54102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707136"/>
          </a:xfrm>
        </p:spPr>
        <p:txBody>
          <a:bodyPr/>
          <a:lstStyle/>
          <a:p>
            <a:pPr algn="ctr"/>
            <a:r>
              <a:rPr lang="en-US" dirty="0" smtClean="0"/>
              <a:t>Temp./RH in Gunny Bag Pile B2 </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85800" y="1066800"/>
            <a:ext cx="8000999" cy="533399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707136"/>
          </a:xfrm>
        </p:spPr>
        <p:txBody>
          <a:bodyPr/>
          <a:lstStyle/>
          <a:p>
            <a:r>
              <a:rPr lang="en-US" dirty="0" smtClean="0"/>
              <a:t>Sampling</a:t>
            </a:r>
            <a:br>
              <a:rPr lang="en-US" dirty="0" smtClean="0"/>
            </a:br>
            <a:r>
              <a:rPr lang="en-US" dirty="0" smtClean="0"/>
              <a:t>Procedure </a:t>
            </a:r>
            <a:endParaRPr lang="en-US" dirty="0"/>
          </a:p>
        </p:txBody>
      </p:sp>
      <p:pic>
        <p:nvPicPr>
          <p:cNvPr id="2050" name="Picture 2" descr="C:\Users\Pavel\Desktop\R\DSC03372.JPG"/>
          <p:cNvPicPr>
            <a:picLocks noChangeAspect="1" noChangeArrowheads="1"/>
          </p:cNvPicPr>
          <p:nvPr/>
        </p:nvPicPr>
        <p:blipFill>
          <a:blip r:embed="rId3" cstate="print"/>
          <a:srcRect/>
          <a:stretch>
            <a:fillRect/>
          </a:stretch>
        </p:blipFill>
        <p:spPr bwMode="auto">
          <a:xfrm>
            <a:off x="3810000" y="304800"/>
            <a:ext cx="5016500" cy="3048000"/>
          </a:xfrm>
          <a:prstGeom prst="rect">
            <a:avLst/>
          </a:prstGeom>
          <a:noFill/>
        </p:spPr>
      </p:pic>
      <p:pic>
        <p:nvPicPr>
          <p:cNvPr id="2051" name="Picture 3" descr="C:\Users\Pavel\Desktop\R\DSC00949.JPG"/>
          <p:cNvPicPr>
            <a:picLocks noChangeAspect="1" noChangeArrowheads="1"/>
          </p:cNvPicPr>
          <p:nvPr/>
        </p:nvPicPr>
        <p:blipFill rotWithShape="1">
          <a:blip r:embed="rId4" cstate="print"/>
          <a:srcRect t="1266"/>
          <a:stretch/>
        </p:blipFill>
        <p:spPr bwMode="auto">
          <a:xfrm>
            <a:off x="990600" y="3733800"/>
            <a:ext cx="4013133" cy="2972146"/>
          </a:xfrm>
          <a:prstGeom prst="rect">
            <a:avLst/>
          </a:prstGeom>
          <a:noFill/>
        </p:spPr>
      </p:pic>
      <p:pic>
        <p:nvPicPr>
          <p:cNvPr id="2052" name="Picture 4" descr="C:\Users\Pavel\Desktop\R\DSC03407.JPG"/>
          <p:cNvPicPr>
            <a:picLocks noChangeAspect="1" noChangeArrowheads="1"/>
          </p:cNvPicPr>
          <p:nvPr/>
        </p:nvPicPr>
        <p:blipFill rotWithShape="1">
          <a:blip r:embed="rId5" cstate="print"/>
          <a:srcRect l="6009" r="5859" b="11632"/>
          <a:stretch/>
        </p:blipFill>
        <p:spPr bwMode="auto">
          <a:xfrm rot="5400000">
            <a:off x="5425862" y="4175338"/>
            <a:ext cx="2971800" cy="208872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707136"/>
          </a:xfrm>
        </p:spPr>
        <p:txBody>
          <a:bodyPr/>
          <a:lstStyle/>
          <a:p>
            <a:pPr algn="ctr"/>
            <a:r>
              <a:rPr lang="en-US" dirty="0" smtClean="0"/>
              <a:t>Moisture Content</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762000" y="914400"/>
            <a:ext cx="8102083" cy="54864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83336"/>
          </a:xfrm>
        </p:spPr>
        <p:txBody>
          <a:bodyPr/>
          <a:lstStyle/>
          <a:p>
            <a:r>
              <a:rPr lang="en-US" dirty="0" smtClean="0"/>
              <a:t>Thousand Kernel Weight </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685800" y="1143000"/>
            <a:ext cx="8195039" cy="5334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07136"/>
          </a:xfrm>
        </p:spPr>
        <p:txBody>
          <a:bodyPr/>
          <a:lstStyle/>
          <a:p>
            <a:pPr algn="ctr"/>
            <a:r>
              <a:rPr lang="en-US" dirty="0" smtClean="0"/>
              <a:t>Germination Test</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762000" y="1143000"/>
            <a:ext cx="7924800" cy="544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01000" cy="707136"/>
          </a:xfrm>
        </p:spPr>
        <p:txBody>
          <a:bodyPr/>
          <a:lstStyle/>
          <a:p>
            <a:pPr algn="ctr"/>
            <a:r>
              <a:rPr lang="en-US" dirty="0" smtClean="0"/>
              <a:t>Insect-bored Grain</a:t>
            </a:r>
            <a:endParaRPr lang="en-US" dirty="0"/>
          </a:p>
        </p:txBody>
      </p:sp>
      <p:sp>
        <p:nvSpPr>
          <p:cNvPr id="7" name="TextBox 6"/>
          <p:cNvSpPr txBox="1"/>
          <p:nvPr/>
        </p:nvSpPr>
        <p:spPr>
          <a:xfrm>
            <a:off x="533400" y="6324600"/>
            <a:ext cx="8382000" cy="369332"/>
          </a:xfrm>
          <a:prstGeom prst="rect">
            <a:avLst/>
          </a:prstGeom>
          <a:noFill/>
        </p:spPr>
        <p:txBody>
          <a:bodyPr wrap="square" rtlCol="0">
            <a:spAutoFit/>
          </a:bodyPr>
          <a:lstStyle/>
          <a:p>
            <a:r>
              <a:rPr lang="en-US" dirty="0" smtClean="0"/>
              <a:t>Note: </a:t>
            </a:r>
            <a:r>
              <a:rPr lang="en-US" i="1" dirty="0" err="1" smtClean="0"/>
              <a:t>Rhyzopertha</a:t>
            </a:r>
            <a:r>
              <a:rPr lang="en-US" i="1" dirty="0" smtClean="0"/>
              <a:t> </a:t>
            </a:r>
            <a:r>
              <a:rPr lang="en-US" i="1" dirty="0" err="1" smtClean="0"/>
              <a:t>dominica</a:t>
            </a:r>
            <a:r>
              <a:rPr lang="en-US" i="1" dirty="0" smtClean="0"/>
              <a:t> </a:t>
            </a:r>
            <a:r>
              <a:rPr lang="en-US" dirty="0" smtClean="0"/>
              <a:t>were introduced to H2 and H4 on 13.08.2013.</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762000" y="990600"/>
            <a:ext cx="79248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07136"/>
          </a:xfrm>
        </p:spPr>
        <p:txBody>
          <a:bodyPr/>
          <a:lstStyle/>
          <a:p>
            <a:pPr algn="ctr"/>
            <a:r>
              <a:rPr lang="en-US" dirty="0" smtClean="0"/>
              <a:t>Milling Yield </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685800" y="1143000"/>
            <a:ext cx="8112780" cy="5453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07136"/>
          </a:xfrm>
        </p:spPr>
        <p:txBody>
          <a:bodyPr/>
          <a:lstStyle/>
          <a:p>
            <a:pPr algn="ctr"/>
            <a:r>
              <a:rPr lang="en-US" dirty="0" smtClean="0"/>
              <a:t>Observations </a:t>
            </a:r>
            <a:endParaRPr lang="en-US" dirty="0"/>
          </a:p>
        </p:txBody>
      </p:sp>
      <p:sp>
        <p:nvSpPr>
          <p:cNvPr id="3" name="Content Placeholder 2"/>
          <p:cNvSpPr>
            <a:spLocks noGrp="1"/>
          </p:cNvSpPr>
          <p:nvPr>
            <p:ph idx="1"/>
          </p:nvPr>
        </p:nvSpPr>
        <p:spPr>
          <a:xfrm>
            <a:off x="381000" y="1143000"/>
            <a:ext cx="8534400" cy="5410200"/>
          </a:xfrm>
        </p:spPr>
        <p:txBody>
          <a:bodyPr>
            <a:normAutofit/>
          </a:bodyPr>
          <a:lstStyle/>
          <a:p>
            <a:r>
              <a:rPr lang="en-US" sz="2600" dirty="0" smtClean="0"/>
              <a:t>Maximum CO2 levels were around 9% in hermetic bags (HBs)</a:t>
            </a:r>
          </a:p>
          <a:p>
            <a:pPr lvl="1"/>
            <a:r>
              <a:rPr lang="en-US" sz="2200" dirty="0" smtClean="0"/>
              <a:t>Even though gas tightness was not achieved</a:t>
            </a:r>
          </a:p>
          <a:p>
            <a:r>
              <a:rPr lang="en-US" sz="2600" dirty="0" smtClean="0"/>
              <a:t>After 9 months, HBs maintained 88% seed viability. This number was 85 and 82% for metallic bins and gunny bags.</a:t>
            </a:r>
          </a:p>
          <a:p>
            <a:r>
              <a:rPr lang="en-US" sz="2600" dirty="0" smtClean="0"/>
              <a:t>HBs had no infestation and did not require </a:t>
            </a:r>
            <a:r>
              <a:rPr lang="en-US" sz="2600" dirty="0" smtClean="0">
                <a:solidFill>
                  <a:schemeClr val="tx2">
                    <a:lumMod val="90000"/>
                  </a:schemeClr>
                </a:solidFill>
              </a:rPr>
              <a:t>chemical interference</a:t>
            </a:r>
            <a:r>
              <a:rPr lang="en-US" sz="2600" dirty="0" smtClean="0"/>
              <a:t>. </a:t>
            </a:r>
          </a:p>
          <a:p>
            <a:pPr lvl="1"/>
            <a:r>
              <a:rPr lang="en-US" sz="2200" dirty="0" smtClean="0"/>
              <a:t>HB treatments H2 and H4 had deliberately introduced infestation</a:t>
            </a:r>
          </a:p>
          <a:p>
            <a:pPr lvl="1"/>
            <a:r>
              <a:rPr lang="en-US" sz="2400" dirty="0" smtClean="0"/>
              <a:t>Gunny bags: </a:t>
            </a:r>
            <a:r>
              <a:rPr lang="en-US" sz="2400" dirty="0"/>
              <a:t>7% bored grains </a:t>
            </a:r>
            <a:endParaRPr lang="en-US" sz="2400" dirty="0" smtClean="0"/>
          </a:p>
          <a:p>
            <a:pPr lvl="1"/>
            <a:r>
              <a:rPr lang="en-US" sz="2400" dirty="0" smtClean="0"/>
              <a:t>Metallic bins: 2%</a:t>
            </a:r>
            <a:endParaRPr lang="en-US" sz="2200" dirty="0" smtClean="0"/>
          </a:p>
          <a:p>
            <a:r>
              <a:rPr lang="en-US" sz="2600" dirty="0" smtClean="0"/>
              <a:t>To safely store wheat in gunny bags, application of chemicals is required.</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62000"/>
          </a:xfrm>
        </p:spPr>
        <p:txBody>
          <a:bodyPr/>
          <a:lstStyle/>
          <a:p>
            <a:pPr algn="ctr"/>
            <a:r>
              <a:rPr lang="en-US" dirty="0" smtClean="0"/>
              <a:t>Introduction</a:t>
            </a:r>
            <a:endParaRPr lang="en-US" dirty="0"/>
          </a:p>
        </p:txBody>
      </p:sp>
      <p:sp>
        <p:nvSpPr>
          <p:cNvPr id="3" name="Content Placeholder 2"/>
          <p:cNvSpPr>
            <a:spLocks noGrp="1"/>
          </p:cNvSpPr>
          <p:nvPr>
            <p:ph idx="1"/>
          </p:nvPr>
        </p:nvSpPr>
        <p:spPr>
          <a:xfrm>
            <a:off x="457200" y="1066800"/>
            <a:ext cx="8458200" cy="5486400"/>
          </a:xfrm>
        </p:spPr>
        <p:txBody>
          <a:bodyPr>
            <a:normAutofit/>
          </a:bodyPr>
          <a:lstStyle/>
          <a:p>
            <a:r>
              <a:rPr lang="en-US" sz="2400" dirty="0" smtClean="0"/>
              <a:t>Higher postharvest losses of wheat (7 to 15%) in India was the impetus for this study.</a:t>
            </a:r>
          </a:p>
          <a:p>
            <a:pPr lvl="1"/>
            <a:r>
              <a:rPr lang="en-US" sz="2000" dirty="0" smtClean="0"/>
              <a:t>Unbiased, objective data were needed</a:t>
            </a:r>
          </a:p>
          <a:p>
            <a:r>
              <a:rPr lang="en-US" sz="2400" dirty="0" smtClean="0"/>
              <a:t>We simulated typical Indian conditions and eight wheat samples (1 </a:t>
            </a:r>
            <a:r>
              <a:rPr lang="en-US" sz="2400" dirty="0" err="1" smtClean="0"/>
              <a:t>tonne</a:t>
            </a:r>
            <a:r>
              <a:rPr lang="en-US" sz="2400" dirty="0" smtClean="0"/>
              <a:t> each) were stored for a year using three storage techniques.</a:t>
            </a:r>
          </a:p>
          <a:p>
            <a:pPr lvl="1"/>
            <a:r>
              <a:rPr lang="en-US" sz="2000" dirty="0" smtClean="0"/>
              <a:t>Two techniques widely used </a:t>
            </a:r>
            <a:r>
              <a:rPr lang="en-US" sz="2000" dirty="0"/>
              <a:t>in </a:t>
            </a:r>
            <a:r>
              <a:rPr lang="en-US" sz="2000" dirty="0" smtClean="0"/>
              <a:t>India for wheat storage</a:t>
            </a:r>
          </a:p>
          <a:p>
            <a:pPr lvl="2"/>
            <a:r>
              <a:rPr lang="en-US" sz="1800" dirty="0" smtClean="0"/>
              <a:t>Metallic bins</a:t>
            </a:r>
          </a:p>
          <a:p>
            <a:pPr lvl="2"/>
            <a:r>
              <a:rPr lang="en-US" sz="1800" dirty="0" smtClean="0"/>
              <a:t>Gunny bags </a:t>
            </a:r>
          </a:p>
          <a:p>
            <a:pPr lvl="1"/>
            <a:r>
              <a:rPr lang="en-US" sz="2000" dirty="0" smtClean="0">
                <a:solidFill>
                  <a:schemeClr val="tx2">
                    <a:lumMod val="90000"/>
                  </a:schemeClr>
                </a:solidFill>
              </a:rPr>
              <a:t>Hermetic Storage technique</a:t>
            </a:r>
            <a:endParaRPr lang="en-US" sz="2000" dirty="0" smtClean="0"/>
          </a:p>
          <a:p>
            <a:r>
              <a:rPr lang="en-US" sz="2400" dirty="0" smtClean="0"/>
              <a:t>CO</a:t>
            </a:r>
            <a:r>
              <a:rPr lang="en-US" sz="2400" baseline="-25000" dirty="0" smtClean="0"/>
              <a:t>2</a:t>
            </a:r>
            <a:r>
              <a:rPr lang="en-US" sz="2400" dirty="0" smtClean="0"/>
              <a:t>, temperature and RH sensors were used to monitor internal environment</a:t>
            </a:r>
          </a:p>
          <a:p>
            <a:r>
              <a:rPr lang="en-US" sz="2400" dirty="0" smtClean="0"/>
              <a:t>Qualitative tests were performed on wheat each month to ascertain performance of each structure</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707136"/>
          </a:xfrm>
        </p:spPr>
        <p:txBody>
          <a:bodyPr/>
          <a:lstStyle/>
          <a:p>
            <a:r>
              <a:rPr lang="en-US" dirty="0" smtClean="0"/>
              <a:t>Observations &amp; Future Directions</a:t>
            </a:r>
            <a:endParaRPr lang="en-US" dirty="0"/>
          </a:p>
        </p:txBody>
      </p:sp>
      <p:sp>
        <p:nvSpPr>
          <p:cNvPr id="3" name="Content Placeholder 2"/>
          <p:cNvSpPr>
            <a:spLocks noGrp="1"/>
          </p:cNvSpPr>
          <p:nvPr>
            <p:ph idx="1"/>
          </p:nvPr>
        </p:nvSpPr>
        <p:spPr>
          <a:xfrm>
            <a:off x="304800" y="990600"/>
            <a:ext cx="8686800" cy="5638800"/>
          </a:xfrm>
        </p:spPr>
        <p:txBody>
          <a:bodyPr>
            <a:normAutofit/>
          </a:bodyPr>
          <a:lstStyle/>
          <a:p>
            <a:r>
              <a:rPr lang="en-US" sz="2600" dirty="0" smtClean="0"/>
              <a:t>HBs can be an attractive, environment friendly storage solution and can empower farmers.</a:t>
            </a:r>
          </a:p>
          <a:p>
            <a:r>
              <a:rPr lang="en-US" sz="2600" dirty="0" smtClean="0"/>
              <a:t>Better profiling of </a:t>
            </a:r>
            <a:r>
              <a:rPr lang="en-US" sz="2600" i="1" dirty="0"/>
              <a:t>m</a:t>
            </a:r>
            <a:r>
              <a:rPr lang="en-US" sz="2600" i="1" dirty="0" smtClean="0"/>
              <a:t>odified </a:t>
            </a:r>
            <a:r>
              <a:rPr lang="en-US" sz="2600" i="1" dirty="0"/>
              <a:t>e</a:t>
            </a:r>
            <a:r>
              <a:rPr lang="en-US" sz="2600" i="1" dirty="0" smtClean="0"/>
              <a:t>nvironment </a:t>
            </a:r>
            <a:r>
              <a:rPr lang="en-US" sz="2600" dirty="0" smtClean="0"/>
              <a:t>inside HBs using more CO2/O2 sensors and further understanding of moisture migration is required.</a:t>
            </a:r>
          </a:p>
          <a:p>
            <a:r>
              <a:rPr lang="en-US" sz="2600" dirty="0" smtClean="0"/>
              <a:t>Further field studies at farm level with other crops are needed.</a:t>
            </a:r>
            <a:endParaRPr lang="en-US" sz="2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4419600"/>
            <a:ext cx="6477000" cy="883440"/>
          </a:xfrm>
        </p:spPr>
        <p:txBody>
          <a:bodyPr>
            <a:normAutofit/>
          </a:bodyPr>
          <a:lstStyle/>
          <a:p>
            <a:pPr algn="ctr">
              <a:buNone/>
            </a:pPr>
            <a:r>
              <a:rPr lang="en-US" sz="3200" dirty="0" smtClean="0"/>
              <a:t>Thank you!</a:t>
            </a:r>
            <a:endParaRPr lang="en-US" sz="3200" dirty="0"/>
          </a:p>
        </p:txBody>
      </p:sp>
      <p:sp>
        <p:nvSpPr>
          <p:cNvPr id="4" name="Rectangle 3"/>
          <p:cNvSpPr/>
          <p:nvPr/>
        </p:nvSpPr>
        <p:spPr>
          <a:xfrm>
            <a:off x="533400" y="1447800"/>
            <a:ext cx="8305800" cy="1938992"/>
          </a:xfrm>
          <a:prstGeom prst="rect">
            <a:avLst/>
          </a:prstGeom>
        </p:spPr>
        <p:txBody>
          <a:bodyPr wrap="square">
            <a:spAutoFit/>
          </a:bodyPr>
          <a:lstStyle/>
          <a:p>
            <a:pPr algn="ctr"/>
            <a:r>
              <a:rPr lang="en-US" sz="2400" dirty="0" smtClean="0"/>
              <a:t>Authors are thankful for funding assistance provided by the </a:t>
            </a:r>
          </a:p>
          <a:p>
            <a:pPr algn="ctr"/>
            <a:r>
              <a:rPr lang="en-US" sz="2400" dirty="0" smtClean="0">
                <a:solidFill>
                  <a:schemeClr val="tx2">
                    <a:lumMod val="75000"/>
                  </a:schemeClr>
                </a:solidFill>
              </a:rPr>
              <a:t>ADM Institute for the Prevention of Postharvest Loss</a:t>
            </a:r>
            <a:r>
              <a:rPr lang="en-US" sz="2400" dirty="0" smtClean="0"/>
              <a:t> </a:t>
            </a:r>
          </a:p>
          <a:p>
            <a:pPr algn="ctr"/>
            <a:endParaRPr lang="en-US" sz="2400" dirty="0" smtClean="0"/>
          </a:p>
          <a:p>
            <a:pPr algn="ctr"/>
            <a:r>
              <a:rPr lang="en-US" sz="2400" dirty="0" smtClean="0"/>
              <a:t>and </a:t>
            </a:r>
            <a:r>
              <a:rPr lang="en-US" sz="2400" dirty="0" smtClean="0">
                <a:solidFill>
                  <a:schemeClr val="tx2">
                    <a:lumMod val="75000"/>
                  </a:schemeClr>
                </a:solidFill>
              </a:rPr>
              <a:t>Dr. K. S. Khokhar</a:t>
            </a:r>
            <a:r>
              <a:rPr lang="en-US" sz="2400" dirty="0" smtClean="0"/>
              <a:t>, </a:t>
            </a:r>
            <a:br>
              <a:rPr lang="en-US" sz="2400" dirty="0" smtClean="0"/>
            </a:br>
            <a:r>
              <a:rPr lang="en-US" sz="2400" dirty="0" smtClean="0"/>
              <a:t>CCS Haryana Agricultural University, Hisar for his support.</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685800"/>
          </a:xfrm>
        </p:spPr>
        <p:txBody>
          <a:bodyPr/>
          <a:lstStyle/>
          <a:p>
            <a:pPr algn="ctr"/>
            <a:r>
              <a:rPr lang="en-US" dirty="0" smtClean="0"/>
              <a:t>Experimental Setup</a:t>
            </a:r>
            <a:endParaRPr lang="en-US" dirty="0"/>
          </a:p>
        </p:txBody>
      </p:sp>
      <p:graphicFrame>
        <p:nvGraphicFramePr>
          <p:cNvPr id="5" name="Table 4"/>
          <p:cNvGraphicFramePr>
            <a:graphicFrameLocks noGrp="1"/>
          </p:cNvGraphicFramePr>
          <p:nvPr/>
        </p:nvGraphicFramePr>
        <p:xfrm>
          <a:off x="685800" y="1066800"/>
          <a:ext cx="8153401" cy="5105396"/>
        </p:xfrm>
        <a:graphic>
          <a:graphicData uri="http://schemas.openxmlformats.org/drawingml/2006/table">
            <a:tbl>
              <a:tblPr firstRow="1" bandRow="1">
                <a:tableStyleId>{5C22544A-7EE6-4342-B048-85BDC9FD1C3A}</a:tableStyleId>
              </a:tblPr>
              <a:tblGrid>
                <a:gridCol w="685799"/>
                <a:gridCol w="1676400"/>
                <a:gridCol w="1752600"/>
                <a:gridCol w="1387672"/>
                <a:gridCol w="1275312"/>
                <a:gridCol w="1375618"/>
              </a:tblGrid>
              <a:tr h="1252268">
                <a:tc>
                  <a:txBody>
                    <a:bodyPr/>
                    <a:lstStyle/>
                    <a:p>
                      <a:r>
                        <a:rPr lang="en-US" sz="2400" dirty="0" smtClean="0"/>
                        <a:t>Sr. No.</a:t>
                      </a:r>
                      <a:endParaRPr lang="en-US" sz="2400" dirty="0"/>
                    </a:p>
                  </a:txBody>
                  <a:tcPr/>
                </a:tc>
                <a:tc>
                  <a:txBody>
                    <a:bodyPr/>
                    <a:lstStyle/>
                    <a:p>
                      <a:r>
                        <a:rPr lang="en-US" sz="2400" dirty="0" smtClean="0"/>
                        <a:t>Method</a:t>
                      </a:r>
                    </a:p>
                    <a:p>
                      <a:endParaRPr lang="en-US" sz="2400" dirty="0"/>
                    </a:p>
                  </a:txBody>
                  <a:tcPr/>
                </a:tc>
                <a:tc>
                  <a:txBody>
                    <a:bodyPr/>
                    <a:lstStyle/>
                    <a:p>
                      <a:r>
                        <a:rPr lang="en-US" sz="2400" dirty="0" smtClean="0"/>
                        <a:t>Experiment</a:t>
                      </a:r>
                    </a:p>
                    <a:p>
                      <a:r>
                        <a:rPr lang="en-US" sz="2400" dirty="0" smtClean="0"/>
                        <a:t>Name</a:t>
                      </a:r>
                    </a:p>
                    <a:p>
                      <a:endParaRPr lang="en-US" sz="2400" dirty="0"/>
                    </a:p>
                  </a:txBody>
                  <a:tcPr/>
                </a:tc>
                <a:tc>
                  <a:txBody>
                    <a:bodyPr/>
                    <a:lstStyle/>
                    <a:p>
                      <a:r>
                        <a:rPr lang="en-US" sz="2400" dirty="0" smtClean="0"/>
                        <a:t>Start</a:t>
                      </a:r>
                    </a:p>
                    <a:p>
                      <a:r>
                        <a:rPr lang="en-US" sz="2400" dirty="0" smtClean="0"/>
                        <a:t>Date</a:t>
                      </a:r>
                    </a:p>
                  </a:txBody>
                  <a:tcPr/>
                </a:tc>
                <a:tc>
                  <a:txBody>
                    <a:bodyPr/>
                    <a:lstStyle/>
                    <a:p>
                      <a:r>
                        <a:rPr lang="en-US" sz="2400" dirty="0" smtClean="0"/>
                        <a:t>Sample</a:t>
                      </a:r>
                    </a:p>
                    <a:p>
                      <a:r>
                        <a:rPr lang="en-US" sz="2400" dirty="0" smtClean="0"/>
                        <a:t>Weight</a:t>
                      </a:r>
                    </a:p>
                    <a:p>
                      <a:r>
                        <a:rPr lang="en-US" sz="2400" dirty="0" smtClean="0"/>
                        <a:t>(</a:t>
                      </a:r>
                      <a:r>
                        <a:rPr lang="en-US" sz="2400" dirty="0" err="1" smtClean="0"/>
                        <a:t>Tonne</a:t>
                      </a:r>
                      <a:r>
                        <a:rPr lang="en-US" sz="2400" dirty="0" smtClean="0"/>
                        <a:t>)</a:t>
                      </a:r>
                      <a:endParaRPr lang="en-US" sz="2400" dirty="0"/>
                    </a:p>
                  </a:txBody>
                  <a:tcPr/>
                </a:tc>
                <a:tc>
                  <a:txBody>
                    <a:bodyPr/>
                    <a:lstStyle/>
                    <a:p>
                      <a:r>
                        <a:rPr lang="en-US" sz="2400" dirty="0" smtClean="0"/>
                        <a:t>Initial</a:t>
                      </a:r>
                    </a:p>
                    <a:p>
                      <a:r>
                        <a:rPr lang="en-US" sz="2400" dirty="0" smtClean="0"/>
                        <a:t>Moisture</a:t>
                      </a:r>
                      <a:r>
                        <a:rPr lang="en-US" sz="2400" baseline="0" dirty="0" smtClean="0"/>
                        <a:t> (% </a:t>
                      </a:r>
                      <a:r>
                        <a:rPr lang="en-US" sz="2400" baseline="0" dirty="0" err="1" smtClean="0"/>
                        <a:t>w.b</a:t>
                      </a:r>
                      <a:r>
                        <a:rPr lang="en-US" sz="2400" baseline="0" dirty="0" smtClean="0"/>
                        <a:t>.)</a:t>
                      </a:r>
                      <a:endParaRPr lang="en-US" sz="2400" dirty="0"/>
                    </a:p>
                  </a:txBody>
                  <a:tcPr/>
                </a:tc>
              </a:tr>
              <a:tr h="481641">
                <a:tc>
                  <a:txBody>
                    <a:bodyPr/>
                    <a:lstStyle/>
                    <a:p>
                      <a:pPr algn="ctr"/>
                      <a:r>
                        <a:rPr lang="en-US" sz="2400" b="1" dirty="0" smtClean="0"/>
                        <a:t>1.</a:t>
                      </a:r>
                      <a:endParaRPr lang="en-US" sz="2400" b="1" dirty="0"/>
                    </a:p>
                  </a:txBody>
                  <a:tcPr/>
                </a:tc>
                <a:tc rowSpan="4">
                  <a:txBody>
                    <a:bodyPr/>
                    <a:lstStyle/>
                    <a:p>
                      <a:pPr algn="ctr"/>
                      <a:r>
                        <a:rPr lang="en-US" sz="2400" b="1" dirty="0" smtClean="0"/>
                        <a:t>Hermetic</a:t>
                      </a:r>
                    </a:p>
                    <a:p>
                      <a:pPr algn="ctr"/>
                      <a:r>
                        <a:rPr lang="en-US" sz="2400" b="1" dirty="0" smtClean="0"/>
                        <a:t>Storage</a:t>
                      </a:r>
                    </a:p>
                    <a:p>
                      <a:pPr algn="ctr"/>
                      <a:r>
                        <a:rPr lang="en-US" sz="2400" b="1" dirty="0" smtClean="0"/>
                        <a:t>Bags</a:t>
                      </a:r>
                      <a:endParaRPr lang="en-US" sz="2400" b="1" dirty="0"/>
                    </a:p>
                  </a:txBody>
                  <a:tcPr/>
                </a:tc>
                <a:tc>
                  <a:txBody>
                    <a:bodyPr/>
                    <a:lstStyle/>
                    <a:p>
                      <a:pPr algn="ctr"/>
                      <a:r>
                        <a:rPr lang="en-US" sz="2400" b="1" dirty="0" smtClean="0"/>
                        <a:t>H1 </a:t>
                      </a:r>
                      <a:endParaRPr lang="en-US" sz="2400" b="1" dirty="0"/>
                    </a:p>
                  </a:txBody>
                  <a:tcPr/>
                </a:tc>
                <a:tc>
                  <a:txBody>
                    <a:bodyPr/>
                    <a:lstStyle/>
                    <a:p>
                      <a:pPr algn="ctr"/>
                      <a:r>
                        <a:rPr lang="en-US" sz="2400" b="1" dirty="0" smtClean="0"/>
                        <a:t>24.07.13</a:t>
                      </a:r>
                      <a:endParaRPr lang="en-US" sz="2400" b="1" dirty="0"/>
                    </a:p>
                  </a:txBody>
                  <a:tcPr/>
                </a:tc>
                <a:tc>
                  <a:txBody>
                    <a:bodyPr/>
                    <a:lstStyle/>
                    <a:p>
                      <a:pPr algn="ctr"/>
                      <a:r>
                        <a:rPr lang="en-US" sz="2400" b="1" dirty="0" smtClean="0"/>
                        <a:t>1 </a:t>
                      </a:r>
                      <a:endParaRPr lang="en-US" sz="2400" b="1" dirty="0"/>
                    </a:p>
                  </a:txBody>
                  <a:tcPr/>
                </a:tc>
                <a:tc>
                  <a:txBody>
                    <a:bodyPr/>
                    <a:lstStyle/>
                    <a:p>
                      <a:pPr algn="ctr"/>
                      <a:r>
                        <a:rPr lang="en-US" sz="2400" b="1" dirty="0" smtClean="0"/>
                        <a:t>11.53</a:t>
                      </a:r>
                      <a:endParaRPr lang="en-US" sz="2400" b="1" dirty="0"/>
                    </a:p>
                  </a:txBody>
                  <a:tcPr/>
                </a:tc>
              </a:tr>
              <a:tr h="481641">
                <a:tc>
                  <a:txBody>
                    <a:bodyPr/>
                    <a:lstStyle/>
                    <a:p>
                      <a:pPr algn="ctr"/>
                      <a:r>
                        <a:rPr lang="en-US" sz="2400" b="1" dirty="0" smtClean="0"/>
                        <a:t>2.</a:t>
                      </a:r>
                      <a:endParaRPr lang="en-US" sz="2400" b="1" dirty="0"/>
                    </a:p>
                  </a:txBody>
                  <a:tcPr/>
                </a:tc>
                <a:tc vMerge="1">
                  <a:txBody>
                    <a:bodyPr/>
                    <a:lstStyle/>
                    <a:p>
                      <a:endParaRPr lang="en-US" dirty="0"/>
                    </a:p>
                  </a:txBody>
                  <a:tcPr/>
                </a:tc>
                <a:tc>
                  <a:txBody>
                    <a:bodyPr/>
                    <a:lstStyle/>
                    <a:p>
                      <a:pPr algn="ctr"/>
                      <a:r>
                        <a:rPr lang="en-US" sz="2400" b="1" dirty="0" smtClean="0"/>
                        <a:t>H2</a:t>
                      </a:r>
                      <a:r>
                        <a:rPr lang="en-US" sz="2400" b="1" baseline="30000" dirty="0" smtClean="0"/>
                        <a:t>#</a:t>
                      </a:r>
                      <a:endParaRPr lang="en-US" sz="2400" b="1" baseline="30000" dirty="0"/>
                    </a:p>
                  </a:txBody>
                  <a:tcPr/>
                </a:tc>
                <a:tc>
                  <a:txBody>
                    <a:bodyPr/>
                    <a:lstStyle/>
                    <a:p>
                      <a:pPr algn="ctr"/>
                      <a:r>
                        <a:rPr lang="en-US" sz="2400" b="1" dirty="0" smtClean="0"/>
                        <a:t>24.07.13</a:t>
                      </a:r>
                      <a:endParaRPr lang="en-US" sz="2400" b="1" dirty="0"/>
                    </a:p>
                  </a:txBody>
                  <a:tcPr/>
                </a:tc>
                <a:tc>
                  <a:txBody>
                    <a:bodyPr/>
                    <a:lstStyle/>
                    <a:p>
                      <a:pPr algn="ctr"/>
                      <a:r>
                        <a:rPr lang="en-US" sz="2400" b="1" dirty="0" smtClean="0"/>
                        <a:t>1</a:t>
                      </a:r>
                      <a:endParaRPr lang="en-US" sz="2400" b="1" dirty="0"/>
                    </a:p>
                  </a:txBody>
                  <a:tcPr/>
                </a:tc>
                <a:tc>
                  <a:txBody>
                    <a:bodyPr/>
                    <a:lstStyle/>
                    <a:p>
                      <a:pPr algn="ctr"/>
                      <a:r>
                        <a:rPr lang="en-US" sz="2400" b="1" dirty="0" smtClean="0"/>
                        <a:t>11.80</a:t>
                      </a:r>
                      <a:endParaRPr lang="en-US" sz="2400" b="1" dirty="0"/>
                    </a:p>
                  </a:txBody>
                  <a:tcPr/>
                </a:tc>
              </a:tr>
              <a:tr h="481641">
                <a:tc>
                  <a:txBody>
                    <a:bodyPr/>
                    <a:lstStyle/>
                    <a:p>
                      <a:pPr algn="ctr"/>
                      <a:r>
                        <a:rPr lang="en-US" sz="2400" b="1" dirty="0" smtClean="0"/>
                        <a:t>3.</a:t>
                      </a:r>
                      <a:endParaRPr lang="en-US" sz="2400" b="1" dirty="0"/>
                    </a:p>
                  </a:txBody>
                  <a:tcPr/>
                </a:tc>
                <a:tc vMerge="1">
                  <a:txBody>
                    <a:bodyPr/>
                    <a:lstStyle/>
                    <a:p>
                      <a:endParaRPr lang="en-US" dirty="0"/>
                    </a:p>
                  </a:txBody>
                  <a:tcPr/>
                </a:tc>
                <a:tc>
                  <a:txBody>
                    <a:bodyPr/>
                    <a:lstStyle/>
                    <a:p>
                      <a:pPr algn="ctr"/>
                      <a:r>
                        <a:rPr lang="en-US" sz="2400" b="1" dirty="0" smtClean="0"/>
                        <a:t>H3</a:t>
                      </a:r>
                      <a:endParaRPr lang="en-US" sz="2400" b="1" dirty="0"/>
                    </a:p>
                  </a:txBody>
                  <a:tcPr/>
                </a:tc>
                <a:tc>
                  <a:txBody>
                    <a:bodyPr/>
                    <a:lstStyle/>
                    <a:p>
                      <a:pPr algn="ctr"/>
                      <a:r>
                        <a:rPr lang="en-US" sz="2400" b="1" dirty="0" smtClean="0"/>
                        <a:t>29.07.13</a:t>
                      </a:r>
                      <a:endParaRPr lang="en-US" sz="2400" b="1" dirty="0"/>
                    </a:p>
                  </a:txBody>
                  <a:tcPr/>
                </a:tc>
                <a:tc>
                  <a:txBody>
                    <a:bodyPr/>
                    <a:lstStyle/>
                    <a:p>
                      <a:pPr algn="ctr"/>
                      <a:r>
                        <a:rPr lang="en-US" sz="2400" b="1" dirty="0" smtClean="0"/>
                        <a:t>1 </a:t>
                      </a:r>
                      <a:endParaRPr lang="en-US" sz="2400" b="1" dirty="0"/>
                    </a:p>
                  </a:txBody>
                  <a:tcPr/>
                </a:tc>
                <a:tc>
                  <a:txBody>
                    <a:bodyPr/>
                    <a:lstStyle/>
                    <a:p>
                      <a:pPr algn="ctr"/>
                      <a:r>
                        <a:rPr lang="en-US" sz="2400" b="1" dirty="0" smtClean="0"/>
                        <a:t>13.43</a:t>
                      </a:r>
                      <a:endParaRPr lang="en-US" sz="2400" b="1" dirty="0"/>
                    </a:p>
                  </a:txBody>
                  <a:tcPr/>
                </a:tc>
              </a:tr>
              <a:tr h="481641">
                <a:tc>
                  <a:txBody>
                    <a:bodyPr/>
                    <a:lstStyle/>
                    <a:p>
                      <a:pPr algn="ctr"/>
                      <a:r>
                        <a:rPr lang="en-US" sz="2400" b="1" dirty="0" smtClean="0"/>
                        <a:t>4.</a:t>
                      </a:r>
                      <a:endParaRPr lang="en-US" sz="2400" b="1" dirty="0"/>
                    </a:p>
                  </a:txBody>
                  <a:tcPr/>
                </a:tc>
                <a:tc vMerge="1">
                  <a:txBody>
                    <a:bodyPr/>
                    <a:lstStyle/>
                    <a:p>
                      <a:endParaRPr lang="en-US" dirty="0"/>
                    </a:p>
                  </a:txBody>
                  <a:tcPr/>
                </a:tc>
                <a:tc>
                  <a:txBody>
                    <a:bodyPr/>
                    <a:lstStyle/>
                    <a:p>
                      <a:pPr algn="ctr"/>
                      <a:r>
                        <a:rPr lang="en-US" sz="2400" b="1" dirty="0" smtClean="0"/>
                        <a:t>H4</a:t>
                      </a:r>
                      <a:r>
                        <a:rPr lang="en-US" sz="2400" b="1" baseline="30000" dirty="0" smtClean="0"/>
                        <a:t>#</a:t>
                      </a:r>
                      <a:endParaRPr lang="en-US" sz="2400" b="1" baseline="30000" dirty="0"/>
                    </a:p>
                  </a:txBody>
                  <a:tcPr/>
                </a:tc>
                <a:tc>
                  <a:txBody>
                    <a:bodyPr/>
                    <a:lstStyle/>
                    <a:p>
                      <a:pPr algn="ctr"/>
                      <a:r>
                        <a:rPr lang="en-US" sz="2400" b="1" dirty="0" smtClean="0"/>
                        <a:t>29.07.13</a:t>
                      </a:r>
                      <a:endParaRPr lang="en-US" sz="2400" b="1" dirty="0"/>
                    </a:p>
                  </a:txBody>
                  <a:tcPr/>
                </a:tc>
                <a:tc>
                  <a:txBody>
                    <a:bodyPr/>
                    <a:lstStyle/>
                    <a:p>
                      <a:pPr algn="ctr"/>
                      <a:r>
                        <a:rPr lang="en-US" sz="2400" b="1" dirty="0" smtClean="0"/>
                        <a:t>1 </a:t>
                      </a:r>
                      <a:endParaRPr lang="en-US" sz="2400" b="1" dirty="0"/>
                    </a:p>
                  </a:txBody>
                  <a:tcPr/>
                </a:tc>
                <a:tc>
                  <a:txBody>
                    <a:bodyPr/>
                    <a:lstStyle/>
                    <a:p>
                      <a:pPr algn="ctr"/>
                      <a:r>
                        <a:rPr lang="en-US" sz="2400" b="1" dirty="0" smtClean="0"/>
                        <a:t>13.42</a:t>
                      </a:r>
                      <a:endParaRPr lang="en-US" sz="2400" b="1" dirty="0"/>
                    </a:p>
                  </a:txBody>
                  <a:tcPr/>
                </a:tc>
              </a:tr>
              <a:tr h="481641">
                <a:tc>
                  <a:txBody>
                    <a:bodyPr/>
                    <a:lstStyle/>
                    <a:p>
                      <a:pPr algn="ctr"/>
                      <a:r>
                        <a:rPr lang="en-US" sz="2400" b="1" dirty="0" smtClean="0">
                          <a:solidFill>
                            <a:schemeClr val="accent2">
                              <a:lumMod val="75000"/>
                            </a:schemeClr>
                          </a:solidFill>
                        </a:rPr>
                        <a:t>5.</a:t>
                      </a:r>
                      <a:endParaRPr lang="en-US" sz="2400" b="1" dirty="0">
                        <a:solidFill>
                          <a:schemeClr val="accent2">
                            <a:lumMod val="75000"/>
                          </a:schemeClr>
                        </a:solidFill>
                      </a:endParaRPr>
                    </a:p>
                  </a:txBody>
                  <a:tcPr/>
                </a:tc>
                <a:tc rowSpan="2">
                  <a:txBody>
                    <a:bodyPr/>
                    <a:lstStyle/>
                    <a:p>
                      <a:pPr algn="ctr"/>
                      <a:r>
                        <a:rPr lang="en-US" sz="2400" b="1" dirty="0" smtClean="0">
                          <a:solidFill>
                            <a:schemeClr val="accent2">
                              <a:lumMod val="75000"/>
                            </a:schemeClr>
                          </a:solidFill>
                        </a:rPr>
                        <a:t>Metallic</a:t>
                      </a:r>
                    </a:p>
                    <a:p>
                      <a:pPr algn="ctr"/>
                      <a:r>
                        <a:rPr lang="en-US" sz="2400" b="1" smtClean="0">
                          <a:solidFill>
                            <a:schemeClr val="accent2">
                              <a:lumMod val="75000"/>
                            </a:schemeClr>
                          </a:solidFill>
                        </a:rPr>
                        <a:t>Bins</a:t>
                      </a:r>
                      <a:endParaRPr lang="en-US" sz="2400" b="1" dirty="0">
                        <a:solidFill>
                          <a:schemeClr val="accent2">
                            <a:lumMod val="75000"/>
                          </a:schemeClr>
                        </a:solidFill>
                      </a:endParaRPr>
                    </a:p>
                  </a:txBody>
                  <a:tcPr/>
                </a:tc>
                <a:tc>
                  <a:txBody>
                    <a:bodyPr/>
                    <a:lstStyle/>
                    <a:p>
                      <a:pPr algn="ctr"/>
                      <a:r>
                        <a:rPr lang="en-US" sz="2400" b="1" dirty="0" smtClean="0">
                          <a:solidFill>
                            <a:schemeClr val="accent2">
                              <a:lumMod val="75000"/>
                            </a:schemeClr>
                          </a:solidFill>
                        </a:rPr>
                        <a:t>S1</a:t>
                      </a:r>
                      <a:endParaRPr lang="en-US" sz="2400" b="1" dirty="0">
                        <a:solidFill>
                          <a:schemeClr val="accent2">
                            <a:lumMod val="75000"/>
                          </a:schemeClr>
                        </a:solidFill>
                      </a:endParaRPr>
                    </a:p>
                  </a:txBody>
                  <a:tcPr/>
                </a:tc>
                <a:tc>
                  <a:txBody>
                    <a:bodyPr/>
                    <a:lstStyle/>
                    <a:p>
                      <a:pPr algn="ctr"/>
                      <a:r>
                        <a:rPr lang="en-US" sz="2400" b="1" dirty="0" smtClean="0">
                          <a:solidFill>
                            <a:schemeClr val="accent2">
                              <a:lumMod val="75000"/>
                            </a:schemeClr>
                          </a:solidFill>
                        </a:rPr>
                        <a:t>22.07.13</a:t>
                      </a:r>
                      <a:endParaRPr lang="en-US" sz="2400" b="1" dirty="0">
                        <a:solidFill>
                          <a:schemeClr val="accent2">
                            <a:lumMod val="75000"/>
                          </a:schemeClr>
                        </a:solidFill>
                      </a:endParaRPr>
                    </a:p>
                  </a:txBody>
                  <a:tcPr/>
                </a:tc>
                <a:tc>
                  <a:txBody>
                    <a:bodyPr/>
                    <a:lstStyle/>
                    <a:p>
                      <a:pPr algn="ctr"/>
                      <a:r>
                        <a:rPr lang="en-US" sz="2400" b="1" dirty="0" smtClean="0">
                          <a:solidFill>
                            <a:schemeClr val="accent2">
                              <a:lumMod val="75000"/>
                            </a:schemeClr>
                          </a:solidFill>
                        </a:rPr>
                        <a:t>1 </a:t>
                      </a:r>
                      <a:endParaRPr lang="en-US" sz="2400" b="1" dirty="0">
                        <a:solidFill>
                          <a:schemeClr val="accent2">
                            <a:lumMod val="75000"/>
                          </a:schemeClr>
                        </a:solidFill>
                      </a:endParaRPr>
                    </a:p>
                  </a:txBody>
                  <a:tcPr/>
                </a:tc>
                <a:tc>
                  <a:txBody>
                    <a:bodyPr/>
                    <a:lstStyle/>
                    <a:p>
                      <a:pPr algn="ctr"/>
                      <a:r>
                        <a:rPr lang="en-US" sz="2400" b="1" dirty="0" smtClean="0">
                          <a:solidFill>
                            <a:schemeClr val="accent2">
                              <a:lumMod val="75000"/>
                            </a:schemeClr>
                          </a:solidFill>
                        </a:rPr>
                        <a:t>11.76</a:t>
                      </a:r>
                      <a:endParaRPr lang="en-US" sz="2400" b="1" dirty="0">
                        <a:solidFill>
                          <a:schemeClr val="accent2">
                            <a:lumMod val="75000"/>
                          </a:schemeClr>
                        </a:solidFill>
                      </a:endParaRPr>
                    </a:p>
                  </a:txBody>
                  <a:tcPr/>
                </a:tc>
              </a:tr>
              <a:tr h="481641">
                <a:tc>
                  <a:txBody>
                    <a:bodyPr/>
                    <a:lstStyle/>
                    <a:p>
                      <a:pPr algn="ctr"/>
                      <a:r>
                        <a:rPr lang="en-US" sz="2400" b="1" dirty="0" smtClean="0">
                          <a:solidFill>
                            <a:schemeClr val="accent2">
                              <a:lumMod val="75000"/>
                            </a:schemeClr>
                          </a:solidFill>
                        </a:rPr>
                        <a:t>6.</a:t>
                      </a:r>
                      <a:endParaRPr lang="en-US" sz="2400" b="1" dirty="0">
                        <a:solidFill>
                          <a:schemeClr val="accent2">
                            <a:lumMod val="75000"/>
                          </a:schemeClr>
                        </a:solidFill>
                      </a:endParaRPr>
                    </a:p>
                  </a:txBody>
                  <a:tcPr/>
                </a:tc>
                <a:tc vMerge="1">
                  <a:txBody>
                    <a:bodyPr/>
                    <a:lstStyle/>
                    <a:p>
                      <a:endParaRPr lang="en-US" dirty="0"/>
                    </a:p>
                  </a:txBody>
                  <a:tcPr/>
                </a:tc>
                <a:tc>
                  <a:txBody>
                    <a:bodyPr/>
                    <a:lstStyle/>
                    <a:p>
                      <a:pPr algn="ctr"/>
                      <a:r>
                        <a:rPr lang="en-US" sz="2400" b="1" dirty="0" smtClean="0">
                          <a:solidFill>
                            <a:schemeClr val="accent2">
                              <a:lumMod val="75000"/>
                            </a:schemeClr>
                          </a:solidFill>
                        </a:rPr>
                        <a:t>S2</a:t>
                      </a:r>
                      <a:endParaRPr lang="en-US" sz="2400" b="1" dirty="0">
                        <a:solidFill>
                          <a:schemeClr val="accent2">
                            <a:lumMod val="75000"/>
                          </a:schemeClr>
                        </a:solidFill>
                      </a:endParaRPr>
                    </a:p>
                  </a:txBody>
                  <a:tcPr/>
                </a:tc>
                <a:tc>
                  <a:txBody>
                    <a:bodyPr/>
                    <a:lstStyle/>
                    <a:p>
                      <a:pPr algn="ctr"/>
                      <a:r>
                        <a:rPr lang="en-US" sz="2400" b="1" dirty="0" smtClean="0">
                          <a:solidFill>
                            <a:schemeClr val="accent2">
                              <a:lumMod val="75000"/>
                            </a:schemeClr>
                          </a:solidFill>
                        </a:rPr>
                        <a:t>22.07.13</a:t>
                      </a:r>
                      <a:endParaRPr lang="en-US" sz="2400" b="1" dirty="0">
                        <a:solidFill>
                          <a:schemeClr val="accent2">
                            <a:lumMod val="75000"/>
                          </a:schemeClr>
                        </a:solidFill>
                      </a:endParaRPr>
                    </a:p>
                  </a:txBody>
                  <a:tcPr/>
                </a:tc>
                <a:tc>
                  <a:txBody>
                    <a:bodyPr/>
                    <a:lstStyle/>
                    <a:p>
                      <a:pPr algn="ctr"/>
                      <a:r>
                        <a:rPr lang="en-US" sz="2400" b="1" dirty="0" smtClean="0">
                          <a:solidFill>
                            <a:schemeClr val="accent2">
                              <a:lumMod val="75000"/>
                            </a:schemeClr>
                          </a:solidFill>
                        </a:rPr>
                        <a:t>1 </a:t>
                      </a:r>
                      <a:endParaRPr lang="en-US" sz="2400" b="1" dirty="0">
                        <a:solidFill>
                          <a:schemeClr val="accent2">
                            <a:lumMod val="75000"/>
                          </a:schemeClr>
                        </a:solidFill>
                      </a:endParaRPr>
                    </a:p>
                  </a:txBody>
                  <a:tcPr/>
                </a:tc>
                <a:tc>
                  <a:txBody>
                    <a:bodyPr/>
                    <a:lstStyle/>
                    <a:p>
                      <a:pPr algn="ctr"/>
                      <a:r>
                        <a:rPr lang="en-US" sz="2400" b="1" dirty="0" smtClean="0">
                          <a:solidFill>
                            <a:schemeClr val="accent2">
                              <a:lumMod val="75000"/>
                            </a:schemeClr>
                          </a:solidFill>
                        </a:rPr>
                        <a:t>11.70</a:t>
                      </a:r>
                      <a:endParaRPr lang="en-US" sz="2400" b="1" dirty="0">
                        <a:solidFill>
                          <a:schemeClr val="accent2">
                            <a:lumMod val="75000"/>
                          </a:schemeClr>
                        </a:solidFill>
                      </a:endParaRPr>
                    </a:p>
                  </a:txBody>
                  <a:tcPr/>
                </a:tc>
              </a:tr>
              <a:tr h="481641">
                <a:tc>
                  <a:txBody>
                    <a:bodyPr/>
                    <a:lstStyle/>
                    <a:p>
                      <a:pPr algn="ctr"/>
                      <a:r>
                        <a:rPr lang="en-US" sz="2400" b="1" dirty="0" smtClean="0">
                          <a:solidFill>
                            <a:schemeClr val="accent4">
                              <a:lumMod val="50000"/>
                            </a:schemeClr>
                          </a:solidFill>
                        </a:rPr>
                        <a:t>7.</a:t>
                      </a:r>
                      <a:endParaRPr lang="en-US" sz="2400" b="1" dirty="0">
                        <a:solidFill>
                          <a:schemeClr val="accent4">
                            <a:lumMod val="50000"/>
                          </a:schemeClr>
                        </a:solidFill>
                      </a:endParaRPr>
                    </a:p>
                  </a:txBody>
                  <a:tcPr/>
                </a:tc>
                <a:tc rowSpan="2">
                  <a:txBody>
                    <a:bodyPr/>
                    <a:lstStyle/>
                    <a:p>
                      <a:pPr algn="ctr"/>
                      <a:r>
                        <a:rPr lang="en-US" sz="2400" b="1" dirty="0" smtClean="0">
                          <a:solidFill>
                            <a:schemeClr val="accent4">
                              <a:lumMod val="50000"/>
                            </a:schemeClr>
                          </a:solidFill>
                        </a:rPr>
                        <a:t>Gunny</a:t>
                      </a:r>
                    </a:p>
                    <a:p>
                      <a:pPr algn="ctr"/>
                      <a:r>
                        <a:rPr lang="en-US" sz="2400" b="1" dirty="0" smtClean="0">
                          <a:solidFill>
                            <a:schemeClr val="accent4">
                              <a:lumMod val="50000"/>
                            </a:schemeClr>
                          </a:solidFill>
                        </a:rPr>
                        <a:t>Bags</a:t>
                      </a:r>
                      <a:endParaRPr lang="en-US" sz="2400" b="1" dirty="0">
                        <a:solidFill>
                          <a:schemeClr val="accent4">
                            <a:lumMod val="50000"/>
                          </a:schemeClr>
                        </a:solidFill>
                      </a:endParaRPr>
                    </a:p>
                  </a:txBody>
                  <a:tcPr/>
                </a:tc>
                <a:tc>
                  <a:txBody>
                    <a:bodyPr/>
                    <a:lstStyle/>
                    <a:p>
                      <a:pPr algn="ctr"/>
                      <a:r>
                        <a:rPr lang="en-US" sz="2400" b="1" dirty="0" smtClean="0">
                          <a:solidFill>
                            <a:schemeClr val="accent4">
                              <a:lumMod val="50000"/>
                            </a:schemeClr>
                          </a:solidFill>
                        </a:rPr>
                        <a:t>B1</a:t>
                      </a:r>
                      <a:endParaRPr lang="en-US" sz="2400" b="1" dirty="0">
                        <a:solidFill>
                          <a:schemeClr val="accent4">
                            <a:lumMod val="50000"/>
                          </a:schemeClr>
                        </a:solidFill>
                      </a:endParaRPr>
                    </a:p>
                  </a:txBody>
                  <a:tcPr/>
                </a:tc>
                <a:tc>
                  <a:txBody>
                    <a:bodyPr/>
                    <a:lstStyle/>
                    <a:p>
                      <a:pPr algn="ctr"/>
                      <a:r>
                        <a:rPr lang="en-US" sz="2400" b="1" dirty="0" smtClean="0">
                          <a:solidFill>
                            <a:schemeClr val="accent4">
                              <a:lumMod val="50000"/>
                            </a:schemeClr>
                          </a:solidFill>
                        </a:rPr>
                        <a:t>26.07.13</a:t>
                      </a:r>
                      <a:endParaRPr lang="en-US" sz="2400" b="1" dirty="0">
                        <a:solidFill>
                          <a:schemeClr val="accent4">
                            <a:lumMod val="50000"/>
                          </a:schemeClr>
                        </a:solidFill>
                      </a:endParaRPr>
                    </a:p>
                  </a:txBody>
                  <a:tcPr/>
                </a:tc>
                <a:tc>
                  <a:txBody>
                    <a:bodyPr/>
                    <a:lstStyle/>
                    <a:p>
                      <a:pPr algn="ctr"/>
                      <a:r>
                        <a:rPr lang="en-US" sz="2400" b="1" dirty="0" smtClean="0">
                          <a:solidFill>
                            <a:schemeClr val="accent4">
                              <a:lumMod val="50000"/>
                            </a:schemeClr>
                          </a:solidFill>
                        </a:rPr>
                        <a:t>1 </a:t>
                      </a:r>
                      <a:endParaRPr lang="en-US" sz="2400" b="1" dirty="0">
                        <a:solidFill>
                          <a:schemeClr val="accent4">
                            <a:lumMod val="50000"/>
                          </a:schemeClr>
                        </a:solidFill>
                      </a:endParaRPr>
                    </a:p>
                  </a:txBody>
                  <a:tcPr/>
                </a:tc>
                <a:tc>
                  <a:txBody>
                    <a:bodyPr/>
                    <a:lstStyle/>
                    <a:p>
                      <a:pPr algn="ctr"/>
                      <a:r>
                        <a:rPr lang="en-US" sz="2400" b="1" dirty="0" smtClean="0">
                          <a:solidFill>
                            <a:schemeClr val="accent4">
                              <a:lumMod val="50000"/>
                            </a:schemeClr>
                          </a:solidFill>
                        </a:rPr>
                        <a:t>12.23</a:t>
                      </a:r>
                      <a:endParaRPr lang="en-US" sz="2400" b="1" dirty="0">
                        <a:solidFill>
                          <a:schemeClr val="accent4">
                            <a:lumMod val="50000"/>
                          </a:schemeClr>
                        </a:solidFill>
                      </a:endParaRPr>
                    </a:p>
                  </a:txBody>
                  <a:tcPr/>
                </a:tc>
              </a:tr>
              <a:tr h="481641">
                <a:tc>
                  <a:txBody>
                    <a:bodyPr/>
                    <a:lstStyle/>
                    <a:p>
                      <a:pPr algn="ctr"/>
                      <a:r>
                        <a:rPr lang="en-US" sz="2400" b="1" dirty="0" smtClean="0">
                          <a:solidFill>
                            <a:schemeClr val="accent4">
                              <a:lumMod val="50000"/>
                            </a:schemeClr>
                          </a:solidFill>
                        </a:rPr>
                        <a:t>8.</a:t>
                      </a:r>
                      <a:endParaRPr lang="en-US" sz="2400" b="1" dirty="0">
                        <a:solidFill>
                          <a:schemeClr val="accent4">
                            <a:lumMod val="50000"/>
                          </a:schemeClr>
                        </a:solidFill>
                      </a:endParaRPr>
                    </a:p>
                  </a:txBody>
                  <a:tcPr/>
                </a:tc>
                <a:tc vMerge="1">
                  <a:txBody>
                    <a:bodyPr/>
                    <a:lstStyle/>
                    <a:p>
                      <a:endParaRPr lang="en-US" dirty="0"/>
                    </a:p>
                  </a:txBody>
                  <a:tcPr/>
                </a:tc>
                <a:tc>
                  <a:txBody>
                    <a:bodyPr/>
                    <a:lstStyle/>
                    <a:p>
                      <a:pPr algn="ctr"/>
                      <a:r>
                        <a:rPr lang="en-US" sz="2400" b="1" dirty="0" smtClean="0">
                          <a:solidFill>
                            <a:schemeClr val="accent4">
                              <a:lumMod val="50000"/>
                            </a:schemeClr>
                          </a:solidFill>
                        </a:rPr>
                        <a:t>B2</a:t>
                      </a:r>
                      <a:endParaRPr lang="en-US" sz="2400" b="1" dirty="0">
                        <a:solidFill>
                          <a:schemeClr val="accent4">
                            <a:lumMod val="50000"/>
                          </a:schemeClr>
                        </a:solidFill>
                      </a:endParaRPr>
                    </a:p>
                  </a:txBody>
                  <a:tcPr/>
                </a:tc>
                <a:tc>
                  <a:txBody>
                    <a:bodyPr/>
                    <a:lstStyle/>
                    <a:p>
                      <a:pPr algn="ctr"/>
                      <a:r>
                        <a:rPr lang="en-US" sz="2400" b="1" dirty="0" smtClean="0">
                          <a:solidFill>
                            <a:schemeClr val="accent4">
                              <a:lumMod val="50000"/>
                            </a:schemeClr>
                          </a:solidFill>
                        </a:rPr>
                        <a:t>26.07.13</a:t>
                      </a:r>
                      <a:endParaRPr lang="en-US" sz="2400" b="1" dirty="0">
                        <a:solidFill>
                          <a:schemeClr val="accent4">
                            <a:lumMod val="50000"/>
                          </a:schemeClr>
                        </a:solidFill>
                      </a:endParaRPr>
                    </a:p>
                  </a:txBody>
                  <a:tcPr/>
                </a:tc>
                <a:tc>
                  <a:txBody>
                    <a:bodyPr/>
                    <a:lstStyle/>
                    <a:p>
                      <a:pPr algn="ctr"/>
                      <a:r>
                        <a:rPr lang="en-US" sz="2400" b="1" dirty="0" smtClean="0">
                          <a:solidFill>
                            <a:schemeClr val="accent4">
                              <a:lumMod val="50000"/>
                            </a:schemeClr>
                          </a:solidFill>
                        </a:rPr>
                        <a:t>1 </a:t>
                      </a:r>
                      <a:endParaRPr lang="en-US" sz="2400" b="1" dirty="0">
                        <a:solidFill>
                          <a:schemeClr val="accent4">
                            <a:lumMod val="50000"/>
                          </a:schemeClr>
                        </a:solidFill>
                      </a:endParaRPr>
                    </a:p>
                  </a:txBody>
                  <a:tcPr/>
                </a:tc>
                <a:tc>
                  <a:txBody>
                    <a:bodyPr/>
                    <a:lstStyle/>
                    <a:p>
                      <a:pPr algn="ctr"/>
                      <a:r>
                        <a:rPr lang="en-US" sz="2400" b="1" dirty="0" smtClean="0">
                          <a:solidFill>
                            <a:schemeClr val="accent4">
                              <a:lumMod val="50000"/>
                            </a:schemeClr>
                          </a:solidFill>
                        </a:rPr>
                        <a:t>12.26</a:t>
                      </a:r>
                      <a:endParaRPr lang="en-US" sz="2400" b="1" dirty="0">
                        <a:solidFill>
                          <a:schemeClr val="accent4">
                            <a:lumMod val="50000"/>
                          </a:schemeClr>
                        </a:solidFill>
                      </a:endParaRPr>
                    </a:p>
                  </a:txBody>
                  <a:tcPr/>
                </a:tc>
              </a:tr>
            </a:tbl>
          </a:graphicData>
        </a:graphic>
      </p:graphicFrame>
      <p:sp>
        <p:nvSpPr>
          <p:cNvPr id="4" name="TextBox 3"/>
          <p:cNvSpPr txBox="1"/>
          <p:nvPr/>
        </p:nvSpPr>
        <p:spPr>
          <a:xfrm>
            <a:off x="304800" y="6324600"/>
            <a:ext cx="8839200" cy="338554"/>
          </a:xfrm>
          <a:prstGeom prst="rect">
            <a:avLst/>
          </a:prstGeom>
          <a:noFill/>
        </p:spPr>
        <p:txBody>
          <a:bodyPr wrap="square" rtlCol="0">
            <a:spAutoFit/>
          </a:bodyPr>
          <a:lstStyle/>
          <a:p>
            <a:r>
              <a:rPr lang="en-US" sz="2400" b="1" baseline="30000" dirty="0" smtClean="0"/>
              <a:t>      </a:t>
            </a:r>
            <a:r>
              <a:rPr lang="en-US" sz="1600" b="1" baseline="30000" dirty="0" smtClean="0"/>
              <a:t># </a:t>
            </a:r>
            <a:r>
              <a:rPr lang="en-US" sz="1600" b="1" dirty="0" smtClean="0"/>
              <a:t>Bags infested by 80 adult specimens of Lesser Grain Borer (</a:t>
            </a:r>
            <a:r>
              <a:rPr lang="en-US" sz="1600" b="1" i="1" dirty="0" err="1" smtClean="0"/>
              <a:t>Rhyzopertha</a:t>
            </a:r>
            <a:r>
              <a:rPr lang="en-US" sz="1600" b="1" i="1" dirty="0" smtClean="0"/>
              <a:t> </a:t>
            </a:r>
            <a:r>
              <a:rPr lang="en-US" sz="1600" b="1" i="1" dirty="0" err="1" smtClean="0"/>
              <a:t>dominica</a:t>
            </a:r>
            <a:r>
              <a:rPr lang="en-US" sz="1600" b="1" i="1" dirty="0" smtClean="0"/>
              <a:t>) on 13.08.13.</a:t>
            </a:r>
            <a:endParaRPr lang="en-US" sz="16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algn="ctr"/>
            <a:r>
              <a:rPr lang="en-US" dirty="0" smtClean="0"/>
              <a:t>Sensors </a:t>
            </a:r>
            <a:endParaRPr lang="en-US" dirty="0"/>
          </a:p>
        </p:txBody>
      </p:sp>
      <p:sp>
        <p:nvSpPr>
          <p:cNvPr id="3" name="Content Placeholder 2"/>
          <p:cNvSpPr>
            <a:spLocks noGrp="1"/>
          </p:cNvSpPr>
          <p:nvPr>
            <p:ph idx="1"/>
          </p:nvPr>
        </p:nvSpPr>
        <p:spPr>
          <a:xfrm>
            <a:off x="3810000" y="1524000"/>
            <a:ext cx="5105400" cy="4800600"/>
          </a:xfrm>
        </p:spPr>
        <p:txBody>
          <a:bodyPr>
            <a:normAutofit/>
          </a:bodyPr>
          <a:lstStyle/>
          <a:p>
            <a:endParaRPr lang="en-US" dirty="0" smtClean="0">
              <a:solidFill>
                <a:srgbClr val="FF0000"/>
              </a:solidFill>
            </a:endParaRPr>
          </a:p>
          <a:p>
            <a:pPr>
              <a:buNone/>
            </a:pPr>
            <a:endParaRPr lang="en-US" dirty="0" smtClean="0">
              <a:solidFill>
                <a:schemeClr val="tx2">
                  <a:lumMod val="50000"/>
                </a:schemeClr>
              </a:solidFill>
            </a:endParaRPr>
          </a:p>
          <a:p>
            <a:pPr>
              <a:buNone/>
            </a:pPr>
            <a:endParaRPr lang="en-US" dirty="0" smtClean="0"/>
          </a:p>
        </p:txBody>
      </p:sp>
      <p:pic>
        <p:nvPicPr>
          <p:cNvPr id="4" name="Picture 3" descr="SENSOR ROD2.png"/>
          <p:cNvPicPr/>
          <p:nvPr/>
        </p:nvPicPr>
        <p:blipFill>
          <a:blip r:embed="rId3" cstate="print"/>
          <a:stretch>
            <a:fillRect/>
          </a:stretch>
        </p:blipFill>
        <p:spPr>
          <a:xfrm>
            <a:off x="533400" y="2286000"/>
            <a:ext cx="3200400" cy="4298701"/>
          </a:xfrm>
          <a:prstGeom prst="rect">
            <a:avLst/>
          </a:prstGeom>
        </p:spPr>
      </p:pic>
      <p:pic>
        <p:nvPicPr>
          <p:cNvPr id="5" name="Picture 4" descr="DSC00923.JPG"/>
          <p:cNvPicPr/>
          <p:nvPr/>
        </p:nvPicPr>
        <p:blipFill>
          <a:blip r:embed="rId4" cstate="print"/>
          <a:stretch>
            <a:fillRect/>
          </a:stretch>
        </p:blipFill>
        <p:spPr>
          <a:xfrm>
            <a:off x="5562600" y="2286000"/>
            <a:ext cx="3239658" cy="4319588"/>
          </a:xfrm>
          <a:prstGeom prst="rect">
            <a:avLst/>
          </a:prstGeom>
        </p:spPr>
      </p:pic>
      <p:sp>
        <p:nvSpPr>
          <p:cNvPr id="6" name="TextBox 5"/>
          <p:cNvSpPr txBox="1"/>
          <p:nvPr/>
        </p:nvSpPr>
        <p:spPr>
          <a:xfrm>
            <a:off x="457200" y="914400"/>
            <a:ext cx="8686800" cy="954107"/>
          </a:xfrm>
          <a:prstGeom prst="rect">
            <a:avLst/>
          </a:prstGeom>
          <a:noFill/>
        </p:spPr>
        <p:txBody>
          <a:bodyPr wrap="square" rtlCol="0">
            <a:spAutoFit/>
          </a:bodyPr>
          <a:lstStyle/>
          <a:p>
            <a:r>
              <a:rPr lang="en-US" sz="2800" dirty="0" smtClean="0"/>
              <a:t>Two  temp/RH sensors and one CO</a:t>
            </a:r>
            <a:r>
              <a:rPr lang="en-US" sz="2800" baseline="-25000" dirty="0" smtClean="0"/>
              <a:t>2</a:t>
            </a:r>
            <a:r>
              <a:rPr lang="en-US" sz="2800" dirty="0" smtClean="0"/>
              <a:t>/temp/RH sensor used in each structure at top, middle and bottom.</a:t>
            </a:r>
            <a:endParaRPr lang="en-US" sz="2800" dirty="0"/>
          </a:p>
        </p:txBody>
      </p:sp>
      <p:sp>
        <p:nvSpPr>
          <p:cNvPr id="11" name="TextBox 10"/>
          <p:cNvSpPr txBox="1"/>
          <p:nvPr/>
        </p:nvSpPr>
        <p:spPr>
          <a:xfrm>
            <a:off x="1905000" y="3048000"/>
            <a:ext cx="1676400" cy="369332"/>
          </a:xfrm>
          <a:prstGeom prst="rect">
            <a:avLst/>
          </a:prstGeom>
          <a:noFill/>
        </p:spPr>
        <p:txBody>
          <a:bodyPr wrap="square" rtlCol="0">
            <a:spAutoFit/>
          </a:bodyPr>
          <a:lstStyle/>
          <a:p>
            <a:r>
              <a:rPr lang="en-US" b="1" dirty="0" smtClean="0">
                <a:solidFill>
                  <a:schemeClr val="accent4">
                    <a:lumMod val="50000"/>
                  </a:schemeClr>
                </a:solidFill>
              </a:rPr>
              <a:t>H 1 T (T &amp; RH)</a:t>
            </a:r>
            <a:endParaRPr lang="en-US" b="1" dirty="0">
              <a:solidFill>
                <a:schemeClr val="accent4">
                  <a:lumMod val="50000"/>
                </a:schemeClr>
              </a:solidFill>
            </a:endParaRPr>
          </a:p>
        </p:txBody>
      </p:sp>
      <p:sp>
        <p:nvSpPr>
          <p:cNvPr id="12" name="TextBox 11"/>
          <p:cNvSpPr txBox="1"/>
          <p:nvPr/>
        </p:nvSpPr>
        <p:spPr>
          <a:xfrm>
            <a:off x="1905000" y="4495800"/>
            <a:ext cx="1600200" cy="646331"/>
          </a:xfrm>
          <a:prstGeom prst="rect">
            <a:avLst/>
          </a:prstGeom>
          <a:noFill/>
        </p:spPr>
        <p:txBody>
          <a:bodyPr wrap="square" rtlCol="0">
            <a:spAutoFit/>
          </a:bodyPr>
          <a:lstStyle/>
          <a:p>
            <a:r>
              <a:rPr lang="en-US" b="1" dirty="0" smtClean="0">
                <a:solidFill>
                  <a:schemeClr val="accent4">
                    <a:lumMod val="50000"/>
                  </a:schemeClr>
                </a:solidFill>
              </a:rPr>
              <a:t>H 1 C</a:t>
            </a:r>
          </a:p>
          <a:p>
            <a:r>
              <a:rPr lang="en-US" b="1" dirty="0" smtClean="0">
                <a:solidFill>
                  <a:schemeClr val="accent4">
                    <a:lumMod val="50000"/>
                  </a:schemeClr>
                </a:solidFill>
              </a:rPr>
              <a:t>(T, RH &amp; CO2)</a:t>
            </a:r>
            <a:endParaRPr lang="en-US" b="1" dirty="0">
              <a:solidFill>
                <a:schemeClr val="accent4">
                  <a:lumMod val="50000"/>
                </a:schemeClr>
              </a:solidFill>
            </a:endParaRPr>
          </a:p>
        </p:txBody>
      </p:sp>
      <p:sp>
        <p:nvSpPr>
          <p:cNvPr id="13" name="TextBox 12"/>
          <p:cNvSpPr txBox="1"/>
          <p:nvPr/>
        </p:nvSpPr>
        <p:spPr>
          <a:xfrm>
            <a:off x="1981200" y="5867400"/>
            <a:ext cx="1600200" cy="369332"/>
          </a:xfrm>
          <a:prstGeom prst="rect">
            <a:avLst/>
          </a:prstGeom>
          <a:noFill/>
        </p:spPr>
        <p:txBody>
          <a:bodyPr wrap="square" rtlCol="0">
            <a:spAutoFit/>
          </a:bodyPr>
          <a:lstStyle/>
          <a:p>
            <a:r>
              <a:rPr lang="en-US" b="1" dirty="0" smtClean="0">
                <a:solidFill>
                  <a:schemeClr val="accent4">
                    <a:lumMod val="50000"/>
                  </a:schemeClr>
                </a:solidFill>
              </a:rPr>
              <a:t>H 1 B (T &amp; RH)</a:t>
            </a:r>
            <a:endParaRPr lang="en-US" b="1" dirty="0">
              <a:solidFill>
                <a:schemeClr val="accent4">
                  <a:lumMod val="50000"/>
                </a:schemeClr>
              </a:solidFill>
            </a:endParaRPr>
          </a:p>
        </p:txBody>
      </p:sp>
      <p:pic>
        <p:nvPicPr>
          <p:cNvPr id="25605" name="Picture 5" descr="C:\Users\Pavel\Desktop\Track-It_Logger_TempRH_blind.png"/>
          <p:cNvPicPr>
            <a:picLocks noChangeAspect="1" noChangeArrowheads="1"/>
          </p:cNvPicPr>
          <p:nvPr/>
        </p:nvPicPr>
        <p:blipFill>
          <a:blip r:embed="rId5" cstate="print"/>
          <a:srcRect/>
          <a:stretch>
            <a:fillRect/>
          </a:stretch>
        </p:blipFill>
        <p:spPr bwMode="auto">
          <a:xfrm>
            <a:off x="4114800" y="2362200"/>
            <a:ext cx="1007497" cy="376237"/>
          </a:xfrm>
          <a:prstGeom prst="rect">
            <a:avLst/>
          </a:prstGeom>
          <a:noFill/>
        </p:spPr>
      </p:pic>
      <p:pic>
        <p:nvPicPr>
          <p:cNvPr id="14" name="Picture 5" descr="C:\Users\Pavel\Desktop\Track-It_Logger_TempRH_blind.png"/>
          <p:cNvPicPr>
            <a:picLocks noChangeAspect="1" noChangeArrowheads="1"/>
          </p:cNvPicPr>
          <p:nvPr/>
        </p:nvPicPr>
        <p:blipFill>
          <a:blip r:embed="rId5" cstate="print"/>
          <a:srcRect/>
          <a:stretch>
            <a:fillRect/>
          </a:stretch>
        </p:blipFill>
        <p:spPr bwMode="auto">
          <a:xfrm>
            <a:off x="4114800" y="5791200"/>
            <a:ext cx="1007497" cy="376237"/>
          </a:xfrm>
          <a:prstGeom prst="rect">
            <a:avLst/>
          </a:prstGeom>
          <a:noFill/>
        </p:spPr>
      </p:pic>
      <p:pic>
        <p:nvPicPr>
          <p:cNvPr id="25606" name="Picture 6" descr="C:\Users\Pavel\Desktop\ICB2.jpg"/>
          <p:cNvPicPr>
            <a:picLocks noChangeAspect="1" noChangeArrowheads="1"/>
          </p:cNvPicPr>
          <p:nvPr/>
        </p:nvPicPr>
        <p:blipFill>
          <a:blip r:embed="rId6" cstate="print"/>
          <a:srcRect/>
          <a:stretch>
            <a:fillRect/>
          </a:stretch>
        </p:blipFill>
        <p:spPr bwMode="auto">
          <a:xfrm>
            <a:off x="3962400" y="3810000"/>
            <a:ext cx="1371600" cy="1007459"/>
          </a:xfrm>
          <a:prstGeom prst="rect">
            <a:avLst/>
          </a:prstGeom>
          <a:noFill/>
        </p:spPr>
      </p:pic>
      <p:cxnSp>
        <p:nvCxnSpPr>
          <p:cNvPr id="16" name="Straight Arrow Connector 15"/>
          <p:cNvCxnSpPr/>
          <p:nvPr/>
        </p:nvCxnSpPr>
        <p:spPr>
          <a:xfrm>
            <a:off x="5181600" y="2590800"/>
            <a:ext cx="2133600" cy="381000"/>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57800" y="5943600"/>
            <a:ext cx="1981200" cy="228600"/>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10200" y="4343400"/>
            <a:ext cx="1905000" cy="533400"/>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07136"/>
          </a:xfrm>
        </p:spPr>
        <p:txBody>
          <a:bodyPr/>
          <a:lstStyle/>
          <a:p>
            <a:r>
              <a:rPr lang="en-US" dirty="0" smtClean="0"/>
              <a:t>Final Experimental Setup</a:t>
            </a:r>
            <a:endParaRPr lang="en-US" dirty="0"/>
          </a:p>
        </p:txBody>
      </p:sp>
      <p:pic>
        <p:nvPicPr>
          <p:cNvPr id="4" name="Picture 3" descr="G:\Capture23.jpg"/>
          <p:cNvPicPr/>
          <p:nvPr/>
        </p:nvPicPr>
        <p:blipFill rotWithShape="1">
          <a:blip r:embed="rId2" cstate="print"/>
          <a:srcRect r="8264"/>
          <a:stretch/>
        </p:blipFill>
        <p:spPr bwMode="auto">
          <a:xfrm>
            <a:off x="762000" y="3886200"/>
            <a:ext cx="8001000" cy="274320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81000" y="1143000"/>
            <a:ext cx="2819400" cy="2514600"/>
          </a:xfrm>
          <a:prstGeom prst="rect">
            <a:avLst/>
          </a:prstGeom>
        </p:spPr>
      </p:pic>
      <p:pic>
        <p:nvPicPr>
          <p:cNvPr id="6" name="Picture 5" descr="G:\DSC01016.JPG"/>
          <p:cNvPicPr/>
          <p:nvPr/>
        </p:nvPicPr>
        <p:blipFill>
          <a:blip r:embed="rId4" cstate="print"/>
          <a:srcRect/>
          <a:stretch>
            <a:fillRect/>
          </a:stretch>
        </p:blipFill>
        <p:spPr bwMode="auto">
          <a:xfrm>
            <a:off x="3352800" y="1143000"/>
            <a:ext cx="2819400" cy="2498074"/>
          </a:xfrm>
          <a:prstGeom prst="rect">
            <a:avLst/>
          </a:prstGeom>
          <a:noFill/>
          <a:ln w="9525">
            <a:noFill/>
            <a:miter lim="800000"/>
            <a:headEnd/>
            <a:tailEnd/>
          </a:ln>
        </p:spPr>
      </p:pic>
      <p:pic>
        <p:nvPicPr>
          <p:cNvPr id="8" name="Picture 7" descr="C:\Users\Pavel\Desktop\R\DSC03395.JPG"/>
          <p:cNvPicPr/>
          <p:nvPr/>
        </p:nvPicPr>
        <p:blipFill>
          <a:blip r:embed="rId5" cstate="print"/>
          <a:srcRect/>
          <a:stretch>
            <a:fillRect/>
          </a:stretch>
        </p:blipFill>
        <p:spPr bwMode="auto">
          <a:xfrm>
            <a:off x="6324600" y="1143000"/>
            <a:ext cx="2819400" cy="24840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07136"/>
          </a:xfrm>
        </p:spPr>
        <p:txBody>
          <a:bodyPr/>
          <a:lstStyle/>
          <a:p>
            <a:pPr algn="ctr"/>
            <a:r>
              <a:rPr lang="en-US" dirty="0" smtClean="0"/>
              <a:t>Ambient Conditions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85800" y="1219200"/>
            <a:ext cx="8060771"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914400"/>
          </a:xfrm>
        </p:spPr>
        <p:txBody>
          <a:bodyPr/>
          <a:lstStyle/>
          <a:p>
            <a:r>
              <a:rPr lang="en-US" dirty="0" smtClean="0"/>
              <a:t>CO</a:t>
            </a:r>
            <a:r>
              <a:rPr lang="en-US" baseline="-25000" dirty="0" smtClean="0"/>
              <a:t>2</a:t>
            </a:r>
            <a:r>
              <a:rPr lang="en-US" dirty="0" smtClean="0"/>
              <a:t> variation in Hermetic Bags </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85800" y="1143000"/>
            <a:ext cx="805242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914400"/>
          </a:xfrm>
        </p:spPr>
        <p:txBody>
          <a:bodyPr/>
          <a:lstStyle/>
          <a:p>
            <a:r>
              <a:rPr lang="en-US" dirty="0" smtClean="0"/>
              <a:t>CO</a:t>
            </a:r>
            <a:r>
              <a:rPr lang="en-US" baseline="-25000" dirty="0" smtClean="0"/>
              <a:t>2</a:t>
            </a:r>
            <a:r>
              <a:rPr lang="en-US" dirty="0" smtClean="0"/>
              <a:t> variation: Bins &amp; Gunny Bags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1" y="1143000"/>
            <a:ext cx="8052754" cy="5410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07136"/>
          </a:xfrm>
        </p:spPr>
        <p:txBody>
          <a:bodyPr/>
          <a:lstStyle/>
          <a:p>
            <a:pPr algn="ctr"/>
            <a:r>
              <a:rPr lang="en-US" dirty="0" smtClean="0"/>
              <a:t>Temp./RH in Hermetic Bag H1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62000" y="1143000"/>
            <a:ext cx="7996097" cy="5334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725</TotalTime>
  <Words>929</Words>
  <Application>Microsoft Office PowerPoint</Application>
  <PresentationFormat>On-screen Show (4:3)</PresentationFormat>
  <Paragraphs>142</Paragraphs>
  <Slides>21</Slides>
  <Notes>12</Notes>
  <HiddenSlides>5</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Metro</vt:lpstr>
      <vt:lpstr>PowerPoint Presentation</vt:lpstr>
      <vt:lpstr>Introduction</vt:lpstr>
      <vt:lpstr>Experimental Setup</vt:lpstr>
      <vt:lpstr>Sensors </vt:lpstr>
      <vt:lpstr>Final Experimental Setup</vt:lpstr>
      <vt:lpstr>Ambient Conditions</vt:lpstr>
      <vt:lpstr>CO2 variation in Hermetic Bags </vt:lpstr>
      <vt:lpstr>CO2 variation: Bins &amp; Gunny Bags</vt:lpstr>
      <vt:lpstr>Temp./RH in Hermetic Bag H1 </vt:lpstr>
      <vt:lpstr>Temp./RH in Hermetic Bag H4 </vt:lpstr>
      <vt:lpstr>Temp./RH in Metallic Bin S1 </vt:lpstr>
      <vt:lpstr>Temp./RH in Gunny Bag Pile B2 </vt:lpstr>
      <vt:lpstr>Sampling Procedure </vt:lpstr>
      <vt:lpstr>Moisture Content</vt:lpstr>
      <vt:lpstr>Thousand Kernel Weight </vt:lpstr>
      <vt:lpstr>Germination Test</vt:lpstr>
      <vt:lpstr>Insect-bored Grain</vt:lpstr>
      <vt:lpstr>Milling Yield </vt:lpstr>
      <vt:lpstr>Observations </vt:lpstr>
      <vt:lpstr>Observations &amp; Future Directions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Pavel</dc:creator>
  <cp:lastModifiedBy>gerald.ford</cp:lastModifiedBy>
  <cp:revision>168</cp:revision>
  <dcterms:created xsi:type="dcterms:W3CDTF">2006-08-16T00:00:00Z</dcterms:created>
  <dcterms:modified xsi:type="dcterms:W3CDTF">2015-02-09T16:19:25Z</dcterms:modified>
</cp:coreProperties>
</file>