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1614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B0C19-7018-4CC1-9FFE-661753A5A54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3A2E52-44C5-46E6-AC13-7EE2E38AE153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First Generation</a:t>
          </a:r>
          <a:endParaRPr lang="en-US" dirty="0"/>
        </a:p>
      </dgm:t>
    </dgm:pt>
    <dgm:pt modelId="{C89F0222-36FD-42E1-A48C-D10CDF5E196D}" type="parTrans" cxnId="{F26DAEB4-6350-4CD5-AA7D-86692EE7FEC5}">
      <dgm:prSet/>
      <dgm:spPr/>
      <dgm:t>
        <a:bodyPr/>
        <a:lstStyle/>
        <a:p>
          <a:endParaRPr lang="en-US"/>
        </a:p>
      </dgm:t>
    </dgm:pt>
    <dgm:pt modelId="{DAFCC97F-0503-4292-82F8-E24E7BDA4DE4}" type="sibTrans" cxnId="{F26DAEB4-6350-4CD5-AA7D-86692EE7FEC5}">
      <dgm:prSet/>
      <dgm:spPr/>
      <dgm:t>
        <a:bodyPr/>
        <a:lstStyle/>
        <a:p>
          <a:endParaRPr lang="en-US"/>
        </a:p>
      </dgm:t>
    </dgm:pt>
    <dgm:pt modelId="{4D30765E-D80A-49A5-874F-919845F08564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Solar Drying</a:t>
          </a:r>
          <a:endParaRPr lang="en-US" dirty="0"/>
        </a:p>
      </dgm:t>
    </dgm:pt>
    <dgm:pt modelId="{07F9F1FA-D181-4166-B251-7947C3B6F326}" type="parTrans" cxnId="{842842D7-1176-4429-895B-1453EA25E72D}">
      <dgm:prSet/>
      <dgm:spPr/>
      <dgm:t>
        <a:bodyPr/>
        <a:lstStyle/>
        <a:p>
          <a:endParaRPr lang="en-US"/>
        </a:p>
      </dgm:t>
    </dgm:pt>
    <dgm:pt modelId="{908D9149-C0AC-4019-8872-6F5D6576D805}" type="sibTrans" cxnId="{842842D7-1176-4429-895B-1453EA25E72D}">
      <dgm:prSet/>
      <dgm:spPr/>
      <dgm:t>
        <a:bodyPr/>
        <a:lstStyle/>
        <a:p>
          <a:endParaRPr lang="en-US"/>
        </a:p>
      </dgm:t>
    </dgm:pt>
    <dgm:pt modelId="{DBFF4A5D-94F1-404B-A83F-EFD83139B6DE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Cabinet and bed type dryers</a:t>
          </a:r>
          <a:endParaRPr lang="en-US" dirty="0"/>
        </a:p>
      </dgm:t>
    </dgm:pt>
    <dgm:pt modelId="{BEF8B4F9-EF00-4012-A8A1-BE28416FF63D}" type="parTrans" cxnId="{C0AE9131-E17A-4296-9724-5E7D79BD914E}">
      <dgm:prSet/>
      <dgm:spPr/>
      <dgm:t>
        <a:bodyPr/>
        <a:lstStyle/>
        <a:p>
          <a:endParaRPr lang="en-US"/>
        </a:p>
      </dgm:t>
    </dgm:pt>
    <dgm:pt modelId="{522EE50A-54EA-4FC5-B50A-C7F9100A3BD4}" type="sibTrans" cxnId="{C0AE9131-E17A-4296-9724-5E7D79BD914E}">
      <dgm:prSet/>
      <dgm:spPr/>
      <dgm:t>
        <a:bodyPr/>
        <a:lstStyle/>
        <a:p>
          <a:endParaRPr lang="en-US"/>
        </a:p>
      </dgm:t>
    </dgm:pt>
    <dgm:pt modelId="{CE1D35AD-1BBE-4562-966F-510B37FE3D0C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Second Generation</a:t>
          </a:r>
          <a:endParaRPr lang="en-US" dirty="0"/>
        </a:p>
      </dgm:t>
    </dgm:pt>
    <dgm:pt modelId="{17CCCD58-5049-4430-8795-72FA2CDAD718}" type="parTrans" cxnId="{6B31499F-FBF8-40D4-93D0-810587FA4669}">
      <dgm:prSet/>
      <dgm:spPr/>
      <dgm:t>
        <a:bodyPr/>
        <a:lstStyle/>
        <a:p>
          <a:endParaRPr lang="en-US"/>
        </a:p>
      </dgm:t>
    </dgm:pt>
    <dgm:pt modelId="{CD495512-E31F-4729-BE77-65C9EE41C779}" type="sibTrans" cxnId="{6B31499F-FBF8-40D4-93D0-810587FA4669}">
      <dgm:prSet/>
      <dgm:spPr/>
      <dgm:t>
        <a:bodyPr/>
        <a:lstStyle/>
        <a:p>
          <a:endParaRPr lang="en-US"/>
        </a:p>
      </dgm:t>
    </dgm:pt>
    <dgm:pt modelId="{7F1A28DB-20EE-43DE-BF19-96850CDAB5D8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Spray drying</a:t>
          </a:r>
          <a:endParaRPr lang="en-US" dirty="0"/>
        </a:p>
      </dgm:t>
    </dgm:pt>
    <dgm:pt modelId="{10B5E206-7C21-45E7-92DA-25C676973537}" type="parTrans" cxnId="{DE393A70-F41A-490E-A2EF-B18DD3B7B65D}">
      <dgm:prSet/>
      <dgm:spPr/>
      <dgm:t>
        <a:bodyPr/>
        <a:lstStyle/>
        <a:p>
          <a:endParaRPr lang="en-US"/>
        </a:p>
      </dgm:t>
    </dgm:pt>
    <dgm:pt modelId="{A270D9CF-29EF-4F93-B8E7-055682615EB2}" type="sibTrans" cxnId="{DE393A70-F41A-490E-A2EF-B18DD3B7B65D}">
      <dgm:prSet/>
      <dgm:spPr/>
      <dgm:t>
        <a:bodyPr/>
        <a:lstStyle/>
        <a:p>
          <a:endParaRPr lang="en-US"/>
        </a:p>
      </dgm:t>
    </dgm:pt>
    <dgm:pt modelId="{88E9AA32-D169-4BC9-8BF5-50E235C8286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Drum drying</a:t>
          </a:r>
          <a:endParaRPr lang="en-US" dirty="0"/>
        </a:p>
      </dgm:t>
    </dgm:pt>
    <dgm:pt modelId="{6838A35C-E1EC-4A9A-B8B9-A47C9BEE450E}" type="parTrans" cxnId="{D2727BB9-EB5F-42D8-821F-4E96F60F908F}">
      <dgm:prSet/>
      <dgm:spPr/>
      <dgm:t>
        <a:bodyPr/>
        <a:lstStyle/>
        <a:p>
          <a:endParaRPr lang="en-US"/>
        </a:p>
      </dgm:t>
    </dgm:pt>
    <dgm:pt modelId="{856F469E-7B2B-44CA-A3ED-0534E5CD0A24}" type="sibTrans" cxnId="{D2727BB9-EB5F-42D8-821F-4E96F60F908F}">
      <dgm:prSet/>
      <dgm:spPr/>
      <dgm:t>
        <a:bodyPr/>
        <a:lstStyle/>
        <a:p>
          <a:endParaRPr lang="en-US"/>
        </a:p>
      </dgm:t>
    </dgm:pt>
    <dgm:pt modelId="{A107D982-D48A-49F3-94CF-D796DE5B7C68}">
      <dgm:prSet phldrT="[Text]"/>
      <dgm:spPr/>
      <dgm:t>
        <a:bodyPr/>
        <a:lstStyle/>
        <a:p>
          <a:r>
            <a:rPr lang="en-US" dirty="0" smtClean="0"/>
            <a:t>Third Generation</a:t>
          </a:r>
          <a:endParaRPr lang="en-US" dirty="0"/>
        </a:p>
      </dgm:t>
    </dgm:pt>
    <dgm:pt modelId="{94E4233F-7697-426F-9054-6D14CC3F85EF}" type="parTrans" cxnId="{B5D8027E-5DEF-4B49-9F64-97A3B6A00840}">
      <dgm:prSet/>
      <dgm:spPr/>
      <dgm:t>
        <a:bodyPr/>
        <a:lstStyle/>
        <a:p>
          <a:endParaRPr lang="en-US"/>
        </a:p>
      </dgm:t>
    </dgm:pt>
    <dgm:pt modelId="{549D7322-CCC7-4E73-9557-66564833EA0E}" type="sibTrans" cxnId="{B5D8027E-5DEF-4B49-9F64-97A3B6A00840}">
      <dgm:prSet/>
      <dgm:spPr/>
      <dgm:t>
        <a:bodyPr/>
        <a:lstStyle/>
        <a:p>
          <a:endParaRPr lang="en-US"/>
        </a:p>
      </dgm:t>
    </dgm:pt>
    <dgm:pt modelId="{B44F6646-627A-4A37-AE0C-A885B94A0713}">
      <dgm:prSet phldrT="[Text]"/>
      <dgm:spPr/>
      <dgm:t>
        <a:bodyPr/>
        <a:lstStyle/>
        <a:p>
          <a:r>
            <a:rPr lang="en-US" dirty="0" smtClean="0"/>
            <a:t>Freeze dehydration</a:t>
          </a:r>
          <a:endParaRPr lang="en-US" dirty="0"/>
        </a:p>
      </dgm:t>
    </dgm:pt>
    <dgm:pt modelId="{7056609E-96CC-4613-95A4-2B637BA67CB3}" type="parTrans" cxnId="{303C211F-4BD1-40CA-9318-51DB501664D3}">
      <dgm:prSet/>
      <dgm:spPr/>
      <dgm:t>
        <a:bodyPr/>
        <a:lstStyle/>
        <a:p>
          <a:endParaRPr lang="en-US"/>
        </a:p>
      </dgm:t>
    </dgm:pt>
    <dgm:pt modelId="{23028199-8C28-4CDE-8236-E356507ED2B0}" type="sibTrans" cxnId="{303C211F-4BD1-40CA-9318-51DB501664D3}">
      <dgm:prSet/>
      <dgm:spPr/>
      <dgm:t>
        <a:bodyPr/>
        <a:lstStyle/>
        <a:p>
          <a:endParaRPr lang="en-US"/>
        </a:p>
      </dgm:t>
    </dgm:pt>
    <dgm:pt modelId="{B44CD36E-9890-47A8-8B0B-5173C1110604}">
      <dgm:prSet phldrT="[Text]"/>
      <dgm:spPr/>
      <dgm:t>
        <a:bodyPr/>
        <a:lstStyle/>
        <a:p>
          <a:r>
            <a:rPr lang="en-US" dirty="0" smtClean="0"/>
            <a:t>Osmotic dehydration</a:t>
          </a:r>
          <a:endParaRPr lang="en-US" dirty="0"/>
        </a:p>
      </dgm:t>
    </dgm:pt>
    <dgm:pt modelId="{66F37EB1-B005-42BF-8F2C-55EE5EEF23C2}" type="parTrans" cxnId="{F972D3E4-26D2-4E6A-A095-33BAB2A49DB9}">
      <dgm:prSet/>
      <dgm:spPr/>
      <dgm:t>
        <a:bodyPr/>
        <a:lstStyle/>
        <a:p>
          <a:endParaRPr lang="en-US"/>
        </a:p>
      </dgm:t>
    </dgm:pt>
    <dgm:pt modelId="{D9BAA7F3-6CF7-4D7C-8AE0-61F4C9B4ECB8}" type="sibTrans" cxnId="{F972D3E4-26D2-4E6A-A095-33BAB2A49DB9}">
      <dgm:prSet/>
      <dgm:spPr/>
      <dgm:t>
        <a:bodyPr/>
        <a:lstStyle/>
        <a:p>
          <a:endParaRPr lang="en-US"/>
        </a:p>
      </dgm:t>
    </dgm:pt>
    <dgm:pt modelId="{1C74D866-734C-4B43-A3AC-A333C78995DD}">
      <dgm:prSet/>
      <dgm:spPr/>
      <dgm:t>
        <a:bodyPr/>
        <a:lstStyle/>
        <a:p>
          <a:endParaRPr lang="en-US" dirty="0"/>
        </a:p>
      </dgm:t>
    </dgm:pt>
    <dgm:pt modelId="{99152422-3496-47FF-AC1A-7C596D8EFEEF}" type="parTrans" cxnId="{43301370-55C5-4B04-9F5A-EF8993ECD347}">
      <dgm:prSet/>
      <dgm:spPr/>
      <dgm:t>
        <a:bodyPr/>
        <a:lstStyle/>
        <a:p>
          <a:endParaRPr lang="en-US"/>
        </a:p>
      </dgm:t>
    </dgm:pt>
    <dgm:pt modelId="{A8C2676E-E007-48AF-A7D4-5D2232B114F1}" type="sibTrans" cxnId="{43301370-55C5-4B04-9F5A-EF8993ECD347}">
      <dgm:prSet/>
      <dgm:spPr/>
      <dgm:t>
        <a:bodyPr/>
        <a:lstStyle/>
        <a:p>
          <a:endParaRPr lang="en-US"/>
        </a:p>
      </dgm:t>
    </dgm:pt>
    <dgm:pt modelId="{6F300436-624F-43BF-9E5F-E722EBC07DBE}">
      <dgm:prSet phldrT="[Text]"/>
      <dgm:spPr/>
      <dgm:t>
        <a:bodyPr/>
        <a:lstStyle/>
        <a:p>
          <a:r>
            <a:rPr lang="en-US" dirty="0" smtClean="0"/>
            <a:t>Fourth Generation</a:t>
          </a:r>
          <a:endParaRPr lang="en-US" dirty="0"/>
        </a:p>
      </dgm:t>
    </dgm:pt>
    <dgm:pt modelId="{9B8BBB53-3635-428D-A420-77571683FA8A}" type="parTrans" cxnId="{D47196B7-0E11-478E-9B53-D7ACF9438F35}">
      <dgm:prSet/>
      <dgm:spPr/>
      <dgm:t>
        <a:bodyPr/>
        <a:lstStyle/>
        <a:p>
          <a:endParaRPr lang="en-US"/>
        </a:p>
      </dgm:t>
    </dgm:pt>
    <dgm:pt modelId="{451C794F-E3FE-407A-AD98-00BBA7A73B79}" type="sibTrans" cxnId="{D47196B7-0E11-478E-9B53-D7ACF9438F35}">
      <dgm:prSet/>
      <dgm:spPr/>
      <dgm:t>
        <a:bodyPr/>
        <a:lstStyle/>
        <a:p>
          <a:endParaRPr lang="en-US"/>
        </a:p>
      </dgm:t>
    </dgm:pt>
    <dgm:pt modelId="{95CE393B-9769-420C-9187-E4BE1E960444}">
      <dgm:prSet phldrT="[Text]"/>
      <dgm:spPr/>
      <dgm:t>
        <a:bodyPr/>
        <a:lstStyle/>
        <a:p>
          <a:r>
            <a:rPr lang="en-US" dirty="0" smtClean="0"/>
            <a:t>Microwaves and RF</a:t>
          </a:r>
          <a:endParaRPr lang="en-US" dirty="0"/>
        </a:p>
      </dgm:t>
    </dgm:pt>
    <dgm:pt modelId="{60A50ED7-B36B-4E54-9313-05966E0C4A62}" type="parTrans" cxnId="{AB00AA95-B023-4E20-AC8A-5C77FFBF5432}">
      <dgm:prSet/>
      <dgm:spPr/>
      <dgm:t>
        <a:bodyPr/>
        <a:lstStyle/>
        <a:p>
          <a:endParaRPr lang="en-US"/>
        </a:p>
      </dgm:t>
    </dgm:pt>
    <dgm:pt modelId="{E10F221C-C0CB-4ED9-AF19-B1DAA2DE8519}" type="sibTrans" cxnId="{AB00AA95-B023-4E20-AC8A-5C77FFBF5432}">
      <dgm:prSet/>
      <dgm:spPr/>
      <dgm:t>
        <a:bodyPr/>
        <a:lstStyle/>
        <a:p>
          <a:endParaRPr lang="en-US"/>
        </a:p>
      </dgm:t>
    </dgm:pt>
    <dgm:pt modelId="{6CFB4E23-D40E-4688-924E-6069169489D5}">
      <dgm:prSet phldrT="[Text]"/>
      <dgm:spPr/>
      <dgm:t>
        <a:bodyPr/>
        <a:lstStyle/>
        <a:p>
          <a:r>
            <a:rPr lang="en-US" dirty="0" smtClean="0"/>
            <a:t>Refractance window</a:t>
          </a:r>
          <a:endParaRPr lang="en-US" dirty="0"/>
        </a:p>
      </dgm:t>
    </dgm:pt>
    <dgm:pt modelId="{1A14CB58-B341-4803-9034-B1349C0B4DA8}" type="parTrans" cxnId="{6DAEC577-AA27-4EA4-97DA-893670756365}">
      <dgm:prSet/>
      <dgm:spPr/>
      <dgm:t>
        <a:bodyPr/>
        <a:lstStyle/>
        <a:p>
          <a:endParaRPr lang="en-US"/>
        </a:p>
      </dgm:t>
    </dgm:pt>
    <dgm:pt modelId="{4ECDCC80-5362-46E5-AAA1-FAE23602641A}" type="sibTrans" cxnId="{6DAEC577-AA27-4EA4-97DA-893670756365}">
      <dgm:prSet/>
      <dgm:spPr/>
      <dgm:t>
        <a:bodyPr/>
        <a:lstStyle/>
        <a:p>
          <a:endParaRPr lang="en-US"/>
        </a:p>
      </dgm:t>
    </dgm:pt>
    <dgm:pt modelId="{1C90150F-70DF-4BBA-98F4-1E27EC96A178}">
      <dgm:prSet/>
      <dgm:spPr/>
      <dgm:t>
        <a:bodyPr/>
        <a:lstStyle/>
        <a:p>
          <a:endParaRPr lang="en-US" dirty="0"/>
        </a:p>
      </dgm:t>
    </dgm:pt>
    <dgm:pt modelId="{816260D2-0C7F-4CD0-B342-26EC6F03CBFC}" type="parTrans" cxnId="{EA25A6B0-C0AE-4C2D-B125-5888FC84F1B0}">
      <dgm:prSet/>
      <dgm:spPr/>
      <dgm:t>
        <a:bodyPr/>
        <a:lstStyle/>
        <a:p>
          <a:endParaRPr lang="en-US"/>
        </a:p>
      </dgm:t>
    </dgm:pt>
    <dgm:pt modelId="{5A3C5CCD-2F22-454A-A22C-DE5DCC1E04C9}" type="sibTrans" cxnId="{EA25A6B0-C0AE-4C2D-B125-5888FC84F1B0}">
      <dgm:prSet/>
      <dgm:spPr/>
      <dgm:t>
        <a:bodyPr/>
        <a:lstStyle/>
        <a:p>
          <a:endParaRPr lang="en-US"/>
        </a:p>
      </dgm:t>
    </dgm:pt>
    <dgm:pt modelId="{E87D38DE-88A0-4ED1-A648-D20252D5007A}" type="pres">
      <dgm:prSet presAssocID="{9E8B0C19-7018-4CC1-9FFE-661753A5A54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F5C55A-DFBD-4724-9616-9A2A02D64833}" type="pres">
      <dgm:prSet presAssocID="{183A2E52-44C5-46E6-AC13-7EE2E38AE153}" presName="comp" presStyleCnt="0"/>
      <dgm:spPr/>
    </dgm:pt>
    <dgm:pt modelId="{94DE9EC0-3917-486A-A540-3647AB476DD3}" type="pres">
      <dgm:prSet presAssocID="{183A2E52-44C5-46E6-AC13-7EE2E38AE153}" presName="box" presStyleLbl="node1" presStyleIdx="0" presStyleCnt="4"/>
      <dgm:spPr/>
      <dgm:t>
        <a:bodyPr/>
        <a:lstStyle/>
        <a:p>
          <a:endParaRPr lang="en-US"/>
        </a:p>
      </dgm:t>
    </dgm:pt>
    <dgm:pt modelId="{04B23B97-6058-4020-BB75-540B8663C1D3}" type="pres">
      <dgm:prSet presAssocID="{183A2E52-44C5-46E6-AC13-7EE2E38AE153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46DF403-F01B-4BA3-BBBB-2D3B8B6BE860}" type="pres">
      <dgm:prSet presAssocID="{183A2E52-44C5-46E6-AC13-7EE2E38AE15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2D2E6-9414-48EE-BF16-13ACDDD16D4B}" type="pres">
      <dgm:prSet presAssocID="{DAFCC97F-0503-4292-82F8-E24E7BDA4DE4}" presName="spacer" presStyleCnt="0"/>
      <dgm:spPr/>
    </dgm:pt>
    <dgm:pt modelId="{CAE5ABBB-81F0-43EA-A7A4-7274D1D733F9}" type="pres">
      <dgm:prSet presAssocID="{CE1D35AD-1BBE-4562-966F-510B37FE3D0C}" presName="comp" presStyleCnt="0"/>
      <dgm:spPr/>
    </dgm:pt>
    <dgm:pt modelId="{6472BCFE-41DB-4B11-9150-B0DDF0C42815}" type="pres">
      <dgm:prSet presAssocID="{CE1D35AD-1BBE-4562-966F-510B37FE3D0C}" presName="box" presStyleLbl="node1" presStyleIdx="1" presStyleCnt="4"/>
      <dgm:spPr/>
      <dgm:t>
        <a:bodyPr/>
        <a:lstStyle/>
        <a:p>
          <a:endParaRPr lang="en-US"/>
        </a:p>
      </dgm:t>
    </dgm:pt>
    <dgm:pt modelId="{1623B813-7F7C-44D1-B43D-004139361EAB}" type="pres">
      <dgm:prSet presAssocID="{CE1D35AD-1BBE-4562-966F-510B37FE3D0C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27EAE24-4D0C-48EA-B32A-EDCDB43C3A29}" type="pres">
      <dgm:prSet presAssocID="{CE1D35AD-1BBE-4562-966F-510B37FE3D0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2FE5C4-B81D-491C-AECF-5BD392F8630F}" type="pres">
      <dgm:prSet presAssocID="{CD495512-E31F-4729-BE77-65C9EE41C779}" presName="spacer" presStyleCnt="0"/>
      <dgm:spPr/>
    </dgm:pt>
    <dgm:pt modelId="{D57B1E4F-309B-4557-8A94-CCCCD5933CD0}" type="pres">
      <dgm:prSet presAssocID="{A107D982-D48A-49F3-94CF-D796DE5B7C68}" presName="comp" presStyleCnt="0"/>
      <dgm:spPr/>
    </dgm:pt>
    <dgm:pt modelId="{740CE9BA-C6EA-4AA0-B762-525D9063058B}" type="pres">
      <dgm:prSet presAssocID="{A107D982-D48A-49F3-94CF-D796DE5B7C68}" presName="box" presStyleLbl="node1" presStyleIdx="2" presStyleCnt="4"/>
      <dgm:spPr/>
      <dgm:t>
        <a:bodyPr/>
        <a:lstStyle/>
        <a:p>
          <a:endParaRPr lang="en-US"/>
        </a:p>
      </dgm:t>
    </dgm:pt>
    <dgm:pt modelId="{C9C85258-95DD-4F2D-A2AC-2D9D29DFEF0B}" type="pres">
      <dgm:prSet presAssocID="{A107D982-D48A-49F3-94CF-D796DE5B7C68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3C23685-6D56-427B-A482-4B8AA9FDBD63}" type="pres">
      <dgm:prSet presAssocID="{A107D982-D48A-49F3-94CF-D796DE5B7C6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D9B0B-727F-4F9D-BDBF-535A3713FE46}" type="pres">
      <dgm:prSet presAssocID="{549D7322-CCC7-4E73-9557-66564833EA0E}" presName="spacer" presStyleCnt="0"/>
      <dgm:spPr/>
    </dgm:pt>
    <dgm:pt modelId="{C4FD1B16-F7F3-485A-83D9-489A56305403}" type="pres">
      <dgm:prSet presAssocID="{6F300436-624F-43BF-9E5F-E722EBC07DBE}" presName="comp" presStyleCnt="0"/>
      <dgm:spPr/>
    </dgm:pt>
    <dgm:pt modelId="{C0DF8DF7-8E10-4357-8A1F-FEE8EDBE2ACE}" type="pres">
      <dgm:prSet presAssocID="{6F300436-624F-43BF-9E5F-E722EBC07DBE}" presName="box" presStyleLbl="node1" presStyleIdx="3" presStyleCnt="4" custLinFactNeighborX="-22286" custLinFactNeighborY="1971"/>
      <dgm:spPr/>
      <dgm:t>
        <a:bodyPr/>
        <a:lstStyle/>
        <a:p>
          <a:endParaRPr lang="en-US"/>
        </a:p>
      </dgm:t>
    </dgm:pt>
    <dgm:pt modelId="{D56B4F35-272B-4ABE-A89E-34A00B607E26}" type="pres">
      <dgm:prSet presAssocID="{6F300436-624F-43BF-9E5F-E722EBC07DBE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1948926-3544-4CCF-A323-EE0BD2C51C2C}" type="pres">
      <dgm:prSet presAssocID="{6F300436-624F-43BF-9E5F-E722EBC07DB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8B75C6-CD57-4D52-BD7A-A952BDA6B19E}" type="presOf" srcId="{B44F6646-627A-4A37-AE0C-A885B94A0713}" destId="{23C23685-6D56-427B-A482-4B8AA9FDBD63}" srcOrd="1" destOrd="1" presId="urn:microsoft.com/office/officeart/2005/8/layout/vList4"/>
    <dgm:cxn modelId="{C0CC1238-3C72-484B-8D57-1B87703224EC}" type="presOf" srcId="{7F1A28DB-20EE-43DE-BF19-96850CDAB5D8}" destId="{827EAE24-4D0C-48EA-B32A-EDCDB43C3A29}" srcOrd="1" destOrd="1" presId="urn:microsoft.com/office/officeart/2005/8/layout/vList4"/>
    <dgm:cxn modelId="{303C211F-4BD1-40CA-9318-51DB501664D3}" srcId="{A107D982-D48A-49F3-94CF-D796DE5B7C68}" destId="{B44F6646-627A-4A37-AE0C-A885B94A0713}" srcOrd="0" destOrd="0" parTransId="{7056609E-96CC-4613-95A4-2B637BA67CB3}" sibTransId="{23028199-8C28-4CDE-8236-E356507ED2B0}"/>
    <dgm:cxn modelId="{3AE4A3AD-1CAF-4293-920F-B90A50165956}" type="presOf" srcId="{A107D982-D48A-49F3-94CF-D796DE5B7C68}" destId="{23C23685-6D56-427B-A482-4B8AA9FDBD63}" srcOrd="1" destOrd="0" presId="urn:microsoft.com/office/officeart/2005/8/layout/vList4"/>
    <dgm:cxn modelId="{F26DAEB4-6350-4CD5-AA7D-86692EE7FEC5}" srcId="{9E8B0C19-7018-4CC1-9FFE-661753A5A540}" destId="{183A2E52-44C5-46E6-AC13-7EE2E38AE153}" srcOrd="0" destOrd="0" parTransId="{C89F0222-36FD-42E1-A48C-D10CDF5E196D}" sibTransId="{DAFCC97F-0503-4292-82F8-E24E7BDA4DE4}"/>
    <dgm:cxn modelId="{3357C6D3-91B6-4F23-ADEC-4EC49A8D7369}" type="presOf" srcId="{7F1A28DB-20EE-43DE-BF19-96850CDAB5D8}" destId="{6472BCFE-41DB-4B11-9150-B0DDF0C42815}" srcOrd="0" destOrd="1" presId="urn:microsoft.com/office/officeart/2005/8/layout/vList4"/>
    <dgm:cxn modelId="{F972D3E4-26D2-4E6A-A095-33BAB2A49DB9}" srcId="{A107D982-D48A-49F3-94CF-D796DE5B7C68}" destId="{B44CD36E-9890-47A8-8B0B-5173C1110604}" srcOrd="1" destOrd="0" parTransId="{66F37EB1-B005-42BF-8F2C-55EE5EEF23C2}" sibTransId="{D9BAA7F3-6CF7-4D7C-8AE0-61F4C9B4ECB8}"/>
    <dgm:cxn modelId="{CCFE58BA-23F9-4B69-A19E-E92FF791388F}" type="presOf" srcId="{B44CD36E-9890-47A8-8B0B-5173C1110604}" destId="{23C23685-6D56-427B-A482-4B8AA9FDBD63}" srcOrd="1" destOrd="2" presId="urn:microsoft.com/office/officeart/2005/8/layout/vList4"/>
    <dgm:cxn modelId="{952BDEED-10A9-487C-BD19-3883366AA636}" type="presOf" srcId="{1C74D866-734C-4B43-A3AC-A333C78995DD}" destId="{740CE9BA-C6EA-4AA0-B762-525D9063058B}" srcOrd="0" destOrd="3" presId="urn:microsoft.com/office/officeart/2005/8/layout/vList4"/>
    <dgm:cxn modelId="{49E65AF7-F091-4877-92F4-DFF0DCA7A739}" type="presOf" srcId="{6CFB4E23-D40E-4688-924E-6069169489D5}" destId="{C0DF8DF7-8E10-4357-8A1F-FEE8EDBE2ACE}" srcOrd="0" destOrd="2" presId="urn:microsoft.com/office/officeart/2005/8/layout/vList4"/>
    <dgm:cxn modelId="{A75A96EA-DEB1-4773-8E40-19CEDF1E9610}" type="presOf" srcId="{B44CD36E-9890-47A8-8B0B-5173C1110604}" destId="{740CE9BA-C6EA-4AA0-B762-525D9063058B}" srcOrd="0" destOrd="2" presId="urn:microsoft.com/office/officeart/2005/8/layout/vList4"/>
    <dgm:cxn modelId="{D47196B7-0E11-478E-9B53-D7ACF9438F35}" srcId="{9E8B0C19-7018-4CC1-9FFE-661753A5A540}" destId="{6F300436-624F-43BF-9E5F-E722EBC07DBE}" srcOrd="3" destOrd="0" parTransId="{9B8BBB53-3635-428D-A420-77571683FA8A}" sibTransId="{451C794F-E3FE-407A-AD98-00BBA7A73B79}"/>
    <dgm:cxn modelId="{6DAEC577-AA27-4EA4-97DA-893670756365}" srcId="{6F300436-624F-43BF-9E5F-E722EBC07DBE}" destId="{6CFB4E23-D40E-4688-924E-6069169489D5}" srcOrd="1" destOrd="0" parTransId="{1A14CB58-B341-4803-9034-B1349C0B4DA8}" sibTransId="{4ECDCC80-5362-46E5-AAA1-FAE23602641A}"/>
    <dgm:cxn modelId="{50ED9656-8191-4088-A726-B635A001BCBE}" type="presOf" srcId="{6F300436-624F-43BF-9E5F-E722EBC07DBE}" destId="{C0DF8DF7-8E10-4357-8A1F-FEE8EDBE2ACE}" srcOrd="0" destOrd="0" presId="urn:microsoft.com/office/officeart/2005/8/layout/vList4"/>
    <dgm:cxn modelId="{387E3EC8-EF3F-4366-A211-2B773C9878E9}" type="presOf" srcId="{A107D982-D48A-49F3-94CF-D796DE5B7C68}" destId="{740CE9BA-C6EA-4AA0-B762-525D9063058B}" srcOrd="0" destOrd="0" presId="urn:microsoft.com/office/officeart/2005/8/layout/vList4"/>
    <dgm:cxn modelId="{F624F7EF-0FCA-44DA-9D47-441E9219B539}" type="presOf" srcId="{6F300436-624F-43BF-9E5F-E722EBC07DBE}" destId="{A1948926-3544-4CCF-A323-EE0BD2C51C2C}" srcOrd="1" destOrd="0" presId="urn:microsoft.com/office/officeart/2005/8/layout/vList4"/>
    <dgm:cxn modelId="{A2356695-B84C-476D-ACE4-975BEBC704D2}" type="presOf" srcId="{4D30765E-D80A-49A5-874F-919845F08564}" destId="{846DF403-F01B-4BA3-BBBB-2D3B8B6BE860}" srcOrd="1" destOrd="1" presId="urn:microsoft.com/office/officeart/2005/8/layout/vList4"/>
    <dgm:cxn modelId="{67DC0EB4-9569-4B8E-90DF-621C6B38023B}" type="presOf" srcId="{95CE393B-9769-420C-9187-E4BE1E960444}" destId="{C0DF8DF7-8E10-4357-8A1F-FEE8EDBE2ACE}" srcOrd="0" destOrd="1" presId="urn:microsoft.com/office/officeart/2005/8/layout/vList4"/>
    <dgm:cxn modelId="{D2727BB9-EB5F-42D8-821F-4E96F60F908F}" srcId="{CE1D35AD-1BBE-4562-966F-510B37FE3D0C}" destId="{88E9AA32-D169-4BC9-8BF5-50E235C82863}" srcOrd="1" destOrd="0" parTransId="{6838A35C-E1EC-4A9A-B8B9-A47C9BEE450E}" sibTransId="{856F469E-7B2B-44CA-A3ED-0534E5CD0A24}"/>
    <dgm:cxn modelId="{DE393A70-F41A-490E-A2EF-B18DD3B7B65D}" srcId="{CE1D35AD-1BBE-4562-966F-510B37FE3D0C}" destId="{7F1A28DB-20EE-43DE-BF19-96850CDAB5D8}" srcOrd="0" destOrd="0" parTransId="{10B5E206-7C21-45E7-92DA-25C676973537}" sibTransId="{A270D9CF-29EF-4F93-B8E7-055682615EB2}"/>
    <dgm:cxn modelId="{842842D7-1176-4429-895B-1453EA25E72D}" srcId="{183A2E52-44C5-46E6-AC13-7EE2E38AE153}" destId="{4D30765E-D80A-49A5-874F-919845F08564}" srcOrd="0" destOrd="0" parTransId="{07F9F1FA-D181-4166-B251-7947C3B6F326}" sibTransId="{908D9149-C0AC-4019-8872-6F5D6576D805}"/>
    <dgm:cxn modelId="{CE6FA21F-EAE3-4423-8D5E-5148E3DCEBD0}" type="presOf" srcId="{4D30765E-D80A-49A5-874F-919845F08564}" destId="{94DE9EC0-3917-486A-A540-3647AB476DD3}" srcOrd="0" destOrd="1" presId="urn:microsoft.com/office/officeart/2005/8/layout/vList4"/>
    <dgm:cxn modelId="{5501D4BE-45FF-4BC4-9C9D-2A843237152F}" type="presOf" srcId="{CE1D35AD-1BBE-4562-966F-510B37FE3D0C}" destId="{6472BCFE-41DB-4B11-9150-B0DDF0C42815}" srcOrd="0" destOrd="0" presId="urn:microsoft.com/office/officeart/2005/8/layout/vList4"/>
    <dgm:cxn modelId="{7BE5EA31-8AEA-411B-BCF5-659E64AC53B4}" type="presOf" srcId="{9E8B0C19-7018-4CC1-9FFE-661753A5A540}" destId="{E87D38DE-88A0-4ED1-A648-D20252D5007A}" srcOrd="0" destOrd="0" presId="urn:microsoft.com/office/officeart/2005/8/layout/vList4"/>
    <dgm:cxn modelId="{C0AE9131-E17A-4296-9724-5E7D79BD914E}" srcId="{183A2E52-44C5-46E6-AC13-7EE2E38AE153}" destId="{DBFF4A5D-94F1-404B-A83F-EFD83139B6DE}" srcOrd="1" destOrd="0" parTransId="{BEF8B4F9-EF00-4012-A8A1-BE28416FF63D}" sibTransId="{522EE50A-54EA-4FC5-B50A-C7F9100A3BD4}"/>
    <dgm:cxn modelId="{EA25A6B0-C0AE-4C2D-B125-5888FC84F1B0}" srcId="{6F300436-624F-43BF-9E5F-E722EBC07DBE}" destId="{1C90150F-70DF-4BBA-98F4-1E27EC96A178}" srcOrd="2" destOrd="0" parTransId="{816260D2-0C7F-4CD0-B342-26EC6F03CBFC}" sibTransId="{5A3C5CCD-2F22-454A-A22C-DE5DCC1E04C9}"/>
    <dgm:cxn modelId="{BA8586D7-5876-4324-A51A-ED31463E46D9}" type="presOf" srcId="{183A2E52-44C5-46E6-AC13-7EE2E38AE153}" destId="{846DF403-F01B-4BA3-BBBB-2D3B8B6BE860}" srcOrd="1" destOrd="0" presId="urn:microsoft.com/office/officeart/2005/8/layout/vList4"/>
    <dgm:cxn modelId="{AB00AA95-B023-4E20-AC8A-5C77FFBF5432}" srcId="{6F300436-624F-43BF-9E5F-E722EBC07DBE}" destId="{95CE393B-9769-420C-9187-E4BE1E960444}" srcOrd="0" destOrd="0" parTransId="{60A50ED7-B36B-4E54-9313-05966E0C4A62}" sibTransId="{E10F221C-C0CB-4ED9-AF19-B1DAA2DE8519}"/>
    <dgm:cxn modelId="{875C4A37-6EBC-40AA-819D-6C68A4F41B65}" type="presOf" srcId="{95CE393B-9769-420C-9187-E4BE1E960444}" destId="{A1948926-3544-4CCF-A323-EE0BD2C51C2C}" srcOrd="1" destOrd="1" presId="urn:microsoft.com/office/officeart/2005/8/layout/vList4"/>
    <dgm:cxn modelId="{6CD3CC4C-8DD1-4025-950A-DDFD9FAF84E6}" type="presOf" srcId="{88E9AA32-D169-4BC9-8BF5-50E235C82863}" destId="{827EAE24-4D0C-48EA-B32A-EDCDB43C3A29}" srcOrd="1" destOrd="2" presId="urn:microsoft.com/office/officeart/2005/8/layout/vList4"/>
    <dgm:cxn modelId="{C332CDE4-F3C1-4836-AAB9-EF4BD16088B6}" type="presOf" srcId="{183A2E52-44C5-46E6-AC13-7EE2E38AE153}" destId="{94DE9EC0-3917-486A-A540-3647AB476DD3}" srcOrd="0" destOrd="0" presId="urn:microsoft.com/office/officeart/2005/8/layout/vList4"/>
    <dgm:cxn modelId="{E2B323F1-D598-42BE-AAFA-0786B6CE07BC}" type="presOf" srcId="{DBFF4A5D-94F1-404B-A83F-EFD83139B6DE}" destId="{94DE9EC0-3917-486A-A540-3647AB476DD3}" srcOrd="0" destOrd="2" presId="urn:microsoft.com/office/officeart/2005/8/layout/vList4"/>
    <dgm:cxn modelId="{DE1ED3A9-CB5E-49A6-ACBD-9F80CB417940}" type="presOf" srcId="{CE1D35AD-1BBE-4562-966F-510B37FE3D0C}" destId="{827EAE24-4D0C-48EA-B32A-EDCDB43C3A29}" srcOrd="1" destOrd="0" presId="urn:microsoft.com/office/officeart/2005/8/layout/vList4"/>
    <dgm:cxn modelId="{43301370-55C5-4B04-9F5A-EF8993ECD347}" srcId="{A107D982-D48A-49F3-94CF-D796DE5B7C68}" destId="{1C74D866-734C-4B43-A3AC-A333C78995DD}" srcOrd="2" destOrd="0" parTransId="{99152422-3496-47FF-AC1A-7C596D8EFEEF}" sibTransId="{A8C2676E-E007-48AF-A7D4-5D2232B114F1}"/>
    <dgm:cxn modelId="{4C2CCAFE-7DE5-4BC9-A566-63C1DE53571B}" type="presOf" srcId="{DBFF4A5D-94F1-404B-A83F-EFD83139B6DE}" destId="{846DF403-F01B-4BA3-BBBB-2D3B8B6BE860}" srcOrd="1" destOrd="2" presId="urn:microsoft.com/office/officeart/2005/8/layout/vList4"/>
    <dgm:cxn modelId="{A1C35CF0-FFC3-41DC-B6E3-FF3DDDE6DB68}" type="presOf" srcId="{1C90150F-70DF-4BBA-98F4-1E27EC96A178}" destId="{C0DF8DF7-8E10-4357-8A1F-FEE8EDBE2ACE}" srcOrd="0" destOrd="3" presId="urn:microsoft.com/office/officeart/2005/8/layout/vList4"/>
    <dgm:cxn modelId="{F0DD0949-7A3E-447D-AB82-A87C8A9B1FF7}" type="presOf" srcId="{6CFB4E23-D40E-4688-924E-6069169489D5}" destId="{A1948926-3544-4CCF-A323-EE0BD2C51C2C}" srcOrd="1" destOrd="2" presId="urn:microsoft.com/office/officeart/2005/8/layout/vList4"/>
    <dgm:cxn modelId="{5F4D96E1-C91D-4BC0-8C4C-3A132DF93224}" type="presOf" srcId="{88E9AA32-D169-4BC9-8BF5-50E235C82863}" destId="{6472BCFE-41DB-4B11-9150-B0DDF0C42815}" srcOrd="0" destOrd="2" presId="urn:microsoft.com/office/officeart/2005/8/layout/vList4"/>
    <dgm:cxn modelId="{CF47A613-42D8-42F9-BE8D-F2E6E9D6C31D}" type="presOf" srcId="{B44F6646-627A-4A37-AE0C-A885B94A0713}" destId="{740CE9BA-C6EA-4AA0-B762-525D9063058B}" srcOrd="0" destOrd="1" presId="urn:microsoft.com/office/officeart/2005/8/layout/vList4"/>
    <dgm:cxn modelId="{AA49FD7C-9DFF-4B13-89B3-EEA6E2AA2297}" type="presOf" srcId="{1C90150F-70DF-4BBA-98F4-1E27EC96A178}" destId="{A1948926-3544-4CCF-A323-EE0BD2C51C2C}" srcOrd="1" destOrd="3" presId="urn:microsoft.com/office/officeart/2005/8/layout/vList4"/>
    <dgm:cxn modelId="{6B31499F-FBF8-40D4-93D0-810587FA4669}" srcId="{9E8B0C19-7018-4CC1-9FFE-661753A5A540}" destId="{CE1D35AD-1BBE-4562-966F-510B37FE3D0C}" srcOrd="1" destOrd="0" parTransId="{17CCCD58-5049-4430-8795-72FA2CDAD718}" sibTransId="{CD495512-E31F-4729-BE77-65C9EE41C779}"/>
    <dgm:cxn modelId="{324931A7-3520-49C7-9078-36BF4588AA56}" type="presOf" srcId="{1C74D866-734C-4B43-A3AC-A333C78995DD}" destId="{23C23685-6D56-427B-A482-4B8AA9FDBD63}" srcOrd="1" destOrd="3" presId="urn:microsoft.com/office/officeart/2005/8/layout/vList4"/>
    <dgm:cxn modelId="{B5D8027E-5DEF-4B49-9F64-97A3B6A00840}" srcId="{9E8B0C19-7018-4CC1-9FFE-661753A5A540}" destId="{A107D982-D48A-49F3-94CF-D796DE5B7C68}" srcOrd="2" destOrd="0" parTransId="{94E4233F-7697-426F-9054-6D14CC3F85EF}" sibTransId="{549D7322-CCC7-4E73-9557-66564833EA0E}"/>
    <dgm:cxn modelId="{F4772440-5EBC-40B2-B047-A3B7FA174B94}" type="presParOf" srcId="{E87D38DE-88A0-4ED1-A648-D20252D5007A}" destId="{38F5C55A-DFBD-4724-9616-9A2A02D64833}" srcOrd="0" destOrd="0" presId="urn:microsoft.com/office/officeart/2005/8/layout/vList4"/>
    <dgm:cxn modelId="{4E1836FD-5CD9-4DB6-9276-3654B95AB836}" type="presParOf" srcId="{38F5C55A-DFBD-4724-9616-9A2A02D64833}" destId="{94DE9EC0-3917-486A-A540-3647AB476DD3}" srcOrd="0" destOrd="0" presId="urn:microsoft.com/office/officeart/2005/8/layout/vList4"/>
    <dgm:cxn modelId="{D41E8253-27F8-46ED-A053-939FA3398525}" type="presParOf" srcId="{38F5C55A-DFBD-4724-9616-9A2A02D64833}" destId="{04B23B97-6058-4020-BB75-540B8663C1D3}" srcOrd="1" destOrd="0" presId="urn:microsoft.com/office/officeart/2005/8/layout/vList4"/>
    <dgm:cxn modelId="{49D2E758-5A52-40D0-A929-B6B76A8A44C5}" type="presParOf" srcId="{38F5C55A-DFBD-4724-9616-9A2A02D64833}" destId="{846DF403-F01B-4BA3-BBBB-2D3B8B6BE860}" srcOrd="2" destOrd="0" presId="urn:microsoft.com/office/officeart/2005/8/layout/vList4"/>
    <dgm:cxn modelId="{C7209581-7756-44FA-A2D8-E655B7985B54}" type="presParOf" srcId="{E87D38DE-88A0-4ED1-A648-D20252D5007A}" destId="{CF42D2E6-9414-48EE-BF16-13ACDDD16D4B}" srcOrd="1" destOrd="0" presId="urn:microsoft.com/office/officeart/2005/8/layout/vList4"/>
    <dgm:cxn modelId="{5E7396C4-7048-49C9-8314-3873085F52E5}" type="presParOf" srcId="{E87D38DE-88A0-4ED1-A648-D20252D5007A}" destId="{CAE5ABBB-81F0-43EA-A7A4-7274D1D733F9}" srcOrd="2" destOrd="0" presId="urn:microsoft.com/office/officeart/2005/8/layout/vList4"/>
    <dgm:cxn modelId="{89E64EDC-5F32-4936-8D34-A571669B2B89}" type="presParOf" srcId="{CAE5ABBB-81F0-43EA-A7A4-7274D1D733F9}" destId="{6472BCFE-41DB-4B11-9150-B0DDF0C42815}" srcOrd="0" destOrd="0" presId="urn:microsoft.com/office/officeart/2005/8/layout/vList4"/>
    <dgm:cxn modelId="{6EA6C8BD-CFC0-4E03-B2B5-2A2A7F818F33}" type="presParOf" srcId="{CAE5ABBB-81F0-43EA-A7A4-7274D1D733F9}" destId="{1623B813-7F7C-44D1-B43D-004139361EAB}" srcOrd="1" destOrd="0" presId="urn:microsoft.com/office/officeart/2005/8/layout/vList4"/>
    <dgm:cxn modelId="{6FDF7B24-0AD1-4696-9559-165D1C26D7A1}" type="presParOf" srcId="{CAE5ABBB-81F0-43EA-A7A4-7274D1D733F9}" destId="{827EAE24-4D0C-48EA-B32A-EDCDB43C3A29}" srcOrd="2" destOrd="0" presId="urn:microsoft.com/office/officeart/2005/8/layout/vList4"/>
    <dgm:cxn modelId="{A233314B-A587-416C-BFAD-02C2E56D036D}" type="presParOf" srcId="{E87D38DE-88A0-4ED1-A648-D20252D5007A}" destId="{912FE5C4-B81D-491C-AECF-5BD392F8630F}" srcOrd="3" destOrd="0" presId="urn:microsoft.com/office/officeart/2005/8/layout/vList4"/>
    <dgm:cxn modelId="{A7382AA7-EFF7-4125-9F1B-396A9263B817}" type="presParOf" srcId="{E87D38DE-88A0-4ED1-A648-D20252D5007A}" destId="{D57B1E4F-309B-4557-8A94-CCCCD5933CD0}" srcOrd="4" destOrd="0" presId="urn:microsoft.com/office/officeart/2005/8/layout/vList4"/>
    <dgm:cxn modelId="{3664F1E3-9725-433C-8565-7EAD0D148A51}" type="presParOf" srcId="{D57B1E4F-309B-4557-8A94-CCCCD5933CD0}" destId="{740CE9BA-C6EA-4AA0-B762-525D9063058B}" srcOrd="0" destOrd="0" presId="urn:microsoft.com/office/officeart/2005/8/layout/vList4"/>
    <dgm:cxn modelId="{56B71280-1BA6-48A2-B070-61E7840CABC9}" type="presParOf" srcId="{D57B1E4F-309B-4557-8A94-CCCCD5933CD0}" destId="{C9C85258-95DD-4F2D-A2AC-2D9D29DFEF0B}" srcOrd="1" destOrd="0" presId="urn:microsoft.com/office/officeart/2005/8/layout/vList4"/>
    <dgm:cxn modelId="{3AFC8C99-60F5-4587-B945-CE8E89C9F806}" type="presParOf" srcId="{D57B1E4F-309B-4557-8A94-CCCCD5933CD0}" destId="{23C23685-6D56-427B-A482-4B8AA9FDBD63}" srcOrd="2" destOrd="0" presId="urn:microsoft.com/office/officeart/2005/8/layout/vList4"/>
    <dgm:cxn modelId="{FF25649A-23D9-402A-A744-34B218DFAD0E}" type="presParOf" srcId="{E87D38DE-88A0-4ED1-A648-D20252D5007A}" destId="{15DD9B0B-727F-4F9D-BDBF-535A3713FE46}" srcOrd="5" destOrd="0" presId="urn:microsoft.com/office/officeart/2005/8/layout/vList4"/>
    <dgm:cxn modelId="{F300F94A-B818-4CB3-9A20-B145A147B955}" type="presParOf" srcId="{E87D38DE-88A0-4ED1-A648-D20252D5007A}" destId="{C4FD1B16-F7F3-485A-83D9-489A56305403}" srcOrd="6" destOrd="0" presId="urn:microsoft.com/office/officeart/2005/8/layout/vList4"/>
    <dgm:cxn modelId="{48532C7B-4541-4091-8A9B-31799E25E3BF}" type="presParOf" srcId="{C4FD1B16-F7F3-485A-83D9-489A56305403}" destId="{C0DF8DF7-8E10-4357-8A1F-FEE8EDBE2ACE}" srcOrd="0" destOrd="0" presId="urn:microsoft.com/office/officeart/2005/8/layout/vList4"/>
    <dgm:cxn modelId="{40E59EB2-E228-4570-AA84-E760D0799ABA}" type="presParOf" srcId="{C4FD1B16-F7F3-485A-83D9-489A56305403}" destId="{D56B4F35-272B-4ABE-A89E-34A00B607E26}" srcOrd="1" destOrd="0" presId="urn:microsoft.com/office/officeart/2005/8/layout/vList4"/>
    <dgm:cxn modelId="{219337F7-B4E6-4D3B-8485-114350F786AA}" type="presParOf" srcId="{C4FD1B16-F7F3-485A-83D9-489A56305403}" destId="{A1948926-3544-4CCF-A323-EE0BD2C51C2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E9EC0-3917-486A-A540-3647AB476DD3}">
      <dsp:nvSpPr>
        <dsp:cNvPr id="0" name=""/>
        <dsp:cNvSpPr/>
      </dsp:nvSpPr>
      <dsp:spPr>
        <a:xfrm>
          <a:off x="0" y="0"/>
          <a:ext cx="6781800" cy="142348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First Generation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Solar Drying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Cabinet and bed type dryers</a:t>
          </a:r>
          <a:endParaRPr lang="en-US" sz="1700" kern="1200" dirty="0"/>
        </a:p>
      </dsp:txBody>
      <dsp:txXfrm>
        <a:off x="1498708" y="0"/>
        <a:ext cx="5283091" cy="1423481"/>
      </dsp:txXfrm>
    </dsp:sp>
    <dsp:sp modelId="{04B23B97-6058-4020-BB75-540B8663C1D3}">
      <dsp:nvSpPr>
        <dsp:cNvPr id="0" name=""/>
        <dsp:cNvSpPr/>
      </dsp:nvSpPr>
      <dsp:spPr>
        <a:xfrm>
          <a:off x="142348" y="142348"/>
          <a:ext cx="1356360" cy="11387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2BCFE-41DB-4B11-9150-B0DDF0C42815}">
      <dsp:nvSpPr>
        <dsp:cNvPr id="0" name=""/>
        <dsp:cNvSpPr/>
      </dsp:nvSpPr>
      <dsp:spPr>
        <a:xfrm>
          <a:off x="0" y="1565830"/>
          <a:ext cx="6781800" cy="142348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Second Generation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Spray drying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Drum drying</a:t>
          </a:r>
          <a:endParaRPr lang="en-US" sz="1700" kern="1200" dirty="0"/>
        </a:p>
      </dsp:txBody>
      <dsp:txXfrm>
        <a:off x="1498708" y="1565830"/>
        <a:ext cx="5283091" cy="1423481"/>
      </dsp:txXfrm>
    </dsp:sp>
    <dsp:sp modelId="{1623B813-7F7C-44D1-B43D-004139361EAB}">
      <dsp:nvSpPr>
        <dsp:cNvPr id="0" name=""/>
        <dsp:cNvSpPr/>
      </dsp:nvSpPr>
      <dsp:spPr>
        <a:xfrm>
          <a:off x="142348" y="1708178"/>
          <a:ext cx="1356360" cy="11387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CE9BA-C6EA-4AA0-B762-525D9063058B}">
      <dsp:nvSpPr>
        <dsp:cNvPr id="0" name=""/>
        <dsp:cNvSpPr/>
      </dsp:nvSpPr>
      <dsp:spPr>
        <a:xfrm>
          <a:off x="0" y="3131660"/>
          <a:ext cx="6781800" cy="1423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Third Generation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Freeze dehydration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Osmotic dehydration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</dsp:txBody>
      <dsp:txXfrm>
        <a:off x="1498708" y="3131660"/>
        <a:ext cx="5283091" cy="1423481"/>
      </dsp:txXfrm>
    </dsp:sp>
    <dsp:sp modelId="{C9C85258-95DD-4F2D-A2AC-2D9D29DFEF0B}">
      <dsp:nvSpPr>
        <dsp:cNvPr id="0" name=""/>
        <dsp:cNvSpPr/>
      </dsp:nvSpPr>
      <dsp:spPr>
        <a:xfrm>
          <a:off x="142348" y="3274008"/>
          <a:ext cx="1356360" cy="11387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F8DF7-8E10-4357-8A1F-FEE8EDBE2ACE}">
      <dsp:nvSpPr>
        <dsp:cNvPr id="0" name=""/>
        <dsp:cNvSpPr/>
      </dsp:nvSpPr>
      <dsp:spPr>
        <a:xfrm>
          <a:off x="0" y="4701079"/>
          <a:ext cx="6781800" cy="1423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Fourth Generation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Microwaves and RF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Refractance window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/>
        </a:p>
      </dsp:txBody>
      <dsp:txXfrm>
        <a:off x="1498708" y="4701079"/>
        <a:ext cx="5283091" cy="1423481"/>
      </dsp:txXfrm>
    </dsp:sp>
    <dsp:sp modelId="{D56B4F35-272B-4ABE-A89E-34A00B607E26}">
      <dsp:nvSpPr>
        <dsp:cNvPr id="0" name=""/>
        <dsp:cNvSpPr/>
      </dsp:nvSpPr>
      <dsp:spPr>
        <a:xfrm>
          <a:off x="142348" y="4839838"/>
          <a:ext cx="1356360" cy="11387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B5275-6039-4F0C-B5DC-D64B66C3CC35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0D96B-BB28-4C11-BB0E-53A540A4C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D96B-BB28-4C11-BB0E-53A540A4C1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1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 smtClean="0">
                <a:solidFill>
                  <a:srgbClr val="0033CC"/>
                </a:solidFill>
              </a:rPr>
              <a:t>Traditional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D96B-BB28-4C11-BB0E-53A540A4C1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4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D96B-BB28-4C11-BB0E-53A540A4C1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6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2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2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4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73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5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1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6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5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D9CC3-D8BB-44B2-B7A1-C76A15D91A60}" type="datetimeFigureOut">
              <a:rPr lang="en-US" smtClean="0"/>
              <a:t>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BEB82-AFE6-4EF3-B7BF-A24FFEA9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1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image" Target="../media/image34.png"/><Relationship Id="rId4" Type="http://schemas.openxmlformats.org/officeDocument/2006/relationships/image" Target="../media/image36.jpeg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Dehydration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of Postharvest Losses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6013" y="3365500"/>
            <a:ext cx="7129462" cy="318770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CN" sz="2000" b="1" dirty="0">
                <a:solidFill>
                  <a:srgbClr val="22226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</a:rPr>
              <a:t>Hao </a:t>
            </a:r>
            <a:r>
              <a:rPr lang="en-US" altLang="zh-CN" sz="2000" b="1" dirty="0" err="1" smtClean="0">
                <a:solidFill>
                  <a:srgbClr val="22226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</a:rPr>
              <a:t>Feng</a:t>
            </a:r>
            <a:r>
              <a:rPr lang="en-US" altLang="zh-CN" sz="2000" b="1" dirty="0" smtClean="0">
                <a:solidFill>
                  <a:srgbClr val="22226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</a:rPr>
              <a:t>, PhD, Professor</a:t>
            </a:r>
            <a:endParaRPr lang="en-US" altLang="zh-CN" sz="2000" b="1" dirty="0">
              <a:solidFill>
                <a:srgbClr val="222268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宋体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zh-CN" sz="2400" b="1" baseline="30000" dirty="0">
              <a:solidFill>
                <a:srgbClr val="222268"/>
              </a:solidFill>
              <a:latin typeface="Arial" charset="0"/>
              <a:ea typeface="宋体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CN" sz="1800" b="1" dirty="0">
                <a:solidFill>
                  <a:srgbClr val="222268"/>
                </a:solidFill>
                <a:latin typeface="Arial" charset="0"/>
                <a:ea typeface="宋体" charset="0"/>
              </a:rPr>
              <a:t>Department of Food Science and Human Nutrition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CN" sz="1800" b="1" dirty="0">
                <a:solidFill>
                  <a:srgbClr val="222268"/>
                </a:solidFill>
                <a:latin typeface="Arial" charset="0"/>
                <a:ea typeface="宋体" charset="0"/>
              </a:rPr>
              <a:t>University of Illinois at Urbana-Champaign (UIUC)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zh-CN" sz="1800" b="1" dirty="0">
              <a:solidFill>
                <a:srgbClr val="800000"/>
              </a:solidFill>
              <a:latin typeface="Arial" charset="0"/>
              <a:ea typeface="宋体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zh-CN" sz="1800" b="1" dirty="0">
              <a:solidFill>
                <a:srgbClr val="800000"/>
              </a:solidFill>
              <a:latin typeface="Arial" charset="0"/>
              <a:ea typeface="宋体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zh-CN" sz="1800" b="1" dirty="0">
              <a:solidFill>
                <a:srgbClr val="800000"/>
              </a:solidFill>
              <a:latin typeface="Arial" charset="0"/>
              <a:ea typeface="宋体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altLang="zh-CN" sz="18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宋体" charset="0"/>
              </a:rPr>
              <a:t>Food Systems for Food Security Symposium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n-US" altLang="zh-CN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宋体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宋体" charset="0"/>
              </a:rPr>
              <a:t>February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宋体" charset="0"/>
              </a:rPr>
              <a:t>10, 2015</a:t>
            </a:r>
          </a:p>
        </p:txBody>
      </p:sp>
    </p:spTree>
    <p:extLst>
      <p:ext uri="{BB962C8B-B14F-4D97-AF65-F5344CB8AC3E}">
        <p14:creationId xmlns:p14="http://schemas.microsoft.com/office/powerpoint/2010/main" val="3560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5641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Carrots – Refractance Window Drying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vsmltradi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6"/>
          <p:cNvSpPr>
            <a:spLocks noChangeArrowheads="1"/>
          </p:cNvSpPr>
          <p:nvPr/>
        </p:nvSpPr>
        <p:spPr bwMode="auto">
          <a:xfrm>
            <a:off x="1084262" y="4678363"/>
            <a:ext cx="2178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solidFill>
                  <a:srgbClr val="002060"/>
                </a:solidFill>
              </a:rPr>
              <a:t>*Refractance Window</a:t>
            </a:r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6" name="Rectangle 107"/>
          <p:cNvSpPr>
            <a:spLocks noChangeArrowheads="1"/>
          </p:cNvSpPr>
          <p:nvPr/>
        </p:nvSpPr>
        <p:spPr bwMode="auto">
          <a:xfrm>
            <a:off x="3276968" y="4646613"/>
            <a:ext cx="2901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dirty="0">
                <a:solidFill>
                  <a:srgbClr val="002060"/>
                </a:solidFill>
              </a:rPr>
              <a:t>TM</a:t>
            </a:r>
          </a:p>
        </p:txBody>
      </p:sp>
      <p:sp>
        <p:nvSpPr>
          <p:cNvPr id="7" name="Rectangle 109"/>
          <p:cNvSpPr>
            <a:spLocks noChangeArrowheads="1"/>
          </p:cNvSpPr>
          <p:nvPr/>
        </p:nvSpPr>
        <p:spPr bwMode="auto">
          <a:xfrm>
            <a:off x="3286125" y="4646613"/>
            <a:ext cx="34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100" b="0">
                <a:solidFill>
                  <a:srgbClr val="002060"/>
                </a:solidFill>
              </a:rPr>
              <a:t> </a:t>
            </a:r>
            <a:endParaRPr lang="en-US" altLang="en-US" sz="2400">
              <a:solidFill>
                <a:srgbClr val="002060"/>
              </a:solidFill>
            </a:endParaRPr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971550" y="1524000"/>
            <a:ext cx="7943850" cy="2990850"/>
            <a:chOff x="757238" y="2209800"/>
            <a:chExt cx="7943850" cy="2990850"/>
          </a:xfrm>
        </p:grpSpPr>
        <p:sp>
          <p:nvSpPr>
            <p:cNvPr id="9" name="Rectangle 27"/>
            <p:cNvSpPr>
              <a:spLocks noChangeArrowheads="1"/>
            </p:cNvSpPr>
            <p:nvPr/>
          </p:nvSpPr>
          <p:spPr bwMode="auto">
            <a:xfrm>
              <a:off x="1544638" y="3421063"/>
              <a:ext cx="14287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0" name="Rectangle 29"/>
            <p:cNvSpPr>
              <a:spLocks noChangeArrowheads="1"/>
            </p:cNvSpPr>
            <p:nvPr/>
          </p:nvSpPr>
          <p:spPr bwMode="auto">
            <a:xfrm>
              <a:off x="2762250" y="3421063"/>
              <a:ext cx="14288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1" name="Rectangle 31"/>
            <p:cNvSpPr>
              <a:spLocks noChangeArrowheads="1"/>
            </p:cNvSpPr>
            <p:nvPr/>
          </p:nvSpPr>
          <p:spPr bwMode="auto">
            <a:xfrm>
              <a:off x="3892550" y="3421063"/>
              <a:ext cx="12700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3898900" y="3421063"/>
              <a:ext cx="14288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3" name="Rectangle 34"/>
            <p:cNvSpPr>
              <a:spLocks noChangeArrowheads="1"/>
            </p:cNvSpPr>
            <p:nvPr/>
          </p:nvSpPr>
          <p:spPr bwMode="auto">
            <a:xfrm>
              <a:off x="5114925" y="3421063"/>
              <a:ext cx="14288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4" name="Rectangle 36"/>
            <p:cNvSpPr>
              <a:spLocks noChangeArrowheads="1"/>
            </p:cNvSpPr>
            <p:nvPr/>
          </p:nvSpPr>
          <p:spPr bwMode="auto">
            <a:xfrm>
              <a:off x="6361113" y="3421063"/>
              <a:ext cx="14287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8686800" y="3421063"/>
              <a:ext cx="14288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869950" y="2306638"/>
              <a:ext cx="9746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400">
                  <a:solidFill>
                    <a:srgbClr val="002060"/>
                  </a:solidFill>
                </a:rPr>
                <a:t>Sample</a:t>
              </a:r>
              <a:endParaRPr lang="en-US" altLang="en-US" sz="2000">
                <a:solidFill>
                  <a:srgbClr val="002060"/>
                </a:solidFill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2608263" y="2306638"/>
              <a:ext cx="171630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200">
                  <a:solidFill>
                    <a:srgbClr val="002060"/>
                  </a:solidFill>
                </a:rPr>
                <a:t>Total carotene</a:t>
              </a: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2166938" y="2209800"/>
              <a:ext cx="14287" cy="158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4514850" y="2209800"/>
              <a:ext cx="12700" cy="158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6983413" y="2209800"/>
              <a:ext cx="14287" cy="158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21" name="Group 145"/>
            <p:cNvGrpSpPr>
              <a:grpSpLocks/>
            </p:cNvGrpSpPr>
            <p:nvPr/>
          </p:nvGrpSpPr>
          <p:grpSpPr bwMode="auto">
            <a:xfrm>
              <a:off x="757238" y="2209800"/>
              <a:ext cx="6875462" cy="15875"/>
              <a:chOff x="177" y="1392"/>
              <a:chExt cx="4872" cy="10"/>
            </a:xfrm>
          </p:grpSpPr>
          <p:sp>
            <p:nvSpPr>
              <p:cNvPr id="55" name="Rectangle 17"/>
              <p:cNvSpPr>
                <a:spLocks noChangeArrowheads="1"/>
              </p:cNvSpPr>
              <p:nvPr/>
            </p:nvSpPr>
            <p:spPr bwMode="auto">
              <a:xfrm>
                <a:off x="2849" y="1392"/>
                <a:ext cx="1740" cy="1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56" name="Group 140"/>
              <p:cNvGrpSpPr>
                <a:grpSpLocks/>
              </p:cNvGrpSpPr>
              <p:nvPr/>
            </p:nvGrpSpPr>
            <p:grpSpPr bwMode="auto">
              <a:xfrm>
                <a:off x="177" y="1392"/>
                <a:ext cx="4872" cy="10"/>
                <a:chOff x="177" y="1392"/>
                <a:chExt cx="4872" cy="10"/>
              </a:xfrm>
            </p:grpSpPr>
            <p:sp>
              <p:nvSpPr>
                <p:cNvPr id="57" name="Rectangle 13"/>
                <p:cNvSpPr>
                  <a:spLocks noChangeArrowheads="1"/>
                </p:cNvSpPr>
                <p:nvPr/>
              </p:nvSpPr>
              <p:spPr bwMode="auto">
                <a:xfrm>
                  <a:off x="177" y="1392"/>
                  <a:ext cx="999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58" name="Rectangle 15"/>
                <p:cNvSpPr>
                  <a:spLocks noChangeArrowheads="1"/>
                </p:cNvSpPr>
                <p:nvPr/>
              </p:nvSpPr>
              <p:spPr bwMode="auto">
                <a:xfrm>
                  <a:off x="1186" y="1392"/>
                  <a:ext cx="1652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59" name="Rectangle 19"/>
                <p:cNvSpPr>
                  <a:spLocks noChangeArrowheads="1"/>
                </p:cNvSpPr>
                <p:nvPr/>
              </p:nvSpPr>
              <p:spPr bwMode="auto">
                <a:xfrm>
                  <a:off x="3408" y="1392"/>
                  <a:ext cx="1641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946400" y="2773363"/>
              <a:ext cx="8826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Loss (%)</a:t>
              </a:r>
            </a:p>
          </p:txBody>
        </p:sp>
        <p:grpSp>
          <p:nvGrpSpPr>
            <p:cNvPr id="23" name="Group 138"/>
            <p:cNvGrpSpPr>
              <a:grpSpLocks/>
            </p:cNvGrpSpPr>
            <p:nvPr/>
          </p:nvGrpSpPr>
          <p:grpSpPr bwMode="auto">
            <a:xfrm>
              <a:off x="4571999" y="2306638"/>
              <a:ext cx="1348312" cy="741362"/>
              <a:chOff x="3288" y="1453"/>
              <a:chExt cx="956" cy="467"/>
            </a:xfrm>
          </p:grpSpPr>
          <p:sp>
            <p:nvSpPr>
              <p:cNvPr id="53" name="Rectangle 11"/>
              <p:cNvSpPr>
                <a:spLocks noChangeArrowheads="1"/>
              </p:cNvSpPr>
              <p:nvPr/>
            </p:nvSpPr>
            <p:spPr bwMode="auto">
              <a:xfrm>
                <a:off x="3288" y="1453"/>
                <a:ext cx="956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2200">
                    <a:solidFill>
                      <a:srgbClr val="002060"/>
                    </a:solidFill>
                    <a:sym typeface="Symbol" pitchFamily="18" charset="2"/>
                  </a:rPr>
                  <a:t> </a:t>
                </a:r>
                <a:r>
                  <a:rPr lang="en-US" altLang="en-US" sz="2200">
                    <a:solidFill>
                      <a:srgbClr val="002060"/>
                    </a:solidFill>
                  </a:rPr>
                  <a:t> carotene</a:t>
                </a:r>
              </a:p>
            </p:txBody>
          </p:sp>
          <p:sp>
            <p:nvSpPr>
              <p:cNvPr id="54" name="Rectangle 23"/>
              <p:cNvSpPr>
                <a:spLocks noChangeArrowheads="1"/>
              </p:cNvSpPr>
              <p:nvPr/>
            </p:nvSpPr>
            <p:spPr bwMode="auto">
              <a:xfrm>
                <a:off x="3435" y="1747"/>
                <a:ext cx="62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800">
                    <a:solidFill>
                      <a:srgbClr val="002060"/>
                    </a:solidFill>
                  </a:rPr>
                  <a:t>Loss (%)</a:t>
                </a:r>
              </a:p>
            </p:txBody>
          </p:sp>
        </p:grpSp>
        <p:grpSp>
          <p:nvGrpSpPr>
            <p:cNvPr id="24" name="Group 139"/>
            <p:cNvGrpSpPr>
              <a:grpSpLocks/>
            </p:cNvGrpSpPr>
            <p:nvPr/>
          </p:nvGrpSpPr>
          <p:grpSpPr bwMode="auto">
            <a:xfrm>
              <a:off x="6332535" y="2306638"/>
              <a:ext cx="1326098" cy="741362"/>
              <a:chOff x="5021" y="1453"/>
              <a:chExt cx="939" cy="467"/>
            </a:xfrm>
          </p:grpSpPr>
          <p:sp>
            <p:nvSpPr>
              <p:cNvPr id="51" name="Rectangle 12"/>
              <p:cNvSpPr>
                <a:spLocks noChangeArrowheads="1"/>
              </p:cNvSpPr>
              <p:nvPr/>
            </p:nvSpPr>
            <p:spPr bwMode="auto">
              <a:xfrm>
                <a:off x="5021" y="1453"/>
                <a:ext cx="93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2200">
                    <a:solidFill>
                      <a:srgbClr val="002060"/>
                    </a:solidFill>
                    <a:sym typeface="Symbol" pitchFamily="18" charset="2"/>
                  </a:rPr>
                  <a:t></a:t>
                </a:r>
                <a:r>
                  <a:rPr lang="en-US" altLang="en-US" sz="2200">
                    <a:solidFill>
                      <a:srgbClr val="002060"/>
                    </a:solidFill>
                  </a:rPr>
                  <a:t>  carotene</a:t>
                </a:r>
              </a:p>
            </p:txBody>
          </p:sp>
          <p:sp>
            <p:nvSpPr>
              <p:cNvPr id="52" name="Rectangle 25"/>
              <p:cNvSpPr>
                <a:spLocks noChangeArrowheads="1"/>
              </p:cNvSpPr>
              <p:nvPr/>
            </p:nvSpPr>
            <p:spPr bwMode="auto">
              <a:xfrm>
                <a:off x="5121" y="1747"/>
                <a:ext cx="62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800">
                    <a:solidFill>
                      <a:srgbClr val="002060"/>
                    </a:solidFill>
                  </a:rPr>
                  <a:t>Loss (%)</a:t>
                </a:r>
              </a:p>
            </p:txBody>
          </p:sp>
        </p:grp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869950" y="3344863"/>
              <a:ext cx="11154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200">
                  <a:solidFill>
                    <a:srgbClr val="002060"/>
                  </a:solidFill>
                </a:rPr>
                <a:t>Air dried</a:t>
              </a:r>
            </a:p>
          </p:txBody>
        </p:sp>
        <p:sp>
          <p:nvSpPr>
            <p:cNvPr id="26" name="Rectangle 62"/>
            <p:cNvSpPr>
              <a:spLocks noChangeArrowheads="1"/>
            </p:cNvSpPr>
            <p:nvPr/>
          </p:nvSpPr>
          <p:spPr bwMode="auto">
            <a:xfrm>
              <a:off x="869950" y="3784600"/>
              <a:ext cx="14346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200">
                  <a:solidFill>
                    <a:srgbClr val="002060"/>
                  </a:solidFill>
                </a:rPr>
                <a:t>Drum dried</a:t>
              </a:r>
            </a:p>
          </p:txBody>
        </p:sp>
        <p:sp>
          <p:nvSpPr>
            <p:cNvPr id="27" name="Rectangle 66"/>
            <p:cNvSpPr>
              <a:spLocks noChangeArrowheads="1"/>
            </p:cNvSpPr>
            <p:nvPr/>
          </p:nvSpPr>
          <p:spPr bwMode="auto">
            <a:xfrm>
              <a:off x="3081338" y="3784600"/>
              <a:ext cx="4000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56.0</a:t>
              </a:r>
            </a:p>
          </p:txBody>
        </p:sp>
        <p:sp>
          <p:nvSpPr>
            <p:cNvPr id="28" name="Rectangle 69"/>
            <p:cNvSpPr>
              <a:spLocks noChangeArrowheads="1"/>
            </p:cNvSpPr>
            <p:nvPr/>
          </p:nvSpPr>
          <p:spPr bwMode="auto">
            <a:xfrm>
              <a:off x="4978400" y="3784600"/>
              <a:ext cx="4000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55.0</a:t>
              </a:r>
            </a:p>
          </p:txBody>
        </p:sp>
        <p:sp>
          <p:nvSpPr>
            <p:cNvPr id="29" name="Rectangle 72"/>
            <p:cNvSpPr>
              <a:spLocks noChangeArrowheads="1"/>
            </p:cNvSpPr>
            <p:nvPr/>
          </p:nvSpPr>
          <p:spPr bwMode="auto">
            <a:xfrm>
              <a:off x="6738938" y="3784600"/>
              <a:ext cx="4000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57.1</a:t>
              </a:r>
            </a:p>
          </p:txBody>
        </p:sp>
        <p:sp>
          <p:nvSpPr>
            <p:cNvPr id="30" name="Rectangle 73"/>
            <p:cNvSpPr>
              <a:spLocks noChangeArrowheads="1"/>
            </p:cNvSpPr>
            <p:nvPr/>
          </p:nvSpPr>
          <p:spPr bwMode="auto">
            <a:xfrm>
              <a:off x="869950" y="4264025"/>
              <a:ext cx="13301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200">
                  <a:solidFill>
                    <a:srgbClr val="002060"/>
                  </a:solidFill>
                </a:rPr>
                <a:t>RW* dried</a:t>
              </a:r>
            </a:p>
          </p:txBody>
        </p:sp>
        <p:sp>
          <p:nvSpPr>
            <p:cNvPr id="31" name="Rectangle 76"/>
            <p:cNvSpPr>
              <a:spLocks noChangeArrowheads="1"/>
            </p:cNvSpPr>
            <p:nvPr/>
          </p:nvSpPr>
          <p:spPr bwMode="auto">
            <a:xfrm>
              <a:off x="3081338" y="4264025"/>
              <a:ext cx="2857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8.7</a:t>
              </a:r>
            </a:p>
          </p:txBody>
        </p:sp>
        <p:sp>
          <p:nvSpPr>
            <p:cNvPr id="32" name="Rectangle 79"/>
            <p:cNvSpPr>
              <a:spLocks noChangeArrowheads="1"/>
            </p:cNvSpPr>
            <p:nvPr/>
          </p:nvSpPr>
          <p:spPr bwMode="auto">
            <a:xfrm>
              <a:off x="4978400" y="4264025"/>
              <a:ext cx="2857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7.4</a:t>
              </a:r>
            </a:p>
          </p:txBody>
        </p:sp>
        <p:sp>
          <p:nvSpPr>
            <p:cNvPr id="33" name="Rectangle 82"/>
            <p:cNvSpPr>
              <a:spLocks noChangeArrowheads="1"/>
            </p:cNvSpPr>
            <p:nvPr/>
          </p:nvSpPr>
          <p:spPr bwMode="auto">
            <a:xfrm>
              <a:off x="6738938" y="4264025"/>
              <a:ext cx="2857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9.9</a:t>
              </a:r>
            </a:p>
          </p:txBody>
        </p:sp>
        <p:sp>
          <p:nvSpPr>
            <p:cNvPr id="34" name="Rectangle 83"/>
            <p:cNvSpPr>
              <a:spLocks noChangeArrowheads="1"/>
            </p:cNvSpPr>
            <p:nvPr/>
          </p:nvSpPr>
          <p:spPr bwMode="auto">
            <a:xfrm>
              <a:off x="869950" y="4662488"/>
              <a:ext cx="15065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200">
                  <a:solidFill>
                    <a:srgbClr val="002060"/>
                  </a:solidFill>
                </a:rPr>
                <a:t>Freeze dried</a:t>
              </a:r>
            </a:p>
          </p:txBody>
        </p:sp>
        <p:sp>
          <p:nvSpPr>
            <p:cNvPr id="35" name="Rectangle 86"/>
            <p:cNvSpPr>
              <a:spLocks noChangeArrowheads="1"/>
            </p:cNvSpPr>
            <p:nvPr/>
          </p:nvSpPr>
          <p:spPr bwMode="auto">
            <a:xfrm>
              <a:off x="3081338" y="4662488"/>
              <a:ext cx="3429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4.0 </a:t>
              </a:r>
            </a:p>
          </p:txBody>
        </p:sp>
        <p:sp>
          <p:nvSpPr>
            <p:cNvPr id="36" name="Rectangle 89"/>
            <p:cNvSpPr>
              <a:spLocks noChangeArrowheads="1"/>
            </p:cNvSpPr>
            <p:nvPr/>
          </p:nvSpPr>
          <p:spPr bwMode="auto">
            <a:xfrm>
              <a:off x="4978400" y="4662488"/>
              <a:ext cx="2857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2.4</a:t>
              </a:r>
            </a:p>
          </p:txBody>
        </p:sp>
        <p:sp>
          <p:nvSpPr>
            <p:cNvPr id="37" name="Rectangle 92"/>
            <p:cNvSpPr>
              <a:spLocks noChangeArrowheads="1"/>
            </p:cNvSpPr>
            <p:nvPr/>
          </p:nvSpPr>
          <p:spPr bwMode="auto">
            <a:xfrm>
              <a:off x="6738938" y="4662488"/>
              <a:ext cx="2857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5.4</a:t>
              </a:r>
            </a:p>
          </p:txBody>
        </p:sp>
        <p:grpSp>
          <p:nvGrpSpPr>
            <p:cNvPr id="38" name="Group 146"/>
            <p:cNvGrpSpPr>
              <a:grpSpLocks/>
            </p:cNvGrpSpPr>
            <p:nvPr/>
          </p:nvGrpSpPr>
          <p:grpSpPr bwMode="auto">
            <a:xfrm>
              <a:off x="779463" y="3184525"/>
              <a:ext cx="6873875" cy="15875"/>
              <a:chOff x="177" y="1392"/>
              <a:chExt cx="4872" cy="10"/>
            </a:xfrm>
          </p:grpSpPr>
          <p:sp>
            <p:nvSpPr>
              <p:cNvPr id="46" name="Rectangle 147"/>
              <p:cNvSpPr>
                <a:spLocks noChangeArrowheads="1"/>
              </p:cNvSpPr>
              <p:nvPr/>
            </p:nvSpPr>
            <p:spPr bwMode="auto">
              <a:xfrm>
                <a:off x="2849" y="1392"/>
                <a:ext cx="1740" cy="1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47" name="Group 148"/>
              <p:cNvGrpSpPr>
                <a:grpSpLocks/>
              </p:cNvGrpSpPr>
              <p:nvPr/>
            </p:nvGrpSpPr>
            <p:grpSpPr bwMode="auto">
              <a:xfrm>
                <a:off x="177" y="1392"/>
                <a:ext cx="4872" cy="10"/>
                <a:chOff x="177" y="1392"/>
                <a:chExt cx="4872" cy="10"/>
              </a:xfrm>
            </p:grpSpPr>
            <p:sp>
              <p:nvSpPr>
                <p:cNvPr id="48" name="Rectangle 149"/>
                <p:cNvSpPr>
                  <a:spLocks noChangeArrowheads="1"/>
                </p:cNvSpPr>
                <p:nvPr/>
              </p:nvSpPr>
              <p:spPr bwMode="auto">
                <a:xfrm>
                  <a:off x="177" y="1392"/>
                  <a:ext cx="999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9" name="Rectangle 150"/>
                <p:cNvSpPr>
                  <a:spLocks noChangeArrowheads="1"/>
                </p:cNvSpPr>
                <p:nvPr/>
              </p:nvSpPr>
              <p:spPr bwMode="auto">
                <a:xfrm>
                  <a:off x="1186" y="1392"/>
                  <a:ext cx="1653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50" name="Rectangle 151"/>
                <p:cNvSpPr>
                  <a:spLocks noChangeArrowheads="1"/>
                </p:cNvSpPr>
                <p:nvPr/>
              </p:nvSpPr>
              <p:spPr bwMode="auto">
                <a:xfrm>
                  <a:off x="3408" y="1392"/>
                  <a:ext cx="1641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</p:grpSp>
        </p:grpSp>
        <p:grpSp>
          <p:nvGrpSpPr>
            <p:cNvPr id="39" name="Group 152"/>
            <p:cNvGrpSpPr>
              <a:grpSpLocks/>
            </p:cNvGrpSpPr>
            <p:nvPr/>
          </p:nvGrpSpPr>
          <p:grpSpPr bwMode="auto">
            <a:xfrm>
              <a:off x="779463" y="5184775"/>
              <a:ext cx="6873875" cy="15875"/>
              <a:chOff x="177" y="1392"/>
              <a:chExt cx="4872" cy="10"/>
            </a:xfrm>
          </p:grpSpPr>
          <p:sp>
            <p:nvSpPr>
              <p:cNvPr id="41" name="Rectangle 153"/>
              <p:cNvSpPr>
                <a:spLocks noChangeArrowheads="1"/>
              </p:cNvSpPr>
              <p:nvPr/>
            </p:nvSpPr>
            <p:spPr bwMode="auto">
              <a:xfrm>
                <a:off x="2849" y="1392"/>
                <a:ext cx="1740" cy="1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42" name="Group 154"/>
              <p:cNvGrpSpPr>
                <a:grpSpLocks/>
              </p:cNvGrpSpPr>
              <p:nvPr/>
            </p:nvGrpSpPr>
            <p:grpSpPr bwMode="auto">
              <a:xfrm>
                <a:off x="177" y="1392"/>
                <a:ext cx="4872" cy="10"/>
                <a:chOff x="177" y="1392"/>
                <a:chExt cx="4872" cy="10"/>
              </a:xfrm>
            </p:grpSpPr>
            <p:sp>
              <p:nvSpPr>
                <p:cNvPr id="43" name="Rectangle 155"/>
                <p:cNvSpPr>
                  <a:spLocks noChangeArrowheads="1"/>
                </p:cNvSpPr>
                <p:nvPr/>
              </p:nvSpPr>
              <p:spPr bwMode="auto">
                <a:xfrm>
                  <a:off x="177" y="1392"/>
                  <a:ext cx="999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4" name="Rectangle 156"/>
                <p:cNvSpPr>
                  <a:spLocks noChangeArrowheads="1"/>
                </p:cNvSpPr>
                <p:nvPr/>
              </p:nvSpPr>
              <p:spPr bwMode="auto">
                <a:xfrm>
                  <a:off x="1186" y="1392"/>
                  <a:ext cx="1653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5" name="Rectangle 157"/>
                <p:cNvSpPr>
                  <a:spLocks noChangeArrowheads="1"/>
                </p:cNvSpPr>
                <p:nvPr/>
              </p:nvSpPr>
              <p:spPr bwMode="auto">
                <a:xfrm>
                  <a:off x="3408" y="1392"/>
                  <a:ext cx="1641" cy="1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accent6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40" name="Rectangle 159"/>
            <p:cNvSpPr>
              <a:spLocks noChangeArrowheads="1"/>
            </p:cNvSpPr>
            <p:nvPr/>
          </p:nvSpPr>
          <p:spPr bwMode="auto">
            <a:xfrm>
              <a:off x="6723063" y="3371850"/>
              <a:ext cx="4000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002060"/>
                  </a:solidFill>
                </a:rPr>
                <a:t>29.0</a:t>
              </a:r>
            </a:p>
          </p:txBody>
        </p:sp>
      </p:grpSp>
      <p:sp>
        <p:nvSpPr>
          <p:cNvPr id="60" name="Oval 59"/>
          <p:cNvSpPr/>
          <p:nvPr/>
        </p:nvSpPr>
        <p:spPr>
          <a:xfrm>
            <a:off x="3048000" y="3437354"/>
            <a:ext cx="838200" cy="9770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641156" y="3445001"/>
            <a:ext cx="838200" cy="9770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17" name="Group 21"/>
          <p:cNvGrpSpPr>
            <a:grpSpLocks/>
          </p:cNvGrpSpPr>
          <p:nvPr/>
        </p:nvGrpSpPr>
        <p:grpSpPr bwMode="auto">
          <a:xfrm>
            <a:off x="2971800" y="1524000"/>
            <a:ext cx="5715000" cy="2667000"/>
            <a:chOff x="1488" y="912"/>
            <a:chExt cx="3600" cy="1680"/>
          </a:xfrm>
        </p:grpSpPr>
        <p:sp>
          <p:nvSpPr>
            <p:cNvPr id="5" name="Rounded Rectangle 4"/>
            <p:cNvSpPr/>
            <p:nvPr/>
          </p:nvSpPr>
          <p:spPr>
            <a:xfrm>
              <a:off x="2640" y="912"/>
              <a:ext cx="1248" cy="33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Arial" charset="0"/>
                </a:rPr>
                <a:t>Solar Dryers</a:t>
              </a:r>
            </a:p>
          </p:txBody>
        </p:sp>
        <p:sp>
          <p:nvSpPr>
            <p:cNvPr id="2" name="Rounded Rectangle 4"/>
            <p:cNvSpPr/>
            <p:nvPr/>
          </p:nvSpPr>
          <p:spPr>
            <a:xfrm>
              <a:off x="1488" y="1584"/>
              <a:ext cx="1104" cy="33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Arial" charset="0"/>
                </a:rPr>
                <a:t>Direct Type</a:t>
              </a:r>
            </a:p>
          </p:txBody>
        </p:sp>
        <p:sp>
          <p:nvSpPr>
            <p:cNvPr id="3" name="Rounded Rectangle 4"/>
            <p:cNvSpPr/>
            <p:nvPr/>
          </p:nvSpPr>
          <p:spPr>
            <a:xfrm>
              <a:off x="2736" y="1584"/>
              <a:ext cx="1104" cy="33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Arial" charset="0"/>
                </a:rPr>
                <a:t>Indirect Type</a:t>
              </a:r>
            </a:p>
          </p:txBody>
        </p:sp>
        <p:sp>
          <p:nvSpPr>
            <p:cNvPr id="4" name="Rounded Rectangle 4"/>
            <p:cNvSpPr/>
            <p:nvPr/>
          </p:nvSpPr>
          <p:spPr>
            <a:xfrm>
              <a:off x="3984" y="1584"/>
              <a:ext cx="1104" cy="33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Arial" charset="0"/>
                </a:rPr>
                <a:t>Mixed Type</a:t>
              </a:r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1920" y="2256"/>
              <a:ext cx="1248" cy="33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Arial" charset="0"/>
                </a:rPr>
                <a:t>Natural Circulation</a:t>
              </a:r>
            </a:p>
          </p:txBody>
        </p:sp>
        <p:sp>
          <p:nvSpPr>
            <p:cNvPr id="7" name="Rounded Rectangle 4"/>
            <p:cNvSpPr/>
            <p:nvPr/>
          </p:nvSpPr>
          <p:spPr>
            <a:xfrm>
              <a:off x="3408" y="2256"/>
              <a:ext cx="1248" cy="33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cs typeface="Arial" charset="0"/>
                </a:rPr>
                <a:t>Forced Circulation</a:t>
              </a:r>
            </a:p>
          </p:txBody>
        </p:sp>
        <p:sp>
          <p:nvSpPr>
            <p:cNvPr id="29708" name="Line 12"/>
            <p:cNvSpPr>
              <a:spLocks noChangeShapeType="1"/>
            </p:cNvSpPr>
            <p:nvPr/>
          </p:nvSpPr>
          <p:spPr bwMode="auto">
            <a:xfrm>
              <a:off x="2016" y="1440"/>
              <a:ext cx="2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13"/>
            <p:cNvSpPr>
              <a:spLocks noChangeShapeType="1"/>
            </p:cNvSpPr>
            <p:nvPr/>
          </p:nvSpPr>
          <p:spPr bwMode="auto">
            <a:xfrm>
              <a:off x="3264" y="1254"/>
              <a:ext cx="0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4"/>
            <p:cNvSpPr>
              <a:spLocks noChangeShapeType="1"/>
            </p:cNvSpPr>
            <p:nvPr/>
          </p:nvSpPr>
          <p:spPr bwMode="auto">
            <a:xfrm>
              <a:off x="2022" y="14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5"/>
            <p:cNvSpPr>
              <a:spLocks noChangeShapeType="1"/>
            </p:cNvSpPr>
            <p:nvPr/>
          </p:nvSpPr>
          <p:spPr bwMode="auto">
            <a:xfrm>
              <a:off x="3264" y="1446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6"/>
            <p:cNvSpPr>
              <a:spLocks noChangeShapeType="1"/>
            </p:cNvSpPr>
            <p:nvPr/>
          </p:nvSpPr>
          <p:spPr bwMode="auto">
            <a:xfrm>
              <a:off x="4560" y="1440"/>
              <a:ext cx="0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7"/>
            <p:cNvSpPr>
              <a:spLocks noChangeShapeType="1"/>
            </p:cNvSpPr>
            <p:nvPr/>
          </p:nvSpPr>
          <p:spPr bwMode="auto">
            <a:xfrm>
              <a:off x="2544" y="2112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8"/>
            <p:cNvSpPr>
              <a:spLocks noChangeShapeType="1"/>
            </p:cNvSpPr>
            <p:nvPr/>
          </p:nvSpPr>
          <p:spPr bwMode="auto">
            <a:xfrm>
              <a:off x="3270" y="1926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9"/>
            <p:cNvSpPr>
              <a:spLocks noChangeShapeType="1"/>
            </p:cNvSpPr>
            <p:nvPr/>
          </p:nvSpPr>
          <p:spPr bwMode="auto">
            <a:xfrm>
              <a:off x="2544" y="2112"/>
              <a:ext cx="0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Line 20"/>
            <p:cNvSpPr>
              <a:spLocks noChangeShapeType="1"/>
            </p:cNvSpPr>
            <p:nvPr/>
          </p:nvSpPr>
          <p:spPr bwMode="auto">
            <a:xfrm>
              <a:off x="4038" y="2112"/>
              <a:ext cx="0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18" name="Text Box 22"/>
          <p:cNvSpPr txBox="1">
            <a:spLocks noChangeArrowheads="1"/>
          </p:cNvSpPr>
          <p:nvPr/>
        </p:nvSpPr>
        <p:spPr bwMode="auto">
          <a:xfrm>
            <a:off x="838200" y="4784725"/>
            <a:ext cx="47434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en-US" sz="2000" b="1">
                <a:solidFill>
                  <a:srgbClr val="008000"/>
                </a:solidFill>
              </a:rPr>
              <a:t>Simple</a:t>
            </a:r>
          </a:p>
          <a:p>
            <a:pPr marL="342900" indent="-342900">
              <a:buFontTx/>
              <a:buAutoNum type="alphaLcParenR"/>
            </a:pPr>
            <a:r>
              <a:rPr lang="en-US" sz="2000" b="1">
                <a:solidFill>
                  <a:srgbClr val="008000"/>
                </a:solidFill>
              </a:rPr>
              <a:t>Low Cost</a:t>
            </a:r>
          </a:p>
          <a:p>
            <a:pPr marL="342900" indent="-342900">
              <a:buFontTx/>
              <a:buAutoNum type="alphaLcParenR"/>
            </a:pPr>
            <a:r>
              <a:rPr lang="en-US" sz="2000" b="1">
                <a:solidFill>
                  <a:srgbClr val="008000"/>
                </a:solidFill>
              </a:rPr>
              <a:t>Minimal or no energy consumption</a:t>
            </a:r>
          </a:p>
          <a:p>
            <a:pPr marL="342900" indent="-342900">
              <a:buFontTx/>
              <a:buAutoNum type="alphaLcParenR"/>
            </a:pPr>
            <a:r>
              <a:rPr lang="en-US" sz="2000" b="1">
                <a:solidFill>
                  <a:srgbClr val="008000"/>
                </a:solidFill>
              </a:rPr>
              <a:t>Versatile </a:t>
            </a:r>
          </a:p>
        </p:txBody>
      </p:sp>
      <p:pic>
        <p:nvPicPr>
          <p:cNvPr id="29719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14224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838200" y="4114800"/>
            <a:ext cx="133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Criteria 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19656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00B050"/>
                </a:solidFill>
                <a:ea typeface="ＭＳ Ｐゴシック" charset="0"/>
                <a:cs typeface="Arial" charset="0"/>
              </a:rPr>
              <a:t>Solar drying</a:t>
            </a: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24" name="Picture 6" descr="vsmltradit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3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3963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Calibri" pitchFamily="34" charset="0"/>
              </a:rPr>
              <a:t>Current solar dryers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" y="1150938"/>
            <a:ext cx="56388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4075113"/>
            <a:ext cx="4713288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188" y="533400"/>
            <a:ext cx="4341812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8675" y="2438400"/>
            <a:ext cx="45053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21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990600" y="1981200"/>
            <a:ext cx="51244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en-US" sz="2000" b="1">
                <a:solidFill>
                  <a:srgbClr val="008000"/>
                </a:solidFill>
              </a:rPr>
              <a:t>Long drying time</a:t>
            </a:r>
          </a:p>
          <a:p>
            <a:pPr marL="800100" lvl="1" indent="-342900"/>
            <a:r>
              <a:rPr lang="en-US" sz="2000" b="1">
                <a:solidFill>
                  <a:srgbClr val="008000"/>
                </a:solidFill>
              </a:rPr>
              <a:t>-not possible in rainy or cloudy days </a:t>
            </a:r>
          </a:p>
          <a:p>
            <a:pPr marL="800100" lvl="1" indent="-342900"/>
            <a:r>
              <a:rPr lang="en-US" sz="2000" b="1">
                <a:solidFill>
                  <a:srgbClr val="008000"/>
                </a:solidFill>
              </a:rPr>
              <a:t>-no drying at night</a:t>
            </a:r>
          </a:p>
          <a:p>
            <a:pPr marL="342900" indent="-342900">
              <a:buFontTx/>
              <a:buAutoNum type="alphaLcParenR"/>
            </a:pPr>
            <a:r>
              <a:rPr lang="en-US" sz="2000" b="1">
                <a:solidFill>
                  <a:srgbClr val="008000"/>
                </a:solidFill>
              </a:rPr>
              <a:t>Not suitable for small farms</a:t>
            </a:r>
          </a:p>
          <a:p>
            <a:pPr marL="342900" indent="-342900">
              <a:buFontTx/>
              <a:buAutoNum type="alphaLcParenR"/>
            </a:pPr>
            <a:r>
              <a:rPr lang="en-US" sz="2000" b="1">
                <a:solidFill>
                  <a:srgbClr val="008000"/>
                </a:solidFill>
              </a:rPr>
              <a:t>Possible fungal growth</a:t>
            </a:r>
          </a:p>
          <a:p>
            <a:pPr marL="342900" indent="-342900"/>
            <a:endParaRPr lang="en-US" sz="2000" b="1">
              <a:solidFill>
                <a:srgbClr val="008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85800" y="1295400"/>
            <a:ext cx="627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Limitations of currently used solar dryers 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33399" y="4648200"/>
            <a:ext cx="8054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Solar and solar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regenerable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desiccant combined drying (S-SRD) 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49698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00B050"/>
                </a:solidFill>
                <a:ea typeface="ＭＳ Ｐゴシック" charset="0"/>
                <a:cs typeface="Arial" charset="0"/>
              </a:rPr>
              <a:t>All-weather </a:t>
            </a:r>
            <a:r>
              <a:rPr lang="en-US" altLang="zh-CN" sz="2800" b="1" dirty="0">
                <a:solidFill>
                  <a:srgbClr val="00B050"/>
                </a:solidFill>
                <a:ea typeface="ＭＳ Ｐゴシック" charset="0"/>
                <a:cs typeface="Arial" charset="0"/>
              </a:rPr>
              <a:t>hybrid solar dryers</a:t>
            </a:r>
          </a:p>
          <a:p>
            <a:pPr>
              <a:defRPr/>
            </a:pPr>
            <a:endParaRPr lang="en-US" altLang="zh-CN" sz="2800" b="1" dirty="0">
              <a:solidFill>
                <a:srgbClr val="00B05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6" descr="vsmltradi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8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3048000" y="65088"/>
            <a:ext cx="3124200" cy="92551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Without SRD</a:t>
            </a:r>
          </a:p>
          <a:p>
            <a:r>
              <a:rPr lang="en-US"/>
              <a:t>     1 </a:t>
            </a:r>
            <a:r>
              <a:rPr lang="en-US">
                <a:sym typeface="Symbol" pitchFamily="18" charset="2"/>
              </a:rPr>
              <a:t> 2: solar heating of air</a:t>
            </a:r>
          </a:p>
          <a:p>
            <a:r>
              <a:rPr lang="en-US">
                <a:sym typeface="Symbol" pitchFamily="18" charset="2"/>
              </a:rPr>
              <a:t>     2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 3: drying</a:t>
            </a:r>
          </a:p>
        </p:txBody>
      </p:sp>
      <p:sp>
        <p:nvSpPr>
          <p:cNvPr id="32790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2603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Calibri" pitchFamily="34" charset="0"/>
              </a:rPr>
              <a:t>S-SRD dryers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5867400" y="762000"/>
            <a:ext cx="3175000" cy="925513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With SRD</a:t>
            </a:r>
          </a:p>
          <a:p>
            <a:r>
              <a:rPr lang="en-US"/>
              <a:t>     1 </a:t>
            </a:r>
            <a:r>
              <a:rPr lang="en-US">
                <a:sym typeface="Symbol" pitchFamily="18" charset="2"/>
              </a:rPr>
              <a:t> 2’: solar heating of air</a:t>
            </a:r>
          </a:p>
          <a:p>
            <a:r>
              <a:rPr lang="en-US">
                <a:sym typeface="Symbol" pitchFamily="18" charset="2"/>
              </a:rPr>
              <a:t>     2’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3’: drying</a:t>
            </a:r>
          </a:p>
        </p:txBody>
      </p:sp>
      <p:grpSp>
        <p:nvGrpSpPr>
          <p:cNvPr id="32802" name="Group 34"/>
          <p:cNvGrpSpPr>
            <a:grpSpLocks/>
          </p:cNvGrpSpPr>
          <p:nvPr/>
        </p:nvGrpSpPr>
        <p:grpSpPr bwMode="auto">
          <a:xfrm>
            <a:off x="2438400" y="1809750"/>
            <a:ext cx="6597650" cy="4895850"/>
            <a:chOff x="1536" y="1104"/>
            <a:chExt cx="4156" cy="3084"/>
          </a:xfrm>
        </p:grpSpPr>
        <p:grpSp>
          <p:nvGrpSpPr>
            <p:cNvPr id="32789" name="Group 21"/>
            <p:cNvGrpSpPr>
              <a:grpSpLocks/>
            </p:cNvGrpSpPr>
            <p:nvPr/>
          </p:nvGrpSpPr>
          <p:grpSpPr bwMode="auto">
            <a:xfrm>
              <a:off x="1536" y="1104"/>
              <a:ext cx="3865" cy="2857"/>
              <a:chOff x="960" y="1008"/>
              <a:chExt cx="3865" cy="2857"/>
            </a:xfrm>
          </p:grpSpPr>
          <p:pic>
            <p:nvPicPr>
              <p:cNvPr id="32773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0" y="1008"/>
                <a:ext cx="3865" cy="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774" name="Line 6"/>
              <p:cNvSpPr>
                <a:spLocks noChangeShapeType="1"/>
              </p:cNvSpPr>
              <p:nvPr/>
            </p:nvSpPr>
            <p:spPr bwMode="auto">
              <a:xfrm>
                <a:off x="2928" y="3072"/>
                <a:ext cx="105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5" name="Oval 7"/>
              <p:cNvSpPr>
                <a:spLocks noChangeArrowheads="1"/>
              </p:cNvSpPr>
              <p:nvPr/>
            </p:nvSpPr>
            <p:spPr bwMode="auto">
              <a:xfrm>
                <a:off x="2844" y="3026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76" name="Oval 8"/>
              <p:cNvSpPr>
                <a:spLocks noChangeArrowheads="1"/>
              </p:cNvSpPr>
              <p:nvPr/>
            </p:nvSpPr>
            <p:spPr bwMode="auto">
              <a:xfrm>
                <a:off x="3936" y="3020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77" name="Oval 9"/>
              <p:cNvSpPr>
                <a:spLocks noChangeArrowheads="1"/>
              </p:cNvSpPr>
              <p:nvPr/>
            </p:nvSpPr>
            <p:spPr bwMode="auto">
              <a:xfrm>
                <a:off x="3054" y="2322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78" name="Line 10"/>
              <p:cNvSpPr>
                <a:spLocks noChangeShapeType="1"/>
              </p:cNvSpPr>
              <p:nvPr/>
            </p:nvSpPr>
            <p:spPr bwMode="auto">
              <a:xfrm flipH="1" flipV="1">
                <a:off x="3108" y="2364"/>
                <a:ext cx="870" cy="70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9" name="Line 11"/>
              <p:cNvSpPr>
                <a:spLocks noChangeShapeType="1"/>
              </p:cNvSpPr>
              <p:nvPr/>
            </p:nvSpPr>
            <p:spPr bwMode="auto">
              <a:xfrm>
                <a:off x="2886" y="3072"/>
                <a:ext cx="1110" cy="25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Oval 12"/>
              <p:cNvSpPr>
                <a:spLocks noChangeArrowheads="1"/>
              </p:cNvSpPr>
              <p:nvPr/>
            </p:nvSpPr>
            <p:spPr bwMode="auto">
              <a:xfrm>
                <a:off x="3936" y="328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1" name="Line 13"/>
              <p:cNvSpPr>
                <a:spLocks noChangeShapeType="1"/>
              </p:cNvSpPr>
              <p:nvPr/>
            </p:nvSpPr>
            <p:spPr bwMode="auto">
              <a:xfrm flipH="1" flipV="1">
                <a:off x="2964" y="2544"/>
                <a:ext cx="984" cy="7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Oval 14"/>
              <p:cNvSpPr>
                <a:spLocks noChangeArrowheads="1"/>
              </p:cNvSpPr>
              <p:nvPr/>
            </p:nvSpPr>
            <p:spPr bwMode="auto">
              <a:xfrm>
                <a:off x="2916" y="2510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3" name="Oval 15"/>
              <p:cNvSpPr>
                <a:spLocks noChangeArrowheads="1"/>
              </p:cNvSpPr>
              <p:nvPr/>
            </p:nvSpPr>
            <p:spPr bwMode="auto">
              <a:xfrm>
                <a:off x="2608" y="2976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1</a:t>
                </a:r>
              </a:p>
            </p:txBody>
          </p:sp>
          <p:sp>
            <p:nvSpPr>
              <p:cNvPr id="32785" name="Oval 17"/>
              <p:cNvSpPr>
                <a:spLocks noChangeArrowheads="1"/>
              </p:cNvSpPr>
              <p:nvPr/>
            </p:nvSpPr>
            <p:spPr bwMode="auto">
              <a:xfrm>
                <a:off x="4096" y="3256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2’</a:t>
                </a:r>
              </a:p>
            </p:txBody>
          </p:sp>
          <p:sp>
            <p:nvSpPr>
              <p:cNvPr id="32786" name="Oval 18"/>
              <p:cNvSpPr>
                <a:spLocks noChangeArrowheads="1"/>
              </p:cNvSpPr>
              <p:nvPr/>
            </p:nvSpPr>
            <p:spPr bwMode="auto">
              <a:xfrm>
                <a:off x="4096" y="2968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2787" name="Oval 19"/>
              <p:cNvSpPr>
                <a:spLocks noChangeArrowheads="1"/>
              </p:cNvSpPr>
              <p:nvPr/>
            </p:nvSpPr>
            <p:spPr bwMode="auto">
              <a:xfrm>
                <a:off x="2704" y="2312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3’</a:t>
                </a:r>
              </a:p>
            </p:txBody>
          </p:sp>
          <p:sp>
            <p:nvSpPr>
              <p:cNvPr id="32788" name="Oval 20"/>
              <p:cNvSpPr>
                <a:spLocks noChangeArrowheads="1"/>
              </p:cNvSpPr>
              <p:nvPr/>
            </p:nvSpPr>
            <p:spPr bwMode="auto">
              <a:xfrm>
                <a:off x="2920" y="2048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/>
                  <a:t>3</a:t>
                </a:r>
              </a:p>
            </p:txBody>
          </p:sp>
        </p:grpSp>
        <p:sp>
          <p:nvSpPr>
            <p:cNvPr id="32795" name="Line 27"/>
            <p:cNvSpPr>
              <a:spLocks noChangeShapeType="1"/>
            </p:cNvSpPr>
            <p:nvPr/>
          </p:nvSpPr>
          <p:spPr bwMode="auto">
            <a:xfrm>
              <a:off x="3648" y="2640"/>
              <a:ext cx="1776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96" name="Line 28"/>
            <p:cNvSpPr>
              <a:spLocks noChangeShapeType="1"/>
            </p:cNvSpPr>
            <p:nvPr/>
          </p:nvSpPr>
          <p:spPr bwMode="auto">
            <a:xfrm>
              <a:off x="3840" y="2448"/>
              <a:ext cx="1584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97" name="Line 29"/>
            <p:cNvSpPr>
              <a:spLocks noChangeShapeType="1"/>
            </p:cNvSpPr>
            <p:nvPr/>
          </p:nvSpPr>
          <p:spPr bwMode="auto">
            <a:xfrm>
              <a:off x="3696" y="2544"/>
              <a:ext cx="0" cy="134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98" name="Line 30"/>
            <p:cNvSpPr>
              <a:spLocks noChangeShapeType="1"/>
            </p:cNvSpPr>
            <p:nvPr/>
          </p:nvSpPr>
          <p:spPr bwMode="auto">
            <a:xfrm>
              <a:off x="3536" y="2704"/>
              <a:ext cx="16" cy="118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99" name="Text Box 31"/>
            <p:cNvSpPr txBox="1">
              <a:spLocks noChangeArrowheads="1"/>
            </p:cNvSpPr>
            <p:nvPr/>
          </p:nvSpPr>
          <p:spPr bwMode="auto">
            <a:xfrm>
              <a:off x="3398" y="3957"/>
              <a:ext cx="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D</a:t>
              </a:r>
              <a:r>
                <a:rPr lang="en-US" b="1">
                  <a:solidFill>
                    <a:schemeClr val="accent2"/>
                  </a:solidFill>
                </a:rPr>
                <a:t>T</a:t>
              </a:r>
            </a:p>
          </p:txBody>
        </p:sp>
        <p:sp>
          <p:nvSpPr>
            <p:cNvPr id="32800" name="Text Box 32"/>
            <p:cNvSpPr txBox="1">
              <a:spLocks noChangeArrowheads="1"/>
            </p:cNvSpPr>
            <p:nvPr/>
          </p:nvSpPr>
          <p:spPr bwMode="auto">
            <a:xfrm>
              <a:off x="5384" y="2424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Symbol" pitchFamily="18" charset="2"/>
                </a:rPr>
                <a:t>D</a:t>
              </a:r>
              <a:r>
                <a:rPr lang="en-US" b="1">
                  <a:solidFill>
                    <a:schemeClr val="accent2"/>
                  </a:solidFill>
                </a:rPr>
                <a:t>H</a:t>
              </a:r>
            </a:p>
          </p:txBody>
        </p:sp>
      </p:grpSp>
      <p:sp>
        <p:nvSpPr>
          <p:cNvPr id="32801" name="Text Box 33"/>
          <p:cNvSpPr txBox="1">
            <a:spLocks noChangeArrowheads="1"/>
          </p:cNvSpPr>
          <p:nvPr/>
        </p:nvSpPr>
        <p:spPr bwMode="auto">
          <a:xfrm>
            <a:off x="304800" y="1484313"/>
            <a:ext cx="38671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 b="1">
                <a:solidFill>
                  <a:schemeClr val="hlink"/>
                </a:solidFill>
              </a:rPr>
              <a:t>Advantages</a:t>
            </a:r>
            <a:endParaRPr lang="en-US">
              <a:solidFill>
                <a:schemeClr val="hlink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en-US">
                <a:solidFill>
                  <a:schemeClr val="hlink"/>
                </a:solidFill>
              </a:rPr>
              <a:t>Faster drying</a:t>
            </a:r>
          </a:p>
          <a:p>
            <a:pPr marL="342900" indent="-342900">
              <a:buFontTx/>
              <a:buAutoNum type="arabicParenR"/>
            </a:pPr>
            <a:r>
              <a:rPr lang="en-US">
                <a:solidFill>
                  <a:schemeClr val="hlink"/>
                </a:solidFill>
              </a:rPr>
              <a:t>Dry at a lower temperature</a:t>
            </a:r>
          </a:p>
          <a:p>
            <a:pPr marL="342900" indent="-342900">
              <a:buFontTx/>
              <a:buAutoNum type="arabicParenR"/>
            </a:pPr>
            <a:r>
              <a:rPr lang="en-US">
                <a:solidFill>
                  <a:schemeClr val="hlink"/>
                </a:solidFill>
              </a:rPr>
              <a:t>Less chance for microbial growth</a:t>
            </a:r>
          </a:p>
          <a:p>
            <a:pPr marL="342900" indent="-342900">
              <a:buFontTx/>
              <a:buAutoNum type="arabicParenR"/>
            </a:pPr>
            <a:r>
              <a:rPr lang="en-US">
                <a:solidFill>
                  <a:schemeClr val="hlink"/>
                </a:solidFill>
              </a:rPr>
              <a:t>Improved quality</a:t>
            </a:r>
          </a:p>
        </p:txBody>
      </p:sp>
    </p:spTree>
    <p:extLst>
      <p:ext uri="{BB962C8B-B14F-4D97-AF65-F5344CB8AC3E}">
        <p14:creationId xmlns:p14="http://schemas.microsoft.com/office/powerpoint/2010/main" val="38388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2195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  <a:latin typeface="Calibri" pitchFamily="34" charset="0"/>
              </a:rPr>
              <a:t>Desiccants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762000" y="121920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Class 1 </a:t>
            </a:r>
          </a:p>
          <a:p>
            <a:r>
              <a:rPr lang="en-US"/>
              <a:t>chemical reaction, which forms either a new compound or a hydrate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762000" y="1905000"/>
            <a:ext cx="716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Class 2</a:t>
            </a:r>
          </a:p>
          <a:p>
            <a:r>
              <a:rPr lang="en-US"/>
              <a:t>physical absorption - constant relative humidity or vapor pressure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762000" y="2590800"/>
            <a:ext cx="708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Class 3</a:t>
            </a:r>
          </a:p>
          <a:p>
            <a:r>
              <a:rPr lang="en-US"/>
              <a:t>physical absorption - variable relative humidity or vapor pressure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762000" y="3352800"/>
            <a:ext cx="213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Class 4</a:t>
            </a:r>
          </a:p>
          <a:p>
            <a:r>
              <a:rPr lang="en-US"/>
              <a:t>physical adsorption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838200" y="4800600"/>
            <a:ext cx="3057247" cy="180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Silica gel - sodium silicate</a:t>
            </a:r>
          </a:p>
          <a:p>
            <a:endParaRPr lang="en-US" sz="800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Bentonite-CaCl</a:t>
            </a:r>
            <a:r>
              <a:rPr lang="en-US" b="1" baseline="-25000" dirty="0">
                <a:solidFill>
                  <a:srgbClr val="008000"/>
                </a:solidFill>
              </a:rPr>
              <a:t>2</a:t>
            </a:r>
          </a:p>
          <a:p>
            <a:endParaRPr lang="en-US" sz="800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Clay</a:t>
            </a:r>
          </a:p>
          <a:p>
            <a:endParaRPr lang="en-US" sz="800" b="1" baseline="-25000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Agricultural residues</a:t>
            </a:r>
          </a:p>
          <a:p>
            <a:r>
              <a:rPr lang="en-US" b="1" dirty="0">
                <a:solidFill>
                  <a:srgbClr val="008000"/>
                </a:solidFill>
              </a:rPr>
              <a:t>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914400"/>
            <a:ext cx="7315200" cy="3124200"/>
          </a:xfrm>
          <a:prstGeom prst="roundRect">
            <a:avLst/>
          </a:prstGeom>
          <a:solidFill>
            <a:srgbClr val="92D05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685800" y="4267200"/>
            <a:ext cx="286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Regenerable desiccants 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5638800" y="48768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Equilibrium data 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5638800" y="5348288"/>
            <a:ext cx="215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Sorption isotherms </a:t>
            </a:r>
          </a:p>
        </p:txBody>
      </p:sp>
      <p:sp>
        <p:nvSpPr>
          <p:cNvPr id="33807" name="AutoShape 15"/>
          <p:cNvSpPr>
            <a:spLocks/>
          </p:cNvSpPr>
          <p:nvPr/>
        </p:nvSpPr>
        <p:spPr bwMode="auto">
          <a:xfrm>
            <a:off x="4267200" y="5105400"/>
            <a:ext cx="1066800" cy="7620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5638800" y="5805488"/>
            <a:ext cx="291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Regeneration temperature </a:t>
            </a:r>
          </a:p>
        </p:txBody>
      </p:sp>
    </p:spTree>
    <p:extLst>
      <p:ext uri="{BB962C8B-B14F-4D97-AF65-F5344CB8AC3E}">
        <p14:creationId xmlns:p14="http://schemas.microsoft.com/office/powerpoint/2010/main" val="13028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3279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Calibri" pitchFamily="34" charset="0"/>
              </a:rPr>
              <a:t>Moisture profile</a:t>
            </a:r>
          </a:p>
        </p:txBody>
      </p:sp>
      <p:grpSp>
        <p:nvGrpSpPr>
          <p:cNvPr id="34837" name="Group 21"/>
          <p:cNvGrpSpPr>
            <a:grpSpLocks/>
          </p:cNvGrpSpPr>
          <p:nvPr/>
        </p:nvGrpSpPr>
        <p:grpSpPr bwMode="auto">
          <a:xfrm>
            <a:off x="1406525" y="2122488"/>
            <a:ext cx="7219950" cy="3984625"/>
            <a:chOff x="624" y="1104"/>
            <a:chExt cx="4548" cy="2510"/>
          </a:xfrm>
        </p:grpSpPr>
        <p:sp>
          <p:nvSpPr>
            <p:cNvPr id="34820" name="Rectangle 4"/>
            <p:cNvSpPr>
              <a:spLocks noChangeArrowheads="1"/>
            </p:cNvSpPr>
            <p:nvPr/>
          </p:nvSpPr>
          <p:spPr bwMode="auto">
            <a:xfrm>
              <a:off x="1056" y="1104"/>
              <a:ext cx="2976" cy="22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E5BB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3" name="Freeform 7"/>
            <p:cNvSpPr>
              <a:spLocks/>
            </p:cNvSpPr>
            <p:nvPr/>
          </p:nvSpPr>
          <p:spPr bwMode="auto">
            <a:xfrm>
              <a:off x="1239" y="1319"/>
              <a:ext cx="2496" cy="14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128"/>
                </a:cxn>
                <a:cxn ang="0">
                  <a:pos x="164" y="256"/>
                </a:cxn>
                <a:cxn ang="0">
                  <a:pos x="219" y="320"/>
                </a:cxn>
                <a:cxn ang="0">
                  <a:pos x="228" y="347"/>
                </a:cxn>
                <a:cxn ang="0">
                  <a:pos x="256" y="356"/>
                </a:cxn>
                <a:cxn ang="0">
                  <a:pos x="302" y="393"/>
                </a:cxn>
                <a:cxn ang="0">
                  <a:pos x="366" y="448"/>
                </a:cxn>
                <a:cxn ang="0">
                  <a:pos x="393" y="494"/>
                </a:cxn>
                <a:cxn ang="0">
                  <a:pos x="466" y="576"/>
                </a:cxn>
                <a:cxn ang="0">
                  <a:pos x="521" y="631"/>
                </a:cxn>
                <a:cxn ang="0">
                  <a:pos x="539" y="686"/>
                </a:cxn>
                <a:cxn ang="0">
                  <a:pos x="667" y="750"/>
                </a:cxn>
                <a:cxn ang="0">
                  <a:pos x="740" y="814"/>
                </a:cxn>
                <a:cxn ang="0">
                  <a:pos x="795" y="832"/>
                </a:cxn>
                <a:cxn ang="0">
                  <a:pos x="841" y="859"/>
                </a:cxn>
                <a:cxn ang="0">
                  <a:pos x="905" y="905"/>
                </a:cxn>
                <a:cxn ang="0">
                  <a:pos x="987" y="951"/>
                </a:cxn>
                <a:cxn ang="0">
                  <a:pos x="1060" y="1006"/>
                </a:cxn>
                <a:cxn ang="0">
                  <a:pos x="1115" y="1042"/>
                </a:cxn>
                <a:cxn ang="0">
                  <a:pos x="1152" y="1079"/>
                </a:cxn>
                <a:cxn ang="0">
                  <a:pos x="1234" y="1097"/>
                </a:cxn>
                <a:cxn ang="0">
                  <a:pos x="1481" y="1161"/>
                </a:cxn>
                <a:cxn ang="0">
                  <a:pos x="1499" y="1188"/>
                </a:cxn>
                <a:cxn ang="0">
                  <a:pos x="1527" y="1179"/>
                </a:cxn>
                <a:cxn ang="0">
                  <a:pos x="1664" y="1207"/>
                </a:cxn>
                <a:cxn ang="0">
                  <a:pos x="1737" y="1225"/>
                </a:cxn>
                <a:cxn ang="0">
                  <a:pos x="1792" y="1216"/>
                </a:cxn>
                <a:cxn ang="0">
                  <a:pos x="1892" y="1289"/>
                </a:cxn>
                <a:cxn ang="0">
                  <a:pos x="2075" y="1326"/>
                </a:cxn>
                <a:cxn ang="0">
                  <a:pos x="2340" y="1399"/>
                </a:cxn>
                <a:cxn ang="0">
                  <a:pos x="2487" y="1399"/>
                </a:cxn>
                <a:cxn ang="0">
                  <a:pos x="2496" y="1426"/>
                </a:cxn>
              </a:cxnLst>
              <a:rect l="0" t="0" r="r" b="b"/>
              <a:pathLst>
                <a:path w="2496" h="1426">
                  <a:moveTo>
                    <a:pt x="0" y="0"/>
                  </a:moveTo>
                  <a:cubicBezTo>
                    <a:pt x="34" y="51"/>
                    <a:pt x="22" y="94"/>
                    <a:pt x="73" y="128"/>
                  </a:cubicBezTo>
                  <a:cubicBezTo>
                    <a:pt x="93" y="188"/>
                    <a:pt x="99" y="234"/>
                    <a:pt x="164" y="256"/>
                  </a:cubicBezTo>
                  <a:cubicBezTo>
                    <a:pt x="193" y="284"/>
                    <a:pt x="183" y="296"/>
                    <a:pt x="219" y="320"/>
                  </a:cubicBezTo>
                  <a:cubicBezTo>
                    <a:pt x="222" y="329"/>
                    <a:pt x="221" y="340"/>
                    <a:pt x="228" y="347"/>
                  </a:cubicBezTo>
                  <a:cubicBezTo>
                    <a:pt x="235" y="354"/>
                    <a:pt x="248" y="351"/>
                    <a:pt x="256" y="356"/>
                  </a:cubicBezTo>
                  <a:cubicBezTo>
                    <a:pt x="273" y="366"/>
                    <a:pt x="285" y="382"/>
                    <a:pt x="302" y="393"/>
                  </a:cubicBezTo>
                  <a:cubicBezTo>
                    <a:pt x="316" y="434"/>
                    <a:pt x="323" y="438"/>
                    <a:pt x="366" y="448"/>
                  </a:cubicBezTo>
                  <a:cubicBezTo>
                    <a:pt x="391" y="523"/>
                    <a:pt x="356" y="431"/>
                    <a:pt x="393" y="494"/>
                  </a:cubicBezTo>
                  <a:cubicBezTo>
                    <a:pt x="418" y="537"/>
                    <a:pt x="412" y="558"/>
                    <a:pt x="466" y="576"/>
                  </a:cubicBezTo>
                  <a:cubicBezTo>
                    <a:pt x="478" y="611"/>
                    <a:pt x="486" y="619"/>
                    <a:pt x="521" y="631"/>
                  </a:cubicBezTo>
                  <a:cubicBezTo>
                    <a:pt x="527" y="649"/>
                    <a:pt x="525" y="673"/>
                    <a:pt x="539" y="686"/>
                  </a:cubicBezTo>
                  <a:cubicBezTo>
                    <a:pt x="573" y="718"/>
                    <a:pt x="623" y="734"/>
                    <a:pt x="667" y="750"/>
                  </a:cubicBezTo>
                  <a:cubicBezTo>
                    <a:pt x="714" y="818"/>
                    <a:pt x="681" y="796"/>
                    <a:pt x="740" y="814"/>
                  </a:cubicBezTo>
                  <a:cubicBezTo>
                    <a:pt x="758" y="820"/>
                    <a:pt x="795" y="832"/>
                    <a:pt x="795" y="832"/>
                  </a:cubicBezTo>
                  <a:cubicBezTo>
                    <a:pt x="850" y="884"/>
                    <a:pt x="774" y="818"/>
                    <a:pt x="841" y="859"/>
                  </a:cubicBezTo>
                  <a:cubicBezTo>
                    <a:pt x="870" y="877"/>
                    <a:pt x="866" y="892"/>
                    <a:pt x="905" y="905"/>
                  </a:cubicBezTo>
                  <a:cubicBezTo>
                    <a:pt x="931" y="944"/>
                    <a:pt x="945" y="937"/>
                    <a:pt x="987" y="951"/>
                  </a:cubicBezTo>
                  <a:cubicBezTo>
                    <a:pt x="1018" y="995"/>
                    <a:pt x="1026" y="970"/>
                    <a:pt x="1060" y="1006"/>
                  </a:cubicBezTo>
                  <a:cubicBezTo>
                    <a:pt x="1079" y="1056"/>
                    <a:pt x="1055" y="1017"/>
                    <a:pt x="1115" y="1042"/>
                  </a:cubicBezTo>
                  <a:cubicBezTo>
                    <a:pt x="1126" y="1047"/>
                    <a:pt x="1143" y="1073"/>
                    <a:pt x="1152" y="1079"/>
                  </a:cubicBezTo>
                  <a:cubicBezTo>
                    <a:pt x="1169" y="1089"/>
                    <a:pt x="1225" y="1095"/>
                    <a:pt x="1234" y="1097"/>
                  </a:cubicBezTo>
                  <a:cubicBezTo>
                    <a:pt x="1311" y="1146"/>
                    <a:pt x="1392" y="1154"/>
                    <a:pt x="1481" y="1161"/>
                  </a:cubicBezTo>
                  <a:cubicBezTo>
                    <a:pt x="1487" y="1170"/>
                    <a:pt x="1489" y="1184"/>
                    <a:pt x="1499" y="1188"/>
                  </a:cubicBezTo>
                  <a:cubicBezTo>
                    <a:pt x="1508" y="1192"/>
                    <a:pt x="1517" y="1179"/>
                    <a:pt x="1527" y="1179"/>
                  </a:cubicBezTo>
                  <a:cubicBezTo>
                    <a:pt x="1567" y="1179"/>
                    <a:pt x="1625" y="1199"/>
                    <a:pt x="1664" y="1207"/>
                  </a:cubicBezTo>
                  <a:cubicBezTo>
                    <a:pt x="1689" y="1212"/>
                    <a:pt x="1737" y="1225"/>
                    <a:pt x="1737" y="1225"/>
                  </a:cubicBezTo>
                  <a:cubicBezTo>
                    <a:pt x="1755" y="1222"/>
                    <a:pt x="1773" y="1216"/>
                    <a:pt x="1792" y="1216"/>
                  </a:cubicBezTo>
                  <a:cubicBezTo>
                    <a:pt x="1831" y="1216"/>
                    <a:pt x="1860" y="1268"/>
                    <a:pt x="1892" y="1289"/>
                  </a:cubicBezTo>
                  <a:cubicBezTo>
                    <a:pt x="1952" y="1270"/>
                    <a:pt x="2016" y="1311"/>
                    <a:pt x="2075" y="1326"/>
                  </a:cubicBezTo>
                  <a:cubicBezTo>
                    <a:pt x="2163" y="1349"/>
                    <a:pt x="2253" y="1370"/>
                    <a:pt x="2340" y="1399"/>
                  </a:cubicBezTo>
                  <a:cubicBezTo>
                    <a:pt x="2403" y="1379"/>
                    <a:pt x="2426" y="1379"/>
                    <a:pt x="2487" y="1399"/>
                  </a:cubicBezTo>
                  <a:cubicBezTo>
                    <a:pt x="2490" y="1408"/>
                    <a:pt x="2496" y="1426"/>
                    <a:pt x="2496" y="1426"/>
                  </a:cubicBezTo>
                </a:path>
              </a:pathLst>
            </a:cu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824" name="Freeform 8"/>
            <p:cNvSpPr>
              <a:spLocks/>
            </p:cNvSpPr>
            <p:nvPr/>
          </p:nvSpPr>
          <p:spPr bwMode="auto">
            <a:xfrm>
              <a:off x="1321" y="1319"/>
              <a:ext cx="2441" cy="9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2" y="91"/>
                </a:cxn>
                <a:cxn ang="0">
                  <a:pos x="156" y="183"/>
                </a:cxn>
                <a:cxn ang="0">
                  <a:pos x="220" y="256"/>
                </a:cxn>
                <a:cxn ang="0">
                  <a:pos x="284" y="311"/>
                </a:cxn>
                <a:cxn ang="0">
                  <a:pos x="302" y="338"/>
                </a:cxn>
                <a:cxn ang="0">
                  <a:pos x="329" y="347"/>
                </a:cxn>
                <a:cxn ang="0">
                  <a:pos x="348" y="411"/>
                </a:cxn>
                <a:cxn ang="0">
                  <a:pos x="393" y="439"/>
                </a:cxn>
                <a:cxn ang="0">
                  <a:pos x="439" y="475"/>
                </a:cxn>
                <a:cxn ang="0">
                  <a:pos x="485" y="512"/>
                </a:cxn>
                <a:cxn ang="0">
                  <a:pos x="512" y="530"/>
                </a:cxn>
                <a:cxn ang="0">
                  <a:pos x="549" y="576"/>
                </a:cxn>
                <a:cxn ang="0">
                  <a:pos x="604" y="594"/>
                </a:cxn>
                <a:cxn ang="0">
                  <a:pos x="622" y="622"/>
                </a:cxn>
                <a:cxn ang="0">
                  <a:pos x="649" y="640"/>
                </a:cxn>
                <a:cxn ang="0">
                  <a:pos x="658" y="667"/>
                </a:cxn>
                <a:cxn ang="0">
                  <a:pos x="777" y="713"/>
                </a:cxn>
                <a:cxn ang="0">
                  <a:pos x="933" y="832"/>
                </a:cxn>
                <a:cxn ang="0">
                  <a:pos x="960" y="850"/>
                </a:cxn>
                <a:cxn ang="0">
                  <a:pos x="988" y="859"/>
                </a:cxn>
                <a:cxn ang="0">
                  <a:pos x="1033" y="887"/>
                </a:cxn>
                <a:cxn ang="0">
                  <a:pos x="1116" y="896"/>
                </a:cxn>
                <a:cxn ang="0">
                  <a:pos x="1198" y="914"/>
                </a:cxn>
                <a:cxn ang="0">
                  <a:pos x="1372" y="905"/>
                </a:cxn>
                <a:cxn ang="0">
                  <a:pos x="1564" y="905"/>
                </a:cxn>
                <a:cxn ang="0">
                  <a:pos x="1692" y="914"/>
                </a:cxn>
                <a:cxn ang="0">
                  <a:pos x="1829" y="896"/>
                </a:cxn>
                <a:cxn ang="0">
                  <a:pos x="1911" y="878"/>
                </a:cxn>
                <a:cxn ang="0">
                  <a:pos x="2012" y="887"/>
                </a:cxn>
                <a:cxn ang="0">
                  <a:pos x="2176" y="859"/>
                </a:cxn>
                <a:cxn ang="0">
                  <a:pos x="2231" y="850"/>
                </a:cxn>
                <a:cxn ang="0">
                  <a:pos x="2359" y="823"/>
                </a:cxn>
                <a:cxn ang="0">
                  <a:pos x="2386" y="804"/>
                </a:cxn>
                <a:cxn ang="0">
                  <a:pos x="2414" y="823"/>
                </a:cxn>
                <a:cxn ang="0">
                  <a:pos x="2441" y="823"/>
                </a:cxn>
              </a:cxnLst>
              <a:rect l="0" t="0" r="r" b="b"/>
              <a:pathLst>
                <a:path w="2441" h="933">
                  <a:moveTo>
                    <a:pt x="0" y="0"/>
                  </a:moveTo>
                  <a:cubicBezTo>
                    <a:pt x="46" y="29"/>
                    <a:pt x="32" y="58"/>
                    <a:pt x="82" y="91"/>
                  </a:cubicBezTo>
                  <a:cubicBezTo>
                    <a:pt x="104" y="152"/>
                    <a:pt x="124" y="141"/>
                    <a:pt x="156" y="183"/>
                  </a:cubicBezTo>
                  <a:cubicBezTo>
                    <a:pt x="209" y="254"/>
                    <a:pt x="168" y="223"/>
                    <a:pt x="220" y="256"/>
                  </a:cubicBezTo>
                  <a:cubicBezTo>
                    <a:pt x="241" y="287"/>
                    <a:pt x="248" y="299"/>
                    <a:pt x="284" y="311"/>
                  </a:cubicBezTo>
                  <a:cubicBezTo>
                    <a:pt x="290" y="320"/>
                    <a:pt x="294" y="331"/>
                    <a:pt x="302" y="338"/>
                  </a:cubicBezTo>
                  <a:cubicBezTo>
                    <a:pt x="309" y="344"/>
                    <a:pt x="322" y="340"/>
                    <a:pt x="329" y="347"/>
                  </a:cubicBezTo>
                  <a:cubicBezTo>
                    <a:pt x="345" y="363"/>
                    <a:pt x="338" y="391"/>
                    <a:pt x="348" y="411"/>
                  </a:cubicBezTo>
                  <a:cubicBezTo>
                    <a:pt x="359" y="432"/>
                    <a:pt x="373" y="432"/>
                    <a:pt x="393" y="439"/>
                  </a:cubicBezTo>
                  <a:cubicBezTo>
                    <a:pt x="407" y="452"/>
                    <a:pt x="425" y="461"/>
                    <a:pt x="439" y="475"/>
                  </a:cubicBezTo>
                  <a:cubicBezTo>
                    <a:pt x="480" y="517"/>
                    <a:pt x="431" y="495"/>
                    <a:pt x="485" y="512"/>
                  </a:cubicBezTo>
                  <a:cubicBezTo>
                    <a:pt x="494" y="518"/>
                    <a:pt x="504" y="522"/>
                    <a:pt x="512" y="530"/>
                  </a:cubicBezTo>
                  <a:cubicBezTo>
                    <a:pt x="528" y="546"/>
                    <a:pt x="527" y="566"/>
                    <a:pt x="549" y="576"/>
                  </a:cubicBezTo>
                  <a:cubicBezTo>
                    <a:pt x="566" y="584"/>
                    <a:pt x="604" y="594"/>
                    <a:pt x="604" y="594"/>
                  </a:cubicBezTo>
                  <a:cubicBezTo>
                    <a:pt x="610" y="603"/>
                    <a:pt x="614" y="614"/>
                    <a:pt x="622" y="622"/>
                  </a:cubicBezTo>
                  <a:cubicBezTo>
                    <a:pt x="630" y="630"/>
                    <a:pt x="642" y="632"/>
                    <a:pt x="649" y="640"/>
                  </a:cubicBezTo>
                  <a:cubicBezTo>
                    <a:pt x="655" y="647"/>
                    <a:pt x="653" y="659"/>
                    <a:pt x="658" y="667"/>
                  </a:cubicBezTo>
                  <a:cubicBezTo>
                    <a:pt x="684" y="710"/>
                    <a:pt x="733" y="708"/>
                    <a:pt x="777" y="713"/>
                  </a:cubicBezTo>
                  <a:cubicBezTo>
                    <a:pt x="821" y="755"/>
                    <a:pt x="875" y="813"/>
                    <a:pt x="933" y="832"/>
                  </a:cubicBezTo>
                  <a:cubicBezTo>
                    <a:pt x="942" y="838"/>
                    <a:pt x="950" y="845"/>
                    <a:pt x="960" y="850"/>
                  </a:cubicBezTo>
                  <a:cubicBezTo>
                    <a:pt x="969" y="854"/>
                    <a:pt x="980" y="854"/>
                    <a:pt x="988" y="859"/>
                  </a:cubicBezTo>
                  <a:cubicBezTo>
                    <a:pt x="1052" y="898"/>
                    <a:pt x="954" y="861"/>
                    <a:pt x="1033" y="887"/>
                  </a:cubicBezTo>
                  <a:cubicBezTo>
                    <a:pt x="1072" y="924"/>
                    <a:pt x="1033" y="896"/>
                    <a:pt x="1116" y="896"/>
                  </a:cubicBezTo>
                  <a:cubicBezTo>
                    <a:pt x="1144" y="896"/>
                    <a:pt x="1170" y="909"/>
                    <a:pt x="1198" y="914"/>
                  </a:cubicBezTo>
                  <a:cubicBezTo>
                    <a:pt x="1255" y="933"/>
                    <a:pt x="1315" y="923"/>
                    <a:pt x="1372" y="905"/>
                  </a:cubicBezTo>
                  <a:cubicBezTo>
                    <a:pt x="1439" y="927"/>
                    <a:pt x="1499" y="926"/>
                    <a:pt x="1564" y="905"/>
                  </a:cubicBezTo>
                  <a:cubicBezTo>
                    <a:pt x="1642" y="931"/>
                    <a:pt x="1599" y="925"/>
                    <a:pt x="1692" y="914"/>
                  </a:cubicBezTo>
                  <a:cubicBezTo>
                    <a:pt x="1761" y="891"/>
                    <a:pt x="1680" y="916"/>
                    <a:pt x="1829" y="896"/>
                  </a:cubicBezTo>
                  <a:cubicBezTo>
                    <a:pt x="1857" y="892"/>
                    <a:pt x="1883" y="883"/>
                    <a:pt x="1911" y="878"/>
                  </a:cubicBezTo>
                  <a:cubicBezTo>
                    <a:pt x="1948" y="864"/>
                    <a:pt x="1972" y="879"/>
                    <a:pt x="2012" y="887"/>
                  </a:cubicBezTo>
                  <a:cubicBezTo>
                    <a:pt x="2074" y="872"/>
                    <a:pt x="2105" y="865"/>
                    <a:pt x="2176" y="859"/>
                  </a:cubicBezTo>
                  <a:cubicBezTo>
                    <a:pt x="2235" y="821"/>
                    <a:pt x="2174" y="850"/>
                    <a:pt x="2231" y="850"/>
                  </a:cubicBezTo>
                  <a:cubicBezTo>
                    <a:pt x="2272" y="850"/>
                    <a:pt x="2320" y="836"/>
                    <a:pt x="2359" y="823"/>
                  </a:cubicBezTo>
                  <a:cubicBezTo>
                    <a:pt x="2368" y="817"/>
                    <a:pt x="2375" y="804"/>
                    <a:pt x="2386" y="804"/>
                  </a:cubicBezTo>
                  <a:cubicBezTo>
                    <a:pt x="2397" y="804"/>
                    <a:pt x="2403" y="819"/>
                    <a:pt x="2414" y="823"/>
                  </a:cubicBezTo>
                  <a:cubicBezTo>
                    <a:pt x="2423" y="826"/>
                    <a:pt x="2432" y="823"/>
                    <a:pt x="2441" y="823"/>
                  </a:cubicBezTo>
                </a:path>
              </a:pathLst>
            </a:custGeom>
            <a:noFill/>
            <a:ln w="28575" cmpd="sng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825" name="Freeform 9"/>
            <p:cNvSpPr>
              <a:spLocks/>
            </p:cNvSpPr>
            <p:nvPr/>
          </p:nvSpPr>
          <p:spPr bwMode="auto">
            <a:xfrm>
              <a:off x="1248" y="2800"/>
              <a:ext cx="2496" cy="256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10" y="37"/>
                </a:cxn>
                <a:cxn ang="0">
                  <a:pos x="247" y="73"/>
                </a:cxn>
                <a:cxn ang="0">
                  <a:pos x="311" y="91"/>
                </a:cxn>
                <a:cxn ang="0">
                  <a:pos x="357" y="128"/>
                </a:cxn>
                <a:cxn ang="0">
                  <a:pos x="439" y="137"/>
                </a:cxn>
                <a:cxn ang="0">
                  <a:pos x="549" y="165"/>
                </a:cxn>
                <a:cxn ang="0">
                  <a:pos x="576" y="183"/>
                </a:cxn>
                <a:cxn ang="0">
                  <a:pos x="631" y="165"/>
                </a:cxn>
                <a:cxn ang="0">
                  <a:pos x="667" y="174"/>
                </a:cxn>
                <a:cxn ang="0">
                  <a:pos x="713" y="174"/>
                </a:cxn>
                <a:cxn ang="0">
                  <a:pos x="786" y="238"/>
                </a:cxn>
                <a:cxn ang="0">
                  <a:pos x="960" y="229"/>
                </a:cxn>
                <a:cxn ang="0">
                  <a:pos x="1051" y="256"/>
                </a:cxn>
                <a:cxn ang="0">
                  <a:pos x="1280" y="210"/>
                </a:cxn>
                <a:cxn ang="0">
                  <a:pos x="1371" y="210"/>
                </a:cxn>
                <a:cxn ang="0">
                  <a:pos x="1426" y="192"/>
                </a:cxn>
                <a:cxn ang="0">
                  <a:pos x="1445" y="174"/>
                </a:cxn>
                <a:cxn ang="0">
                  <a:pos x="1591" y="165"/>
                </a:cxn>
                <a:cxn ang="0">
                  <a:pos x="1682" y="137"/>
                </a:cxn>
                <a:cxn ang="0">
                  <a:pos x="1819" y="91"/>
                </a:cxn>
                <a:cxn ang="0">
                  <a:pos x="1920" y="101"/>
                </a:cxn>
                <a:cxn ang="0">
                  <a:pos x="1947" y="110"/>
                </a:cxn>
                <a:cxn ang="0">
                  <a:pos x="2039" y="82"/>
                </a:cxn>
                <a:cxn ang="0">
                  <a:pos x="2066" y="55"/>
                </a:cxn>
                <a:cxn ang="0">
                  <a:pos x="2103" y="64"/>
                </a:cxn>
                <a:cxn ang="0">
                  <a:pos x="2130" y="55"/>
                </a:cxn>
                <a:cxn ang="0">
                  <a:pos x="2194" y="46"/>
                </a:cxn>
                <a:cxn ang="0">
                  <a:pos x="2277" y="27"/>
                </a:cxn>
                <a:cxn ang="0">
                  <a:pos x="2414" y="0"/>
                </a:cxn>
                <a:cxn ang="0">
                  <a:pos x="2496" y="0"/>
                </a:cxn>
              </a:cxnLst>
              <a:rect l="0" t="0" r="r" b="b"/>
              <a:pathLst>
                <a:path w="2496" h="256">
                  <a:moveTo>
                    <a:pt x="0" y="9"/>
                  </a:moveTo>
                  <a:cubicBezTo>
                    <a:pt x="37" y="18"/>
                    <a:pt x="73" y="29"/>
                    <a:pt x="110" y="37"/>
                  </a:cubicBezTo>
                  <a:cubicBezTo>
                    <a:pt x="158" y="69"/>
                    <a:pt x="184" y="66"/>
                    <a:pt x="247" y="73"/>
                  </a:cubicBezTo>
                  <a:cubicBezTo>
                    <a:pt x="256" y="75"/>
                    <a:pt x="300" y="85"/>
                    <a:pt x="311" y="91"/>
                  </a:cubicBezTo>
                  <a:cubicBezTo>
                    <a:pt x="329" y="100"/>
                    <a:pt x="338" y="123"/>
                    <a:pt x="357" y="128"/>
                  </a:cubicBezTo>
                  <a:cubicBezTo>
                    <a:pt x="384" y="135"/>
                    <a:pt x="412" y="134"/>
                    <a:pt x="439" y="137"/>
                  </a:cubicBezTo>
                  <a:cubicBezTo>
                    <a:pt x="475" y="149"/>
                    <a:pt x="512" y="155"/>
                    <a:pt x="549" y="165"/>
                  </a:cubicBezTo>
                  <a:cubicBezTo>
                    <a:pt x="558" y="171"/>
                    <a:pt x="565" y="183"/>
                    <a:pt x="576" y="183"/>
                  </a:cubicBezTo>
                  <a:cubicBezTo>
                    <a:pt x="595" y="183"/>
                    <a:pt x="631" y="165"/>
                    <a:pt x="631" y="165"/>
                  </a:cubicBezTo>
                  <a:cubicBezTo>
                    <a:pt x="643" y="168"/>
                    <a:pt x="656" y="169"/>
                    <a:pt x="667" y="174"/>
                  </a:cubicBezTo>
                  <a:cubicBezTo>
                    <a:pt x="704" y="192"/>
                    <a:pt x="666" y="206"/>
                    <a:pt x="713" y="174"/>
                  </a:cubicBezTo>
                  <a:cubicBezTo>
                    <a:pt x="743" y="193"/>
                    <a:pt x="757" y="217"/>
                    <a:pt x="786" y="238"/>
                  </a:cubicBezTo>
                  <a:cubicBezTo>
                    <a:pt x="853" y="232"/>
                    <a:pt x="899" y="216"/>
                    <a:pt x="960" y="229"/>
                  </a:cubicBezTo>
                  <a:cubicBezTo>
                    <a:pt x="1002" y="213"/>
                    <a:pt x="1026" y="218"/>
                    <a:pt x="1051" y="256"/>
                  </a:cubicBezTo>
                  <a:cubicBezTo>
                    <a:pt x="1130" y="237"/>
                    <a:pt x="1198" y="218"/>
                    <a:pt x="1280" y="210"/>
                  </a:cubicBezTo>
                  <a:cubicBezTo>
                    <a:pt x="1321" y="183"/>
                    <a:pt x="1327" y="195"/>
                    <a:pt x="1371" y="210"/>
                  </a:cubicBezTo>
                  <a:cubicBezTo>
                    <a:pt x="1389" y="204"/>
                    <a:pt x="1412" y="205"/>
                    <a:pt x="1426" y="192"/>
                  </a:cubicBezTo>
                  <a:cubicBezTo>
                    <a:pt x="1432" y="186"/>
                    <a:pt x="1436" y="175"/>
                    <a:pt x="1445" y="174"/>
                  </a:cubicBezTo>
                  <a:cubicBezTo>
                    <a:pt x="1493" y="166"/>
                    <a:pt x="1542" y="168"/>
                    <a:pt x="1591" y="165"/>
                  </a:cubicBezTo>
                  <a:cubicBezTo>
                    <a:pt x="1621" y="154"/>
                    <a:pt x="1651" y="145"/>
                    <a:pt x="1682" y="137"/>
                  </a:cubicBezTo>
                  <a:cubicBezTo>
                    <a:pt x="1717" y="104"/>
                    <a:pt x="1774" y="108"/>
                    <a:pt x="1819" y="91"/>
                  </a:cubicBezTo>
                  <a:cubicBezTo>
                    <a:pt x="1853" y="94"/>
                    <a:pt x="1887" y="96"/>
                    <a:pt x="1920" y="101"/>
                  </a:cubicBezTo>
                  <a:cubicBezTo>
                    <a:pt x="1929" y="102"/>
                    <a:pt x="1938" y="110"/>
                    <a:pt x="1947" y="110"/>
                  </a:cubicBezTo>
                  <a:cubicBezTo>
                    <a:pt x="1976" y="110"/>
                    <a:pt x="2012" y="91"/>
                    <a:pt x="2039" y="82"/>
                  </a:cubicBezTo>
                  <a:cubicBezTo>
                    <a:pt x="2048" y="73"/>
                    <a:pt x="2054" y="58"/>
                    <a:pt x="2066" y="55"/>
                  </a:cubicBezTo>
                  <a:cubicBezTo>
                    <a:pt x="2078" y="52"/>
                    <a:pt x="2090" y="64"/>
                    <a:pt x="2103" y="64"/>
                  </a:cubicBezTo>
                  <a:cubicBezTo>
                    <a:pt x="2112" y="64"/>
                    <a:pt x="2121" y="57"/>
                    <a:pt x="2130" y="55"/>
                  </a:cubicBezTo>
                  <a:cubicBezTo>
                    <a:pt x="2151" y="51"/>
                    <a:pt x="2173" y="49"/>
                    <a:pt x="2194" y="46"/>
                  </a:cubicBezTo>
                  <a:cubicBezTo>
                    <a:pt x="2224" y="16"/>
                    <a:pt x="2235" y="17"/>
                    <a:pt x="2277" y="27"/>
                  </a:cubicBezTo>
                  <a:cubicBezTo>
                    <a:pt x="2329" y="21"/>
                    <a:pt x="2365" y="12"/>
                    <a:pt x="2414" y="0"/>
                  </a:cubicBezTo>
                  <a:cubicBezTo>
                    <a:pt x="2446" y="11"/>
                    <a:pt x="2463" y="0"/>
                    <a:pt x="2496" y="0"/>
                  </a:cubicBez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1910" y="3383"/>
              <a:ext cx="1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Time of day/hour</a:t>
              </a:r>
            </a:p>
          </p:txBody>
        </p:sp>
        <p:sp>
          <p:nvSpPr>
            <p:cNvPr id="34827" name="Text Box 11"/>
            <p:cNvSpPr txBox="1">
              <a:spLocks noChangeArrowheads="1"/>
            </p:cNvSpPr>
            <p:nvPr/>
          </p:nvSpPr>
          <p:spPr bwMode="auto">
            <a:xfrm rot="10800000" flipH="1">
              <a:off x="624" y="1632"/>
              <a:ext cx="289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>
              <a:spAutoFit/>
            </a:bodyPr>
            <a:lstStyle/>
            <a:p>
              <a:r>
                <a:rPr lang="en-US"/>
                <a:t>Moisture Content</a:t>
              </a:r>
            </a:p>
          </p:txBody>
        </p:sp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>
              <a:off x="2544" y="1536"/>
              <a:ext cx="1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Without desiccant </a:t>
              </a:r>
            </a:p>
          </p:txBody>
        </p:sp>
        <p:sp>
          <p:nvSpPr>
            <p:cNvPr id="34831" name="Text Box 15"/>
            <p:cNvSpPr txBox="1">
              <a:spLocks noChangeArrowheads="1"/>
            </p:cNvSpPr>
            <p:nvPr/>
          </p:nvSpPr>
          <p:spPr bwMode="auto">
            <a:xfrm>
              <a:off x="4080" y="2208"/>
              <a:ext cx="10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With desiccant </a:t>
              </a:r>
            </a:p>
          </p:txBody>
        </p:sp>
        <p:sp>
          <p:nvSpPr>
            <p:cNvPr id="34832" name="Line 16"/>
            <p:cNvSpPr>
              <a:spLocks noChangeShapeType="1"/>
            </p:cNvSpPr>
            <p:nvPr/>
          </p:nvSpPr>
          <p:spPr bwMode="auto">
            <a:xfrm flipV="1">
              <a:off x="3600" y="2400"/>
              <a:ext cx="57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 flipV="1">
              <a:off x="2784" y="1776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Rectangle 18"/>
            <p:cNvSpPr>
              <a:spLocks noChangeArrowheads="1"/>
            </p:cNvSpPr>
            <p:nvPr/>
          </p:nvSpPr>
          <p:spPr bwMode="auto">
            <a:xfrm>
              <a:off x="3216" y="3024"/>
              <a:ext cx="7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Desiccant</a:t>
              </a:r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 flipH="1" flipV="1">
              <a:off x="2976" y="297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4087906" y="1492624"/>
            <a:ext cx="26894" cy="2749177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667000" y="1828800"/>
            <a:ext cx="1295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56075" y="1828800"/>
            <a:ext cx="11779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2621" y="1371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daytime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341421" y="13716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42074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Calibri" pitchFamily="34" charset="0"/>
              </a:rPr>
              <a:t>Osmotic dehydration</a:t>
            </a:r>
            <a:endParaRPr lang="en-US" sz="36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89" y="1981200"/>
            <a:ext cx="28194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47800"/>
            <a:ext cx="4979332" cy="425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89" y="5020235"/>
            <a:ext cx="1612535" cy="151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32" y="5056094"/>
            <a:ext cx="1649015" cy="146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23" y="5077037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64770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Hot-air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Notched Right Arrow 4"/>
          <p:cNvSpPr/>
          <p:nvPr/>
        </p:nvSpPr>
        <p:spPr>
          <a:xfrm>
            <a:off x="6424324" y="2434104"/>
            <a:ext cx="1371600" cy="527050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7" name="Notched Right Arrow 6"/>
          <p:cNvSpPr/>
          <p:nvPr/>
        </p:nvSpPr>
        <p:spPr>
          <a:xfrm flipH="1">
            <a:off x="6553200" y="1447800"/>
            <a:ext cx="1242724" cy="381000"/>
          </a:xfrm>
          <a:prstGeom prst="notchedRightArrow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78135" y="10784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Osmotic pressure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6553200" y="3276600"/>
            <a:ext cx="1242724" cy="296209"/>
          </a:xfrm>
          <a:prstGeom prst="leftArrow">
            <a:avLst/>
          </a:prstGeom>
          <a:solidFill>
            <a:schemeClr val="accent4">
              <a:lumMod val="60000"/>
              <a:lumOff val="40000"/>
              <a:alpha val="57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36409" y="6477000"/>
            <a:ext cx="2255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B050"/>
                </a:solidFill>
              </a:rPr>
              <a:t>Osmotically</a:t>
            </a:r>
            <a:r>
              <a:rPr lang="en-US" sz="1600" b="1" dirty="0" smtClean="0">
                <a:solidFill>
                  <a:srgbClr val="00B050"/>
                </a:solidFill>
              </a:rPr>
              <a:t>  dehydrated</a:t>
            </a:r>
            <a:endParaRPr lang="en-US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42074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Calibri" pitchFamily="34" charset="0"/>
              </a:rPr>
              <a:t>Osmotic dehydration</a:t>
            </a:r>
            <a:endParaRPr lang="en-US" sz="36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2510135"/>
            <a:ext cx="1811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Advantages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3048000"/>
            <a:ext cx="5257800" cy="2057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Simple</a:t>
            </a:r>
          </a:p>
          <a:p>
            <a:r>
              <a:rPr lang="en-US" sz="2200" dirty="0" smtClean="0"/>
              <a:t>No phase change (economic)</a:t>
            </a:r>
          </a:p>
          <a:p>
            <a:r>
              <a:rPr lang="en-US" sz="2200" dirty="0" smtClean="0"/>
              <a:t>Minimized quality degradation by heat </a:t>
            </a:r>
          </a:p>
          <a:p>
            <a:r>
              <a:rPr lang="en-US" sz="2200" dirty="0" smtClean="0"/>
              <a:t>Retention of natural quality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872335"/>
            <a:ext cx="1657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Limitations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5410200"/>
            <a:ext cx="4572000" cy="1371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Longer drying times</a:t>
            </a:r>
          </a:p>
          <a:p>
            <a:r>
              <a:rPr lang="en-US" sz="2200" dirty="0" smtClean="0"/>
              <a:t>Potential microbial development </a:t>
            </a:r>
          </a:p>
          <a:p>
            <a:r>
              <a:rPr lang="en-US" sz="2200" dirty="0" smtClean="0"/>
              <a:t>Final moisture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665694" y="1810870"/>
            <a:ext cx="1295400" cy="3886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11434" y="2819400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Intermediate Moisture </a:t>
            </a:r>
          </a:p>
          <a:p>
            <a:r>
              <a:rPr lang="en-US" dirty="0" smtClean="0"/>
              <a:t>Foods </a:t>
            </a:r>
            <a:r>
              <a:rPr lang="en-US" dirty="0"/>
              <a:t>(</a:t>
            </a:r>
            <a:r>
              <a:rPr lang="en-US" sz="1600" dirty="0"/>
              <a:t>a</a:t>
            </a:r>
            <a:r>
              <a:rPr lang="en-US" sz="1600" baseline="-25000" dirty="0"/>
              <a:t>w</a:t>
            </a:r>
            <a:r>
              <a:rPr lang="en-US" sz="1600" dirty="0"/>
              <a:t> = 0.6 –</a:t>
            </a:r>
            <a:r>
              <a:rPr lang="en-US" dirty="0"/>
              <a:t> </a:t>
            </a:r>
            <a:r>
              <a:rPr lang="en-US" sz="1600" dirty="0"/>
              <a:t>0.9)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986135"/>
            <a:ext cx="3251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Operational conditions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5800" y="1578678"/>
            <a:ext cx="4572000" cy="868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Temperature: 30 – 50</a:t>
            </a:r>
            <a:r>
              <a:rPr lang="en-US" sz="2200" baseline="30000" dirty="0" smtClean="0"/>
              <a:t>o</a:t>
            </a:r>
            <a:r>
              <a:rPr lang="en-US" sz="2200" dirty="0" smtClean="0"/>
              <a:t>C</a:t>
            </a:r>
          </a:p>
          <a:p>
            <a:r>
              <a:rPr lang="en-US" sz="2200" dirty="0" smtClean="0"/>
              <a:t>Food: small pieces (1 to 2 cm</a:t>
            </a:r>
            <a:r>
              <a:rPr lang="en-US" sz="2200" baseline="30000" dirty="0" smtClean="0"/>
              <a:t>3</a:t>
            </a:r>
            <a:r>
              <a:rPr lang="en-US" sz="2200" dirty="0" smtClean="0"/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3399" y="990600"/>
            <a:ext cx="5047129" cy="1456765"/>
          </a:xfrm>
          <a:prstGeom prst="roundRect">
            <a:avLst/>
          </a:prstGeom>
          <a:solidFill>
            <a:srgbClr val="92D05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33400" y="2514600"/>
            <a:ext cx="5033682" cy="215153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3400" y="4854388"/>
            <a:ext cx="5033682" cy="185121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  <p:bldP spid="6" grpId="0" build="p" autoUpdateAnimBg="0"/>
      <p:bldP spid="10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32798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Calibri" pitchFamily="34" charset="0"/>
              </a:rPr>
              <a:t>Implementation</a:t>
            </a:r>
            <a:endParaRPr lang="en-US" sz="36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28800" y="1752600"/>
            <a:ext cx="15240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Low cost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S-SRD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dryer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28800" y="3124200"/>
            <a:ext cx="15240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edium  cost S-SRD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dryer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28800" y="4495800"/>
            <a:ext cx="1524000" cy="10668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Combined 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S-SRD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dryer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90500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</a:t>
            </a:r>
          </a:p>
          <a:p>
            <a:r>
              <a:rPr lang="en-US" dirty="0" smtClean="0"/>
              <a:t>circulation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31606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Natural/forced</a:t>
            </a:r>
          </a:p>
          <a:p>
            <a:r>
              <a:rPr lang="en-US" dirty="0" smtClean="0"/>
              <a:t>circulation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763869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orced</a:t>
            </a:r>
          </a:p>
          <a:p>
            <a:r>
              <a:rPr lang="en-US" dirty="0" smtClean="0"/>
              <a:t>circulation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12845" y="10668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Cost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5965" y="1066800"/>
            <a:ext cx="72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Yield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2845" y="1992868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34142" y="4648200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Medium/</a:t>
            </a:r>
          </a:p>
          <a:p>
            <a:r>
              <a:rPr lang="en-US" dirty="0"/>
              <a:t>high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5965" y="19812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327660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Low/</a:t>
            </a:r>
          </a:p>
          <a:p>
            <a:r>
              <a:rPr lang="en-US" dirty="0" smtClean="0"/>
              <a:t>medium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29200" y="4687669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Medium/</a:t>
            </a:r>
          </a:p>
          <a:p>
            <a:r>
              <a:rPr lang="en-US" dirty="0" smtClean="0"/>
              <a:t>high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00800" y="2362200"/>
            <a:ext cx="1524000" cy="106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Osmotic</a:t>
            </a:r>
          </a:p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dehydration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352800" y="2551331"/>
            <a:ext cx="3017520" cy="0"/>
          </a:xfrm>
          <a:prstGeom prst="straightConnector1">
            <a:avLst/>
          </a:prstGeom>
          <a:ln w="349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52800" y="3962400"/>
            <a:ext cx="3429000" cy="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777318" y="3429000"/>
            <a:ext cx="4482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352800" y="5410200"/>
            <a:ext cx="4267200" cy="0"/>
          </a:xfrm>
          <a:prstGeom prst="straightConnector1">
            <a:avLst/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620000" y="3429000"/>
            <a:ext cx="0" cy="1981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Down Arrow 35"/>
          <p:cNvSpPr/>
          <p:nvPr/>
        </p:nvSpPr>
        <p:spPr>
          <a:xfrm>
            <a:off x="7010400" y="3429000"/>
            <a:ext cx="304800" cy="2590800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2438400" y="5562600"/>
            <a:ext cx="304800" cy="457200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828800" y="6096000"/>
            <a:ext cx="132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Dried Foods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99761" y="6172200"/>
            <a:ext cx="336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Intermediate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Moisture Foods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94387" y="3312405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Low/</a:t>
            </a:r>
          </a:p>
          <a:p>
            <a:r>
              <a:rPr lang="en-US" dirty="0" smtClean="0"/>
              <a:t>medium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58819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Water Activity and Postharvest Losses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6" descr="vsmltradi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6" y="772513"/>
            <a:ext cx="6709837" cy="477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foodtank.com/assets/images/head/postharvest_loss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09" y="5570913"/>
            <a:ext cx="213360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715000" y="2133600"/>
            <a:ext cx="1905000" cy="3429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24153" y="2191434"/>
            <a:ext cx="1669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140CB4"/>
                </a:solidFill>
              </a:rPr>
              <a:t>Reduce a</a:t>
            </a:r>
            <a:r>
              <a:rPr lang="en-US" baseline="-25000" dirty="0" smtClean="0">
                <a:solidFill>
                  <a:srgbClr val="140CB4"/>
                </a:solidFill>
              </a:rPr>
              <a:t>w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140CB4"/>
                </a:solidFill>
              </a:rPr>
              <a:t>Reduce m/o</a:t>
            </a:r>
            <a:endParaRPr lang="en-US" dirty="0">
              <a:solidFill>
                <a:srgbClr val="140C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5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32798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Calibri" pitchFamily="34" charset="0"/>
              </a:rPr>
              <a:t>Implementation</a:t>
            </a:r>
            <a:endParaRPr lang="en-US" sz="36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79" y="1271587"/>
            <a:ext cx="251460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4655" y="2971800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S-SRD dried </a:t>
            </a:r>
            <a:r>
              <a:rPr lang="en-US" dirty="0">
                <a:latin typeface="Arial" pitchFamily="34" charset="0"/>
                <a:cs typeface="Arial" pitchFamily="34" charset="0"/>
              </a:rPr>
              <a:t>okra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chips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latin typeface="Arial" pitchFamily="34" charset="0"/>
                <a:cs typeface="Arial" pitchFamily="34" charset="0"/>
              </a:rPr>
              <a:t>S-SRD dried baby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okra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31" y="1292505"/>
            <a:ext cx="2013823" cy="151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60856" y="2895600"/>
            <a:ext cx="37497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S-SRD dried plantain chips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Osmotic + </a:t>
            </a:r>
            <a:r>
              <a:rPr lang="en-US" dirty="0">
                <a:latin typeface="Arial" pitchFamily="34" charset="0"/>
                <a:cs typeface="Arial" pitchFamily="34" charset="0"/>
              </a:rPr>
              <a:t>S-SRD dried 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lantain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Osmotic dried plantain (rings)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31" y="4038600"/>
            <a:ext cx="1899697" cy="141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974656" y="5557280"/>
            <a:ext cx="3377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S-SRD dried yam chips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Osmotic + S-SRD </a:t>
            </a:r>
            <a:r>
              <a:rPr lang="en-US" dirty="0">
                <a:latin typeface="Arial" pitchFamily="34" charset="0"/>
                <a:cs typeface="Arial" pitchFamily="34" charset="0"/>
              </a:rPr>
              <a:t>dried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yam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91" y="4038600"/>
            <a:ext cx="1900666" cy="142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21112" y="5486400"/>
            <a:ext cx="3647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S-SRD dried mango chips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Osmotic + </a:t>
            </a:r>
            <a:r>
              <a:rPr lang="en-US" dirty="0">
                <a:latin typeface="Arial" pitchFamily="34" charset="0"/>
                <a:cs typeface="Arial" pitchFamily="34" charset="0"/>
              </a:rPr>
              <a:t>S-SRD dried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mango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Osmotic dried mango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7456" y="1143000"/>
            <a:ext cx="3962400" cy="526673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632256" y="1143000"/>
            <a:ext cx="3962400" cy="526673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1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urbana_photo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53000"/>
            <a:ext cx="28956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alma_previe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953000"/>
            <a:ext cx="198755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trees_preview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948238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UILogoCL4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133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 descr="icsf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66675"/>
            <a:ext cx="210343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8" descr="soyacowclass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2057400"/>
            <a:ext cx="1941512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280" name="Object 9"/>
          <p:cNvGraphicFramePr>
            <a:graphicFrameLocks noChangeAspect="1"/>
          </p:cNvGraphicFramePr>
          <p:nvPr/>
        </p:nvGraphicFramePr>
        <p:xfrm>
          <a:off x="2044700" y="4933950"/>
          <a:ext cx="1803400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r:id="rId9" imgW="4444444" imgH="3707937" progId="">
                  <p:embed/>
                </p:oleObj>
              </mc:Choice>
              <mc:Fallback>
                <p:oleObj r:id="rId9" imgW="4444444" imgH="370793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4933950"/>
                        <a:ext cx="1803400" cy="150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9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31913" y="620713"/>
            <a:ext cx="31686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637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27886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Food Dehydration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vsmltradi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3"/>
          <p:cNvSpPr>
            <a:spLocks noChangeArrowheads="1"/>
          </p:cNvSpPr>
          <p:nvPr/>
        </p:nvSpPr>
        <p:spPr bwMode="auto">
          <a:xfrm>
            <a:off x="4972050" y="1981200"/>
            <a:ext cx="1347788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</a:rPr>
              <a:t>Product storage</a:t>
            </a:r>
            <a:endParaRPr lang="en-US" altLang="en-US" sz="2400"/>
          </a:p>
        </p:txBody>
      </p:sp>
      <p:sp>
        <p:nvSpPr>
          <p:cNvPr id="6" name="Rectangle 106"/>
          <p:cNvSpPr>
            <a:spLocks noChangeArrowheads="1"/>
          </p:cNvSpPr>
          <p:nvPr/>
        </p:nvSpPr>
        <p:spPr bwMode="auto">
          <a:xfrm>
            <a:off x="3430588" y="2046615"/>
            <a:ext cx="11750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 dirty="0" smtClean="0">
                <a:solidFill>
                  <a:srgbClr val="C00000"/>
                </a:solidFill>
              </a:rPr>
              <a:t>Dehydration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7" name="Group 288"/>
          <p:cNvGrpSpPr>
            <a:grpSpLocks/>
          </p:cNvGrpSpPr>
          <p:nvPr/>
        </p:nvGrpSpPr>
        <p:grpSpPr bwMode="auto">
          <a:xfrm>
            <a:off x="1619250" y="1371600"/>
            <a:ext cx="1228725" cy="757238"/>
            <a:chOff x="1340" y="1260"/>
            <a:chExt cx="774" cy="477"/>
          </a:xfrm>
        </p:grpSpPr>
        <p:sp>
          <p:nvSpPr>
            <p:cNvPr id="8" name="Rectangle 110"/>
            <p:cNvSpPr>
              <a:spLocks noChangeArrowheads="1"/>
            </p:cNvSpPr>
            <p:nvPr/>
          </p:nvSpPr>
          <p:spPr bwMode="auto">
            <a:xfrm>
              <a:off x="1340" y="1260"/>
              <a:ext cx="77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Postharvest or</a:t>
              </a:r>
              <a:endParaRPr lang="en-US" altLang="en-US" sz="2400"/>
            </a:p>
          </p:txBody>
        </p:sp>
        <p:sp>
          <p:nvSpPr>
            <p:cNvPr id="9" name="Rectangle 112"/>
            <p:cNvSpPr>
              <a:spLocks noChangeArrowheads="1"/>
            </p:cNvSpPr>
            <p:nvPr/>
          </p:nvSpPr>
          <p:spPr bwMode="auto">
            <a:xfrm>
              <a:off x="1404" y="1417"/>
              <a:ext cx="65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postmortem</a:t>
              </a:r>
              <a:endParaRPr lang="en-US" altLang="en-US" sz="2400"/>
            </a:p>
          </p:txBody>
        </p:sp>
        <p:sp>
          <p:nvSpPr>
            <p:cNvPr id="10" name="Rectangle 114"/>
            <p:cNvSpPr>
              <a:spLocks noChangeArrowheads="1"/>
            </p:cNvSpPr>
            <p:nvPr/>
          </p:nvSpPr>
          <p:spPr bwMode="auto">
            <a:xfrm>
              <a:off x="1536" y="1574"/>
              <a:ext cx="39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storage</a:t>
              </a:r>
              <a:endParaRPr lang="en-US" altLang="en-US" sz="2400"/>
            </a:p>
          </p:txBody>
        </p:sp>
      </p:grpSp>
      <p:grpSp>
        <p:nvGrpSpPr>
          <p:cNvPr id="11" name="Group 289"/>
          <p:cNvGrpSpPr>
            <a:grpSpLocks/>
          </p:cNvGrpSpPr>
          <p:nvPr/>
        </p:nvGrpSpPr>
        <p:grpSpPr bwMode="auto">
          <a:xfrm>
            <a:off x="914400" y="1643063"/>
            <a:ext cx="7502525" cy="4481512"/>
            <a:chOff x="900" y="1371"/>
            <a:chExt cx="4726" cy="2823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900" y="2935"/>
              <a:ext cx="278" cy="165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202" y="1811"/>
              <a:ext cx="11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02" y="1900"/>
              <a:ext cx="11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02" y="1990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02" y="2079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202" y="2168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202" y="2257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202" y="2349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02" y="2438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202" y="2527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202" y="2616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2202" y="2705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202" y="2797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202" y="2886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202" y="2975"/>
              <a:ext cx="11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202" y="3065"/>
              <a:ext cx="11" cy="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202" y="3154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2202" y="3243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202" y="3335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202" y="3424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202" y="3513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2202" y="3602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2202" y="3691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419" y="1371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419" y="1460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419" y="1552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419" y="1641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2419" y="1730"/>
              <a:ext cx="14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2419" y="1819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19" y="1909"/>
              <a:ext cx="14" cy="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419" y="2000"/>
              <a:ext cx="14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419" y="2090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419" y="2179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419" y="2268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419" y="2357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2419" y="2446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2419" y="2538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419" y="2627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2419" y="2716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2419" y="2805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419" y="2894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2419" y="2986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2419" y="3075"/>
              <a:ext cx="14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2419" y="3164"/>
              <a:ext cx="14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2419" y="3254"/>
              <a:ext cx="14" cy="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419" y="3343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2419" y="3432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2419" y="3524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2419" y="3613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2419" y="3702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419" y="3791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419" y="3880"/>
              <a:ext cx="14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2419" y="3972"/>
              <a:ext cx="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4787" y="1430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4787" y="1520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4787" y="1609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4787" y="1701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4787" y="1790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4787" y="1879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4787" y="1968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4787" y="2057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4787" y="2146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4787" y="2238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787" y="2327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4787" y="2416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4787" y="2505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4787" y="2595"/>
              <a:ext cx="11" cy="4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4787" y="2686"/>
              <a:ext cx="11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4787" y="2776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4787" y="2865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4787" y="2954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4787" y="3043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787" y="3132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787" y="3224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4787" y="3313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4787" y="3402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4787" y="3491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4787" y="3580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4787" y="3672"/>
              <a:ext cx="11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4787" y="3761"/>
              <a:ext cx="11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4787" y="3850"/>
              <a:ext cx="11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4787" y="3940"/>
              <a:ext cx="11" cy="4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3386" y="3310"/>
              <a:ext cx="239" cy="260"/>
            </a:xfrm>
            <a:prstGeom prst="rect">
              <a:avLst/>
            </a:prstGeom>
            <a:solidFill>
              <a:srgbClr val="FFFFFF"/>
            </a:solidFill>
            <a:ln w="349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3446" y="3378"/>
              <a:ext cx="23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3446" y="3383"/>
              <a:ext cx="195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III</a:t>
              </a:r>
              <a:endParaRPr lang="en-US" altLang="en-US" sz="2400"/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246" y="3140"/>
              <a:ext cx="140" cy="243"/>
            </a:xfrm>
            <a:prstGeom prst="rect">
              <a:avLst/>
            </a:prstGeom>
            <a:solidFill>
              <a:srgbClr val="FFFFFF"/>
            </a:solidFill>
            <a:ln w="349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2249" y="3151"/>
              <a:ext cx="19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2249" y="3156"/>
              <a:ext cx="149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II</a:t>
              </a:r>
              <a:endParaRPr lang="en-US" altLang="en-US" sz="2400"/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1690" y="2816"/>
              <a:ext cx="15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1547" y="2648"/>
              <a:ext cx="102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 dirty="0">
                  <a:solidFill>
                    <a:srgbClr val="000000"/>
                  </a:solidFill>
                </a:rPr>
                <a:t>I</a:t>
              </a:r>
              <a:endParaRPr lang="en-US" altLang="en-US" sz="2400" dirty="0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3196" y="2295"/>
              <a:ext cx="922" cy="297"/>
            </a:xfrm>
            <a:prstGeom prst="rect">
              <a:avLst/>
            </a:prstGeom>
            <a:solidFill>
              <a:srgbClr val="FFFFFF"/>
            </a:solidFill>
            <a:ln w="349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4" name="Line 107"/>
            <p:cNvSpPr>
              <a:spLocks noChangeShapeType="1"/>
            </p:cNvSpPr>
            <p:nvPr/>
          </p:nvSpPr>
          <p:spPr bwMode="auto">
            <a:xfrm flipH="1">
              <a:off x="2345" y="1900"/>
              <a:ext cx="363" cy="48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115"/>
            <p:cNvSpPr>
              <a:spLocks noChangeArrowheads="1"/>
            </p:cNvSpPr>
            <p:nvPr/>
          </p:nvSpPr>
          <p:spPr bwMode="auto">
            <a:xfrm>
              <a:off x="2375" y="2424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6" name="Rectangle 116"/>
            <p:cNvSpPr>
              <a:spLocks noChangeArrowheads="1"/>
            </p:cNvSpPr>
            <p:nvPr/>
          </p:nvSpPr>
          <p:spPr bwMode="auto">
            <a:xfrm>
              <a:off x="2285" y="2424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7" name="Rectangle 117"/>
            <p:cNvSpPr>
              <a:spLocks noChangeArrowheads="1"/>
            </p:cNvSpPr>
            <p:nvPr/>
          </p:nvSpPr>
          <p:spPr bwMode="auto">
            <a:xfrm>
              <a:off x="2191" y="2424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8" name="Rectangle 118"/>
            <p:cNvSpPr>
              <a:spLocks noChangeArrowheads="1"/>
            </p:cNvSpPr>
            <p:nvPr/>
          </p:nvSpPr>
          <p:spPr bwMode="auto">
            <a:xfrm>
              <a:off x="2100" y="2424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09" name="Rectangle 119"/>
            <p:cNvSpPr>
              <a:spLocks noChangeArrowheads="1"/>
            </p:cNvSpPr>
            <p:nvPr/>
          </p:nvSpPr>
          <p:spPr bwMode="auto">
            <a:xfrm>
              <a:off x="2009" y="2424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0" name="Rectangle 120"/>
            <p:cNvSpPr>
              <a:spLocks noChangeArrowheads="1"/>
            </p:cNvSpPr>
            <p:nvPr/>
          </p:nvSpPr>
          <p:spPr bwMode="auto">
            <a:xfrm>
              <a:off x="1916" y="2424"/>
              <a:ext cx="46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1" name="Rectangle 121"/>
            <p:cNvSpPr>
              <a:spLocks noChangeArrowheads="1"/>
            </p:cNvSpPr>
            <p:nvPr/>
          </p:nvSpPr>
          <p:spPr bwMode="auto">
            <a:xfrm>
              <a:off x="1825" y="2424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2" name="Rectangle 122"/>
            <p:cNvSpPr>
              <a:spLocks noChangeArrowheads="1"/>
            </p:cNvSpPr>
            <p:nvPr/>
          </p:nvSpPr>
          <p:spPr bwMode="auto">
            <a:xfrm>
              <a:off x="1734" y="2424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3" name="Rectangle 123"/>
            <p:cNvSpPr>
              <a:spLocks noChangeArrowheads="1"/>
            </p:cNvSpPr>
            <p:nvPr/>
          </p:nvSpPr>
          <p:spPr bwMode="auto">
            <a:xfrm>
              <a:off x="1643" y="2424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4" name="Rectangle 124"/>
            <p:cNvSpPr>
              <a:spLocks noChangeArrowheads="1"/>
            </p:cNvSpPr>
            <p:nvPr/>
          </p:nvSpPr>
          <p:spPr bwMode="auto">
            <a:xfrm>
              <a:off x="1550" y="2424"/>
              <a:ext cx="46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5" name="Rectangle 125"/>
            <p:cNvSpPr>
              <a:spLocks noChangeArrowheads="1"/>
            </p:cNvSpPr>
            <p:nvPr/>
          </p:nvSpPr>
          <p:spPr bwMode="auto">
            <a:xfrm>
              <a:off x="1459" y="2424"/>
              <a:ext cx="46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6" name="Rectangle 126"/>
            <p:cNvSpPr>
              <a:spLocks noChangeArrowheads="1"/>
            </p:cNvSpPr>
            <p:nvPr/>
          </p:nvSpPr>
          <p:spPr bwMode="auto">
            <a:xfrm>
              <a:off x="1368" y="2424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7" name="Rectangle 127"/>
            <p:cNvSpPr>
              <a:spLocks noChangeArrowheads="1"/>
            </p:cNvSpPr>
            <p:nvPr/>
          </p:nvSpPr>
          <p:spPr bwMode="auto">
            <a:xfrm>
              <a:off x="1277" y="2424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8" name="Rectangle 128"/>
            <p:cNvSpPr>
              <a:spLocks noChangeArrowheads="1"/>
            </p:cNvSpPr>
            <p:nvPr/>
          </p:nvSpPr>
          <p:spPr bwMode="auto">
            <a:xfrm>
              <a:off x="1208" y="2424"/>
              <a:ext cx="22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19" name="Rectangle 129"/>
            <p:cNvSpPr>
              <a:spLocks noChangeArrowheads="1"/>
            </p:cNvSpPr>
            <p:nvPr/>
          </p:nvSpPr>
          <p:spPr bwMode="auto">
            <a:xfrm>
              <a:off x="966" y="1741"/>
              <a:ext cx="212" cy="211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0" name="Rectangle 130"/>
            <p:cNvSpPr>
              <a:spLocks noChangeArrowheads="1"/>
            </p:cNvSpPr>
            <p:nvPr/>
          </p:nvSpPr>
          <p:spPr bwMode="auto">
            <a:xfrm>
              <a:off x="963" y="1746"/>
              <a:ext cx="2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1" name="Rectangle 131"/>
            <p:cNvSpPr>
              <a:spLocks noChangeArrowheads="1"/>
            </p:cNvSpPr>
            <p:nvPr/>
          </p:nvSpPr>
          <p:spPr bwMode="auto">
            <a:xfrm>
              <a:off x="963" y="1752"/>
              <a:ext cx="15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Q</a:t>
              </a:r>
              <a:endParaRPr lang="en-US" altLang="en-US" sz="2400"/>
            </a:p>
          </p:txBody>
        </p:sp>
        <p:sp>
          <p:nvSpPr>
            <p:cNvPr id="122" name="Rectangle 132"/>
            <p:cNvSpPr>
              <a:spLocks noChangeArrowheads="1"/>
            </p:cNvSpPr>
            <p:nvPr/>
          </p:nvSpPr>
          <p:spPr bwMode="auto">
            <a:xfrm>
              <a:off x="1060" y="1801"/>
              <a:ext cx="115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3" name="Rectangle 133"/>
            <p:cNvSpPr>
              <a:spLocks noChangeArrowheads="1"/>
            </p:cNvSpPr>
            <p:nvPr/>
          </p:nvSpPr>
          <p:spPr bwMode="auto">
            <a:xfrm>
              <a:off x="1062" y="1801"/>
              <a:ext cx="8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</a:rPr>
                <a:t>0</a:t>
              </a:r>
              <a:endParaRPr lang="en-US" altLang="en-US" sz="2400"/>
            </a:p>
          </p:txBody>
        </p:sp>
        <p:sp>
          <p:nvSpPr>
            <p:cNvPr id="124" name="Rectangle 134"/>
            <p:cNvSpPr>
              <a:spLocks noChangeArrowheads="1"/>
            </p:cNvSpPr>
            <p:nvPr/>
          </p:nvSpPr>
          <p:spPr bwMode="auto">
            <a:xfrm>
              <a:off x="949" y="2940"/>
              <a:ext cx="229" cy="179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5" name="Rectangle 135"/>
            <p:cNvSpPr>
              <a:spLocks noChangeArrowheads="1"/>
            </p:cNvSpPr>
            <p:nvPr/>
          </p:nvSpPr>
          <p:spPr bwMode="auto">
            <a:xfrm>
              <a:off x="941" y="3135"/>
              <a:ext cx="229" cy="178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6" name="Rectangle 136"/>
            <p:cNvSpPr>
              <a:spLocks noChangeArrowheads="1"/>
            </p:cNvSpPr>
            <p:nvPr/>
          </p:nvSpPr>
          <p:spPr bwMode="auto">
            <a:xfrm>
              <a:off x="1037" y="3194"/>
              <a:ext cx="127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27" name="Rectangle 137"/>
            <p:cNvSpPr>
              <a:spLocks noChangeArrowheads="1"/>
            </p:cNvSpPr>
            <p:nvPr/>
          </p:nvSpPr>
          <p:spPr bwMode="auto">
            <a:xfrm>
              <a:off x="1037" y="3197"/>
              <a:ext cx="10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</a:rPr>
                <a:t>C</a:t>
              </a:r>
              <a:endParaRPr lang="en-US" altLang="en-US" sz="2400"/>
            </a:p>
          </p:txBody>
        </p:sp>
        <p:sp>
          <p:nvSpPr>
            <p:cNvPr id="128" name="Freeform 138"/>
            <p:cNvSpPr>
              <a:spLocks/>
            </p:cNvSpPr>
            <p:nvPr/>
          </p:nvSpPr>
          <p:spPr bwMode="auto">
            <a:xfrm>
              <a:off x="4641" y="3850"/>
              <a:ext cx="91" cy="79"/>
            </a:xfrm>
            <a:custGeom>
              <a:avLst/>
              <a:gdLst>
                <a:gd name="T0" fmla="*/ 0 w 91"/>
                <a:gd name="T1" fmla="*/ 0 h 79"/>
                <a:gd name="T2" fmla="*/ 0 w 91"/>
                <a:gd name="T3" fmla="*/ 79 h 79"/>
                <a:gd name="T4" fmla="*/ 91 w 91"/>
                <a:gd name="T5" fmla="*/ 41 h 79"/>
                <a:gd name="T6" fmla="*/ 0 w 91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1" h="79">
                  <a:moveTo>
                    <a:pt x="0" y="0"/>
                  </a:moveTo>
                  <a:lnTo>
                    <a:pt x="0" y="79"/>
                  </a:lnTo>
                  <a:lnTo>
                    <a:pt x="91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Rectangle 139"/>
            <p:cNvSpPr>
              <a:spLocks noChangeArrowheads="1"/>
            </p:cNvSpPr>
            <p:nvPr/>
          </p:nvSpPr>
          <p:spPr bwMode="auto">
            <a:xfrm>
              <a:off x="3289" y="3805"/>
              <a:ext cx="61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0" name="Rectangle 140"/>
            <p:cNvSpPr>
              <a:spLocks noChangeArrowheads="1"/>
            </p:cNvSpPr>
            <p:nvPr/>
          </p:nvSpPr>
          <p:spPr bwMode="auto">
            <a:xfrm>
              <a:off x="3289" y="3810"/>
              <a:ext cx="53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Shelf life</a:t>
              </a:r>
              <a:endParaRPr lang="en-US" altLang="en-US" sz="2400"/>
            </a:p>
          </p:txBody>
        </p:sp>
        <p:sp>
          <p:nvSpPr>
            <p:cNvPr id="131" name="Line 141"/>
            <p:cNvSpPr>
              <a:spLocks noChangeShapeType="1"/>
            </p:cNvSpPr>
            <p:nvPr/>
          </p:nvSpPr>
          <p:spPr bwMode="auto">
            <a:xfrm>
              <a:off x="3909" y="3883"/>
              <a:ext cx="762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42"/>
            <p:cNvSpPr>
              <a:spLocks noChangeShapeType="1"/>
            </p:cNvSpPr>
            <p:nvPr/>
          </p:nvSpPr>
          <p:spPr bwMode="auto">
            <a:xfrm flipH="1">
              <a:off x="2554" y="3883"/>
              <a:ext cx="664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43"/>
            <p:cNvSpPr>
              <a:spLocks/>
            </p:cNvSpPr>
            <p:nvPr/>
          </p:nvSpPr>
          <p:spPr bwMode="auto">
            <a:xfrm>
              <a:off x="2474" y="3845"/>
              <a:ext cx="94" cy="78"/>
            </a:xfrm>
            <a:custGeom>
              <a:avLst/>
              <a:gdLst>
                <a:gd name="T0" fmla="*/ 94 w 94"/>
                <a:gd name="T1" fmla="*/ 78 h 78"/>
                <a:gd name="T2" fmla="*/ 94 w 94"/>
                <a:gd name="T3" fmla="*/ 0 h 78"/>
                <a:gd name="T4" fmla="*/ 0 w 94"/>
                <a:gd name="T5" fmla="*/ 41 h 78"/>
                <a:gd name="T6" fmla="*/ 94 w 94"/>
                <a:gd name="T7" fmla="*/ 78 h 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78">
                  <a:moveTo>
                    <a:pt x="94" y="78"/>
                  </a:moveTo>
                  <a:lnTo>
                    <a:pt x="94" y="0"/>
                  </a:lnTo>
                  <a:lnTo>
                    <a:pt x="0" y="41"/>
                  </a:lnTo>
                  <a:lnTo>
                    <a:pt x="94" y="78"/>
                  </a:lnTo>
                  <a:close/>
                </a:path>
              </a:pathLst>
            </a:custGeom>
            <a:solidFill>
              <a:srgbClr val="000000"/>
            </a:solidFill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144"/>
            <p:cNvSpPr>
              <a:spLocks noChangeShapeType="1"/>
            </p:cNvSpPr>
            <p:nvPr/>
          </p:nvSpPr>
          <p:spPr bwMode="auto">
            <a:xfrm>
              <a:off x="1208" y="1425"/>
              <a:ext cx="1" cy="256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46"/>
            <p:cNvSpPr>
              <a:spLocks noChangeShapeType="1"/>
            </p:cNvSpPr>
            <p:nvPr/>
          </p:nvSpPr>
          <p:spPr bwMode="auto">
            <a:xfrm>
              <a:off x="1068" y="3767"/>
              <a:ext cx="388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47"/>
            <p:cNvSpPr>
              <a:spLocks/>
            </p:cNvSpPr>
            <p:nvPr/>
          </p:nvSpPr>
          <p:spPr bwMode="auto">
            <a:xfrm>
              <a:off x="4916" y="3729"/>
              <a:ext cx="94" cy="76"/>
            </a:xfrm>
            <a:custGeom>
              <a:avLst/>
              <a:gdLst>
                <a:gd name="T0" fmla="*/ 0 w 94"/>
                <a:gd name="T1" fmla="*/ 0 h 76"/>
                <a:gd name="T2" fmla="*/ 0 w 94"/>
                <a:gd name="T3" fmla="*/ 76 h 76"/>
                <a:gd name="T4" fmla="*/ 94 w 94"/>
                <a:gd name="T5" fmla="*/ 38 h 76"/>
                <a:gd name="T6" fmla="*/ 0 w 94"/>
                <a:gd name="T7" fmla="*/ 0 h 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76">
                  <a:moveTo>
                    <a:pt x="0" y="0"/>
                  </a:moveTo>
                  <a:lnTo>
                    <a:pt x="0" y="76"/>
                  </a:lnTo>
                  <a:lnTo>
                    <a:pt x="9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74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Rectangle 148"/>
            <p:cNvSpPr>
              <a:spLocks noChangeArrowheads="1"/>
            </p:cNvSpPr>
            <p:nvPr/>
          </p:nvSpPr>
          <p:spPr bwMode="auto">
            <a:xfrm>
              <a:off x="958" y="3151"/>
              <a:ext cx="214" cy="184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8" name="Rectangle 149"/>
            <p:cNvSpPr>
              <a:spLocks noChangeArrowheads="1"/>
            </p:cNvSpPr>
            <p:nvPr/>
          </p:nvSpPr>
          <p:spPr bwMode="auto">
            <a:xfrm>
              <a:off x="3928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39" name="Rectangle 150"/>
            <p:cNvSpPr>
              <a:spLocks noChangeArrowheads="1"/>
            </p:cNvSpPr>
            <p:nvPr/>
          </p:nvSpPr>
          <p:spPr bwMode="auto">
            <a:xfrm>
              <a:off x="3837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0" name="Rectangle 151"/>
            <p:cNvSpPr>
              <a:spLocks noChangeArrowheads="1"/>
            </p:cNvSpPr>
            <p:nvPr/>
          </p:nvSpPr>
          <p:spPr bwMode="auto">
            <a:xfrm>
              <a:off x="3743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1" name="Rectangle 152"/>
            <p:cNvSpPr>
              <a:spLocks noChangeArrowheads="1"/>
            </p:cNvSpPr>
            <p:nvPr/>
          </p:nvSpPr>
          <p:spPr bwMode="auto">
            <a:xfrm>
              <a:off x="3653" y="2511"/>
              <a:ext cx="46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2" name="Rectangle 153"/>
            <p:cNvSpPr>
              <a:spLocks noChangeArrowheads="1"/>
            </p:cNvSpPr>
            <p:nvPr/>
          </p:nvSpPr>
          <p:spPr bwMode="auto">
            <a:xfrm>
              <a:off x="3562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3" name="Rectangle 154"/>
            <p:cNvSpPr>
              <a:spLocks noChangeArrowheads="1"/>
            </p:cNvSpPr>
            <p:nvPr/>
          </p:nvSpPr>
          <p:spPr bwMode="auto">
            <a:xfrm>
              <a:off x="3468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4" name="Rectangle 155"/>
            <p:cNvSpPr>
              <a:spLocks noChangeArrowheads="1"/>
            </p:cNvSpPr>
            <p:nvPr/>
          </p:nvSpPr>
          <p:spPr bwMode="auto">
            <a:xfrm>
              <a:off x="3377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5" name="Rectangle 156"/>
            <p:cNvSpPr>
              <a:spLocks noChangeArrowheads="1"/>
            </p:cNvSpPr>
            <p:nvPr/>
          </p:nvSpPr>
          <p:spPr bwMode="auto">
            <a:xfrm>
              <a:off x="3287" y="2511"/>
              <a:ext cx="46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6" name="Rectangle 157"/>
            <p:cNvSpPr>
              <a:spLocks noChangeArrowheads="1"/>
            </p:cNvSpPr>
            <p:nvPr/>
          </p:nvSpPr>
          <p:spPr bwMode="auto">
            <a:xfrm>
              <a:off x="3196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7" name="Rectangle 158"/>
            <p:cNvSpPr>
              <a:spLocks noChangeArrowheads="1"/>
            </p:cNvSpPr>
            <p:nvPr/>
          </p:nvSpPr>
          <p:spPr bwMode="auto">
            <a:xfrm>
              <a:off x="3105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8" name="Rectangle 159"/>
            <p:cNvSpPr>
              <a:spLocks noChangeArrowheads="1"/>
            </p:cNvSpPr>
            <p:nvPr/>
          </p:nvSpPr>
          <p:spPr bwMode="auto">
            <a:xfrm>
              <a:off x="3011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49" name="Rectangle 160"/>
            <p:cNvSpPr>
              <a:spLocks noChangeArrowheads="1"/>
            </p:cNvSpPr>
            <p:nvPr/>
          </p:nvSpPr>
          <p:spPr bwMode="auto">
            <a:xfrm>
              <a:off x="2920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0" name="Rectangle 161"/>
            <p:cNvSpPr>
              <a:spLocks noChangeArrowheads="1"/>
            </p:cNvSpPr>
            <p:nvPr/>
          </p:nvSpPr>
          <p:spPr bwMode="auto">
            <a:xfrm>
              <a:off x="2830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1" name="Rectangle 162"/>
            <p:cNvSpPr>
              <a:spLocks noChangeArrowheads="1"/>
            </p:cNvSpPr>
            <p:nvPr/>
          </p:nvSpPr>
          <p:spPr bwMode="auto">
            <a:xfrm>
              <a:off x="2736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2" name="Rectangle 163"/>
            <p:cNvSpPr>
              <a:spLocks noChangeArrowheads="1"/>
            </p:cNvSpPr>
            <p:nvPr/>
          </p:nvSpPr>
          <p:spPr bwMode="auto">
            <a:xfrm>
              <a:off x="2645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3" name="Rectangle 164"/>
            <p:cNvSpPr>
              <a:spLocks noChangeArrowheads="1"/>
            </p:cNvSpPr>
            <p:nvPr/>
          </p:nvSpPr>
          <p:spPr bwMode="auto">
            <a:xfrm>
              <a:off x="2554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4" name="Rectangle 165"/>
            <p:cNvSpPr>
              <a:spLocks noChangeArrowheads="1"/>
            </p:cNvSpPr>
            <p:nvPr/>
          </p:nvSpPr>
          <p:spPr bwMode="auto">
            <a:xfrm>
              <a:off x="2463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5" name="Rectangle 166"/>
            <p:cNvSpPr>
              <a:spLocks noChangeArrowheads="1"/>
            </p:cNvSpPr>
            <p:nvPr/>
          </p:nvSpPr>
          <p:spPr bwMode="auto">
            <a:xfrm>
              <a:off x="2370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6" name="Rectangle 167"/>
            <p:cNvSpPr>
              <a:spLocks noChangeArrowheads="1"/>
            </p:cNvSpPr>
            <p:nvPr/>
          </p:nvSpPr>
          <p:spPr bwMode="auto">
            <a:xfrm>
              <a:off x="2279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7" name="Rectangle 168"/>
            <p:cNvSpPr>
              <a:spLocks noChangeArrowheads="1"/>
            </p:cNvSpPr>
            <p:nvPr/>
          </p:nvSpPr>
          <p:spPr bwMode="auto">
            <a:xfrm>
              <a:off x="2188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8" name="Rectangle 169"/>
            <p:cNvSpPr>
              <a:spLocks noChangeArrowheads="1"/>
            </p:cNvSpPr>
            <p:nvPr/>
          </p:nvSpPr>
          <p:spPr bwMode="auto">
            <a:xfrm>
              <a:off x="2095" y="2511"/>
              <a:ext cx="46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59" name="Rectangle 170"/>
            <p:cNvSpPr>
              <a:spLocks noChangeArrowheads="1"/>
            </p:cNvSpPr>
            <p:nvPr/>
          </p:nvSpPr>
          <p:spPr bwMode="auto">
            <a:xfrm>
              <a:off x="2004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0" name="Rectangle 171"/>
            <p:cNvSpPr>
              <a:spLocks noChangeArrowheads="1"/>
            </p:cNvSpPr>
            <p:nvPr/>
          </p:nvSpPr>
          <p:spPr bwMode="auto">
            <a:xfrm>
              <a:off x="1913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1" name="Rectangle 172"/>
            <p:cNvSpPr>
              <a:spLocks noChangeArrowheads="1"/>
            </p:cNvSpPr>
            <p:nvPr/>
          </p:nvSpPr>
          <p:spPr bwMode="auto">
            <a:xfrm>
              <a:off x="1822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2" name="Rectangle 173"/>
            <p:cNvSpPr>
              <a:spLocks noChangeArrowheads="1"/>
            </p:cNvSpPr>
            <p:nvPr/>
          </p:nvSpPr>
          <p:spPr bwMode="auto">
            <a:xfrm>
              <a:off x="1728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3" name="Rectangle 174"/>
            <p:cNvSpPr>
              <a:spLocks noChangeArrowheads="1"/>
            </p:cNvSpPr>
            <p:nvPr/>
          </p:nvSpPr>
          <p:spPr bwMode="auto">
            <a:xfrm>
              <a:off x="1638" y="2511"/>
              <a:ext cx="46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4" name="Rectangle 175"/>
            <p:cNvSpPr>
              <a:spLocks noChangeArrowheads="1"/>
            </p:cNvSpPr>
            <p:nvPr/>
          </p:nvSpPr>
          <p:spPr bwMode="auto">
            <a:xfrm>
              <a:off x="1547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5" name="Rectangle 176"/>
            <p:cNvSpPr>
              <a:spLocks noChangeArrowheads="1"/>
            </p:cNvSpPr>
            <p:nvPr/>
          </p:nvSpPr>
          <p:spPr bwMode="auto">
            <a:xfrm>
              <a:off x="1456" y="2511"/>
              <a:ext cx="44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6" name="Rectangle 177"/>
            <p:cNvSpPr>
              <a:spLocks noChangeArrowheads="1"/>
            </p:cNvSpPr>
            <p:nvPr/>
          </p:nvSpPr>
          <p:spPr bwMode="auto">
            <a:xfrm>
              <a:off x="1362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7" name="Rectangle 178"/>
            <p:cNvSpPr>
              <a:spLocks noChangeArrowheads="1"/>
            </p:cNvSpPr>
            <p:nvPr/>
          </p:nvSpPr>
          <p:spPr bwMode="auto">
            <a:xfrm>
              <a:off x="1271" y="2511"/>
              <a:ext cx="4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8" name="Rectangle 179"/>
            <p:cNvSpPr>
              <a:spLocks noChangeArrowheads="1"/>
            </p:cNvSpPr>
            <p:nvPr/>
          </p:nvSpPr>
          <p:spPr bwMode="auto">
            <a:xfrm>
              <a:off x="1208" y="2511"/>
              <a:ext cx="17" cy="1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9" name="Rectangle 180"/>
            <p:cNvSpPr>
              <a:spLocks noChangeArrowheads="1"/>
            </p:cNvSpPr>
            <p:nvPr/>
          </p:nvSpPr>
          <p:spPr bwMode="auto">
            <a:xfrm>
              <a:off x="4041" y="3564"/>
              <a:ext cx="173" cy="151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0" name="Rectangle 181"/>
            <p:cNvSpPr>
              <a:spLocks noChangeArrowheads="1"/>
            </p:cNvSpPr>
            <p:nvPr/>
          </p:nvSpPr>
          <p:spPr bwMode="auto">
            <a:xfrm>
              <a:off x="977" y="3205"/>
              <a:ext cx="215" cy="203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1" name="Rectangle 182"/>
            <p:cNvSpPr>
              <a:spLocks noChangeArrowheads="1"/>
            </p:cNvSpPr>
            <p:nvPr/>
          </p:nvSpPr>
          <p:spPr bwMode="auto">
            <a:xfrm>
              <a:off x="963" y="2832"/>
              <a:ext cx="215" cy="160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2" name="Freeform 183"/>
            <p:cNvSpPr>
              <a:spLocks/>
            </p:cNvSpPr>
            <p:nvPr/>
          </p:nvSpPr>
          <p:spPr bwMode="auto">
            <a:xfrm>
              <a:off x="1225" y="1784"/>
              <a:ext cx="982" cy="481"/>
            </a:xfrm>
            <a:custGeom>
              <a:avLst/>
              <a:gdLst>
                <a:gd name="T0" fmla="*/ 8 w 982"/>
                <a:gd name="T1" fmla="*/ 0 h 481"/>
                <a:gd name="T2" fmla="*/ 0 w 982"/>
                <a:gd name="T3" fmla="*/ 19 h 481"/>
                <a:gd name="T4" fmla="*/ 974 w 982"/>
                <a:gd name="T5" fmla="*/ 481 h 481"/>
                <a:gd name="T6" fmla="*/ 982 w 982"/>
                <a:gd name="T7" fmla="*/ 462 h 481"/>
                <a:gd name="T8" fmla="*/ 8 w 982"/>
                <a:gd name="T9" fmla="*/ 0 h 4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2" h="481">
                  <a:moveTo>
                    <a:pt x="8" y="0"/>
                  </a:moveTo>
                  <a:lnTo>
                    <a:pt x="0" y="19"/>
                  </a:lnTo>
                  <a:lnTo>
                    <a:pt x="974" y="481"/>
                  </a:lnTo>
                  <a:lnTo>
                    <a:pt x="982" y="46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84"/>
            <p:cNvSpPr>
              <a:spLocks/>
            </p:cNvSpPr>
            <p:nvPr/>
          </p:nvSpPr>
          <p:spPr bwMode="auto">
            <a:xfrm>
              <a:off x="2194" y="2249"/>
              <a:ext cx="234" cy="186"/>
            </a:xfrm>
            <a:custGeom>
              <a:avLst/>
              <a:gdLst>
                <a:gd name="T0" fmla="*/ 13 w 234"/>
                <a:gd name="T1" fmla="*/ 0 h 186"/>
                <a:gd name="T2" fmla="*/ 0 w 234"/>
                <a:gd name="T3" fmla="*/ 16 h 186"/>
                <a:gd name="T4" fmla="*/ 220 w 234"/>
                <a:gd name="T5" fmla="*/ 186 h 186"/>
                <a:gd name="T6" fmla="*/ 234 w 234"/>
                <a:gd name="T7" fmla="*/ 170 h 186"/>
                <a:gd name="T8" fmla="*/ 13 w 234"/>
                <a:gd name="T9" fmla="*/ 0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4" h="186">
                  <a:moveTo>
                    <a:pt x="13" y="0"/>
                  </a:moveTo>
                  <a:lnTo>
                    <a:pt x="0" y="16"/>
                  </a:lnTo>
                  <a:lnTo>
                    <a:pt x="220" y="186"/>
                  </a:lnTo>
                  <a:lnTo>
                    <a:pt x="234" y="17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85"/>
            <p:cNvSpPr>
              <a:spLocks/>
            </p:cNvSpPr>
            <p:nvPr/>
          </p:nvSpPr>
          <p:spPr bwMode="auto">
            <a:xfrm>
              <a:off x="2422" y="2416"/>
              <a:ext cx="2365" cy="157"/>
            </a:xfrm>
            <a:custGeom>
              <a:avLst/>
              <a:gdLst>
                <a:gd name="T0" fmla="*/ 0 w 2365"/>
                <a:gd name="T1" fmla="*/ 0 h 157"/>
                <a:gd name="T2" fmla="*/ 0 w 2365"/>
                <a:gd name="T3" fmla="*/ 22 h 157"/>
                <a:gd name="T4" fmla="*/ 2365 w 2365"/>
                <a:gd name="T5" fmla="*/ 157 h 157"/>
                <a:gd name="T6" fmla="*/ 2365 w 2365"/>
                <a:gd name="T7" fmla="*/ 135 h 157"/>
                <a:gd name="T8" fmla="*/ 0 w 2365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65" h="157">
                  <a:moveTo>
                    <a:pt x="0" y="0"/>
                  </a:moveTo>
                  <a:lnTo>
                    <a:pt x="0" y="22"/>
                  </a:lnTo>
                  <a:lnTo>
                    <a:pt x="2365" y="157"/>
                  </a:lnTo>
                  <a:lnTo>
                    <a:pt x="236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Rectangle 186"/>
            <p:cNvSpPr>
              <a:spLocks noChangeArrowheads="1"/>
            </p:cNvSpPr>
            <p:nvPr/>
          </p:nvSpPr>
          <p:spPr bwMode="auto">
            <a:xfrm>
              <a:off x="4751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6" name="Rectangle 187"/>
            <p:cNvSpPr>
              <a:spLocks noChangeArrowheads="1"/>
            </p:cNvSpPr>
            <p:nvPr/>
          </p:nvSpPr>
          <p:spPr bwMode="auto">
            <a:xfrm>
              <a:off x="4660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7" name="Rectangle 188"/>
            <p:cNvSpPr>
              <a:spLocks noChangeArrowheads="1"/>
            </p:cNvSpPr>
            <p:nvPr/>
          </p:nvSpPr>
          <p:spPr bwMode="auto">
            <a:xfrm>
              <a:off x="4567" y="2554"/>
              <a:ext cx="4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8" name="Rectangle 189"/>
            <p:cNvSpPr>
              <a:spLocks noChangeArrowheads="1"/>
            </p:cNvSpPr>
            <p:nvPr/>
          </p:nvSpPr>
          <p:spPr bwMode="auto">
            <a:xfrm>
              <a:off x="4476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9" name="Rectangle 190"/>
            <p:cNvSpPr>
              <a:spLocks noChangeArrowheads="1"/>
            </p:cNvSpPr>
            <p:nvPr/>
          </p:nvSpPr>
          <p:spPr bwMode="auto">
            <a:xfrm>
              <a:off x="4385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0" name="Rectangle 191"/>
            <p:cNvSpPr>
              <a:spLocks noChangeArrowheads="1"/>
            </p:cNvSpPr>
            <p:nvPr/>
          </p:nvSpPr>
          <p:spPr bwMode="auto">
            <a:xfrm>
              <a:off x="4291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1" name="Rectangle 192"/>
            <p:cNvSpPr>
              <a:spLocks noChangeArrowheads="1"/>
            </p:cNvSpPr>
            <p:nvPr/>
          </p:nvSpPr>
          <p:spPr bwMode="auto">
            <a:xfrm>
              <a:off x="4200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2" name="Rectangle 193"/>
            <p:cNvSpPr>
              <a:spLocks noChangeArrowheads="1"/>
            </p:cNvSpPr>
            <p:nvPr/>
          </p:nvSpPr>
          <p:spPr bwMode="auto">
            <a:xfrm>
              <a:off x="4110" y="2554"/>
              <a:ext cx="4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3" name="Rectangle 194"/>
            <p:cNvSpPr>
              <a:spLocks noChangeArrowheads="1"/>
            </p:cNvSpPr>
            <p:nvPr/>
          </p:nvSpPr>
          <p:spPr bwMode="auto">
            <a:xfrm>
              <a:off x="4019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4" name="Rectangle 195"/>
            <p:cNvSpPr>
              <a:spLocks noChangeArrowheads="1"/>
            </p:cNvSpPr>
            <p:nvPr/>
          </p:nvSpPr>
          <p:spPr bwMode="auto">
            <a:xfrm>
              <a:off x="3925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5" name="Rectangle 196"/>
            <p:cNvSpPr>
              <a:spLocks noChangeArrowheads="1"/>
            </p:cNvSpPr>
            <p:nvPr/>
          </p:nvSpPr>
          <p:spPr bwMode="auto">
            <a:xfrm>
              <a:off x="3834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6" name="Rectangle 197"/>
            <p:cNvSpPr>
              <a:spLocks noChangeArrowheads="1"/>
            </p:cNvSpPr>
            <p:nvPr/>
          </p:nvSpPr>
          <p:spPr bwMode="auto">
            <a:xfrm>
              <a:off x="3743" y="2554"/>
              <a:ext cx="45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7" name="Rectangle 198"/>
            <p:cNvSpPr>
              <a:spLocks noChangeArrowheads="1"/>
            </p:cNvSpPr>
            <p:nvPr/>
          </p:nvSpPr>
          <p:spPr bwMode="auto">
            <a:xfrm>
              <a:off x="3650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8" name="Rectangle 199"/>
            <p:cNvSpPr>
              <a:spLocks noChangeArrowheads="1"/>
            </p:cNvSpPr>
            <p:nvPr/>
          </p:nvSpPr>
          <p:spPr bwMode="auto">
            <a:xfrm>
              <a:off x="3559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9" name="Rectangle 200"/>
            <p:cNvSpPr>
              <a:spLocks noChangeArrowheads="1"/>
            </p:cNvSpPr>
            <p:nvPr/>
          </p:nvSpPr>
          <p:spPr bwMode="auto">
            <a:xfrm>
              <a:off x="3468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0" name="Rectangle 201"/>
            <p:cNvSpPr>
              <a:spLocks noChangeArrowheads="1"/>
            </p:cNvSpPr>
            <p:nvPr/>
          </p:nvSpPr>
          <p:spPr bwMode="auto">
            <a:xfrm>
              <a:off x="3377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1" name="Rectangle 202"/>
            <p:cNvSpPr>
              <a:spLocks noChangeArrowheads="1"/>
            </p:cNvSpPr>
            <p:nvPr/>
          </p:nvSpPr>
          <p:spPr bwMode="auto">
            <a:xfrm>
              <a:off x="3284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2" name="Rectangle 203"/>
            <p:cNvSpPr>
              <a:spLocks noChangeArrowheads="1"/>
            </p:cNvSpPr>
            <p:nvPr/>
          </p:nvSpPr>
          <p:spPr bwMode="auto">
            <a:xfrm>
              <a:off x="3193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3" name="Rectangle 204"/>
            <p:cNvSpPr>
              <a:spLocks noChangeArrowheads="1"/>
            </p:cNvSpPr>
            <p:nvPr/>
          </p:nvSpPr>
          <p:spPr bwMode="auto">
            <a:xfrm>
              <a:off x="3102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4" name="Rectangle 205"/>
            <p:cNvSpPr>
              <a:spLocks noChangeArrowheads="1"/>
            </p:cNvSpPr>
            <p:nvPr/>
          </p:nvSpPr>
          <p:spPr bwMode="auto">
            <a:xfrm>
              <a:off x="3011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5" name="Rectangle 206"/>
            <p:cNvSpPr>
              <a:spLocks noChangeArrowheads="1"/>
            </p:cNvSpPr>
            <p:nvPr/>
          </p:nvSpPr>
          <p:spPr bwMode="auto">
            <a:xfrm>
              <a:off x="2918" y="2554"/>
              <a:ext cx="4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6" name="Rectangle 207"/>
            <p:cNvSpPr>
              <a:spLocks noChangeArrowheads="1"/>
            </p:cNvSpPr>
            <p:nvPr/>
          </p:nvSpPr>
          <p:spPr bwMode="auto">
            <a:xfrm>
              <a:off x="2827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7" name="Rectangle 208"/>
            <p:cNvSpPr>
              <a:spLocks noChangeArrowheads="1"/>
            </p:cNvSpPr>
            <p:nvPr/>
          </p:nvSpPr>
          <p:spPr bwMode="auto">
            <a:xfrm>
              <a:off x="2736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8" name="Rectangle 209"/>
            <p:cNvSpPr>
              <a:spLocks noChangeArrowheads="1"/>
            </p:cNvSpPr>
            <p:nvPr/>
          </p:nvSpPr>
          <p:spPr bwMode="auto">
            <a:xfrm>
              <a:off x="2645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9" name="Rectangle 210"/>
            <p:cNvSpPr>
              <a:spLocks noChangeArrowheads="1"/>
            </p:cNvSpPr>
            <p:nvPr/>
          </p:nvSpPr>
          <p:spPr bwMode="auto">
            <a:xfrm>
              <a:off x="2552" y="2554"/>
              <a:ext cx="4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0" name="Rectangle 211"/>
            <p:cNvSpPr>
              <a:spLocks noChangeArrowheads="1"/>
            </p:cNvSpPr>
            <p:nvPr/>
          </p:nvSpPr>
          <p:spPr bwMode="auto">
            <a:xfrm>
              <a:off x="2461" y="2554"/>
              <a:ext cx="4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1" name="Rectangle 212"/>
            <p:cNvSpPr>
              <a:spLocks noChangeArrowheads="1"/>
            </p:cNvSpPr>
            <p:nvPr/>
          </p:nvSpPr>
          <p:spPr bwMode="auto">
            <a:xfrm>
              <a:off x="2370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2" name="Rectangle 213"/>
            <p:cNvSpPr>
              <a:spLocks noChangeArrowheads="1"/>
            </p:cNvSpPr>
            <p:nvPr/>
          </p:nvSpPr>
          <p:spPr bwMode="auto">
            <a:xfrm>
              <a:off x="2279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3" name="Rectangle 214"/>
            <p:cNvSpPr>
              <a:spLocks noChangeArrowheads="1"/>
            </p:cNvSpPr>
            <p:nvPr/>
          </p:nvSpPr>
          <p:spPr bwMode="auto">
            <a:xfrm>
              <a:off x="2185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4" name="Rectangle 215"/>
            <p:cNvSpPr>
              <a:spLocks noChangeArrowheads="1"/>
            </p:cNvSpPr>
            <p:nvPr/>
          </p:nvSpPr>
          <p:spPr bwMode="auto">
            <a:xfrm>
              <a:off x="2095" y="2554"/>
              <a:ext cx="4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5" name="Rectangle 216"/>
            <p:cNvSpPr>
              <a:spLocks noChangeArrowheads="1"/>
            </p:cNvSpPr>
            <p:nvPr/>
          </p:nvSpPr>
          <p:spPr bwMode="auto">
            <a:xfrm>
              <a:off x="2004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6" name="Rectangle 217"/>
            <p:cNvSpPr>
              <a:spLocks noChangeArrowheads="1"/>
            </p:cNvSpPr>
            <p:nvPr/>
          </p:nvSpPr>
          <p:spPr bwMode="auto">
            <a:xfrm>
              <a:off x="1910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7" name="Rectangle 218"/>
            <p:cNvSpPr>
              <a:spLocks noChangeArrowheads="1"/>
            </p:cNvSpPr>
            <p:nvPr/>
          </p:nvSpPr>
          <p:spPr bwMode="auto">
            <a:xfrm>
              <a:off x="1819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8" name="Rectangle 219"/>
            <p:cNvSpPr>
              <a:spLocks noChangeArrowheads="1"/>
            </p:cNvSpPr>
            <p:nvPr/>
          </p:nvSpPr>
          <p:spPr bwMode="auto">
            <a:xfrm>
              <a:off x="1728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09" name="Rectangle 220"/>
            <p:cNvSpPr>
              <a:spLocks noChangeArrowheads="1"/>
            </p:cNvSpPr>
            <p:nvPr/>
          </p:nvSpPr>
          <p:spPr bwMode="auto">
            <a:xfrm>
              <a:off x="1638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0" name="Rectangle 221"/>
            <p:cNvSpPr>
              <a:spLocks noChangeArrowheads="1"/>
            </p:cNvSpPr>
            <p:nvPr/>
          </p:nvSpPr>
          <p:spPr bwMode="auto">
            <a:xfrm>
              <a:off x="1544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1" name="Rectangle 222"/>
            <p:cNvSpPr>
              <a:spLocks noChangeArrowheads="1"/>
            </p:cNvSpPr>
            <p:nvPr/>
          </p:nvSpPr>
          <p:spPr bwMode="auto">
            <a:xfrm>
              <a:off x="1453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2" name="Rectangle 223"/>
            <p:cNvSpPr>
              <a:spLocks noChangeArrowheads="1"/>
            </p:cNvSpPr>
            <p:nvPr/>
          </p:nvSpPr>
          <p:spPr bwMode="auto">
            <a:xfrm>
              <a:off x="1362" y="2554"/>
              <a:ext cx="44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3" name="Rectangle 224"/>
            <p:cNvSpPr>
              <a:spLocks noChangeArrowheads="1"/>
            </p:cNvSpPr>
            <p:nvPr/>
          </p:nvSpPr>
          <p:spPr bwMode="auto">
            <a:xfrm>
              <a:off x="1269" y="2554"/>
              <a:ext cx="47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4" name="Rectangle 225"/>
            <p:cNvSpPr>
              <a:spLocks noChangeArrowheads="1"/>
            </p:cNvSpPr>
            <p:nvPr/>
          </p:nvSpPr>
          <p:spPr bwMode="auto">
            <a:xfrm>
              <a:off x="1194" y="2554"/>
              <a:ext cx="31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5" name="Rectangle 226"/>
            <p:cNvSpPr>
              <a:spLocks noChangeArrowheads="1"/>
            </p:cNvSpPr>
            <p:nvPr/>
          </p:nvSpPr>
          <p:spPr bwMode="auto">
            <a:xfrm>
              <a:off x="3906" y="3761"/>
              <a:ext cx="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6" name="Rectangle 227"/>
            <p:cNvSpPr>
              <a:spLocks noChangeArrowheads="1"/>
            </p:cNvSpPr>
            <p:nvPr/>
          </p:nvSpPr>
          <p:spPr bwMode="auto">
            <a:xfrm>
              <a:off x="982" y="2262"/>
              <a:ext cx="212" cy="211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7" name="Rectangle 228"/>
            <p:cNvSpPr>
              <a:spLocks noChangeArrowheads="1"/>
            </p:cNvSpPr>
            <p:nvPr/>
          </p:nvSpPr>
          <p:spPr bwMode="auto">
            <a:xfrm>
              <a:off x="969" y="2257"/>
              <a:ext cx="209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8" name="Rectangle 229"/>
            <p:cNvSpPr>
              <a:spLocks noChangeArrowheads="1"/>
            </p:cNvSpPr>
            <p:nvPr/>
          </p:nvSpPr>
          <p:spPr bwMode="auto">
            <a:xfrm>
              <a:off x="969" y="2262"/>
              <a:ext cx="15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Q</a:t>
              </a:r>
              <a:endParaRPr lang="en-US" altLang="en-US" sz="2400"/>
            </a:p>
          </p:txBody>
        </p:sp>
        <p:sp>
          <p:nvSpPr>
            <p:cNvPr id="219" name="Rectangle 230"/>
            <p:cNvSpPr>
              <a:spLocks noChangeArrowheads="1"/>
            </p:cNvSpPr>
            <p:nvPr/>
          </p:nvSpPr>
          <p:spPr bwMode="auto">
            <a:xfrm>
              <a:off x="1068" y="2308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20" name="Rectangle 231"/>
            <p:cNvSpPr>
              <a:spLocks noChangeArrowheads="1"/>
            </p:cNvSpPr>
            <p:nvPr/>
          </p:nvSpPr>
          <p:spPr bwMode="auto">
            <a:xfrm>
              <a:off x="1068" y="2311"/>
              <a:ext cx="11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</a:rPr>
                <a:t>D</a:t>
              </a:r>
              <a:endParaRPr lang="en-US" altLang="en-US" sz="2400"/>
            </a:p>
          </p:txBody>
        </p:sp>
        <p:sp>
          <p:nvSpPr>
            <p:cNvPr id="221" name="Rectangle 232"/>
            <p:cNvSpPr>
              <a:spLocks noChangeArrowheads="1"/>
            </p:cNvSpPr>
            <p:nvPr/>
          </p:nvSpPr>
          <p:spPr bwMode="auto">
            <a:xfrm>
              <a:off x="982" y="2408"/>
              <a:ext cx="212" cy="211"/>
            </a:xfrm>
            <a:prstGeom prst="rect">
              <a:avLst/>
            </a:prstGeom>
            <a:solidFill>
              <a:srgbClr val="FFFFFF"/>
            </a:solidFill>
            <a:ln w="174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22" name="Rectangle 233"/>
            <p:cNvSpPr>
              <a:spLocks noChangeArrowheads="1"/>
            </p:cNvSpPr>
            <p:nvPr/>
          </p:nvSpPr>
          <p:spPr bwMode="auto">
            <a:xfrm>
              <a:off x="969" y="2403"/>
              <a:ext cx="209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23" name="Rectangle 234"/>
            <p:cNvSpPr>
              <a:spLocks noChangeArrowheads="1"/>
            </p:cNvSpPr>
            <p:nvPr/>
          </p:nvSpPr>
          <p:spPr bwMode="auto">
            <a:xfrm>
              <a:off x="969" y="2408"/>
              <a:ext cx="15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Q</a:t>
              </a:r>
              <a:endParaRPr lang="en-US" altLang="en-US" sz="2400"/>
            </a:p>
          </p:txBody>
        </p:sp>
        <p:sp>
          <p:nvSpPr>
            <p:cNvPr id="224" name="Rectangle 235"/>
            <p:cNvSpPr>
              <a:spLocks noChangeArrowheads="1"/>
            </p:cNvSpPr>
            <p:nvPr/>
          </p:nvSpPr>
          <p:spPr bwMode="auto">
            <a:xfrm>
              <a:off x="1068" y="2454"/>
              <a:ext cx="126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25" name="Rectangle 236"/>
            <p:cNvSpPr>
              <a:spLocks noChangeArrowheads="1"/>
            </p:cNvSpPr>
            <p:nvPr/>
          </p:nvSpPr>
          <p:spPr bwMode="auto">
            <a:xfrm>
              <a:off x="1068" y="2457"/>
              <a:ext cx="105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</a:rPr>
                <a:t>C</a:t>
              </a:r>
              <a:endParaRPr lang="en-US" altLang="en-US" sz="2400"/>
            </a:p>
          </p:txBody>
        </p:sp>
        <p:grpSp>
          <p:nvGrpSpPr>
            <p:cNvPr id="226" name="Group 286"/>
            <p:cNvGrpSpPr>
              <a:grpSpLocks/>
            </p:cNvGrpSpPr>
            <p:nvPr/>
          </p:nvGrpSpPr>
          <p:grpSpPr bwMode="auto">
            <a:xfrm>
              <a:off x="969" y="2122"/>
              <a:ext cx="4657" cy="1953"/>
              <a:chOff x="969" y="2122"/>
              <a:chExt cx="4657" cy="1953"/>
            </a:xfrm>
          </p:grpSpPr>
          <p:sp>
            <p:nvSpPr>
              <p:cNvPr id="228" name="Rectangle 237"/>
              <p:cNvSpPr>
                <a:spLocks noChangeArrowheads="1"/>
              </p:cNvSpPr>
              <p:nvPr/>
            </p:nvSpPr>
            <p:spPr bwMode="auto">
              <a:xfrm>
                <a:off x="982" y="2559"/>
                <a:ext cx="212" cy="211"/>
              </a:xfrm>
              <a:prstGeom prst="rect">
                <a:avLst/>
              </a:prstGeom>
              <a:solidFill>
                <a:srgbClr val="FFFFFF"/>
              </a:solidFill>
              <a:ln w="17463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9" name="Rectangle 238"/>
              <p:cNvSpPr>
                <a:spLocks noChangeArrowheads="1"/>
              </p:cNvSpPr>
              <p:nvPr/>
            </p:nvSpPr>
            <p:spPr bwMode="auto">
              <a:xfrm>
                <a:off x="969" y="2554"/>
                <a:ext cx="209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30" name="Rectangle 239"/>
              <p:cNvSpPr>
                <a:spLocks noChangeArrowheads="1"/>
              </p:cNvSpPr>
              <p:nvPr/>
            </p:nvSpPr>
            <p:spPr bwMode="auto">
              <a:xfrm>
                <a:off x="969" y="2559"/>
                <a:ext cx="15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00">
                    <a:solidFill>
                      <a:srgbClr val="000000"/>
                    </a:solidFill>
                  </a:rPr>
                  <a:t>Q</a:t>
                </a:r>
                <a:endParaRPr lang="en-US" altLang="en-US" sz="2400"/>
              </a:p>
            </p:txBody>
          </p:sp>
          <p:sp>
            <p:nvSpPr>
              <p:cNvPr id="231" name="Rectangle 240"/>
              <p:cNvSpPr>
                <a:spLocks noChangeArrowheads="1"/>
              </p:cNvSpPr>
              <p:nvPr/>
            </p:nvSpPr>
            <p:spPr bwMode="auto">
              <a:xfrm>
                <a:off x="1068" y="2605"/>
                <a:ext cx="11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32" name="Rectangle 241"/>
              <p:cNvSpPr>
                <a:spLocks noChangeArrowheads="1"/>
              </p:cNvSpPr>
              <p:nvPr/>
            </p:nvSpPr>
            <p:spPr bwMode="auto">
              <a:xfrm>
                <a:off x="1068" y="2608"/>
                <a:ext cx="91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>
                    <a:solidFill>
                      <a:srgbClr val="000000"/>
                    </a:solidFill>
                  </a:rPr>
                  <a:t>F</a:t>
                </a:r>
                <a:endParaRPr lang="en-US" altLang="en-US" sz="2400"/>
              </a:p>
            </p:txBody>
          </p:sp>
          <p:sp>
            <p:nvSpPr>
              <p:cNvPr id="233" name="Freeform 242"/>
              <p:cNvSpPr>
                <a:spLocks/>
              </p:cNvSpPr>
              <p:nvPr/>
            </p:nvSpPr>
            <p:spPr bwMode="auto">
              <a:xfrm>
                <a:off x="2210" y="2254"/>
                <a:ext cx="50" cy="30"/>
              </a:xfrm>
              <a:custGeom>
                <a:avLst/>
                <a:gdLst>
                  <a:gd name="T0" fmla="*/ 6 w 50"/>
                  <a:gd name="T1" fmla="*/ 0 h 30"/>
                  <a:gd name="T2" fmla="*/ 0 w 50"/>
                  <a:gd name="T3" fmla="*/ 11 h 30"/>
                  <a:gd name="T4" fmla="*/ 44 w 50"/>
                  <a:gd name="T5" fmla="*/ 30 h 30"/>
                  <a:gd name="T6" fmla="*/ 50 w 50"/>
                  <a:gd name="T7" fmla="*/ 22 h 30"/>
                  <a:gd name="T8" fmla="*/ 6 w 50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30">
                    <a:moveTo>
                      <a:pt x="6" y="0"/>
                    </a:moveTo>
                    <a:lnTo>
                      <a:pt x="0" y="11"/>
                    </a:lnTo>
                    <a:lnTo>
                      <a:pt x="44" y="30"/>
                    </a:lnTo>
                    <a:lnTo>
                      <a:pt x="50" y="2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243"/>
              <p:cNvSpPr>
                <a:spLocks/>
              </p:cNvSpPr>
              <p:nvPr/>
            </p:nvSpPr>
            <p:spPr bwMode="auto">
              <a:xfrm>
                <a:off x="2301" y="2295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11 h 16"/>
                  <a:gd name="T4" fmla="*/ 11 w 17"/>
                  <a:gd name="T5" fmla="*/ 16 h 16"/>
                  <a:gd name="T6" fmla="*/ 17 w 17"/>
                  <a:gd name="T7" fmla="*/ 5 h 16"/>
                  <a:gd name="T8" fmla="*/ 6 w 17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11"/>
                    </a:lnTo>
                    <a:lnTo>
                      <a:pt x="11" y="16"/>
                    </a:lnTo>
                    <a:lnTo>
                      <a:pt x="17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244"/>
              <p:cNvSpPr>
                <a:spLocks/>
              </p:cNvSpPr>
              <p:nvPr/>
            </p:nvSpPr>
            <p:spPr bwMode="auto">
              <a:xfrm>
                <a:off x="2356" y="2322"/>
                <a:ext cx="52" cy="32"/>
              </a:xfrm>
              <a:custGeom>
                <a:avLst/>
                <a:gdLst>
                  <a:gd name="T0" fmla="*/ 8 w 52"/>
                  <a:gd name="T1" fmla="*/ 0 h 32"/>
                  <a:gd name="T2" fmla="*/ 0 w 52"/>
                  <a:gd name="T3" fmla="*/ 11 h 32"/>
                  <a:gd name="T4" fmla="*/ 47 w 52"/>
                  <a:gd name="T5" fmla="*/ 32 h 32"/>
                  <a:gd name="T6" fmla="*/ 52 w 52"/>
                  <a:gd name="T7" fmla="*/ 21 h 32"/>
                  <a:gd name="T8" fmla="*/ 8 w 5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8" y="0"/>
                    </a:moveTo>
                    <a:lnTo>
                      <a:pt x="0" y="11"/>
                    </a:lnTo>
                    <a:lnTo>
                      <a:pt x="47" y="32"/>
                    </a:lnTo>
                    <a:lnTo>
                      <a:pt x="5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245"/>
              <p:cNvSpPr>
                <a:spLocks/>
              </p:cNvSpPr>
              <p:nvPr/>
            </p:nvSpPr>
            <p:spPr bwMode="auto">
              <a:xfrm>
                <a:off x="2450" y="2365"/>
                <a:ext cx="16" cy="16"/>
              </a:xfrm>
              <a:custGeom>
                <a:avLst/>
                <a:gdLst>
                  <a:gd name="T0" fmla="*/ 5 w 16"/>
                  <a:gd name="T1" fmla="*/ 0 h 16"/>
                  <a:gd name="T2" fmla="*/ 0 w 16"/>
                  <a:gd name="T3" fmla="*/ 11 h 16"/>
                  <a:gd name="T4" fmla="*/ 11 w 16"/>
                  <a:gd name="T5" fmla="*/ 16 h 16"/>
                  <a:gd name="T6" fmla="*/ 16 w 16"/>
                  <a:gd name="T7" fmla="*/ 5 h 16"/>
                  <a:gd name="T8" fmla="*/ 5 w 16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0"/>
                    </a:moveTo>
                    <a:lnTo>
                      <a:pt x="0" y="11"/>
                    </a:lnTo>
                    <a:lnTo>
                      <a:pt x="11" y="16"/>
                    </a:lnTo>
                    <a:lnTo>
                      <a:pt x="16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246"/>
              <p:cNvSpPr>
                <a:spLocks/>
              </p:cNvSpPr>
              <p:nvPr/>
            </p:nvSpPr>
            <p:spPr bwMode="auto">
              <a:xfrm>
                <a:off x="2507" y="2392"/>
                <a:ext cx="50" cy="30"/>
              </a:xfrm>
              <a:custGeom>
                <a:avLst/>
                <a:gdLst>
                  <a:gd name="T0" fmla="*/ 6 w 50"/>
                  <a:gd name="T1" fmla="*/ 0 h 30"/>
                  <a:gd name="T2" fmla="*/ 0 w 50"/>
                  <a:gd name="T3" fmla="*/ 8 h 30"/>
                  <a:gd name="T4" fmla="*/ 45 w 50"/>
                  <a:gd name="T5" fmla="*/ 30 h 30"/>
                  <a:gd name="T6" fmla="*/ 50 w 50"/>
                  <a:gd name="T7" fmla="*/ 19 h 30"/>
                  <a:gd name="T8" fmla="*/ 6 w 50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30">
                    <a:moveTo>
                      <a:pt x="6" y="0"/>
                    </a:moveTo>
                    <a:lnTo>
                      <a:pt x="0" y="8"/>
                    </a:lnTo>
                    <a:lnTo>
                      <a:pt x="45" y="30"/>
                    </a:lnTo>
                    <a:lnTo>
                      <a:pt x="50" y="1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247"/>
              <p:cNvSpPr>
                <a:spLocks/>
              </p:cNvSpPr>
              <p:nvPr/>
            </p:nvSpPr>
            <p:spPr bwMode="auto">
              <a:xfrm>
                <a:off x="2598" y="2433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10 h 16"/>
                  <a:gd name="T4" fmla="*/ 11 w 17"/>
                  <a:gd name="T5" fmla="*/ 16 h 16"/>
                  <a:gd name="T6" fmla="*/ 17 w 17"/>
                  <a:gd name="T7" fmla="*/ 5 h 16"/>
                  <a:gd name="T8" fmla="*/ 6 w 17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10"/>
                    </a:lnTo>
                    <a:lnTo>
                      <a:pt x="11" y="16"/>
                    </a:lnTo>
                    <a:lnTo>
                      <a:pt x="17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248"/>
              <p:cNvSpPr>
                <a:spLocks/>
              </p:cNvSpPr>
              <p:nvPr/>
            </p:nvSpPr>
            <p:spPr bwMode="auto">
              <a:xfrm>
                <a:off x="2656" y="2460"/>
                <a:ext cx="50" cy="29"/>
              </a:xfrm>
              <a:custGeom>
                <a:avLst/>
                <a:gdLst>
                  <a:gd name="T0" fmla="*/ 6 w 50"/>
                  <a:gd name="T1" fmla="*/ 0 h 29"/>
                  <a:gd name="T2" fmla="*/ 0 w 50"/>
                  <a:gd name="T3" fmla="*/ 10 h 29"/>
                  <a:gd name="T4" fmla="*/ 44 w 50"/>
                  <a:gd name="T5" fmla="*/ 29 h 29"/>
                  <a:gd name="T6" fmla="*/ 50 w 50"/>
                  <a:gd name="T7" fmla="*/ 21 h 29"/>
                  <a:gd name="T8" fmla="*/ 6 w 50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29">
                    <a:moveTo>
                      <a:pt x="6" y="0"/>
                    </a:moveTo>
                    <a:lnTo>
                      <a:pt x="0" y="10"/>
                    </a:lnTo>
                    <a:lnTo>
                      <a:pt x="44" y="29"/>
                    </a:lnTo>
                    <a:lnTo>
                      <a:pt x="50" y="2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249"/>
              <p:cNvSpPr>
                <a:spLocks/>
              </p:cNvSpPr>
              <p:nvPr/>
            </p:nvSpPr>
            <p:spPr bwMode="auto">
              <a:xfrm>
                <a:off x="2747" y="2503"/>
                <a:ext cx="16" cy="13"/>
              </a:xfrm>
              <a:custGeom>
                <a:avLst/>
                <a:gdLst>
                  <a:gd name="T0" fmla="*/ 5 w 16"/>
                  <a:gd name="T1" fmla="*/ 0 h 13"/>
                  <a:gd name="T2" fmla="*/ 0 w 16"/>
                  <a:gd name="T3" fmla="*/ 8 h 13"/>
                  <a:gd name="T4" fmla="*/ 11 w 16"/>
                  <a:gd name="T5" fmla="*/ 13 h 13"/>
                  <a:gd name="T6" fmla="*/ 16 w 16"/>
                  <a:gd name="T7" fmla="*/ 2 h 13"/>
                  <a:gd name="T8" fmla="*/ 5 w 16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5" y="0"/>
                    </a:moveTo>
                    <a:lnTo>
                      <a:pt x="0" y="8"/>
                    </a:lnTo>
                    <a:lnTo>
                      <a:pt x="11" y="13"/>
                    </a:lnTo>
                    <a:lnTo>
                      <a:pt x="16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250"/>
              <p:cNvSpPr>
                <a:spLocks/>
              </p:cNvSpPr>
              <p:nvPr/>
            </p:nvSpPr>
            <p:spPr bwMode="auto">
              <a:xfrm>
                <a:off x="2805" y="2527"/>
                <a:ext cx="52" cy="32"/>
              </a:xfrm>
              <a:custGeom>
                <a:avLst/>
                <a:gdLst>
                  <a:gd name="T0" fmla="*/ 5 w 52"/>
                  <a:gd name="T1" fmla="*/ 0 h 32"/>
                  <a:gd name="T2" fmla="*/ 0 w 52"/>
                  <a:gd name="T3" fmla="*/ 11 h 32"/>
                  <a:gd name="T4" fmla="*/ 44 w 52"/>
                  <a:gd name="T5" fmla="*/ 32 h 32"/>
                  <a:gd name="T6" fmla="*/ 52 w 52"/>
                  <a:gd name="T7" fmla="*/ 22 h 32"/>
                  <a:gd name="T8" fmla="*/ 5 w 5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5" y="0"/>
                    </a:moveTo>
                    <a:lnTo>
                      <a:pt x="0" y="11"/>
                    </a:lnTo>
                    <a:lnTo>
                      <a:pt x="44" y="32"/>
                    </a:lnTo>
                    <a:lnTo>
                      <a:pt x="52" y="2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251"/>
              <p:cNvSpPr>
                <a:spLocks/>
              </p:cNvSpPr>
              <p:nvPr/>
            </p:nvSpPr>
            <p:spPr bwMode="auto">
              <a:xfrm>
                <a:off x="2896" y="2570"/>
                <a:ext cx="16" cy="14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11 h 14"/>
                  <a:gd name="T4" fmla="*/ 11 w 16"/>
                  <a:gd name="T5" fmla="*/ 14 h 14"/>
                  <a:gd name="T6" fmla="*/ 16 w 16"/>
                  <a:gd name="T7" fmla="*/ 6 h 14"/>
                  <a:gd name="T8" fmla="*/ 5 w 16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lnTo>
                      <a:pt x="0" y="11"/>
                    </a:lnTo>
                    <a:lnTo>
                      <a:pt x="11" y="14"/>
                    </a:lnTo>
                    <a:lnTo>
                      <a:pt x="16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252"/>
              <p:cNvSpPr>
                <a:spLocks/>
              </p:cNvSpPr>
              <p:nvPr/>
            </p:nvSpPr>
            <p:spPr bwMode="auto">
              <a:xfrm>
                <a:off x="2953" y="2595"/>
                <a:ext cx="53" cy="32"/>
              </a:xfrm>
              <a:custGeom>
                <a:avLst/>
                <a:gdLst>
                  <a:gd name="T0" fmla="*/ 6 w 53"/>
                  <a:gd name="T1" fmla="*/ 0 h 32"/>
                  <a:gd name="T2" fmla="*/ 0 w 53"/>
                  <a:gd name="T3" fmla="*/ 10 h 32"/>
                  <a:gd name="T4" fmla="*/ 44 w 53"/>
                  <a:gd name="T5" fmla="*/ 32 h 32"/>
                  <a:gd name="T6" fmla="*/ 53 w 53"/>
                  <a:gd name="T7" fmla="*/ 21 h 32"/>
                  <a:gd name="T8" fmla="*/ 6 w 53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32">
                    <a:moveTo>
                      <a:pt x="6" y="0"/>
                    </a:moveTo>
                    <a:lnTo>
                      <a:pt x="0" y="10"/>
                    </a:lnTo>
                    <a:lnTo>
                      <a:pt x="44" y="32"/>
                    </a:lnTo>
                    <a:lnTo>
                      <a:pt x="53" y="2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253"/>
              <p:cNvSpPr>
                <a:spLocks/>
              </p:cNvSpPr>
              <p:nvPr/>
            </p:nvSpPr>
            <p:spPr bwMode="auto">
              <a:xfrm>
                <a:off x="3044" y="2638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11 h 16"/>
                  <a:gd name="T4" fmla="*/ 11 w 17"/>
                  <a:gd name="T5" fmla="*/ 16 h 16"/>
                  <a:gd name="T6" fmla="*/ 17 w 17"/>
                  <a:gd name="T7" fmla="*/ 5 h 16"/>
                  <a:gd name="T8" fmla="*/ 6 w 17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11"/>
                    </a:lnTo>
                    <a:lnTo>
                      <a:pt x="11" y="16"/>
                    </a:lnTo>
                    <a:lnTo>
                      <a:pt x="17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254"/>
              <p:cNvSpPr>
                <a:spLocks/>
              </p:cNvSpPr>
              <p:nvPr/>
            </p:nvSpPr>
            <p:spPr bwMode="auto">
              <a:xfrm>
                <a:off x="3102" y="2665"/>
                <a:ext cx="52" cy="29"/>
              </a:xfrm>
              <a:custGeom>
                <a:avLst/>
                <a:gdLst>
                  <a:gd name="T0" fmla="*/ 6 w 52"/>
                  <a:gd name="T1" fmla="*/ 0 h 29"/>
                  <a:gd name="T2" fmla="*/ 0 w 52"/>
                  <a:gd name="T3" fmla="*/ 8 h 29"/>
                  <a:gd name="T4" fmla="*/ 47 w 52"/>
                  <a:gd name="T5" fmla="*/ 29 h 29"/>
                  <a:gd name="T6" fmla="*/ 52 w 52"/>
                  <a:gd name="T7" fmla="*/ 21 h 29"/>
                  <a:gd name="T8" fmla="*/ 6 w 52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29">
                    <a:moveTo>
                      <a:pt x="6" y="0"/>
                    </a:moveTo>
                    <a:lnTo>
                      <a:pt x="0" y="8"/>
                    </a:lnTo>
                    <a:lnTo>
                      <a:pt x="47" y="29"/>
                    </a:lnTo>
                    <a:lnTo>
                      <a:pt x="52" y="2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255"/>
              <p:cNvSpPr>
                <a:spLocks/>
              </p:cNvSpPr>
              <p:nvPr/>
            </p:nvSpPr>
            <p:spPr bwMode="auto">
              <a:xfrm>
                <a:off x="3193" y="2705"/>
                <a:ext cx="19" cy="17"/>
              </a:xfrm>
              <a:custGeom>
                <a:avLst/>
                <a:gdLst>
                  <a:gd name="T0" fmla="*/ 5 w 19"/>
                  <a:gd name="T1" fmla="*/ 0 h 17"/>
                  <a:gd name="T2" fmla="*/ 0 w 19"/>
                  <a:gd name="T3" fmla="*/ 11 h 17"/>
                  <a:gd name="T4" fmla="*/ 11 w 19"/>
                  <a:gd name="T5" fmla="*/ 17 h 17"/>
                  <a:gd name="T6" fmla="*/ 19 w 19"/>
                  <a:gd name="T7" fmla="*/ 6 h 17"/>
                  <a:gd name="T8" fmla="*/ 5 w 1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5" y="0"/>
                    </a:moveTo>
                    <a:lnTo>
                      <a:pt x="0" y="11"/>
                    </a:lnTo>
                    <a:lnTo>
                      <a:pt x="11" y="17"/>
                    </a:lnTo>
                    <a:lnTo>
                      <a:pt x="19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256"/>
              <p:cNvSpPr>
                <a:spLocks/>
              </p:cNvSpPr>
              <p:nvPr/>
            </p:nvSpPr>
            <p:spPr bwMode="auto">
              <a:xfrm>
                <a:off x="3251" y="2732"/>
                <a:ext cx="52" cy="30"/>
              </a:xfrm>
              <a:custGeom>
                <a:avLst/>
                <a:gdLst>
                  <a:gd name="T0" fmla="*/ 5 w 52"/>
                  <a:gd name="T1" fmla="*/ 0 h 30"/>
                  <a:gd name="T2" fmla="*/ 0 w 52"/>
                  <a:gd name="T3" fmla="*/ 11 h 30"/>
                  <a:gd name="T4" fmla="*/ 47 w 52"/>
                  <a:gd name="T5" fmla="*/ 30 h 30"/>
                  <a:gd name="T6" fmla="*/ 52 w 52"/>
                  <a:gd name="T7" fmla="*/ 22 h 30"/>
                  <a:gd name="T8" fmla="*/ 5 w 52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30">
                    <a:moveTo>
                      <a:pt x="5" y="0"/>
                    </a:moveTo>
                    <a:lnTo>
                      <a:pt x="0" y="11"/>
                    </a:lnTo>
                    <a:lnTo>
                      <a:pt x="47" y="30"/>
                    </a:lnTo>
                    <a:lnTo>
                      <a:pt x="52" y="2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257"/>
              <p:cNvSpPr>
                <a:spLocks/>
              </p:cNvSpPr>
              <p:nvPr/>
            </p:nvSpPr>
            <p:spPr bwMode="auto">
              <a:xfrm>
                <a:off x="3342" y="2776"/>
                <a:ext cx="16" cy="13"/>
              </a:xfrm>
              <a:custGeom>
                <a:avLst/>
                <a:gdLst>
                  <a:gd name="T0" fmla="*/ 5 w 16"/>
                  <a:gd name="T1" fmla="*/ 0 h 13"/>
                  <a:gd name="T2" fmla="*/ 0 w 16"/>
                  <a:gd name="T3" fmla="*/ 8 h 13"/>
                  <a:gd name="T4" fmla="*/ 11 w 16"/>
                  <a:gd name="T5" fmla="*/ 13 h 13"/>
                  <a:gd name="T6" fmla="*/ 16 w 16"/>
                  <a:gd name="T7" fmla="*/ 5 h 13"/>
                  <a:gd name="T8" fmla="*/ 5 w 16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5" y="0"/>
                    </a:moveTo>
                    <a:lnTo>
                      <a:pt x="0" y="8"/>
                    </a:ln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258"/>
              <p:cNvSpPr>
                <a:spLocks/>
              </p:cNvSpPr>
              <p:nvPr/>
            </p:nvSpPr>
            <p:spPr bwMode="auto">
              <a:xfrm>
                <a:off x="3399" y="2803"/>
                <a:ext cx="53" cy="29"/>
              </a:xfrm>
              <a:custGeom>
                <a:avLst/>
                <a:gdLst>
                  <a:gd name="T0" fmla="*/ 6 w 53"/>
                  <a:gd name="T1" fmla="*/ 0 h 29"/>
                  <a:gd name="T2" fmla="*/ 0 w 53"/>
                  <a:gd name="T3" fmla="*/ 8 h 29"/>
                  <a:gd name="T4" fmla="*/ 47 w 53"/>
                  <a:gd name="T5" fmla="*/ 29 h 29"/>
                  <a:gd name="T6" fmla="*/ 53 w 53"/>
                  <a:gd name="T7" fmla="*/ 18 h 29"/>
                  <a:gd name="T8" fmla="*/ 6 w 53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29">
                    <a:moveTo>
                      <a:pt x="6" y="0"/>
                    </a:moveTo>
                    <a:lnTo>
                      <a:pt x="0" y="8"/>
                    </a:lnTo>
                    <a:lnTo>
                      <a:pt x="47" y="29"/>
                    </a:lnTo>
                    <a:lnTo>
                      <a:pt x="53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259"/>
              <p:cNvSpPr>
                <a:spLocks/>
              </p:cNvSpPr>
              <p:nvPr/>
            </p:nvSpPr>
            <p:spPr bwMode="auto">
              <a:xfrm>
                <a:off x="3490" y="2843"/>
                <a:ext cx="20" cy="16"/>
              </a:xfrm>
              <a:custGeom>
                <a:avLst/>
                <a:gdLst>
                  <a:gd name="T0" fmla="*/ 6 w 20"/>
                  <a:gd name="T1" fmla="*/ 0 h 16"/>
                  <a:gd name="T2" fmla="*/ 0 w 20"/>
                  <a:gd name="T3" fmla="*/ 11 h 16"/>
                  <a:gd name="T4" fmla="*/ 14 w 20"/>
                  <a:gd name="T5" fmla="*/ 16 h 16"/>
                  <a:gd name="T6" fmla="*/ 20 w 20"/>
                  <a:gd name="T7" fmla="*/ 5 h 16"/>
                  <a:gd name="T8" fmla="*/ 6 w 20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6" y="0"/>
                    </a:moveTo>
                    <a:lnTo>
                      <a:pt x="0" y="11"/>
                    </a:lnTo>
                    <a:lnTo>
                      <a:pt x="14" y="16"/>
                    </a:lnTo>
                    <a:lnTo>
                      <a:pt x="20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260"/>
              <p:cNvSpPr>
                <a:spLocks/>
              </p:cNvSpPr>
              <p:nvPr/>
            </p:nvSpPr>
            <p:spPr bwMode="auto">
              <a:xfrm>
                <a:off x="3548" y="2870"/>
                <a:ext cx="52" cy="30"/>
              </a:xfrm>
              <a:custGeom>
                <a:avLst/>
                <a:gdLst>
                  <a:gd name="T0" fmla="*/ 6 w 52"/>
                  <a:gd name="T1" fmla="*/ 0 h 30"/>
                  <a:gd name="T2" fmla="*/ 0 w 52"/>
                  <a:gd name="T3" fmla="*/ 11 h 30"/>
                  <a:gd name="T4" fmla="*/ 47 w 52"/>
                  <a:gd name="T5" fmla="*/ 30 h 30"/>
                  <a:gd name="T6" fmla="*/ 52 w 52"/>
                  <a:gd name="T7" fmla="*/ 22 h 30"/>
                  <a:gd name="T8" fmla="*/ 6 w 52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30">
                    <a:moveTo>
                      <a:pt x="6" y="0"/>
                    </a:moveTo>
                    <a:lnTo>
                      <a:pt x="0" y="11"/>
                    </a:lnTo>
                    <a:lnTo>
                      <a:pt x="47" y="30"/>
                    </a:lnTo>
                    <a:lnTo>
                      <a:pt x="52" y="2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261"/>
              <p:cNvSpPr>
                <a:spLocks/>
              </p:cNvSpPr>
              <p:nvPr/>
            </p:nvSpPr>
            <p:spPr bwMode="auto">
              <a:xfrm>
                <a:off x="3639" y="2911"/>
                <a:ext cx="19" cy="16"/>
              </a:xfrm>
              <a:custGeom>
                <a:avLst/>
                <a:gdLst>
                  <a:gd name="T0" fmla="*/ 5 w 19"/>
                  <a:gd name="T1" fmla="*/ 0 h 16"/>
                  <a:gd name="T2" fmla="*/ 0 w 19"/>
                  <a:gd name="T3" fmla="*/ 10 h 16"/>
                  <a:gd name="T4" fmla="*/ 11 w 19"/>
                  <a:gd name="T5" fmla="*/ 16 h 16"/>
                  <a:gd name="T6" fmla="*/ 19 w 19"/>
                  <a:gd name="T7" fmla="*/ 8 h 16"/>
                  <a:gd name="T8" fmla="*/ 5 w 19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5" y="0"/>
                    </a:moveTo>
                    <a:lnTo>
                      <a:pt x="0" y="10"/>
                    </a:lnTo>
                    <a:lnTo>
                      <a:pt x="11" y="16"/>
                    </a:lnTo>
                    <a:lnTo>
                      <a:pt x="19" y="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262"/>
              <p:cNvSpPr>
                <a:spLocks/>
              </p:cNvSpPr>
              <p:nvPr/>
            </p:nvSpPr>
            <p:spPr bwMode="auto">
              <a:xfrm>
                <a:off x="3697" y="2938"/>
                <a:ext cx="52" cy="32"/>
              </a:xfrm>
              <a:custGeom>
                <a:avLst/>
                <a:gdLst>
                  <a:gd name="T0" fmla="*/ 5 w 52"/>
                  <a:gd name="T1" fmla="*/ 0 h 32"/>
                  <a:gd name="T2" fmla="*/ 0 w 52"/>
                  <a:gd name="T3" fmla="*/ 10 h 32"/>
                  <a:gd name="T4" fmla="*/ 46 w 52"/>
                  <a:gd name="T5" fmla="*/ 32 h 32"/>
                  <a:gd name="T6" fmla="*/ 52 w 52"/>
                  <a:gd name="T7" fmla="*/ 21 h 32"/>
                  <a:gd name="T8" fmla="*/ 5 w 5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5" y="0"/>
                    </a:moveTo>
                    <a:lnTo>
                      <a:pt x="0" y="10"/>
                    </a:lnTo>
                    <a:lnTo>
                      <a:pt x="46" y="32"/>
                    </a:lnTo>
                    <a:lnTo>
                      <a:pt x="52" y="2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263"/>
              <p:cNvSpPr>
                <a:spLocks/>
              </p:cNvSpPr>
              <p:nvPr/>
            </p:nvSpPr>
            <p:spPr bwMode="auto">
              <a:xfrm>
                <a:off x="3788" y="2981"/>
                <a:ext cx="19" cy="16"/>
              </a:xfrm>
              <a:custGeom>
                <a:avLst/>
                <a:gdLst>
                  <a:gd name="T0" fmla="*/ 8 w 19"/>
                  <a:gd name="T1" fmla="*/ 0 h 16"/>
                  <a:gd name="T2" fmla="*/ 0 w 19"/>
                  <a:gd name="T3" fmla="*/ 11 h 16"/>
                  <a:gd name="T4" fmla="*/ 13 w 19"/>
                  <a:gd name="T5" fmla="*/ 16 h 16"/>
                  <a:gd name="T6" fmla="*/ 19 w 19"/>
                  <a:gd name="T7" fmla="*/ 5 h 16"/>
                  <a:gd name="T8" fmla="*/ 8 w 19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8" y="0"/>
                    </a:moveTo>
                    <a:lnTo>
                      <a:pt x="0" y="11"/>
                    </a:lnTo>
                    <a:lnTo>
                      <a:pt x="13" y="16"/>
                    </a:lnTo>
                    <a:lnTo>
                      <a:pt x="19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264"/>
              <p:cNvSpPr>
                <a:spLocks/>
              </p:cNvSpPr>
              <p:nvPr/>
            </p:nvSpPr>
            <p:spPr bwMode="auto">
              <a:xfrm>
                <a:off x="3845" y="3005"/>
                <a:ext cx="53" cy="33"/>
              </a:xfrm>
              <a:custGeom>
                <a:avLst/>
                <a:gdLst>
                  <a:gd name="T0" fmla="*/ 6 w 53"/>
                  <a:gd name="T1" fmla="*/ 0 h 33"/>
                  <a:gd name="T2" fmla="*/ 0 w 53"/>
                  <a:gd name="T3" fmla="*/ 11 h 33"/>
                  <a:gd name="T4" fmla="*/ 47 w 53"/>
                  <a:gd name="T5" fmla="*/ 33 h 33"/>
                  <a:gd name="T6" fmla="*/ 53 w 53"/>
                  <a:gd name="T7" fmla="*/ 24 h 33"/>
                  <a:gd name="T8" fmla="*/ 6 w 53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33">
                    <a:moveTo>
                      <a:pt x="6" y="0"/>
                    </a:moveTo>
                    <a:lnTo>
                      <a:pt x="0" y="11"/>
                    </a:lnTo>
                    <a:lnTo>
                      <a:pt x="47" y="33"/>
                    </a:lnTo>
                    <a:lnTo>
                      <a:pt x="53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265"/>
              <p:cNvSpPr>
                <a:spLocks/>
              </p:cNvSpPr>
              <p:nvPr/>
            </p:nvSpPr>
            <p:spPr bwMode="auto">
              <a:xfrm>
                <a:off x="3936" y="3048"/>
                <a:ext cx="19" cy="17"/>
              </a:xfrm>
              <a:custGeom>
                <a:avLst/>
                <a:gdLst>
                  <a:gd name="T0" fmla="*/ 8 w 19"/>
                  <a:gd name="T1" fmla="*/ 0 h 17"/>
                  <a:gd name="T2" fmla="*/ 0 w 19"/>
                  <a:gd name="T3" fmla="*/ 11 h 17"/>
                  <a:gd name="T4" fmla="*/ 14 w 19"/>
                  <a:gd name="T5" fmla="*/ 17 h 17"/>
                  <a:gd name="T6" fmla="*/ 19 w 19"/>
                  <a:gd name="T7" fmla="*/ 6 h 17"/>
                  <a:gd name="T8" fmla="*/ 8 w 1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8" y="0"/>
                    </a:moveTo>
                    <a:lnTo>
                      <a:pt x="0" y="11"/>
                    </a:lnTo>
                    <a:lnTo>
                      <a:pt x="14" y="17"/>
                    </a:lnTo>
                    <a:lnTo>
                      <a:pt x="19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266"/>
              <p:cNvSpPr>
                <a:spLocks/>
              </p:cNvSpPr>
              <p:nvPr/>
            </p:nvSpPr>
            <p:spPr bwMode="auto">
              <a:xfrm>
                <a:off x="3994" y="3075"/>
                <a:ext cx="52" cy="33"/>
              </a:xfrm>
              <a:custGeom>
                <a:avLst/>
                <a:gdLst>
                  <a:gd name="T0" fmla="*/ 6 w 52"/>
                  <a:gd name="T1" fmla="*/ 0 h 33"/>
                  <a:gd name="T2" fmla="*/ 0 w 52"/>
                  <a:gd name="T3" fmla="*/ 11 h 33"/>
                  <a:gd name="T4" fmla="*/ 47 w 52"/>
                  <a:gd name="T5" fmla="*/ 33 h 33"/>
                  <a:gd name="T6" fmla="*/ 52 w 52"/>
                  <a:gd name="T7" fmla="*/ 19 h 33"/>
                  <a:gd name="T8" fmla="*/ 6 w 52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6" y="0"/>
                    </a:moveTo>
                    <a:lnTo>
                      <a:pt x="0" y="11"/>
                    </a:lnTo>
                    <a:lnTo>
                      <a:pt x="47" y="33"/>
                    </a:lnTo>
                    <a:lnTo>
                      <a:pt x="52" y="1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267"/>
              <p:cNvSpPr>
                <a:spLocks/>
              </p:cNvSpPr>
              <p:nvPr/>
            </p:nvSpPr>
            <p:spPr bwMode="auto">
              <a:xfrm>
                <a:off x="4088" y="3116"/>
                <a:ext cx="16" cy="16"/>
              </a:xfrm>
              <a:custGeom>
                <a:avLst/>
                <a:gdLst>
                  <a:gd name="T0" fmla="*/ 5 w 16"/>
                  <a:gd name="T1" fmla="*/ 0 h 16"/>
                  <a:gd name="T2" fmla="*/ 0 w 16"/>
                  <a:gd name="T3" fmla="*/ 13 h 16"/>
                  <a:gd name="T4" fmla="*/ 11 w 16"/>
                  <a:gd name="T5" fmla="*/ 16 h 16"/>
                  <a:gd name="T6" fmla="*/ 16 w 16"/>
                  <a:gd name="T7" fmla="*/ 5 h 16"/>
                  <a:gd name="T8" fmla="*/ 5 w 16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0"/>
                    </a:moveTo>
                    <a:lnTo>
                      <a:pt x="0" y="13"/>
                    </a:lnTo>
                    <a:lnTo>
                      <a:pt x="11" y="16"/>
                    </a:lnTo>
                    <a:lnTo>
                      <a:pt x="16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268"/>
              <p:cNvSpPr>
                <a:spLocks/>
              </p:cNvSpPr>
              <p:nvPr/>
            </p:nvSpPr>
            <p:spPr bwMode="auto">
              <a:xfrm>
                <a:off x="4143" y="3143"/>
                <a:ext cx="52" cy="32"/>
              </a:xfrm>
              <a:custGeom>
                <a:avLst/>
                <a:gdLst>
                  <a:gd name="T0" fmla="*/ 8 w 52"/>
                  <a:gd name="T1" fmla="*/ 0 h 32"/>
                  <a:gd name="T2" fmla="*/ 0 w 52"/>
                  <a:gd name="T3" fmla="*/ 11 h 32"/>
                  <a:gd name="T4" fmla="*/ 46 w 52"/>
                  <a:gd name="T5" fmla="*/ 32 h 32"/>
                  <a:gd name="T6" fmla="*/ 52 w 52"/>
                  <a:gd name="T7" fmla="*/ 21 h 32"/>
                  <a:gd name="T8" fmla="*/ 8 w 52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8" y="0"/>
                    </a:moveTo>
                    <a:lnTo>
                      <a:pt x="0" y="11"/>
                    </a:lnTo>
                    <a:lnTo>
                      <a:pt x="46" y="32"/>
                    </a:lnTo>
                    <a:lnTo>
                      <a:pt x="52" y="2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269"/>
              <p:cNvSpPr>
                <a:spLocks/>
              </p:cNvSpPr>
              <p:nvPr/>
            </p:nvSpPr>
            <p:spPr bwMode="auto">
              <a:xfrm>
                <a:off x="4236" y="3186"/>
                <a:ext cx="17" cy="14"/>
              </a:xfrm>
              <a:custGeom>
                <a:avLst/>
                <a:gdLst>
                  <a:gd name="T0" fmla="*/ 6 w 17"/>
                  <a:gd name="T1" fmla="*/ 0 h 14"/>
                  <a:gd name="T2" fmla="*/ 0 w 17"/>
                  <a:gd name="T3" fmla="*/ 11 h 14"/>
                  <a:gd name="T4" fmla="*/ 11 w 17"/>
                  <a:gd name="T5" fmla="*/ 14 h 14"/>
                  <a:gd name="T6" fmla="*/ 17 w 17"/>
                  <a:gd name="T7" fmla="*/ 5 h 14"/>
                  <a:gd name="T8" fmla="*/ 6 w 17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6" y="0"/>
                    </a:moveTo>
                    <a:lnTo>
                      <a:pt x="0" y="11"/>
                    </a:lnTo>
                    <a:lnTo>
                      <a:pt x="11" y="14"/>
                    </a:lnTo>
                    <a:lnTo>
                      <a:pt x="17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270"/>
              <p:cNvSpPr>
                <a:spLocks/>
              </p:cNvSpPr>
              <p:nvPr/>
            </p:nvSpPr>
            <p:spPr bwMode="auto">
              <a:xfrm>
                <a:off x="4291" y="3213"/>
                <a:ext cx="53" cy="30"/>
              </a:xfrm>
              <a:custGeom>
                <a:avLst/>
                <a:gdLst>
                  <a:gd name="T0" fmla="*/ 9 w 53"/>
                  <a:gd name="T1" fmla="*/ 0 h 30"/>
                  <a:gd name="T2" fmla="*/ 0 w 53"/>
                  <a:gd name="T3" fmla="*/ 8 h 30"/>
                  <a:gd name="T4" fmla="*/ 47 w 53"/>
                  <a:gd name="T5" fmla="*/ 30 h 30"/>
                  <a:gd name="T6" fmla="*/ 53 w 53"/>
                  <a:gd name="T7" fmla="*/ 19 h 30"/>
                  <a:gd name="T8" fmla="*/ 9 w 53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30">
                    <a:moveTo>
                      <a:pt x="9" y="0"/>
                    </a:moveTo>
                    <a:lnTo>
                      <a:pt x="0" y="8"/>
                    </a:lnTo>
                    <a:lnTo>
                      <a:pt x="47" y="30"/>
                    </a:lnTo>
                    <a:lnTo>
                      <a:pt x="53" y="1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271"/>
              <p:cNvSpPr>
                <a:spLocks/>
              </p:cNvSpPr>
              <p:nvPr/>
            </p:nvSpPr>
            <p:spPr bwMode="auto">
              <a:xfrm>
                <a:off x="4385" y="3254"/>
                <a:ext cx="16" cy="16"/>
              </a:xfrm>
              <a:custGeom>
                <a:avLst/>
                <a:gdLst>
                  <a:gd name="T0" fmla="*/ 5 w 16"/>
                  <a:gd name="T1" fmla="*/ 0 h 16"/>
                  <a:gd name="T2" fmla="*/ 0 w 16"/>
                  <a:gd name="T3" fmla="*/ 10 h 16"/>
                  <a:gd name="T4" fmla="*/ 11 w 16"/>
                  <a:gd name="T5" fmla="*/ 16 h 16"/>
                  <a:gd name="T6" fmla="*/ 16 w 16"/>
                  <a:gd name="T7" fmla="*/ 5 h 16"/>
                  <a:gd name="T8" fmla="*/ 5 w 16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0"/>
                    </a:moveTo>
                    <a:lnTo>
                      <a:pt x="0" y="10"/>
                    </a:lnTo>
                    <a:lnTo>
                      <a:pt x="11" y="16"/>
                    </a:lnTo>
                    <a:lnTo>
                      <a:pt x="16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272"/>
              <p:cNvSpPr>
                <a:spLocks/>
              </p:cNvSpPr>
              <p:nvPr/>
            </p:nvSpPr>
            <p:spPr bwMode="auto">
              <a:xfrm>
                <a:off x="4443" y="3281"/>
                <a:ext cx="49" cy="29"/>
              </a:xfrm>
              <a:custGeom>
                <a:avLst/>
                <a:gdLst>
                  <a:gd name="T0" fmla="*/ 5 w 49"/>
                  <a:gd name="T1" fmla="*/ 0 h 29"/>
                  <a:gd name="T2" fmla="*/ 0 w 49"/>
                  <a:gd name="T3" fmla="*/ 8 h 29"/>
                  <a:gd name="T4" fmla="*/ 44 w 49"/>
                  <a:gd name="T5" fmla="*/ 29 h 29"/>
                  <a:gd name="T6" fmla="*/ 49 w 49"/>
                  <a:gd name="T7" fmla="*/ 21 h 29"/>
                  <a:gd name="T8" fmla="*/ 5 w 49"/>
                  <a:gd name="T9" fmla="*/ 0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29">
                    <a:moveTo>
                      <a:pt x="5" y="0"/>
                    </a:moveTo>
                    <a:lnTo>
                      <a:pt x="0" y="8"/>
                    </a:lnTo>
                    <a:lnTo>
                      <a:pt x="44" y="29"/>
                    </a:lnTo>
                    <a:lnTo>
                      <a:pt x="49" y="2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273"/>
              <p:cNvSpPr>
                <a:spLocks/>
              </p:cNvSpPr>
              <p:nvPr/>
            </p:nvSpPr>
            <p:spPr bwMode="auto">
              <a:xfrm>
                <a:off x="4534" y="3321"/>
                <a:ext cx="16" cy="16"/>
              </a:xfrm>
              <a:custGeom>
                <a:avLst/>
                <a:gdLst>
                  <a:gd name="T0" fmla="*/ 5 w 16"/>
                  <a:gd name="T1" fmla="*/ 0 h 16"/>
                  <a:gd name="T2" fmla="*/ 0 w 16"/>
                  <a:gd name="T3" fmla="*/ 11 h 16"/>
                  <a:gd name="T4" fmla="*/ 11 w 16"/>
                  <a:gd name="T5" fmla="*/ 16 h 16"/>
                  <a:gd name="T6" fmla="*/ 16 w 16"/>
                  <a:gd name="T7" fmla="*/ 5 h 16"/>
                  <a:gd name="T8" fmla="*/ 5 w 16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5" y="0"/>
                    </a:moveTo>
                    <a:lnTo>
                      <a:pt x="0" y="11"/>
                    </a:lnTo>
                    <a:lnTo>
                      <a:pt x="11" y="16"/>
                    </a:lnTo>
                    <a:lnTo>
                      <a:pt x="16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274"/>
              <p:cNvSpPr>
                <a:spLocks/>
              </p:cNvSpPr>
              <p:nvPr/>
            </p:nvSpPr>
            <p:spPr bwMode="auto">
              <a:xfrm>
                <a:off x="4591" y="3348"/>
                <a:ext cx="50" cy="33"/>
              </a:xfrm>
              <a:custGeom>
                <a:avLst/>
                <a:gdLst>
                  <a:gd name="T0" fmla="*/ 6 w 50"/>
                  <a:gd name="T1" fmla="*/ 0 h 33"/>
                  <a:gd name="T2" fmla="*/ 0 w 50"/>
                  <a:gd name="T3" fmla="*/ 11 h 33"/>
                  <a:gd name="T4" fmla="*/ 44 w 50"/>
                  <a:gd name="T5" fmla="*/ 33 h 33"/>
                  <a:gd name="T6" fmla="*/ 50 w 50"/>
                  <a:gd name="T7" fmla="*/ 22 h 33"/>
                  <a:gd name="T8" fmla="*/ 6 w 50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" h="33">
                    <a:moveTo>
                      <a:pt x="6" y="0"/>
                    </a:moveTo>
                    <a:lnTo>
                      <a:pt x="0" y="11"/>
                    </a:lnTo>
                    <a:lnTo>
                      <a:pt x="44" y="33"/>
                    </a:lnTo>
                    <a:lnTo>
                      <a:pt x="50" y="2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275"/>
              <p:cNvSpPr>
                <a:spLocks/>
              </p:cNvSpPr>
              <p:nvPr/>
            </p:nvSpPr>
            <p:spPr bwMode="auto">
              <a:xfrm>
                <a:off x="4682" y="3391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11 h 17"/>
                  <a:gd name="T4" fmla="*/ 11 w 17"/>
                  <a:gd name="T5" fmla="*/ 17 h 17"/>
                  <a:gd name="T6" fmla="*/ 17 w 17"/>
                  <a:gd name="T7" fmla="*/ 6 h 17"/>
                  <a:gd name="T8" fmla="*/ 6 w 17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11"/>
                    </a:lnTo>
                    <a:lnTo>
                      <a:pt x="11" y="17"/>
                    </a:lnTo>
                    <a:lnTo>
                      <a:pt x="17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276"/>
              <p:cNvSpPr>
                <a:spLocks/>
              </p:cNvSpPr>
              <p:nvPr/>
            </p:nvSpPr>
            <p:spPr bwMode="auto">
              <a:xfrm>
                <a:off x="4740" y="3418"/>
                <a:ext cx="44" cy="27"/>
              </a:xfrm>
              <a:custGeom>
                <a:avLst/>
                <a:gdLst>
                  <a:gd name="T0" fmla="*/ 6 w 44"/>
                  <a:gd name="T1" fmla="*/ 0 h 27"/>
                  <a:gd name="T2" fmla="*/ 0 w 44"/>
                  <a:gd name="T3" fmla="*/ 8 h 27"/>
                  <a:gd name="T4" fmla="*/ 39 w 44"/>
                  <a:gd name="T5" fmla="*/ 27 h 27"/>
                  <a:gd name="T6" fmla="*/ 44 w 44"/>
                  <a:gd name="T7" fmla="*/ 17 h 27"/>
                  <a:gd name="T8" fmla="*/ 6 w 44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27">
                    <a:moveTo>
                      <a:pt x="6" y="0"/>
                    </a:moveTo>
                    <a:lnTo>
                      <a:pt x="0" y="8"/>
                    </a:lnTo>
                    <a:lnTo>
                      <a:pt x="39" y="27"/>
                    </a:lnTo>
                    <a:lnTo>
                      <a:pt x="44" y="1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Rectangle 277"/>
              <p:cNvSpPr>
                <a:spLocks noChangeArrowheads="1"/>
              </p:cNvSpPr>
              <p:nvPr/>
            </p:nvSpPr>
            <p:spPr bwMode="auto">
              <a:xfrm>
                <a:off x="2637" y="3032"/>
                <a:ext cx="917" cy="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69" name="Rectangle 278"/>
              <p:cNvSpPr>
                <a:spLocks noChangeArrowheads="1"/>
              </p:cNvSpPr>
              <p:nvPr/>
            </p:nvSpPr>
            <p:spPr bwMode="auto">
              <a:xfrm>
                <a:off x="2637" y="3038"/>
                <a:ext cx="1135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00" dirty="0">
                    <a:solidFill>
                      <a:srgbClr val="000000"/>
                    </a:solidFill>
                  </a:rPr>
                  <a:t>Without </a:t>
                </a:r>
                <a:r>
                  <a:rPr lang="en-US" altLang="en-US" sz="1700" dirty="0" smtClean="0">
                    <a:solidFill>
                      <a:srgbClr val="000000"/>
                    </a:solidFill>
                  </a:rPr>
                  <a:t>dehydration</a:t>
                </a:r>
                <a:endParaRPr lang="en-US" altLang="en-US" sz="2400" dirty="0"/>
              </a:p>
            </p:txBody>
          </p:sp>
          <p:sp>
            <p:nvSpPr>
              <p:cNvPr id="270" name="Line 279"/>
              <p:cNvSpPr>
                <a:spLocks noChangeShapeType="1"/>
              </p:cNvSpPr>
              <p:nvPr/>
            </p:nvSpPr>
            <p:spPr bwMode="auto">
              <a:xfrm flipV="1">
                <a:off x="3132" y="2813"/>
                <a:ext cx="276" cy="203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Line 280"/>
              <p:cNvSpPr>
                <a:spLocks noChangeShapeType="1"/>
              </p:cNvSpPr>
              <p:nvPr/>
            </p:nvSpPr>
            <p:spPr bwMode="auto">
              <a:xfrm flipV="1">
                <a:off x="3804" y="2330"/>
                <a:ext cx="160" cy="1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Rectangle 281"/>
              <p:cNvSpPr>
                <a:spLocks noChangeArrowheads="1"/>
              </p:cNvSpPr>
              <p:nvPr/>
            </p:nvSpPr>
            <p:spPr bwMode="auto">
              <a:xfrm>
                <a:off x="3782" y="2122"/>
                <a:ext cx="490" cy="1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73" name="Rectangle 282"/>
              <p:cNvSpPr>
                <a:spLocks noChangeArrowheads="1"/>
              </p:cNvSpPr>
              <p:nvPr/>
            </p:nvSpPr>
            <p:spPr bwMode="auto">
              <a:xfrm>
                <a:off x="3796" y="2138"/>
                <a:ext cx="493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00">
                    <a:solidFill>
                      <a:srgbClr val="000000"/>
                    </a:solidFill>
                  </a:rPr>
                  <a:t>End use</a:t>
                </a:r>
                <a:endParaRPr lang="en-US" altLang="en-US" sz="2400"/>
              </a:p>
            </p:txBody>
          </p:sp>
          <p:sp>
            <p:nvSpPr>
              <p:cNvPr id="274" name="Rectangle 283"/>
              <p:cNvSpPr>
                <a:spLocks noChangeArrowheads="1"/>
              </p:cNvSpPr>
              <p:nvPr/>
            </p:nvSpPr>
            <p:spPr bwMode="auto">
              <a:xfrm>
                <a:off x="4801" y="3832"/>
                <a:ext cx="825" cy="2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75" name="Rectangle 284"/>
              <p:cNvSpPr>
                <a:spLocks noChangeArrowheads="1"/>
              </p:cNvSpPr>
              <p:nvPr/>
            </p:nvSpPr>
            <p:spPr bwMode="auto">
              <a:xfrm>
                <a:off x="4883" y="3877"/>
                <a:ext cx="336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00">
                    <a:solidFill>
                      <a:srgbClr val="000000"/>
                    </a:solidFill>
                  </a:rPr>
                  <a:t>Time</a:t>
                </a:r>
                <a:endParaRPr lang="en-US" altLang="en-US" sz="2400"/>
              </a:p>
            </p:txBody>
          </p:sp>
          <p:sp>
            <p:nvSpPr>
              <p:cNvPr id="276" name="Oval 285"/>
              <p:cNvSpPr>
                <a:spLocks noChangeArrowheads="1"/>
              </p:cNvSpPr>
              <p:nvPr/>
            </p:nvSpPr>
            <p:spPr bwMode="auto">
              <a:xfrm>
                <a:off x="3752" y="2468"/>
                <a:ext cx="85" cy="83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sp>
          <p:nvSpPr>
            <p:cNvPr id="227" name="Rectangle 287"/>
            <p:cNvSpPr>
              <a:spLocks noChangeArrowheads="1"/>
            </p:cNvSpPr>
            <p:nvPr/>
          </p:nvSpPr>
          <p:spPr bwMode="auto">
            <a:xfrm>
              <a:off x="5268" y="3998"/>
              <a:ext cx="93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>
                  <a:solidFill>
                    <a:srgbClr val="000000"/>
                  </a:solidFill>
                </a:rPr>
                <a:t> </a:t>
              </a:r>
              <a:endParaRPr lang="en-US" altLang="en-US" sz="2400"/>
            </a:p>
          </p:txBody>
        </p:sp>
      </p:grpSp>
      <p:cxnSp>
        <p:nvCxnSpPr>
          <p:cNvPr id="277" name="Straight Connector 276"/>
          <p:cNvCxnSpPr>
            <a:stCxn id="173" idx="1"/>
            <a:endCxn id="174" idx="1"/>
          </p:cNvCxnSpPr>
          <p:nvPr/>
        </p:nvCxnSpPr>
        <p:spPr>
          <a:xfrm>
            <a:off x="2968625" y="3062288"/>
            <a:ext cx="377825" cy="26511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Oval 277"/>
          <p:cNvSpPr/>
          <p:nvPr/>
        </p:nvSpPr>
        <p:spPr>
          <a:xfrm>
            <a:off x="3973513" y="3479800"/>
            <a:ext cx="147637" cy="10636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AutoShape 2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0" name="AutoShape 4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1" name="AutoShape 6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" name="AutoShape 8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3" name="Picture 5" descr="C:\Users\haofeng\Desktop\fruit-and-v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54" y="4490925"/>
            <a:ext cx="1017143" cy="9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healthydebates.com/wp-content/uploads/2014/09/MEA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35" y="4078140"/>
            <a:ext cx="954579" cy="5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nuts.com/images/auto/801x534/assets/1a2e165d7131d6a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31165" y="4821983"/>
            <a:ext cx="973718" cy="54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7" name="Straight Arrow Connector 286"/>
          <p:cNvCxnSpPr>
            <a:stCxn id="278" idx="0"/>
          </p:cNvCxnSpPr>
          <p:nvPr/>
        </p:nvCxnSpPr>
        <p:spPr>
          <a:xfrm flipH="1">
            <a:off x="4047330" y="3479800"/>
            <a:ext cx="0" cy="19573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45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47508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Food Dehydration Technologies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0" name="AutoShape 4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data:image/jpeg;base64,/9j/4AAQSkZJRgABAQAAAQABAAD/2wCEAAkGBhQSERUUExQVFBUVFhgaFRgYGBcYFRYaGBgXGBQYFRQaHCYeFxojGhQXHy8gIycpLCwsFR8xNTAqNSYrLCkBCQoKDgwOGg8PGikkHh0vLC8pNSwsLCwtLDQuLywsKiwsKSwqLCwpLC8sLCwsLCwsLCwqLCwsLCwsLCwsLCwsLP/AABEIAMgA4AMBIgACEQEDEQH/xAAcAAABBQEBAQAAAAAAAAAAAAAAAwQFBgcCAQj/xAA5EAABAwIFAQUFCAEFAQEAAAABAAIRAyEEBRIxQVEGImFxgRMykaGxByNCUsHR4fBiFBUzcvGCFv/EABoBAAIDAQEAAAAAAAAAAAAAAAAFAgMEBgH/xAAxEQACAgEEAQIEBQMFAQAAAAAAAQIDEQQSITEFE0EiUWGhMnGBkdEUUrEjQsHh8Ab/2gAMAwEAAhEDEQA/ANwKEFCABCEIAEIQgAQhCABCEIAEISdeu1jS5xgDcoBLPCFFyagmJErK+1v2lVXONLD9wTEi73fsqTmjq9MsL6kveJLQTrbeweOCVinrIp4isnR6b/5+2yKlbJQz0u2fRiFiPZn7SsRhnhlcmpT2Id7zfI7rVsr7V4evSFRtQAch1iD08fRW16iE/oLtb4y7Scy5i+muiYQoSp2uogwA93i1tvmVw7tlRG4qDzb/ACvf6mr+5C0nkKCwHbPD1agpguDnWbIEE9JndTqshZGazF5AEIQpgCEIQAIQhAAgIQEABQgoQAIQhAAkMRjWs3Khe1PaL2DdDT33b/4jr5qq0871bkn9Slms1rp+GCyxjp9BK2HqPot9btQ0bNn1j9FzT7WsmHMcPEXCp2Nx8upiHCHOmJgjTaT0n6JzTxAMSLeX0SqPkdQnlv7GqvS0z42s0HDYptQSwghKqhYHNPZPmmbcibFXjDYgPaHN2IlPdLqVfH6i/VaZ0P6MUJVA7b9saY+7He8JhpPUlTPbbtKMPS0Nd948HzA6+Cw7MMwNSoSTKq1V+Pgj+o68J431perZ0uh1isWaplrQxwu0ttteOvqn2XZcbOMue4yXGSTPinGaZVSdRZiKNpZJAIkPZ/yC/Vt0hk2PlrY3adp+FvX5JVZnBv8ANznLTp1ZUU8SXv8Ar9MkjVwdLVL26iLgEf2fVeYzNnbNIEcSBA5jgLnOsWHvJpeo+qreJxOkw6xMxPHiVnScpYTOTUnJKLfC+xZctNfEOIoU3vI3jjzJhe5pl2Iw49pXpVAJuXe78ZIS32ddo2sxzi+GCqA0gCGg2AgcX+q2WtQa9pa9oc07hwBB8wd0zp0UZwzl5LdVStPNRTymlz/kxrsu+pisdSazuhjg4kW0taQSSB129VtKa4LLKVERSpsp/wDVoHxhOkx09HoxwZJPPQIQhaSIIQhAAhCEACAhAQAFCChAAhCEAZR2yrzXqEm+oj0FgozKjO8/vG0qydr8qPtnPAmf/foq/Q7hcQCAVymqk1N/mdrpZxdCS+SLFQyZ726yO7xJA/VKtDYIJAAEj9h9FC4b2pmGPIPgQF5Xc9g77XDzFr+KwWTzjEWVShh8yX0wJ43FaSSOhVy7G56Dgn1H2bS1F3kASfosxzbG9P6E/ZmTqWSVhzXe1o8Gl3e+IB+KZ+McoycvoU6upXRjD3bSIPPu0TsTXqVT+I2H5R+EfBV19S68OqABJLjYC58E7HZzExPsX/KfhMrRj3k+zoIWVafEcpL2EqVXYGdMiRKmHYMte52Fl7eNi8Ai4LR73mOir9QOYdLwWkcEQfgV3QxBBBaSHcEWM+EIcTTN13Qw8NP59MnMNm0QCwd0XLRJ9WnlN8yxDKlmgOLo7wBkDpHXwSeZCrpZVqO7zj0h/gXWEzCQpZs5gOk6S4gkizpHQ+d1XGCzuQlj4jSSsVkOvlnjP59jnKqc1mtaCIPqL8r6Uojuid4H0uvnrsXSD8QKtUu0McHOIBc5xmdIjckraqHakPEim4DjVY/ASVsp1NdCbslgVeagp2xjUulyTyFDsz0kxpThua+Ctj5TSy6l9mInp7F7EghNG5i3mQl6ddrtiFrr1NVn4ZJlThJdoUQiUK8iCEIQAIQhAAUIKEACEJKvXDGlzjYbqLeA7IftNhGuaCSAdvMfwoChhGtuBfqbn0HCVxWOdVeXHnboBwEnr4BErmdVdGyxuKHtEZV1qLYuXHf4dUjiXhzYdzwuxT6mZ/tkjiKHdsL/ADWTeTbRUc7yRlQW+6d03B62/VLZ9hAcudSb+BrXD/5Mn5SnebmRPIXPZfNGNqFtUSC06eRJ3BHQiy1aTUxTcZcZCUpLEl/t5Kr2Ta1tUuLQTAaw/iaQJcR0kWlXT2oHCQGXUA8vFIAkki57vgLgbWTltEbgbeKots3S+FmLVX+tZvG2a9m2Ylml8g7gj3m+RP0UHl/Z0YKoSR7bUQGvgAsHIid55Ctn+rtCjsY8O70TpnT4uO30J9Eeu18CIRvsjDYnwNcbgWVPaMqCRYeI8QeCCqFTyKtVqup02FwY4tkDu2O5dtsr7gqbnkl9z8bnw6p8KAAnT+nyU6bJQTLKdVOlNJ8DfIcsZh2BpI/c8lWGhjGfmCgmsZ+ED1/dd0sDzqI8Bx6pddp5z5zksWpi+y10MQ07EfFOqbgVTXuc3mfqE5webObZYJRsreGW7YzWYsty8Kj8HmbX22KeserYWt9FMotdjmjmTm2Nx/eVJ0cQHC38qDfC8p1SwyCnOj8pZW9s+V9/0KJ0RksrhliQm+ExYeOhG4ThdZXZGyKlF5TMDTi8MEBerxTPAKEFCABVbthjZikDHLo3/wAQrQSqBj62qo93JcfrA+SXeQsca9q9zVpYpzy/YQbWIG26Xw7YuUjScnNOoBuudaGjkx4AAJMfqm2ZVWhlvkua2M6n9lC5ziJaA2ZLhtyqpNLhEDmrS19T4KOo5aadUPBkcgxb1T0UXRJm3Tj1XTHAtg/+q5RjFdYMLsk/c4OMHgipmIaJmPMwElWwzS4Aevgk8Xhg0d1mud7i3xWeNUm+GRSyN6GYtc4hr3S4k2uByYsl8PjA1sVNxPUk+J6GISOCwopk6IaTMiJA9d07q0w5ndafHm/mr48Za5B9CNLGnUIgAyTJuZAiyWq40ne396pDLXCSTB0mAI2PWU/xVNrwdiOhXjg5rsi2RTcyBcQ0zBv/AHlSFPNyBANvkoDMcqeKgdTfpH4mkA2HQ8p3hsLqG/wUZV7cKLPM5JGvjZvN/mU3cH0j3304dcN1N1AHYHxVfzrGGkQyTDpuN46RwfFN6IpQC8Rfk8eIH7rRRoHasyf/AL/g1Uz2l3w2LPBvwpTJs3OtwebGIPlZUjB5m4ANpBjmgkzyLXkHaylP9zbTBc87Dj0jzmVkt8fOGdprck2m+jRHAEJTcKlZN27pl4p1A5gNmud7s9CeFb6dRYLq50cWLDIcPpilPFGm4H4+XKsbSqlinWVmy6tqptPgF0XgdRvUoN9YZk1cOFIcrwheoXTGA8KEFeFeMDxZ1mdMse4HqfktFKq/a3L5h7Rc+8Ovj5pbra98M/I1aae2WPmVGniIJvv8vBc1cWZUdiaulxZfrPqmtTEOG82XP2wx0NoxciUq46OU3pZkDU0zeLD6wobF4uyi6szqBg9ekeKjVTnls8nXxguGLxpI6JuypUizfUmP3Uf2ZrGs5znu1MYLWF3E9eQFPYqo0Cxv9EThtf8AqMXSjh4QlQeWt70BxuY28Em+ueqZ1MwA947cpvWzAR3bzyqmpSfHR5gXwuKca7h+GLeBFlOCsICq2WV4qieZHx2UtUqwrXJwfBDHAzxhFGo6oCdL/fHAI/EPPolaOPDhqa6QeiaY6rIgqs4LFFpIEtuY6FXRr9VOXuiHRba+N3vbxSuAxzRuOFC0cSC1wfckWUXXxtQHRTIhzTIPEWMfFThRKTWHyeD/AD7G06xIEHSbHp++yhzmz2CGkXINwLEdJTfL8TpfEAnodvVSf+w64dA0uJEkgAnkb2TaqtVrCNMERAx7tRM7zq9d1L4OsBThzmtjlw1T4RsFGY/DMp643FhfUOJv8UxGI1RKnhZyaZzbjt6JrMMaasQdjE3DTOzgODx8FpnY3tOH0GMeTqaA0E8wLLOcqaGghrSHyLEDvWMgg8QZlS2X1w14pAFjz7revTSeT4JZ5HT/ANRXjHR7XJRWDT6+ObBVm7Nv+4Z4ifiSsQp4/G4qoaDGGxLTpBG3NRxs0BbPlTfZMps/IxrfOAAfmo+I0L0snOT7M983OO0nkLlpsul04uPCvCvShDWQOCUyzLC+0ZHPCfkLh1NUyg2TjLBmWcYNzHHUFWMwpPddrXeUfRarnmPpBj26g58EC0wfPZUR1aCZH/i5nXThXNRjh/P6HR6CqVi3Syii4mq9u7HeogJlVD6nvG3Qbeq0oaC0TBtLtvgmbsuZIeGsBm1gZ9OVXDVpexot0kpdP9yCydj6dIO0HRJEwYPIulMfnzKbSTP6nyVmxmYVXMDXNZpHQaf4WeZp2arF7iG6gSSL3gmys20Wz3OX78GWvQzk3v4+40qdpdb++3SziLx59VIUsyZG4IHS6r+Lyiqz3qbh6T9EnlVImppH4iAfimMqKpRzHpGfU0en0WRjjWsyWt5dsfJvTzUlVxxZZwJI5n6p/QrspNhrRIECwgeMdVE4+sIJJ85S57Z4WBc8oaYrM9RIEhMsXjGNpim0HWTJPQfumZx0uJDbceXCaHFaS421Gf78Exqp28HkUm+SYbUZSEDUahFyQIuepuREqQbQDmNf7Sm3U6CB7/mQLgKn0sVBm54SoxcTax/u607MPODVCUMk9nFTSxp1awCQDABg7RzuoV+NJ2mEZefaVADdo63HqrBj6XdDg8NtIAdeJjYKT+oJ85iV7Cw517t3Pj/Sp/D5PAFUbjvC20dPBQNOvFYkizhBiwnrHopP/eHsaBrJAEAdJsQvGiSk332GcYkio2qBZ0B8fmbv5SE2x2YBxaRMgTP7cyujX7oBvrIsRNhP8J7guzYrV6VLUKJqOADiDpvYd0czb1XkViOCt8M2bsbmZxGDp1nAB7x95H4nN7hcepOmbqfavcDkFPD0GU2GG02xLjv1JPUm6Vw7WagDUYT+UObPwlXKLKHJPlEpRHdHkuiLhDSvQtaXBlAqHzXtIykS0DU4b3gDzPVTBWYZ2HNr1J31u+tkt8lqp6etOHu/2GPjtNDUWNS9i1YXto0kB7IB5aZjzET8FLYnE+0ouNJwJLTBH9sVmf8AqzYSU4w2MdTOqm5zT4Gx8xsUoq8vPDjZyn+jGtvio5Uq+Gv1Q1q5iZheGoD4k9UhmbC9xfABJkgbeNkwp4vSYKU7M/heToIUqUcx7JKrgu7IMT8/RNHVXsiQSByn2DxgJv8AO6fv0u/v1XqK3ZKDxJZIlmO1XO3RLhwcYPKMTlIcJB0+X7JgcNUZciR1G/w3Q459yaVc/wALwx/XwAd7o/lROK7LUyZ0gOmZFiOhsnmFzKP5T3D4qfPxXqlKHTaKbKXjEllEFVyt/QT5/oqvn+WYnctlg/Jceo3K0Yw7ZQWO7T0GuIbrfG5a20+ZIladNfap/BHIuv0mm2/E9pSsHhpaOp3TbE0wT16nopbH5u1zh92aevmR8YAUfiM4Yxha1gJIeJdezhEgdRMjxT6mMpPdLg526ChLCeRPLMs9o5oiSTAHFzv5J1mmUU2NkuaXSQWgztv/AAomnjyYi0CN+FzTeXE3Fhck2F49d+FftZbBxSFQ6HH2IdGm4MHxOwSXtxuXenKMBmBpGRBIld09LpJ3Kk1jshGX9o5wGFp1WkvqCm78PIAHX1TVtTT70GJvPTxTSk8bGU6azXYeAA533Q1gjDc3x7iRxrnOmfLwHEKcfnpIaZhzYLT4yDPnIChKeDADtUhwBLehjqvaVTiF68PonGqzfskuTR8Bj8Rjna69So9t9zDB1htmj4J7UwhpukxAgNA36kkjef0VWwOPd7INYIA7xvuBuD4JzTzF1Qh7r8ETsONM7jqk04Nzcmxlr9Y6n6FXCX8GidmO3IoH2dVpc2o/3wZLTAFwfeFhtt4rTAsKyyvTLgarS5rSJa2GmBEzI7wI4stxw7gWtLfdIGnyi3yTfQ2OUWm+hBJHTlWO1eVavvANhc8+vVWkpGrSV2opVsHF9FunudM1NGVOwx/v7pNji3wIV3zLs2HEupnS7kH3T+yquY4RwPeaWkCDPPiCuV1OilSso6zT62F/AgIN/km+Pyxrm9D1C6LCDbhKNrSbpdlxfBtW6L3RZAaX0jDtuvH8KRwuN6FPalMEbCFE18qcw6qdx+Xn0VqlGffDNashasS4ZOUsSIXr6XINz/bqv4bHyT1HH8KWw+KEC4v8vNeSi1xIy20OtntXDNPvCT/eU0dg3D3D6H9CpNta8W8/ou6zw1s7R4LxJpHkbJR4KpnOPLKTmyQTaOb7/JVFma1KYHdbpm8gSZ69Qned5vGIfqGq5AbceRUdjMeHSDTtHXYrptHSq619eTnNdqHda+MY4HNPHUJJrazfZkTF5324soSr3pkk2MfouW1xJJErvC4jVUFoG/nGwW9JoV5XuFbJ3NYXbQBIvN+U/wAqy5jmy4gfHdO8Zm9MscyCXERNonx6phlWatZId0IFpF1Cxya4L6dkW2zmvlZfV0UodeBx81bcq7CNj752r/FshvqdymfZnBGpU9pENBt4q+02QkWv1tkH6cHgf6bR1qO+Sy3+xB//AIzCx/wt+LvrKZYvsQwCaB0O6EyD67hW1c1G2lK4ay9P8T/c1xqrTTUUn+SMmzPBuaSHiHDf+8r3I8gq13dxp0A993Df3PgFoObu0MfUDGPdoLe8JgEiTHPqqrl5e2fZgEEFxECPExxC6GjUu2rK7K7dDbqLfUhhY+4u6l7OoaQvEEHm+3rZcYJ33pDvEA8c+iSqVDMkiXiDETHA+auuUdiG+wplj5Du/Dge67/HTeOCTK9VLeUJ/J6KyhqU2nn5fcOzuAY+u1lTVpcLFpABsbbW9LrW8AbWcSABYqvdmuy+imHOLS6SRANuoBtZWmgyBtHkmOlpda5EsmKFCChbio4qU5UXmmWCs3SbEbHp/Cl0nVpyqbK1JFtdjg8ozHNME6m4tcII+HmPBMQIN1oedZQKzCNnD3T+h8FR8Xgy06XgteOOCOoPIXKazROqW6PR1mi1kbo7ZdibIab3ldl4J6BNajyEU6yVyfyGGzPIlmOXh9/ddw4b+vUKGw1dzX+yqWcfdP4SeL9Cp2riOpVcznH6o0OFjcHoeoPQrTpsye19f4PLr5VUvKzjr/r+CQp5l1P9C6zDOCWqJqY6WQdAMCT1ItO/MBRtfGkgg3v70xAE7Ba4aZNlMb7bcSVTx7/T+SJxlF1SoXuNi7SB5cylnZM1+He+kXufTvUaSI0zuwc2RiGMZcGXHmZAne20pfDMpMYXuc+52Bgx1HinVTyvohDqUk3n8TInC4SabZaAXOBablxY33j5EwPQptjcPpcXCQDcdRKdPruc9hBJm1+gJIkqUzbMKbqWgsAdpZBG4IJn4g/JXrPZh2pPBA064a0y2SdjbZe5bRD3NERqcAfiumUXloAFusJ5lWWvNRjWAl2oQPGV5OSw8dnsY/Es9I0HLKLWNDQIACmcPVabOt4/uof/AE7mWcII3SntSuQsg9/J2KcbI9k08saJkuGrcCxFpHhdcYrMJbpAt08VDmuV415K8Sx0RcIx5bydYxmqm8HbSfoqHhtR2BWjjLn1aVRtMS4sgXje26jMl+zXFOJIhmkjuvILSDvcEwm+gqlsbx2VryMaZPLIXIMldUqi157o/U+Qutv7MYbSzSAIaAAY+KjMh7Cijd7gXkXI2A5DZ28+VbsPhwwAAQAnlFTjyzn/ACev/qZcdIUAXqEBbhKBQgoQAIQhACdWlKhc3yhtdsOsR7p5aVPJCvR5CotrUkXVWODyjMcfg3MOioLjY8OHUKNqsLVpWa5Y2swtd6HkHqqNmmW1KJh7dTeHBczqtA4vdDo6nR+QUltn2VzMm6oa5xYwg6iCATAnSCdp6qpVnBp0s1aWkxqM24ud+blW3H1B+UnzA/VQWY5NU0Co6m5oeTDiCAQOnVT0iaW1o1uyPq73L8hphqQeOl724FydW23AueFzmFNjW910u1EfhNo3tcdYI/FumTHlpI+cSelv7ZckahNvI7+h5umKijU7JP34PdbnMLWs1EHWSPeAaCHAdRcE+Sb08I+oZnunnf5qTybGPo1RUpmHNkAxaHDSfiCrvk/2f1nlxrMc1hEN0izifxCOAroc8JHM+Q+G5v5lLbUaKZYGi7mEO/ENEwB4HUZXeXdl34qp3CHREyYA8Sr1lP2T1/bA1QDSaZ3u/oI/D4q3ZV9nYoPe+m4DXENvDRyAeVZGE/cWylEhsh7G0qbdEa5F52McgKYwHZ+jSOplNrT1i6suW5P7MkuMnbbYJXE5cDdtirHD5Fams8lA7U4dzHCppJpkQ6N2kc+IUKKLXiWuB+v7habVy90EFsg78gqq5p9noeZpSw9IMfEJTqtE7Huj2NdNq1BYb4Kx/oylHFlP3nSeGi7ieICk2fZriyYNQBv/AHd9FY8h+z2nh+8SHP8AzESfTostXjrG/iNFmvrS4YnlWCLWNEd4gSOnh6K0YHB6G335SuHwTWbD15+KcALoKqdiwI7b3NngaukIWpLBmBAQgL0AKEFCABCEIAEIQgBN+HBSFXLGOEOGodCnaFBwT9iSnJdMrFbsrhmvn2LfCZI+Epj2syr2uHIAktMgc7QY9FcqlIHdMK+DIuLj5rNKrHRphc3jL5R84Zzl+gk3gH1E7ifmoud+Lcc+a23tZ2QFYOfTADo7zfzeI/yWRYvJXMcR062IPjKyuO06TR6uNkcS7RP/AGc4UOr3aHANM8iZEeH/AIvoOm2w8llf2XZAQ0VCLO2/6g2PmSPgtVYtenXGfmIvJWKdzwdQhCFpFoFeIQgAQvUIwB5CIXqEYAEIQpACEIQAICEBAAUIQgAQhCABCEIAEIQgAXkIQosDipQDtwCo3GdlcLVM1KLHkdR/ZQhR2pnqk10yQoYRrAAxoaBwBASoQhSwGT1CEL08BCEIAEIQvQBCEIAEIQgAQhCABAXqEA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74591529"/>
              </p:ext>
            </p:extLst>
          </p:nvPr>
        </p:nvGraphicFramePr>
        <p:xfrm>
          <a:off x="1371600" y="657239"/>
          <a:ext cx="6781800" cy="6124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90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23718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Paprika Drying 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6" descr="vsmltradi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" y="762000"/>
            <a:ext cx="44640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3" descr="papr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788040"/>
            <a:ext cx="69215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581400"/>
            <a:ext cx="38163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70925" y="2743200"/>
            <a:ext cx="13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Solar Drying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69405" y="5943600"/>
            <a:ext cx="148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Drying</a:t>
            </a:r>
            <a:endParaRPr lang="en-US" dirty="0"/>
          </a:p>
        </p:txBody>
      </p:sp>
      <p:sp>
        <p:nvSpPr>
          <p:cNvPr id="16" name="AutoShape 41"/>
          <p:cNvSpPr>
            <a:spLocks noChangeArrowheads="1"/>
          </p:cNvSpPr>
          <p:nvPr/>
        </p:nvSpPr>
        <p:spPr bwMode="auto">
          <a:xfrm>
            <a:off x="6019800" y="3465616"/>
            <a:ext cx="2952750" cy="1584325"/>
          </a:xfrm>
          <a:prstGeom prst="wedgeRoundRectCallout">
            <a:avLst>
              <a:gd name="adj1" fmla="val -118227"/>
              <a:gd name="adj2" fmla="val -3918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tr-TR" altLang="en-US" sz="1800" b="0">
                <a:solidFill>
                  <a:srgbClr val="FFFFFF"/>
                </a:solidFill>
                <a:latin typeface="Arial" charset="0"/>
              </a:rPr>
              <a:t>B</a:t>
            </a:r>
            <a:r>
              <a:rPr lang="en-US" altLang="en-US" sz="1800" b="0">
                <a:solidFill>
                  <a:srgbClr val="FFFFFF"/>
                </a:solidFill>
                <a:latin typeface="Arial" charset="0"/>
              </a:rPr>
              <a:t>oth drying and milling processes results in a </a:t>
            </a:r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20–53% loss of carotenoid</a:t>
            </a:r>
            <a:r>
              <a:rPr lang="en-US" altLang="en-US" sz="1800" b="0">
                <a:solidFill>
                  <a:srgbClr val="FFFFFF"/>
                </a:solidFill>
                <a:latin typeface="Arial" charset="0"/>
              </a:rPr>
              <a:t> in paprika</a:t>
            </a:r>
            <a:endParaRPr lang="tr-TR" altLang="en-US" sz="1800" b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5659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Paprika – Refractance Window Drying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vsmltradi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8" descr="Dryer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39519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27" descr="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" y="1143000"/>
            <a:ext cx="3570287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6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072"/>
          <p:cNvSpPr>
            <a:spLocks/>
          </p:cNvSpPr>
          <p:nvPr/>
        </p:nvSpPr>
        <p:spPr bwMode="auto">
          <a:xfrm>
            <a:off x="6248400" y="3352800"/>
            <a:ext cx="254000" cy="228600"/>
          </a:xfrm>
          <a:custGeom>
            <a:avLst/>
            <a:gdLst>
              <a:gd name="T0" fmla="*/ 0 w 160"/>
              <a:gd name="T1" fmla="*/ 228600 h 144"/>
              <a:gd name="T2" fmla="*/ 228600 w 160"/>
              <a:gd name="T3" fmla="*/ 152400 h 144"/>
              <a:gd name="T4" fmla="*/ 152400 w 160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44">
                <a:moveTo>
                  <a:pt x="0" y="144"/>
                </a:moveTo>
                <a:cubicBezTo>
                  <a:pt x="64" y="132"/>
                  <a:pt x="128" y="120"/>
                  <a:pt x="144" y="96"/>
                </a:cubicBezTo>
                <a:cubicBezTo>
                  <a:pt x="160" y="72"/>
                  <a:pt x="104" y="8"/>
                  <a:pt x="96" y="0"/>
                </a:cubicBezTo>
              </a:path>
            </a:pathLst>
          </a:custGeom>
          <a:solidFill>
            <a:srgbClr val="C00000"/>
          </a:solidFill>
          <a:ln w="38100" cmpd="sng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Line 2073"/>
          <p:cNvSpPr>
            <a:spLocks noChangeShapeType="1"/>
          </p:cNvSpPr>
          <p:nvPr/>
        </p:nvSpPr>
        <p:spPr bwMode="auto">
          <a:xfrm rot="10800000" flipV="1">
            <a:off x="6477000" y="2971800"/>
            <a:ext cx="228600" cy="381000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Text Box 2074"/>
          <p:cNvSpPr txBox="1">
            <a:spLocks noChangeArrowheads="1"/>
          </p:cNvSpPr>
          <p:nvPr/>
        </p:nvSpPr>
        <p:spPr bwMode="auto">
          <a:xfrm>
            <a:off x="6629400" y="2438400"/>
            <a:ext cx="3124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70C0"/>
                </a:solidFill>
              </a:rPr>
              <a:t>dried product</a:t>
            </a:r>
          </a:p>
        </p:txBody>
      </p:sp>
      <p:sp>
        <p:nvSpPr>
          <p:cNvPr id="6" name="Line 2078"/>
          <p:cNvSpPr>
            <a:spLocks noChangeShapeType="1"/>
          </p:cNvSpPr>
          <p:nvPr/>
        </p:nvSpPr>
        <p:spPr bwMode="auto">
          <a:xfrm>
            <a:off x="6299200" y="3567112"/>
            <a:ext cx="3048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Line 2079"/>
          <p:cNvSpPr>
            <a:spLocks noChangeShapeType="1"/>
          </p:cNvSpPr>
          <p:nvPr/>
        </p:nvSpPr>
        <p:spPr bwMode="auto">
          <a:xfrm flipH="1">
            <a:off x="6688138" y="3409950"/>
            <a:ext cx="609600" cy="152400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Text Box 2080"/>
          <p:cNvSpPr txBox="1">
            <a:spLocks noChangeArrowheads="1"/>
          </p:cNvSpPr>
          <p:nvPr/>
        </p:nvSpPr>
        <p:spPr bwMode="auto">
          <a:xfrm>
            <a:off x="7467600" y="3109912"/>
            <a:ext cx="167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70C0"/>
                </a:solidFill>
              </a:rPr>
              <a:t>scraper</a:t>
            </a:r>
          </a:p>
        </p:txBody>
      </p:sp>
      <p:sp>
        <p:nvSpPr>
          <p:cNvPr id="9" name="Oval 2053"/>
          <p:cNvSpPr>
            <a:spLocks noChangeArrowheads="1"/>
          </p:cNvSpPr>
          <p:nvPr/>
        </p:nvSpPr>
        <p:spPr bwMode="auto">
          <a:xfrm>
            <a:off x="4114800" y="2819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0" name="Line 2055"/>
          <p:cNvSpPr>
            <a:spLocks noChangeShapeType="1"/>
          </p:cNvSpPr>
          <p:nvPr/>
        </p:nvSpPr>
        <p:spPr bwMode="auto">
          <a:xfrm>
            <a:off x="1676400" y="4257675"/>
            <a:ext cx="4554538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Line 2056"/>
          <p:cNvSpPr>
            <a:spLocks noChangeShapeType="1"/>
          </p:cNvSpPr>
          <p:nvPr/>
        </p:nvSpPr>
        <p:spPr bwMode="auto">
          <a:xfrm>
            <a:off x="1905000" y="3505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Oval 2057"/>
          <p:cNvSpPr>
            <a:spLocks noChangeArrowheads="1"/>
          </p:cNvSpPr>
          <p:nvPr/>
        </p:nvSpPr>
        <p:spPr bwMode="auto">
          <a:xfrm>
            <a:off x="3048000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3" name="Oval 2058"/>
          <p:cNvSpPr>
            <a:spLocks noChangeArrowheads="1"/>
          </p:cNvSpPr>
          <p:nvPr/>
        </p:nvSpPr>
        <p:spPr bwMode="auto">
          <a:xfrm>
            <a:off x="3792538" y="2424112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4" name="Oval 2059"/>
          <p:cNvSpPr>
            <a:spLocks noChangeArrowheads="1"/>
          </p:cNvSpPr>
          <p:nvPr/>
        </p:nvSpPr>
        <p:spPr bwMode="auto">
          <a:xfrm>
            <a:off x="2776538" y="2500312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5" name="Oval 2060"/>
          <p:cNvSpPr>
            <a:spLocks noChangeArrowheads="1"/>
          </p:cNvSpPr>
          <p:nvPr/>
        </p:nvSpPr>
        <p:spPr bwMode="auto">
          <a:xfrm>
            <a:off x="3276600" y="2438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6" name="Text Box 2061"/>
          <p:cNvSpPr txBox="1">
            <a:spLocks noChangeArrowheads="1"/>
          </p:cNvSpPr>
          <p:nvPr/>
        </p:nvSpPr>
        <p:spPr bwMode="auto">
          <a:xfrm>
            <a:off x="3276600" y="3733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solidFill>
                <a:srgbClr val="0070C0"/>
              </a:solidFill>
            </a:endParaRPr>
          </a:p>
        </p:txBody>
      </p:sp>
      <p:sp>
        <p:nvSpPr>
          <p:cNvPr id="17" name="Rectangle 2063"/>
          <p:cNvSpPr>
            <a:spLocks noChangeArrowheads="1"/>
          </p:cNvSpPr>
          <p:nvPr/>
        </p:nvSpPr>
        <p:spPr bwMode="auto">
          <a:xfrm>
            <a:off x="1676400" y="3643312"/>
            <a:ext cx="4724400" cy="457200"/>
          </a:xfrm>
          <a:prstGeom prst="rect">
            <a:avLst/>
          </a:prstGeom>
          <a:solidFill>
            <a:srgbClr val="339933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0070C0"/>
                </a:solidFill>
              </a:rPr>
              <a:t>              </a:t>
            </a:r>
            <a:r>
              <a:rPr lang="en-US" altLang="en-US" sz="2800" dirty="0">
                <a:solidFill>
                  <a:schemeClr val="bg1"/>
                </a:solidFill>
              </a:rPr>
              <a:t>hot water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8" name="Line 2064"/>
          <p:cNvSpPr>
            <a:spLocks noChangeShapeType="1"/>
          </p:cNvSpPr>
          <p:nvPr/>
        </p:nvSpPr>
        <p:spPr bwMode="auto">
          <a:xfrm flipV="1">
            <a:off x="2590800" y="3643312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9" name="Line 2065"/>
          <p:cNvSpPr>
            <a:spLocks noChangeShapeType="1"/>
          </p:cNvSpPr>
          <p:nvPr/>
        </p:nvSpPr>
        <p:spPr bwMode="auto">
          <a:xfrm flipV="1">
            <a:off x="2743200" y="3643312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0" name="Line 2066"/>
          <p:cNvSpPr>
            <a:spLocks noChangeShapeType="1"/>
          </p:cNvSpPr>
          <p:nvPr/>
        </p:nvSpPr>
        <p:spPr bwMode="auto">
          <a:xfrm flipV="1">
            <a:off x="2895600" y="3643312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1" name="Line 2067"/>
          <p:cNvSpPr>
            <a:spLocks noChangeShapeType="1"/>
          </p:cNvSpPr>
          <p:nvPr/>
        </p:nvSpPr>
        <p:spPr bwMode="auto">
          <a:xfrm flipV="1">
            <a:off x="2362200" y="3643312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22" name="Group 2169"/>
          <p:cNvGrpSpPr>
            <a:grpSpLocks/>
          </p:cNvGrpSpPr>
          <p:nvPr/>
        </p:nvGrpSpPr>
        <p:grpSpPr bwMode="auto">
          <a:xfrm>
            <a:off x="4876800" y="4191000"/>
            <a:ext cx="228600" cy="152400"/>
            <a:chOff x="2928" y="2640"/>
            <a:chExt cx="144" cy="96"/>
          </a:xfrm>
        </p:grpSpPr>
        <p:sp>
          <p:nvSpPr>
            <p:cNvPr id="117" name="Line 2069"/>
            <p:cNvSpPr>
              <a:spLocks noChangeShapeType="1"/>
            </p:cNvSpPr>
            <p:nvPr/>
          </p:nvSpPr>
          <p:spPr bwMode="auto">
            <a:xfrm flipH="1">
              <a:off x="2928" y="2640"/>
              <a:ext cx="144" cy="48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8" name="Line 2070"/>
            <p:cNvSpPr>
              <a:spLocks noChangeShapeType="1"/>
            </p:cNvSpPr>
            <p:nvPr/>
          </p:nvSpPr>
          <p:spPr bwMode="auto">
            <a:xfrm flipH="1" flipV="1">
              <a:off x="2928" y="2688"/>
              <a:ext cx="144" cy="48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23" name="Line 2081"/>
          <p:cNvSpPr>
            <a:spLocks noChangeShapeType="1"/>
          </p:cNvSpPr>
          <p:nvPr/>
        </p:nvSpPr>
        <p:spPr bwMode="auto">
          <a:xfrm flipV="1">
            <a:off x="1600200" y="4648200"/>
            <a:ext cx="0" cy="228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4" name="Line 2083"/>
          <p:cNvSpPr>
            <a:spLocks noChangeShapeType="1"/>
          </p:cNvSpPr>
          <p:nvPr/>
        </p:nvSpPr>
        <p:spPr bwMode="auto">
          <a:xfrm>
            <a:off x="1611313" y="3616325"/>
            <a:ext cx="4724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25" name="Group 2084"/>
          <p:cNvGrpSpPr>
            <a:grpSpLocks/>
          </p:cNvGrpSpPr>
          <p:nvPr/>
        </p:nvGrpSpPr>
        <p:grpSpPr bwMode="auto">
          <a:xfrm>
            <a:off x="6248400" y="3581400"/>
            <a:ext cx="414338" cy="661987"/>
            <a:chOff x="3792" y="2304"/>
            <a:chExt cx="240" cy="384"/>
          </a:xfrm>
        </p:grpSpPr>
        <p:sp>
          <p:nvSpPr>
            <p:cNvPr id="115" name="Arc 2085"/>
            <p:cNvSpPr>
              <a:spLocks/>
            </p:cNvSpPr>
            <p:nvPr/>
          </p:nvSpPr>
          <p:spPr bwMode="auto">
            <a:xfrm>
              <a:off x="3840" y="2304"/>
              <a:ext cx="192" cy="240"/>
            </a:xfrm>
            <a:custGeom>
              <a:avLst/>
              <a:gdLst>
                <a:gd name="T0" fmla="*/ 0 w 21600"/>
                <a:gd name="T1" fmla="*/ 0 h 21600"/>
                <a:gd name="T2" fmla="*/ 192 w 21600"/>
                <a:gd name="T3" fmla="*/ 240 h 21600"/>
                <a:gd name="T4" fmla="*/ 0 w 21600"/>
                <a:gd name="T5" fmla="*/ 24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6" name="Arc 2086"/>
            <p:cNvSpPr>
              <a:spLocks/>
            </p:cNvSpPr>
            <p:nvPr/>
          </p:nvSpPr>
          <p:spPr bwMode="auto">
            <a:xfrm rot="5400000">
              <a:off x="3816" y="2472"/>
              <a:ext cx="192" cy="240"/>
            </a:xfrm>
            <a:custGeom>
              <a:avLst/>
              <a:gdLst>
                <a:gd name="T0" fmla="*/ 0 w 21600"/>
                <a:gd name="T1" fmla="*/ 0 h 21600"/>
                <a:gd name="T2" fmla="*/ 192 w 21600"/>
                <a:gd name="T3" fmla="*/ 240 h 21600"/>
                <a:gd name="T4" fmla="*/ 0 w 21600"/>
                <a:gd name="T5" fmla="*/ 24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26" name="Group 2087"/>
          <p:cNvGrpSpPr>
            <a:grpSpLocks/>
          </p:cNvGrpSpPr>
          <p:nvPr/>
        </p:nvGrpSpPr>
        <p:grpSpPr bwMode="auto">
          <a:xfrm rot="10800000">
            <a:off x="1319213" y="3581400"/>
            <a:ext cx="509587" cy="685800"/>
            <a:chOff x="3792" y="2304"/>
            <a:chExt cx="240" cy="384"/>
          </a:xfrm>
        </p:grpSpPr>
        <p:sp>
          <p:nvSpPr>
            <p:cNvPr id="113" name="Arc 2088"/>
            <p:cNvSpPr>
              <a:spLocks/>
            </p:cNvSpPr>
            <p:nvPr/>
          </p:nvSpPr>
          <p:spPr bwMode="auto">
            <a:xfrm>
              <a:off x="3840" y="2304"/>
              <a:ext cx="192" cy="240"/>
            </a:xfrm>
            <a:custGeom>
              <a:avLst/>
              <a:gdLst>
                <a:gd name="T0" fmla="*/ 0 w 21600"/>
                <a:gd name="T1" fmla="*/ 0 h 21600"/>
                <a:gd name="T2" fmla="*/ 192 w 21600"/>
                <a:gd name="T3" fmla="*/ 240 h 21600"/>
                <a:gd name="T4" fmla="*/ 0 w 21600"/>
                <a:gd name="T5" fmla="*/ 24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4" name="Arc 2089"/>
            <p:cNvSpPr>
              <a:spLocks/>
            </p:cNvSpPr>
            <p:nvPr/>
          </p:nvSpPr>
          <p:spPr bwMode="auto">
            <a:xfrm rot="5400000">
              <a:off x="3816" y="2472"/>
              <a:ext cx="192" cy="240"/>
            </a:xfrm>
            <a:custGeom>
              <a:avLst/>
              <a:gdLst>
                <a:gd name="T0" fmla="*/ 0 w 21600"/>
                <a:gd name="T1" fmla="*/ 0 h 21600"/>
                <a:gd name="T2" fmla="*/ 192 w 21600"/>
                <a:gd name="T3" fmla="*/ 240 h 21600"/>
                <a:gd name="T4" fmla="*/ 0 w 21600"/>
                <a:gd name="T5" fmla="*/ 24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27" name="Line 2090"/>
          <p:cNvSpPr>
            <a:spLocks noChangeShapeType="1"/>
          </p:cNvSpPr>
          <p:nvPr/>
        </p:nvSpPr>
        <p:spPr bwMode="auto">
          <a:xfrm flipV="1">
            <a:off x="1676400" y="4114800"/>
            <a:ext cx="0" cy="9906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8" name="Line 2091"/>
          <p:cNvSpPr>
            <a:spLocks noChangeShapeType="1"/>
          </p:cNvSpPr>
          <p:nvPr/>
        </p:nvSpPr>
        <p:spPr bwMode="auto">
          <a:xfrm flipV="1">
            <a:off x="6248400" y="4114800"/>
            <a:ext cx="0" cy="9906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9" name="Rectangle 2092"/>
          <p:cNvSpPr>
            <a:spLocks noChangeArrowheads="1"/>
          </p:cNvSpPr>
          <p:nvPr/>
        </p:nvSpPr>
        <p:spPr bwMode="auto">
          <a:xfrm>
            <a:off x="3632200" y="4953000"/>
            <a:ext cx="762000" cy="381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grpSp>
        <p:nvGrpSpPr>
          <p:cNvPr id="30" name="Group 2093"/>
          <p:cNvGrpSpPr>
            <a:grpSpLocks/>
          </p:cNvGrpSpPr>
          <p:nvPr/>
        </p:nvGrpSpPr>
        <p:grpSpPr bwMode="auto">
          <a:xfrm>
            <a:off x="4953000" y="4953000"/>
            <a:ext cx="457200" cy="457200"/>
            <a:chOff x="2976" y="2928"/>
            <a:chExt cx="288" cy="288"/>
          </a:xfrm>
        </p:grpSpPr>
        <p:sp>
          <p:nvSpPr>
            <p:cNvPr id="109" name="Oval 2094"/>
            <p:cNvSpPr>
              <a:spLocks noChangeArrowheads="1"/>
            </p:cNvSpPr>
            <p:nvPr/>
          </p:nvSpPr>
          <p:spPr bwMode="auto">
            <a:xfrm>
              <a:off x="3024" y="2928"/>
              <a:ext cx="192" cy="14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70C0"/>
                </a:solidFill>
              </a:endParaRPr>
            </a:p>
          </p:txBody>
        </p:sp>
        <p:sp>
          <p:nvSpPr>
            <p:cNvPr id="110" name="Line 2095"/>
            <p:cNvSpPr>
              <a:spLocks noChangeShapeType="1"/>
            </p:cNvSpPr>
            <p:nvPr/>
          </p:nvSpPr>
          <p:spPr bwMode="auto">
            <a:xfrm flipH="1">
              <a:off x="2976" y="3072"/>
              <a:ext cx="96" cy="144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1" name="Line 2096"/>
            <p:cNvSpPr>
              <a:spLocks noChangeShapeType="1"/>
            </p:cNvSpPr>
            <p:nvPr/>
          </p:nvSpPr>
          <p:spPr bwMode="auto">
            <a:xfrm>
              <a:off x="3168" y="3072"/>
              <a:ext cx="96" cy="144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2" name="Line 2097"/>
            <p:cNvSpPr>
              <a:spLocks noChangeShapeType="1"/>
            </p:cNvSpPr>
            <p:nvPr/>
          </p:nvSpPr>
          <p:spPr bwMode="auto">
            <a:xfrm>
              <a:off x="2976" y="3216"/>
              <a:ext cx="288" cy="0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31" name="Line 2098"/>
          <p:cNvSpPr>
            <a:spLocks noChangeShapeType="1"/>
          </p:cNvSpPr>
          <p:nvPr/>
        </p:nvSpPr>
        <p:spPr bwMode="auto">
          <a:xfrm>
            <a:off x="1676400" y="5105400"/>
            <a:ext cx="19812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2" name="Line 2099"/>
          <p:cNvSpPr>
            <a:spLocks noChangeShapeType="1"/>
          </p:cNvSpPr>
          <p:nvPr/>
        </p:nvSpPr>
        <p:spPr bwMode="auto">
          <a:xfrm>
            <a:off x="4410075" y="5118100"/>
            <a:ext cx="685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3" name="Line 2100"/>
          <p:cNvSpPr>
            <a:spLocks noChangeShapeType="1"/>
          </p:cNvSpPr>
          <p:nvPr/>
        </p:nvSpPr>
        <p:spPr bwMode="auto">
          <a:xfrm flipH="1">
            <a:off x="5334000" y="5105400"/>
            <a:ext cx="914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4" name="Text Box 2101"/>
          <p:cNvSpPr txBox="1">
            <a:spLocks noChangeArrowheads="1"/>
          </p:cNvSpPr>
          <p:nvPr/>
        </p:nvSpPr>
        <p:spPr bwMode="auto">
          <a:xfrm>
            <a:off x="3513138" y="5334000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70C0"/>
                </a:solidFill>
              </a:rPr>
              <a:t>heater</a:t>
            </a:r>
          </a:p>
        </p:txBody>
      </p:sp>
      <p:sp>
        <p:nvSpPr>
          <p:cNvPr id="35" name="Text Box 2102"/>
          <p:cNvSpPr txBox="1">
            <a:spLocks noChangeArrowheads="1"/>
          </p:cNvSpPr>
          <p:nvPr/>
        </p:nvSpPr>
        <p:spPr bwMode="auto">
          <a:xfrm>
            <a:off x="4741863" y="5334000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70C0"/>
                </a:solidFill>
              </a:rPr>
              <a:t>pump</a:t>
            </a:r>
          </a:p>
        </p:txBody>
      </p:sp>
      <p:sp>
        <p:nvSpPr>
          <p:cNvPr id="36" name="Text Box 2103"/>
          <p:cNvSpPr txBox="1">
            <a:spLocks noChangeArrowheads="1"/>
          </p:cNvSpPr>
          <p:nvPr/>
        </p:nvSpPr>
        <p:spPr bwMode="auto">
          <a:xfrm>
            <a:off x="2133600" y="4267200"/>
            <a:ext cx="4054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>
                <a:solidFill>
                  <a:srgbClr val="0070C0"/>
                </a:solidFill>
              </a:rPr>
              <a:t>Mylar plastic belt</a:t>
            </a:r>
          </a:p>
        </p:txBody>
      </p:sp>
      <p:sp>
        <p:nvSpPr>
          <p:cNvPr id="37" name="Line 2104"/>
          <p:cNvSpPr>
            <a:spLocks noChangeShapeType="1"/>
          </p:cNvSpPr>
          <p:nvPr/>
        </p:nvSpPr>
        <p:spPr bwMode="auto">
          <a:xfrm>
            <a:off x="6324600" y="4572000"/>
            <a:ext cx="0" cy="304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8" name="Line 2105"/>
          <p:cNvSpPr>
            <a:spLocks noChangeShapeType="1"/>
          </p:cNvSpPr>
          <p:nvPr/>
        </p:nvSpPr>
        <p:spPr bwMode="auto">
          <a:xfrm flipH="1">
            <a:off x="5791200" y="5181600"/>
            <a:ext cx="304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9" name="Line 2106"/>
          <p:cNvSpPr>
            <a:spLocks noChangeShapeType="1"/>
          </p:cNvSpPr>
          <p:nvPr/>
        </p:nvSpPr>
        <p:spPr bwMode="auto">
          <a:xfrm flipH="1">
            <a:off x="4572000" y="5181600"/>
            <a:ext cx="304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0" name="Line 2107"/>
          <p:cNvSpPr>
            <a:spLocks noChangeShapeType="1"/>
          </p:cNvSpPr>
          <p:nvPr/>
        </p:nvSpPr>
        <p:spPr bwMode="auto">
          <a:xfrm flipH="1">
            <a:off x="2743200" y="5181600"/>
            <a:ext cx="381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 Box 2108"/>
          <p:cNvSpPr txBox="1">
            <a:spLocks noChangeArrowheads="1"/>
          </p:cNvSpPr>
          <p:nvPr/>
        </p:nvSpPr>
        <p:spPr bwMode="auto">
          <a:xfrm>
            <a:off x="2286000" y="3810000"/>
            <a:ext cx="1600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70C0"/>
                </a:solidFill>
              </a:rPr>
              <a:t>heat</a:t>
            </a:r>
          </a:p>
        </p:txBody>
      </p:sp>
      <p:grpSp>
        <p:nvGrpSpPr>
          <p:cNvPr id="42" name="Group 2168"/>
          <p:cNvGrpSpPr>
            <a:grpSpLocks/>
          </p:cNvGrpSpPr>
          <p:nvPr/>
        </p:nvGrpSpPr>
        <p:grpSpPr bwMode="auto">
          <a:xfrm>
            <a:off x="1371600" y="4038600"/>
            <a:ext cx="152400" cy="152400"/>
            <a:chOff x="720" y="2544"/>
            <a:chExt cx="96" cy="96"/>
          </a:xfrm>
        </p:grpSpPr>
        <p:sp>
          <p:nvSpPr>
            <p:cNvPr id="107" name="Line 2109"/>
            <p:cNvSpPr>
              <a:spLocks noChangeShapeType="1"/>
            </p:cNvSpPr>
            <p:nvPr/>
          </p:nvSpPr>
          <p:spPr bwMode="auto">
            <a:xfrm>
              <a:off x="720" y="2544"/>
              <a:ext cx="96" cy="48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8" name="Line 2110"/>
            <p:cNvSpPr>
              <a:spLocks noChangeShapeType="1"/>
            </p:cNvSpPr>
            <p:nvPr/>
          </p:nvSpPr>
          <p:spPr bwMode="auto">
            <a:xfrm>
              <a:off x="720" y="2544"/>
              <a:ext cx="0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43" name="Group 2170"/>
          <p:cNvGrpSpPr>
            <a:grpSpLocks/>
          </p:cNvGrpSpPr>
          <p:nvPr/>
        </p:nvGrpSpPr>
        <p:grpSpPr bwMode="auto">
          <a:xfrm>
            <a:off x="6494463" y="4005262"/>
            <a:ext cx="228600" cy="152400"/>
            <a:chOff x="3936" y="2544"/>
            <a:chExt cx="144" cy="96"/>
          </a:xfrm>
        </p:grpSpPr>
        <p:sp>
          <p:nvSpPr>
            <p:cNvPr id="105" name="Line 2111"/>
            <p:cNvSpPr>
              <a:spLocks noChangeShapeType="1"/>
            </p:cNvSpPr>
            <p:nvPr/>
          </p:nvSpPr>
          <p:spPr bwMode="auto">
            <a:xfrm flipV="1">
              <a:off x="3936" y="2544"/>
              <a:ext cx="48" cy="96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6" name="Line 2112"/>
            <p:cNvSpPr>
              <a:spLocks noChangeShapeType="1"/>
            </p:cNvSpPr>
            <p:nvPr/>
          </p:nvSpPr>
          <p:spPr bwMode="auto">
            <a:xfrm flipV="1">
              <a:off x="3936" y="2640"/>
              <a:ext cx="144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44" name="Line 2113"/>
          <p:cNvSpPr>
            <a:spLocks noChangeShapeType="1"/>
          </p:cNvSpPr>
          <p:nvPr/>
        </p:nvSpPr>
        <p:spPr bwMode="auto">
          <a:xfrm>
            <a:off x="1828800" y="3581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5" name="Oval 2114"/>
          <p:cNvSpPr>
            <a:spLocks noChangeArrowheads="1"/>
          </p:cNvSpPr>
          <p:nvPr/>
        </p:nvSpPr>
        <p:spPr bwMode="auto">
          <a:xfrm>
            <a:off x="1676400" y="3429000"/>
            <a:ext cx="76200" cy="76200"/>
          </a:xfrm>
          <a:prstGeom prst="ellipse">
            <a:avLst/>
          </a:prstGeom>
          <a:solidFill>
            <a:srgbClr val="C0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70C0"/>
              </a:solidFill>
            </a:endParaRPr>
          </a:p>
        </p:txBody>
      </p:sp>
      <p:sp>
        <p:nvSpPr>
          <p:cNvPr id="46" name="Line 2115"/>
          <p:cNvSpPr>
            <a:spLocks noChangeShapeType="1"/>
          </p:cNvSpPr>
          <p:nvPr/>
        </p:nvSpPr>
        <p:spPr bwMode="auto">
          <a:xfrm>
            <a:off x="1752600" y="3505200"/>
            <a:ext cx="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7" name="Oval 2116"/>
          <p:cNvSpPr>
            <a:spLocks noChangeArrowheads="1"/>
          </p:cNvSpPr>
          <p:nvPr/>
        </p:nvSpPr>
        <p:spPr bwMode="auto">
          <a:xfrm>
            <a:off x="1752600" y="3505200"/>
            <a:ext cx="76200" cy="76200"/>
          </a:xfrm>
          <a:prstGeom prst="ellipse">
            <a:avLst/>
          </a:prstGeom>
          <a:solidFill>
            <a:srgbClr val="C0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70C0"/>
              </a:solidFill>
            </a:endParaRPr>
          </a:p>
        </p:txBody>
      </p:sp>
      <p:sp>
        <p:nvSpPr>
          <p:cNvPr id="48" name="Text Box 2119"/>
          <p:cNvSpPr txBox="1">
            <a:spLocks noChangeArrowheads="1"/>
          </p:cNvSpPr>
          <p:nvPr/>
        </p:nvSpPr>
        <p:spPr bwMode="auto">
          <a:xfrm>
            <a:off x="1143000" y="1676400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70C0"/>
                </a:solidFill>
              </a:rPr>
              <a:t>wet product</a:t>
            </a:r>
          </a:p>
        </p:txBody>
      </p:sp>
      <p:grpSp>
        <p:nvGrpSpPr>
          <p:cNvPr id="49" name="Group 2120"/>
          <p:cNvGrpSpPr>
            <a:grpSpLocks/>
          </p:cNvGrpSpPr>
          <p:nvPr/>
        </p:nvGrpSpPr>
        <p:grpSpPr bwMode="auto">
          <a:xfrm>
            <a:off x="914400" y="2514600"/>
            <a:ext cx="533400" cy="685800"/>
            <a:chOff x="528" y="1728"/>
            <a:chExt cx="336" cy="432"/>
          </a:xfrm>
        </p:grpSpPr>
        <p:sp>
          <p:nvSpPr>
            <p:cNvPr id="98" name="Line 2121"/>
            <p:cNvSpPr>
              <a:spLocks noChangeShapeType="1"/>
            </p:cNvSpPr>
            <p:nvPr/>
          </p:nvSpPr>
          <p:spPr bwMode="auto">
            <a:xfrm>
              <a:off x="624" y="2016"/>
              <a:ext cx="240" cy="144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99" name="Line 2122"/>
            <p:cNvSpPr>
              <a:spLocks noChangeShapeType="1"/>
            </p:cNvSpPr>
            <p:nvPr/>
          </p:nvSpPr>
          <p:spPr bwMode="auto">
            <a:xfrm>
              <a:off x="720" y="1824"/>
              <a:ext cx="144" cy="288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0" name="Line 2123"/>
            <p:cNvSpPr>
              <a:spLocks noChangeShapeType="1"/>
            </p:cNvSpPr>
            <p:nvPr/>
          </p:nvSpPr>
          <p:spPr bwMode="auto">
            <a:xfrm>
              <a:off x="864" y="2112"/>
              <a:ext cx="0" cy="48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1" name="Line 2124"/>
            <p:cNvSpPr>
              <a:spLocks noChangeShapeType="1"/>
            </p:cNvSpPr>
            <p:nvPr/>
          </p:nvSpPr>
          <p:spPr bwMode="auto">
            <a:xfrm flipH="1">
              <a:off x="624" y="1824"/>
              <a:ext cx="96" cy="192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2" name="Line 2125"/>
            <p:cNvSpPr>
              <a:spLocks noChangeShapeType="1"/>
            </p:cNvSpPr>
            <p:nvPr/>
          </p:nvSpPr>
          <p:spPr bwMode="auto">
            <a:xfrm flipH="1" flipV="1">
              <a:off x="528" y="1968"/>
              <a:ext cx="96" cy="48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3" name="Line 2126"/>
            <p:cNvSpPr>
              <a:spLocks noChangeShapeType="1"/>
            </p:cNvSpPr>
            <p:nvPr/>
          </p:nvSpPr>
          <p:spPr bwMode="auto">
            <a:xfrm flipH="1" flipV="1">
              <a:off x="624" y="1728"/>
              <a:ext cx="96" cy="96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4" name="Line 2127"/>
            <p:cNvSpPr>
              <a:spLocks noChangeShapeType="1"/>
            </p:cNvSpPr>
            <p:nvPr/>
          </p:nvSpPr>
          <p:spPr bwMode="auto">
            <a:xfrm flipH="1">
              <a:off x="528" y="1728"/>
              <a:ext cx="96" cy="240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50" name="Line 2128"/>
          <p:cNvSpPr>
            <a:spLocks noChangeShapeType="1"/>
          </p:cNvSpPr>
          <p:nvPr/>
        </p:nvSpPr>
        <p:spPr bwMode="auto">
          <a:xfrm>
            <a:off x="1524000" y="3276600"/>
            <a:ext cx="0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1" name="Line 2129"/>
          <p:cNvSpPr>
            <a:spLocks noChangeShapeType="1"/>
          </p:cNvSpPr>
          <p:nvPr/>
        </p:nvSpPr>
        <p:spPr bwMode="auto">
          <a:xfrm>
            <a:off x="1676400" y="3429000"/>
            <a:ext cx="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2" name="Line 2130"/>
          <p:cNvSpPr>
            <a:spLocks noChangeShapeType="1"/>
          </p:cNvSpPr>
          <p:nvPr/>
        </p:nvSpPr>
        <p:spPr bwMode="auto">
          <a:xfrm>
            <a:off x="1676400" y="3505200"/>
            <a:ext cx="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3" name="Line 2131"/>
          <p:cNvSpPr>
            <a:spLocks noChangeShapeType="1"/>
          </p:cNvSpPr>
          <p:nvPr/>
        </p:nvSpPr>
        <p:spPr bwMode="auto">
          <a:xfrm>
            <a:off x="1600200" y="3352800"/>
            <a:ext cx="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4" name="Line 2132"/>
          <p:cNvSpPr>
            <a:spLocks noChangeShapeType="1"/>
          </p:cNvSpPr>
          <p:nvPr/>
        </p:nvSpPr>
        <p:spPr bwMode="auto">
          <a:xfrm>
            <a:off x="1600200" y="3429000"/>
            <a:ext cx="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5" name="Line 2133"/>
          <p:cNvSpPr>
            <a:spLocks noChangeShapeType="1"/>
          </p:cNvSpPr>
          <p:nvPr/>
        </p:nvSpPr>
        <p:spPr bwMode="auto">
          <a:xfrm>
            <a:off x="1676400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6" name="Oval 2134"/>
          <p:cNvSpPr>
            <a:spLocks noChangeArrowheads="1"/>
          </p:cNvSpPr>
          <p:nvPr/>
        </p:nvSpPr>
        <p:spPr bwMode="auto">
          <a:xfrm>
            <a:off x="1600200" y="3352800"/>
            <a:ext cx="76200" cy="76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70C0"/>
              </a:solidFill>
            </a:endParaRPr>
          </a:p>
        </p:txBody>
      </p:sp>
      <p:sp>
        <p:nvSpPr>
          <p:cNvPr id="57" name="Oval 2135"/>
          <p:cNvSpPr>
            <a:spLocks noChangeArrowheads="1"/>
          </p:cNvSpPr>
          <p:nvPr/>
        </p:nvSpPr>
        <p:spPr bwMode="auto">
          <a:xfrm>
            <a:off x="1524000" y="3276600"/>
            <a:ext cx="76200" cy="76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70C0"/>
              </a:solidFill>
            </a:endParaRPr>
          </a:p>
        </p:txBody>
      </p:sp>
      <p:sp>
        <p:nvSpPr>
          <p:cNvPr id="58" name="Oval 2136"/>
          <p:cNvSpPr>
            <a:spLocks noChangeArrowheads="1"/>
          </p:cNvSpPr>
          <p:nvPr/>
        </p:nvSpPr>
        <p:spPr bwMode="auto">
          <a:xfrm>
            <a:off x="1447800" y="3200400"/>
            <a:ext cx="76200" cy="762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 sz="2400">
              <a:solidFill>
                <a:srgbClr val="0070C0"/>
              </a:solidFill>
            </a:endParaRPr>
          </a:p>
        </p:txBody>
      </p:sp>
      <p:sp>
        <p:nvSpPr>
          <p:cNvPr id="59" name="Text Box 2137"/>
          <p:cNvSpPr txBox="1">
            <a:spLocks noChangeArrowheads="1"/>
          </p:cNvSpPr>
          <p:nvPr/>
        </p:nvSpPr>
        <p:spPr bwMode="auto">
          <a:xfrm>
            <a:off x="533400" y="1219200"/>
            <a:ext cx="2133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dirty="0">
                <a:solidFill>
                  <a:srgbClr val="0070C0"/>
                </a:solidFill>
              </a:rPr>
              <a:t>applicator</a:t>
            </a:r>
          </a:p>
        </p:txBody>
      </p:sp>
      <p:sp>
        <p:nvSpPr>
          <p:cNvPr id="60" name="Line 2138"/>
          <p:cNvSpPr>
            <a:spLocks noChangeShapeType="1"/>
          </p:cNvSpPr>
          <p:nvPr/>
        </p:nvSpPr>
        <p:spPr bwMode="auto">
          <a:xfrm>
            <a:off x="762000" y="1752600"/>
            <a:ext cx="228600" cy="762000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1" name="Line 2139"/>
          <p:cNvSpPr>
            <a:spLocks noChangeShapeType="1"/>
          </p:cNvSpPr>
          <p:nvPr/>
        </p:nvSpPr>
        <p:spPr bwMode="auto">
          <a:xfrm>
            <a:off x="5821363" y="2357437"/>
            <a:ext cx="0" cy="157163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2" name="Line 2141"/>
          <p:cNvSpPr>
            <a:spLocks noChangeShapeType="1"/>
          </p:cNvSpPr>
          <p:nvPr/>
        </p:nvSpPr>
        <p:spPr bwMode="auto">
          <a:xfrm>
            <a:off x="1674813" y="3576637"/>
            <a:ext cx="4572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3" name="Oval 2145"/>
          <p:cNvSpPr>
            <a:spLocks noChangeArrowheads="1"/>
          </p:cNvSpPr>
          <p:nvPr/>
        </p:nvSpPr>
        <p:spPr bwMode="auto">
          <a:xfrm>
            <a:off x="3962400" y="3276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64" name="Oval 2146"/>
          <p:cNvSpPr>
            <a:spLocks noChangeArrowheads="1"/>
          </p:cNvSpPr>
          <p:nvPr/>
        </p:nvSpPr>
        <p:spPr bwMode="auto">
          <a:xfrm>
            <a:off x="4495800" y="2971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65" name="Text Box 2147"/>
          <p:cNvSpPr txBox="1">
            <a:spLocks noChangeArrowheads="1"/>
          </p:cNvSpPr>
          <p:nvPr/>
        </p:nvSpPr>
        <p:spPr bwMode="auto">
          <a:xfrm>
            <a:off x="2557463" y="2667000"/>
            <a:ext cx="259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70C0"/>
                </a:solidFill>
              </a:rPr>
              <a:t>vapor</a:t>
            </a:r>
          </a:p>
        </p:txBody>
      </p:sp>
      <p:sp>
        <p:nvSpPr>
          <p:cNvPr id="66" name="Oval 2150"/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67" name="Oval 2151"/>
          <p:cNvSpPr>
            <a:spLocks noChangeArrowheads="1"/>
          </p:cNvSpPr>
          <p:nvPr/>
        </p:nvSpPr>
        <p:spPr bwMode="auto">
          <a:xfrm>
            <a:off x="2166938" y="2728912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68" name="Line 2152"/>
          <p:cNvSpPr>
            <a:spLocks noChangeShapeType="1"/>
          </p:cNvSpPr>
          <p:nvPr/>
        </p:nvSpPr>
        <p:spPr bwMode="auto">
          <a:xfrm flipV="1">
            <a:off x="1976438" y="2362200"/>
            <a:ext cx="4762" cy="166687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9" name="Line 2153"/>
          <p:cNvSpPr>
            <a:spLocks noChangeShapeType="1"/>
          </p:cNvSpPr>
          <p:nvPr/>
        </p:nvSpPr>
        <p:spPr bwMode="auto">
          <a:xfrm flipV="1">
            <a:off x="1981200" y="2357437"/>
            <a:ext cx="3844925" cy="4763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0" name="Line 2154"/>
          <p:cNvSpPr>
            <a:spLocks noChangeShapeType="1"/>
          </p:cNvSpPr>
          <p:nvPr/>
        </p:nvSpPr>
        <p:spPr bwMode="auto">
          <a:xfrm flipV="1">
            <a:off x="3962400" y="1981200"/>
            <a:ext cx="0" cy="381000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1" name="Line 2155"/>
          <p:cNvSpPr>
            <a:spLocks noChangeShapeType="1"/>
          </p:cNvSpPr>
          <p:nvPr/>
        </p:nvSpPr>
        <p:spPr bwMode="auto">
          <a:xfrm>
            <a:off x="3962400" y="1981200"/>
            <a:ext cx="1905000" cy="0"/>
          </a:xfrm>
          <a:prstGeom prst="lin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72" name="Group 2156"/>
          <p:cNvGrpSpPr>
            <a:grpSpLocks/>
          </p:cNvGrpSpPr>
          <p:nvPr/>
        </p:nvGrpSpPr>
        <p:grpSpPr bwMode="auto">
          <a:xfrm>
            <a:off x="5791200" y="1828800"/>
            <a:ext cx="457200" cy="457200"/>
            <a:chOff x="2976" y="2928"/>
            <a:chExt cx="288" cy="288"/>
          </a:xfrm>
        </p:grpSpPr>
        <p:sp>
          <p:nvSpPr>
            <p:cNvPr id="94" name="Oval 2157"/>
            <p:cNvSpPr>
              <a:spLocks noChangeArrowheads="1"/>
            </p:cNvSpPr>
            <p:nvPr/>
          </p:nvSpPr>
          <p:spPr bwMode="auto">
            <a:xfrm>
              <a:off x="3024" y="2928"/>
              <a:ext cx="192" cy="14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solidFill>
                  <a:srgbClr val="0070C0"/>
                </a:solidFill>
              </a:endParaRPr>
            </a:p>
          </p:txBody>
        </p:sp>
        <p:sp>
          <p:nvSpPr>
            <p:cNvPr id="95" name="Line 2158"/>
            <p:cNvSpPr>
              <a:spLocks noChangeShapeType="1"/>
            </p:cNvSpPr>
            <p:nvPr/>
          </p:nvSpPr>
          <p:spPr bwMode="auto">
            <a:xfrm flipH="1">
              <a:off x="2976" y="3072"/>
              <a:ext cx="96" cy="144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96" name="Line 2159"/>
            <p:cNvSpPr>
              <a:spLocks noChangeShapeType="1"/>
            </p:cNvSpPr>
            <p:nvPr/>
          </p:nvSpPr>
          <p:spPr bwMode="auto">
            <a:xfrm>
              <a:off x="3168" y="3072"/>
              <a:ext cx="96" cy="144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97" name="Line 2160"/>
            <p:cNvSpPr>
              <a:spLocks noChangeShapeType="1"/>
            </p:cNvSpPr>
            <p:nvPr/>
          </p:nvSpPr>
          <p:spPr bwMode="auto">
            <a:xfrm>
              <a:off x="2976" y="3216"/>
              <a:ext cx="288" cy="0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73" name="Line 2161"/>
          <p:cNvSpPr>
            <a:spLocks noChangeShapeType="1"/>
          </p:cNvSpPr>
          <p:nvPr/>
        </p:nvSpPr>
        <p:spPr bwMode="auto">
          <a:xfrm rot="5400000" flipH="1">
            <a:off x="3924300" y="2171700"/>
            <a:ext cx="228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4" name="Line 2162"/>
          <p:cNvSpPr>
            <a:spLocks noChangeShapeType="1"/>
          </p:cNvSpPr>
          <p:nvPr/>
        </p:nvSpPr>
        <p:spPr bwMode="auto">
          <a:xfrm rot="10800000" flipH="1" flipV="1">
            <a:off x="4495800" y="1828800"/>
            <a:ext cx="304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5" name="Line 2163"/>
          <p:cNvSpPr>
            <a:spLocks noChangeShapeType="1"/>
          </p:cNvSpPr>
          <p:nvPr/>
        </p:nvSpPr>
        <p:spPr bwMode="auto">
          <a:xfrm rot="5400000" flipH="1">
            <a:off x="5829300" y="1638300"/>
            <a:ext cx="3810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6" name="Text Box 2165"/>
          <p:cNvSpPr txBox="1">
            <a:spLocks noChangeArrowheads="1"/>
          </p:cNvSpPr>
          <p:nvPr/>
        </p:nvSpPr>
        <p:spPr bwMode="auto">
          <a:xfrm>
            <a:off x="6172200" y="990600"/>
            <a:ext cx="2209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70C0"/>
                </a:solidFill>
              </a:rPr>
              <a:t>exhaust system</a:t>
            </a:r>
          </a:p>
        </p:txBody>
      </p:sp>
      <p:sp>
        <p:nvSpPr>
          <p:cNvPr id="77" name="Line 2172"/>
          <p:cNvSpPr>
            <a:spLocks noChangeShapeType="1"/>
          </p:cNvSpPr>
          <p:nvPr/>
        </p:nvSpPr>
        <p:spPr bwMode="auto">
          <a:xfrm>
            <a:off x="1549400" y="2195512"/>
            <a:ext cx="68263" cy="1009650"/>
          </a:xfrm>
          <a:prstGeom prst="line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8" name="Line 2176"/>
          <p:cNvSpPr>
            <a:spLocks noChangeShapeType="1"/>
          </p:cNvSpPr>
          <p:nvPr/>
        </p:nvSpPr>
        <p:spPr bwMode="auto">
          <a:xfrm flipV="1">
            <a:off x="3182938" y="4252912"/>
            <a:ext cx="136525" cy="1524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9" name="Rectangle 2177"/>
          <p:cNvSpPr>
            <a:spLocks noChangeArrowheads="1"/>
          </p:cNvSpPr>
          <p:nvPr/>
        </p:nvSpPr>
        <p:spPr bwMode="auto">
          <a:xfrm>
            <a:off x="6502400" y="4557712"/>
            <a:ext cx="881063" cy="609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0" name="Line 2178"/>
          <p:cNvSpPr>
            <a:spLocks noChangeShapeType="1"/>
          </p:cNvSpPr>
          <p:nvPr/>
        </p:nvSpPr>
        <p:spPr bwMode="auto">
          <a:xfrm>
            <a:off x="6570663" y="3643312"/>
            <a:ext cx="134937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1" name="Line 2179"/>
          <p:cNvSpPr>
            <a:spLocks noChangeShapeType="1"/>
          </p:cNvSpPr>
          <p:nvPr/>
        </p:nvSpPr>
        <p:spPr bwMode="auto">
          <a:xfrm>
            <a:off x="6773863" y="3871912"/>
            <a:ext cx="36512" cy="93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2" name="Line 2180"/>
          <p:cNvSpPr>
            <a:spLocks noChangeShapeType="1"/>
          </p:cNvSpPr>
          <p:nvPr/>
        </p:nvSpPr>
        <p:spPr bwMode="auto">
          <a:xfrm>
            <a:off x="6835775" y="4060825"/>
            <a:ext cx="26988" cy="87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3" name="Line 2181"/>
          <p:cNvSpPr>
            <a:spLocks noChangeShapeType="1"/>
          </p:cNvSpPr>
          <p:nvPr/>
        </p:nvSpPr>
        <p:spPr bwMode="auto">
          <a:xfrm>
            <a:off x="6870700" y="4264025"/>
            <a:ext cx="0" cy="95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4" name="Line 2182"/>
          <p:cNvSpPr>
            <a:spLocks noChangeShapeType="1"/>
          </p:cNvSpPr>
          <p:nvPr/>
        </p:nvSpPr>
        <p:spPr bwMode="auto">
          <a:xfrm>
            <a:off x="6870700" y="4456112"/>
            <a:ext cx="0" cy="95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5" name="Line 2183"/>
          <p:cNvSpPr>
            <a:spLocks noChangeShapeType="1"/>
          </p:cNvSpPr>
          <p:nvPr/>
        </p:nvSpPr>
        <p:spPr bwMode="auto">
          <a:xfrm>
            <a:off x="6870700" y="4657725"/>
            <a:ext cx="7938" cy="87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6" name="Line 2184"/>
          <p:cNvSpPr>
            <a:spLocks noChangeShapeType="1"/>
          </p:cNvSpPr>
          <p:nvPr/>
        </p:nvSpPr>
        <p:spPr bwMode="auto">
          <a:xfrm>
            <a:off x="6862763" y="4830762"/>
            <a:ext cx="0" cy="77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7" name="Line 2185"/>
          <p:cNvSpPr>
            <a:spLocks noChangeShapeType="1"/>
          </p:cNvSpPr>
          <p:nvPr/>
        </p:nvSpPr>
        <p:spPr bwMode="auto">
          <a:xfrm>
            <a:off x="6773863" y="5091112"/>
            <a:ext cx="66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8" name="Line 2186"/>
          <p:cNvSpPr>
            <a:spLocks noChangeShapeType="1"/>
          </p:cNvSpPr>
          <p:nvPr/>
        </p:nvSpPr>
        <p:spPr bwMode="auto">
          <a:xfrm>
            <a:off x="6977063" y="5091112"/>
            <a:ext cx="66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9" name="Line 2187"/>
          <p:cNvSpPr>
            <a:spLocks noChangeShapeType="1"/>
          </p:cNvSpPr>
          <p:nvPr/>
        </p:nvSpPr>
        <p:spPr bwMode="auto">
          <a:xfrm flipV="1">
            <a:off x="7043738" y="5014912"/>
            <a:ext cx="68262" cy="30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90" name="Line 2188"/>
          <p:cNvSpPr>
            <a:spLocks noChangeShapeType="1"/>
          </p:cNvSpPr>
          <p:nvPr/>
        </p:nvSpPr>
        <p:spPr bwMode="auto">
          <a:xfrm>
            <a:off x="7180263" y="5091112"/>
            <a:ext cx="66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91" name="Line 2189"/>
          <p:cNvSpPr>
            <a:spLocks noChangeShapeType="1"/>
          </p:cNvSpPr>
          <p:nvPr/>
        </p:nvSpPr>
        <p:spPr bwMode="auto">
          <a:xfrm>
            <a:off x="6597650" y="5084762"/>
            <a:ext cx="66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92" name="Line 2190"/>
          <p:cNvSpPr>
            <a:spLocks noChangeShapeType="1"/>
          </p:cNvSpPr>
          <p:nvPr/>
        </p:nvSpPr>
        <p:spPr bwMode="auto">
          <a:xfrm>
            <a:off x="6900863" y="5003800"/>
            <a:ext cx="7937" cy="87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93" name="Oval 2191"/>
          <p:cNvSpPr>
            <a:spLocks noChangeArrowheads="1"/>
          </p:cNvSpPr>
          <p:nvPr/>
        </p:nvSpPr>
        <p:spPr bwMode="auto">
          <a:xfrm>
            <a:off x="3860800" y="2728912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19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5659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Paprika – Refractance Window Drying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20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121" name="Picture 6" descr="vsmltradit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1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5659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Paprika – Refractance Window Drying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vsmltraditi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112110"/>
              </p:ext>
            </p:extLst>
          </p:nvPr>
        </p:nvGraphicFramePr>
        <p:xfrm>
          <a:off x="533400" y="1143000"/>
          <a:ext cx="3886200" cy="5095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Image" r:id="rId5" imgW="12800000" imgH="16774603" progId="Photoshop.Image.7">
                  <p:embed/>
                </p:oleObj>
              </mc:Choice>
              <mc:Fallback>
                <p:oleObj name="Image" r:id="rId5" imgW="12800000" imgH="16774603" progId="Photoshop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43000"/>
                        <a:ext cx="3886200" cy="5095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125598"/>
              </p:ext>
            </p:extLst>
          </p:nvPr>
        </p:nvGraphicFramePr>
        <p:xfrm>
          <a:off x="4648200" y="1158222"/>
          <a:ext cx="3886200" cy="5049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Image" r:id="rId7" imgW="12749206" imgH="16571429" progId="Photoshop.Image.7">
                  <p:embed/>
                </p:oleObj>
              </mc:Choice>
              <mc:Fallback>
                <p:oleObj name="Image" r:id="rId7" imgW="12749206" imgH="16571429" progId="Photoshop.Image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158222"/>
                        <a:ext cx="3886200" cy="5049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676486"/>
            <a:ext cx="237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 </a:t>
            </a:r>
            <a:r>
              <a:rPr lang="en-US" dirty="0"/>
              <a:t>= Traditional </a:t>
            </a:r>
            <a:r>
              <a:rPr lang="en-US" dirty="0" smtClean="0"/>
              <a:t>Drying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678323"/>
            <a:ext cx="193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D = Freeze Drying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4946" y="6324600"/>
            <a:ext cx="185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OD = Oven Drying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6600" y="6356733"/>
            <a:ext cx="349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RWD </a:t>
            </a:r>
            <a:r>
              <a:rPr lang="en-US" dirty="0"/>
              <a:t>= Refractance Window Drying</a:t>
            </a:r>
          </a:p>
        </p:txBody>
      </p:sp>
    </p:spTree>
    <p:extLst>
      <p:ext uri="{BB962C8B-B14F-4D97-AF65-F5344CB8AC3E}">
        <p14:creationId xmlns:p14="http://schemas.microsoft.com/office/powerpoint/2010/main" val="41746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74946" y="-18381"/>
            <a:ext cx="5659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2060"/>
                </a:solidFill>
                <a:ea typeface="ＭＳ Ｐゴシック" charset="0"/>
                <a:cs typeface="Arial" charset="0"/>
              </a:rPr>
              <a:t>Paprika – Refractance Window Drying</a:t>
            </a:r>
            <a:endParaRPr lang="en-US" altLang="zh-CN" sz="2800" dirty="0">
              <a:solidFill>
                <a:srgbClr val="00206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vsmltradi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40005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831850"/>
            <a:ext cx="7129463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410200" y="3657600"/>
            <a:ext cx="914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10200" y="2743200"/>
            <a:ext cx="914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579</Words>
  <Application>Microsoft Office PowerPoint</Application>
  <PresentationFormat>On-screen Show (4:3)</PresentationFormat>
  <Paragraphs>233</Paragraphs>
  <Slides>21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Image</vt:lpstr>
      <vt:lpstr>Food Dehydration Reduction of Postharvest Losses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Preservation Technologies</dc:title>
  <dc:creator>Feng, Hao</dc:creator>
  <cp:lastModifiedBy>Feng, Hao</cp:lastModifiedBy>
  <cp:revision>22</cp:revision>
  <dcterms:created xsi:type="dcterms:W3CDTF">2015-02-09T20:16:33Z</dcterms:created>
  <dcterms:modified xsi:type="dcterms:W3CDTF">2015-02-10T18:10:18Z</dcterms:modified>
</cp:coreProperties>
</file>