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7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F9D5C-751E-418E-A340-C63AA7E3E93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59451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F9D5C-751E-418E-A340-C63AA7E3E93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57381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F9D5C-751E-418E-A340-C63AA7E3E93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250375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F9D5C-751E-418E-A340-C63AA7E3E93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321415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F9D5C-751E-418E-A340-C63AA7E3E93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175854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F9D5C-751E-418E-A340-C63AA7E3E93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45881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F9D5C-751E-418E-A340-C63AA7E3E932}" type="datetimeFigureOut">
              <a:rPr lang="en-US" smtClean="0"/>
              <a:t>3/17/2015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26716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F9D5C-751E-418E-A340-C63AA7E3E932}" type="datetimeFigureOut">
              <a:rPr lang="en-US" smtClean="0"/>
              <a:t>3/17/2015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196081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F9D5C-751E-418E-A340-C63AA7E3E932}" type="datetimeFigureOut">
              <a:rPr lang="en-US" smtClean="0"/>
              <a:t>3/17/2015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359442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F9D5C-751E-418E-A340-C63AA7E3E93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138119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F9D5C-751E-418E-A340-C63AA7E3E93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B0182-71C5-47FF-8269-67AB1C47789E}" type="slidenum">
              <a:rPr lang="en-US" smtClean="0"/>
              <a:t>‹#›</a:t>
            </a:fld>
            <a:endParaRPr lang="en-US"/>
          </a:p>
        </p:txBody>
      </p:sp>
    </p:spTree>
    <p:extLst>
      <p:ext uri="{BB962C8B-B14F-4D97-AF65-F5344CB8AC3E}">
        <p14:creationId xmlns:p14="http://schemas.microsoft.com/office/powerpoint/2010/main" val="207357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F9D5C-751E-418E-A340-C63AA7E3E932}" type="datetimeFigureOut">
              <a:rPr lang="en-US" smtClean="0"/>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B0182-71C5-47FF-8269-67AB1C47789E}" type="slidenum">
              <a:rPr lang="en-US" smtClean="0"/>
              <a:t>‹#›</a:t>
            </a:fld>
            <a:endParaRPr lang="en-US"/>
          </a:p>
        </p:txBody>
      </p:sp>
    </p:spTree>
    <p:extLst>
      <p:ext uri="{BB962C8B-B14F-4D97-AF65-F5344CB8AC3E}">
        <p14:creationId xmlns:p14="http://schemas.microsoft.com/office/powerpoint/2010/main" val="2966891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ao.org/docrep/003/w1358e/w1358e14.htm#P36_614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2"/>
          <p:cNvSpPr>
            <a:spLocks noGrp="1"/>
          </p:cNvSpPr>
          <p:nvPr>
            <p:ph type="title"/>
          </p:nvPr>
        </p:nvSpPr>
        <p:spPr/>
        <p:txBody>
          <a:bodyPr/>
          <a:lstStyle/>
          <a:p>
            <a:endParaRPr lang="en-US" smtClean="0">
              <a:latin typeface="Georgia" pitchFamily="18" charset="0"/>
            </a:endParaRPr>
          </a:p>
        </p:txBody>
      </p:sp>
      <p:pic>
        <p:nvPicPr>
          <p:cNvPr id="3075" name="Picture 8" descr="hallene powerpoi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8"/>
          <p:cNvSpPr txBox="1">
            <a:spLocks noChangeArrowheads="1"/>
          </p:cNvSpPr>
          <p:nvPr/>
        </p:nvSpPr>
        <p:spPr bwMode="auto">
          <a:xfrm>
            <a:off x="509588" y="1439439"/>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4400">
              <a:latin typeface="Adobe Garamond Pro Bold"/>
            </a:endParaRPr>
          </a:p>
        </p:txBody>
      </p:sp>
      <p:sp>
        <p:nvSpPr>
          <p:cNvPr id="3077" name="TextBox 19"/>
          <p:cNvSpPr txBox="1">
            <a:spLocks noChangeArrowheads="1"/>
          </p:cNvSpPr>
          <p:nvPr/>
        </p:nvSpPr>
        <p:spPr bwMode="auto">
          <a:xfrm>
            <a:off x="124619" y="228600"/>
            <a:ext cx="8847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600" cap="small" dirty="0" smtClean="0">
                <a:effectLst>
                  <a:outerShdw blurRad="38100" dist="38100" dir="2700000" algn="tl">
                    <a:srgbClr val="000000">
                      <a:alpha val="43137"/>
                    </a:srgbClr>
                  </a:outerShdw>
                </a:effectLst>
                <a:latin typeface="Adobe Garamond Pro"/>
              </a:rPr>
              <a:t>Innovations </a:t>
            </a:r>
            <a:r>
              <a:rPr lang="en-US" sz="3600" cap="small" dirty="0">
                <a:effectLst>
                  <a:outerShdw blurRad="38100" dist="38100" dir="2700000" algn="tl">
                    <a:srgbClr val="000000">
                      <a:alpha val="43137"/>
                    </a:srgbClr>
                  </a:outerShdw>
                </a:effectLst>
                <a:latin typeface="Adobe Garamond Pro"/>
              </a:rPr>
              <a:t>to achieve nutrition security in low-income </a:t>
            </a:r>
            <a:r>
              <a:rPr lang="en-US" sz="3600" cap="small" dirty="0" smtClean="0">
                <a:effectLst>
                  <a:outerShdw blurRad="38100" dist="38100" dir="2700000" algn="tl">
                    <a:srgbClr val="000000">
                      <a:alpha val="43137"/>
                    </a:srgbClr>
                  </a:outerShdw>
                </a:effectLst>
                <a:latin typeface="Adobe Garamond Pro"/>
              </a:rPr>
              <a:t>countries</a:t>
            </a:r>
          </a:p>
        </p:txBody>
      </p:sp>
      <p:sp>
        <p:nvSpPr>
          <p:cNvPr id="7" name="Subtitle 2"/>
          <p:cNvSpPr txBox="1">
            <a:spLocks/>
          </p:cNvSpPr>
          <p:nvPr/>
        </p:nvSpPr>
        <p:spPr>
          <a:xfrm>
            <a:off x="117473" y="1600201"/>
            <a:ext cx="5978525" cy="205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sz="2800" b="1" kern="0" dirty="0" smtClean="0"/>
              <a:t>Juan E. Andrade, Ph.D.</a:t>
            </a:r>
          </a:p>
          <a:p>
            <a:pPr marL="0" indent="0" eaLnBrk="1" hangingPunct="1">
              <a:buFontTx/>
              <a:buNone/>
              <a:defRPr/>
            </a:pPr>
            <a:r>
              <a:rPr lang="en-US" sz="2400" b="1" kern="0" dirty="0" smtClean="0"/>
              <a:t>Assistant Professor</a:t>
            </a:r>
            <a:endParaRPr lang="en-US" sz="2000" b="1" kern="0" dirty="0" smtClean="0"/>
          </a:p>
          <a:p>
            <a:pPr marL="0" indent="0" eaLnBrk="1" hangingPunct="1">
              <a:buFontTx/>
              <a:buNone/>
              <a:defRPr/>
            </a:pPr>
            <a:r>
              <a:rPr lang="en-US" sz="1800" b="1" kern="0" dirty="0" smtClean="0">
                <a:solidFill>
                  <a:schemeClr val="accent3">
                    <a:lumMod val="50000"/>
                  </a:schemeClr>
                </a:solidFill>
              </a:rPr>
              <a:t>Food Science and Human Nutrition</a:t>
            </a:r>
          </a:p>
          <a:p>
            <a:pPr marL="0" indent="0" eaLnBrk="1" hangingPunct="1">
              <a:buFontTx/>
              <a:buNone/>
              <a:defRPr/>
            </a:pPr>
            <a:r>
              <a:rPr lang="en-US" sz="1800" b="1" kern="0" dirty="0" smtClean="0">
                <a:solidFill>
                  <a:schemeClr val="accent3">
                    <a:lumMod val="50000"/>
                  </a:schemeClr>
                </a:solidFill>
              </a:rPr>
              <a:t>Division of Nutritional Sciences</a:t>
            </a:r>
          </a:p>
          <a:p>
            <a:pPr marL="0" indent="0" eaLnBrk="1" hangingPunct="1">
              <a:buFontTx/>
              <a:buNone/>
              <a:defRPr/>
            </a:pPr>
            <a:r>
              <a:rPr lang="en-US" sz="1800" b="1" kern="0" dirty="0" smtClean="0">
                <a:solidFill>
                  <a:schemeClr val="accent3">
                    <a:lumMod val="50000"/>
                  </a:schemeClr>
                </a:solidFill>
              </a:rPr>
              <a:t>Center for Latino American and Caribbean Studies</a:t>
            </a:r>
            <a:endParaRPr lang="en-US" sz="2000" b="1" kern="0" dirty="0" smtClean="0">
              <a:solidFill>
                <a:schemeClr val="accent3">
                  <a:lumMod val="50000"/>
                </a:schemeClr>
              </a:solidFill>
            </a:endParaRPr>
          </a:p>
        </p:txBody>
      </p:sp>
    </p:spTree>
    <p:extLst>
      <p:ext uri="{BB962C8B-B14F-4D97-AF65-F5344CB8AC3E}">
        <p14:creationId xmlns:p14="http://schemas.microsoft.com/office/powerpoint/2010/main" val="257762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210" t="36707" r="18637" b="8628"/>
          <a:stretch/>
        </p:blipFill>
        <p:spPr bwMode="auto">
          <a:xfrm>
            <a:off x="424218" y="76200"/>
            <a:ext cx="8322648" cy="554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806" y="6119336"/>
            <a:ext cx="9220200" cy="738664"/>
          </a:xfrm>
          <a:prstGeom prst="rect">
            <a:avLst/>
          </a:prstGeom>
        </p:spPr>
        <p:txBody>
          <a:bodyPr wrap="square">
            <a:spAutoFit/>
          </a:bodyPr>
          <a:lstStyle/>
          <a:p>
            <a:r>
              <a:rPr lang="en-US" sz="1400" dirty="0"/>
              <a:t>Acharya, T. et al. June 2014. Assessing Sustainable Nutrition Security: The Role of Food Systems. ILSI Research Foundation, Center for Integrated Modeling of Sustainable Agriculture and Nutrition Security. Washington, DC. Accessible at: http://goo.gl/gEyQ1F.</a:t>
            </a:r>
          </a:p>
        </p:txBody>
      </p:sp>
    </p:spTree>
    <p:extLst>
      <p:ext uri="{BB962C8B-B14F-4D97-AF65-F5344CB8AC3E}">
        <p14:creationId xmlns:p14="http://schemas.microsoft.com/office/powerpoint/2010/main" val="1033078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Food Security</a:t>
            </a:r>
            <a:endParaRPr lang="en-US" b="1" dirty="0">
              <a:solidFill>
                <a:schemeClr val="accent1"/>
              </a:solidFill>
            </a:endParaRPr>
          </a:p>
        </p:txBody>
      </p:sp>
      <p:sp>
        <p:nvSpPr>
          <p:cNvPr id="3" name="Content Placeholder 2"/>
          <p:cNvSpPr>
            <a:spLocks noGrp="1"/>
          </p:cNvSpPr>
          <p:nvPr>
            <p:ph idx="1"/>
          </p:nvPr>
        </p:nvSpPr>
        <p:spPr>
          <a:xfrm>
            <a:off x="304800" y="1600201"/>
            <a:ext cx="8610600" cy="3124200"/>
          </a:xfrm>
        </p:spPr>
        <p:txBody>
          <a:bodyPr>
            <a:noAutofit/>
          </a:bodyPr>
          <a:lstStyle/>
          <a:p>
            <a:pPr marL="0" indent="0" algn="ctr">
              <a:buNone/>
            </a:pPr>
            <a:r>
              <a:rPr lang="en-US" sz="3600" dirty="0" smtClean="0"/>
              <a:t>“All </a:t>
            </a:r>
            <a:r>
              <a:rPr lang="en-US" sz="3600" dirty="0"/>
              <a:t>people, at all times, have physical, economic and social access to sufficient, safe, and nutritious food to meet their dietary needs and food preferences for an active and healthy </a:t>
            </a:r>
            <a:r>
              <a:rPr lang="en-US" sz="3600" dirty="0" smtClean="0"/>
              <a:t>life”</a:t>
            </a:r>
          </a:p>
          <a:p>
            <a:pPr marL="0" indent="0" algn="r">
              <a:buNone/>
            </a:pPr>
            <a:r>
              <a:rPr lang="en-US" sz="2800" dirty="0" smtClean="0"/>
              <a:t>(The World Food Summit 1996)</a:t>
            </a:r>
            <a:endParaRPr lang="en-US" sz="2800" dirty="0"/>
          </a:p>
        </p:txBody>
      </p:sp>
      <p:sp>
        <p:nvSpPr>
          <p:cNvPr id="4" name="Rectangle 3"/>
          <p:cNvSpPr/>
          <p:nvPr/>
        </p:nvSpPr>
        <p:spPr>
          <a:xfrm>
            <a:off x="76200" y="6044625"/>
            <a:ext cx="8989326" cy="584775"/>
          </a:xfrm>
          <a:prstGeom prst="rect">
            <a:avLst/>
          </a:prstGeom>
        </p:spPr>
        <p:txBody>
          <a:bodyPr wrap="square">
            <a:spAutoFit/>
          </a:bodyPr>
          <a:lstStyle/>
          <a:p>
            <a:r>
              <a:rPr lang="en-US" sz="1600" dirty="0"/>
              <a:t>Food and Agriculture Organization of the United Nations (FAO), 1996. The State of Food and Agriculture. Available from: </a:t>
            </a:r>
            <a:r>
              <a:rPr lang="en-US" sz="1600" dirty="0">
                <a:hlinkClick r:id="rId2"/>
              </a:rPr>
              <a:t>http://</a:t>
            </a:r>
            <a:r>
              <a:rPr lang="en-US" sz="1600" dirty="0" smtClean="0">
                <a:hlinkClick r:id="rId2"/>
              </a:rPr>
              <a:t>www.fao.org/docrep/003/w1358e/w1358e14.htm#P36_6144</a:t>
            </a:r>
            <a:r>
              <a:rPr lang="en-US" sz="1600" dirty="0"/>
              <a:t> </a:t>
            </a:r>
          </a:p>
        </p:txBody>
      </p:sp>
    </p:spTree>
    <p:extLst>
      <p:ext uri="{BB962C8B-B14F-4D97-AF65-F5344CB8AC3E}">
        <p14:creationId xmlns:p14="http://schemas.microsoft.com/office/powerpoint/2010/main" val="2425239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accent1"/>
                </a:solidFill>
              </a:rPr>
              <a:t>Nutrition Security</a:t>
            </a:r>
            <a:endParaRPr lang="en-US" b="1" dirty="0">
              <a:solidFill>
                <a:schemeClr val="accent1"/>
              </a:solidFill>
            </a:endParaRPr>
          </a:p>
        </p:txBody>
      </p:sp>
      <p:sp>
        <p:nvSpPr>
          <p:cNvPr id="3" name="Content Placeholder 2"/>
          <p:cNvSpPr>
            <a:spLocks noGrp="1"/>
          </p:cNvSpPr>
          <p:nvPr>
            <p:ph idx="1"/>
          </p:nvPr>
        </p:nvSpPr>
        <p:spPr>
          <a:xfrm>
            <a:off x="457200" y="1219200"/>
            <a:ext cx="8382000" cy="4366736"/>
          </a:xfrm>
        </p:spPr>
        <p:txBody>
          <a:bodyPr>
            <a:normAutofit/>
          </a:bodyPr>
          <a:lstStyle/>
          <a:p>
            <a:pPr marL="0" indent="0" algn="ctr">
              <a:buNone/>
            </a:pPr>
            <a:r>
              <a:rPr lang="en-US" dirty="0" smtClean="0"/>
              <a:t>“All people at all times have physical, social and economic access to food, which is safe and consumed in sufficient quantity and </a:t>
            </a:r>
            <a:r>
              <a:rPr lang="en-US" b="1" dirty="0" smtClean="0"/>
              <a:t>quality </a:t>
            </a:r>
            <a:r>
              <a:rPr lang="en-US" dirty="0" smtClean="0"/>
              <a:t>to meet their dietary needs and food preferences, and </a:t>
            </a:r>
            <a:r>
              <a:rPr lang="en-US" u="sng" dirty="0" smtClean="0"/>
              <a:t>is supported by an environment of adequate sanitation, health services and care</a:t>
            </a:r>
            <a:r>
              <a:rPr lang="en-US" dirty="0" smtClean="0"/>
              <a:t>, allowing for a healthy and active life”</a:t>
            </a:r>
          </a:p>
          <a:p>
            <a:pPr marL="0" indent="0" algn="r">
              <a:buNone/>
            </a:pPr>
            <a:r>
              <a:rPr lang="en-US" sz="2400" dirty="0" smtClean="0"/>
              <a:t>(</a:t>
            </a:r>
            <a:r>
              <a:rPr lang="en-US" sz="2400" dirty="0"/>
              <a:t>Committee on World Food </a:t>
            </a:r>
            <a:r>
              <a:rPr lang="en-US" sz="2400" dirty="0" smtClean="0"/>
              <a:t>Security, 2012)</a:t>
            </a:r>
            <a:endParaRPr lang="en-US" sz="2400" dirty="0"/>
          </a:p>
        </p:txBody>
      </p:sp>
      <p:sp>
        <p:nvSpPr>
          <p:cNvPr id="4" name="Rectangle 3"/>
          <p:cNvSpPr/>
          <p:nvPr/>
        </p:nvSpPr>
        <p:spPr>
          <a:xfrm>
            <a:off x="0" y="5966936"/>
            <a:ext cx="9144000" cy="738664"/>
          </a:xfrm>
          <a:prstGeom prst="rect">
            <a:avLst/>
          </a:prstGeom>
        </p:spPr>
        <p:txBody>
          <a:bodyPr wrap="square">
            <a:spAutoFit/>
          </a:bodyPr>
          <a:lstStyle/>
          <a:p>
            <a:r>
              <a:rPr lang="en-US" sz="1400" dirty="0"/>
              <a:t>Committee on World Food Security (CFS), 2012. Coming to Terms with Terminology, Food Security Nutrition Security Food Security and Nutrition Food and Nutrition Security. Report of the 39th Session, 15–20 October 2012. Committee on World Food Security, Food and Agriculture Organization of the United Nations, Rome, Italy</a:t>
            </a:r>
          </a:p>
        </p:txBody>
      </p:sp>
    </p:spTree>
    <p:extLst>
      <p:ext uri="{BB962C8B-B14F-4D97-AF65-F5344CB8AC3E}">
        <p14:creationId xmlns:p14="http://schemas.microsoft.com/office/powerpoint/2010/main" val="2162750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210" t="36707" r="18637" b="8628"/>
          <a:stretch/>
        </p:blipFill>
        <p:spPr bwMode="auto">
          <a:xfrm>
            <a:off x="424218" y="80180"/>
            <a:ext cx="8322648" cy="554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806" y="6119336"/>
            <a:ext cx="9220200" cy="738664"/>
          </a:xfrm>
          <a:prstGeom prst="rect">
            <a:avLst/>
          </a:prstGeom>
        </p:spPr>
        <p:txBody>
          <a:bodyPr wrap="square">
            <a:spAutoFit/>
          </a:bodyPr>
          <a:lstStyle/>
          <a:p>
            <a:r>
              <a:rPr lang="en-US" sz="1400" dirty="0"/>
              <a:t>Acharya, T. et al. June 2014. Assessing Sustainable Nutrition Security: The Role of Food Systems. ILSI Research Foundation, Center for Integrated Modeling of Sustainable Agriculture and Nutrition Security. Washington, DC. Accessible at: http://goo.gl/gEyQ1F.</a:t>
            </a:r>
          </a:p>
        </p:txBody>
      </p:sp>
      <p:sp>
        <p:nvSpPr>
          <p:cNvPr id="5" name="Oval 4"/>
          <p:cNvSpPr/>
          <p:nvPr/>
        </p:nvSpPr>
        <p:spPr>
          <a:xfrm>
            <a:off x="1880442" y="685800"/>
            <a:ext cx="5410200" cy="1780464"/>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27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400" dirty="0" smtClean="0"/>
          </a:p>
          <a:p>
            <a:pPr marL="0" indent="0" algn="ctr">
              <a:buNone/>
            </a:pPr>
            <a:r>
              <a:rPr lang="en-US" sz="6600" dirty="0" smtClean="0">
                <a:solidFill>
                  <a:schemeClr val="accent3">
                    <a:lumMod val="50000"/>
                  </a:schemeClr>
                </a:solidFill>
              </a:rPr>
              <a:t>Lack of </a:t>
            </a:r>
            <a:r>
              <a:rPr lang="en-US" sz="6600" dirty="0">
                <a:solidFill>
                  <a:schemeClr val="accent3">
                    <a:lumMod val="50000"/>
                  </a:schemeClr>
                </a:solidFill>
              </a:rPr>
              <a:t>quality </a:t>
            </a:r>
            <a:r>
              <a:rPr lang="en-US" sz="6600" dirty="0" smtClean="0">
                <a:solidFill>
                  <a:schemeClr val="accent3">
                    <a:lumMod val="50000"/>
                  </a:schemeClr>
                </a:solidFill>
              </a:rPr>
              <a:t>data</a:t>
            </a:r>
          </a:p>
          <a:p>
            <a:pPr marL="0" indent="0" algn="ctr">
              <a:buNone/>
            </a:pPr>
            <a:r>
              <a:rPr lang="en-US" sz="4400" dirty="0" smtClean="0">
                <a:solidFill>
                  <a:schemeClr val="accent1"/>
                </a:solidFill>
              </a:rPr>
              <a:t>To assess </a:t>
            </a:r>
            <a:r>
              <a:rPr lang="en-US" sz="4400" dirty="0">
                <a:solidFill>
                  <a:schemeClr val="accent1"/>
                </a:solidFill>
              </a:rPr>
              <a:t>progress, </a:t>
            </a:r>
            <a:r>
              <a:rPr lang="en-US" sz="4400" dirty="0" smtClean="0">
                <a:solidFill>
                  <a:schemeClr val="accent1"/>
                </a:solidFill>
              </a:rPr>
              <a:t>Identify </a:t>
            </a:r>
            <a:r>
              <a:rPr lang="en-US" sz="4400" dirty="0">
                <a:solidFill>
                  <a:schemeClr val="accent1"/>
                </a:solidFill>
              </a:rPr>
              <a:t>actions, </a:t>
            </a:r>
            <a:r>
              <a:rPr lang="en-US" sz="4400" dirty="0" smtClean="0">
                <a:solidFill>
                  <a:schemeClr val="accent1"/>
                </a:solidFill>
              </a:rPr>
              <a:t>Improve accountability</a:t>
            </a:r>
            <a:endParaRPr lang="en-US" sz="4400" dirty="0">
              <a:solidFill>
                <a:schemeClr val="accent1"/>
              </a:solidFill>
            </a:endParaRPr>
          </a:p>
        </p:txBody>
      </p:sp>
    </p:spTree>
    <p:extLst>
      <p:ext uri="{BB962C8B-B14F-4D97-AF65-F5344CB8AC3E}">
        <p14:creationId xmlns:p14="http://schemas.microsoft.com/office/powerpoint/2010/main" val="2098857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p:spPr>
        <p:txBody>
          <a:bodyPr>
            <a:normAutofit fontScale="90000"/>
          </a:bodyPr>
          <a:lstStyle/>
          <a:p>
            <a:r>
              <a:rPr lang="en-US" sz="3600" b="1" dirty="0" smtClean="0">
                <a:solidFill>
                  <a:schemeClr val="accent1"/>
                </a:solidFill>
              </a:rPr>
              <a:t>Global Targets 2025</a:t>
            </a:r>
            <a:r>
              <a:rPr lang="en-US" sz="3600" b="1" dirty="0" smtClean="0"/>
              <a:t/>
            </a:r>
            <a:br>
              <a:rPr lang="en-US" sz="3600" b="1" dirty="0" smtClean="0"/>
            </a:br>
            <a:r>
              <a:rPr lang="en-US" sz="3600" b="1" dirty="0" smtClean="0"/>
              <a:t>2012 World Health Assembly</a:t>
            </a:r>
            <a:endParaRPr lang="en-US" sz="3600" b="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0424" r="20530" b="7613"/>
          <a:stretch/>
        </p:blipFill>
        <p:spPr bwMode="auto">
          <a:xfrm>
            <a:off x="1447800" y="1199865"/>
            <a:ext cx="4352181" cy="534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86334" y="1410269"/>
            <a:ext cx="1752600" cy="461665"/>
          </a:xfrm>
          <a:prstGeom prst="rect">
            <a:avLst/>
          </a:prstGeom>
          <a:noFill/>
        </p:spPr>
        <p:txBody>
          <a:bodyPr wrap="square" rtlCol="0">
            <a:spAutoFit/>
          </a:bodyPr>
          <a:lstStyle/>
          <a:p>
            <a:r>
              <a:rPr lang="en-US" sz="2400" b="1" dirty="0" smtClean="0">
                <a:solidFill>
                  <a:schemeClr val="accent1"/>
                </a:solidFill>
              </a:rPr>
              <a:t>Stunting</a:t>
            </a:r>
            <a:endParaRPr lang="en-US" sz="2400" b="1" dirty="0">
              <a:solidFill>
                <a:schemeClr val="accent1"/>
              </a:solidFill>
            </a:endParaRPr>
          </a:p>
        </p:txBody>
      </p:sp>
      <p:sp>
        <p:nvSpPr>
          <p:cNvPr id="5" name="TextBox 4"/>
          <p:cNvSpPr txBox="1"/>
          <p:nvPr/>
        </p:nvSpPr>
        <p:spPr>
          <a:xfrm>
            <a:off x="5786334" y="2333683"/>
            <a:ext cx="1752600" cy="461665"/>
          </a:xfrm>
          <a:prstGeom prst="rect">
            <a:avLst/>
          </a:prstGeom>
          <a:noFill/>
        </p:spPr>
        <p:txBody>
          <a:bodyPr wrap="square" rtlCol="0">
            <a:spAutoFit/>
          </a:bodyPr>
          <a:lstStyle/>
          <a:p>
            <a:r>
              <a:rPr lang="en-US" sz="2400" b="1" dirty="0" smtClean="0">
                <a:solidFill>
                  <a:schemeClr val="accent1"/>
                </a:solidFill>
              </a:rPr>
              <a:t>Anemia</a:t>
            </a:r>
            <a:endParaRPr lang="en-US" sz="2400" b="1" dirty="0">
              <a:solidFill>
                <a:schemeClr val="accent1"/>
              </a:solidFill>
            </a:endParaRPr>
          </a:p>
        </p:txBody>
      </p:sp>
      <p:sp>
        <p:nvSpPr>
          <p:cNvPr id="6" name="TextBox 5"/>
          <p:cNvSpPr txBox="1"/>
          <p:nvPr/>
        </p:nvSpPr>
        <p:spPr>
          <a:xfrm>
            <a:off x="5799980" y="3276599"/>
            <a:ext cx="2429619" cy="461665"/>
          </a:xfrm>
          <a:prstGeom prst="rect">
            <a:avLst/>
          </a:prstGeom>
          <a:noFill/>
        </p:spPr>
        <p:txBody>
          <a:bodyPr wrap="square" rtlCol="0">
            <a:spAutoFit/>
          </a:bodyPr>
          <a:lstStyle/>
          <a:p>
            <a:r>
              <a:rPr lang="en-US" sz="2400" b="1" dirty="0" smtClean="0">
                <a:solidFill>
                  <a:schemeClr val="accent1"/>
                </a:solidFill>
              </a:rPr>
              <a:t>Low birth weight</a:t>
            </a:r>
            <a:endParaRPr lang="en-US" sz="2400" b="1" dirty="0">
              <a:solidFill>
                <a:schemeClr val="accent1"/>
              </a:solidFill>
            </a:endParaRPr>
          </a:p>
        </p:txBody>
      </p:sp>
      <p:sp>
        <p:nvSpPr>
          <p:cNvPr id="7" name="TextBox 6"/>
          <p:cNvSpPr txBox="1"/>
          <p:nvPr/>
        </p:nvSpPr>
        <p:spPr>
          <a:xfrm>
            <a:off x="5799979" y="4062399"/>
            <a:ext cx="2734421" cy="461665"/>
          </a:xfrm>
          <a:prstGeom prst="rect">
            <a:avLst/>
          </a:prstGeom>
          <a:noFill/>
        </p:spPr>
        <p:txBody>
          <a:bodyPr wrap="square" rtlCol="0">
            <a:spAutoFit/>
          </a:bodyPr>
          <a:lstStyle/>
          <a:p>
            <a:r>
              <a:rPr lang="en-US" sz="2400" b="1" dirty="0" smtClean="0">
                <a:solidFill>
                  <a:schemeClr val="accent1"/>
                </a:solidFill>
              </a:rPr>
              <a:t>Childhood obesity</a:t>
            </a:r>
            <a:endParaRPr lang="en-US" sz="2400" b="1" dirty="0">
              <a:solidFill>
                <a:schemeClr val="accent1"/>
              </a:solidFill>
            </a:endParaRPr>
          </a:p>
        </p:txBody>
      </p:sp>
      <p:sp>
        <p:nvSpPr>
          <p:cNvPr id="8" name="TextBox 7"/>
          <p:cNvSpPr txBox="1"/>
          <p:nvPr/>
        </p:nvSpPr>
        <p:spPr>
          <a:xfrm>
            <a:off x="5799981" y="5029200"/>
            <a:ext cx="2734421" cy="461665"/>
          </a:xfrm>
          <a:prstGeom prst="rect">
            <a:avLst/>
          </a:prstGeom>
          <a:noFill/>
        </p:spPr>
        <p:txBody>
          <a:bodyPr wrap="square" rtlCol="0">
            <a:spAutoFit/>
          </a:bodyPr>
          <a:lstStyle/>
          <a:p>
            <a:r>
              <a:rPr lang="en-US" sz="2400" b="1" dirty="0" smtClean="0">
                <a:solidFill>
                  <a:schemeClr val="accent1"/>
                </a:solidFill>
              </a:rPr>
              <a:t>Breastfeeding</a:t>
            </a:r>
            <a:endParaRPr lang="en-US" sz="2400" b="1" dirty="0">
              <a:solidFill>
                <a:schemeClr val="accent1"/>
              </a:solidFill>
            </a:endParaRPr>
          </a:p>
        </p:txBody>
      </p:sp>
      <p:sp>
        <p:nvSpPr>
          <p:cNvPr id="9" name="TextBox 8"/>
          <p:cNvSpPr txBox="1"/>
          <p:nvPr/>
        </p:nvSpPr>
        <p:spPr>
          <a:xfrm>
            <a:off x="5832961" y="5943599"/>
            <a:ext cx="2734421" cy="461665"/>
          </a:xfrm>
          <a:prstGeom prst="rect">
            <a:avLst/>
          </a:prstGeom>
          <a:noFill/>
        </p:spPr>
        <p:txBody>
          <a:bodyPr wrap="square" rtlCol="0">
            <a:spAutoFit/>
          </a:bodyPr>
          <a:lstStyle/>
          <a:p>
            <a:r>
              <a:rPr lang="en-US" sz="2400" b="1" dirty="0" smtClean="0">
                <a:solidFill>
                  <a:schemeClr val="accent1"/>
                </a:solidFill>
              </a:rPr>
              <a:t>Wasting</a:t>
            </a:r>
            <a:endParaRPr lang="en-US" sz="2400" b="1" dirty="0">
              <a:solidFill>
                <a:schemeClr val="accent1"/>
              </a:solidFill>
            </a:endParaRPr>
          </a:p>
        </p:txBody>
      </p:sp>
    </p:spTree>
    <p:extLst>
      <p:ext uri="{BB962C8B-B14F-4D97-AF65-F5344CB8AC3E}">
        <p14:creationId xmlns:p14="http://schemas.microsoft.com/office/powerpoint/2010/main" val="709891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IT’S HARD TO MEET NUTRITION GOALS IF YOU DON’T HAVE DATA ON NUTRITION</a:t>
            </a:r>
            <a:endParaRPr lang="en-US" sz="3600" dirty="0"/>
          </a:p>
        </p:txBody>
      </p:sp>
      <p:sp>
        <p:nvSpPr>
          <p:cNvPr id="5" name="Content Placeholder 4"/>
          <p:cNvSpPr>
            <a:spLocks noGrp="1"/>
          </p:cNvSpPr>
          <p:nvPr>
            <p:ph idx="1"/>
          </p:nvPr>
        </p:nvSpPr>
        <p:spPr/>
        <p:txBody>
          <a:bodyPr>
            <a:normAutofit/>
          </a:bodyPr>
          <a:lstStyle/>
          <a:p>
            <a:pPr marL="0" indent="0" algn="ctr">
              <a:buNone/>
            </a:pPr>
            <a:endParaRPr lang="en-US" sz="4000" b="1" dirty="0" smtClean="0">
              <a:solidFill>
                <a:schemeClr val="accent1"/>
              </a:solidFill>
            </a:endParaRPr>
          </a:p>
          <a:p>
            <a:pPr marL="0" indent="0" algn="ctr">
              <a:buNone/>
            </a:pPr>
            <a:r>
              <a:rPr lang="en-US" sz="13800" b="1" dirty="0" smtClean="0">
                <a:solidFill>
                  <a:schemeClr val="accent1"/>
                </a:solidFill>
              </a:rPr>
              <a:t>49%</a:t>
            </a:r>
            <a:r>
              <a:rPr lang="en-US" sz="9600" b="1" dirty="0" smtClean="0">
                <a:solidFill>
                  <a:schemeClr val="accent1"/>
                </a:solidFill>
              </a:rPr>
              <a:t> </a:t>
            </a:r>
          </a:p>
          <a:p>
            <a:pPr marL="0" indent="0">
              <a:buNone/>
            </a:pPr>
            <a:r>
              <a:rPr lang="en-US" dirty="0" smtClean="0">
                <a:solidFill>
                  <a:schemeClr val="accent3">
                    <a:lumMod val="75000"/>
                  </a:schemeClr>
                </a:solidFill>
              </a:rPr>
              <a:t>of countries do not have enough data to assess if they are on course/off course of global targets </a:t>
            </a:r>
          </a:p>
        </p:txBody>
      </p:sp>
    </p:spTree>
    <p:extLst>
      <p:ext uri="{BB962C8B-B14F-4D97-AF65-F5344CB8AC3E}">
        <p14:creationId xmlns:p14="http://schemas.microsoft.com/office/powerpoint/2010/main" val="38662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7200" b="1" dirty="0"/>
              <a:t>4</a:t>
            </a:r>
            <a:r>
              <a:rPr lang="en-US" sz="4000" dirty="0" smtClean="0">
                <a:solidFill>
                  <a:schemeClr val="accent1"/>
                </a:solidFill>
              </a:rPr>
              <a:t> of these indicators require very simple measurements</a:t>
            </a:r>
          </a:p>
          <a:p>
            <a:pPr marL="0" indent="0" algn="ctr">
              <a:buNone/>
            </a:pPr>
            <a:r>
              <a:rPr lang="en-US" sz="4000" dirty="0" smtClean="0">
                <a:solidFill>
                  <a:schemeClr val="accent1"/>
                </a:solidFill>
              </a:rPr>
              <a:t>(height and weight)</a:t>
            </a:r>
          </a:p>
          <a:p>
            <a:pPr marL="0" indent="0" algn="ctr">
              <a:buNone/>
            </a:pPr>
            <a:r>
              <a:rPr lang="en-US" sz="4800" b="1" dirty="0" smtClean="0">
                <a:solidFill>
                  <a:schemeClr val="accent3">
                    <a:lumMod val="50000"/>
                  </a:schemeClr>
                </a:solidFill>
              </a:rPr>
              <a:t>We decided to focus on micronutrient status</a:t>
            </a:r>
            <a:endParaRPr lang="en-US" sz="4800" b="1" u="sng" dirty="0">
              <a:solidFill>
                <a:schemeClr val="accent3">
                  <a:lumMod val="50000"/>
                </a:schemeClr>
              </a:solidFill>
            </a:endParaRPr>
          </a:p>
        </p:txBody>
      </p:sp>
    </p:spTree>
    <p:extLst>
      <p:ext uri="{BB962C8B-B14F-4D97-AF65-F5344CB8AC3E}">
        <p14:creationId xmlns:p14="http://schemas.microsoft.com/office/powerpoint/2010/main" val="292691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4080"/>
          <a:stretch/>
        </p:blipFill>
        <p:spPr bwMode="auto">
          <a:xfrm>
            <a:off x="42936" y="1557982"/>
            <a:ext cx="2696864" cy="36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3645533" y="1557982"/>
            <a:ext cx="1828425" cy="1758294"/>
          </a:xfrm>
          <a:prstGeom prst="rect">
            <a:avLst/>
          </a:prstGeom>
        </p:spPr>
      </p:pic>
      <p:sp>
        <p:nvSpPr>
          <p:cNvPr id="6" name="Right Arrow 5"/>
          <p:cNvSpPr/>
          <p:nvPr/>
        </p:nvSpPr>
        <p:spPr>
          <a:xfrm rot="18509452">
            <a:off x="2700035" y="2480311"/>
            <a:ext cx="645881" cy="5516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708217" y="2187476"/>
            <a:ext cx="645881" cy="5686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18732" y="76200"/>
            <a:ext cx="8872868" cy="1143000"/>
          </a:xfrm>
        </p:spPr>
        <p:txBody>
          <a:bodyPr>
            <a:noAutofit/>
          </a:bodyPr>
          <a:lstStyle/>
          <a:p>
            <a:r>
              <a:rPr lang="en-US" sz="2800" b="1" dirty="0" smtClean="0">
                <a:solidFill>
                  <a:schemeClr val="accent1"/>
                </a:solidFill>
              </a:rPr>
              <a:t>Optical Biosensor for assessment of micronutrient status and Support</a:t>
            </a:r>
            <a:r>
              <a:rPr lang="en-US" sz="2800" b="1" dirty="0">
                <a:solidFill>
                  <a:schemeClr val="accent1"/>
                </a:solidFill>
              </a:rPr>
              <a:t/>
            </a:r>
            <a:br>
              <a:rPr lang="en-US" sz="2800" b="1" dirty="0">
                <a:solidFill>
                  <a:schemeClr val="accent1"/>
                </a:solidFill>
              </a:rPr>
            </a:br>
            <a:r>
              <a:rPr lang="en-US" sz="2800" b="1" dirty="0">
                <a:solidFill>
                  <a:schemeClr val="accent1"/>
                </a:solidFill>
              </a:rPr>
              <a:t>e</a:t>
            </a:r>
            <a:r>
              <a:rPr lang="en-US" sz="2800" b="1" dirty="0" smtClean="0">
                <a:solidFill>
                  <a:schemeClr val="accent1"/>
                </a:solidFill>
              </a:rPr>
              <a:t>vidence-based </a:t>
            </a:r>
            <a:r>
              <a:rPr lang="en-US" sz="2800" b="1" dirty="0">
                <a:solidFill>
                  <a:schemeClr val="accent1"/>
                </a:solidFill>
              </a:rPr>
              <a:t>n</a:t>
            </a:r>
            <a:r>
              <a:rPr lang="en-US" sz="2800" b="1" dirty="0" smtClean="0">
                <a:solidFill>
                  <a:schemeClr val="accent1"/>
                </a:solidFill>
              </a:rPr>
              <a:t>utrition</a:t>
            </a:r>
            <a:endParaRPr lang="en-US" sz="2800" b="1" dirty="0">
              <a:solidFill>
                <a:schemeClr val="accent1"/>
              </a:solidFill>
            </a:endParaRPr>
          </a:p>
        </p:txBody>
      </p:sp>
      <p:sp>
        <p:nvSpPr>
          <p:cNvPr id="12" name="TextBox 11"/>
          <p:cNvSpPr txBox="1"/>
          <p:nvPr/>
        </p:nvSpPr>
        <p:spPr>
          <a:xfrm>
            <a:off x="3439856" y="3399200"/>
            <a:ext cx="2239778" cy="523220"/>
          </a:xfrm>
          <a:prstGeom prst="rect">
            <a:avLst/>
          </a:prstGeom>
          <a:noFill/>
        </p:spPr>
        <p:txBody>
          <a:bodyPr wrap="square" rtlCol="0">
            <a:spAutoFit/>
          </a:bodyPr>
          <a:lstStyle/>
          <a:p>
            <a:pPr marL="0" lvl="1" algn="ctr"/>
            <a:r>
              <a:rPr lang="en-US" sz="1400" dirty="0" smtClean="0"/>
              <a:t>Gallegos </a:t>
            </a:r>
            <a:r>
              <a:rPr lang="en-US" sz="1400" dirty="0"/>
              <a:t>et. al., </a:t>
            </a:r>
            <a:r>
              <a:rPr lang="en-US" sz="1400" dirty="0" smtClean="0"/>
              <a:t>2013</a:t>
            </a:r>
            <a:endParaRPr lang="en-US" sz="1400" dirty="0"/>
          </a:p>
          <a:p>
            <a:pPr algn="ctr"/>
            <a:endParaRPr lang="en-US" sz="1400" dirty="0"/>
          </a:p>
        </p:txBody>
      </p:sp>
      <p:sp>
        <p:nvSpPr>
          <p:cNvPr id="13" name="TextBox 12"/>
          <p:cNvSpPr txBox="1"/>
          <p:nvPr/>
        </p:nvSpPr>
        <p:spPr>
          <a:xfrm>
            <a:off x="234408" y="5296706"/>
            <a:ext cx="2505392" cy="523220"/>
          </a:xfrm>
          <a:prstGeom prst="rect">
            <a:avLst/>
          </a:prstGeom>
          <a:noFill/>
        </p:spPr>
        <p:txBody>
          <a:bodyPr wrap="square" rtlCol="0">
            <a:spAutoFit/>
          </a:bodyPr>
          <a:lstStyle/>
          <a:p>
            <a:pPr marL="0" lvl="1" algn="ctr"/>
            <a:r>
              <a:rPr lang="en-US" sz="1400" dirty="0" smtClean="0"/>
              <a:t>Peterson </a:t>
            </a:r>
            <a:r>
              <a:rPr lang="en-US" sz="1400" dirty="0"/>
              <a:t>et. al., </a:t>
            </a:r>
            <a:r>
              <a:rPr lang="en-US" sz="1400" dirty="0" smtClean="0"/>
              <a:t>2014</a:t>
            </a:r>
            <a:endParaRPr lang="en-US" sz="1400" dirty="0"/>
          </a:p>
          <a:p>
            <a:pPr algn="ctr"/>
            <a:endParaRPr lang="en-US" sz="1400" dirty="0"/>
          </a:p>
        </p:txBody>
      </p:sp>
      <p:pic>
        <p:nvPicPr>
          <p:cNvPr id="2050" name="Picture 2" descr="https://encrypted-tbn3.gstatic.com/images?q=tbn:ANd9GcR8ANtUzzpFVDl4ASmMw01IIWIU4bWovRSH_gyN66tB6uUK_8E5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118" y="3922420"/>
            <a:ext cx="2571750" cy="1243013"/>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rot="5400000">
            <a:off x="7225488" y="3227686"/>
            <a:ext cx="645881" cy="5516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2" name="Picture 4" descr="http://www.bioedonline.org/BioEd/cache/file/B691774A-4FE8-4748-B3D897D2536F61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4131" y="5206858"/>
            <a:ext cx="2804185" cy="1576602"/>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8395046">
            <a:off x="6970833" y="5437029"/>
            <a:ext cx="645881" cy="5757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983236" y="3978552"/>
            <a:ext cx="3131223" cy="954107"/>
          </a:xfrm>
          <a:prstGeom prst="rect">
            <a:avLst/>
          </a:prstGeom>
          <a:solidFill>
            <a:schemeClr val="accent6">
              <a:lumMod val="50000"/>
            </a:schemeClr>
          </a:solidFill>
        </p:spPr>
        <p:txBody>
          <a:bodyPr wrap="square" rtlCol="0">
            <a:spAutoFit/>
          </a:bodyPr>
          <a:lstStyle/>
          <a:p>
            <a:pPr algn="ctr"/>
            <a:r>
              <a:rPr lang="en-US" sz="2800" b="1" dirty="0" smtClean="0">
                <a:solidFill>
                  <a:schemeClr val="bg1"/>
                </a:solidFill>
              </a:rPr>
              <a:t>ACTIONS &amp; IMPACT EVALUATION</a:t>
            </a:r>
            <a:endParaRPr lang="en-US" sz="2800" b="1" dirty="0">
              <a:solidFill>
                <a:schemeClr val="bg1"/>
              </a:solidFill>
            </a:endParaRPr>
          </a:p>
        </p:txBody>
      </p:sp>
      <p:sp>
        <p:nvSpPr>
          <p:cNvPr id="16" name="Right Arrow 15"/>
          <p:cNvSpPr/>
          <p:nvPr/>
        </p:nvSpPr>
        <p:spPr>
          <a:xfrm rot="16200000">
            <a:off x="4236804" y="5008832"/>
            <a:ext cx="645881" cy="5757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1557982"/>
            <a:ext cx="2043054" cy="153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4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5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p:bldP spid="14" grpId="0" animBg="1"/>
      <p:bldP spid="15" grpId="0" animBg="1"/>
      <p:bldP spid="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33"/>
            <a:ext cx="8229600" cy="1143000"/>
          </a:xfrm>
        </p:spPr>
        <p:txBody>
          <a:bodyPr/>
          <a:lstStyle/>
          <a:p>
            <a:r>
              <a:rPr lang="en-US" b="1" dirty="0" smtClean="0">
                <a:solidFill>
                  <a:schemeClr val="accent1"/>
                </a:solidFill>
              </a:rPr>
              <a:t>Summary</a:t>
            </a:r>
            <a:endParaRPr lang="en-US" b="1" dirty="0">
              <a:solidFill>
                <a:schemeClr val="accent1"/>
              </a:solidFill>
            </a:endParaRPr>
          </a:p>
        </p:txBody>
      </p:sp>
      <p:sp>
        <p:nvSpPr>
          <p:cNvPr id="3" name="Content Placeholder 2"/>
          <p:cNvSpPr>
            <a:spLocks noGrp="1"/>
          </p:cNvSpPr>
          <p:nvPr>
            <p:ph idx="1"/>
          </p:nvPr>
        </p:nvSpPr>
        <p:spPr>
          <a:xfrm>
            <a:off x="228600" y="1371600"/>
            <a:ext cx="8686800" cy="4525963"/>
          </a:xfrm>
        </p:spPr>
        <p:txBody>
          <a:bodyPr>
            <a:normAutofit fontScale="92500" lnSpcReduction="10000"/>
          </a:bodyPr>
          <a:lstStyle/>
          <a:p>
            <a:r>
              <a:rPr lang="en-US" b="1" dirty="0" smtClean="0"/>
              <a:t>Food and Nutrition security should be at the top of our agendas</a:t>
            </a:r>
          </a:p>
          <a:p>
            <a:r>
              <a:rPr lang="en-US" dirty="0" smtClean="0">
                <a:solidFill>
                  <a:srgbClr val="FF6600"/>
                </a:solidFill>
              </a:rPr>
              <a:t>We need solutions that bridge the incredible </a:t>
            </a:r>
            <a:r>
              <a:rPr lang="en-US" dirty="0">
                <a:solidFill>
                  <a:srgbClr val="FF6600"/>
                </a:solidFill>
              </a:rPr>
              <a:t>potential </a:t>
            </a:r>
            <a:r>
              <a:rPr lang="en-US" dirty="0" smtClean="0">
                <a:solidFill>
                  <a:srgbClr val="FF6600"/>
                </a:solidFill>
              </a:rPr>
              <a:t> from interdisciplinary research: engineering, nutrition, food science, economics, ag. sci., extension, social work, community development, natural resources, and informatics </a:t>
            </a:r>
          </a:p>
          <a:p>
            <a:r>
              <a:rPr lang="en-US" dirty="0" smtClean="0">
                <a:solidFill>
                  <a:schemeClr val="accent1">
                    <a:lumMod val="75000"/>
                  </a:schemeClr>
                </a:solidFill>
              </a:rPr>
              <a:t>Advances in diagnostic technologies should provide the critical data to assess progress, identify actions</a:t>
            </a:r>
            <a:r>
              <a:rPr lang="en-US" dirty="0">
                <a:solidFill>
                  <a:schemeClr val="accent1">
                    <a:lumMod val="75000"/>
                  </a:schemeClr>
                </a:solidFill>
              </a:rPr>
              <a:t>, </a:t>
            </a:r>
            <a:r>
              <a:rPr lang="en-US" dirty="0" smtClean="0">
                <a:solidFill>
                  <a:schemeClr val="accent1">
                    <a:lumMod val="75000"/>
                  </a:schemeClr>
                </a:solidFill>
              </a:rPr>
              <a:t>improve accountability</a:t>
            </a:r>
            <a:endParaRPr lang="en-US" dirty="0">
              <a:solidFill>
                <a:schemeClr val="accent1">
                  <a:lumMod val="75000"/>
                </a:schemeClr>
              </a:solidFill>
            </a:endParaRPr>
          </a:p>
        </p:txBody>
      </p:sp>
    </p:spTree>
    <p:extLst>
      <p:ext uri="{BB962C8B-B14F-4D97-AF65-F5344CB8AC3E}">
        <p14:creationId xmlns:p14="http://schemas.microsoft.com/office/powerpoint/2010/main" val="1765256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7"/>
            <a:ext cx="8229600" cy="789887"/>
          </a:xfrm>
        </p:spPr>
        <p:txBody>
          <a:bodyPr/>
          <a:lstStyle/>
          <a:p>
            <a:r>
              <a:rPr lang="en-US" b="1" dirty="0" smtClean="0">
                <a:solidFill>
                  <a:srgbClr val="C00000"/>
                </a:solidFill>
              </a:rPr>
              <a:t>Acknowledgements</a:t>
            </a:r>
            <a:endParaRPr lang="en-US" b="1" dirty="0">
              <a:solidFill>
                <a:srgbClr val="C00000"/>
              </a:solidFill>
            </a:endParaRPr>
          </a:p>
        </p:txBody>
      </p:sp>
      <p:sp>
        <p:nvSpPr>
          <p:cNvPr id="7" name="Content Placeholder 2"/>
          <p:cNvSpPr txBox="1">
            <a:spLocks/>
          </p:cNvSpPr>
          <p:nvPr/>
        </p:nvSpPr>
        <p:spPr>
          <a:xfrm>
            <a:off x="6256962" y="1264101"/>
            <a:ext cx="2887038" cy="7816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US" sz="4000" b="1" dirty="0" smtClean="0">
                <a:solidFill>
                  <a:schemeClr val="tx2"/>
                </a:solidFill>
                <a:latin typeface="Brush Script MT" panose="03060802040406070304" pitchFamily="66" charset="0"/>
              </a:rPr>
              <a:t>My family</a:t>
            </a:r>
          </a:p>
          <a:p>
            <a:pPr algn="ctr"/>
            <a:endParaRPr lang="en-US" sz="4400" b="1" dirty="0" smtClean="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14726047"/>
              </p:ext>
            </p:extLst>
          </p:nvPr>
        </p:nvGraphicFramePr>
        <p:xfrm>
          <a:off x="188354" y="1067597"/>
          <a:ext cx="3633017" cy="4490720"/>
        </p:xfrm>
        <a:graphic>
          <a:graphicData uri="http://schemas.openxmlformats.org/drawingml/2006/table">
            <a:tbl>
              <a:tblPr firstRow="1" bandRow="1">
                <a:tableStyleId>{2D5ABB26-0587-4C30-8999-92F81FD0307C}</a:tableStyleId>
              </a:tblPr>
              <a:tblGrid>
                <a:gridCol w="1816509"/>
                <a:gridCol w="212137"/>
                <a:gridCol w="1604371"/>
              </a:tblGrid>
              <a:tr h="370840">
                <a:tc gridSpan="3">
                  <a:txBody>
                    <a:bodyPr/>
                    <a:lstStyle/>
                    <a:p>
                      <a:r>
                        <a:rPr lang="en-US" sz="1800" b="1" dirty="0" smtClean="0"/>
                        <a:t>Graduate</a:t>
                      </a:r>
                      <a:r>
                        <a:rPr lang="en-US" sz="1800" b="1" baseline="0" dirty="0" smtClean="0"/>
                        <a:t> Students</a:t>
                      </a:r>
                      <a:endParaRPr lang="en-US" sz="1800" b="1" dirty="0"/>
                    </a:p>
                  </a:txBody>
                  <a:tcPr/>
                </a:tc>
                <a:tc hMerge="1">
                  <a:txBody>
                    <a:bodyPr/>
                    <a:lstStyle/>
                    <a:p>
                      <a:endParaRPr lang="en-US" dirty="0"/>
                    </a:p>
                  </a:txBody>
                  <a:tcPr/>
                </a:tc>
                <a:tc hMerge="1">
                  <a:txBody>
                    <a:bodyPr/>
                    <a:lstStyle/>
                    <a:p>
                      <a:endParaRPr lang="en-US"/>
                    </a:p>
                  </a:txBody>
                  <a:tcPr/>
                </a:tc>
              </a:tr>
              <a:tr h="133558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Dr. Julio Lopez</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Ross Peterson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Pablo Torres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Chen </a:t>
                      </a:r>
                      <a:r>
                        <a:rPr lang="en-US" sz="1800" dirty="0" err="1" smtClean="0"/>
                        <a:t>Chen</a:t>
                      </a:r>
                      <a:endParaRPr lang="en-US" sz="1800" dirty="0" smtClean="0"/>
                    </a:p>
                  </a:txBody>
                  <a:tcPr/>
                </a:tc>
                <a:tc gridSpan="2">
                  <a:txBody>
                    <a:bodyPr/>
                    <a:lstStyle/>
                    <a:p>
                      <a:r>
                        <a:rPr lang="en-US" sz="1800" dirty="0" smtClean="0"/>
                        <a:t>Liz Sloffer</a:t>
                      </a:r>
                    </a:p>
                    <a:p>
                      <a:r>
                        <a:rPr lang="en-US" sz="1800" dirty="0" smtClean="0"/>
                        <a:t>Richard Bukenya</a:t>
                      </a:r>
                    </a:p>
                    <a:p>
                      <a:r>
                        <a:rPr lang="en-US" sz="1800" dirty="0" smtClean="0"/>
                        <a:t>Shashank</a:t>
                      </a:r>
                      <a:r>
                        <a:rPr lang="en-US" sz="1800" baseline="0" dirty="0" smtClean="0"/>
                        <a:t> Gaur</a:t>
                      </a:r>
                    </a:p>
                    <a:p>
                      <a:r>
                        <a:rPr lang="en-US" sz="1800" baseline="0" dirty="0" smtClean="0"/>
                        <a:t>Nawaf Alruwaili</a:t>
                      </a:r>
                    </a:p>
                    <a:p>
                      <a:r>
                        <a:rPr lang="en-US" sz="1800" baseline="0" dirty="0" smtClean="0"/>
                        <a:t>Xin Xie</a:t>
                      </a:r>
                    </a:p>
                    <a:p>
                      <a:r>
                        <a:rPr lang="en-US" sz="1800" baseline="0" dirty="0" smtClean="0"/>
                        <a:t>Eliana Rosales</a:t>
                      </a:r>
                      <a:endParaRPr lang="en-US" sz="1800" dirty="0"/>
                    </a:p>
                  </a:txBody>
                  <a:tcPr/>
                </a:tc>
                <a:tc hMerge="1">
                  <a:txBody>
                    <a:bodyPr/>
                    <a:lstStyle/>
                    <a:p>
                      <a:endParaRPr lang="en-US"/>
                    </a:p>
                  </a:txBody>
                  <a:tcPr/>
                </a:tc>
              </a:tr>
              <a:tr h="370840">
                <a:tc gridSpan="3">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1" dirty="0" smtClean="0"/>
                        <a:t>Undergraduate Students</a:t>
                      </a:r>
                      <a:endParaRPr lang="en-US" sz="1800" b="1" dirty="0"/>
                    </a:p>
                  </a:txBody>
                  <a:tcPr/>
                </a:tc>
                <a:tc hMerge="1">
                  <a:txBody>
                    <a:bodyPr/>
                    <a:lstStyle/>
                    <a:p>
                      <a:endParaRPr lang="en-US" dirty="0"/>
                    </a:p>
                  </a:txBody>
                  <a:tcPr/>
                </a:tc>
                <a:tc hMerge="1">
                  <a:txBody>
                    <a:bodyPr/>
                    <a:lstStyle/>
                    <a:p>
                      <a:endParaRPr lang="en-US"/>
                    </a:p>
                  </a:txBody>
                  <a:tcPr/>
                </a:tc>
              </a:tr>
              <a:tr h="1854200">
                <a:tc gridSpan="2">
                  <a:txBody>
                    <a:bodyPr/>
                    <a:lstStyle/>
                    <a:p>
                      <a:pPr marL="457200" lvl="1" indent="-457200"/>
                      <a:r>
                        <a:rPr lang="en-US" sz="1800" dirty="0" smtClean="0"/>
                        <a:t>Thiago Silva</a:t>
                      </a:r>
                    </a:p>
                    <a:p>
                      <a:pPr marL="457200" lvl="1" indent="-457200"/>
                      <a:r>
                        <a:rPr lang="en-US" sz="1800" dirty="0" smtClean="0"/>
                        <a:t>Elise Ellinger</a:t>
                      </a:r>
                    </a:p>
                    <a:p>
                      <a:pPr marL="457200" lvl="1" indent="-457200"/>
                      <a:r>
                        <a:rPr lang="en-US" sz="1800" dirty="0" err="1" smtClean="0"/>
                        <a:t>Sindi</a:t>
                      </a:r>
                      <a:r>
                        <a:rPr lang="en-US" sz="1800" dirty="0" smtClean="0"/>
                        <a:t> Chang</a:t>
                      </a:r>
                    </a:p>
                    <a:p>
                      <a:pPr marL="457200" lvl="1" indent="-457200"/>
                      <a:r>
                        <a:rPr lang="en-US" sz="1800" dirty="0" smtClean="0"/>
                        <a:t>Grace Iberle</a:t>
                      </a:r>
                    </a:p>
                    <a:p>
                      <a:pPr marL="457200" lvl="1" indent="-457200"/>
                      <a:r>
                        <a:rPr lang="en-US" sz="1800" dirty="0" err="1" smtClean="0"/>
                        <a:t>Suzanni</a:t>
                      </a:r>
                      <a:r>
                        <a:rPr lang="en-US" sz="1800" dirty="0" smtClean="0"/>
                        <a:t> </a:t>
                      </a:r>
                      <a:r>
                        <a:rPr lang="en-US" sz="1800" dirty="0" err="1" smtClean="0"/>
                        <a:t>Carvalho</a:t>
                      </a:r>
                      <a:endParaRPr lang="en-US" sz="1800" dirty="0" smtClean="0"/>
                    </a:p>
                    <a:p>
                      <a:pPr marL="457200" lvl="1" indent="-457200"/>
                      <a:r>
                        <a:rPr lang="en-US" sz="1800" dirty="0" smtClean="0"/>
                        <a:t>Katherine Carrera</a:t>
                      </a:r>
                    </a:p>
                    <a:p>
                      <a:endParaRPr lang="en-US" sz="1800" dirty="0"/>
                    </a:p>
                  </a:txBody>
                  <a:tcPr/>
                </a:tc>
                <a:tc hMerge="1">
                  <a:txBody>
                    <a:bodyPr/>
                    <a:lstStyle/>
                    <a:p>
                      <a:endParaRPr lang="en-US" sz="1800" dirty="0"/>
                    </a:p>
                  </a:txBody>
                  <a:tcPr/>
                </a:tc>
                <a:tc>
                  <a:txBody>
                    <a:bodyPr/>
                    <a:lstStyle/>
                    <a:p>
                      <a:pPr marL="0" lvl="1" indent="0"/>
                      <a:r>
                        <a:rPr lang="en-US" sz="1800" dirty="0" err="1" smtClean="0"/>
                        <a:t>Fátima</a:t>
                      </a:r>
                      <a:r>
                        <a:rPr lang="en-US" sz="1800" dirty="0" smtClean="0"/>
                        <a:t> Flores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Andrea Huerta</a:t>
                      </a:r>
                    </a:p>
                    <a:p>
                      <a:pPr marL="0" lvl="1" indent="0"/>
                      <a:r>
                        <a:rPr lang="en-US" sz="1800" dirty="0" smtClean="0"/>
                        <a:t>Emely Lopez</a:t>
                      </a:r>
                    </a:p>
                    <a:p>
                      <a:pPr marL="0" lvl="1" indent="0"/>
                      <a:r>
                        <a:rPr lang="en-US" sz="1800" dirty="0" smtClean="0"/>
                        <a:t>ISEL Program (24 graduates) </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05796548"/>
              </p:ext>
            </p:extLst>
          </p:nvPr>
        </p:nvGraphicFramePr>
        <p:xfrm>
          <a:off x="4355140" y="1028648"/>
          <a:ext cx="4484060" cy="5549938"/>
        </p:xfrm>
        <a:graphic>
          <a:graphicData uri="http://schemas.openxmlformats.org/drawingml/2006/table">
            <a:tbl>
              <a:tblPr firstRow="1" bandRow="1">
                <a:tableStyleId>{2D5ABB26-0587-4C30-8999-92F81FD0307C}</a:tableStyleId>
              </a:tblPr>
              <a:tblGrid>
                <a:gridCol w="2822120"/>
                <a:gridCol w="1661940"/>
              </a:tblGrid>
              <a:tr h="352124">
                <a:tc gridSpan="2">
                  <a:txBody>
                    <a:bodyPr/>
                    <a:lstStyle/>
                    <a:p>
                      <a:r>
                        <a:rPr lang="en-US" sz="1800" b="1" dirty="0" smtClean="0"/>
                        <a:t>Collaborators</a:t>
                      </a:r>
                      <a:endParaRPr lang="en-US" sz="1800" b="1" dirty="0"/>
                    </a:p>
                  </a:txBody>
                  <a:tcPr/>
                </a:tc>
                <a:tc hMerge="1">
                  <a:txBody>
                    <a:bodyPr/>
                    <a:lstStyle/>
                    <a:p>
                      <a:endParaRPr lang="en-US"/>
                    </a:p>
                  </a:txBody>
                  <a:tcPr/>
                </a:tc>
              </a:tr>
              <a:tr h="1408495">
                <a:tc gridSpan="2">
                  <a:txBody>
                    <a:bodyPr/>
                    <a:lstStyle/>
                    <a:p>
                      <a:pPr marL="0" lvl="1" indent="0"/>
                      <a:r>
                        <a:rPr lang="en-US" sz="1800" dirty="0" smtClean="0"/>
                        <a:t>ECE</a:t>
                      </a:r>
                    </a:p>
                    <a:p>
                      <a:pPr marL="0" lvl="1" indent="0"/>
                      <a:r>
                        <a:rPr lang="en-US" sz="1800" dirty="0" smtClean="0"/>
                        <a:t>FSHN</a:t>
                      </a:r>
                      <a:br>
                        <a:rPr lang="en-US" sz="1800" dirty="0" smtClean="0"/>
                      </a:br>
                      <a:r>
                        <a:rPr lang="en-US" sz="1800" dirty="0" smtClean="0"/>
                        <a:t>DNS</a:t>
                      </a:r>
                    </a:p>
                    <a:p>
                      <a:pPr marL="0" lvl="1" indent="0"/>
                      <a:r>
                        <a:rPr lang="en-US" sz="1800" dirty="0" smtClean="0"/>
                        <a:t>KCH</a:t>
                      </a:r>
                    </a:p>
                    <a:p>
                      <a:pPr marL="0" lvl="1" indent="0"/>
                      <a:r>
                        <a:rPr lang="en-US" sz="1800" dirty="0" smtClean="0"/>
                        <a:t>SW</a:t>
                      </a:r>
                    </a:p>
                  </a:txBody>
                  <a:tcPr anchor="ctr"/>
                </a:tc>
                <a:tc hMerge="1">
                  <a:txBody>
                    <a:bodyPr/>
                    <a:lstStyle/>
                    <a:p>
                      <a:endParaRPr lang="en-US"/>
                    </a:p>
                  </a:txBody>
                  <a:tcPr/>
                </a:tc>
              </a:tr>
              <a:tr h="352124">
                <a:tc grid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1" dirty="0" smtClean="0"/>
                        <a:t>Organizations</a:t>
                      </a:r>
                      <a:endParaRPr lang="en-US" sz="1800" b="1" dirty="0"/>
                    </a:p>
                  </a:txBody>
                  <a:tcPr/>
                </a:tc>
                <a:tc hMerge="1">
                  <a:txBody>
                    <a:bodyPr/>
                    <a:lstStyle/>
                    <a:p>
                      <a:endParaRPr lang="en-US"/>
                    </a:p>
                  </a:txBody>
                  <a:tcPr/>
                </a:tc>
              </a:tr>
              <a:tr h="1144402">
                <a:tc gridSpan="2">
                  <a:txBody>
                    <a:bodyPr/>
                    <a:lstStyle/>
                    <a:p>
                      <a:r>
                        <a:rPr lang="en-US" sz="1800" dirty="0" smtClean="0"/>
                        <a:t>Honduras Spanish Center (Honduras)</a:t>
                      </a:r>
                    </a:p>
                    <a:p>
                      <a:r>
                        <a:rPr lang="en-US" sz="1800" dirty="0" smtClean="0"/>
                        <a:t>Zamorano University (Honduras)</a:t>
                      </a:r>
                      <a:r>
                        <a:rPr lang="en-US" sz="1800" baseline="0" dirty="0" smtClean="0"/>
                        <a:t> </a:t>
                      </a:r>
                      <a:endParaRPr lang="en-US" sz="1800" dirty="0" smtClean="0"/>
                    </a:p>
                    <a:p>
                      <a:r>
                        <a:rPr lang="en-US" sz="1800" dirty="0" smtClean="0"/>
                        <a:t>World Food Program/P4P (Guatemala)</a:t>
                      </a:r>
                    </a:p>
                    <a:p>
                      <a:r>
                        <a:rPr lang="en-US" sz="1800" dirty="0" smtClean="0"/>
                        <a:t>USAID Emergency Relief Office (DC)</a:t>
                      </a:r>
                    </a:p>
                    <a:p>
                      <a:r>
                        <a:rPr lang="en-US" sz="1800" dirty="0" smtClean="0"/>
                        <a:t>Dudhsagar Dairy/ MIDFT (India)</a:t>
                      </a:r>
                    </a:p>
                  </a:txBody>
                  <a:tcPr/>
                </a:tc>
                <a:tc hMerge="1">
                  <a:txBody>
                    <a:bodyPr/>
                    <a:lstStyle/>
                    <a:p>
                      <a:pPr marL="0" lvl="1" indent="0"/>
                      <a:endParaRPr lang="en-US" sz="1800" dirty="0"/>
                    </a:p>
                  </a:txBody>
                  <a:tcPr/>
                </a:tc>
              </a:tr>
              <a:tr h="352124">
                <a:tc gridSpan="2">
                  <a:txBody>
                    <a:bodyPr/>
                    <a:lstStyle/>
                    <a:p>
                      <a:r>
                        <a:rPr lang="en-US" sz="1800" b="1" dirty="0" smtClean="0"/>
                        <a:t>Funding</a:t>
                      </a:r>
                      <a:endParaRPr lang="en-US" sz="1800" b="1" dirty="0"/>
                    </a:p>
                  </a:txBody>
                  <a:tcPr/>
                </a:tc>
                <a:tc hMerge="1">
                  <a:txBody>
                    <a:bodyPr/>
                    <a:lstStyle/>
                    <a:p>
                      <a:pPr marL="0" lvl="1" indent="0"/>
                      <a:endParaRPr lang="en-US" sz="1800" dirty="0"/>
                    </a:p>
                  </a:txBody>
                  <a:tcPr/>
                </a:tc>
              </a:tr>
              <a:tr h="1526578">
                <a:tc>
                  <a:txBody>
                    <a:bodyPr/>
                    <a:lstStyle/>
                    <a:p>
                      <a:r>
                        <a:rPr lang="en-US" sz="1800" dirty="0" smtClean="0"/>
                        <a:t>USDA/NIFA ISE</a:t>
                      </a:r>
                    </a:p>
                    <a:p>
                      <a:r>
                        <a:rPr lang="en-US" sz="1800" dirty="0" smtClean="0"/>
                        <a:t>DNS Vision 20/20</a:t>
                      </a:r>
                    </a:p>
                    <a:p>
                      <a:r>
                        <a:rPr lang="en-US" sz="1800" dirty="0" smtClean="0"/>
                        <a:t>ACES Equipment Grant</a:t>
                      </a:r>
                    </a:p>
                    <a:p>
                      <a:r>
                        <a:rPr lang="en-US" sz="1800" dirty="0" smtClean="0"/>
                        <a:t>ACES OIP</a:t>
                      </a:r>
                      <a:br>
                        <a:rPr lang="en-US" sz="1800" dirty="0" smtClean="0"/>
                      </a:br>
                      <a:r>
                        <a:rPr lang="en-US" sz="1800" dirty="0" smtClean="0"/>
                        <a:t>Student Sustainability </a:t>
                      </a:r>
                    </a:p>
                  </a:txBody>
                  <a:tcPr/>
                </a:tc>
                <a:tc>
                  <a:txBody>
                    <a:bodyPr/>
                    <a:lstStyle/>
                    <a:p>
                      <a:pPr marL="0" lvl="1" indent="0"/>
                      <a:r>
                        <a:rPr lang="en-US" sz="1800" dirty="0" smtClean="0"/>
                        <a:t>ACES SAO</a:t>
                      </a:r>
                    </a:p>
                    <a:p>
                      <a:pPr marL="0" lvl="1" indent="0"/>
                      <a:r>
                        <a:rPr lang="en-US" sz="1800" dirty="0" smtClean="0"/>
                        <a:t>Albrecht</a:t>
                      </a:r>
                      <a:r>
                        <a:rPr lang="en-US" sz="1800" baseline="0" dirty="0" smtClean="0"/>
                        <a:t> Fellows</a:t>
                      </a:r>
                      <a:endParaRPr lang="en-US" sz="1800" dirty="0" smtClean="0"/>
                    </a:p>
                    <a:p>
                      <a:pPr marL="0" lvl="1" indent="0"/>
                      <a:r>
                        <a:rPr lang="en-US" sz="1800" dirty="0" smtClean="0"/>
                        <a:t>CLACS</a:t>
                      </a:r>
                    </a:p>
                    <a:p>
                      <a:pPr marL="0" lvl="1" indent="0"/>
                      <a:r>
                        <a:rPr lang="en-US" sz="1800" dirty="0" smtClean="0"/>
                        <a:t>Hatch</a:t>
                      </a:r>
                    </a:p>
                  </a:txBody>
                  <a:tcPr/>
                </a:tc>
              </a:tr>
            </a:tbl>
          </a:graphicData>
        </a:graphic>
      </p:graphicFrame>
    </p:spTree>
    <p:extLst>
      <p:ext uri="{BB962C8B-B14F-4D97-AF65-F5344CB8AC3E}">
        <p14:creationId xmlns:p14="http://schemas.microsoft.com/office/powerpoint/2010/main" val="3963879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Rectangle 3"/>
          <p:cNvSpPr/>
          <p:nvPr/>
        </p:nvSpPr>
        <p:spPr>
          <a:xfrm>
            <a:off x="532263" y="2438400"/>
            <a:ext cx="8345606" cy="1938992"/>
          </a:xfrm>
          <a:prstGeom prst="rect">
            <a:avLst/>
          </a:prstGeom>
        </p:spPr>
        <p:txBody>
          <a:bodyPr wrap="square">
            <a:spAutoFit/>
          </a:bodyPr>
          <a:lstStyle/>
          <a:p>
            <a:r>
              <a:rPr lang="en-US" sz="2400" dirty="0">
                <a:latin typeface="Eras Demi ITC" panose="020B0805030504020804" pitchFamily="34" charset="0"/>
                <a:ea typeface="KaiTi" panose="02010609060101010101" pitchFamily="49" charset="-122"/>
              </a:rPr>
              <a:t>Opportunity is missed by most people because it is dressed in overalls and looks like work.</a:t>
            </a:r>
          </a:p>
          <a:p>
            <a:endParaRPr lang="en-US" sz="2400" dirty="0">
              <a:latin typeface="Eras Demi ITC" panose="020B0805030504020804" pitchFamily="34" charset="0"/>
              <a:ea typeface="KaiTi" panose="02010609060101010101" pitchFamily="49" charset="-122"/>
            </a:endParaRPr>
          </a:p>
          <a:p>
            <a:pPr algn="r"/>
            <a:r>
              <a:rPr lang="en-US" sz="2400" dirty="0" smtClean="0">
                <a:latin typeface="Eras Demi ITC" panose="020B0805030504020804" pitchFamily="34" charset="0"/>
                <a:ea typeface="KaiTi" panose="02010609060101010101" pitchFamily="49" charset="-122"/>
              </a:rPr>
              <a:t>-Thomas </a:t>
            </a:r>
            <a:r>
              <a:rPr lang="en-US" sz="2400" dirty="0">
                <a:latin typeface="Eras Demi ITC" panose="020B0805030504020804" pitchFamily="34" charset="0"/>
                <a:ea typeface="KaiTi" panose="02010609060101010101" pitchFamily="49" charset="-122"/>
              </a:rPr>
              <a:t>A. Edison</a:t>
            </a:r>
          </a:p>
          <a:p>
            <a:endParaRPr lang="en-US" sz="2400" dirty="0">
              <a:latin typeface="Eras Demi ITC" panose="020B0805030504020804" pitchFamily="34" charset="0"/>
              <a:ea typeface="KaiTi" panose="02010609060101010101" pitchFamily="49" charset="-122"/>
            </a:endParaRPr>
          </a:p>
        </p:txBody>
      </p:sp>
      <p:sp>
        <p:nvSpPr>
          <p:cNvPr id="5" name="Rectangle 4"/>
          <p:cNvSpPr/>
          <p:nvPr/>
        </p:nvSpPr>
        <p:spPr>
          <a:xfrm>
            <a:off x="674427" y="4807041"/>
            <a:ext cx="8345606" cy="461665"/>
          </a:xfrm>
          <a:prstGeom prst="rect">
            <a:avLst/>
          </a:prstGeom>
        </p:spPr>
        <p:txBody>
          <a:bodyPr wrap="square">
            <a:spAutoFit/>
          </a:bodyPr>
          <a:lstStyle/>
          <a:p>
            <a:r>
              <a:rPr lang="en-US" sz="2400" dirty="0" smtClean="0">
                <a:solidFill>
                  <a:schemeClr val="accent1">
                    <a:lumMod val="75000"/>
                  </a:schemeClr>
                </a:solidFill>
                <a:latin typeface="Eras Demi ITC" panose="020B0805030504020804" pitchFamily="34" charset="0"/>
                <a:ea typeface="KaiTi" panose="02010609060101010101" pitchFamily="49" charset="-122"/>
              </a:rPr>
              <a:t>So, let’s start </a:t>
            </a:r>
            <a:r>
              <a:rPr lang="en-US" sz="2400" dirty="0" smtClean="0">
                <a:solidFill>
                  <a:schemeClr val="accent6"/>
                </a:solidFill>
                <a:latin typeface="Eras Demi ITC" panose="020B0805030504020804" pitchFamily="34" charset="0"/>
                <a:ea typeface="KaiTi" panose="02010609060101010101" pitchFamily="49" charset="-122"/>
              </a:rPr>
              <a:t>to work!</a:t>
            </a:r>
            <a:endParaRPr lang="en-US" sz="2400" dirty="0">
              <a:solidFill>
                <a:schemeClr val="accent6"/>
              </a:solidFill>
              <a:latin typeface="Eras Demi ITC" panose="020B0805030504020804" pitchFamily="34" charset="0"/>
              <a:ea typeface="KaiTi" panose="02010609060101010101" pitchFamily="49" charset="-122"/>
            </a:endParaRPr>
          </a:p>
        </p:txBody>
      </p:sp>
    </p:spTree>
    <p:extLst>
      <p:ext uri="{BB962C8B-B14F-4D97-AF65-F5344CB8AC3E}">
        <p14:creationId xmlns:p14="http://schemas.microsoft.com/office/powerpoint/2010/main" val="177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16600" dirty="0" smtClean="0">
                <a:solidFill>
                  <a:schemeClr val="tx2">
                    <a:lumMod val="75000"/>
                  </a:schemeClr>
                </a:solidFill>
              </a:rPr>
              <a:t>45% </a:t>
            </a:r>
          </a:p>
          <a:p>
            <a:pPr marL="0" indent="0">
              <a:buNone/>
            </a:pPr>
            <a:r>
              <a:rPr lang="en-US" sz="3600" dirty="0" smtClean="0">
                <a:solidFill>
                  <a:srgbClr val="C00000"/>
                </a:solidFill>
              </a:rPr>
              <a:t>of all child deaths are associated with poor nutrition</a:t>
            </a:r>
            <a:endParaRPr lang="en-US" sz="3600" dirty="0">
              <a:solidFill>
                <a:srgbClr val="C00000"/>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929" y="5390320"/>
            <a:ext cx="1433945" cy="143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6324600" y="457200"/>
            <a:ext cx="2679274" cy="2133600"/>
          </a:xfrm>
          <a:prstGeom prst="wedgeEllipseCallout">
            <a:avLst>
              <a:gd name="adj1" fmla="val -57701"/>
              <a:gd name="adj2" fmla="val 61221"/>
            </a:avLst>
          </a:prstGeom>
          <a:solidFill>
            <a:schemeClr val="accent6">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75000"/>
                  </a:schemeClr>
                </a:solidFill>
              </a:rPr>
              <a:t>85 kids at the end of my 15 minutes of glory!</a:t>
            </a:r>
            <a:endParaRPr lang="en-US" b="1" dirty="0">
              <a:solidFill>
                <a:schemeClr val="accent1">
                  <a:lumMod val="75000"/>
                </a:schemeClr>
              </a:solidFill>
            </a:endParaRPr>
          </a:p>
        </p:txBody>
      </p:sp>
    </p:spTree>
    <p:extLst>
      <p:ext uri="{BB962C8B-B14F-4D97-AF65-F5344CB8AC3E}">
        <p14:creationId xmlns:p14="http://schemas.microsoft.com/office/powerpoint/2010/main" val="291389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868362"/>
          </a:xfrm>
        </p:spPr>
        <p:txBody>
          <a:bodyPr>
            <a:normAutofit/>
          </a:bodyPr>
          <a:lstStyle/>
          <a:p>
            <a:r>
              <a:rPr lang="en-US" b="1" dirty="0" smtClean="0">
                <a:solidFill>
                  <a:schemeClr val="accent1"/>
                </a:solidFill>
              </a:rPr>
              <a:t>According to current stats…</a:t>
            </a:r>
            <a:endParaRPr lang="en-US" b="1" dirty="0">
              <a:solidFill>
                <a:schemeClr val="accent1"/>
              </a:solidFill>
            </a:endParaRPr>
          </a:p>
        </p:txBody>
      </p:sp>
      <p:sp>
        <p:nvSpPr>
          <p:cNvPr id="3" name="Content Placeholder 2"/>
          <p:cNvSpPr>
            <a:spLocks noGrp="1"/>
          </p:cNvSpPr>
          <p:nvPr>
            <p:ph idx="1"/>
          </p:nvPr>
        </p:nvSpPr>
        <p:spPr>
          <a:xfrm>
            <a:off x="457200" y="1143000"/>
            <a:ext cx="8387195" cy="4114800"/>
          </a:xfrm>
        </p:spPr>
        <p:txBody>
          <a:bodyPr>
            <a:normAutofit lnSpcReduction="10000"/>
          </a:bodyPr>
          <a:lstStyle/>
          <a:p>
            <a:pPr marL="0" indent="0">
              <a:buNone/>
            </a:pPr>
            <a:r>
              <a:rPr lang="en-US" sz="4300" b="1" dirty="0" smtClean="0"/>
              <a:t>1</a:t>
            </a:r>
            <a:r>
              <a:rPr lang="en-US" sz="4000" b="1" dirty="0" smtClean="0">
                <a:solidFill>
                  <a:srgbClr val="0070C0"/>
                </a:solidFill>
              </a:rPr>
              <a:t> </a:t>
            </a:r>
            <a:r>
              <a:rPr lang="en-US" dirty="0"/>
              <a:t>billion </a:t>
            </a:r>
            <a:r>
              <a:rPr lang="en-US" dirty="0" smtClean="0"/>
              <a:t>insufficient kcals and nutrients (hunger)</a:t>
            </a:r>
          </a:p>
          <a:p>
            <a:pPr marL="0" indent="0">
              <a:buNone/>
            </a:pPr>
            <a:r>
              <a:rPr lang="en-US" sz="4300" b="1" dirty="0" smtClean="0"/>
              <a:t>2</a:t>
            </a:r>
            <a:r>
              <a:rPr lang="en-US" dirty="0" smtClean="0"/>
              <a:t> billion sufficient kcals, but insufficient nutrients       </a:t>
            </a:r>
          </a:p>
          <a:p>
            <a:pPr marL="0" indent="0">
              <a:buNone/>
            </a:pPr>
            <a:r>
              <a:rPr lang="en-US" dirty="0"/>
              <a:t> </a:t>
            </a:r>
            <a:r>
              <a:rPr lang="en-US" dirty="0" smtClean="0"/>
              <a:t>   (hidden hunger)</a:t>
            </a:r>
          </a:p>
          <a:p>
            <a:pPr marL="0" indent="0">
              <a:buNone/>
            </a:pPr>
            <a:r>
              <a:rPr lang="en-US" sz="4300" b="1" dirty="0" smtClean="0"/>
              <a:t>3</a:t>
            </a:r>
            <a:r>
              <a:rPr lang="en-US" dirty="0" smtClean="0"/>
              <a:t> billion sufficient kcals and nutrients (healthy)</a:t>
            </a:r>
          </a:p>
          <a:p>
            <a:pPr marL="0" indent="0">
              <a:buNone/>
            </a:pPr>
            <a:r>
              <a:rPr lang="en-US" sz="4300" b="1" dirty="0" smtClean="0"/>
              <a:t>1.4</a:t>
            </a:r>
            <a:r>
              <a:rPr lang="en-US" dirty="0" smtClean="0"/>
              <a:t> billion excess kcals (some with insufficient </a:t>
            </a:r>
          </a:p>
          <a:p>
            <a:pPr marL="0" indent="0">
              <a:buNone/>
            </a:pPr>
            <a:r>
              <a:rPr lang="en-US" dirty="0"/>
              <a:t> </a:t>
            </a:r>
            <a:r>
              <a:rPr lang="en-US" dirty="0" smtClean="0"/>
              <a:t>        nutrients) (overweight/obesity)</a:t>
            </a:r>
          </a:p>
        </p:txBody>
      </p:sp>
      <p:sp>
        <p:nvSpPr>
          <p:cNvPr id="4" name="TextBox 3"/>
          <p:cNvSpPr txBox="1"/>
          <p:nvPr/>
        </p:nvSpPr>
        <p:spPr>
          <a:xfrm>
            <a:off x="20782" y="5657671"/>
            <a:ext cx="9123218" cy="1200329"/>
          </a:xfrm>
          <a:prstGeom prst="rect">
            <a:avLst/>
          </a:prstGeom>
          <a:noFill/>
        </p:spPr>
        <p:txBody>
          <a:bodyPr wrap="square" rtlCol="0">
            <a:spAutoFit/>
          </a:bodyPr>
          <a:lstStyle/>
          <a:p>
            <a:r>
              <a:rPr lang="en-US" sz="1200" dirty="0"/>
              <a:t>Black, R.E., et al,. 2013. Maternal and Child Nutrition Study Group.  Maternal and child undernutrition and overweight in low-income and middle-income countries. Lancet 382, 427–451.</a:t>
            </a:r>
          </a:p>
          <a:p>
            <a:r>
              <a:rPr lang="en-US" sz="1200" dirty="0" smtClean="0"/>
              <a:t>FAO. 2013. Food Systems for better Nutrition.</a:t>
            </a:r>
          </a:p>
          <a:p>
            <a:r>
              <a:rPr lang="en-US" sz="1200" dirty="0"/>
              <a:t>Keats, S., Wiggins, S., 2014. Future Diets: Implications for Agriculture and Food Prices. ODI Report. Overseas Development Institute, London</a:t>
            </a:r>
            <a:r>
              <a:rPr lang="en-US" sz="1200" dirty="0" smtClean="0"/>
              <a:t>.</a:t>
            </a:r>
          </a:p>
          <a:p>
            <a:r>
              <a:rPr lang="en-US" sz="1200" dirty="0"/>
              <a:t>United Nations Children’s Fund (UNICEF), 2013. Improving child nutrition: The achievable imperative for global progress. UNICEF, New </a:t>
            </a:r>
            <a:r>
              <a:rPr lang="en-US" sz="1200" dirty="0" smtClean="0"/>
              <a:t>York, NY</a:t>
            </a:r>
          </a:p>
          <a:p>
            <a:r>
              <a:rPr lang="en-US" sz="1200" dirty="0" smtClean="0"/>
              <a:t>WHO, </a:t>
            </a:r>
            <a:r>
              <a:rPr lang="en-US" sz="1200" dirty="0"/>
              <a:t>2013. Global Nutrition Policy Review: What Does It Take to Scale Up Nutrition Action? WHO, Geneva, Switzerland</a:t>
            </a:r>
            <a:r>
              <a:rPr lang="en-US" sz="1200" dirty="0" smtClean="0"/>
              <a:t>.</a:t>
            </a:r>
          </a:p>
        </p:txBody>
      </p:sp>
      <p:sp>
        <p:nvSpPr>
          <p:cNvPr id="9" name="Rectangle 8"/>
          <p:cNvSpPr/>
          <p:nvPr/>
        </p:nvSpPr>
        <p:spPr>
          <a:xfrm>
            <a:off x="304800" y="1828800"/>
            <a:ext cx="8610600" cy="12954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0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005" y="14760"/>
            <a:ext cx="8953995" cy="1077218"/>
          </a:xfrm>
          <a:prstGeom prst="rect">
            <a:avLst/>
          </a:prstGeom>
          <a:noFill/>
        </p:spPr>
        <p:txBody>
          <a:bodyPr wrap="square" rtlCol="0">
            <a:spAutoFit/>
          </a:bodyPr>
          <a:lstStyle/>
          <a:p>
            <a:pPr algn="ctr"/>
            <a:r>
              <a:rPr lang="en-US" sz="3200" dirty="0" smtClean="0">
                <a:solidFill>
                  <a:schemeClr val="accent2">
                    <a:lumMod val="75000"/>
                  </a:schemeClr>
                </a:solidFill>
              </a:rPr>
              <a:t>Consequences of Hidden Hunger </a:t>
            </a:r>
            <a:r>
              <a:rPr lang="en-US" sz="3200" dirty="0">
                <a:solidFill>
                  <a:schemeClr val="accent2">
                    <a:lumMod val="75000"/>
                  </a:schemeClr>
                </a:solidFill>
              </a:rPr>
              <a:t>t</a:t>
            </a:r>
            <a:r>
              <a:rPr lang="en-US" sz="3200" dirty="0" smtClean="0">
                <a:solidFill>
                  <a:schemeClr val="accent2">
                    <a:lumMod val="75000"/>
                  </a:schemeClr>
                </a:solidFill>
              </a:rPr>
              <a:t>hroughout life cycle</a:t>
            </a:r>
            <a:endParaRPr lang="en-US" sz="3200" dirty="0">
              <a:solidFill>
                <a:schemeClr val="accent2">
                  <a:lumMod val="75000"/>
                </a:schemeClr>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0909" t="26046" r="10032" b="6076"/>
          <a:stretch/>
        </p:blipFill>
        <p:spPr bwMode="auto">
          <a:xfrm>
            <a:off x="201880" y="647035"/>
            <a:ext cx="8794004" cy="577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0625" y="6470850"/>
            <a:ext cx="8995884" cy="307777"/>
          </a:xfrm>
          <a:prstGeom prst="rect">
            <a:avLst/>
          </a:prstGeom>
          <a:noFill/>
        </p:spPr>
        <p:txBody>
          <a:bodyPr wrap="square" rtlCol="0">
            <a:spAutoFit/>
          </a:bodyPr>
          <a:lstStyle/>
          <a:p>
            <a:r>
              <a:rPr lang="en-US" sz="1400" dirty="0" smtClean="0"/>
              <a:t>Source:  MI Global Report, 2009. Investing in the Future. A united call to action on vitamin and mineral deficiencies</a:t>
            </a:r>
            <a:endParaRPr lang="en-US" sz="1400" dirty="0"/>
          </a:p>
        </p:txBody>
      </p:sp>
    </p:spTree>
    <p:extLst>
      <p:ext uri="{BB962C8B-B14F-4D97-AF65-F5344CB8AC3E}">
        <p14:creationId xmlns:p14="http://schemas.microsoft.com/office/powerpoint/2010/main" val="3567770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52400" y="381000"/>
            <a:ext cx="5257800" cy="838200"/>
          </a:xfrm>
        </p:spPr>
        <p:txBody>
          <a:bodyPr anchor="b">
            <a:normAutofit/>
          </a:bodyPr>
          <a:lstStyle/>
          <a:p>
            <a:pPr eaLnBrk="1" hangingPunct="1">
              <a:defRPr/>
            </a:pPr>
            <a:r>
              <a:rPr lang="en-US" b="1" dirty="0" smtClean="0">
                <a:solidFill>
                  <a:srgbClr val="C00000"/>
                </a:solidFill>
                <a:cs typeface="Arial" pitchFamily="34" charset="0"/>
              </a:rPr>
              <a:t>What Works?</a:t>
            </a:r>
          </a:p>
        </p:txBody>
      </p:sp>
      <p:sp>
        <p:nvSpPr>
          <p:cNvPr id="12291" name="Content Placeholder 2"/>
          <p:cNvSpPr>
            <a:spLocks noGrp="1"/>
          </p:cNvSpPr>
          <p:nvPr>
            <p:ph sz="quarter" idx="4294967295"/>
          </p:nvPr>
        </p:nvSpPr>
        <p:spPr>
          <a:xfrm>
            <a:off x="228600" y="1905000"/>
            <a:ext cx="4953000" cy="2971800"/>
          </a:xfrm>
        </p:spPr>
        <p:txBody>
          <a:bodyPr>
            <a:normAutofit/>
          </a:bodyPr>
          <a:lstStyle/>
          <a:p>
            <a:pPr marL="273050" indent="-273050" eaLnBrk="1" hangingPunct="1">
              <a:buClr>
                <a:srgbClr val="FF9900"/>
              </a:buClr>
              <a:buSzPct val="125000"/>
              <a:defRPr/>
            </a:pPr>
            <a:r>
              <a:rPr lang="en-US" sz="3600" dirty="0" smtClean="0">
                <a:solidFill>
                  <a:srgbClr val="000000"/>
                </a:solidFill>
                <a:cs typeface="Arial" pitchFamily="34" charset="0"/>
              </a:rPr>
              <a:t>Supplementation</a:t>
            </a:r>
          </a:p>
          <a:p>
            <a:pPr marL="273050" indent="-273050" eaLnBrk="1" hangingPunct="1">
              <a:buClr>
                <a:srgbClr val="FF9900"/>
              </a:buClr>
              <a:buSzPct val="125000"/>
              <a:defRPr/>
            </a:pPr>
            <a:r>
              <a:rPr lang="en-US" sz="3600" dirty="0" smtClean="0">
                <a:solidFill>
                  <a:srgbClr val="000000"/>
                </a:solidFill>
                <a:cs typeface="Arial" pitchFamily="34" charset="0"/>
              </a:rPr>
              <a:t>Fortification</a:t>
            </a:r>
          </a:p>
          <a:p>
            <a:pPr marL="273050" indent="-273050" eaLnBrk="1" hangingPunct="1">
              <a:buClr>
                <a:srgbClr val="FF9900"/>
              </a:buClr>
              <a:buSzPct val="125000"/>
              <a:defRPr/>
            </a:pPr>
            <a:r>
              <a:rPr lang="en-US" sz="3600" dirty="0" smtClean="0">
                <a:solidFill>
                  <a:srgbClr val="000000"/>
                </a:solidFill>
                <a:cs typeface="Arial" pitchFamily="34" charset="0"/>
              </a:rPr>
              <a:t>Biofortification</a:t>
            </a:r>
          </a:p>
          <a:p>
            <a:pPr marL="273050" indent="-273050" eaLnBrk="1" hangingPunct="1">
              <a:buClr>
                <a:srgbClr val="FF9900"/>
              </a:buClr>
              <a:buSzPct val="125000"/>
              <a:defRPr/>
            </a:pPr>
            <a:r>
              <a:rPr lang="en-US" sz="3600" dirty="0" smtClean="0">
                <a:solidFill>
                  <a:srgbClr val="000000"/>
                </a:solidFill>
                <a:cs typeface="Arial" pitchFamily="34" charset="0"/>
              </a:rPr>
              <a:t>Dietary diversification</a:t>
            </a:r>
          </a:p>
          <a:p>
            <a:pPr lvl="1" eaLnBrk="1" hangingPunct="1">
              <a:buClr>
                <a:srgbClr val="FF9900"/>
              </a:buClr>
              <a:buFontTx/>
              <a:buNone/>
              <a:defRPr/>
            </a:pPr>
            <a:endParaRPr lang="en-US" sz="3600" dirty="0" smtClean="0">
              <a:solidFill>
                <a:srgbClr val="000000"/>
              </a:solidFill>
              <a:cs typeface="Arial" pitchFamily="34" charset="0"/>
            </a:endParaRPr>
          </a:p>
          <a:p>
            <a:pPr marL="273050" indent="-273050" eaLnBrk="1" hangingPunct="1">
              <a:buClr>
                <a:srgbClr val="FF9900"/>
              </a:buClr>
              <a:buSzPct val="125000"/>
              <a:defRPr/>
            </a:pPr>
            <a:endParaRPr lang="en-US" sz="3600" dirty="0" smtClean="0">
              <a:solidFill>
                <a:srgbClr val="000000"/>
              </a:solidFill>
              <a:cs typeface="Arial" pitchFamily="34" charset="0"/>
            </a:endParaRPr>
          </a:p>
        </p:txBody>
      </p:sp>
      <p:pic>
        <p:nvPicPr>
          <p:cNvPr id="717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l="2420" r="3226" b="5812"/>
          <a:stretch>
            <a:fillRect/>
          </a:stretch>
        </p:blipFill>
        <p:spPr bwMode="auto">
          <a:xfrm>
            <a:off x="5215002" y="609600"/>
            <a:ext cx="3360339" cy="224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pic>
      <p:pic>
        <p:nvPicPr>
          <p:cNvPr id="717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529" y="3200400"/>
            <a:ext cx="1875430" cy="280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224284"/>
            <a:ext cx="2034785" cy="271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497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 y="152400"/>
            <a:ext cx="8915400" cy="1143000"/>
          </a:xfrm>
        </p:spPr>
        <p:txBody>
          <a:bodyPr>
            <a:noAutofit/>
          </a:bodyPr>
          <a:lstStyle/>
          <a:p>
            <a:pPr>
              <a:defRPr/>
            </a:pPr>
            <a:r>
              <a:rPr lang="en-US" sz="3600" b="1" dirty="0" smtClean="0">
                <a:solidFill>
                  <a:srgbClr val="C00000"/>
                </a:solidFill>
              </a:rPr>
              <a:t>Copenhagen Consensus 2008</a:t>
            </a:r>
            <a:br>
              <a:rPr lang="en-US" sz="3600" b="1" dirty="0" smtClean="0">
                <a:solidFill>
                  <a:srgbClr val="C00000"/>
                </a:solidFill>
              </a:rPr>
            </a:br>
            <a:r>
              <a:rPr lang="en-US" sz="3600" b="1" dirty="0" smtClean="0">
                <a:solidFill>
                  <a:srgbClr val="C00000"/>
                </a:solidFill>
              </a:rPr>
              <a:t>If you have $75 Billion…</a:t>
            </a:r>
          </a:p>
        </p:txBody>
      </p:sp>
      <p:pic>
        <p:nvPicPr>
          <p:cNvPr id="6147"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9444" r="2949"/>
          <a:stretch/>
        </p:blipFill>
        <p:spPr>
          <a:xfrm>
            <a:off x="6227928" y="1704833"/>
            <a:ext cx="2646948" cy="3243404"/>
          </a:xfrm>
          <a:noFill/>
        </p:spPr>
      </p:pic>
      <p:sp>
        <p:nvSpPr>
          <p:cNvPr id="5" name="Rectangle 3"/>
          <p:cNvSpPr txBox="1">
            <a:spLocks noChangeArrowheads="1"/>
          </p:cNvSpPr>
          <p:nvPr/>
        </p:nvSpPr>
        <p:spPr bwMode="auto">
          <a:xfrm>
            <a:off x="24063" y="1676400"/>
            <a:ext cx="6224337" cy="4355430"/>
          </a:xfrm>
          <a:prstGeom prst="rect">
            <a:avLst/>
          </a:prstGeom>
          <a:noFill/>
          <a:ln w="9525">
            <a:noFill/>
            <a:miter lim="800000"/>
            <a:headEnd/>
            <a:tailEnd/>
          </a:ln>
        </p:spPr>
        <p:txBody>
          <a:bodyPr/>
          <a:lstStyle/>
          <a:p>
            <a:pPr marL="273050" indent="-273050">
              <a:spcBef>
                <a:spcPct val="20000"/>
              </a:spcBef>
              <a:buClr>
                <a:srgbClr val="FF9900"/>
              </a:buClr>
              <a:buSzPct val="95000"/>
              <a:buFont typeface="Arial" pitchFamily="34" charset="0"/>
              <a:buChar char="•"/>
              <a:defRPr/>
            </a:pPr>
            <a:r>
              <a:rPr lang="en-US" sz="2600" dirty="0" smtClean="0">
                <a:solidFill>
                  <a:srgbClr val="000000"/>
                </a:solidFill>
                <a:ea typeface="ＭＳ Ｐゴシック" pitchFamily="-128" charset="-128"/>
              </a:rPr>
              <a:t>Nobel </a:t>
            </a:r>
            <a:r>
              <a:rPr lang="en-US" sz="2600" dirty="0">
                <a:solidFill>
                  <a:srgbClr val="000000"/>
                </a:solidFill>
                <a:ea typeface="ＭＳ Ｐゴシック" pitchFamily="-128" charset="-128"/>
              </a:rPr>
              <a:t>laureates in economy</a:t>
            </a:r>
          </a:p>
          <a:p>
            <a:pPr marL="273050" indent="-273050" algn="l" eaLnBrk="1" hangingPunct="1">
              <a:spcBef>
                <a:spcPct val="20000"/>
              </a:spcBef>
              <a:buClr>
                <a:srgbClr val="FF9900"/>
              </a:buClr>
              <a:buSzPct val="95000"/>
              <a:buFont typeface="Arial" pitchFamily="34" charset="0"/>
              <a:buChar char="•"/>
              <a:defRPr/>
            </a:pPr>
            <a:r>
              <a:rPr lang="en-US" sz="2600" dirty="0" smtClean="0">
                <a:solidFill>
                  <a:srgbClr val="000000"/>
                </a:solidFill>
                <a:ea typeface="ＭＳ Ｐゴシック" pitchFamily="-128" charset="-128"/>
              </a:rPr>
              <a:t>Set </a:t>
            </a:r>
            <a:r>
              <a:rPr lang="en-US" sz="2600" dirty="0">
                <a:solidFill>
                  <a:srgbClr val="000000"/>
                </a:solidFill>
                <a:ea typeface="ＭＳ Ｐゴシック" pitchFamily="-128" charset="-128"/>
              </a:rPr>
              <a:t>priorities </a:t>
            </a:r>
            <a:r>
              <a:rPr lang="en-US" sz="2600" dirty="0" smtClean="0">
                <a:solidFill>
                  <a:srgbClr val="000000"/>
                </a:solidFill>
                <a:ea typeface="ＭＳ Ｐゴシック" pitchFamily="-128" charset="-128"/>
              </a:rPr>
              <a:t>to face global </a:t>
            </a:r>
            <a:r>
              <a:rPr lang="en-US" sz="2600" dirty="0">
                <a:solidFill>
                  <a:srgbClr val="000000"/>
                </a:solidFill>
                <a:ea typeface="ＭＳ Ｐゴシック" pitchFamily="-128" charset="-128"/>
              </a:rPr>
              <a:t>challenges</a:t>
            </a:r>
          </a:p>
          <a:p>
            <a:pPr marL="273050" indent="-273050" algn="l" eaLnBrk="1" hangingPunct="1">
              <a:spcBef>
                <a:spcPct val="20000"/>
              </a:spcBef>
              <a:buClr>
                <a:srgbClr val="FF9900"/>
              </a:buClr>
              <a:buSzPct val="95000"/>
              <a:buFont typeface="Arial" pitchFamily="34" charset="0"/>
              <a:buChar char="•"/>
              <a:defRPr/>
            </a:pPr>
            <a:r>
              <a:rPr lang="en-US" sz="2600" dirty="0" smtClean="0">
                <a:solidFill>
                  <a:srgbClr val="000000"/>
                </a:solidFill>
                <a:ea typeface="ＭＳ Ｐゴシック" pitchFamily="-128" charset="-128"/>
              </a:rPr>
              <a:t>Four solutions associated with nutrition:</a:t>
            </a:r>
            <a:endParaRPr lang="en-US" sz="2600" dirty="0">
              <a:solidFill>
                <a:srgbClr val="000000"/>
              </a:solidFill>
              <a:ea typeface="ＭＳ Ｐゴシック" pitchFamily="-128" charset="-128"/>
            </a:endParaRPr>
          </a:p>
          <a:p>
            <a:pPr marL="914400" lvl="1" indent="-457200" algn="l" eaLnBrk="1" hangingPunct="1">
              <a:spcBef>
                <a:spcPct val="20000"/>
              </a:spcBef>
              <a:buClr>
                <a:srgbClr val="FF9900"/>
              </a:buClr>
              <a:buSzPct val="95000"/>
              <a:buFont typeface="Arial" pitchFamily="34" charset="0"/>
              <a:buChar char="•"/>
              <a:defRPr/>
            </a:pPr>
            <a:r>
              <a:rPr lang="en-US" sz="2600" dirty="0" smtClean="0">
                <a:solidFill>
                  <a:srgbClr val="000000"/>
                </a:solidFill>
                <a:ea typeface="ＭＳ Ｐゴシック" pitchFamily="-128" charset="-128"/>
              </a:rPr>
              <a:t>Supplementation (</a:t>
            </a:r>
            <a:r>
              <a:rPr lang="en-US" sz="2600" dirty="0" err="1">
                <a:solidFill>
                  <a:srgbClr val="000000"/>
                </a:solidFill>
                <a:ea typeface="ＭＳ Ｐゴシック" pitchFamily="-128" charset="-128"/>
              </a:rPr>
              <a:t>vit.A</a:t>
            </a:r>
            <a:r>
              <a:rPr lang="en-US" sz="2600" dirty="0">
                <a:solidFill>
                  <a:srgbClr val="000000"/>
                </a:solidFill>
                <a:ea typeface="ＭＳ Ｐゴシック" pitchFamily="-128" charset="-128"/>
              </a:rPr>
              <a:t> &amp; Zn)</a:t>
            </a:r>
          </a:p>
          <a:p>
            <a:pPr marL="914400" lvl="1" indent="-457200" algn="l" eaLnBrk="1" hangingPunct="1">
              <a:spcBef>
                <a:spcPct val="20000"/>
              </a:spcBef>
              <a:buClr>
                <a:srgbClr val="FF9900"/>
              </a:buClr>
              <a:buSzPct val="95000"/>
              <a:buFont typeface="Arial" pitchFamily="34" charset="0"/>
              <a:buChar char="•"/>
              <a:defRPr/>
            </a:pPr>
            <a:r>
              <a:rPr lang="en-US" sz="2600" dirty="0">
                <a:solidFill>
                  <a:srgbClr val="000000"/>
                </a:solidFill>
                <a:ea typeface="ＭＳ Ｐゴシック" pitchFamily="-128" charset="-128"/>
              </a:rPr>
              <a:t>Fortification (iron and iodine)</a:t>
            </a:r>
          </a:p>
          <a:p>
            <a:pPr marL="914400" lvl="1" indent="-457200" algn="l" eaLnBrk="1" hangingPunct="1">
              <a:spcBef>
                <a:spcPct val="20000"/>
              </a:spcBef>
              <a:buClr>
                <a:srgbClr val="FF9900"/>
              </a:buClr>
              <a:buSzPct val="95000"/>
              <a:buFont typeface="Arial" pitchFamily="34" charset="0"/>
              <a:buChar char="•"/>
              <a:defRPr/>
            </a:pPr>
            <a:r>
              <a:rPr lang="en-US" sz="2600" dirty="0">
                <a:solidFill>
                  <a:srgbClr val="000000"/>
                </a:solidFill>
                <a:ea typeface="ＭＳ Ｐゴシック" pitchFamily="-128" charset="-128"/>
              </a:rPr>
              <a:t>Biofortification </a:t>
            </a:r>
            <a:r>
              <a:rPr lang="en-US" sz="2600" dirty="0" smtClean="0">
                <a:solidFill>
                  <a:srgbClr val="000000"/>
                </a:solidFill>
                <a:ea typeface="ＭＳ Ｐゴシック" pitchFamily="-128" charset="-128"/>
              </a:rPr>
              <a:t>of staples</a:t>
            </a:r>
            <a:endParaRPr lang="en-US" sz="2600" dirty="0">
              <a:solidFill>
                <a:srgbClr val="000000"/>
              </a:solidFill>
              <a:ea typeface="ＭＳ Ｐゴシック" pitchFamily="-128" charset="-128"/>
            </a:endParaRPr>
          </a:p>
          <a:p>
            <a:pPr marL="914400" lvl="1" indent="-457200" algn="l" eaLnBrk="1" hangingPunct="1">
              <a:spcBef>
                <a:spcPct val="20000"/>
              </a:spcBef>
              <a:buClr>
                <a:srgbClr val="FF9900"/>
              </a:buClr>
              <a:buSzPct val="95000"/>
              <a:buFont typeface="Arial" pitchFamily="34" charset="0"/>
              <a:buChar char="•"/>
              <a:defRPr/>
            </a:pPr>
            <a:r>
              <a:rPr lang="en-US" sz="2600" dirty="0">
                <a:solidFill>
                  <a:srgbClr val="000000"/>
                </a:solidFill>
                <a:ea typeface="ＭＳ Ｐゴシック" pitchFamily="-128" charset="-128"/>
              </a:rPr>
              <a:t>Community-based nutrition promotion</a:t>
            </a:r>
          </a:p>
          <a:p>
            <a:pPr marL="273050" indent="-273050" algn="l" eaLnBrk="1" hangingPunct="1">
              <a:spcBef>
                <a:spcPct val="20000"/>
              </a:spcBef>
              <a:buClr>
                <a:srgbClr val="FF9900"/>
              </a:buClr>
              <a:buSzPct val="95000"/>
              <a:buFont typeface="Arial" pitchFamily="34" charset="0"/>
              <a:buChar char="•"/>
              <a:defRPr/>
            </a:pPr>
            <a:endParaRPr lang="en-US" sz="2400" dirty="0">
              <a:solidFill>
                <a:srgbClr val="000000"/>
              </a:solidFill>
              <a:ea typeface="ＭＳ Ｐゴシック" pitchFamily="-128" charset="-128"/>
            </a:endParaRPr>
          </a:p>
        </p:txBody>
      </p:sp>
    </p:spTree>
    <p:extLst>
      <p:ext uri="{BB962C8B-B14F-4D97-AF65-F5344CB8AC3E}">
        <p14:creationId xmlns:p14="http://schemas.microsoft.com/office/powerpoint/2010/main" val="2422019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So, What is the problem?</a:t>
            </a:r>
            <a:endParaRPr lang="en-US" b="1" dirty="0">
              <a:solidFill>
                <a:srgbClr val="C00000"/>
              </a:solidFill>
            </a:endParaRPr>
          </a:p>
        </p:txBody>
      </p:sp>
      <p:sp>
        <p:nvSpPr>
          <p:cNvPr id="3" name="Content Placeholder 2"/>
          <p:cNvSpPr>
            <a:spLocks noGrp="1"/>
          </p:cNvSpPr>
          <p:nvPr>
            <p:ph idx="1"/>
          </p:nvPr>
        </p:nvSpPr>
        <p:spPr>
          <a:xfrm>
            <a:off x="457200" y="1447800"/>
            <a:ext cx="8229600" cy="4525963"/>
          </a:xfrm>
        </p:spPr>
        <p:txBody>
          <a:bodyPr>
            <a:normAutofit/>
          </a:bodyPr>
          <a:lstStyle/>
          <a:p>
            <a:r>
              <a:rPr lang="en-US" dirty="0" smtClean="0"/>
              <a:t>Understand the context</a:t>
            </a:r>
          </a:p>
          <a:p>
            <a:pPr lvl="1"/>
            <a:r>
              <a:rPr lang="en-US" sz="3200" dirty="0" smtClean="0"/>
              <a:t>Linkages Ag-Nutrition-Health </a:t>
            </a:r>
          </a:p>
          <a:p>
            <a:pPr lvl="1"/>
            <a:r>
              <a:rPr lang="en-US" sz="3200" dirty="0" smtClean="0"/>
              <a:t>Limited resources</a:t>
            </a:r>
          </a:p>
          <a:p>
            <a:pPr lvl="1"/>
            <a:r>
              <a:rPr lang="en-US" sz="3200" dirty="0" smtClean="0"/>
              <a:t>Limited communication </a:t>
            </a:r>
          </a:p>
          <a:p>
            <a:r>
              <a:rPr lang="en-US" dirty="0" smtClean="0"/>
              <a:t>Nutrition is not part of national agendas</a:t>
            </a:r>
          </a:p>
          <a:p>
            <a:r>
              <a:rPr lang="en-US" dirty="0" smtClean="0"/>
              <a:t>Data on micronutrient status are absent (beyond hemoglobin) and collection is expensive</a:t>
            </a:r>
            <a:endParaRPr lang="en-US" dirty="0"/>
          </a:p>
        </p:txBody>
      </p:sp>
    </p:spTree>
    <p:extLst>
      <p:ext uri="{BB962C8B-B14F-4D97-AF65-F5344CB8AC3E}">
        <p14:creationId xmlns:p14="http://schemas.microsoft.com/office/powerpoint/2010/main" val="107999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ardrop 4"/>
          <p:cNvSpPr/>
          <p:nvPr/>
        </p:nvSpPr>
        <p:spPr>
          <a:xfrm>
            <a:off x="811652" y="3842424"/>
            <a:ext cx="3768776" cy="2794675"/>
          </a:xfrm>
          <a:prstGeom prst="teardrop">
            <a:avLst/>
          </a:prstGeom>
          <a:solidFill>
            <a:schemeClr val="accent3">
              <a:lumMod val="60000"/>
              <a:lumOff val="40000"/>
            </a:schemeClr>
          </a:solidFill>
          <a:ln w="254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ardrop 5"/>
          <p:cNvSpPr/>
          <p:nvPr/>
        </p:nvSpPr>
        <p:spPr>
          <a:xfrm rot="10800000">
            <a:off x="4600956" y="1022941"/>
            <a:ext cx="3768776" cy="2794675"/>
          </a:xfrm>
          <a:prstGeom prst="teardrop">
            <a:avLst/>
          </a:prstGeom>
          <a:solidFill>
            <a:schemeClr val="accent6">
              <a:lumMod val="60000"/>
              <a:lumOff val="40000"/>
            </a:schemeClr>
          </a:soli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flipV="1">
            <a:off x="801358" y="1017055"/>
            <a:ext cx="3768776" cy="2798064"/>
          </a:xfrm>
          <a:prstGeom prst="teardrop">
            <a:avLst/>
          </a:prstGeom>
          <a:solidFill>
            <a:schemeClr val="tx2">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0800000" flipV="1">
            <a:off x="4600956" y="3846937"/>
            <a:ext cx="3768776" cy="2798064"/>
          </a:xfrm>
          <a:prstGeom prst="teardrop">
            <a:avLst/>
          </a:prstGeom>
          <a:solidFill>
            <a:schemeClr val="accent2">
              <a:lumMod val="40000"/>
              <a:lumOff val="60000"/>
            </a:schemeClr>
          </a:solidFill>
          <a:ln w="222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6200000" flipH="1">
            <a:off x="5381722" y="793117"/>
            <a:ext cx="2207240" cy="3245941"/>
          </a:xfrm>
          <a:prstGeom prst="teardrop">
            <a:avLst/>
          </a:prstGeom>
          <a:solidFill>
            <a:schemeClr val="lt1">
              <a:alpha val="52000"/>
            </a:schemeClr>
          </a:solidFill>
          <a:ln>
            <a:noFill/>
          </a:ln>
        </p:spPr>
        <p:style>
          <a:lnRef idx="2">
            <a:schemeClr val="accent1"/>
          </a:lnRef>
          <a:fillRef idx="1">
            <a:schemeClr val="lt1"/>
          </a:fillRef>
          <a:effectRef idx="0">
            <a:schemeClr val="accent1"/>
          </a:effectRef>
          <a:fontRef idx="minor">
            <a:schemeClr val="dk1"/>
          </a:fontRef>
        </p:style>
        <p:txBody>
          <a:bodyPr vert="vert" wrap="square" rtlCol="0">
            <a:spAutoFit/>
          </a:bodyPr>
          <a:lstStyle>
            <a:defPPr>
              <a:defRPr lang="en-US"/>
            </a:defPPr>
            <a:lvl1pPr algn="ctr"/>
          </a:lstStyle>
          <a:p>
            <a:r>
              <a:rPr lang="en-US" b="1" dirty="0" smtClean="0"/>
              <a:t>Delivery</a:t>
            </a:r>
          </a:p>
          <a:p>
            <a:r>
              <a:rPr lang="en-US" dirty="0" smtClean="0"/>
              <a:t>Stealth nutrition</a:t>
            </a:r>
          </a:p>
          <a:p>
            <a:r>
              <a:rPr lang="en-US" dirty="0" smtClean="0"/>
              <a:t>In-situ Fortification</a:t>
            </a:r>
          </a:p>
          <a:p>
            <a:r>
              <a:rPr lang="en-US" dirty="0" smtClean="0"/>
              <a:t>LNS</a:t>
            </a:r>
          </a:p>
          <a:p>
            <a:r>
              <a:rPr lang="en-US" dirty="0" smtClean="0"/>
              <a:t>Nanotech</a:t>
            </a:r>
            <a:endParaRPr lang="en-US" dirty="0"/>
          </a:p>
        </p:txBody>
      </p:sp>
      <p:sp>
        <p:nvSpPr>
          <p:cNvPr id="13" name="TextBox 12"/>
          <p:cNvSpPr txBox="1"/>
          <p:nvPr/>
        </p:nvSpPr>
        <p:spPr>
          <a:xfrm rot="10800000" flipV="1">
            <a:off x="4862369" y="4201059"/>
            <a:ext cx="3245943" cy="2077403"/>
          </a:xfrm>
          <a:prstGeom prst="teardrop">
            <a:avLst>
              <a:gd name="adj" fmla="val 102577"/>
            </a:avLst>
          </a:prstGeom>
          <a:solidFill>
            <a:schemeClr val="lt1">
              <a:alpha val="52000"/>
            </a:schemeClr>
          </a:solidFill>
          <a:ln>
            <a:noFill/>
          </a:ln>
        </p:spPr>
        <p:style>
          <a:lnRef idx="2">
            <a:schemeClr val="accent1"/>
          </a:lnRef>
          <a:fillRef idx="1">
            <a:schemeClr val="lt1"/>
          </a:fillRef>
          <a:effectRef idx="0">
            <a:schemeClr val="accent1"/>
          </a:effectRef>
          <a:fontRef idx="minor">
            <a:schemeClr val="dk1"/>
          </a:fontRef>
        </p:style>
        <p:txBody>
          <a:bodyPr vert="horz" wrap="square" rtlCol="0">
            <a:spAutoFit/>
          </a:bodyPr>
          <a:lstStyle>
            <a:defPPr>
              <a:defRPr lang="en-US"/>
            </a:defPPr>
            <a:lvl1pPr algn="ctr"/>
          </a:lstStyle>
          <a:p>
            <a:r>
              <a:rPr lang="en-US" b="1" dirty="0" smtClean="0"/>
              <a:t>Education</a:t>
            </a:r>
          </a:p>
          <a:p>
            <a:r>
              <a:rPr lang="en-US" dirty="0" smtClean="0"/>
              <a:t>Smartphones</a:t>
            </a:r>
          </a:p>
          <a:p>
            <a:r>
              <a:rPr lang="en-US" dirty="0" smtClean="0"/>
              <a:t>Training</a:t>
            </a:r>
          </a:p>
          <a:p>
            <a:r>
              <a:rPr lang="en-US" dirty="0" smtClean="0"/>
              <a:t>Renovation</a:t>
            </a:r>
          </a:p>
          <a:p>
            <a:r>
              <a:rPr lang="en-US" dirty="0" smtClean="0"/>
              <a:t>Study Abroad</a:t>
            </a:r>
            <a:endParaRPr lang="en-US" dirty="0"/>
          </a:p>
        </p:txBody>
      </p:sp>
      <p:sp>
        <p:nvSpPr>
          <p:cNvPr id="14" name="TextBox 13"/>
          <p:cNvSpPr txBox="1"/>
          <p:nvPr/>
        </p:nvSpPr>
        <p:spPr>
          <a:xfrm>
            <a:off x="1037690" y="4071222"/>
            <a:ext cx="3349374" cy="2337078"/>
          </a:xfrm>
          <a:prstGeom prst="teardrop">
            <a:avLst/>
          </a:prstGeom>
          <a:solidFill>
            <a:schemeClr val="lt1">
              <a:alpha val="52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dirty="0" smtClean="0"/>
              <a:t>Context</a:t>
            </a:r>
          </a:p>
          <a:p>
            <a:pPr algn="ctr"/>
            <a:r>
              <a:rPr lang="en-US" dirty="0" smtClean="0"/>
              <a:t>Food security/Agriculture</a:t>
            </a:r>
          </a:p>
          <a:p>
            <a:pPr algn="ctr"/>
            <a:r>
              <a:rPr lang="en-US" dirty="0"/>
              <a:t>Family dynamics</a:t>
            </a:r>
          </a:p>
          <a:p>
            <a:pPr algn="ctr"/>
            <a:r>
              <a:rPr lang="en-US" dirty="0"/>
              <a:t>Gender</a:t>
            </a:r>
            <a:br>
              <a:rPr lang="en-US" dirty="0"/>
            </a:br>
            <a:r>
              <a:rPr lang="en-US" dirty="0"/>
              <a:t>Resiliency</a:t>
            </a:r>
          </a:p>
          <a:p>
            <a:pPr algn="ctr"/>
            <a:r>
              <a:rPr lang="en-US" dirty="0" smtClean="0"/>
              <a:t>Climate change</a:t>
            </a:r>
          </a:p>
        </p:txBody>
      </p:sp>
      <p:sp>
        <p:nvSpPr>
          <p:cNvPr id="16" name="TextBox 15"/>
          <p:cNvSpPr txBox="1"/>
          <p:nvPr/>
        </p:nvSpPr>
        <p:spPr>
          <a:xfrm rot="16200000" flipH="1" flipV="1">
            <a:off x="1557385" y="885236"/>
            <a:ext cx="2207240" cy="3061700"/>
          </a:xfrm>
          <a:prstGeom prst="teardrop">
            <a:avLst/>
          </a:prstGeom>
          <a:solidFill>
            <a:schemeClr val="lt1">
              <a:alpha val="52000"/>
            </a:schemeClr>
          </a:solidFill>
          <a:ln>
            <a:noFill/>
          </a:ln>
        </p:spPr>
        <p:style>
          <a:lnRef idx="2">
            <a:schemeClr val="accent1"/>
          </a:lnRef>
          <a:fillRef idx="1">
            <a:schemeClr val="lt1"/>
          </a:fillRef>
          <a:effectRef idx="0">
            <a:schemeClr val="accent1"/>
          </a:effectRef>
          <a:fontRef idx="minor">
            <a:schemeClr val="dk1"/>
          </a:fontRef>
        </p:style>
        <p:txBody>
          <a:bodyPr vert="vert270" wrap="square" rtlCol="0">
            <a:spAutoFit/>
          </a:bodyPr>
          <a:lstStyle>
            <a:defPPr>
              <a:defRPr lang="en-US"/>
            </a:defPPr>
            <a:lvl1pPr algn="ctr"/>
          </a:lstStyle>
          <a:p>
            <a:r>
              <a:rPr lang="en-US" b="1" dirty="0"/>
              <a:t>Surveillance</a:t>
            </a:r>
          </a:p>
          <a:p>
            <a:r>
              <a:rPr lang="en-US" dirty="0"/>
              <a:t>Diagnostics</a:t>
            </a:r>
            <a:br>
              <a:rPr lang="en-US" dirty="0"/>
            </a:br>
            <a:r>
              <a:rPr lang="en-US" dirty="0"/>
              <a:t>Smartphones</a:t>
            </a:r>
          </a:p>
          <a:p>
            <a:r>
              <a:rPr lang="en-US" dirty="0" smtClean="0"/>
              <a:t>Decision/Response</a:t>
            </a:r>
          </a:p>
          <a:p>
            <a:endParaRPr lang="en-US" dirty="0"/>
          </a:p>
        </p:txBody>
      </p:sp>
      <p:sp>
        <p:nvSpPr>
          <p:cNvPr id="10" name="TextBox 9"/>
          <p:cNvSpPr txBox="1"/>
          <p:nvPr/>
        </p:nvSpPr>
        <p:spPr>
          <a:xfrm>
            <a:off x="3544582" y="3162802"/>
            <a:ext cx="2078650" cy="1298377"/>
          </a:xfrm>
          <a:prstGeom prst="flowChartConnector">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Maximize Adequate Nutrition</a:t>
            </a:r>
            <a:endParaRPr lang="en-US" dirty="0"/>
          </a:p>
        </p:txBody>
      </p:sp>
      <p:sp>
        <p:nvSpPr>
          <p:cNvPr id="17" name="TextBox 16"/>
          <p:cNvSpPr txBox="1"/>
          <p:nvPr/>
        </p:nvSpPr>
        <p:spPr>
          <a:xfrm>
            <a:off x="2147299" y="164387"/>
            <a:ext cx="4849402" cy="830997"/>
          </a:xfrm>
          <a:prstGeom prst="rect">
            <a:avLst/>
          </a:prstGeom>
          <a:noFill/>
        </p:spPr>
        <p:txBody>
          <a:bodyPr wrap="square" rtlCol="0">
            <a:spAutoFit/>
          </a:bodyPr>
          <a:lstStyle/>
          <a:p>
            <a:pPr algn="ctr"/>
            <a:r>
              <a:rPr lang="en-US" sz="4800" b="1" dirty="0" smtClean="0">
                <a:solidFill>
                  <a:srgbClr val="C00000"/>
                </a:solidFill>
              </a:rPr>
              <a:t>Our Mission</a:t>
            </a:r>
            <a:endParaRPr lang="en-US" sz="4800" b="1" dirty="0">
              <a:solidFill>
                <a:srgbClr val="C00000"/>
              </a:solidFill>
            </a:endParaRPr>
          </a:p>
        </p:txBody>
      </p:sp>
    </p:spTree>
    <p:extLst>
      <p:ext uri="{BB962C8B-B14F-4D97-AF65-F5344CB8AC3E}">
        <p14:creationId xmlns:p14="http://schemas.microsoft.com/office/powerpoint/2010/main" val="13208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3" grpId="0" animBg="1"/>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On-screen Show (4:3)</PresentationFormat>
  <Paragraphs>147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Acknowledgements</vt:lpstr>
      <vt:lpstr>PowerPoint Presentation</vt:lpstr>
      <vt:lpstr>According to current stats…</vt:lpstr>
      <vt:lpstr>PowerPoint Presentation</vt:lpstr>
      <vt:lpstr>What Works?</vt:lpstr>
      <vt:lpstr>Copenhagen Consensus 2008 If you have $75 Billion…</vt:lpstr>
      <vt:lpstr>So, What is the problem?</vt:lpstr>
      <vt:lpstr>PowerPoint Presentation</vt:lpstr>
      <vt:lpstr>PowerPoint Presentation</vt:lpstr>
      <vt:lpstr>Food Security</vt:lpstr>
      <vt:lpstr>Nutrition Security</vt:lpstr>
      <vt:lpstr>PowerPoint Presentation</vt:lpstr>
      <vt:lpstr>PowerPoint Presentation</vt:lpstr>
      <vt:lpstr>Global Targets 2025 2012 World Health Assembly</vt:lpstr>
      <vt:lpstr>IT’S HARD TO MEET NUTRITION GOALS IF YOU DON’T HAVE DATA ON NUTRITION</vt:lpstr>
      <vt:lpstr>PowerPoint Presentation</vt:lpstr>
      <vt:lpstr>Optical Biosensor for assessment of micronutrient status and Support evidence-based nutrition</vt:lpstr>
      <vt:lpstr>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Andrade</dc:creator>
  <cp:lastModifiedBy>gerald.ford</cp:lastModifiedBy>
  <cp:revision>1</cp:revision>
  <dcterms:created xsi:type="dcterms:W3CDTF">2015-02-26T18:35:43Z</dcterms:created>
  <dcterms:modified xsi:type="dcterms:W3CDTF">2015-03-17T15:36:43Z</dcterms:modified>
</cp:coreProperties>
</file>