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0" r:id="rId3"/>
    <p:sldId id="261" r:id="rId4"/>
    <p:sldId id="283" r:id="rId5"/>
    <p:sldId id="549" r:id="rId6"/>
    <p:sldId id="550" r:id="rId7"/>
    <p:sldId id="270" r:id="rId8"/>
    <p:sldId id="285" r:id="rId9"/>
    <p:sldId id="288" r:id="rId10"/>
    <p:sldId id="552" r:id="rId11"/>
    <p:sldId id="554" r:id="rId12"/>
    <p:sldId id="290" r:id="rId13"/>
    <p:sldId id="292" r:id="rId14"/>
    <p:sldId id="293" r:id="rId15"/>
    <p:sldId id="294" r:id="rId16"/>
    <p:sldId id="295" r:id="rId17"/>
    <p:sldId id="296" r:id="rId18"/>
    <p:sldId id="555" r:id="rId19"/>
    <p:sldId id="556" r:id="rId20"/>
    <p:sldId id="557" r:id="rId21"/>
    <p:sldId id="558" r:id="rId22"/>
    <p:sldId id="272" r:id="rId23"/>
    <p:sldId id="271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0D21-374E-4AD8-9C16-220FA650B48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3C473-C563-409E-A94F-C0538F581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4EF6C-BF06-4732-A52C-D770B640322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A5545-B40E-47B4-941F-C654FFF05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766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7" y="370324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4743" y="6420922"/>
            <a:ext cx="1331159" cy="365125"/>
          </a:xfrm>
        </p:spPr>
        <p:txBody>
          <a:bodyPr/>
          <a:lstStyle/>
          <a:p>
            <a:fld id="{D0CB10D5-B415-4B7D-854A-11CEA93D1C0A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902" y="6420922"/>
            <a:ext cx="822960" cy="365125"/>
          </a:xfrm>
        </p:spPr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9703" y="6420922"/>
            <a:ext cx="6035040" cy="365125"/>
          </a:xfrm>
        </p:spPr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76657" y="5851915"/>
            <a:ext cx="773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Copyright </a:t>
            </a:r>
            <a:r>
              <a:rPr lang="en-US" sz="8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2014 University of Illinois – Office of Business and Financial Services.  All rights reserved. </a:t>
            </a:r>
            <a:r>
              <a:rPr lang="en-US" sz="8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 part of this publication may be reproduced or used in any form or by any </a:t>
            </a:r>
            <a:r>
              <a:rPr lang="en-US" sz="8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means</a:t>
            </a:r>
            <a:r>
              <a:rPr lang="en-US" sz="8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Symbol" panose="05050102010706020507" pitchFamily="18" charset="2"/>
              </a:rPr>
              <a:t></a:t>
            </a:r>
            <a:r>
              <a:rPr lang="en-US" sz="8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graphic</a:t>
            </a:r>
            <a:r>
              <a:rPr lang="en-US" sz="8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electronic or mechanical, including photocopying, recording, taping or in information storage and retrieval </a:t>
            </a:r>
            <a:r>
              <a:rPr lang="en-US" sz="8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systems</a:t>
            </a:r>
            <a:r>
              <a:rPr lang="en-US" sz="8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Symbol" panose="05050102010706020507" pitchFamily="18" charset="2"/>
              </a:rPr>
              <a:t></a:t>
            </a:r>
            <a:r>
              <a:rPr lang="en-US" sz="8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without</a:t>
            </a:r>
            <a:r>
              <a:rPr lang="en-US" sz="8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written permission of University of Illinois – OBFS Training, Performance Development, Communications, and Policy.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93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09F2-E67C-4B83-A214-3BF5C6C9DA8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3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05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0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C6AF-11B6-4016-94F1-BFFA600A68E4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4874"/>
            <a:ext cx="4038600" cy="41677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4874"/>
            <a:ext cx="4038600" cy="41677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7FD-E9A4-4DFA-9821-DEF90244B383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0071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9833"/>
            <a:ext cx="4040188" cy="343205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0071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9833"/>
            <a:ext cx="4041775" cy="343205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C5FD-822E-42E1-9E7A-77A12F79BE35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4B3E-34A6-4A92-8F8E-DC1E014D602B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E24-0B31-47D0-BB51-E06B3EBCE364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4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48" y="932934"/>
            <a:ext cx="2879143" cy="102458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2934"/>
            <a:ext cx="5111750" cy="5298187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248" y="2094984"/>
            <a:ext cx="2879143" cy="4136137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1E6C-9909-4441-806E-8B9925961725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6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94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2694" y="968567"/>
            <a:ext cx="8084106" cy="37590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694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650-FFFE-4957-9554-9BAD36BB43EC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0922"/>
            <a:ext cx="2133600" cy="365125"/>
          </a:xfrm>
        </p:spPr>
        <p:txBody>
          <a:bodyPr/>
          <a:lstStyle/>
          <a:p>
            <a:fld id="{73AA566C-FC9B-5F4D-8DA6-AFE6DEF3B9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1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312" y="877301"/>
            <a:ext cx="80841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12" y="2195421"/>
            <a:ext cx="8084106" cy="393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4744" y="6420922"/>
            <a:ext cx="1331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0678C0AC-55DE-4AAA-B01E-19D6B0E91AE8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899" y="6420922"/>
            <a:ext cx="8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3AA566C-FC9B-5F4D-8DA6-AFE6DEF3B9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705" y="6420922"/>
            <a:ext cx="630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OFFICE OF BUSINESS AND FINANCIAL SERVICES – </a:t>
            </a:r>
            <a:r>
              <a:rPr lang="en-US" b="0" dirty="0"/>
              <a:t>FUNCTIONAL AREA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6792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0" i="0" u="none" kern="1200">
          <a:solidFill>
            <a:srgbClr val="012356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charset="2"/>
        <a:buChar char="§"/>
        <a:defRPr sz="2800" b="0" i="0" u="none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voices@ca1.chromeriver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BFSUpay@uillinois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fs.uillinois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fs.uillinois.edu/travel-resour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publications/p463/ch06.html#en_US_2014_publink10003411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766" y="2130425"/>
            <a:ext cx="8229096" cy="1470025"/>
          </a:xfrm>
        </p:spPr>
        <p:txBody>
          <a:bodyPr>
            <a:normAutofit/>
          </a:bodyPr>
          <a:lstStyle/>
          <a:p>
            <a:r>
              <a:rPr lang="en-US" sz="3600" dirty="0"/>
              <a:t>Chrome River: Good Habits and Helpful Hints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5" y="3703248"/>
            <a:ext cx="8498011" cy="1752600"/>
          </a:xfrm>
        </p:spPr>
        <p:txBody>
          <a:bodyPr>
            <a:normAutofit/>
          </a:bodyPr>
          <a:lstStyle/>
          <a:p>
            <a:r>
              <a:rPr lang="en-US" sz="1800" dirty="0"/>
              <a:t>Presented By:</a:t>
            </a:r>
          </a:p>
          <a:p>
            <a:r>
              <a:rPr lang="en-US" sz="1800" dirty="0"/>
              <a:t>Tammy Ziegler, Sr. Coordinator, University Payables Payment Operations</a:t>
            </a:r>
          </a:p>
          <a:p>
            <a:r>
              <a:rPr lang="en-US" sz="1800" dirty="0"/>
              <a:t>Rachel Santarelli, Chrome River Senior Specialist, University Payables Payment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2/15/23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UNIVERSITY PAYABLES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204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BDFA-1F2B-5C91-08E5-7CB1DD5E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River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0C7F3-E441-7841-2011-B5B96349C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69DC7-EB98-3EB6-FCEB-FF27B3E17E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0C63C-B9B2-993B-4F48-21E9C9E2F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4B8E3-B630-5D05-EE50-DF30CEAC3A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4C29E-8F3E-31F8-0F62-43411020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C5FD-822E-42E1-9E7A-77A12F79BE35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B79CF-A322-C7FC-2813-F2DE47D2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3872A-FDB1-7A3B-C629-D001D94D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C0547-6B05-7CBC-CC23-A3479440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12" y="1869151"/>
            <a:ext cx="8659687" cy="41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1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BDFA-1F2B-5C91-08E5-7CB1DD5E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River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0C7F3-E441-7841-2011-B5B96349C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69DC7-EB98-3EB6-FCEB-FF27B3E17E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0C63C-B9B2-993B-4F48-21E9C9E2F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4B8E3-B630-5D05-EE50-DF30CEAC3A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4C29E-8F3E-31F8-0F62-43411020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C5FD-822E-42E1-9E7A-77A12F79BE35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B79CF-A322-C7FC-2813-F2DE47D2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3872A-FDB1-7A3B-C629-D001D94D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8004B7-DE5D-F842-D023-E7002A91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94" y="2170070"/>
            <a:ext cx="8504285" cy="38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0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Expense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C873E7-13AE-5ED5-CE5D-14AFAA521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came first the chicken or the egg?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Receipts or the expense report?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5</a:t>
            </a:r>
          </a:p>
        </p:txBody>
      </p:sp>
      <p:pic>
        <p:nvPicPr>
          <p:cNvPr id="8" name="Picture 7" descr="Eggs and chick">
            <a:extLst>
              <a:ext uri="{FF2B5EF4-FFF2-40B4-BE49-F238E27FC236}">
                <a16:creationId xmlns:a16="http://schemas.microsoft.com/office/drawing/2014/main" id="{0672967B-1AF8-8C0C-FABD-18259E2A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15" y="2831321"/>
            <a:ext cx="3265117" cy="21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Expense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97380C-3ABF-DF0A-289B-596FF4A49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Best Practices: </a:t>
            </a:r>
          </a:p>
          <a:p>
            <a:pPr lvl="1"/>
            <a:r>
              <a:rPr lang="en-US" dirty="0"/>
              <a:t>Send receipts to your </a:t>
            </a:r>
            <a:r>
              <a:rPr lang="en-US" dirty="0" err="1"/>
              <a:t>eWallet</a:t>
            </a:r>
            <a:endParaRPr lang="en-US" dirty="0"/>
          </a:p>
          <a:p>
            <a:pPr lvl="2"/>
            <a:r>
              <a:rPr lang="en-US" dirty="0"/>
              <a:t>CR Snap</a:t>
            </a:r>
          </a:p>
          <a:p>
            <a:pPr lvl="2"/>
            <a:r>
              <a:rPr lang="en-US" dirty="0"/>
              <a:t>Email to </a:t>
            </a:r>
            <a:r>
              <a:rPr lang="en-US" dirty="0">
                <a:hlinkClick r:id="rId2"/>
              </a:rPr>
              <a:t>invoices@ca1.chromeriver.com</a:t>
            </a:r>
            <a:endParaRPr lang="en-US" dirty="0"/>
          </a:p>
          <a:p>
            <a:pPr lvl="2"/>
            <a:r>
              <a:rPr lang="en-US" dirty="0"/>
              <a:t>Upload to your </a:t>
            </a:r>
            <a:r>
              <a:rPr lang="en-US" dirty="0" err="1"/>
              <a:t>eWallet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Keep your </a:t>
            </a:r>
            <a:r>
              <a:rPr lang="en-US" dirty="0" err="1"/>
              <a:t>eWallet</a:t>
            </a:r>
            <a:r>
              <a:rPr lang="en-US" dirty="0"/>
              <a:t> clean</a:t>
            </a:r>
          </a:p>
          <a:p>
            <a:pPr lvl="2"/>
            <a:r>
              <a:rPr lang="en-US" dirty="0"/>
              <a:t>Merge receipts with the transactions</a:t>
            </a:r>
          </a:p>
          <a:p>
            <a:pPr lvl="2"/>
            <a:r>
              <a:rPr lang="en-US" dirty="0"/>
              <a:t>Correct expense tiles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 receipts to create your ER</a:t>
            </a:r>
          </a:p>
          <a:p>
            <a:pPr lvl="2"/>
            <a:r>
              <a:rPr lang="en-US" dirty="0"/>
              <a:t>OCR (Optical Character Recognition)</a:t>
            </a:r>
          </a:p>
          <a:p>
            <a:pPr lvl="2"/>
            <a:r>
              <a:rPr lang="en-US" dirty="0"/>
              <a:t>Correct Dates</a:t>
            </a:r>
          </a:p>
        </p:txBody>
      </p:sp>
    </p:spTree>
    <p:extLst>
      <p:ext uri="{BB962C8B-B14F-4D97-AF65-F5344CB8AC3E}">
        <p14:creationId xmlns:p14="http://schemas.microsoft.com/office/powerpoint/2010/main" val="178854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Expense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header and why is it important? </a:t>
            </a:r>
          </a:p>
          <a:p>
            <a:r>
              <a:rPr lang="en-US" dirty="0"/>
              <a:t>Report Type	</a:t>
            </a:r>
          </a:p>
          <a:p>
            <a:pPr lvl="1"/>
            <a:r>
              <a:rPr lang="en-US" dirty="0"/>
              <a:t>Determines what expense tiles are displayed</a:t>
            </a:r>
          </a:p>
          <a:p>
            <a:r>
              <a:rPr lang="en-US" dirty="0"/>
              <a:t>Purchase Type</a:t>
            </a:r>
          </a:p>
          <a:p>
            <a:pPr lvl="1"/>
            <a:r>
              <a:rPr lang="en-US" dirty="0"/>
              <a:t>Choosing Athletics will route the ER to NCAA compliance</a:t>
            </a:r>
          </a:p>
          <a:p>
            <a:r>
              <a:rPr lang="en-US" dirty="0"/>
              <a:t>Trip Type </a:t>
            </a:r>
          </a:p>
          <a:p>
            <a:pPr lvl="1"/>
            <a:r>
              <a:rPr lang="en-US" dirty="0"/>
              <a:t>Determines the Account Code for the expenses</a:t>
            </a:r>
          </a:p>
          <a:p>
            <a:r>
              <a:rPr lang="en-US" dirty="0"/>
              <a:t>Fiscal Year</a:t>
            </a:r>
          </a:p>
          <a:p>
            <a:pPr lvl="1"/>
            <a:r>
              <a:rPr lang="en-US" dirty="0"/>
              <a:t>Determines what year to post the transaction to (when more that one fiscal year is open)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12" y="877301"/>
            <a:ext cx="8084106" cy="911742"/>
          </a:xfrm>
        </p:spPr>
        <p:txBody>
          <a:bodyPr/>
          <a:lstStyle/>
          <a:p>
            <a:r>
              <a:rPr lang="en-US" dirty="0"/>
              <a:t>Creating an Expense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D0B76F-682A-92D3-D5B5-795741118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12" y="1908313"/>
            <a:ext cx="8084106" cy="4217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dirty="0"/>
              <a:t>Where do my receipts go? </a:t>
            </a:r>
            <a:endParaRPr lang="en-US" dirty="0"/>
          </a:p>
          <a:p>
            <a:r>
              <a:rPr lang="en-US" dirty="0"/>
              <a:t>Header receipts</a:t>
            </a:r>
          </a:p>
          <a:p>
            <a:pPr lvl="1"/>
            <a:r>
              <a:rPr lang="en-US" dirty="0"/>
              <a:t>Email approvals</a:t>
            </a:r>
          </a:p>
          <a:p>
            <a:pPr lvl="1"/>
            <a:r>
              <a:rPr lang="en-US" dirty="0"/>
              <a:t>Conference agenda</a:t>
            </a:r>
          </a:p>
          <a:p>
            <a:pPr lvl="1"/>
            <a:r>
              <a:rPr lang="en-US" dirty="0"/>
              <a:t>Unit specific documents</a:t>
            </a:r>
          </a:p>
          <a:p>
            <a:pPr lvl="1"/>
            <a:r>
              <a:rPr lang="en-US" dirty="0"/>
              <a:t>Proof of payment (if required)</a:t>
            </a:r>
          </a:p>
          <a:p>
            <a:r>
              <a:rPr lang="en-US" dirty="0"/>
              <a:t>Expense receipts</a:t>
            </a:r>
          </a:p>
          <a:p>
            <a:pPr lvl="1"/>
            <a:r>
              <a:rPr lang="en-US" dirty="0"/>
              <a:t>Only the receipt/folio that pertains to that specific expense should be attached to that expense line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0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12" y="877301"/>
            <a:ext cx="8084106" cy="951499"/>
          </a:xfrm>
        </p:spPr>
        <p:txBody>
          <a:bodyPr>
            <a:normAutofit/>
          </a:bodyPr>
          <a:lstStyle/>
          <a:p>
            <a:r>
              <a:rPr lang="en-US" dirty="0"/>
              <a:t>Avoiding Rejections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12" y="1892410"/>
            <a:ext cx="8084106" cy="42337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Enter the correct date	</a:t>
            </a:r>
          </a:p>
          <a:p>
            <a:pPr lvl="1"/>
            <a:r>
              <a:rPr lang="en-US" dirty="0"/>
              <a:t>The date field is the date the expense was purchased (it’s almost never “today’s date”)</a:t>
            </a:r>
          </a:p>
          <a:p>
            <a:pPr lvl="1"/>
            <a:r>
              <a:rPr lang="en-US" dirty="0"/>
              <a:t>Start and end dates are dates of travel, start and end of membership, etc. </a:t>
            </a:r>
          </a:p>
          <a:p>
            <a:pPr lvl="1"/>
            <a:endParaRPr lang="en-US" dirty="0"/>
          </a:p>
          <a:p>
            <a:r>
              <a:rPr lang="en-US" dirty="0"/>
              <a:t>Enter hotel expenses correctly</a:t>
            </a:r>
          </a:p>
          <a:p>
            <a:pPr lvl="1"/>
            <a:r>
              <a:rPr lang="en-US" dirty="0"/>
              <a:t>All hotel expenses must use the maximum room rate calculation</a:t>
            </a:r>
          </a:p>
          <a:p>
            <a:pPr lvl="1"/>
            <a:r>
              <a:rPr lang="en-US" dirty="0"/>
              <a:t>Start and end date and check in/check out dates should be the same (these reflect the dates covered by the expense/charge)</a:t>
            </a:r>
          </a:p>
          <a:p>
            <a:pPr lvl="1"/>
            <a:r>
              <a:rPr lang="en-US" dirty="0"/>
              <a:t>Itemize by room rate &amp; taxes per night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PURCHASING SERVICES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Rejections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correct expense tile</a:t>
            </a:r>
          </a:p>
          <a:p>
            <a:pPr lvl="1"/>
            <a:r>
              <a:rPr lang="en-US" sz="2600" dirty="0"/>
              <a:t>Chrome River will assign a tile</a:t>
            </a:r>
          </a:p>
          <a:p>
            <a:pPr lvl="1"/>
            <a:r>
              <a:rPr lang="en-US" sz="2600" dirty="0"/>
              <a:t>Use Non-Employee Travel Expenses</a:t>
            </a:r>
          </a:p>
          <a:p>
            <a:r>
              <a:rPr lang="en-US" sz="2900" dirty="0"/>
              <a:t>Proof of conference lodging</a:t>
            </a:r>
          </a:p>
          <a:p>
            <a:pPr lvl="1"/>
            <a:r>
              <a:rPr lang="en-US" sz="2600" dirty="0"/>
              <a:t>Cannot use a website link</a:t>
            </a:r>
          </a:p>
          <a:p>
            <a:r>
              <a:rPr lang="en-US" sz="2900" dirty="0"/>
              <a:t>Enter addresses for mileage</a:t>
            </a:r>
          </a:p>
          <a:p>
            <a:pPr lvl="1"/>
            <a:r>
              <a:rPr lang="en-US" sz="2600" dirty="0"/>
              <a:t>City/state is not specific enough</a:t>
            </a:r>
          </a:p>
          <a:p>
            <a:pPr lvl="1"/>
            <a:r>
              <a:rPr lang="en-US" sz="2600" dirty="0"/>
              <a:t>One mileage line per day</a:t>
            </a:r>
          </a:p>
          <a:p>
            <a:pPr lvl="2"/>
            <a:r>
              <a:rPr lang="en-US" dirty="0"/>
              <a:t>Use “Add Destination”</a:t>
            </a:r>
          </a:p>
          <a:p>
            <a:pPr lvl="2"/>
            <a:r>
              <a:rPr lang="en-US" dirty="0"/>
              <a:t>Use “Return to Start”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UNIVERSITY PAYABLES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2997-5237-F383-FB3E-A05E3085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1A94-0D49-F3BA-8C37-02027EC82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Chrome River is committed to the employee experience. Updates/enhancements are rolled out monthly</a:t>
            </a:r>
          </a:p>
          <a:p>
            <a:pPr marL="0" indent="0">
              <a:buNone/>
            </a:pPr>
            <a:r>
              <a:rPr lang="en-US" dirty="0"/>
              <a:t>	Business purpose box</a:t>
            </a:r>
          </a:p>
          <a:p>
            <a:pPr marL="0" indent="0">
              <a:buNone/>
            </a:pPr>
            <a:r>
              <a:rPr lang="en-US" dirty="0"/>
              <a:t>	Reporting </a:t>
            </a:r>
          </a:p>
          <a:p>
            <a:pPr marL="0" indent="0">
              <a:buNone/>
            </a:pPr>
            <a:r>
              <a:rPr lang="en-US" dirty="0"/>
              <a:t>	Accessibility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EC689-CB6B-41A7-EA13-ED190D86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09F2-E67C-4B83-A214-3BF5C6C9DA8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3072F-C407-306F-D5E9-A16054FA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76746-ACF2-0FC9-1397-48E65B74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4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D977-1112-C04A-7DF4-06B2CAC2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River 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C01E-AC6A-E2F9-CEEC-4A7E85D92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types of Invoice: Temp Vendor Invoice and Regular Invoice</a:t>
            </a:r>
          </a:p>
          <a:p>
            <a:r>
              <a:rPr lang="en-US" dirty="0"/>
              <a:t>When to use a Temp Vendor Invoice</a:t>
            </a:r>
          </a:p>
          <a:p>
            <a:pPr lvl="1"/>
            <a:r>
              <a:rPr lang="en-US" dirty="0"/>
              <a:t>Non-Employee Reimbursement</a:t>
            </a:r>
          </a:p>
          <a:p>
            <a:pPr lvl="1"/>
            <a:r>
              <a:rPr lang="en-US" dirty="0"/>
              <a:t>Refund</a:t>
            </a:r>
          </a:p>
          <a:p>
            <a:pPr lvl="1"/>
            <a:r>
              <a:rPr lang="en-US" dirty="0"/>
              <a:t>Human Subjects under $200</a:t>
            </a:r>
          </a:p>
          <a:p>
            <a:r>
              <a:rPr lang="en-US" dirty="0"/>
              <a:t>Pros/Cons of processing as a temp vendor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5462-580E-E7D4-7825-7708D92B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09F2-E67C-4B83-A214-3BF5C6C9DA8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B1EFF-D135-D995-CEB2-92657CD5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01D1-C352-8B09-2EB0-95EF15D6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Chrome River System</a:t>
            </a:r>
          </a:p>
          <a:p>
            <a:r>
              <a:rPr lang="en-US" dirty="0"/>
              <a:t>OBFS Webpage</a:t>
            </a:r>
          </a:p>
          <a:p>
            <a:r>
              <a:rPr lang="en-US" dirty="0"/>
              <a:t>Business Purpose</a:t>
            </a:r>
          </a:p>
          <a:p>
            <a:r>
              <a:rPr lang="en-US" dirty="0"/>
              <a:t>Chrome River Resources</a:t>
            </a:r>
          </a:p>
          <a:p>
            <a:r>
              <a:rPr lang="en-US" dirty="0"/>
              <a:t>Creating an Expense Report</a:t>
            </a:r>
          </a:p>
          <a:p>
            <a:r>
              <a:rPr lang="en-US" dirty="0"/>
              <a:t>Avoiding Rejections</a:t>
            </a:r>
          </a:p>
          <a:p>
            <a:r>
              <a:rPr lang="en-US" dirty="0"/>
              <a:t>Enhancements </a:t>
            </a:r>
          </a:p>
          <a:p>
            <a:r>
              <a:rPr lang="en-US" dirty="0"/>
              <a:t>Chrome River Invoice 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UNIVERSITY PAYABLES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4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E4E3-0540-DB00-ECEE-A058769E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River 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B4D4A-BB54-CA16-805D-94EDB4F2B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current student and employees were added to Chrome River invoice </a:t>
            </a:r>
          </a:p>
          <a:p>
            <a:r>
              <a:rPr lang="en-US" dirty="0"/>
              <a:t>Temp Vendor and Invoice job aids posted on the Chrome River Resource page</a:t>
            </a:r>
          </a:p>
          <a:p>
            <a:r>
              <a:rPr lang="en-US" dirty="0"/>
              <a:t>Non-Employee job aid coming soon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698A-0747-3C2B-896B-EF0ED430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09F2-E67C-4B83-A214-3BF5C6C9DA8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45F32-641D-A998-DE41-F4105F4B3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2876-19A7-F730-7D80-5916F51D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0007-7487-6879-1E25-2BC8CCF6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6F9C8-9F2A-9262-A7BB-F31EB66CF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Tips for ride-share</a:t>
            </a:r>
          </a:p>
          <a:p>
            <a:pPr lvl="1"/>
            <a:r>
              <a:rPr lang="en-US" dirty="0"/>
              <a:t>There is no maximum for tipping for ride share</a:t>
            </a:r>
          </a:p>
          <a:p>
            <a:r>
              <a:rPr lang="en-US" dirty="0"/>
              <a:t>How to deal with duplicate charges</a:t>
            </a:r>
          </a:p>
          <a:p>
            <a:r>
              <a:rPr lang="en-US" dirty="0"/>
              <a:t>How to delete extra receipts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12DC-D2C7-7595-06B2-469614F8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09F2-E67C-4B83-A214-3BF5C6C9DA8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A57E7-0DB2-3A31-6FB0-E2A9C97C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DD52-31E2-1485-4DD2-9644512F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en-US" b="1" dirty="0"/>
              <a:t>For Chrome River Questions</a:t>
            </a:r>
            <a:r>
              <a:rPr lang="en-US" dirty="0"/>
              <a:t>: </a:t>
            </a:r>
          </a:p>
          <a:p>
            <a:pPr marL="0" indent="0" algn="ctr">
              <a:buFont typeface="Arial" charset="0"/>
              <a:buNone/>
            </a:pPr>
            <a:r>
              <a:rPr lang="en-US" dirty="0"/>
              <a:t>Contact:  OBFS UPAY Customer Service</a:t>
            </a:r>
          </a:p>
          <a:p>
            <a:pPr marL="0" indent="0" algn="ctr">
              <a:buFont typeface="Arial" charset="0"/>
              <a:buNone/>
            </a:pPr>
            <a:r>
              <a:rPr lang="en-US" dirty="0"/>
              <a:t>E-mail: </a:t>
            </a:r>
            <a:r>
              <a:rPr lang="en-US" dirty="0">
                <a:hlinkClick r:id="rId2"/>
              </a:rPr>
              <a:t>OBFSUpay@uillinois.edu</a:t>
            </a:r>
            <a:endParaRPr lang="en-US" dirty="0"/>
          </a:p>
          <a:p>
            <a:pPr marL="0" indent="0" algn="ctr">
              <a:buFont typeface="Arial" charset="0"/>
              <a:buNone/>
            </a:pPr>
            <a:r>
              <a:rPr lang="en-US" dirty="0"/>
              <a:t>Phone: 217-333-6583</a:t>
            </a:r>
          </a:p>
          <a:p>
            <a:pPr marL="0" indent="0" algn="ctr">
              <a:buFont typeface="Arial" charset="0"/>
              <a:buNone/>
            </a:pPr>
            <a:r>
              <a:rPr lang="en-US" dirty="0"/>
              <a:t>Submit a Service Desk Ticket:</a:t>
            </a:r>
          </a:p>
          <a:p>
            <a:pPr marL="0" indent="0" algn="ctr">
              <a:buFont typeface="Arial" charset="0"/>
              <a:buNone/>
            </a:pPr>
            <a:r>
              <a:rPr lang="en-US" dirty="0"/>
              <a:t>https://appserv7.admin.uillinois.edu/FormBuilderSurvey/Survey/OBFS/services/service_desk_request/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UNIVERSITY PAYABLES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2/15/23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UNIVERSITY PAYABLES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241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Chrome River System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Currently the University has 30,785 enrolled users in Chrome River</a:t>
            </a:r>
          </a:p>
          <a:p>
            <a:r>
              <a:rPr lang="en-US" dirty="0"/>
              <a:t>Approximately 250,000 reports (Expense and Invoice) have been approved in FY23</a:t>
            </a:r>
          </a:p>
          <a:p>
            <a:r>
              <a:rPr lang="en-US" dirty="0"/>
              <a:t>There are 11 Payables staff members reviewing all the submitted Expense and Invoice reports for all campuses, extension units and hospitals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UNIVERSITY PAYABLES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OBFS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OBFS website contains valuable information pertaining to:</a:t>
            </a:r>
          </a:p>
          <a:p>
            <a:pPr marL="0" indent="0">
              <a:buNone/>
            </a:pPr>
            <a:r>
              <a:rPr lang="en-US" dirty="0"/>
              <a:t>		–</a:t>
            </a:r>
            <a:r>
              <a:rPr lang="en-US" sz="3000" dirty="0"/>
              <a:t>OBFS Policies &amp; Procedures Manual</a:t>
            </a:r>
          </a:p>
          <a:p>
            <a:pPr marL="0" indent="0">
              <a:buNone/>
            </a:pPr>
            <a:r>
              <a:rPr lang="en-US" sz="3000" dirty="0"/>
              <a:t>		–Log-in options</a:t>
            </a:r>
          </a:p>
          <a:p>
            <a:pPr marL="0" indent="0">
              <a:buNone/>
            </a:pPr>
            <a:r>
              <a:rPr lang="en-US" sz="3000" dirty="0"/>
              <a:t>		–Job aids and Training Materials</a:t>
            </a:r>
          </a:p>
          <a:p>
            <a:pPr marL="0" indent="0">
              <a:buNone/>
            </a:pPr>
            <a:r>
              <a:rPr lang="en-US" sz="3000" dirty="0"/>
              <a:t>		–Course and Webinar Registrations</a:t>
            </a:r>
          </a:p>
          <a:p>
            <a:pPr marL="0" indent="0">
              <a:buNone/>
            </a:pPr>
            <a:r>
              <a:rPr lang="en-US" sz="3000" dirty="0"/>
              <a:t>		–Additional Resources</a:t>
            </a:r>
          </a:p>
          <a:p>
            <a:pPr marL="457200" lvl="1" indent="0" algn="ctr">
              <a:buNone/>
            </a:pPr>
            <a:r>
              <a:rPr lang="en-US" dirty="0">
                <a:hlinkClick r:id="rId2"/>
              </a:rPr>
              <a:t>https://www.obfs.uillinois.edu/</a:t>
            </a: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PURCHASING SERVICES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11DB7B3-3610-BCF7-4828-49639F3A9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99" y="1251348"/>
            <a:ext cx="8464803" cy="4211240"/>
          </a:xfrm>
          <a:noFill/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3260A7F-70E1-70D0-9594-F08DA1FD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05" y="6420922"/>
            <a:ext cx="6309720" cy="365125"/>
          </a:xfrm>
        </p:spPr>
        <p:txBody>
          <a:bodyPr/>
          <a:lstStyle/>
          <a:p>
            <a:r>
              <a:rPr lang="en-US"/>
              <a:t>OFFICE OF BUSINESS AND FINANCIAL SERVICES – PURCHASING SERVICES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730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ADC-A56F-CBD0-0221-E909FCC1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Chrome River Resource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E89E-6352-80D3-DEE7-329D40061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https://www.obfs.uillinois.edu/travel-resources</a:t>
            </a:r>
            <a:endParaRPr lang="en-US" dirty="0"/>
          </a:p>
          <a:p>
            <a:r>
              <a:rPr lang="en-US" dirty="0"/>
              <a:t>Log into Chrome River</a:t>
            </a:r>
          </a:p>
          <a:p>
            <a:r>
              <a:rPr lang="en-US" dirty="0"/>
              <a:t>View demo videos</a:t>
            </a:r>
          </a:p>
          <a:p>
            <a:r>
              <a:rPr lang="en-US" dirty="0"/>
              <a:t>FAQ </a:t>
            </a:r>
          </a:p>
          <a:p>
            <a:r>
              <a:rPr lang="en-US" dirty="0"/>
              <a:t>Job aids</a:t>
            </a:r>
          </a:p>
          <a:p>
            <a:r>
              <a:rPr lang="en-US" dirty="0"/>
              <a:t>Service Desk link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4A71-F0C0-33E0-0D8F-A5CDCF5F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09F2-E67C-4B83-A214-3BF5C6C9DA88}" type="datetime1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87242-D9F5-6B33-9BFD-F88D14A8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</a:t>
            </a:r>
            <a:r>
              <a:rPr lang="en-US" b="0"/>
              <a:t>FUNCTIONAL AREA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7B2E5-15DA-AF97-EEF4-366C7333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0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12" y="1882588"/>
            <a:ext cx="8084106" cy="4243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Business Purpose - More information is better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Business purpose requirements are a result of the IRS Accountable Plan rules</a:t>
            </a:r>
          </a:p>
          <a:p>
            <a:r>
              <a:rPr lang="en-US" dirty="0"/>
              <a:t>Provide the Who, What, When, Where, and Why when entering the business purpose</a:t>
            </a:r>
          </a:p>
          <a:p>
            <a:r>
              <a:rPr lang="en-US" dirty="0"/>
              <a:t>The business purpose should have enough details to satisfy an auditor’s request for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/>
              <a:t>2/15/23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BUSINESS AND FINANCIAL SERVICES – UNIVERSITY PAYABLES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4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IRS Accountable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0301"/>
            <a:ext cx="8686800" cy="4221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University is subject to the IRS Accountable Plan Rules which define the circumstances under which reimbursements are considered non-taxable income.   </a:t>
            </a:r>
          </a:p>
          <a:p>
            <a:pPr marL="0" indent="0">
              <a:buNone/>
            </a:pPr>
            <a:r>
              <a:rPr lang="en-US" dirty="0"/>
              <a:t>These are:</a:t>
            </a:r>
          </a:p>
          <a:p>
            <a:r>
              <a:rPr lang="en-US" dirty="0"/>
              <a:t>The expense must have served a business purpose</a:t>
            </a:r>
          </a:p>
          <a:p>
            <a:r>
              <a:rPr lang="en-US" dirty="0"/>
              <a:t>The employee has submitted receipts substantiating the date, time, place, and amount within a reasonable amount of time (defined as 60 days)</a:t>
            </a:r>
          </a:p>
          <a:p>
            <a:r>
              <a:rPr lang="en-US" dirty="0"/>
              <a:t>The employee returns excess advances or reimbursements within a reasonable amount of time (defined as 120 days)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PURCHASING SERVICES</a:t>
            </a:r>
            <a:endParaRPr lang="en-US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IRS Accountable Plan (additional info)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12" y="2173857"/>
            <a:ext cx="8686800" cy="4368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all three rules for the accountable plan are met, reimbursements will not be included as income on your W2.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IRS publication can be found: </a:t>
            </a:r>
            <a:r>
              <a:rPr lang="en-US" sz="2800" u="sng" dirty="0">
                <a:hlinkClick r:id="rId2"/>
              </a:rPr>
              <a:t>https://www.irs.gov/publications/p463/ch06.html#en_US_2014_publink100034114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2/15/23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BUSINESS AND FINANCIAL SERVICES – PURCHASING SERVICES</a:t>
            </a:r>
            <a:endParaRPr lang="en-US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0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/object&gt;&lt;object type=&quot;8&quot; unique_id=&quot;10006&quot;&gt;&lt;/object&gt;&lt;/object&gt;&lt;/database&gt;"/>
  <p:tag name="MMPROD_NEXTUNIQUEID" val="10009"/>
  <p:tag name="SECTOMILLISECCONVERTED" val="1"/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teVisit.potx" id="{452660D8-B3D5-4E46-8B0E-E61794175682}" vid="{2AF296DB-FD15-41FB-8163-1A5126963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SiteVisit</Template>
  <TotalTime>1455</TotalTime>
  <Words>1137</Words>
  <Application>Microsoft Office PowerPoint</Application>
  <PresentationFormat>On-screen Show (4:3)</PresentationFormat>
  <Paragraphs>208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Wingdings</vt:lpstr>
      <vt:lpstr>Office Theme</vt:lpstr>
      <vt:lpstr>Chrome River: Good Habits and Helpful Hints </vt:lpstr>
      <vt:lpstr> Agenda</vt:lpstr>
      <vt:lpstr>Chrome River System Information</vt:lpstr>
      <vt:lpstr>OBFS Website</vt:lpstr>
      <vt:lpstr>PowerPoint Presentation</vt:lpstr>
      <vt:lpstr>Chrome River Resource page</vt:lpstr>
      <vt:lpstr>Business Purpose</vt:lpstr>
      <vt:lpstr>IRS Accountable Plan</vt:lpstr>
      <vt:lpstr>IRS Accountable Plan (additional info)</vt:lpstr>
      <vt:lpstr>Chrome River Resources</vt:lpstr>
      <vt:lpstr>Chrome River Resources</vt:lpstr>
      <vt:lpstr>Creating an Expense Report</vt:lpstr>
      <vt:lpstr>Creating an Expense Report</vt:lpstr>
      <vt:lpstr>Creating an Expense Report</vt:lpstr>
      <vt:lpstr>Creating an Expense Report</vt:lpstr>
      <vt:lpstr>Avoiding Rejections</vt:lpstr>
      <vt:lpstr>Avoid Rejections</vt:lpstr>
      <vt:lpstr>Enhancements</vt:lpstr>
      <vt:lpstr>Chrome River Invoice</vt:lpstr>
      <vt:lpstr>Chrome River Invoice</vt:lpstr>
      <vt:lpstr>Questions</vt:lpstr>
      <vt:lpstr>Contact Information </vt:lpstr>
      <vt:lpstr>Questions?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OBFS Website Resource</dc:title>
  <dc:creator>Plotner, Melissa</dc:creator>
  <cp:keywords>training, materials</cp:keywords>
  <dc:description>Include your name, the date, and any revisions that have been made.
Change "Functional Area" text in Slide Master footer.</dc:description>
  <cp:lastModifiedBy>Ziegler, Tammy</cp:lastModifiedBy>
  <cp:revision>54</cp:revision>
  <dcterms:created xsi:type="dcterms:W3CDTF">2015-05-28T14:42:01Z</dcterms:created>
  <dcterms:modified xsi:type="dcterms:W3CDTF">2023-02-15T19:04:17Z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0CB124F3-6D0D-4780-9C01-3C0521F116E5</vt:lpwstr>
  </property>
  <property fmtid="{D5CDD505-2E9C-101B-9397-08002B2CF9AE}" pid="3" name="ArticulatePath">
    <vt:lpwstr>PPT-Template</vt:lpwstr>
  </property>
</Properties>
</file>