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1" r:id="rId1"/>
    <p:sldMasterId id="2147483872" r:id="rId2"/>
    <p:sldMasterId id="2147483842" r:id="rId3"/>
  </p:sldMasterIdLst>
  <p:notesMasterIdLst>
    <p:notesMasterId r:id="rId34"/>
  </p:notesMasterIdLst>
  <p:handoutMasterIdLst>
    <p:handoutMasterId r:id="rId35"/>
  </p:handoutMasterIdLst>
  <p:sldIdLst>
    <p:sldId id="296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92" r:id="rId27"/>
    <p:sldId id="291" r:id="rId28"/>
    <p:sldId id="295" r:id="rId29"/>
    <p:sldId id="294" r:id="rId30"/>
    <p:sldId id="287" r:id="rId31"/>
    <p:sldId id="288" r:id="rId32"/>
    <p:sldId id="289" r:id="rId3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wart, Susan E" initials="SSE" lastIdx="0" clrIdx="0">
    <p:extLst>
      <p:ext uri="{19B8F6BF-5375-455C-9EA6-DF929625EA0E}">
        <p15:presenceInfo xmlns:p15="http://schemas.microsoft.com/office/powerpoint/2012/main" userId="S-1-5-21-2509641344-1052565914-3260824488-4424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33"/>
    <a:srgbClr val="E84A27"/>
    <a:srgbClr val="003C7D"/>
    <a:srgbClr val="FA6300"/>
    <a:srgbClr val="FF6600"/>
    <a:srgbClr val="F47F24"/>
    <a:srgbClr val="666699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9" autoAdjust="0"/>
    <p:restoredTop sz="90349" autoAdjust="0"/>
  </p:normalViewPr>
  <p:slideViewPr>
    <p:cSldViewPr>
      <p:cViewPr varScale="1">
        <p:scale>
          <a:sx n="103" d="100"/>
          <a:sy n="103" d="100"/>
        </p:scale>
        <p:origin x="14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8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726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r>
              <a:rPr lang="en-US" dirty="0"/>
              <a:t>12/5/2017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726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74E6CD-D25A-41D8-9ABF-952772B513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01228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6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r>
              <a:rPr lang="en-US" dirty="0"/>
              <a:t>12/5/2017</a:t>
            </a:r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5" y="4560899"/>
            <a:ext cx="5363372" cy="431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6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051236-B45E-4D06-B823-7D4157FE60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41767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51236-B45E-4D06-B823-7D4157FE60E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557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12/5/2017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51236-B45E-4D06-B823-7D4157FE60E5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365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mpus Wellbeing Servi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4495800"/>
            <a:ext cx="6015592" cy="1524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476402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539109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508010" y="4529666"/>
            <a:ext cx="3860808" cy="1109134"/>
            <a:chOff x="-508010" y="4377266"/>
            <a:chExt cx="3860808" cy="1109134"/>
          </a:xfrm>
        </p:grpSpPr>
        <p:sp>
          <p:nvSpPr>
            <p:cNvPr id="19" name="Rounded Rectangle 18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4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8382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9524998" cy="8382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6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76200"/>
            <a:ext cx="8839198" cy="1447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70098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8976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8382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859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2514600"/>
            <a:ext cx="8839198" cy="1447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667000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528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352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374904" y="272796"/>
            <a:ext cx="5662850" cy="1479804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2231134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4592" y="685800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 TITLE SLIDE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79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9792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ckground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749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524931" y="996462"/>
            <a:ext cx="5662850" cy="36576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0" y="1589458"/>
            <a:ext cx="5065776" cy="707886"/>
          </a:xfrm>
        </p:spPr>
        <p:txBody>
          <a:bodyPr wrap="square" anchor="t" anchorCtr="0">
            <a:sp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93136"/>
            <a:ext cx="5047488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rgbClr val="131F33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865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00200" y="914400"/>
            <a:ext cx="6172199" cy="2667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1676400"/>
            <a:ext cx="6172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48753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914410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448" y="780796"/>
            <a:ext cx="4498848" cy="457200"/>
          </a:xfrm>
        </p:spPr>
        <p:txBody>
          <a:bodyPr anchor="b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919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7" name="Rounded Rectangle 6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7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0711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X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600" y="282178"/>
            <a:ext cx="92963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6200" y="533400"/>
            <a:ext cx="8534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83311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372532" y="1894661"/>
            <a:ext cx="5662850" cy="1828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72" y="2566924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ONLY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B4C990B-B433-4967-A930-52E93027EF4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63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5040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Large T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9524998" cy="813816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332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59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3654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D748-7901-5940-B031-1F7CD4172051}" type="datetimeFigureOut"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1577D-7361-4845-9EF9-CA14B31479A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78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D748-7901-5940-B031-1F7CD4172051}" type="datetimeFigureOut">
              <a:t>10/27/2020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1577D-7361-4845-9EF9-CA14B31479A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2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D748-7901-5940-B031-1F7CD4172051}" type="datetimeFigureOut">
              <a:t>10/27/2020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1577D-7361-4845-9EF9-CA14B31479A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68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HR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1343564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93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D748-7901-5940-B031-1F7CD4172051}" type="datetimeFigureOut">
              <a:t>10/27/2020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1577D-7361-4845-9EF9-CA14B31479A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12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mpus Wellbeing Servi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4495800"/>
            <a:ext cx="6015592" cy="1524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476402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539109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508010" y="4529666"/>
            <a:ext cx="3860808" cy="1109134"/>
            <a:chOff x="-508010" y="4377266"/>
            <a:chExt cx="3860808" cy="1109134"/>
          </a:xfrm>
        </p:grpSpPr>
        <p:sp>
          <p:nvSpPr>
            <p:cNvPr id="19" name="Rounded Rectangle 18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2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7" name="Rounded Rectangle 6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72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HR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1343564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Extra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-228600" y="4800600"/>
            <a:ext cx="9525000" cy="1143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4621" y="1295400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0" y="5029200"/>
            <a:ext cx="47531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Info/Date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2400" y="5029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3294B"/>
                </a:solidFill>
                <a:latin typeface="+mj-lt"/>
              </a:rPr>
              <a:t>Campus Wellbeing Services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74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200" y="2514600"/>
            <a:ext cx="8991600" cy="1542822"/>
          </a:xfrm>
          <a:prstGeom prst="roundRect">
            <a:avLst/>
          </a:prstGeom>
          <a:solidFill>
            <a:srgbClr val="FFFFFF">
              <a:alpha val="80000"/>
            </a:srgbClr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0" y="2847633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13294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3533433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E84A2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3434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53992" y="2700866"/>
            <a:ext cx="3327408" cy="1109134"/>
            <a:chOff x="25390" y="4377266"/>
            <a:chExt cx="3327408" cy="11091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5390" y="4377266"/>
              <a:ext cx="3327408" cy="1109134"/>
            </a:xfrm>
            <a:prstGeom prst="roundRect">
              <a:avLst/>
            </a:prstGeom>
            <a:grpFill/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53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958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195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2095A4E-C479-4123-A0C1-81E68367761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16230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17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1143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0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Extra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-228600" y="4800600"/>
            <a:ext cx="9525000" cy="1143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4621" y="1295400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0" y="5029200"/>
            <a:ext cx="47531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Info/Date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2400" y="5029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3294B"/>
                </a:solidFill>
                <a:latin typeface="+mj-lt"/>
              </a:rPr>
              <a:t>Campus Wellbeing Services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21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8382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5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9524998" cy="8382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3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76200"/>
            <a:ext cx="8839198" cy="1447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70098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8976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8382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88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2514600"/>
            <a:ext cx="8839198" cy="1447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667000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528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7192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374904" y="272796"/>
            <a:ext cx="5662850" cy="1479804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2231134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4592" y="685800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 TITLE SLIDE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616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918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ckground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7146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524931" y="996462"/>
            <a:ext cx="5662850" cy="36576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0" y="1589458"/>
            <a:ext cx="5065776" cy="707886"/>
          </a:xfrm>
        </p:spPr>
        <p:txBody>
          <a:bodyPr wrap="square" anchor="t" anchorCtr="0">
            <a:sp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93136"/>
            <a:ext cx="5047488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rgbClr val="131F33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347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00200" y="914400"/>
            <a:ext cx="6172199" cy="2667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1676400"/>
            <a:ext cx="6172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56048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914410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448" y="780796"/>
            <a:ext cx="4498848" cy="457200"/>
          </a:xfrm>
        </p:spPr>
        <p:txBody>
          <a:bodyPr anchor="b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884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200" y="2514600"/>
            <a:ext cx="8991600" cy="1542822"/>
          </a:xfrm>
          <a:prstGeom prst="roundRect">
            <a:avLst/>
          </a:prstGeom>
          <a:solidFill>
            <a:srgbClr val="FFFFFF">
              <a:alpha val="80000"/>
            </a:srgbClr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0" y="2847633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13294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3533433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E84A2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3434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53992" y="2700866"/>
            <a:ext cx="3327408" cy="1109134"/>
            <a:chOff x="25390" y="4377266"/>
            <a:chExt cx="3327408" cy="11091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5390" y="4377266"/>
              <a:ext cx="3327408" cy="1109134"/>
            </a:xfrm>
            <a:prstGeom prst="roundRect">
              <a:avLst/>
            </a:prstGeom>
            <a:grpFill/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884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12899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X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600" y="282178"/>
            <a:ext cx="92963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6200" y="533400"/>
            <a:ext cx="8534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54271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372532" y="1894661"/>
            <a:ext cx="5662850" cy="18288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72" y="2566924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ONLY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B4C990B-B433-4967-A930-52E93027EF4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4594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5682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Large T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9524998" cy="813816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20427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1125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63217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mpus Wellbeing Servi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4495800"/>
            <a:ext cx="6015592" cy="1524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476402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539109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508010" y="4529666"/>
            <a:ext cx="3860808" cy="1109134"/>
            <a:chOff x="-508010" y="4377266"/>
            <a:chExt cx="3860808" cy="1109134"/>
          </a:xfrm>
        </p:grpSpPr>
        <p:sp>
          <p:nvSpPr>
            <p:cNvPr id="19" name="Rounded Rectangle 18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08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7" name="Rounded Rectangle 6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</a:t>
              </a:r>
              <a:r>
                <a:rPr lang="en-US" sz="1800" baseline="0" dirty="0">
                  <a:solidFill>
                    <a:srgbClr val="13294B"/>
                  </a:solidFill>
                  <a:latin typeface="+mj-lt"/>
                </a:rPr>
                <a:t> Wellbeing Services</a:t>
              </a:r>
              <a:endParaRPr lang="en-US" sz="1800" dirty="0">
                <a:solidFill>
                  <a:srgbClr val="13294B"/>
                </a:solidFill>
                <a:latin typeface="+mj-lt"/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5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HR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1343564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5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958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35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HR Extra Lo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I-02-130715-675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20737" r="1573" b="11485"/>
          <a:stretch/>
        </p:blipFill>
        <p:spPr>
          <a:xfrm>
            <a:off x="0" y="0"/>
            <a:ext cx="9144000" cy="6087545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-228600" y="4800600"/>
            <a:ext cx="9525000" cy="11430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349077" y="190499"/>
            <a:ext cx="9842154" cy="1781775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598036"/>
            <a:ext cx="8410779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04621" y="1295400"/>
            <a:ext cx="84107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0" y="5029200"/>
            <a:ext cx="4753179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Info/Date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2400" y="5029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3294B"/>
                </a:solidFill>
                <a:latin typeface="+mj-lt"/>
              </a:rPr>
              <a:t>Campus Wellbeing Services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79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200" y="2514600"/>
            <a:ext cx="8991600" cy="1542822"/>
          </a:xfrm>
          <a:prstGeom prst="roundRect">
            <a:avLst/>
          </a:prstGeom>
          <a:solidFill>
            <a:srgbClr val="FFFFFF">
              <a:alpha val="80000"/>
            </a:srgbClr>
          </a:solidFill>
          <a:ln w="9525" cap="flat" cmpd="sng" algn="ctr">
            <a:solidFill>
              <a:srgbClr val="13294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0" y="2847633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13294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3533433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E84A2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3434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53992" y="2700866"/>
            <a:ext cx="3327408" cy="1109134"/>
            <a:chOff x="25390" y="4377266"/>
            <a:chExt cx="3327408" cy="11091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5390" y="4377266"/>
              <a:ext cx="3327408" cy="1109134"/>
            </a:xfrm>
            <a:prstGeom prst="roundRect">
              <a:avLst/>
            </a:prstGeom>
            <a:grpFill/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69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875" y="3048000"/>
            <a:ext cx="6015592" cy="2743200"/>
          </a:xfrm>
          <a:prstGeom prst="roundRect">
            <a:avLst/>
          </a:prstGeom>
          <a:solidFill>
            <a:srgbClr val="E84A27"/>
          </a:solidFill>
          <a:ln>
            <a:solidFill>
              <a:srgbClr val="1329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813048" y="3648964"/>
            <a:ext cx="5178552" cy="493776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813048" y="4592320"/>
            <a:ext cx="4617720" cy="400110"/>
          </a:xfrm>
        </p:spPr>
        <p:txBody>
          <a:bodyPr>
            <a:spAutoFit/>
          </a:bodyPr>
          <a:lstStyle>
            <a:lvl1pPr marL="0" indent="0" algn="r">
              <a:buNone/>
              <a:defRPr sz="2000" baseline="0">
                <a:solidFill>
                  <a:srgbClr val="13294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2370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95800" y="6214872"/>
            <a:ext cx="2438400" cy="566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508010" y="4377266"/>
            <a:ext cx="3860808" cy="1109134"/>
            <a:chOff x="-508010" y="4377266"/>
            <a:chExt cx="3860808" cy="1109134"/>
          </a:xfrm>
        </p:grpSpPr>
        <p:sp>
          <p:nvSpPr>
            <p:cNvPr id="16" name="Rounded Rectangle 15"/>
            <p:cNvSpPr/>
            <p:nvPr/>
          </p:nvSpPr>
          <p:spPr>
            <a:xfrm>
              <a:off x="-508010" y="4377266"/>
              <a:ext cx="3860808" cy="1109134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13294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152400" y="4590288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294B"/>
                  </a:solidFill>
                  <a:latin typeface="+mj-lt"/>
                </a:rPr>
                <a:t>Campus Wellbeing Services</a:t>
              </a: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533400" y="6315456"/>
            <a:ext cx="3520440" cy="46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61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2095A4E-C479-4123-A0C1-81E68367761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249835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5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11430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493776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72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30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Long and High Th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9524998" cy="8382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005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76200"/>
            <a:ext cx="8839198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70098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8976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8382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7826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2514600"/>
            <a:ext cx="8839198" cy="14478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667000"/>
            <a:ext cx="8153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352800"/>
            <a:ext cx="8153400" cy="430887"/>
          </a:xfrm>
        </p:spPr>
        <p:txBody>
          <a:bodyPr wrap="square">
            <a:spAutoFit/>
          </a:bodyPr>
          <a:lstStyle>
            <a:lvl1pPr marL="0" indent="0" algn="r">
              <a:buNone/>
              <a:defRPr sz="2200" baseline="0">
                <a:solidFill>
                  <a:srgbClr val="131F3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185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2095A4E-C479-4123-A0C1-81E68367761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76901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374904" y="272796"/>
            <a:ext cx="5662850" cy="1479804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2231134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4592" y="685800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LARGE TITLE SLIDE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8595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995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ckground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3167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14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524931" y="996462"/>
            <a:ext cx="5662850" cy="36576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0" y="1589458"/>
            <a:ext cx="5065776" cy="707886"/>
          </a:xfrm>
        </p:spPr>
        <p:txBody>
          <a:bodyPr wrap="square" anchor="t" anchorCtr="0">
            <a:spAutoFit/>
          </a:bodyPr>
          <a:lstStyle>
            <a:lvl1pPr algn="r">
              <a:defRPr sz="40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993136"/>
            <a:ext cx="5047488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rgbClr val="131F33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8089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00200" y="914400"/>
            <a:ext cx="6172199" cy="26670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C6E6495-723A-4B5B-8975-3D64AFEB6808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1676400"/>
            <a:ext cx="6172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197129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914410" y="556309"/>
            <a:ext cx="566285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448" y="780796"/>
            <a:ext cx="4498848" cy="457200"/>
          </a:xfrm>
        </p:spPr>
        <p:txBody>
          <a:bodyPr anchor="b" anchorCtr="0"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0464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5040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X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609600" y="282178"/>
            <a:ext cx="9296398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31F33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3942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645152" y="1612900"/>
            <a:ext cx="4114800" cy="4381500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1BFEC65-657A-4008-92CE-F9B0344DB13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6200" y="533400"/>
            <a:ext cx="85344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72089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372532" y="1894661"/>
            <a:ext cx="5662850" cy="18288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72" y="2566924"/>
            <a:ext cx="5093208" cy="584775"/>
          </a:xfrm>
        </p:spPr>
        <p:txBody>
          <a:bodyPr anchor="t" anchorCtr="0">
            <a:spAutoFit/>
          </a:bodyPr>
          <a:lstStyle>
            <a:lvl1pPr algn="r">
              <a:defRPr sz="3200" baseline="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 ONLY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B4C990B-B433-4967-A930-52E93027EF4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894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667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592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Large T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605788"/>
            <a:ext cx="9144000" cy="3438144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5736" y="5201412"/>
            <a:ext cx="3694176" cy="329184"/>
          </a:xfrm>
        </p:spPr>
        <p:txBody>
          <a:bodyPr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Caption Text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9524998" cy="813816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12307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609598" y="556309"/>
            <a:ext cx="566285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-317500" y="799084"/>
            <a:ext cx="5288788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9993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Pictur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11" y="1594104"/>
            <a:ext cx="4114800" cy="4379976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8581" y="1597024"/>
            <a:ext cx="4114800" cy="4377055"/>
          </a:xfrm>
        </p:spPr>
        <p:txBody>
          <a:bodyPr/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-609598" y="557784"/>
            <a:ext cx="8839198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0" y="795528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rgbClr val="131F33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864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and Hig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-609598" y="152400"/>
            <a:ext cx="8839198" cy="1143000"/>
          </a:xfrm>
          <a:prstGeom prst="roundRect">
            <a:avLst/>
          </a:prstGeom>
          <a:solidFill>
            <a:srgbClr val="E84A27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" y="1608836"/>
            <a:ext cx="8229600" cy="2185214"/>
          </a:xfrm>
        </p:spPr>
        <p:txBody>
          <a:bodyPr>
            <a:spAutoFit/>
          </a:bodyPr>
          <a:lstStyle>
            <a:lvl1pPr>
              <a:defRPr>
                <a:solidFill>
                  <a:srgbClr val="131F33"/>
                </a:solidFill>
              </a:defRPr>
            </a:lvl1pPr>
            <a:lvl2pPr>
              <a:defRPr>
                <a:solidFill>
                  <a:srgbClr val="131F33"/>
                </a:solidFill>
              </a:defRPr>
            </a:lvl2pPr>
            <a:lvl3pPr>
              <a:defRPr>
                <a:solidFill>
                  <a:srgbClr val="131F33"/>
                </a:solidFill>
              </a:defRPr>
            </a:lvl3pPr>
            <a:lvl4pPr>
              <a:defRPr>
                <a:solidFill>
                  <a:srgbClr val="131F33"/>
                </a:solidFill>
              </a:defRPr>
            </a:lvl4pPr>
            <a:lvl5pPr>
              <a:defRPr>
                <a:solidFill>
                  <a:srgbClr val="131F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5080"/>
            <a:ext cx="381000" cy="36523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4F1577D-7361-4845-9EF9-CA14B31479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82"/>
            <a:ext cx="8229600" cy="420624"/>
          </a:xfrm>
        </p:spPr>
        <p:txBody>
          <a:bodyPr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/>
          <a:p>
            <a:fld id="{9D20D748-7901-5940-B031-1F7CD4172051}" type="datetimeFigureOut">
              <a:rPr lang="en-US" smtClean="0"/>
              <a:t>10/27/2020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8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9048"/>
            <a:ext cx="9144000" cy="758952"/>
          </a:xfrm>
          <a:prstGeom prst="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7226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3" y="6400800"/>
            <a:ext cx="352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87545"/>
            <a:ext cx="9144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172200"/>
            <a:ext cx="1455889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57200" y="630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CAMPUS WELLBEING SERVICES</a:t>
            </a:r>
          </a:p>
          <a:p>
            <a:r>
              <a:rPr lang="en-US" sz="1000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humanresources.illinois.edu/campus-wellbeing-services</a:t>
            </a:r>
          </a:p>
        </p:txBody>
      </p:sp>
    </p:spTree>
    <p:extLst>
      <p:ext uri="{BB962C8B-B14F-4D97-AF65-F5344CB8AC3E}">
        <p14:creationId xmlns:p14="http://schemas.microsoft.com/office/powerpoint/2010/main" val="410772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38" r:id="rId2"/>
    <p:sldLayoutId id="2147483839" r:id="rId3"/>
    <p:sldLayoutId id="2147483840" r:id="rId4"/>
    <p:sldLayoutId id="2147483841" r:id="rId5"/>
    <p:sldLayoutId id="2147483870" r:id="rId6"/>
    <p:sldLayoutId id="2147483804" r:id="rId7"/>
    <p:sldLayoutId id="2147483805" r:id="rId8"/>
    <p:sldLayoutId id="2147483820" r:id="rId9"/>
    <p:sldLayoutId id="2147483833" r:id="rId10"/>
    <p:sldLayoutId id="2147483835" r:id="rId11"/>
    <p:sldLayoutId id="2147483806" r:id="rId12"/>
    <p:sldLayoutId id="2147483818" r:id="rId13"/>
    <p:sldLayoutId id="2147483807" r:id="rId14"/>
    <p:sldLayoutId id="2147483808" r:id="rId15"/>
    <p:sldLayoutId id="2147483837" r:id="rId16"/>
    <p:sldLayoutId id="2147483809" r:id="rId17"/>
    <p:sldLayoutId id="2147483836" r:id="rId18"/>
    <p:sldLayoutId id="2147483810" r:id="rId19"/>
    <p:sldLayoutId id="2147483811" r:id="rId20"/>
    <p:sldLayoutId id="2147483834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911" r:id="rId27"/>
    <p:sldLayoutId id="2147483912" r:id="rId28"/>
    <p:sldLayoutId id="2147483913" r:id="rId29"/>
    <p:sldLayoutId id="2147483914" r:id="rId30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9048"/>
            <a:ext cx="9144000" cy="758952"/>
          </a:xfrm>
          <a:prstGeom prst="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7226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3" y="6400800"/>
            <a:ext cx="352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87545"/>
            <a:ext cx="9144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172200"/>
            <a:ext cx="1455889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57200" y="630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CAMPUS WELLBEING SERVICES</a:t>
            </a:r>
          </a:p>
          <a:p>
            <a:r>
              <a:rPr lang="en-US" sz="1000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humanresources.illinois.edu/campus-wellbeing-services</a:t>
            </a:r>
          </a:p>
        </p:txBody>
      </p:sp>
    </p:spTree>
    <p:extLst>
      <p:ext uri="{BB962C8B-B14F-4D97-AF65-F5344CB8AC3E}">
        <p14:creationId xmlns:p14="http://schemas.microsoft.com/office/powerpoint/2010/main" val="173030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9048"/>
            <a:ext cx="9144000" cy="758952"/>
          </a:xfrm>
          <a:prstGeom prst="rect">
            <a:avLst/>
          </a:prstGeom>
          <a:solidFill>
            <a:schemeClr val="bg1"/>
          </a:solidFill>
          <a:ln>
            <a:solidFill>
              <a:srgbClr val="131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7226" y="6356350"/>
            <a:ext cx="1488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03" y="6400800"/>
            <a:ext cx="35209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CBA2ADB-40CB-4E8A-8FFD-0A290C27075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87545"/>
            <a:ext cx="9144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172200"/>
            <a:ext cx="1455889" cy="6858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57200" y="630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CAMPUS WELLBEING SERVICES</a:t>
            </a:r>
          </a:p>
          <a:p>
            <a:r>
              <a:rPr lang="en-US" sz="1000" kern="1200" dirty="0">
                <a:solidFill>
                  <a:srgbClr val="131F33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humanresources.illinois.edu/campus-wellbeing-services</a:t>
            </a:r>
          </a:p>
        </p:txBody>
      </p:sp>
    </p:spTree>
    <p:extLst>
      <p:ext uri="{BB962C8B-B14F-4D97-AF65-F5344CB8AC3E}">
        <p14:creationId xmlns:p14="http://schemas.microsoft.com/office/powerpoint/2010/main" val="225080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131F3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131F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umanresources.illinois.edu/campus-wellbeing-services/resources/online-toolkits/iWalk-Toolkit/index.html" TargetMode="External"/><Relationship Id="rId2" Type="http://schemas.openxmlformats.org/officeDocument/2006/relationships/hyperlink" Target="http://www.health.gov/paguidelines/adultguide/activeguide.aspx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veoride.com/uiuc/" TargetMode="External"/><Relationship Id="rId5" Type="http://schemas.openxmlformats.org/officeDocument/2006/relationships/hyperlink" Target="https://bike.illinois.edu/" TargetMode="External"/><Relationship Id="rId4" Type="http://schemas.openxmlformats.org/officeDocument/2006/relationships/hyperlink" Target="http://www.campusrec.illinois.edu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guerra@illinois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114800" y="4724400"/>
            <a:ext cx="4797552" cy="1077218"/>
          </a:xfrm>
        </p:spPr>
        <p:txBody>
          <a:bodyPr/>
          <a:lstStyle/>
          <a:p>
            <a:r>
              <a:rPr lang="en-US" b="1" dirty="0"/>
              <a:t>Presented by Michele Guerra</a:t>
            </a:r>
          </a:p>
          <a:p>
            <a:r>
              <a:rPr lang="en-US" b="1" dirty="0"/>
              <a:t>Director, Campus Wellbeing Services</a:t>
            </a:r>
          </a:p>
        </p:txBody>
      </p:sp>
      <p:pic>
        <p:nvPicPr>
          <p:cNvPr id="7" name="Picture 6" descr="A person riding on top of a tree&#10;&#10;Description automatically generated">
            <a:extLst>
              <a:ext uri="{FF2B5EF4-FFF2-40B4-BE49-F238E27FC236}">
                <a16:creationId xmlns:a16="http://schemas.microsoft.com/office/drawing/2014/main" id="{01FA971B-64AA-40FC-9C22-37E50211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720840" cy="448056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BD0C8E6-F139-4D75-846C-AD7437393200}"/>
              </a:ext>
            </a:extLst>
          </p:cNvPr>
          <p:cNvSpPr txBox="1">
            <a:spLocks/>
          </p:cNvSpPr>
          <p:nvPr/>
        </p:nvSpPr>
        <p:spPr>
          <a:xfrm>
            <a:off x="1600200" y="228600"/>
            <a:ext cx="4038600" cy="129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31F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31F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31F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31F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131F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4400" b="1" i="1" dirty="0">
                <a:solidFill>
                  <a:schemeClr val="tx1"/>
                </a:solidFill>
              </a:rPr>
              <a:t>Staying fit…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91D8C-D56F-460D-AD2F-B97E8ED2E6DB}"/>
              </a:ext>
            </a:extLst>
          </p:cNvPr>
          <p:cNvSpPr txBox="1"/>
          <p:nvPr/>
        </p:nvSpPr>
        <p:spPr>
          <a:xfrm>
            <a:off x="2570273" y="3714229"/>
            <a:ext cx="5257800" cy="769441"/>
          </a:xfrm>
          <a:prstGeom prst="rect">
            <a:avLst/>
          </a:prstGeom>
          <a:solidFill>
            <a:srgbClr val="FFC00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indent="0" algn="r" fontAlgn="auto">
              <a:spcAft>
                <a:spcPts val="0"/>
              </a:spcAft>
              <a:buNone/>
            </a:pPr>
            <a:r>
              <a:rPr lang="en-US" sz="4400" b="1" i="1" dirty="0"/>
              <a:t>…in a frantic world</a:t>
            </a:r>
          </a:p>
        </p:txBody>
      </p:sp>
    </p:spTree>
    <p:extLst>
      <p:ext uri="{BB962C8B-B14F-4D97-AF65-F5344CB8AC3E}">
        <p14:creationId xmlns:p14="http://schemas.microsoft.com/office/powerpoint/2010/main" val="1382524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34851" y="1905000"/>
            <a:ext cx="8894064" cy="155734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Morning: </a:t>
            </a:r>
            <a:r>
              <a:rPr lang="en-US" sz="2800" dirty="0"/>
              <a:t>Park car ½ mile from office: 10 minutes </a:t>
            </a:r>
          </a:p>
          <a:p>
            <a:pPr>
              <a:buNone/>
            </a:pPr>
            <a:r>
              <a:rPr lang="en-US" sz="2800" b="1" dirty="0"/>
              <a:t>Afternoon: </a:t>
            </a:r>
            <a:r>
              <a:rPr lang="en-US" sz="2800" dirty="0"/>
              <a:t>Walk back to car: 10 minutes</a:t>
            </a:r>
          </a:p>
          <a:p>
            <a:pPr>
              <a:buNone/>
            </a:pPr>
            <a:r>
              <a:rPr lang="en-US" sz="2800" b="1" dirty="0"/>
              <a:t>Evening: </a:t>
            </a:r>
            <a:r>
              <a:rPr lang="en-US" sz="2800" dirty="0"/>
              <a:t>Pull some weeds in the garden – 10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088" y="4114800"/>
            <a:ext cx="8574024" cy="13881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Morning</a:t>
            </a:r>
            <a:r>
              <a:rPr lang="en-US" sz="2800" dirty="0"/>
              <a:t>: Walk to meeting (1/2 mile): 10 minutes</a:t>
            </a:r>
          </a:p>
          <a:p>
            <a:r>
              <a:rPr lang="en-US" sz="2800" b="1" dirty="0"/>
              <a:t>Morning: </a:t>
            </a:r>
            <a:r>
              <a:rPr lang="en-US" sz="2800" dirty="0"/>
              <a:t>Walk back from meeting: 10 minutes</a:t>
            </a:r>
          </a:p>
          <a:p>
            <a:r>
              <a:rPr lang="en-US" sz="2800" b="1" dirty="0"/>
              <a:t>Lunch: </a:t>
            </a:r>
            <a:r>
              <a:rPr lang="en-US" sz="2800" dirty="0"/>
              <a:t>Walk with colleague after lunch: 10 minutes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" y="141712"/>
            <a:ext cx="8759952" cy="1307274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up 30 minutes of activity</a:t>
            </a:r>
            <a:b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Examples</a:t>
            </a:r>
          </a:p>
        </p:txBody>
      </p:sp>
    </p:spTree>
    <p:extLst>
      <p:ext uri="{BB962C8B-B14F-4D97-AF65-F5344CB8AC3E}">
        <p14:creationId xmlns:p14="http://schemas.microsoft.com/office/powerpoint/2010/main" val="2211237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09600" y="155448"/>
            <a:ext cx="7772400" cy="1353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Tip #2: Incorporate </a:t>
            </a:r>
            <a:b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Lifestyle Physical Activity</a:t>
            </a:r>
          </a:p>
        </p:txBody>
      </p:sp>
      <p:pic>
        <p:nvPicPr>
          <p:cNvPr id="5" name="Picture 4" descr="24 hour fitn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4018" y="1600200"/>
            <a:ext cx="5643562" cy="3781941"/>
          </a:xfrm>
          <a:prstGeom prst="rect">
            <a:avLst/>
          </a:prstGeom>
          <a:noFill/>
          <a:ln/>
        </p:spPr>
      </p:pic>
      <p:sp>
        <p:nvSpPr>
          <p:cNvPr id="6" name="Subtitle 6"/>
          <p:cNvSpPr txBox="1">
            <a:spLocks/>
          </p:cNvSpPr>
          <p:nvPr/>
        </p:nvSpPr>
        <p:spPr>
          <a:xfrm>
            <a:off x="876299" y="5562600"/>
            <a:ext cx="7239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Making choices to move more in everyday life</a:t>
            </a:r>
          </a:p>
        </p:txBody>
      </p:sp>
    </p:spTree>
    <p:extLst>
      <p:ext uri="{BB962C8B-B14F-4D97-AF65-F5344CB8AC3E}">
        <p14:creationId xmlns:p14="http://schemas.microsoft.com/office/powerpoint/2010/main" val="231119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6945"/>
            <a:ext cx="8229600" cy="868362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Lifestyle PA?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876800" cy="5334000"/>
          </a:xfrm>
        </p:spPr>
        <p:txBody>
          <a:bodyPr>
            <a:normAutofit fontScale="92500"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Incorporated into everyday life: household, family, transportation, and leisure-time activities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Examples: 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Gardening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Playing with children</a:t>
            </a:r>
          </a:p>
          <a:p>
            <a:pPr lvl="1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Taking the stairs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Can include structured exercise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life management skills</a:t>
            </a:r>
          </a:p>
          <a:p>
            <a:pPr>
              <a:buFontTx/>
              <a:buNone/>
            </a:pPr>
            <a:endParaRPr lang="en-US" sz="800" dirty="0"/>
          </a:p>
          <a:p>
            <a:pPr lvl="1"/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904259"/>
              </p:ext>
            </p:extLst>
          </p:nvPr>
        </p:nvGraphicFramePr>
        <p:xfrm>
          <a:off x="5187833" y="1066800"/>
          <a:ext cx="3498967" cy="4526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hoto Editor Photo" r:id="rId3" imgW="7609524" imgH="10240804" progId="">
                  <p:embed/>
                </p:oleObj>
              </mc:Choice>
              <mc:Fallback>
                <p:oleObj name="Photo Editor Photo" r:id="rId3" imgW="7609524" imgH="10240804" progId="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016" r="12016" b="17857"/>
                      <a:stretch>
                        <a:fillRect/>
                      </a:stretch>
                    </p:blipFill>
                    <p:spPr bwMode="auto">
                      <a:xfrm>
                        <a:off x="5187833" y="1066800"/>
                        <a:ext cx="3498967" cy="4526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91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#3: Set Yourself up for Success</a:t>
            </a:r>
            <a:b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life management skills)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25168"/>
            <a:ext cx="8229600" cy="4525963"/>
          </a:xfrm>
        </p:spPr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elf-monitor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Seek out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ocial support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Change self-defeating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elf talk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Plan for challenging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ituations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olutions to barriers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2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85800" y="139862"/>
            <a:ext cx="8138160" cy="122344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ABCs to Creating </a:t>
            </a:r>
          </a:p>
          <a:p>
            <a:pPr algn="ctr"/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to Barriers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142281"/>
              </p:ext>
            </p:extLst>
          </p:nvPr>
        </p:nvGraphicFramePr>
        <p:xfrm>
          <a:off x="1371600" y="1600200"/>
          <a:ext cx="6362139" cy="422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hoto Editor Photo" r:id="rId3" imgW="11755491" imgH="7800000" progId="">
                  <p:embed/>
                </p:oleObj>
              </mc:Choice>
              <mc:Fallback>
                <p:oleObj name="Photo Editor Photo" r:id="rId3" imgW="11755491" imgH="7800000" progId="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00200"/>
                        <a:ext cx="6362139" cy="4222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15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00843" y="272329"/>
            <a:ext cx="8494713" cy="114300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ABCs to Creating </a:t>
            </a:r>
            <a:b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to Barriers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445347"/>
            <a:ext cx="8229600" cy="4221162"/>
          </a:xfrm>
        </p:spPr>
        <p:txBody>
          <a:bodyPr/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scertain what gets in your way (barrier)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rainstorm ways to overcome this barrier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hoose one solution to try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 it for at least a week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valuate and refine your solution</a:t>
            </a:r>
          </a:p>
        </p:txBody>
      </p:sp>
    </p:spTree>
    <p:extLst>
      <p:ext uri="{BB962C8B-B14F-4D97-AF65-F5344CB8AC3E}">
        <p14:creationId xmlns:p14="http://schemas.microsoft.com/office/powerpoint/2010/main" val="3614554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scertain what gets in your way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52600"/>
            <a:ext cx="822960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Bradley Hand ITC" pitchFamily="66" charset="0"/>
              </a:rPr>
              <a:t>Bad weather keeps me from being active. In particular, I tend to become inactive when the weather is cold and snowy. I don’t like feeling cold and wet. Also, as I’ve gotten older my balance is not as good, and I’m afraid I will fall when it’s snowy or icy outside.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7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305800" cy="1477962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rainstorm ways to overcome </a:t>
            </a:r>
            <a:b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barrier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685800" y="1905000"/>
            <a:ext cx="8229600" cy="4221163"/>
          </a:xfrm>
        </p:spPr>
        <p:txBody>
          <a:bodyPr/>
          <a:lstStyle/>
          <a:p>
            <a:r>
              <a:rPr lang="en-US" b="1" dirty="0">
                <a:latin typeface="Bradley Hand ITC" pitchFamily="66" charset="0"/>
                <a:cs typeface="Times New Roman" pitchFamily="18" charset="0"/>
              </a:rPr>
              <a:t>Move to Hawaii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dirty="0">
                <a:latin typeface="Bradley Hand ITC" pitchFamily="66" charset="0"/>
                <a:cs typeface="Times New Roman" pitchFamily="18" charset="0"/>
              </a:rPr>
              <a:t>Get good outdoor winter clothing and boots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dirty="0">
                <a:latin typeface="Bradley Hand ITC" pitchFamily="66" charset="0"/>
                <a:cs typeface="Times New Roman" pitchFamily="18" charset="0"/>
              </a:rPr>
              <a:t>Set-up an indoor garden and tend to it </a:t>
            </a:r>
          </a:p>
          <a:p>
            <a:r>
              <a:rPr lang="en-US" b="1" dirty="0">
                <a:latin typeface="Bradley Hand ITC" pitchFamily="66" charset="0"/>
                <a:cs typeface="Times New Roman" pitchFamily="18" charset="0"/>
              </a:rPr>
              <a:t>Buy/ download and do a physical activity video</a:t>
            </a:r>
          </a:p>
          <a:p>
            <a:r>
              <a:rPr lang="en-US" b="1" dirty="0">
                <a:latin typeface="Bradley Hand ITC" pitchFamily="66" charset="0"/>
                <a:cs typeface="Times New Roman" pitchFamily="18" charset="0"/>
              </a:rPr>
              <a:t>Walk at the mall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7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229600" cy="1143001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hoose one solution to try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267855" y="1143001"/>
            <a:ext cx="85344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>
                <a:latin typeface="Bradley Hand ITC" pitchFamily="66" charset="0"/>
                <a:cs typeface="Times New Roman" pitchFamily="18" charset="0"/>
              </a:rPr>
              <a:t>Hawaii</a:t>
            </a:r>
            <a:r>
              <a:rPr lang="en-US" b="1" dirty="0">
                <a:latin typeface="Bradley Hand ITC" pitchFamily="66" charset="0"/>
                <a:cs typeface="Times New Roman" pitchFamily="18" charset="0"/>
              </a:rPr>
              <a:t> – tempting but can’t afford it, also family is here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u="sng" dirty="0">
                <a:latin typeface="Bradley Hand ITC" pitchFamily="66" charset="0"/>
                <a:cs typeface="Times New Roman" pitchFamily="18" charset="0"/>
              </a:rPr>
              <a:t>Winter clothing/boots</a:t>
            </a:r>
            <a:r>
              <a:rPr lang="en-US" b="1" dirty="0">
                <a:latin typeface="Bradley Hand ITC" pitchFamily="66" charset="0"/>
                <a:cs typeface="Times New Roman" pitchFamily="18" charset="0"/>
              </a:rPr>
              <a:t> – Don’t like putting on all those extra clothes.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u="sng" dirty="0">
                <a:latin typeface="Bradley Hand ITC" pitchFamily="66" charset="0"/>
                <a:cs typeface="Times New Roman" pitchFamily="18" charset="0"/>
              </a:rPr>
              <a:t>Garden </a:t>
            </a:r>
            <a:r>
              <a:rPr lang="en-US" b="1" dirty="0">
                <a:latin typeface="Bradley Hand ITC" pitchFamily="66" charset="0"/>
                <a:cs typeface="Times New Roman" pitchFamily="18" charset="0"/>
              </a:rPr>
              <a:t>– I like this idea, but it’s not actually moderate intensity.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u="sng" dirty="0">
                <a:latin typeface="Bradley Hand ITC" pitchFamily="66" charset="0"/>
                <a:cs typeface="Times New Roman" pitchFamily="18" charset="0"/>
              </a:rPr>
              <a:t>Mall walk</a:t>
            </a:r>
            <a:r>
              <a:rPr lang="en-US" b="1" dirty="0">
                <a:latin typeface="Bradley Hand ITC" pitchFamily="66" charset="0"/>
                <a:cs typeface="Times New Roman" pitchFamily="18" charset="0"/>
              </a:rPr>
              <a:t> – I like the mall walking – but I don’t want to have to clean off my car or drive on icy roads.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u="sng" dirty="0">
                <a:latin typeface="Bradley Hand ITC" pitchFamily="66" charset="0"/>
                <a:cs typeface="Times New Roman" pitchFamily="18" charset="0"/>
              </a:rPr>
              <a:t>Video</a:t>
            </a:r>
            <a:r>
              <a:rPr lang="en-US" b="1" dirty="0">
                <a:latin typeface="Bradley Hand ITC" pitchFamily="66" charset="0"/>
                <a:cs typeface="Times New Roman" pitchFamily="18" charset="0"/>
              </a:rPr>
              <a:t> – I like this – saw one I like at my friend’s house, I like to dance, don’t have to scrape the car, drive in snow.</a:t>
            </a:r>
            <a:r>
              <a:rPr lang="en-US" b="1" dirty="0">
                <a:latin typeface="Bradley Hand ITC" pitchFamily="66" charset="0"/>
              </a:rPr>
              <a:t> </a:t>
            </a:r>
          </a:p>
          <a:p>
            <a:r>
              <a:rPr lang="en-US" b="1" dirty="0">
                <a:solidFill>
                  <a:schemeClr val="accent2"/>
                </a:solidFill>
                <a:latin typeface="Bradley Hand ITC" pitchFamily="66" charset="0"/>
                <a:cs typeface="Arial" charset="0"/>
                <a:sym typeface="Wingdings 2" pitchFamily="18" charset="2"/>
              </a:rPr>
              <a:t></a:t>
            </a:r>
            <a:r>
              <a:rPr lang="en-US" b="1" dirty="0">
                <a:solidFill>
                  <a:schemeClr val="accent2"/>
                </a:solidFill>
                <a:latin typeface="Bradley Hand ITC" pitchFamily="66" charset="0"/>
              </a:rPr>
              <a:t>Video – I like this – saw one I like at my friend’s house, I like to dance, don’t have to scrape the car, drive in snow.</a:t>
            </a:r>
          </a:p>
          <a:p>
            <a:endParaRPr lang="en-US" dirty="0">
              <a:latin typeface="Monotype Corsiva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99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it for at least a week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533400" y="1981200"/>
            <a:ext cx="8229600" cy="2286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Bradley Hand ITC" pitchFamily="66" charset="0"/>
                <a:sym typeface="Wingdings 2" pitchFamily="18" charset="2"/>
              </a:rPr>
              <a:t>Commitment</a:t>
            </a:r>
            <a:r>
              <a:rPr lang="en-US" b="1" dirty="0">
                <a:latin typeface="Bradley Hand ITC" pitchFamily="66" charset="0"/>
                <a:sym typeface="Wingdings 2" pitchFamily="18" charset="2"/>
              </a:rPr>
              <a:t> – I will purchase/download the video this weekend, and do it in my home next week on Monday Wednesday and Friday.</a:t>
            </a:r>
            <a:endParaRPr lang="en-US" b="1" dirty="0">
              <a:latin typeface="Bradley Hand ITC" pitchFamily="66" charset="0"/>
              <a:cs typeface="Arial" charset="0"/>
              <a:sym typeface="Wingdings 2" pitchFamily="18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0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087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0471" y="1276910"/>
            <a:ext cx="833543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Understand how much activity you need </a:t>
            </a:r>
          </a:p>
          <a:p>
            <a:pPr marL="742950" lvl="1" indent="-285750">
              <a:buFont typeface="Arial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(not as much as you might think!)</a:t>
            </a:r>
          </a:p>
          <a:p>
            <a:pPr marL="285750" indent="-285750">
              <a:buFont typeface="Arial"/>
              <a:buChar char="•"/>
            </a:pPr>
            <a:r>
              <a:rPr lang="en-US" sz="3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benefits of lifestyle physical activity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Discover how to fit physical activity into your daily life</a:t>
            </a:r>
          </a:p>
          <a:p>
            <a:pPr marL="285750" indent="-285750">
              <a:buFont typeface="Arial"/>
              <a:buChar char="•"/>
            </a:pPr>
            <a:r>
              <a:rPr lang="en-US" sz="3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how to set yourself up for success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Explore how to overcome barriers to physical activity</a:t>
            </a:r>
          </a:p>
          <a:p>
            <a:pPr marL="285750" indent="-285750">
              <a:buFont typeface="Arial"/>
              <a:buChar char="•"/>
            </a:pPr>
            <a:r>
              <a:rPr lang="en-US" sz="3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excited about walking!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1447800" y="203196"/>
            <a:ext cx="5662850" cy="95124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objectives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1"/>
          <p:cNvSpPr txBox="1">
            <a:spLocks/>
          </p:cNvSpPr>
          <p:nvPr/>
        </p:nvSpPr>
        <p:spPr>
          <a:xfrm>
            <a:off x="152388" y="537401"/>
            <a:ext cx="4495800" cy="4525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7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valuate your solution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Bradley Hand ITC" pitchFamily="66" charset="0"/>
              </a:rPr>
              <a:t>My plan worked okay, but could be better. I downloaded the video that weekend, and did it at home on Monday, but skipped on Wednesday and Friday. I think that if I had someone to do the video with me I’d be more successful. I’ll ask my friend in my building (where I first saw the video) if she’ll do it with me next week.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0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latin typeface="+mn-lt"/>
                <a:cs typeface="Arial" panose="020B0604020202020204" pitchFamily="34" charset="0"/>
              </a:rPr>
              <a:t>What’s your PA personality</a:t>
            </a:r>
            <a:r>
              <a:rPr lang="en-US" u="sng" dirty="0">
                <a:latin typeface="+mn-lt"/>
              </a:rPr>
              <a:t>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or Solitary?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Competitive or Cooperative?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Meditative?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Musical?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Wet, dry, sweat?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 ability (pain conditions, coordination)?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activities do you like?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Take Your Dog for a Walk </a:t>
            </a:r>
            <a:b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-even if you don’t have a dog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74648" y="1676400"/>
          <a:ext cx="6180138" cy="417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Photo Editor Photo" r:id="rId3" imgW="7466667" imgH="9783541" progId="">
                  <p:embed/>
                </p:oleObj>
              </mc:Choice>
              <mc:Fallback>
                <p:oleObj name="Photo Editor Photo" r:id="rId3" imgW="7466667" imgH="9783541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72" t="3738" r="6123" b="52339"/>
                      <a:stretch>
                        <a:fillRect/>
                      </a:stretch>
                    </p:blipFill>
                    <p:spPr bwMode="auto">
                      <a:xfrm>
                        <a:off x="1374648" y="1676400"/>
                        <a:ext cx="6180138" cy="417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575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Get Excited about Walking!!!!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popular physical activity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Easy-to-do – no special skills needed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done just about anywhere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require special equipment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It’s FUN!</a:t>
            </a:r>
          </a:p>
          <a:p>
            <a:endParaRPr lang="en-US" dirty="0"/>
          </a:p>
          <a:p>
            <a:pPr algn="r">
              <a:buFont typeface="Arial"/>
              <a:buNone/>
            </a:pPr>
            <a:r>
              <a:rPr lang="en-US" b="1" dirty="0">
                <a:latin typeface="Bradley Hand ITC" pitchFamily="66" charset="0"/>
              </a:rPr>
              <a:t>I WON’T exercise, but I WILL walk</a:t>
            </a:r>
          </a:p>
          <a:p>
            <a:pPr algn="r">
              <a:buFont typeface="Arial"/>
              <a:buNone/>
            </a:pPr>
            <a:r>
              <a:rPr lang="en-US" sz="2000" dirty="0">
                <a:latin typeface="Bradley Hand ITC" pitchFamily="66" charset="0"/>
              </a:rPr>
              <a:t>-Provena USMC Wellness Participant</a:t>
            </a:r>
          </a:p>
        </p:txBody>
      </p:sp>
    </p:spTree>
    <p:extLst>
      <p:ext uri="{BB962C8B-B14F-4D97-AF65-F5344CB8AC3E}">
        <p14:creationId xmlns:p14="http://schemas.microsoft.com/office/powerpoint/2010/main" val="143642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Physical activity in a pandemic: Safety practices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/>
              <a:buNone/>
            </a:pPr>
            <a:r>
              <a:rPr lang="en-US" sz="2000" dirty="0">
                <a:latin typeface="Bradley Hand ITC" pitchFamily="66" charset="0"/>
              </a:rPr>
              <a:t>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F2D0B-45C5-458C-83E5-9C8B1BEE0932}"/>
              </a:ext>
            </a:extLst>
          </p:cNvPr>
          <p:cNvSpPr/>
          <p:nvPr/>
        </p:nvSpPr>
        <p:spPr>
          <a:xfrm>
            <a:off x="457200" y="1922670"/>
            <a:ext cx="79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Maintain at least six feet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Wear a mask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even if you are venturing out alone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Wash your hands before and after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Bring your own hand sanitizer and water</a:t>
            </a:r>
          </a:p>
        </p:txBody>
      </p:sp>
    </p:spTree>
    <p:extLst>
      <p:ext uri="{BB962C8B-B14F-4D97-AF65-F5344CB8AC3E}">
        <p14:creationId xmlns:p14="http://schemas.microsoft.com/office/powerpoint/2010/main" val="375107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Physical activity in a pandemic</a:t>
            </a:r>
          </a:p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More safety tips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A7B3E-3C53-422B-972B-55B18048FE78}"/>
              </a:ext>
            </a:extLst>
          </p:cNvPr>
          <p:cNvSpPr/>
          <p:nvPr/>
        </p:nvSpPr>
        <p:spPr>
          <a:xfrm>
            <a:off x="457200" y="2057400"/>
            <a:ext cx="800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Limit groups to 10 or less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Meet at distant locations rather than carpooling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Choose outdoor activities over confined indoor spaces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Select non-contact activities</a:t>
            </a:r>
          </a:p>
        </p:txBody>
      </p:sp>
    </p:spTree>
    <p:extLst>
      <p:ext uri="{BB962C8B-B14F-4D97-AF65-F5344CB8AC3E}">
        <p14:creationId xmlns:p14="http://schemas.microsoft.com/office/powerpoint/2010/main" val="1871505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3E47F3-DDE2-424F-B365-CF750896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sz="4000" u="sng" dirty="0">
                <a:solidFill>
                  <a:schemeClr val="tx1"/>
                </a:solidFill>
                <a:latin typeface="+mn-lt"/>
              </a:rPr>
              <a:t>Physical activity in a pandemic PA </a:t>
            </a:r>
            <a:br>
              <a:rPr lang="en-US" sz="4000" u="sng" dirty="0">
                <a:solidFill>
                  <a:schemeClr val="tx1"/>
                </a:solidFill>
                <a:latin typeface="+mn-lt"/>
              </a:rPr>
            </a:br>
            <a:r>
              <a:rPr lang="en-US" sz="4000" u="sng" dirty="0">
                <a:solidFill>
                  <a:schemeClr val="tx1"/>
                </a:solidFill>
                <a:latin typeface="+mn-lt"/>
              </a:rPr>
              <a:t>Physically distant options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CD38E-8CC0-43D4-A322-56E13F2B1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1"/>
            <a:ext cx="4038600" cy="3657600"/>
          </a:xfrm>
        </p:spPr>
        <p:txBody>
          <a:bodyPr/>
          <a:lstStyle/>
          <a:p>
            <a:r>
              <a:rPr lang="en-US" dirty="0"/>
              <a:t>Hike</a:t>
            </a:r>
          </a:p>
          <a:p>
            <a:r>
              <a:rPr lang="en-US" dirty="0"/>
              <a:t>Paddle</a:t>
            </a:r>
          </a:p>
          <a:p>
            <a:r>
              <a:rPr lang="en-US" dirty="0"/>
              <a:t>Bike</a:t>
            </a:r>
          </a:p>
          <a:p>
            <a:r>
              <a:rPr lang="en-US" dirty="0"/>
              <a:t>Golf or tennis</a:t>
            </a:r>
          </a:p>
          <a:p>
            <a:r>
              <a:rPr lang="en-US" dirty="0"/>
              <a:t>Dance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49F39E-4017-4317-B8A6-0904E571E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0643" y="1900337"/>
            <a:ext cx="4267200" cy="3890864"/>
          </a:xfrm>
        </p:spPr>
        <p:txBody>
          <a:bodyPr/>
          <a:lstStyle/>
          <a:p>
            <a:r>
              <a:rPr lang="en-US" dirty="0"/>
              <a:t>Get stuff done</a:t>
            </a:r>
          </a:p>
          <a:p>
            <a:r>
              <a:rPr lang="en-US" dirty="0"/>
              <a:t>Activate your TV time</a:t>
            </a:r>
          </a:p>
          <a:p>
            <a:r>
              <a:rPr lang="en-US" dirty="0"/>
              <a:t>Take active breaks</a:t>
            </a:r>
          </a:p>
          <a:p>
            <a:r>
              <a:rPr lang="en-US" dirty="0"/>
              <a:t>Discover your inner kid</a:t>
            </a:r>
          </a:p>
        </p:txBody>
      </p:sp>
    </p:spTree>
    <p:extLst>
      <p:ext uri="{BB962C8B-B14F-4D97-AF65-F5344CB8AC3E}">
        <p14:creationId xmlns:p14="http://schemas.microsoft.com/office/powerpoint/2010/main" val="3241376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Physical activity on campus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024A80-222A-4CA3-845A-718D31042462}"/>
              </a:ext>
            </a:extLst>
          </p:cNvPr>
          <p:cNvSpPr/>
          <p:nvPr/>
        </p:nvSpPr>
        <p:spPr>
          <a:xfrm>
            <a:off x="762000" y="1411776"/>
            <a:ext cx="7620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Walk it</a:t>
            </a:r>
          </a:p>
          <a:p>
            <a:pPr marL="457200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Bike it</a:t>
            </a:r>
          </a:p>
          <a:p>
            <a:pPr marL="457200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Campus Recreation</a:t>
            </a:r>
          </a:p>
          <a:p>
            <a:pPr marL="914400" lvl="1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In-person and virtual options</a:t>
            </a:r>
          </a:p>
          <a:p>
            <a:pPr marL="457200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Krannert Art Museum – virtual yoga</a:t>
            </a:r>
          </a:p>
          <a:p>
            <a:pPr marL="457200" indent="-457200">
              <a:spcBef>
                <a:spcPts val="0"/>
              </a:spcBef>
              <a:spcAft>
                <a:spcPts val="598"/>
              </a:spcAft>
              <a:buFont typeface="Arial" panose="020B0604020202020204" pitchFamily="34" charset="0"/>
              <a:buChar char="•"/>
            </a:pPr>
            <a:r>
              <a:rPr lang="en-US" sz="3200" kern="1400" dirty="0">
                <a:solidFill>
                  <a:srgbClr val="000000"/>
                </a:solidFill>
                <a:latin typeface="+mn-lt"/>
              </a:rPr>
              <a:t>Allerton Park</a:t>
            </a:r>
          </a:p>
          <a:p>
            <a:pPr>
              <a:spcBef>
                <a:spcPts val="0"/>
              </a:spcBef>
              <a:spcAft>
                <a:spcPts val="598"/>
              </a:spcAft>
            </a:pPr>
            <a:endParaRPr lang="en-US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95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358706"/>
            <a:ext cx="8382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Active Your Way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http://www.health.gov/paguidelines/adultguide/activeguide.aspx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Campus Wellbeing Services – IWalk toolkit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http://humanresources.illinois.edu/campus-wellbeing-services/resources/online-toolkits/iWalk-Toolkit/index.html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Campus Recreation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http://www.campusrec.illinois.edu/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Bike Illinois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https://bike.illinois.edu/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VeoRide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hlinkClick r:id="rId6"/>
              </a:rPr>
              <a:t>https://www.veoride.com/uiuc/</a:t>
            </a:r>
            <a:r>
              <a:rPr lang="en-US" sz="2200" dirty="0"/>
              <a:t>  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3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143000"/>
            <a:ext cx="8458200" cy="51663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Some is better than none!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changes make a BIG difference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Spread out your activity</a:t>
            </a:r>
          </a:p>
          <a:p>
            <a:r>
              <a:rPr lang="en-US" sz="3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lifestyle physical activity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Look for opportunities to move everywhere!</a:t>
            </a:r>
          </a:p>
          <a:p>
            <a:r>
              <a:rPr lang="en-US" sz="3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success with life management skills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Problem solve barriers to physical activity</a:t>
            </a:r>
          </a:p>
          <a:p>
            <a:r>
              <a:rPr lang="en-US" sz="3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FUN!!!!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543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289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Benefits of physical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/>
              <a:t>Weight control</a:t>
            </a:r>
          </a:p>
          <a:p>
            <a:r>
              <a:rPr lang="en-US" dirty="0"/>
              <a:t>Combat chronic disease</a:t>
            </a:r>
          </a:p>
          <a:p>
            <a:r>
              <a:rPr lang="en-US" dirty="0"/>
              <a:t>Improve your mood</a:t>
            </a:r>
          </a:p>
          <a:p>
            <a:r>
              <a:rPr lang="en-US" dirty="0"/>
              <a:t>Increased energy</a:t>
            </a:r>
          </a:p>
          <a:p>
            <a:r>
              <a:rPr lang="en-US" dirty="0"/>
              <a:t>Improved sleep</a:t>
            </a:r>
          </a:p>
          <a:p>
            <a:r>
              <a:rPr lang="en-US" dirty="0"/>
              <a:t>Increased confidence</a:t>
            </a:r>
          </a:p>
          <a:p>
            <a:r>
              <a:rPr lang="en-US" dirty="0"/>
              <a:t>Reduced stress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26151" y="1756718"/>
            <a:ext cx="3079689" cy="2185214"/>
          </a:xfrm>
          <a:prstGeom prst="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exercise could be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purchased in a pill,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would be the single most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widely prescribed and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beneficial medicine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nation.”</a:t>
            </a:r>
          </a:p>
          <a:p>
            <a:pPr algn="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-Robert H. Butler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3567" y="4234572"/>
            <a:ext cx="3815560" cy="1446550"/>
          </a:xfrm>
          <a:prstGeom prst="rect">
            <a:avLst/>
          </a:prstGeom>
          <a:solidFill>
            <a:schemeClr val="accent6">
              <a:lumMod val="75000"/>
              <a:alpha val="58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is the pill,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just takes thirty minutes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swallow it</a:t>
            </a:r>
          </a:p>
          <a:p>
            <a:pPr algn="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-Covert Bailey</a:t>
            </a:r>
          </a:p>
        </p:txBody>
      </p:sp>
    </p:spTree>
    <p:extLst>
      <p:ext uri="{BB962C8B-B14F-4D97-AF65-F5344CB8AC3E}">
        <p14:creationId xmlns:p14="http://schemas.microsoft.com/office/powerpoint/2010/main" val="3186594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87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/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Michele Guerra</a:t>
            </a:r>
          </a:p>
          <a:p>
            <a:pPr algn="ctr">
              <a:buFont typeface="Arial"/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Director, Campus Wellbeing Services</a:t>
            </a:r>
          </a:p>
          <a:p>
            <a:pPr algn="ctr">
              <a:buFont typeface="Arial"/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mguerra@illinois.edu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/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(217) 244-2205</a:t>
            </a:r>
          </a:p>
          <a:p>
            <a:pPr algn="ctr">
              <a:buFont typeface="Arial"/>
              <a:buNone/>
            </a:pP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Thanks for attending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09322" y="228600"/>
            <a:ext cx="5662850" cy="11091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 contact</a:t>
            </a:r>
          </a:p>
        </p:txBody>
      </p:sp>
      <p:pic>
        <p:nvPicPr>
          <p:cNvPr id="4" name="Picture 6" descr="j0229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37388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j01518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05000" y="4334945"/>
            <a:ext cx="1666875" cy="1752600"/>
          </a:xfrm>
          <a:prstGeom prst="rect">
            <a:avLst/>
          </a:prstGeom>
          <a:noFill/>
          <a:ln/>
        </p:spPr>
      </p:pic>
      <p:pic>
        <p:nvPicPr>
          <p:cNvPr id="6" name="Picture 5" descr="j01518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84672" y="4334945"/>
            <a:ext cx="1666875" cy="1752600"/>
          </a:xfrm>
          <a:prstGeom prst="rect">
            <a:avLst/>
          </a:prstGeom>
          <a:noFill/>
          <a:ln/>
        </p:spPr>
      </p:pic>
      <p:pic>
        <p:nvPicPr>
          <p:cNvPr id="7" name="Picture 6" descr="j0229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8673" y="4449245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j02299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2172" y="437388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29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How does physical activity  </a:t>
            </a:r>
            <a:br>
              <a:rPr lang="en-US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reduce stress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Burns off stress hormones</a:t>
            </a:r>
          </a:p>
          <a:p>
            <a:r>
              <a:rPr lang="en-US" dirty="0"/>
              <a:t>Triggers release of feel good hormones</a:t>
            </a:r>
          </a:p>
          <a:p>
            <a:r>
              <a:rPr lang="en-US" dirty="0"/>
              <a:t>Improves physical health → better resilience</a:t>
            </a:r>
          </a:p>
          <a:p>
            <a:r>
              <a:rPr lang="en-US" dirty="0"/>
              <a:t>Improves your sleep</a:t>
            </a:r>
          </a:p>
          <a:p>
            <a:r>
              <a:rPr lang="en-US" dirty="0"/>
              <a:t>Enhances self-confidence and elevates mood</a:t>
            </a:r>
          </a:p>
          <a:p>
            <a:r>
              <a:rPr lang="en-US" dirty="0"/>
              <a:t>Provides the opportunity to “work off” emotions</a:t>
            </a:r>
          </a:p>
          <a:p>
            <a:r>
              <a:rPr lang="en-US" dirty="0"/>
              <a:t>Can provide an opportunity to “let go” </a:t>
            </a:r>
          </a:p>
          <a:p>
            <a:pPr lvl="1"/>
            <a:r>
              <a:rPr lang="en-US" dirty="0"/>
              <a:t>grounding and meditative</a:t>
            </a:r>
          </a:p>
          <a:p>
            <a:r>
              <a:rPr lang="en-US" dirty="0"/>
              <a:t>It’s fun!</a:t>
            </a:r>
          </a:p>
        </p:txBody>
      </p:sp>
    </p:spTree>
    <p:extLst>
      <p:ext uri="{BB962C8B-B14F-4D97-AF65-F5344CB8AC3E}">
        <p14:creationId xmlns:p14="http://schemas.microsoft.com/office/powerpoint/2010/main" val="193405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15142"/>
            <a:ext cx="8181541" cy="1127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80291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hours and 30 minutes (150 minutes) each week of moderate-intensity activity </a:t>
            </a:r>
          </a:p>
          <a:p>
            <a:pPr lvl="1"/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 minutes x 5 days)</a:t>
            </a:r>
          </a:p>
          <a:p>
            <a:pPr algn="ctr">
              <a:buNone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hour and 15 minutes (75 minutes) each week of vigorous-intensity activity</a:t>
            </a:r>
          </a:p>
          <a:p>
            <a:pPr lvl="1"/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minutes x 5 days or 25 minutes x 3 days)</a:t>
            </a:r>
          </a:p>
          <a:p>
            <a:pPr algn="ctr">
              <a:buNone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equivalent mix of moderate and vigorous-intensity activity</a:t>
            </a:r>
          </a:p>
          <a:p>
            <a:pPr algn="ctr">
              <a:buNone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 strength-training exercises, twice a week (eight to 12 repetitions of each exercise)</a:t>
            </a:r>
          </a:p>
          <a:p>
            <a:pPr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0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moderate?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492" y="1295400"/>
            <a:ext cx="4331108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Brisk walk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 to 20-minute mile pace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Walking as if you are late for a meeting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activities: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yard work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bowling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bicycling (slow)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housecleaning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playing with children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30360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5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50" y="0"/>
            <a:ext cx="8229600" cy="612648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Light, moderate and vigorous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01139"/>
              </p:ext>
            </p:extLst>
          </p:nvPr>
        </p:nvGraphicFramePr>
        <p:xfrm>
          <a:off x="993648" y="612648"/>
          <a:ext cx="7162804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Moderate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Vigorous intensity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Walk/Run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Watching the Boston Marathon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Gentle stroll through the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Brisk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Racewalking, jogging, running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Yard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Paying the kid across the street to mow your lawn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Watering the lawn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Mowing</a:t>
                      </a:r>
                      <a:r>
                        <a:rPr lang="en-US" baseline="0" dirty="0"/>
                        <a:t> the lawn with push (power) mower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Mowing</a:t>
                      </a:r>
                      <a:r>
                        <a:rPr lang="en-US" baseline="0" dirty="0"/>
                        <a:t> wi</a:t>
                      </a:r>
                      <a:r>
                        <a:rPr lang="en-US" dirty="0"/>
                        <a:t>th</a:t>
                      </a:r>
                      <a:r>
                        <a:rPr lang="en-US" baseline="0" dirty="0"/>
                        <a:t> a hand mower, </a:t>
                      </a:r>
                      <a:r>
                        <a:rPr lang="en-US" dirty="0"/>
                        <a:t>shoveling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Watching Dancing with the Stars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Swaying</a:t>
                      </a:r>
                      <a:r>
                        <a:rPr lang="en-US" baseline="0" dirty="0"/>
                        <a:t> to the music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Doing</a:t>
                      </a:r>
                      <a:r>
                        <a:rPr lang="en-US" baseline="0" dirty="0"/>
                        <a:t> b</a:t>
                      </a:r>
                      <a:r>
                        <a:rPr lang="en-US" dirty="0"/>
                        <a:t>allroom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Doing competitive</a:t>
                      </a:r>
                      <a:r>
                        <a:rPr lang="en-US" baseline="0" dirty="0"/>
                        <a:t> ballroom dancing (or aerobic dance)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House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Hiring “Merry Maids”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Dusting, washing dishes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Mopping, vacuuming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Moving furniture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227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087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9184" y="1146049"/>
            <a:ext cx="8686800" cy="2381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 dirty="0">
                <a:latin typeface="Arial" panose="020B0604020202020204" pitchFamily="34" charset="0"/>
                <a:cs typeface="Arial" panose="020B0604020202020204" pitchFamily="34" charset="0"/>
              </a:rPr>
              <a:t>Some is better than none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819400"/>
            <a:ext cx="65537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7506"/>
            <a:ext cx="8230313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26624"/>
            <a:ext cx="6164494" cy="438912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529547" y="4267200"/>
            <a:ext cx="8001000" cy="16398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Accumulating short bouts throughout the day is just as effective as continuous 30 minutes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Helps fit physical activity into a busy schedule</a:t>
            </a:r>
          </a:p>
        </p:txBody>
      </p:sp>
    </p:spTree>
    <p:extLst>
      <p:ext uri="{BB962C8B-B14F-4D97-AF65-F5344CB8AC3E}">
        <p14:creationId xmlns:p14="http://schemas.microsoft.com/office/powerpoint/2010/main" val="1454850655"/>
      </p:ext>
    </p:extLst>
  </p:cSld>
  <p:clrMapOvr>
    <a:masterClrMapping/>
  </p:clrMapOvr>
</p:sld>
</file>

<file path=ppt/theme/theme1.xml><?xml version="1.0" encoding="utf-8"?>
<a:theme xmlns:a="http://schemas.openxmlformats.org/drawingml/2006/main" name="CSE_PPT_template_blue">
  <a:themeElements>
    <a:clrScheme name="IHR Colors (Accent 1 &amp; 6)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C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47F24"/>
      </a:accent6>
      <a:hlink>
        <a:srgbClr val="0000FF"/>
      </a:hlink>
      <a:folHlink>
        <a:srgbClr val="800080"/>
      </a:folHlink>
    </a:clrScheme>
    <a:fontScheme name="IHR CTP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SE_PPT_template_white">
  <a:themeElements>
    <a:clrScheme name="IHR Colors (Accent 1 &amp; 6)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C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47F24"/>
      </a:accent6>
      <a:hlink>
        <a:srgbClr val="0000FF"/>
      </a:hlink>
      <a:folHlink>
        <a:srgbClr val="800080"/>
      </a:folHlink>
    </a:clrScheme>
    <a:fontScheme name="IHR CTP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SE_PPT_template_orange">
  <a:themeElements>
    <a:clrScheme name="IHR Colors (Accent 1 &amp; 6)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C7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47F24"/>
      </a:accent6>
      <a:hlink>
        <a:srgbClr val="0000FF"/>
      </a:hlink>
      <a:folHlink>
        <a:srgbClr val="800080"/>
      </a:folHlink>
    </a:clrScheme>
    <a:fontScheme name="IHR CTP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IHR PowerPoint Presentation Master Theme Landscape</Template>
  <TotalTime>3893</TotalTime>
  <Words>1287</Words>
  <Application>Microsoft Office PowerPoint</Application>
  <PresentationFormat>On-screen Show (4:3)</PresentationFormat>
  <Paragraphs>218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Bradley Hand ITC</vt:lpstr>
      <vt:lpstr>Calibri</vt:lpstr>
      <vt:lpstr>Monotype Corsiva</vt:lpstr>
      <vt:lpstr>Times New Roman</vt:lpstr>
      <vt:lpstr>CSE_PPT_template_blue</vt:lpstr>
      <vt:lpstr>CSE_PPT_template_white</vt:lpstr>
      <vt:lpstr>CSE_PPT_template_orange</vt:lpstr>
      <vt:lpstr>Photo Editor Photo</vt:lpstr>
      <vt:lpstr>PowerPoint Presentation</vt:lpstr>
      <vt:lpstr>PowerPoint Presentation</vt:lpstr>
      <vt:lpstr>Benefits of physical activity</vt:lpstr>
      <vt:lpstr>How does physical activity   reduce stress?</vt:lpstr>
      <vt:lpstr>PowerPoint Presentation</vt:lpstr>
      <vt:lpstr>What’s moderate?</vt:lpstr>
      <vt:lpstr>Light, moderate and vigorous</vt:lpstr>
      <vt:lpstr>PowerPoint Presentation</vt:lpstr>
      <vt:lpstr>PowerPoint Presentation</vt:lpstr>
      <vt:lpstr>How to build up 30 minutes of activity Two Examples</vt:lpstr>
      <vt:lpstr>PowerPoint Presentation</vt:lpstr>
      <vt:lpstr>What is Lifestyle PA?</vt:lpstr>
      <vt:lpstr>Tip #3: Set Yourself up for Success (with life management skills)</vt:lpstr>
      <vt:lpstr>PowerPoint Presentation</vt:lpstr>
      <vt:lpstr>ABCs to Creating  Solutions to Barriers</vt:lpstr>
      <vt:lpstr>Ascertain what gets in your way</vt:lpstr>
      <vt:lpstr>Brainstorm ways to overcome  this barrier</vt:lpstr>
      <vt:lpstr>Choose one solution to try</vt:lpstr>
      <vt:lpstr>Do it for at least a week</vt:lpstr>
      <vt:lpstr>Evaluate your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Physical activity in a pandemic PA  Physically distant options 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rlyell</dc:creator>
  <cp:lastModifiedBy>Guerra, Michele</cp:lastModifiedBy>
  <cp:revision>301</cp:revision>
  <cp:lastPrinted>2017-11-21T19:55:32Z</cp:lastPrinted>
  <dcterms:created xsi:type="dcterms:W3CDTF">2013-09-30T19:24:50Z</dcterms:created>
  <dcterms:modified xsi:type="dcterms:W3CDTF">2020-10-27T16:22:41Z</dcterms:modified>
</cp:coreProperties>
</file>