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4475" r:id="rId4"/>
  </p:sldMasterIdLst>
  <p:notesMasterIdLst>
    <p:notesMasterId r:id="rId22"/>
  </p:notesMasterIdLst>
  <p:handoutMasterIdLst>
    <p:handoutMasterId r:id="rId23"/>
  </p:handoutMasterIdLst>
  <p:sldIdLst>
    <p:sldId id="257" r:id="rId5"/>
    <p:sldId id="295" r:id="rId6"/>
    <p:sldId id="299" r:id="rId7"/>
    <p:sldId id="296" r:id="rId8"/>
    <p:sldId id="298" r:id="rId9"/>
    <p:sldId id="263" r:id="rId10"/>
    <p:sldId id="287" r:id="rId11"/>
    <p:sldId id="288" r:id="rId12"/>
    <p:sldId id="289" r:id="rId13"/>
    <p:sldId id="290" r:id="rId14"/>
    <p:sldId id="267" r:id="rId15"/>
    <p:sldId id="268" r:id="rId16"/>
    <p:sldId id="269" r:id="rId17"/>
    <p:sldId id="270" r:id="rId18"/>
    <p:sldId id="274" r:id="rId19"/>
    <p:sldId id="293" r:id="rId20"/>
    <p:sldId id="292" r:id="rId21"/>
  </p:sldIdLst>
  <p:sldSz cx="12436475" cy="6994525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ommunity" panose="02000303040000020003" pitchFamily="2" charset="0"/>
      <p:regular r:id="rId28"/>
      <p:italic r:id="rId29"/>
    </p:embeddedFont>
    <p:embeddedFont>
      <p:font typeface="Consolas" panose="020B0609020204030204" pitchFamily="49" charset="0"/>
      <p:regular r:id="rId30"/>
      <p:bold r:id="rId31"/>
      <p:italic r:id="rId32"/>
      <p:boldItalic r:id="rId33"/>
    </p:embeddedFont>
    <p:embeddedFont>
      <p:font typeface="Segoe UI" panose="020B0502040204020203" pitchFamily="34" charset="0"/>
      <p:regular r:id="rId34"/>
      <p:bold r:id="rId35"/>
      <p:italic r:id="rId36"/>
      <p:boldItalic r:id="rId37"/>
    </p:embeddedFont>
    <p:embeddedFont>
      <p:font typeface="Segoe UI Light" panose="020F0702030404030204" pitchFamily="34" charset="0"/>
      <p:regular r:id="rId38"/>
      <p:bold r:id="rId39"/>
      <p:italic r:id="rId40"/>
    </p:embeddedFont>
    <p:embeddedFont>
      <p:font typeface="Segoe UI Semilight" panose="020B0402040204020203" pitchFamily="34" charset="0"/>
      <p:regular r:id="rId41"/>
      <p:italic r:id="rId42"/>
    </p:embeddedFont>
    <p:embeddedFont>
      <p:font typeface="Source Sans Pro" panose="020B0503030403020204" pitchFamily="34" charset="0"/>
      <p:regular r:id="rId43"/>
      <p:bold r:id="rId44"/>
      <p:italic r:id="rId45"/>
      <p:boldItalic r:id="rId46"/>
    </p:embeddedFont>
    <p:embeddedFont>
      <p:font typeface="Source Sans Pro Light" panose="020B0403030403020204" pitchFamily="34" charset="0"/>
      <p:regular r:id="rId47"/>
      <p:italic r:id="rId48"/>
    </p:embeddedFont>
    <p:embeddedFont>
      <p:font typeface="Source Sans Pro SemiBold" panose="020B0503030403020204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to LinkedIn" id="{31C85C8F-CAEC-9548-BC38-AC13E7217C37}">
          <p14:sldIdLst>
            <p14:sldId id="257"/>
            <p14:sldId id="295"/>
            <p14:sldId id="299"/>
            <p14:sldId id="296"/>
            <p14:sldId id="298"/>
          </p14:sldIdLst>
        </p14:section>
        <p14:section name="Profile" id="{0757D769-DE67-DE4F-9787-33E2A6BA38D7}">
          <p14:sldIdLst>
            <p14:sldId id="263"/>
            <p14:sldId id="287"/>
            <p14:sldId id="288"/>
            <p14:sldId id="289"/>
            <p14:sldId id="290"/>
            <p14:sldId id="267"/>
            <p14:sldId id="268"/>
            <p14:sldId id="269"/>
            <p14:sldId id="270"/>
            <p14:sldId id="274"/>
            <p14:sldId id="293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D2D2D2"/>
    <a:srgbClr val="A80000"/>
    <a:srgbClr val="32145A"/>
    <a:srgbClr val="FF8C00"/>
    <a:srgbClr val="0078D7"/>
    <a:srgbClr val="D83B01"/>
    <a:srgbClr val="FFB900"/>
    <a:srgbClr val="107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653" autoAdjust="0"/>
    <p:restoredTop sz="95773" autoAdjust="0"/>
  </p:normalViewPr>
  <p:slideViewPr>
    <p:cSldViewPr snapToGrid="0">
      <p:cViewPr>
        <p:scale>
          <a:sx n="120" d="100"/>
          <a:sy n="120" d="100"/>
        </p:scale>
        <p:origin x="928" y="264"/>
      </p:cViewPr>
      <p:guideLst/>
    </p:cSldViewPr>
  </p:slideViewPr>
  <p:outlineViewPr>
    <p:cViewPr>
      <p:scale>
        <a:sx n="33" d="100"/>
        <a:sy n="33" d="100"/>
      </p:scale>
      <p:origin x="0" y="-346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104"/>
    </p:cViewPr>
  </p:sorterViewPr>
  <p:notesViewPr>
    <p:cSldViewPr snapToGrid="0" showGuides="1">
      <p:cViewPr varScale="1">
        <p:scale>
          <a:sx n="82" d="100"/>
          <a:sy n="82" d="100"/>
        </p:scale>
        <p:origin x="3874" y="5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Microsoft Inspire</a:t>
            </a:r>
          </a:p>
          <a:p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0CB2F-F0BF-435A-A27A-2EC15087F634}" type="datetime8">
              <a:rPr lang="en-US" smtClean="0">
                <a:latin typeface="Segoe UI" pitchFamily="34" charset="0"/>
              </a:rPr>
              <a:t>3/26/20 5:11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Inspire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18B56EA-E28F-4F92-9F16-7A6F2501B303}" type="datetime8">
              <a:rPr lang="en-US" smtClean="0"/>
              <a:t>3/26/20 5:11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Inspire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C66B-7AF5-40BA-8933-D16874FF94CC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 5:11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385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Inspire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D088-BDBD-41A5-ADCE-5C6A4DC08057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 5:11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472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A3EF7-70D2-6F43-B2CC-06F0F10C8C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244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(event nam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" y="-318"/>
            <a:ext cx="12435840" cy="6995160"/>
          </a:xfrm>
          <a:prstGeom prst="rect">
            <a:avLst/>
          </a:prstGeom>
        </p:spPr>
      </p:pic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white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7339" y="4319054"/>
            <a:ext cx="4644038" cy="182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10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3" name="pasted-image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6341" y="6277510"/>
            <a:ext cx="425497" cy="4201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18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738722" y="6277509"/>
            <a:ext cx="420620" cy="4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2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pasted-image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6341" y="6277510"/>
            <a:ext cx="425497" cy="4201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793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outcome layout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t="16513" r="1118"/>
          <a:stretch/>
        </p:blipFill>
        <p:spPr>
          <a:xfrm>
            <a:off x="385" y="0"/>
            <a:ext cx="12436090" cy="699452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274702" y="1851361"/>
            <a:ext cx="6403661" cy="3383280"/>
          </a:xfrm>
          <a:prstGeom prst="rect">
            <a:avLst/>
          </a:prstGeom>
          <a:solidFill>
            <a:schemeClr val="accent3">
              <a:alpha val="92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00" normalizeH="0" baseline="0" noProof="0" dirty="0">
              <a:ln w="3175">
                <a:noFill/>
              </a:ln>
              <a:gradFill>
                <a:gsLst>
                  <a:gs pos="5833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Light"/>
              <a:ea typeface="+mn-ea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851025"/>
            <a:ext cx="6403975" cy="3383616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4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asted-image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6341" y="6277510"/>
            <a:ext cx="425497" cy="4201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67241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outcome layout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t="7786" b="7786"/>
          <a:stretch/>
        </p:blipFill>
        <p:spPr>
          <a:xfrm>
            <a:off x="-1" y="0"/>
            <a:ext cx="12436475" cy="699452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5761037" y="296863"/>
            <a:ext cx="6400800" cy="3383280"/>
          </a:xfrm>
          <a:prstGeom prst="rect">
            <a:avLst/>
          </a:prstGeom>
          <a:solidFill>
            <a:schemeClr val="accent3">
              <a:alpha val="92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46639" tIns="46639" rIns="46639" bIns="46639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-71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57862" y="296863"/>
            <a:ext cx="6403975" cy="3383616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4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asted-image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6341" y="6277510"/>
            <a:ext cx="425497" cy="4201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05894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outcome layout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t="3002" r="1135" b="16954"/>
          <a:stretch/>
        </p:blipFill>
        <p:spPr>
          <a:xfrm>
            <a:off x="0" y="-1"/>
            <a:ext cx="12961635" cy="699452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274638" y="296863"/>
            <a:ext cx="6400800" cy="3383280"/>
          </a:xfrm>
          <a:prstGeom prst="rect">
            <a:avLst/>
          </a:prstGeom>
          <a:solidFill>
            <a:schemeClr val="accent3">
              <a:alpha val="92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46639" tIns="46639" rIns="46639" bIns="46639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-71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296863"/>
            <a:ext cx="6403975" cy="3383616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4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asted-image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6341" y="6277510"/>
            <a:ext cx="425497" cy="4201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48225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outcom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5166676" cy="917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Placeholder 14"/>
          <p:cNvPicPr>
            <a:picLocks noChangeAspect="1"/>
          </p:cNvPicPr>
          <p:nvPr userDrawn="1"/>
        </p:nvPicPr>
        <p:blipFill>
          <a:blip r:embed="rId2"/>
          <a:srcRect l="16685" r="16685"/>
          <a:stretch>
            <a:fillRect/>
          </a:stretch>
        </p:blipFill>
        <p:spPr>
          <a:xfrm>
            <a:off x="5441315" y="0"/>
            <a:ext cx="6995160" cy="699258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2125663"/>
            <a:ext cx="5167312" cy="4572000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 b="0" i="1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asted-image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6341" y="6277510"/>
            <a:ext cx="425497" cy="4201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051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outcom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/>
          <p:cNvPicPr>
            <a:picLocks noChangeAspect="1"/>
          </p:cNvPicPr>
          <p:nvPr userDrawn="1"/>
        </p:nvPicPr>
        <p:blipFill>
          <a:blip r:embed="rId2"/>
          <a:srcRect l="16667" r="16667"/>
          <a:stretch>
            <a:fillRect/>
          </a:stretch>
        </p:blipFill>
        <p:spPr>
          <a:xfrm>
            <a:off x="5441315" y="0"/>
            <a:ext cx="6995160" cy="69925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639" y="295274"/>
            <a:ext cx="5166676" cy="917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2125663"/>
            <a:ext cx="5167312" cy="4572000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 b="0" i="1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asted-image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6341" y="6277510"/>
            <a:ext cx="425497" cy="4201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82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outcom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5"/>
          <p:cNvPicPr>
            <a:picLocks noChangeAspect="1"/>
          </p:cNvPicPr>
          <p:nvPr userDrawn="1"/>
        </p:nvPicPr>
        <p:blipFill>
          <a:blip r:embed="rId2"/>
          <a:srcRect l="16667" r="16667"/>
          <a:stretch>
            <a:fillRect/>
          </a:stretch>
        </p:blipFill>
        <p:spPr>
          <a:xfrm>
            <a:off x="5441315" y="0"/>
            <a:ext cx="6995160" cy="69925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639" y="295274"/>
            <a:ext cx="5166676" cy="917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2125663"/>
            <a:ext cx="5167312" cy="4572000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 b="0" i="1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asted-image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6341" y="6277510"/>
            <a:ext cx="425497" cy="4201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657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6341" y="6277510"/>
            <a:ext cx="425497" cy="4201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401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589838" y="296863"/>
            <a:ext cx="4572000" cy="517065"/>
          </a:xfrm>
        </p:spPr>
        <p:txBody>
          <a:bodyPr/>
          <a:lstStyle>
            <a:lvl1pPr marL="0" indent="0" algn="r">
              <a:buNone/>
              <a:defRPr sz="24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3867813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738722" y="6277509"/>
            <a:ext cx="420620" cy="4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38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asted-image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6341" y="6277510"/>
            <a:ext cx="425497" cy="4201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27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280935" y="3074119"/>
            <a:ext cx="736600" cy="7386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lang="en-US" sz="48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ource Sans Pro" charset="0"/>
                <a:cs typeface="Source Sans Pro" charset="0"/>
              </a:rPr>
              <a:t>+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5773" y="3258606"/>
            <a:ext cx="1852003" cy="463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B2E199-C2E4-4908-9713-B8C889022E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1962" y="3262164"/>
            <a:ext cx="2191336" cy="4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10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11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16572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(black bg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86570" y="410230"/>
            <a:ext cx="11284632" cy="615518"/>
          </a:xfrm>
        </p:spPr>
        <p:txBody>
          <a:bodyPr/>
          <a:lstStyle>
            <a:lvl1pPr algn="ctr">
              <a:defRPr sz="3570">
                <a:solidFill>
                  <a:schemeClr val="bg1"/>
                </a:solidFill>
                <a:latin typeface="Source Sans Pro Semibold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hape 22"/>
          <p:cNvSpPr/>
          <p:nvPr userDrawn="1"/>
        </p:nvSpPr>
        <p:spPr>
          <a:xfrm>
            <a:off x="5891825" y="1682833"/>
            <a:ext cx="652830" cy="1"/>
          </a:xfrm>
          <a:prstGeom prst="line">
            <a:avLst/>
          </a:prstGeom>
          <a:ln w="63500">
            <a:solidFill>
              <a:srgbClr val="00A0DC"/>
            </a:solidFill>
            <a:miter lim="400000"/>
          </a:ln>
        </p:spPr>
        <p:txBody>
          <a:bodyPr lIns="36430" tIns="36430" rIns="36430" bIns="36430" anchor="ctr"/>
          <a:lstStyle/>
          <a:p>
            <a:endParaRPr sz="918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6570" y="1034699"/>
            <a:ext cx="11284632" cy="765026"/>
          </a:xfrm>
        </p:spPr>
        <p:txBody>
          <a:bodyPr>
            <a:normAutofit/>
          </a:bodyPr>
          <a:lstStyle>
            <a:lvl1pPr algn="ctr">
              <a:defRPr kumimoji="0" lang="en-US" sz="2142" b="0" i="0" u="none" strike="noStrike" cap="all" spc="64" normalizeH="0" baseline="0" dirty="0" smtClean="0">
                <a:ln>
                  <a:noFill/>
                </a:ln>
                <a:solidFill>
                  <a:srgbClr val="86898C"/>
                </a:solidFill>
                <a:effectLst/>
                <a:uFillTx/>
                <a:latin typeface="Source Sans Pro" pitchFamily="34" charset="0"/>
                <a:ea typeface="+mn-ea"/>
                <a:cs typeface="+mn-cs"/>
                <a:sym typeface="Source Sans Pro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430649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asted-image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6341" y="6277510"/>
            <a:ext cx="425497" cy="4201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13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asted-image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6341" y="6277510"/>
            <a:ext cx="425497" cy="4201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57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14350" marR="0" lvl="1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350" marR="0" lvl="2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350" marR="0" lvl="3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350" marR="0" lvl="4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asted-image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6341" y="6277510"/>
            <a:ext cx="425497" cy="4201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863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31775" marR="0" lvl="1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75" marR="0" lvl="2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75" marR="0" lvl="3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75" marR="0" lvl="4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asted-image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6341" y="6277510"/>
            <a:ext cx="425497" cy="4201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193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asted-image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6341" y="6277510"/>
            <a:ext cx="425497" cy="4201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2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738722" y="6277509"/>
            <a:ext cx="420620" cy="4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93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738722" y="6277509"/>
            <a:ext cx="420620" cy="4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03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0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8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  <p:sldLayoutId id="2147484489" r:id="rId12"/>
    <p:sldLayoutId id="2147484496" r:id="rId13"/>
    <p:sldLayoutId id="2147484497" r:id="rId14"/>
    <p:sldLayoutId id="2147484498" r:id="rId15"/>
    <p:sldLayoutId id="2147484499" r:id="rId16"/>
    <p:sldLayoutId id="2147484500" r:id="rId17"/>
    <p:sldLayoutId id="2147484501" r:id="rId18"/>
    <p:sldLayoutId id="2147484490" r:id="rId19"/>
    <p:sldLayoutId id="2147484491" r:id="rId20"/>
    <p:sldLayoutId id="2147484492" r:id="rId21"/>
    <p:sldLayoutId id="2147484493" r:id="rId22"/>
    <p:sldLayoutId id="2147484494" r:id="rId23"/>
    <p:sldLayoutId id="2147484535" r:id="rId24"/>
    <p:sldLayoutId id="2147484540" r:id="rId25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 your personal LinkedIn profile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9EB619-9A6C-034B-8B08-344E2D2D45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Blaine Hanson</a:t>
            </a:r>
          </a:p>
        </p:txBody>
      </p:sp>
    </p:spTree>
    <p:extLst>
      <p:ext uri="{BB962C8B-B14F-4D97-AF65-F5344CB8AC3E}">
        <p14:creationId xmlns:p14="http://schemas.microsoft.com/office/powerpoint/2010/main" val="33471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24"/>
          <p:cNvSpPr/>
          <p:nvPr/>
        </p:nvSpPr>
        <p:spPr>
          <a:xfrm>
            <a:off x="72" y="5637754"/>
            <a:ext cx="12436331" cy="1356772"/>
          </a:xfrm>
          <a:prstGeom prst="rect">
            <a:avLst/>
          </a:prstGeom>
          <a:gradFill>
            <a:gsLst>
              <a:gs pos="52349">
                <a:srgbClr val="434649"/>
              </a:gs>
              <a:gs pos="100000">
                <a:srgbClr val="1E2225"/>
              </a:gs>
            </a:gsLst>
            <a:path>
              <a:fillToRect l="50000" t="50000" r="49999" b="50000"/>
            </a:path>
          </a:gradFill>
          <a:ln w="12700">
            <a:miter lim="400000"/>
          </a:ln>
        </p:spPr>
        <p:txBody>
          <a:bodyPr lIns="36430" tIns="36430" rIns="36430" bIns="36430"/>
          <a:lstStyle/>
          <a:p>
            <a:pPr algn="ctr" defTabSz="466367">
              <a:lnSpc>
                <a:spcPct val="110000"/>
              </a:lnSpc>
              <a:defRPr sz="8900">
                <a:solidFill>
                  <a:srgbClr val="FFFFFF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endParaRPr sz="4539">
              <a:solidFill>
                <a:srgbClr val="FFFFFF"/>
              </a:solidFill>
              <a:latin typeface="Arial"/>
              <a:sym typeface="Source Sans Pro Light"/>
            </a:endParaRPr>
          </a:p>
        </p:txBody>
      </p:sp>
      <p:sp>
        <p:nvSpPr>
          <p:cNvPr id="16" name="Shape 125"/>
          <p:cNvSpPr/>
          <p:nvPr/>
        </p:nvSpPr>
        <p:spPr>
          <a:xfrm>
            <a:off x="144" y="5496496"/>
            <a:ext cx="12436331" cy="1356772"/>
          </a:xfrm>
          <a:prstGeom prst="rect">
            <a:avLst/>
          </a:prstGeom>
          <a:gradFill>
            <a:gsLst>
              <a:gs pos="52933">
                <a:srgbClr val="434649">
                  <a:alpha val="32236"/>
                </a:srgbClr>
              </a:gs>
              <a:gs pos="100000">
                <a:srgbClr val="1E2225">
                  <a:alpha val="32236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36430" tIns="36430" rIns="36430" bIns="36430"/>
          <a:lstStyle/>
          <a:p>
            <a:pPr algn="ctr" defTabSz="466367">
              <a:lnSpc>
                <a:spcPct val="110000"/>
              </a:lnSpc>
              <a:defRPr sz="8900">
                <a:solidFill>
                  <a:srgbClr val="FFFFFF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endParaRPr sz="4539">
              <a:solidFill>
                <a:srgbClr val="FFFFFF"/>
              </a:solidFill>
              <a:latin typeface="Arial"/>
              <a:sym typeface="Source Sans Pro Light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8034526" y="2665713"/>
            <a:ext cx="758265" cy="0"/>
          </a:xfrm>
          <a:prstGeom prst="line">
            <a:avLst/>
          </a:prstGeom>
          <a:ln w="12700" cap="rnd">
            <a:solidFill>
              <a:schemeClr val="tx2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34526" y="2078613"/>
            <a:ext cx="3606372" cy="282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defTabSz="233172">
              <a:spcBef>
                <a:spcPct val="20000"/>
              </a:spcBef>
              <a:buClr>
                <a:srgbClr val="00A9ED"/>
              </a:buClr>
            </a:pPr>
            <a:r>
              <a:rPr lang="en-US" sz="1836" spc="153" dirty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CRAFT THOUGHTFUL SUMMARY</a:t>
            </a:r>
          </a:p>
        </p:txBody>
      </p:sp>
      <p:sp>
        <p:nvSpPr>
          <p:cNvPr id="11" name="Shape 956"/>
          <p:cNvSpPr/>
          <p:nvPr/>
        </p:nvSpPr>
        <p:spPr>
          <a:xfrm>
            <a:off x="8019237" y="2898256"/>
            <a:ext cx="4417165" cy="2083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25906" rIns="25906" bIns="25906" anchor="t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>
                <a:latin typeface="Avenir Next LT Pro Light"/>
                <a:ea typeface="Avenir Next LT Pro Light"/>
                <a:cs typeface="Avenir Next LT Pro Light"/>
                <a:sym typeface="Avenir Next LT Pro Light"/>
              </a:defRPr>
            </a:lvl1pPr>
          </a:lstStyle>
          <a:p>
            <a:pPr defTabSz="466367">
              <a:spcAft>
                <a:spcPts val="1224"/>
              </a:spcAft>
            </a:pP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Your Photo &amp; Headline Get Attention…</a:t>
            </a:r>
          </a:p>
          <a:p>
            <a:pPr defTabSz="466367">
              <a:spcAft>
                <a:spcPts val="1224"/>
              </a:spcAft>
              <a:buClr>
                <a:srgbClr val="00A9ED"/>
              </a:buClr>
            </a:pP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Your Summary Expands Your Brand</a:t>
            </a:r>
          </a:p>
          <a:p>
            <a:pPr defTabSz="466367">
              <a:spcAft>
                <a:spcPts val="1224"/>
              </a:spcAft>
              <a:buClr>
                <a:srgbClr val="00A9ED"/>
              </a:buClr>
            </a:pP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Define Your Strengths, Interests, and Unique Traits or Skills</a:t>
            </a:r>
          </a:p>
          <a:p>
            <a:pPr defTabSz="466367">
              <a:spcAft>
                <a:spcPts val="1224"/>
              </a:spcAft>
              <a:buClr>
                <a:srgbClr val="00A9ED"/>
              </a:buClr>
            </a:pP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Emulate a 3 Minute Talk With Your Hero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5BB84-674C-2D42-839F-5C72B4B180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r="1143" b="13173"/>
          <a:stretch/>
        </p:blipFill>
        <p:spPr>
          <a:xfrm>
            <a:off x="72" y="427460"/>
            <a:ext cx="7522370" cy="5210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567BFD-D23C-6545-9ECE-56928E717E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3" t="49167" r="30207" b="28651"/>
          <a:stretch/>
        </p:blipFill>
        <p:spPr>
          <a:xfrm>
            <a:off x="266516" y="3394508"/>
            <a:ext cx="5046562" cy="1331089"/>
          </a:xfrm>
          <a:prstGeom prst="rect">
            <a:avLst/>
          </a:prstGeom>
        </p:spPr>
      </p:pic>
      <p:pic>
        <p:nvPicPr>
          <p:cNvPr id="17" name="pasted-image.pdf">
            <a:extLst>
              <a:ext uri="{FF2B5EF4-FFF2-40B4-BE49-F238E27FC236}">
                <a16:creationId xmlns:a16="http://schemas.microsoft.com/office/drawing/2014/main" id="{C0424037-7DA5-EB4A-80FD-FF219DE8A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4852" y="121724"/>
            <a:ext cx="9912218" cy="6047581"/>
          </a:xfrm>
          <a:prstGeom prst="rect">
            <a:avLst/>
          </a:prstGeom>
          <a:ln w="12700"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69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24"/>
          <p:cNvSpPr/>
          <p:nvPr/>
        </p:nvSpPr>
        <p:spPr>
          <a:xfrm>
            <a:off x="72" y="5637753"/>
            <a:ext cx="12436331" cy="1356772"/>
          </a:xfrm>
          <a:prstGeom prst="rect">
            <a:avLst/>
          </a:prstGeom>
          <a:gradFill>
            <a:gsLst>
              <a:gs pos="52349">
                <a:srgbClr val="434649"/>
              </a:gs>
              <a:gs pos="100000">
                <a:srgbClr val="1E2225"/>
              </a:gs>
            </a:gsLst>
            <a:path>
              <a:fillToRect l="50000" t="50000" r="49999" b="50000"/>
            </a:path>
          </a:gradFill>
          <a:ln w="12700">
            <a:miter lim="400000"/>
          </a:ln>
        </p:spPr>
        <p:txBody>
          <a:bodyPr lIns="36430" tIns="36430" rIns="36430" bIns="36430"/>
          <a:lstStyle/>
          <a:p>
            <a:pPr algn="ctr" defTabSz="466367">
              <a:lnSpc>
                <a:spcPct val="110000"/>
              </a:lnSpc>
              <a:defRPr sz="8900">
                <a:solidFill>
                  <a:srgbClr val="FFFFFF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endParaRPr sz="4539">
              <a:solidFill>
                <a:srgbClr val="FFFFFF"/>
              </a:solidFill>
              <a:latin typeface="Arial"/>
              <a:sym typeface="Source Sans Pro Light"/>
            </a:endParaRPr>
          </a:p>
        </p:txBody>
      </p:sp>
      <p:sp>
        <p:nvSpPr>
          <p:cNvPr id="16" name="Shape 125"/>
          <p:cNvSpPr/>
          <p:nvPr/>
        </p:nvSpPr>
        <p:spPr>
          <a:xfrm>
            <a:off x="72" y="5637753"/>
            <a:ext cx="12436331" cy="1356772"/>
          </a:xfrm>
          <a:prstGeom prst="rect">
            <a:avLst/>
          </a:prstGeom>
          <a:gradFill>
            <a:gsLst>
              <a:gs pos="52933">
                <a:srgbClr val="434649">
                  <a:alpha val="32236"/>
                </a:srgbClr>
              </a:gs>
              <a:gs pos="100000">
                <a:srgbClr val="1E2225">
                  <a:alpha val="32236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36430" tIns="36430" rIns="36430" bIns="36430"/>
          <a:lstStyle/>
          <a:p>
            <a:pPr algn="ctr" defTabSz="466367">
              <a:lnSpc>
                <a:spcPct val="110000"/>
              </a:lnSpc>
              <a:defRPr sz="8900">
                <a:solidFill>
                  <a:srgbClr val="FFFFFF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endParaRPr sz="4539">
              <a:solidFill>
                <a:srgbClr val="FFFFFF"/>
              </a:solidFill>
              <a:latin typeface="Arial"/>
              <a:sym typeface="Source Sans Pro Light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8034526" y="2665713"/>
            <a:ext cx="758265" cy="0"/>
          </a:xfrm>
          <a:prstGeom prst="line">
            <a:avLst/>
          </a:prstGeom>
          <a:ln w="12700" cap="rnd">
            <a:solidFill>
              <a:schemeClr val="tx2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34526" y="2078613"/>
            <a:ext cx="3747308" cy="282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defTabSz="233172">
              <a:spcBef>
                <a:spcPct val="20000"/>
              </a:spcBef>
              <a:buClr>
                <a:srgbClr val="00A9ED"/>
              </a:buClr>
            </a:pPr>
            <a:r>
              <a:rPr lang="en-US" sz="1836" spc="153" dirty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DETAIL YOUR WORK EXPERIENCE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9" t="30059" r="13269" b="43340"/>
          <a:stretch/>
        </p:blipFill>
        <p:spPr>
          <a:xfrm>
            <a:off x="-527283" y="851507"/>
            <a:ext cx="7969663" cy="5068496"/>
          </a:xfrm>
          <a:prstGeom prst="rect">
            <a:avLst/>
          </a:prstGeom>
        </p:spPr>
      </p:pic>
      <p:pic>
        <p:nvPicPr>
          <p:cNvPr id="12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8562" y="635632"/>
            <a:ext cx="9912220" cy="5680507"/>
          </a:xfrm>
          <a:prstGeom prst="rect">
            <a:avLst/>
          </a:prstGeom>
          <a:ln w="12700"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Shape 956"/>
          <p:cNvSpPr/>
          <p:nvPr/>
        </p:nvSpPr>
        <p:spPr>
          <a:xfrm>
            <a:off x="7996088" y="2898256"/>
            <a:ext cx="3672536" cy="2083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25906" rIns="25906" bIns="25906" anchor="t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>
                <a:latin typeface="Avenir Next LT Pro Light"/>
                <a:ea typeface="Avenir Next LT Pro Light"/>
                <a:cs typeface="Avenir Next LT Pro Light"/>
                <a:sym typeface="Avenir Next LT Pro Light"/>
              </a:defRPr>
            </a:lvl1pPr>
          </a:lstStyle>
          <a:p>
            <a:pPr defTabSz="466367">
              <a:spcAft>
                <a:spcPts val="1224"/>
              </a:spcAft>
            </a:pP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Members with up-to-date positions receive up to:</a:t>
            </a:r>
          </a:p>
          <a:p>
            <a:pPr defTabSz="466367">
              <a:spcAft>
                <a:spcPts val="1224"/>
              </a:spcAft>
              <a:buClr>
                <a:srgbClr val="00A9ED"/>
              </a:buClr>
            </a:pPr>
            <a:r>
              <a:rPr lang="en-US" sz="2040" dirty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5x </a:t>
            </a: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more connection requests</a:t>
            </a:r>
          </a:p>
          <a:p>
            <a:pPr defTabSz="466367">
              <a:spcAft>
                <a:spcPts val="1224"/>
              </a:spcAft>
              <a:buClr>
                <a:srgbClr val="00A9ED"/>
              </a:buClr>
            </a:pPr>
            <a:r>
              <a:rPr lang="en-US" sz="2040" dirty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Source Sans Pro" charset="0"/>
              </a:rPr>
              <a:t>8x </a:t>
            </a: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more Profile views</a:t>
            </a:r>
          </a:p>
          <a:p>
            <a:pPr defTabSz="466367">
              <a:spcAft>
                <a:spcPts val="1224"/>
              </a:spcAft>
              <a:buClr>
                <a:srgbClr val="00A9ED"/>
              </a:buClr>
            </a:pPr>
            <a:r>
              <a:rPr lang="en-US" sz="2040" dirty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Source Sans Pro" charset="0"/>
              </a:rPr>
              <a:t>10x </a:t>
            </a: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more messages</a:t>
            </a:r>
            <a:endParaRPr sz="204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0"/>
              </a:gradFill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40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24"/>
          <p:cNvSpPr/>
          <p:nvPr/>
        </p:nvSpPr>
        <p:spPr>
          <a:xfrm>
            <a:off x="72" y="5637753"/>
            <a:ext cx="12436331" cy="1356772"/>
          </a:xfrm>
          <a:prstGeom prst="rect">
            <a:avLst/>
          </a:prstGeom>
          <a:gradFill>
            <a:gsLst>
              <a:gs pos="52349">
                <a:srgbClr val="434649"/>
              </a:gs>
              <a:gs pos="100000">
                <a:srgbClr val="1E2225"/>
              </a:gs>
            </a:gsLst>
            <a:path>
              <a:fillToRect l="50000" t="50000" r="49999" b="50000"/>
            </a:path>
          </a:gradFill>
          <a:ln w="12700">
            <a:miter lim="400000"/>
          </a:ln>
        </p:spPr>
        <p:txBody>
          <a:bodyPr lIns="36430" tIns="36430" rIns="36430" bIns="36430"/>
          <a:lstStyle/>
          <a:p>
            <a:pPr algn="ctr" defTabSz="466367">
              <a:lnSpc>
                <a:spcPct val="110000"/>
              </a:lnSpc>
              <a:defRPr sz="8900">
                <a:solidFill>
                  <a:srgbClr val="FFFFFF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endParaRPr sz="4539">
              <a:solidFill>
                <a:srgbClr val="FFFFFF"/>
              </a:solidFill>
              <a:latin typeface="Arial"/>
              <a:sym typeface="Source Sans Pro Light"/>
            </a:endParaRPr>
          </a:p>
        </p:txBody>
      </p:sp>
      <p:sp>
        <p:nvSpPr>
          <p:cNvPr id="16" name="Shape 125"/>
          <p:cNvSpPr/>
          <p:nvPr/>
        </p:nvSpPr>
        <p:spPr>
          <a:xfrm>
            <a:off x="72" y="5637753"/>
            <a:ext cx="12436331" cy="1356772"/>
          </a:xfrm>
          <a:prstGeom prst="rect">
            <a:avLst/>
          </a:prstGeom>
          <a:gradFill>
            <a:gsLst>
              <a:gs pos="52933">
                <a:srgbClr val="434649">
                  <a:alpha val="32236"/>
                </a:srgbClr>
              </a:gs>
              <a:gs pos="100000">
                <a:srgbClr val="1E2225">
                  <a:alpha val="32236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36430" tIns="36430" rIns="36430" bIns="36430"/>
          <a:lstStyle/>
          <a:p>
            <a:pPr algn="ctr" defTabSz="466367">
              <a:lnSpc>
                <a:spcPct val="110000"/>
              </a:lnSpc>
              <a:defRPr sz="8900">
                <a:solidFill>
                  <a:srgbClr val="FFFFFF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endParaRPr sz="4539">
              <a:solidFill>
                <a:srgbClr val="FFFFFF"/>
              </a:solidFill>
              <a:latin typeface="Arial"/>
              <a:sym typeface="Source Sans Pro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34526" y="2078613"/>
            <a:ext cx="3565913" cy="282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defTabSz="233172">
              <a:spcBef>
                <a:spcPct val="20000"/>
              </a:spcBef>
              <a:buClr>
                <a:srgbClr val="00A9ED"/>
              </a:buClr>
            </a:pPr>
            <a:r>
              <a:rPr lang="en-US" sz="1836" spc="153" dirty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ADD EXAMPLES OF YOUR WORK</a:t>
            </a:r>
          </a:p>
        </p:txBody>
      </p:sp>
      <p:sp>
        <p:nvSpPr>
          <p:cNvPr id="13" name="Shape 956"/>
          <p:cNvSpPr/>
          <p:nvPr/>
        </p:nvSpPr>
        <p:spPr>
          <a:xfrm>
            <a:off x="8019238" y="2898256"/>
            <a:ext cx="3677894" cy="177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25906" rIns="25906" bIns="25906" anchor="t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>
                <a:latin typeface="Avenir Next LT Pro Light"/>
                <a:ea typeface="Avenir Next LT Pro Light"/>
                <a:cs typeface="Avenir Next LT Pro Light"/>
                <a:sym typeface="Avenir Next LT Pro Light"/>
              </a:defRPr>
            </a:lvl1pPr>
          </a:lstStyle>
          <a:p>
            <a:pPr defTabSz="466367">
              <a:spcAft>
                <a:spcPts val="1224"/>
              </a:spcAft>
            </a:pP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Upload photos, presentations, </a:t>
            </a:r>
            <a:b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</a:b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and videos</a:t>
            </a:r>
          </a:p>
          <a:p>
            <a:pPr defTabSz="466367">
              <a:spcAft>
                <a:spcPts val="1224"/>
              </a:spcAft>
            </a:pP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Give a dynamic, visually appealing representation </a:t>
            </a:r>
            <a:b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</a:b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of your professional story</a:t>
            </a:r>
            <a:endParaRPr sz="204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0"/>
              </a:gra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527384" y="879093"/>
            <a:ext cx="9320175" cy="5075808"/>
            <a:chOff x="-1034322" y="1723869"/>
            <a:chExt cx="18276512" cy="9953469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15755261" y="5227364"/>
              <a:ext cx="1486929" cy="0"/>
            </a:xfrm>
            <a:prstGeom prst="line">
              <a:avLst/>
            </a:prstGeom>
            <a:ln w="12700" cap="rnd">
              <a:solidFill>
                <a:schemeClr val="tx2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69" t="30222" r="13269" b="43207"/>
            <a:stretch/>
          </p:blipFill>
          <p:spPr>
            <a:xfrm>
              <a:off x="-1034124" y="1730829"/>
              <a:ext cx="15628208" cy="992777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-1034322" y="1723869"/>
              <a:ext cx="15634742" cy="9953469"/>
            </a:xfrm>
            <a:prstGeom prst="rect">
              <a:avLst/>
            </a:prstGeom>
            <a:solidFill>
              <a:schemeClr val="tx1">
                <a:lumMod val="50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6367"/>
              <a:endParaRPr lang="en-US" sz="1887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92" t="42765" r="40320" b="50872"/>
            <a:stretch/>
          </p:blipFill>
          <p:spPr>
            <a:xfrm>
              <a:off x="2183027" y="6417425"/>
              <a:ext cx="6656172" cy="2377440"/>
            </a:xfrm>
            <a:prstGeom prst="rect">
              <a:avLst/>
            </a:prstGeom>
          </p:spPr>
        </p:pic>
      </p:grpSp>
      <p:pic>
        <p:nvPicPr>
          <p:cNvPr id="12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8562" y="635632"/>
            <a:ext cx="9912220" cy="5680507"/>
          </a:xfrm>
          <a:prstGeom prst="rect">
            <a:avLst/>
          </a:prstGeom>
          <a:ln w="12700"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38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24"/>
          <p:cNvSpPr/>
          <p:nvPr/>
        </p:nvSpPr>
        <p:spPr>
          <a:xfrm>
            <a:off x="72" y="5637753"/>
            <a:ext cx="12436331" cy="1356772"/>
          </a:xfrm>
          <a:prstGeom prst="rect">
            <a:avLst/>
          </a:prstGeom>
          <a:gradFill>
            <a:gsLst>
              <a:gs pos="52349">
                <a:srgbClr val="434649"/>
              </a:gs>
              <a:gs pos="100000">
                <a:srgbClr val="1E2225"/>
              </a:gs>
            </a:gsLst>
            <a:path>
              <a:fillToRect l="50000" t="50000" r="49999" b="50000"/>
            </a:path>
          </a:gradFill>
          <a:ln w="12700">
            <a:miter lim="400000"/>
          </a:ln>
        </p:spPr>
        <p:txBody>
          <a:bodyPr lIns="36430" tIns="36430" rIns="36430" bIns="36430"/>
          <a:lstStyle/>
          <a:p>
            <a:pPr algn="ctr" defTabSz="466367">
              <a:lnSpc>
                <a:spcPct val="110000"/>
              </a:lnSpc>
              <a:defRPr sz="8900">
                <a:solidFill>
                  <a:srgbClr val="FFFFFF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endParaRPr sz="4539">
              <a:solidFill>
                <a:srgbClr val="FFFFFF"/>
              </a:solidFill>
              <a:latin typeface="Arial"/>
              <a:sym typeface="Source Sans Pro Light"/>
            </a:endParaRPr>
          </a:p>
        </p:txBody>
      </p:sp>
      <p:sp>
        <p:nvSpPr>
          <p:cNvPr id="16" name="Shape 125"/>
          <p:cNvSpPr/>
          <p:nvPr/>
        </p:nvSpPr>
        <p:spPr>
          <a:xfrm>
            <a:off x="72" y="5637753"/>
            <a:ext cx="12436331" cy="1356772"/>
          </a:xfrm>
          <a:prstGeom prst="rect">
            <a:avLst/>
          </a:prstGeom>
          <a:gradFill>
            <a:gsLst>
              <a:gs pos="52933">
                <a:srgbClr val="434649">
                  <a:alpha val="32236"/>
                </a:srgbClr>
              </a:gs>
              <a:gs pos="100000">
                <a:srgbClr val="1E2225">
                  <a:alpha val="32236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36430" tIns="36430" rIns="36430" bIns="36430"/>
          <a:lstStyle/>
          <a:p>
            <a:pPr algn="ctr" defTabSz="466367">
              <a:lnSpc>
                <a:spcPct val="110000"/>
              </a:lnSpc>
              <a:defRPr sz="8900">
                <a:solidFill>
                  <a:srgbClr val="FFFFFF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endParaRPr sz="4539">
              <a:solidFill>
                <a:srgbClr val="FFFFFF"/>
              </a:solidFill>
              <a:latin typeface="Arial"/>
              <a:sym typeface="Source Sans Pro Light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8034526" y="2665713"/>
            <a:ext cx="758265" cy="0"/>
          </a:xfrm>
          <a:prstGeom prst="line">
            <a:avLst/>
          </a:prstGeom>
          <a:ln w="12700" cap="rnd">
            <a:solidFill>
              <a:schemeClr val="tx2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34526" y="2078613"/>
            <a:ext cx="3401124" cy="282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defTabSz="233172">
              <a:spcBef>
                <a:spcPct val="20000"/>
              </a:spcBef>
              <a:buClr>
                <a:srgbClr val="00A9ED"/>
              </a:buClr>
            </a:pPr>
            <a:r>
              <a:rPr lang="en-US" sz="1836" spc="153" dirty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ADD SKILLS &amp; GET ENDORSED</a:t>
            </a:r>
          </a:p>
        </p:txBody>
      </p:sp>
      <p:sp>
        <p:nvSpPr>
          <p:cNvPr id="13" name="Shape 956"/>
          <p:cNvSpPr/>
          <p:nvPr/>
        </p:nvSpPr>
        <p:spPr>
          <a:xfrm>
            <a:off x="8019238" y="2898256"/>
            <a:ext cx="3677894" cy="177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25906" rIns="25906" bIns="25906" anchor="t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>
                <a:latin typeface="Avenir Next LT Pro Light"/>
                <a:ea typeface="Avenir Next LT Pro Light"/>
                <a:cs typeface="Avenir Next LT Pro Light"/>
                <a:sym typeface="Avenir Next LT Pro Light"/>
              </a:defRPr>
            </a:lvl1pPr>
          </a:lstStyle>
          <a:p>
            <a:pPr defTabSz="466367">
              <a:spcAft>
                <a:spcPts val="1224"/>
              </a:spcAft>
            </a:pP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Add at least 5 skills (soft skills and technical skills)</a:t>
            </a:r>
          </a:p>
          <a:p>
            <a:pPr defTabSz="466367">
              <a:spcAft>
                <a:spcPts val="1224"/>
              </a:spcAft>
            </a:pP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Members with 5 or more skills </a:t>
            </a:r>
            <a:b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</a:b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are found up to </a:t>
            </a:r>
            <a:r>
              <a:rPr lang="en-US" sz="2040" dirty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Source Sans Pro" charset="0"/>
              </a:rPr>
              <a:t>27x</a:t>
            </a:r>
            <a:r>
              <a:rPr lang="en-US" sz="2040" dirty="0">
                <a:solidFill>
                  <a:srgbClr val="00A9ED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more by recruiters via search</a:t>
            </a:r>
            <a:endParaRPr sz="204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0"/>
              </a:gra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9" t="69601" r="13269" b="2602"/>
          <a:stretch/>
        </p:blipFill>
        <p:spPr>
          <a:xfrm>
            <a:off x="-527283" y="870429"/>
            <a:ext cx="7969663" cy="5296410"/>
          </a:xfrm>
          <a:prstGeom prst="rect">
            <a:avLst/>
          </a:prstGeom>
        </p:spPr>
      </p:pic>
      <p:pic>
        <p:nvPicPr>
          <p:cNvPr id="10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8562" y="635632"/>
            <a:ext cx="9912220" cy="5680507"/>
          </a:xfrm>
          <a:prstGeom prst="rect">
            <a:avLst/>
          </a:prstGeom>
          <a:ln w="12700"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84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5474032" y="2617951"/>
            <a:ext cx="0" cy="1758623"/>
          </a:xfrm>
          <a:prstGeom prst="line">
            <a:avLst/>
          </a:prstGeom>
          <a:ln w="12700" cap="rnd">
            <a:solidFill>
              <a:schemeClr val="bg1">
                <a:lumMod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hape 354"/>
          <p:cNvSpPr/>
          <p:nvPr/>
        </p:nvSpPr>
        <p:spPr>
          <a:xfrm>
            <a:off x="5838403" y="3008349"/>
            <a:ext cx="4793348" cy="9778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906" tIns="25906" rIns="25906" bIns="25906" numCol="1" anchor="ctr">
            <a:noAutofit/>
          </a:bodyPr>
          <a:lstStyle>
            <a:lvl1pPr>
              <a:lnSpc>
                <a:spcPct val="100000"/>
              </a:lnSpc>
              <a:defRPr sz="4100">
                <a:latin typeface="Avenir Next LT Pro Light"/>
                <a:ea typeface="Avenir Next LT Pro Light"/>
                <a:cs typeface="Avenir Next LT Pro Light"/>
                <a:sym typeface="Avenir Next LT Pro Light"/>
              </a:defRPr>
            </a:lvl1pPr>
          </a:lstStyle>
          <a:p>
            <a:pPr marL="291465" indent="-291465" defTabSz="421011" hangingPunct="0">
              <a:spcBef>
                <a:spcPts val="1530"/>
              </a:spcBef>
              <a:buClr>
                <a:srgbClr val="00A9ED"/>
              </a:buClr>
              <a:buFont typeface="Arial" charset="0"/>
              <a:buChar char="•"/>
            </a:pPr>
            <a:r>
              <a:rPr lang="en-US" sz="2805" kern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 Light" charset="0"/>
                <a:ea typeface="Source Sans Pro Light" charset="0"/>
                <a:cs typeface="Source Sans Pro Light" charset="0"/>
              </a:rPr>
              <a:t>Location</a:t>
            </a:r>
          </a:p>
          <a:p>
            <a:pPr marL="291465" indent="-291465" defTabSz="421011" hangingPunct="0">
              <a:spcBef>
                <a:spcPts val="1530"/>
              </a:spcBef>
              <a:buClr>
                <a:srgbClr val="00A9ED"/>
              </a:buClr>
              <a:buFont typeface="Arial" charset="0"/>
              <a:buChar char="•"/>
            </a:pPr>
            <a:r>
              <a:rPr lang="en-US" sz="2805" kern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 Light" charset="0"/>
                <a:ea typeface="Source Sans Pro Light" charset="0"/>
                <a:cs typeface="Source Sans Pro Light" charset="0"/>
              </a:rPr>
              <a:t>Education</a:t>
            </a:r>
          </a:p>
          <a:p>
            <a:pPr marL="291465" indent="-291465" defTabSz="421011" hangingPunct="0">
              <a:spcBef>
                <a:spcPts val="1530"/>
              </a:spcBef>
              <a:buClr>
                <a:srgbClr val="00A9ED"/>
              </a:buClr>
              <a:buFont typeface="Arial" charset="0"/>
              <a:buChar char="•"/>
            </a:pPr>
            <a:r>
              <a:rPr lang="en-US" sz="2805" kern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 Light" charset="0"/>
                <a:ea typeface="Source Sans Pro Light" charset="0"/>
                <a:cs typeface="Source Sans Pro Light" charset="0"/>
              </a:rPr>
              <a:t>Volunteer experience </a:t>
            </a:r>
            <a:br>
              <a:rPr lang="en-US" sz="2805" kern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 Light" charset="0"/>
                <a:ea typeface="Source Sans Pro Light" charset="0"/>
                <a:cs typeface="Source Sans Pro Light" charset="0"/>
              </a:rPr>
            </a:br>
            <a:r>
              <a:rPr lang="en-US" sz="2805" kern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 Light" charset="0"/>
                <a:ea typeface="Source Sans Pro Light" charset="0"/>
                <a:cs typeface="Source Sans Pro Light" charset="0"/>
              </a:rPr>
              <a:t>and causes</a:t>
            </a:r>
          </a:p>
          <a:p>
            <a:pPr marL="291465" indent="-291465" defTabSz="421011" hangingPunct="0">
              <a:spcBef>
                <a:spcPts val="1530"/>
              </a:spcBef>
              <a:buClr>
                <a:srgbClr val="00A9ED"/>
              </a:buClr>
              <a:buFont typeface="Arial" charset="0"/>
              <a:buChar char="•"/>
            </a:pPr>
            <a:r>
              <a:rPr lang="en-US" sz="2805" kern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 Light" charset="0"/>
                <a:ea typeface="Source Sans Pro Light" charset="0"/>
                <a:cs typeface="Source Sans Pro Light" charset="0"/>
              </a:rPr>
              <a:t>Accomplishments: languages, organizations, certifications, publications, etc.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3" y="3189633"/>
            <a:ext cx="5473960" cy="615259"/>
          </a:xfrm>
          <a:prstGeom prst="rect">
            <a:avLst/>
          </a:prstGeom>
        </p:spPr>
        <p:txBody>
          <a:bodyPr vert="horz" lIns="0" tIns="46633" rIns="0" bIns="46633" rtlCol="0" anchor="ctr">
            <a:noAutofit/>
          </a:bodyPr>
          <a:lstStyle>
            <a:lvl1pPr algn="ctr" defTabSz="914446" rtl="0" eaLnBrk="1" latinLnBrk="0" hangingPunct="1">
              <a:spcBef>
                <a:spcPct val="0"/>
              </a:spcBef>
              <a:buNone/>
              <a:defRPr sz="7000" b="0" i="0" kern="1200">
                <a:solidFill>
                  <a:schemeClr val="bg1"/>
                </a:solidFill>
                <a:latin typeface="Source Sans Pro" pitchFamily="34" charset="0"/>
                <a:ea typeface="+mj-ea"/>
                <a:cs typeface="Source Sans Pro" pitchFamily="34" charset="0"/>
              </a:defRPr>
            </a:lvl1pPr>
          </a:lstStyle>
          <a:p>
            <a:pPr defTabSz="466367"/>
            <a:r>
              <a:rPr lang="en-US" sz="4539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 Light" charset="0"/>
                <a:ea typeface="Source Sans Pro Light" charset="0"/>
                <a:cs typeface="Source Sans Pro Light" charset="0"/>
              </a:rPr>
              <a:t>What else?</a:t>
            </a:r>
          </a:p>
        </p:txBody>
      </p:sp>
    </p:spTree>
    <p:extLst>
      <p:ext uri="{BB962C8B-B14F-4D97-AF65-F5344CB8AC3E}">
        <p14:creationId xmlns:p14="http://schemas.microsoft.com/office/powerpoint/2010/main" val="29970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</a:rPr>
              <a:t>Sharing updates vs. publishing posts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gradFill>
                  <a:gsLst>
                    <a:gs pos="100000">
                      <a:schemeClr val="tx1">
                        <a:lumMod val="40000"/>
                        <a:lumOff val="60000"/>
                      </a:schemeClr>
                    </a:gs>
                    <a:gs pos="0">
                      <a:schemeClr val="tx1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</a:rPr>
              <a:t>Helping you grow and engage your network</a:t>
            </a:r>
          </a:p>
        </p:txBody>
      </p:sp>
      <p:sp>
        <p:nvSpPr>
          <p:cNvPr id="13" name="Oval 12"/>
          <p:cNvSpPr/>
          <p:nvPr/>
        </p:nvSpPr>
        <p:spPr>
          <a:xfrm>
            <a:off x="7628814" y="2150774"/>
            <a:ext cx="1632056" cy="1632056"/>
          </a:xfrm>
          <a:prstGeom prst="ellipse">
            <a:avLst/>
          </a:prstGeom>
          <a:gradFill flip="none" rotWithShape="1">
            <a:gsLst>
              <a:gs pos="0">
                <a:srgbClr val="6A4BA7"/>
              </a:gs>
              <a:gs pos="100000">
                <a:srgbClr val="0077B5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23315" rIns="46630" bIns="233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66367"/>
            <a:endParaRPr lang="en-US" sz="1887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63526" y="2150774"/>
            <a:ext cx="1632056" cy="1632056"/>
          </a:xfrm>
          <a:prstGeom prst="ellipse">
            <a:avLst/>
          </a:prstGeom>
          <a:gradFill flip="none" rotWithShape="1">
            <a:gsLst>
              <a:gs pos="0">
                <a:srgbClr val="0077B5"/>
              </a:gs>
              <a:gs pos="100000">
                <a:srgbClr val="004471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23315" rIns="46630" bIns="233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66367"/>
            <a:endParaRPr lang="en-US" sz="1887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Shape 342"/>
          <p:cNvSpPr/>
          <p:nvPr/>
        </p:nvSpPr>
        <p:spPr>
          <a:xfrm>
            <a:off x="2182669" y="4625310"/>
            <a:ext cx="3598599" cy="1452502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5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9715" tIns="9715" rIns="9715" bIns="9715" anchor="ctr"/>
          <a:lstStyle/>
          <a:p>
            <a:pPr algn="ctr" defTabSz="157877" hangingPunct="0">
              <a:lnSpc>
                <a:spcPct val="110000"/>
              </a:lnSpc>
              <a:spcBef>
                <a:spcPts val="287"/>
              </a:spcBef>
            </a:pPr>
            <a:endParaRPr sz="765" kern="0">
              <a:solidFill>
                <a:srgbClr val="FFFFFF"/>
              </a:solidFill>
              <a:latin typeface="Source Sans Pro" charset="0"/>
              <a:ea typeface="Source Sans Pro" charset="0"/>
              <a:cs typeface="Source Sans Pro" charset="0"/>
              <a:sym typeface="Avenir Next LT Pro Regular"/>
            </a:endParaRPr>
          </a:p>
        </p:txBody>
      </p:sp>
      <p:sp>
        <p:nvSpPr>
          <p:cNvPr id="16" name="Shape 350"/>
          <p:cNvSpPr/>
          <p:nvPr/>
        </p:nvSpPr>
        <p:spPr>
          <a:xfrm>
            <a:off x="2182670" y="4622616"/>
            <a:ext cx="3598597" cy="0"/>
          </a:xfrm>
          <a:prstGeom prst="line">
            <a:avLst/>
          </a:prstGeom>
          <a:ln w="12700">
            <a:solidFill>
              <a:schemeClr val="tx2"/>
            </a:solidFill>
            <a:miter lim="400000"/>
          </a:ln>
        </p:spPr>
        <p:txBody>
          <a:bodyPr lIns="0" tIns="0" rIns="0" bIns="0"/>
          <a:lstStyle/>
          <a:p>
            <a:pPr defTabSz="87440" hangingPunct="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30" kern="0">
              <a:solidFill>
                <a:srgbClr val="000000"/>
              </a:solidFill>
              <a:latin typeface="Source Sans Pro" charset="0"/>
              <a:ea typeface="Source Sans Pro" charset="0"/>
              <a:cs typeface="Source Sans Pro" charset="0"/>
              <a:sym typeface="Helvetica"/>
            </a:endParaRPr>
          </a:p>
        </p:txBody>
      </p:sp>
      <p:sp>
        <p:nvSpPr>
          <p:cNvPr id="17" name="Rectangle 16"/>
          <p:cNvSpPr>
            <a:spLocks/>
          </p:cNvSpPr>
          <p:nvPr/>
        </p:nvSpPr>
        <p:spPr bwMode="auto">
          <a:xfrm>
            <a:off x="2360263" y="4811170"/>
            <a:ext cx="3235429" cy="68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232417">
              <a:spcBef>
                <a:spcPct val="20000"/>
              </a:spcBef>
              <a:buClr>
                <a:srgbClr val="00A9ED"/>
              </a:buClr>
            </a:pPr>
            <a:r>
              <a:rPr lang="en-US" sz="2244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/>
                <a:cs typeface="Source Sans Pro"/>
              </a:rPr>
              <a:t>Share links, articles, images, quotes, or anything else your followers might be interested in</a:t>
            </a:r>
          </a:p>
        </p:txBody>
      </p:sp>
      <p:sp>
        <p:nvSpPr>
          <p:cNvPr id="18" name="Rectangle 17"/>
          <p:cNvSpPr>
            <a:spLocks/>
          </p:cNvSpPr>
          <p:nvPr/>
        </p:nvSpPr>
        <p:spPr bwMode="auto">
          <a:xfrm>
            <a:off x="2443449" y="3956790"/>
            <a:ext cx="3069058" cy="50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466367">
              <a:spcAft>
                <a:spcPts val="1836"/>
              </a:spcAft>
              <a:buClr>
                <a:srgbClr val="00A9ED"/>
              </a:buClr>
            </a:pPr>
            <a:r>
              <a:rPr lang="en-US" sz="3060" b="1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 Semibold" charset="0"/>
                <a:ea typeface="Source Sans Pro Semibold" charset="0"/>
                <a:cs typeface="Source Sans Pro Semibold" charset="0"/>
              </a:rPr>
              <a:t>Updates</a:t>
            </a:r>
          </a:p>
        </p:txBody>
      </p:sp>
      <p:sp>
        <p:nvSpPr>
          <p:cNvPr id="19" name="Shape 342"/>
          <p:cNvSpPr/>
          <p:nvPr/>
        </p:nvSpPr>
        <p:spPr>
          <a:xfrm>
            <a:off x="6647957" y="4625311"/>
            <a:ext cx="3598599" cy="1452501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5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9715" tIns="9715" rIns="9715" bIns="9715" anchor="ctr"/>
          <a:lstStyle/>
          <a:p>
            <a:pPr algn="ctr" defTabSz="157877" hangingPunct="0">
              <a:lnSpc>
                <a:spcPct val="110000"/>
              </a:lnSpc>
              <a:spcBef>
                <a:spcPts val="287"/>
              </a:spcBef>
            </a:pPr>
            <a:endParaRPr sz="765" kern="0">
              <a:solidFill>
                <a:srgbClr val="FFFFFF"/>
              </a:solidFill>
              <a:latin typeface="Source Sans Pro" charset="0"/>
              <a:ea typeface="Source Sans Pro" charset="0"/>
              <a:cs typeface="Source Sans Pro" charset="0"/>
              <a:sym typeface="Avenir Next LT Pro Regular"/>
            </a:endParaRPr>
          </a:p>
        </p:txBody>
      </p:sp>
      <p:sp>
        <p:nvSpPr>
          <p:cNvPr id="20" name="Shape 350"/>
          <p:cNvSpPr/>
          <p:nvPr/>
        </p:nvSpPr>
        <p:spPr>
          <a:xfrm>
            <a:off x="6647958" y="4622616"/>
            <a:ext cx="3598597" cy="0"/>
          </a:xfrm>
          <a:prstGeom prst="line">
            <a:avLst/>
          </a:prstGeom>
          <a:ln w="12700">
            <a:solidFill>
              <a:schemeClr val="tx2"/>
            </a:solidFill>
            <a:miter lim="400000"/>
          </a:ln>
        </p:spPr>
        <p:txBody>
          <a:bodyPr lIns="0" tIns="0" rIns="0" bIns="0"/>
          <a:lstStyle/>
          <a:p>
            <a:pPr defTabSz="87440" hangingPunct="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30" kern="0">
              <a:solidFill>
                <a:srgbClr val="000000"/>
              </a:solidFill>
              <a:latin typeface="Source Sans Pro" charset="0"/>
              <a:ea typeface="Source Sans Pro" charset="0"/>
              <a:cs typeface="Source Sans Pro" charset="0"/>
              <a:sym typeface="Helvetica"/>
            </a:endParaRPr>
          </a:p>
        </p:txBody>
      </p:sp>
      <p:sp>
        <p:nvSpPr>
          <p:cNvPr id="21" name="Rectangle 20"/>
          <p:cNvSpPr>
            <a:spLocks/>
          </p:cNvSpPr>
          <p:nvPr/>
        </p:nvSpPr>
        <p:spPr bwMode="auto">
          <a:xfrm>
            <a:off x="6908737" y="4811170"/>
            <a:ext cx="3069058" cy="68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232417">
              <a:spcBef>
                <a:spcPct val="20000"/>
              </a:spcBef>
              <a:buClr>
                <a:srgbClr val="00A9ED"/>
              </a:buClr>
            </a:pPr>
            <a:r>
              <a:rPr lang="en-US" sz="2244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/>
                <a:cs typeface="Source Sans Pro"/>
              </a:rPr>
              <a:t>Deeply explore topics that matter to you, then watch the comments to see your impact</a:t>
            </a:r>
          </a:p>
        </p:txBody>
      </p:sp>
      <p:sp>
        <p:nvSpPr>
          <p:cNvPr id="22" name="Rectangle 21"/>
          <p:cNvSpPr>
            <a:spLocks/>
          </p:cNvSpPr>
          <p:nvPr/>
        </p:nvSpPr>
        <p:spPr bwMode="auto">
          <a:xfrm>
            <a:off x="6908737" y="3973444"/>
            <a:ext cx="3069058" cy="50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466367">
              <a:spcAft>
                <a:spcPts val="1836"/>
              </a:spcAft>
              <a:buClr>
                <a:srgbClr val="00A9ED"/>
              </a:buClr>
            </a:pPr>
            <a:r>
              <a:rPr lang="en-US" sz="3060" b="1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 Semibold" charset="0"/>
                <a:ea typeface="Source Sans Pro Semibold" charset="0"/>
                <a:cs typeface="Source Sans Pro Semibold" charset="0"/>
              </a:rPr>
              <a:t>Publishing</a:t>
            </a:r>
          </a:p>
        </p:txBody>
      </p:sp>
      <p:pic>
        <p:nvPicPr>
          <p:cNvPr id="24" name="Picture 23" descr="The Essentials Webby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55" y="2501718"/>
            <a:ext cx="932603" cy="9326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676" y="2500500"/>
            <a:ext cx="932603" cy="93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4518E1-3514-7348-B23B-56316E0322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4192" y="296863"/>
            <a:ext cx="6397645" cy="3383616"/>
          </a:xfrm>
        </p:spPr>
        <p:txBody>
          <a:bodyPr/>
          <a:lstStyle/>
          <a:p>
            <a:r>
              <a:rPr lang="en-US" sz="3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REMEMBER:</a:t>
            </a:r>
          </a:p>
          <a:p>
            <a:r>
              <a:rPr lang="en-US" sz="3400" dirty="0"/>
              <a:t>You Are a CEO.</a:t>
            </a:r>
          </a:p>
          <a:p>
            <a:r>
              <a:rPr lang="en-US" sz="3400" dirty="0"/>
              <a:t>Personal Brand = Your Company.</a:t>
            </a:r>
          </a:p>
          <a:p>
            <a:r>
              <a:rPr lang="en-US" sz="3400" dirty="0"/>
              <a:t>Your Profile is Pitching 24/7.</a:t>
            </a:r>
          </a:p>
          <a:p>
            <a:r>
              <a:rPr lang="en-US" sz="3400" dirty="0"/>
              <a:t>Opportunity is a Goldfish.</a:t>
            </a:r>
          </a:p>
          <a:p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3801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18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EDE7B62-4B60-214C-AAAA-0A06F06EE284}"/>
              </a:ext>
            </a:extLst>
          </p:cNvPr>
          <p:cNvSpPr/>
          <p:nvPr/>
        </p:nvSpPr>
        <p:spPr bwMode="auto">
          <a:xfrm>
            <a:off x="498810" y="12972"/>
            <a:ext cx="5951977" cy="67186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8538F-8AB5-D141-BB37-CFB6B8B219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50678" y="208345"/>
            <a:ext cx="3116745" cy="738664"/>
          </a:xfrm>
        </p:spPr>
        <p:txBody>
          <a:bodyPr/>
          <a:lstStyle/>
          <a:p>
            <a:r>
              <a:rPr lang="en-US" dirty="0"/>
              <a:t>Blaine Hanson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C8A400-CB80-0E4F-B4AF-AC9A7BDC6A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64" b="49518" l="2595" r="68481">
                        <a14:foregroundMark x1="10570" y1="16051" x2="6013" y2="19904"/>
                        <a14:foregroundMark x1="6013" y1="19904" x2="4810" y2="26966"/>
                        <a14:foregroundMark x1="4810" y1="26966" x2="8924" y2="32986"/>
                        <a14:foregroundMark x1="8924" y1="32986" x2="33038" y2="37560"/>
                        <a14:foregroundMark x1="33038" y1="37560" x2="45380" y2="37400"/>
                        <a14:foregroundMark x1="45380" y1="37400" x2="52025" y2="37961"/>
                        <a14:foregroundMark x1="52025" y1="37961" x2="58165" y2="37640"/>
                        <a14:foregroundMark x1="58165" y1="37640" x2="63797" y2="33467"/>
                        <a14:foregroundMark x1="63797" y1="33467" x2="60190" y2="27448"/>
                        <a14:foregroundMark x1="60190" y1="27448" x2="18228" y2="28170"/>
                        <a14:foregroundMark x1="3228" y1="25522" x2="3924" y2="39888"/>
                        <a14:foregroundMark x1="3924" y1="39888" x2="5696" y2="46629"/>
                        <a14:foregroundMark x1="5696" y1="46629" x2="17848" y2="47191"/>
                        <a14:foregroundMark x1="17848" y1="47191" x2="29747" y2="46469"/>
                        <a14:foregroundMark x1="29747" y1="46469" x2="47911" y2="47592"/>
                        <a14:foregroundMark x1="47911" y1="47592" x2="53354" y2="47030"/>
                        <a14:foregroundMark x1="53354" y1="47030" x2="59114" y2="47191"/>
                        <a14:foregroundMark x1="59114" y1="47191" x2="65316" y2="45987"/>
                        <a14:foregroundMark x1="65316" y1="45987" x2="66519" y2="31621"/>
                        <a14:foregroundMark x1="66519" y1="31621" x2="66139" y2="27127"/>
                        <a14:foregroundMark x1="67342" y1="24639" x2="69430" y2="40449"/>
                        <a14:foregroundMark x1="69430" y1="40449" x2="67532" y2="47030"/>
                        <a14:foregroundMark x1="67532" y1="47030" x2="62089" y2="49839"/>
                        <a14:foregroundMark x1="62089" y1="49839" x2="9684" y2="47833"/>
                        <a14:foregroundMark x1="9684" y1="47833" x2="4494" y2="45666"/>
                        <a14:foregroundMark x1="4494" y1="45666" x2="3797" y2="24960"/>
                        <a14:foregroundMark x1="3797" y1="24960" x2="3671" y2="24639"/>
                        <a14:foregroundMark x1="3481" y1="46469" x2="9241" y2="47913"/>
                        <a14:foregroundMark x1="9241" y1="47913" x2="14747" y2="47673"/>
                        <a14:foregroundMark x1="14747" y1="47673" x2="39241" y2="49839"/>
                        <a14:foregroundMark x1="39241" y1="49839" x2="45253" y2="48796"/>
                        <a14:foregroundMark x1="45253" y1="48796" x2="50886" y2="49117"/>
                        <a14:foregroundMark x1="50886" y1="49117" x2="56835" y2="48957"/>
                        <a14:foregroundMark x1="56835" y1="48957" x2="66139" y2="49278"/>
                        <a14:foregroundMark x1="3481" y1="47833" x2="2595" y2="49278"/>
                        <a14:foregroundMark x1="67089" y1="46469" x2="68481" y2="49518"/>
                        <a14:foregroundMark x1="61329" y1="25522" x2="61203" y2="28652"/>
                        <a14:backgroundMark x1="5316" y1="7785" x2="46962" y2="12039"/>
                        <a14:backgroundMark x1="46962" y1="12039" x2="59494" y2="10353"/>
                        <a14:backgroundMark x1="59494" y1="10353" x2="61835" y2="10594"/>
                        <a14:backgroundMark x1="4051" y1="18860" x2="4557" y2="19502"/>
                        <a14:backgroundMark x1="4177" y1="19502" x2="4430" y2="19823"/>
                        <a14:backgroundMark x1="4177" y1="19663" x2="4304" y2="20064"/>
                        <a14:backgroundMark x1="4430" y1="19502" x2="4557" y2="20385"/>
                        <a14:backgroundMark x1="4304" y1="19181" x2="4430" y2="18860"/>
                        <a14:backgroundMark x1="4304" y1="19181" x2="4557" y2="21509"/>
                      </a14:backgroundRemoval>
                    </a14:imgEffect>
                  </a14:imgLayer>
                </a14:imgProps>
              </a:ext>
            </a:extLst>
          </a:blip>
          <a:srcRect t="2814" r="30585" b="50685"/>
          <a:stretch/>
        </p:blipFill>
        <p:spPr>
          <a:xfrm>
            <a:off x="273696" y="-530475"/>
            <a:ext cx="6186802" cy="326837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127D031-96DF-D341-BC08-426E116C7A41}"/>
              </a:ext>
            </a:extLst>
          </p:cNvPr>
          <p:cNvSpPr txBox="1">
            <a:spLocks/>
          </p:cNvSpPr>
          <p:nvPr/>
        </p:nvSpPr>
        <p:spPr>
          <a:xfrm>
            <a:off x="489098" y="2812814"/>
            <a:ext cx="5942266" cy="1181862"/>
          </a:xfrm>
          <a:prstGeom prst="rect">
            <a:avLst/>
          </a:prstGeom>
          <a:noFill/>
        </p:spPr>
        <p:txBody>
          <a:bodyPr vert="horz" wrap="square" lIns="182880" tIns="146304" rIns="182880" bIns="146304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3200" kern="1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572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858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144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430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Sr. Insights Analyst at LinkedIn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E81BF4-0E3A-E54F-83F3-62274B877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948" y="0"/>
            <a:ext cx="5323120" cy="8592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617791-1DC0-9F44-A0FB-904D177BF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09" y="5276629"/>
            <a:ext cx="5961689" cy="1730174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8BE3B1-AF0C-C144-8179-113A767CDB17}"/>
              </a:ext>
            </a:extLst>
          </p:cNvPr>
          <p:cNvSpPr txBox="1">
            <a:spLocks/>
          </p:cNvSpPr>
          <p:nvPr/>
        </p:nvSpPr>
        <p:spPr>
          <a:xfrm>
            <a:off x="818709" y="3361213"/>
            <a:ext cx="5707996" cy="2289858"/>
          </a:xfrm>
          <a:prstGeom prst="rect">
            <a:avLst/>
          </a:prstGeom>
          <a:noFill/>
        </p:spPr>
        <p:txBody>
          <a:bodyPr vert="horz" wrap="square" lIns="182880" tIns="146304" rIns="182880" bIns="146304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3200" kern="1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572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858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144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430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6 years at LinkedIn</a:t>
            </a:r>
          </a:p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Recent iMBA Grad</a:t>
            </a:r>
          </a:p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Work with World’s Largest Staffing Firms</a:t>
            </a:r>
          </a:p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Full Time Dad</a:t>
            </a:r>
          </a:p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Lover of Whiskey, Books, &amp; Blues Guitar</a:t>
            </a:r>
          </a:p>
          <a:p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76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9B62C3-9FAA-F046-8735-238B1A2DEE26}"/>
              </a:ext>
            </a:extLst>
          </p:cNvPr>
          <p:cNvSpPr txBox="1"/>
          <p:nvPr/>
        </p:nvSpPr>
        <p:spPr>
          <a:xfrm>
            <a:off x="1943949" y="499724"/>
            <a:ext cx="8548576" cy="228985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What is your LinkedIn Profile?</a:t>
            </a:r>
          </a:p>
        </p:txBody>
      </p:sp>
      <p:pic>
        <p:nvPicPr>
          <p:cNvPr id="14" name="Graphic 13" descr="Scales of justice">
            <a:extLst>
              <a:ext uri="{FF2B5EF4-FFF2-40B4-BE49-F238E27FC236}">
                <a16:creationId xmlns:a16="http://schemas.microsoft.com/office/drawing/2014/main" id="{B5EA7B2F-0345-184C-AC69-BB11B1F8C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3097" y="4102043"/>
            <a:ext cx="3110283" cy="31102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E19EECF-A154-404F-9861-4675C76F848A}"/>
              </a:ext>
            </a:extLst>
          </p:cNvPr>
          <p:cNvSpPr txBox="1"/>
          <p:nvPr/>
        </p:nvSpPr>
        <p:spPr>
          <a:xfrm>
            <a:off x="2305249" y="4375703"/>
            <a:ext cx="2626242" cy="1791260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Good Bet?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E52115-15CA-5D46-B423-9EF478D60DE0}"/>
              </a:ext>
            </a:extLst>
          </p:cNvPr>
          <p:cNvSpPr txBox="1"/>
          <p:nvPr/>
        </p:nvSpPr>
        <p:spPr>
          <a:xfrm>
            <a:off x="7504984" y="4375703"/>
            <a:ext cx="2626242" cy="1791260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Bad Bet?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0974F6-C3B0-C143-9455-27E21D3A8AEF}"/>
              </a:ext>
            </a:extLst>
          </p:cNvPr>
          <p:cNvSpPr txBox="1"/>
          <p:nvPr/>
        </p:nvSpPr>
        <p:spPr>
          <a:xfrm>
            <a:off x="2557292" y="2892481"/>
            <a:ext cx="7321890" cy="120956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600" dirty="0">
                <a:solidFill>
                  <a:schemeClr val="accent4"/>
                </a:solidFill>
              </a:rPr>
              <a:t>Hiring YOU is a Risk</a:t>
            </a:r>
          </a:p>
        </p:txBody>
      </p:sp>
    </p:spTree>
    <p:extLst>
      <p:ext uri="{BB962C8B-B14F-4D97-AF65-F5344CB8AC3E}">
        <p14:creationId xmlns:p14="http://schemas.microsoft.com/office/powerpoint/2010/main" val="385536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ight Arrow 67">
            <a:extLst>
              <a:ext uri="{FF2B5EF4-FFF2-40B4-BE49-F238E27FC236}">
                <a16:creationId xmlns:a16="http://schemas.microsoft.com/office/drawing/2014/main" id="{E2339445-9E0C-964A-B4B4-14755CA8D6F4}"/>
              </a:ext>
            </a:extLst>
          </p:cNvPr>
          <p:cNvSpPr/>
          <p:nvPr/>
        </p:nvSpPr>
        <p:spPr bwMode="auto">
          <a:xfrm rot="1452840">
            <a:off x="4035427" y="2122172"/>
            <a:ext cx="1041541" cy="836912"/>
          </a:xfrm>
          <a:prstGeom prst="rightArrow">
            <a:avLst/>
          </a:prstGeom>
          <a:solidFill>
            <a:schemeClr val="tx1">
              <a:alpha val="39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69" name="Right Arrow 68">
            <a:extLst>
              <a:ext uri="{FF2B5EF4-FFF2-40B4-BE49-F238E27FC236}">
                <a16:creationId xmlns:a16="http://schemas.microsoft.com/office/drawing/2014/main" id="{C1A7CD5F-259B-2B47-A737-7D487D35DF28}"/>
              </a:ext>
            </a:extLst>
          </p:cNvPr>
          <p:cNvSpPr/>
          <p:nvPr/>
        </p:nvSpPr>
        <p:spPr bwMode="auto">
          <a:xfrm rot="20159128">
            <a:off x="3959303" y="4686625"/>
            <a:ext cx="1125881" cy="836912"/>
          </a:xfrm>
          <a:prstGeom prst="rightArrow">
            <a:avLst/>
          </a:prstGeom>
          <a:solidFill>
            <a:schemeClr val="tx1">
              <a:alpha val="27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28B6047-6C29-0F40-88F3-39D3A6683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287" y="2168165"/>
            <a:ext cx="2195899" cy="2658194"/>
          </a:xfrm>
          <a:prstGeom prst="rect">
            <a:avLst/>
          </a:prstGeom>
        </p:spPr>
      </p:pic>
      <p:pic>
        <p:nvPicPr>
          <p:cNvPr id="25" name="Graphic 24" descr="Target Audience">
            <a:extLst>
              <a:ext uri="{FF2B5EF4-FFF2-40B4-BE49-F238E27FC236}">
                <a16:creationId xmlns:a16="http://schemas.microsoft.com/office/drawing/2014/main" id="{3F39BBDD-677F-5448-85B6-A04315CBA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12" y="2623399"/>
            <a:ext cx="1879942" cy="1879942"/>
          </a:xfrm>
          <a:prstGeom prst="rect">
            <a:avLst/>
          </a:prstGeom>
        </p:spPr>
      </p:pic>
      <p:pic>
        <p:nvPicPr>
          <p:cNvPr id="31" name="Graphic 30" descr="Brain in head">
            <a:extLst>
              <a:ext uri="{FF2B5EF4-FFF2-40B4-BE49-F238E27FC236}">
                <a16:creationId xmlns:a16="http://schemas.microsoft.com/office/drawing/2014/main" id="{D986F397-A1FD-0F42-AD21-0BA612E5E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9682" y="2839142"/>
            <a:ext cx="1794982" cy="1794982"/>
          </a:xfrm>
          <a:prstGeom prst="rect">
            <a:avLst/>
          </a:prstGeom>
        </p:spPr>
      </p:pic>
      <p:pic>
        <p:nvPicPr>
          <p:cNvPr id="33" name="Graphic 32" descr="Male profile">
            <a:extLst>
              <a:ext uri="{FF2B5EF4-FFF2-40B4-BE49-F238E27FC236}">
                <a16:creationId xmlns:a16="http://schemas.microsoft.com/office/drawing/2014/main" id="{4699BF17-83AB-2944-A36E-AEA550A09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67318" y="3712354"/>
            <a:ext cx="914400" cy="914400"/>
          </a:xfrm>
          <a:prstGeom prst="rect">
            <a:avLst/>
          </a:prstGeom>
        </p:spPr>
      </p:pic>
      <p:pic>
        <p:nvPicPr>
          <p:cNvPr id="35" name="Graphic 34" descr="Female Profile">
            <a:extLst>
              <a:ext uri="{FF2B5EF4-FFF2-40B4-BE49-F238E27FC236}">
                <a16:creationId xmlns:a16="http://schemas.microsoft.com/office/drawing/2014/main" id="{9C39C22C-9DB0-E94F-B571-D4B44F7D19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68842" y="1924742"/>
            <a:ext cx="914400" cy="914400"/>
          </a:xfrm>
          <a:prstGeom prst="rect">
            <a:avLst/>
          </a:prstGeom>
        </p:spPr>
      </p:pic>
      <p:pic>
        <p:nvPicPr>
          <p:cNvPr id="37" name="Graphic 36" descr="School girl">
            <a:extLst>
              <a:ext uri="{FF2B5EF4-FFF2-40B4-BE49-F238E27FC236}">
                <a16:creationId xmlns:a16="http://schemas.microsoft.com/office/drawing/2014/main" id="{A3588865-E674-B646-B97C-BB06F6628D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48561" y="3712354"/>
            <a:ext cx="914400" cy="914400"/>
          </a:xfrm>
          <a:prstGeom prst="rect">
            <a:avLst/>
          </a:prstGeom>
        </p:spPr>
      </p:pic>
      <p:pic>
        <p:nvPicPr>
          <p:cNvPr id="39" name="Graphic 38" descr="School boy">
            <a:extLst>
              <a:ext uri="{FF2B5EF4-FFF2-40B4-BE49-F238E27FC236}">
                <a16:creationId xmlns:a16="http://schemas.microsoft.com/office/drawing/2014/main" id="{2DAECE14-3FE8-3B4F-BDB0-46C99F8FE0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67318" y="2257162"/>
            <a:ext cx="914400" cy="914400"/>
          </a:xfrm>
          <a:prstGeom prst="rect">
            <a:avLst/>
          </a:prstGeom>
        </p:spPr>
      </p:pic>
      <p:pic>
        <p:nvPicPr>
          <p:cNvPr id="41" name="Graphic 40" descr="User">
            <a:extLst>
              <a:ext uri="{FF2B5EF4-FFF2-40B4-BE49-F238E27FC236}">
                <a16:creationId xmlns:a16="http://schemas.microsoft.com/office/drawing/2014/main" id="{9165642E-0126-024A-AC3F-3C091647D0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68842" y="4287847"/>
            <a:ext cx="914400" cy="914400"/>
          </a:xfrm>
          <a:prstGeom prst="rect">
            <a:avLst/>
          </a:prstGeom>
        </p:spPr>
      </p:pic>
      <p:pic>
        <p:nvPicPr>
          <p:cNvPr id="42" name="Graphic 41" descr="User">
            <a:extLst>
              <a:ext uri="{FF2B5EF4-FFF2-40B4-BE49-F238E27FC236}">
                <a16:creationId xmlns:a16="http://schemas.microsoft.com/office/drawing/2014/main" id="{758E25D1-6433-7249-ABC7-E87A3064ED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048561" y="2257162"/>
            <a:ext cx="914400" cy="914400"/>
          </a:xfrm>
          <a:prstGeom prst="rect">
            <a:avLst/>
          </a:prstGeom>
        </p:spPr>
      </p:pic>
      <p:sp>
        <p:nvSpPr>
          <p:cNvPr id="43" name="Cloud 42">
            <a:extLst>
              <a:ext uri="{FF2B5EF4-FFF2-40B4-BE49-F238E27FC236}">
                <a16:creationId xmlns:a16="http://schemas.microsoft.com/office/drawing/2014/main" id="{5897B080-BE13-0D41-A9EE-7998BC49136E}"/>
              </a:ext>
            </a:extLst>
          </p:cNvPr>
          <p:cNvSpPr/>
          <p:nvPr/>
        </p:nvSpPr>
        <p:spPr bwMode="auto">
          <a:xfrm>
            <a:off x="1937886" y="1334580"/>
            <a:ext cx="2435748" cy="1667170"/>
          </a:xfrm>
          <a:prstGeom prst="cloud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id="{1CE0CC78-1595-FD47-9849-BDF2B1DB3BEA}"/>
              </a:ext>
            </a:extLst>
          </p:cNvPr>
          <p:cNvSpPr/>
          <p:nvPr/>
        </p:nvSpPr>
        <p:spPr bwMode="auto">
          <a:xfrm rot="11047693">
            <a:off x="1935104" y="4736605"/>
            <a:ext cx="2441313" cy="1774171"/>
          </a:xfrm>
          <a:prstGeom prst="cloud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AAA30291-EEB0-AA49-ACD6-1C7C07D6C306}"/>
              </a:ext>
            </a:extLst>
          </p:cNvPr>
          <p:cNvCxnSpPr>
            <a:stCxn id="31" idx="0"/>
            <a:endCxn id="43" idx="2"/>
          </p:cNvCxnSpPr>
          <p:nvPr/>
        </p:nvCxnSpPr>
        <p:spPr>
          <a:xfrm rot="5400000" flipH="1" flipV="1">
            <a:off x="1285819" y="2179520"/>
            <a:ext cx="670977" cy="648268"/>
          </a:xfrm>
          <a:prstGeom prst="curvedConnector2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>
            <a:extLst>
              <a:ext uri="{FF2B5EF4-FFF2-40B4-BE49-F238E27FC236}">
                <a16:creationId xmlns:a16="http://schemas.microsoft.com/office/drawing/2014/main" id="{6812419A-4F2B-9E41-8780-594AB900027E}"/>
              </a:ext>
            </a:extLst>
          </p:cNvPr>
          <p:cNvCxnSpPr>
            <a:cxnSpLocks/>
            <a:stCxn id="45" idx="0"/>
            <a:endCxn id="31" idx="2"/>
          </p:cNvCxnSpPr>
          <p:nvPr/>
        </p:nvCxnSpPr>
        <p:spPr>
          <a:xfrm rot="10800000">
            <a:off x="1297174" y="4634125"/>
            <a:ext cx="643127" cy="901839"/>
          </a:xfrm>
          <a:prstGeom prst="curvedConnector2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ight Arrow 69">
            <a:extLst>
              <a:ext uri="{FF2B5EF4-FFF2-40B4-BE49-F238E27FC236}">
                <a16:creationId xmlns:a16="http://schemas.microsoft.com/office/drawing/2014/main" id="{F221CA4D-FF47-8044-A3A8-97A27791B3F2}"/>
              </a:ext>
            </a:extLst>
          </p:cNvPr>
          <p:cNvSpPr/>
          <p:nvPr/>
        </p:nvSpPr>
        <p:spPr bwMode="auto">
          <a:xfrm>
            <a:off x="1673893" y="3417145"/>
            <a:ext cx="3446394" cy="836912"/>
          </a:xfrm>
          <a:prstGeom prst="rightArrow">
            <a:avLst/>
          </a:prstGeom>
          <a:solidFill>
            <a:schemeClr val="tx1">
              <a:alpha val="39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1D5B33B-ACB0-5446-9470-88665757FC31}"/>
              </a:ext>
            </a:extLst>
          </p:cNvPr>
          <p:cNvSpPr txBox="1"/>
          <p:nvPr/>
        </p:nvSpPr>
        <p:spPr>
          <a:xfrm>
            <a:off x="2265242" y="1687750"/>
            <a:ext cx="1933512" cy="8494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2"/>
                </a:solidFill>
                <a:latin typeface="Community" panose="02000303040000020003" pitchFamily="2" charset="0"/>
              </a:rPr>
              <a:t>What I Believe about Myself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4D6EB50-A9F1-EE4F-B473-4CE66B10333F}"/>
              </a:ext>
            </a:extLst>
          </p:cNvPr>
          <p:cNvSpPr txBox="1"/>
          <p:nvPr/>
        </p:nvSpPr>
        <p:spPr>
          <a:xfrm>
            <a:off x="2105247" y="5170093"/>
            <a:ext cx="2093507" cy="112646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2"/>
                </a:solidFill>
                <a:latin typeface="Community" panose="02000303040000020003" pitchFamily="2" charset="0"/>
              </a:rPr>
              <a:t>What I Believe about my Career</a:t>
            </a:r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0C58BB11-F422-3840-AD67-61A95635A811}"/>
              </a:ext>
            </a:extLst>
          </p:cNvPr>
          <p:cNvSpPr/>
          <p:nvPr/>
        </p:nvSpPr>
        <p:spPr bwMode="auto">
          <a:xfrm>
            <a:off x="10440026" y="567304"/>
            <a:ext cx="1522935" cy="1190466"/>
          </a:xfrm>
          <a:prstGeom prst="cloud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75" name="Cloud 74">
            <a:extLst>
              <a:ext uri="{FF2B5EF4-FFF2-40B4-BE49-F238E27FC236}">
                <a16:creationId xmlns:a16="http://schemas.microsoft.com/office/drawing/2014/main" id="{B5F90CFF-029E-9249-A5E6-AF5BD349A0A5}"/>
              </a:ext>
            </a:extLst>
          </p:cNvPr>
          <p:cNvSpPr/>
          <p:nvPr/>
        </p:nvSpPr>
        <p:spPr bwMode="auto">
          <a:xfrm rot="11100979">
            <a:off x="8194710" y="5441527"/>
            <a:ext cx="1864815" cy="1267864"/>
          </a:xfrm>
          <a:prstGeom prst="cloud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129CCD4-6B12-6C42-B3FF-B8972CD9311D}"/>
              </a:ext>
            </a:extLst>
          </p:cNvPr>
          <p:cNvCxnSpPr>
            <a:cxnSpLocks/>
          </p:cNvCxnSpPr>
          <p:nvPr/>
        </p:nvCxnSpPr>
        <p:spPr>
          <a:xfrm flipH="1">
            <a:off x="7316186" y="3623739"/>
            <a:ext cx="2061730" cy="0"/>
          </a:xfrm>
          <a:prstGeom prst="line">
            <a:avLst/>
          </a:prstGeom>
          <a:ln w="76200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0B383DB8-6C5C-D740-9EA9-8CCDAD516ADE}"/>
              </a:ext>
            </a:extLst>
          </p:cNvPr>
          <p:cNvSpPr txBox="1"/>
          <p:nvPr/>
        </p:nvSpPr>
        <p:spPr>
          <a:xfrm>
            <a:off x="10257352" y="645332"/>
            <a:ext cx="1879942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2"/>
                </a:solidFill>
                <a:latin typeface="Community" panose="02000303040000020003" pitchFamily="2" charset="0"/>
              </a:rPr>
              <a:t>What I They believe about themselves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EABAC23-8BCB-0E49-8AD8-21590EAE7BD0}"/>
              </a:ext>
            </a:extLst>
          </p:cNvPr>
          <p:cNvSpPr txBox="1"/>
          <p:nvPr/>
        </p:nvSpPr>
        <p:spPr>
          <a:xfrm>
            <a:off x="8231442" y="5660567"/>
            <a:ext cx="1879942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2"/>
                </a:solidFill>
                <a:latin typeface="Community" panose="02000303040000020003" pitchFamily="2" charset="0"/>
              </a:rPr>
              <a:t>What I They believe about their career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0BBF6C8-7A78-8A4D-8E12-1DB6F6BAA7F7}"/>
              </a:ext>
            </a:extLst>
          </p:cNvPr>
          <p:cNvCxnSpPr>
            <a:cxnSpLocks/>
          </p:cNvCxnSpPr>
          <p:nvPr/>
        </p:nvCxnSpPr>
        <p:spPr>
          <a:xfrm flipH="1">
            <a:off x="9280713" y="3994945"/>
            <a:ext cx="710597" cy="1541019"/>
          </a:xfrm>
          <a:prstGeom prst="line">
            <a:avLst/>
          </a:prstGeom>
          <a:ln w="76200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F61FD37-DB93-6649-B17C-51A4052AF27A}"/>
              </a:ext>
            </a:extLst>
          </p:cNvPr>
          <p:cNvCxnSpPr>
            <a:cxnSpLocks/>
          </p:cNvCxnSpPr>
          <p:nvPr/>
        </p:nvCxnSpPr>
        <p:spPr>
          <a:xfrm flipH="1">
            <a:off x="10378976" y="1655453"/>
            <a:ext cx="669585" cy="1480408"/>
          </a:xfrm>
          <a:prstGeom prst="line">
            <a:avLst/>
          </a:prstGeom>
          <a:ln w="76200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00087CF0-1E1A-7E40-9E41-4157BC1873F0}"/>
              </a:ext>
            </a:extLst>
          </p:cNvPr>
          <p:cNvSpPr txBox="1"/>
          <p:nvPr/>
        </p:nvSpPr>
        <p:spPr>
          <a:xfrm>
            <a:off x="465674" y="215068"/>
            <a:ext cx="11671620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Community" panose="02000303040000020003" pitchFamily="2" charset="0"/>
              </a:rPr>
              <a:t>The Bias Behind Your Value Proposition</a:t>
            </a:r>
          </a:p>
        </p:txBody>
      </p:sp>
    </p:spTree>
    <p:extLst>
      <p:ext uri="{BB962C8B-B14F-4D97-AF65-F5344CB8AC3E}">
        <p14:creationId xmlns:p14="http://schemas.microsoft.com/office/powerpoint/2010/main" val="236639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43" grpId="0" animBg="1"/>
      <p:bldP spid="45" grpId="0" animBg="1"/>
      <p:bldP spid="72" grpId="0"/>
      <p:bldP spid="73" grpId="0"/>
      <p:bldP spid="74" grpId="0" animBg="1"/>
      <p:bldP spid="75" grpId="0" animBg="1"/>
      <p:bldP spid="80" grpId="0"/>
      <p:bldP spid="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9F46D-BE05-F84E-A871-9C69D487D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7" y="222447"/>
            <a:ext cx="10056812" cy="1181862"/>
          </a:xfrm>
        </p:spPr>
        <p:txBody>
          <a:bodyPr/>
          <a:lstStyle/>
          <a:p>
            <a:r>
              <a:rPr lang="en-US" dirty="0"/>
              <a:t>7 Toxic Career Path Myths: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7C6519-16E6-C349-9194-298BF309B9CB}"/>
              </a:ext>
            </a:extLst>
          </p:cNvPr>
          <p:cNvSpPr txBox="1"/>
          <p:nvPr/>
        </p:nvSpPr>
        <p:spPr>
          <a:xfrm>
            <a:off x="1190846" y="1339694"/>
            <a:ext cx="8771861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A successful career path is a straight line.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8FEF62-1465-6D42-809F-B5F4889B56EE}"/>
              </a:ext>
            </a:extLst>
          </p:cNvPr>
          <p:cNvSpPr txBox="1"/>
          <p:nvPr/>
        </p:nvSpPr>
        <p:spPr>
          <a:xfrm>
            <a:off x="1190845" y="2054888"/>
            <a:ext cx="8771861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You need a 10-year plan right now.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0CC0F5-0EBA-2D45-8720-F3A080DF21FA}"/>
              </a:ext>
            </a:extLst>
          </p:cNvPr>
          <p:cNvSpPr txBox="1"/>
          <p:nvPr/>
        </p:nvSpPr>
        <p:spPr>
          <a:xfrm>
            <a:off x="1190845" y="2747684"/>
            <a:ext cx="9452346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Not getting a role indicates I have low value.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FD0AE5-0BDD-0A49-8B56-D0D62BAD93F3}"/>
              </a:ext>
            </a:extLst>
          </p:cNvPr>
          <p:cNvSpPr txBox="1"/>
          <p:nvPr/>
        </p:nvSpPr>
        <p:spPr>
          <a:xfrm>
            <a:off x="1190845" y="3423873"/>
            <a:ext cx="9452346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You need to work for an amazing brand.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95D857-F0C6-3644-95AF-1AEC964D6785}"/>
              </a:ext>
            </a:extLst>
          </p:cNvPr>
          <p:cNvSpPr txBox="1"/>
          <p:nvPr/>
        </p:nvSpPr>
        <p:spPr>
          <a:xfrm>
            <a:off x="1190845" y="4116669"/>
            <a:ext cx="9452346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Your degree focus defines your career.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35ECCC-6BE6-3347-A389-7C2220B52AEB}"/>
              </a:ext>
            </a:extLst>
          </p:cNvPr>
          <p:cNvSpPr txBox="1"/>
          <p:nvPr/>
        </p:nvSpPr>
        <p:spPr>
          <a:xfrm>
            <a:off x="1190845" y="4792858"/>
            <a:ext cx="9452346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A specific “title” will give job security.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9A1A61-3E54-8949-B18B-2AA8AE63F609}"/>
              </a:ext>
            </a:extLst>
          </p:cNvPr>
          <p:cNvSpPr txBox="1"/>
          <p:nvPr/>
        </p:nvSpPr>
        <p:spPr>
          <a:xfrm>
            <a:off x="1190844" y="5485654"/>
            <a:ext cx="11245631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Asking questions about career pathing shows weakness.</a:t>
            </a:r>
          </a:p>
        </p:txBody>
      </p:sp>
    </p:spTree>
    <p:extLst>
      <p:ext uri="{BB962C8B-B14F-4D97-AF65-F5344CB8AC3E}">
        <p14:creationId xmlns:p14="http://schemas.microsoft.com/office/powerpoint/2010/main" val="129728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great profile</a:t>
            </a:r>
          </a:p>
        </p:txBody>
      </p:sp>
    </p:spTree>
    <p:extLst>
      <p:ext uri="{BB962C8B-B14F-4D97-AF65-F5344CB8AC3E}">
        <p14:creationId xmlns:p14="http://schemas.microsoft.com/office/powerpoint/2010/main" val="365302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24"/>
          <p:cNvSpPr/>
          <p:nvPr/>
        </p:nvSpPr>
        <p:spPr>
          <a:xfrm>
            <a:off x="72" y="5637754"/>
            <a:ext cx="12436331" cy="1356772"/>
          </a:xfrm>
          <a:prstGeom prst="rect">
            <a:avLst/>
          </a:prstGeom>
          <a:gradFill>
            <a:gsLst>
              <a:gs pos="52349">
                <a:srgbClr val="434649"/>
              </a:gs>
              <a:gs pos="100000">
                <a:srgbClr val="1E2225"/>
              </a:gs>
            </a:gsLst>
            <a:path>
              <a:fillToRect l="50000" t="50000" r="49999" b="50000"/>
            </a:path>
          </a:gradFill>
          <a:ln w="12700">
            <a:miter lim="400000"/>
          </a:ln>
        </p:spPr>
        <p:txBody>
          <a:bodyPr lIns="36430" tIns="36430" rIns="36430" bIns="36430"/>
          <a:lstStyle/>
          <a:p>
            <a:pPr algn="ctr" defTabSz="466367">
              <a:lnSpc>
                <a:spcPct val="110000"/>
              </a:lnSpc>
              <a:defRPr sz="8900">
                <a:solidFill>
                  <a:srgbClr val="FFFFFF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endParaRPr sz="4539">
              <a:solidFill>
                <a:srgbClr val="FFFFFF"/>
              </a:solidFill>
              <a:latin typeface="Arial"/>
              <a:sym typeface="Source Sans Pro Light"/>
            </a:endParaRPr>
          </a:p>
        </p:txBody>
      </p:sp>
      <p:sp>
        <p:nvSpPr>
          <p:cNvPr id="16" name="Shape 125"/>
          <p:cNvSpPr/>
          <p:nvPr/>
        </p:nvSpPr>
        <p:spPr>
          <a:xfrm>
            <a:off x="144" y="5496496"/>
            <a:ext cx="12436331" cy="1356772"/>
          </a:xfrm>
          <a:prstGeom prst="rect">
            <a:avLst/>
          </a:prstGeom>
          <a:gradFill>
            <a:gsLst>
              <a:gs pos="52933">
                <a:srgbClr val="434649">
                  <a:alpha val="32236"/>
                </a:srgbClr>
              </a:gs>
              <a:gs pos="100000">
                <a:srgbClr val="1E2225">
                  <a:alpha val="32236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36430" tIns="36430" rIns="36430" bIns="36430"/>
          <a:lstStyle/>
          <a:p>
            <a:pPr algn="ctr" defTabSz="466367">
              <a:lnSpc>
                <a:spcPct val="110000"/>
              </a:lnSpc>
              <a:defRPr sz="8900">
                <a:solidFill>
                  <a:srgbClr val="FFFFFF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endParaRPr sz="4539">
              <a:solidFill>
                <a:srgbClr val="FFFFFF"/>
              </a:solidFill>
              <a:latin typeface="Arial"/>
              <a:sym typeface="Source Sans Pro Light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8034526" y="2665713"/>
            <a:ext cx="758265" cy="0"/>
          </a:xfrm>
          <a:prstGeom prst="line">
            <a:avLst/>
          </a:prstGeom>
          <a:ln w="12700" cap="rnd">
            <a:solidFill>
              <a:schemeClr val="tx2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34526" y="2078613"/>
            <a:ext cx="1566454" cy="282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defTabSz="233172">
              <a:spcBef>
                <a:spcPct val="20000"/>
              </a:spcBef>
              <a:buClr>
                <a:srgbClr val="00A9ED"/>
              </a:buClr>
            </a:pPr>
            <a:r>
              <a:rPr lang="en-US" sz="1836" spc="153" dirty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ADD A PHOTO</a:t>
            </a:r>
          </a:p>
        </p:txBody>
      </p:sp>
      <p:sp>
        <p:nvSpPr>
          <p:cNvPr id="11" name="Shape 956"/>
          <p:cNvSpPr/>
          <p:nvPr/>
        </p:nvSpPr>
        <p:spPr>
          <a:xfrm>
            <a:off x="8019238" y="2898256"/>
            <a:ext cx="3672536" cy="1769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25906" rIns="25906" bIns="25906" anchor="t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>
                <a:latin typeface="Avenir Next LT Pro Light"/>
                <a:ea typeface="Avenir Next LT Pro Light"/>
                <a:cs typeface="Avenir Next LT Pro Light"/>
                <a:sym typeface="Avenir Next LT Pro Light"/>
              </a:defRPr>
            </a:lvl1pPr>
          </a:lstStyle>
          <a:p>
            <a:pPr defTabSz="466367">
              <a:spcAft>
                <a:spcPts val="1224"/>
              </a:spcAft>
            </a:pP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Members with a photo get up to:</a:t>
            </a:r>
          </a:p>
          <a:p>
            <a:pPr defTabSz="466367">
              <a:spcAft>
                <a:spcPts val="1224"/>
              </a:spcAft>
              <a:buClr>
                <a:srgbClr val="00A9ED"/>
              </a:buClr>
            </a:pPr>
            <a:r>
              <a:rPr lang="en-US" sz="2040" dirty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9x</a:t>
            </a:r>
            <a:r>
              <a:rPr lang="en-US" sz="2040" dirty="0">
                <a:solidFill>
                  <a:srgbClr val="FFFFFF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more connection requests</a:t>
            </a:r>
          </a:p>
          <a:p>
            <a:pPr defTabSz="466367">
              <a:spcAft>
                <a:spcPts val="1224"/>
              </a:spcAft>
              <a:buClr>
                <a:srgbClr val="00A9ED"/>
              </a:buClr>
            </a:pPr>
            <a:r>
              <a:rPr lang="en-US" sz="2040" dirty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Source Sans Pro" charset="0"/>
              </a:rPr>
              <a:t>21x</a:t>
            </a:r>
            <a:r>
              <a:rPr lang="en-US" sz="2040" dirty="0">
                <a:solidFill>
                  <a:srgbClr val="FFFFFF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more Profile views</a:t>
            </a:r>
          </a:p>
          <a:p>
            <a:pPr defTabSz="466367">
              <a:spcAft>
                <a:spcPts val="1224"/>
              </a:spcAft>
              <a:buClr>
                <a:srgbClr val="00A9ED"/>
              </a:buClr>
            </a:pPr>
            <a:r>
              <a:rPr lang="en-US" sz="2040" dirty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Source Sans Pro" charset="0"/>
              </a:rPr>
              <a:t>36x </a:t>
            </a: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more messages</a:t>
            </a:r>
            <a:endParaRPr sz="204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0"/>
              </a:gra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5BB84-674C-2D42-839F-5C72B4B180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1143" b="13173"/>
          <a:stretch/>
        </p:blipFill>
        <p:spPr>
          <a:xfrm>
            <a:off x="72" y="427460"/>
            <a:ext cx="7522370" cy="5210292"/>
          </a:xfrm>
          <a:prstGeom prst="rect">
            <a:avLst/>
          </a:prstGeom>
        </p:spPr>
      </p:pic>
      <p:pic>
        <p:nvPicPr>
          <p:cNvPr id="13" name="pasted-image.pdf">
            <a:extLst>
              <a:ext uri="{FF2B5EF4-FFF2-40B4-BE49-F238E27FC236}">
                <a16:creationId xmlns:a16="http://schemas.microsoft.com/office/drawing/2014/main" id="{84721593-BFDD-5940-89A3-FA648E1CF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4852" y="121724"/>
            <a:ext cx="9912218" cy="6047581"/>
          </a:xfrm>
          <a:prstGeom prst="rect">
            <a:avLst/>
          </a:prstGeom>
          <a:ln w="12700"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296DD1-C8A0-1B42-AA29-1B66E2DF6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68" b="78090" l="7532" r="88861">
                        <a14:foregroundMark x1="11203" y1="17496" x2="11392" y2="22713"/>
                        <a14:foregroundMark x1="8924" y1="17737" x2="8165" y2="21589"/>
                        <a14:foregroundMark x1="7405" y1="16533" x2="7722" y2="24799"/>
                        <a14:foregroundMark x1="7722" y1="24799" x2="14177" y2="24157"/>
                        <a14:foregroundMark x1="14177" y1="24157" x2="11899" y2="16212"/>
                        <a14:foregroundMark x1="11899" y1="16212" x2="8481" y2="16212"/>
                        <a14:foregroundMark x1="5796" y1="21308" x2="7532" y2="26645"/>
                        <a14:foregroundMark x1="7532" y1="26645" x2="13861" y2="29294"/>
                        <a14:foregroundMark x1="13861" y1="29294" x2="17215" y2="22552"/>
                        <a14:foregroundMark x1="17215" y1="22552" x2="17215" y2="22151"/>
                        <a14:backgroundMark x1="6519" y1="32745" x2="28861" y2="36758"/>
                        <a14:backgroundMark x1="28861" y1="36758" x2="35506" y2="35795"/>
                        <a14:backgroundMark x1="35506" y1="35795" x2="36013" y2="35313"/>
                        <a14:backgroundMark x1="4873" y1="17175" x2="4684" y2="22231"/>
                      </a14:backgroundRemoval>
                    </a14:imgEffect>
                  </a14:imgLayer>
                </a14:imgProps>
              </a:ext>
            </a:extLst>
          </a:blip>
          <a:srcRect r="77644" b="67777"/>
          <a:stretch/>
        </p:blipFill>
        <p:spPr>
          <a:xfrm>
            <a:off x="72" y="427460"/>
            <a:ext cx="1701136" cy="193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7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24"/>
          <p:cNvSpPr/>
          <p:nvPr/>
        </p:nvSpPr>
        <p:spPr>
          <a:xfrm>
            <a:off x="72" y="5637754"/>
            <a:ext cx="12436331" cy="1356772"/>
          </a:xfrm>
          <a:prstGeom prst="rect">
            <a:avLst/>
          </a:prstGeom>
          <a:gradFill>
            <a:gsLst>
              <a:gs pos="52349">
                <a:srgbClr val="434649"/>
              </a:gs>
              <a:gs pos="100000">
                <a:srgbClr val="1E2225"/>
              </a:gs>
            </a:gsLst>
            <a:path>
              <a:fillToRect l="50000" t="50000" r="49999" b="50000"/>
            </a:path>
          </a:gradFill>
          <a:ln w="12700">
            <a:miter lim="400000"/>
          </a:ln>
        </p:spPr>
        <p:txBody>
          <a:bodyPr lIns="36430" tIns="36430" rIns="36430" bIns="36430"/>
          <a:lstStyle/>
          <a:p>
            <a:pPr algn="ctr" defTabSz="466367">
              <a:lnSpc>
                <a:spcPct val="110000"/>
              </a:lnSpc>
              <a:defRPr sz="8900">
                <a:solidFill>
                  <a:srgbClr val="FFFFFF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endParaRPr sz="4539">
              <a:solidFill>
                <a:srgbClr val="FFFFFF"/>
              </a:solidFill>
              <a:latin typeface="Arial"/>
              <a:sym typeface="Source Sans Pro Light"/>
            </a:endParaRPr>
          </a:p>
        </p:txBody>
      </p:sp>
      <p:sp>
        <p:nvSpPr>
          <p:cNvPr id="16" name="Shape 125"/>
          <p:cNvSpPr/>
          <p:nvPr/>
        </p:nvSpPr>
        <p:spPr>
          <a:xfrm>
            <a:off x="144" y="5496496"/>
            <a:ext cx="12436331" cy="1356772"/>
          </a:xfrm>
          <a:prstGeom prst="rect">
            <a:avLst/>
          </a:prstGeom>
          <a:gradFill>
            <a:gsLst>
              <a:gs pos="52933">
                <a:srgbClr val="434649">
                  <a:alpha val="32236"/>
                </a:srgbClr>
              </a:gs>
              <a:gs pos="100000">
                <a:srgbClr val="1E2225">
                  <a:alpha val="32236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36430" tIns="36430" rIns="36430" bIns="36430"/>
          <a:lstStyle/>
          <a:p>
            <a:pPr algn="ctr" defTabSz="466367">
              <a:lnSpc>
                <a:spcPct val="110000"/>
              </a:lnSpc>
              <a:defRPr sz="8900">
                <a:solidFill>
                  <a:srgbClr val="FFFFFF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endParaRPr sz="4539">
              <a:solidFill>
                <a:srgbClr val="FFFFFF"/>
              </a:solidFill>
              <a:latin typeface="Arial"/>
              <a:sym typeface="Source Sans Pro Light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8034526" y="2665713"/>
            <a:ext cx="758265" cy="0"/>
          </a:xfrm>
          <a:prstGeom prst="line">
            <a:avLst/>
          </a:prstGeom>
          <a:ln w="12700" cap="rnd">
            <a:solidFill>
              <a:schemeClr val="tx2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34526" y="2078613"/>
            <a:ext cx="3276987" cy="282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defTabSz="233172">
              <a:spcBef>
                <a:spcPct val="20000"/>
              </a:spcBef>
              <a:buClr>
                <a:srgbClr val="00A9ED"/>
              </a:buClr>
            </a:pPr>
            <a:r>
              <a:rPr lang="en-US" sz="1836" spc="153" dirty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ADD A BACKGROUND PHOTO</a:t>
            </a:r>
          </a:p>
        </p:txBody>
      </p:sp>
      <p:sp>
        <p:nvSpPr>
          <p:cNvPr id="11" name="Shape 956"/>
          <p:cNvSpPr/>
          <p:nvPr/>
        </p:nvSpPr>
        <p:spPr>
          <a:xfrm>
            <a:off x="8019238" y="2898256"/>
            <a:ext cx="3672536" cy="1301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25906" rIns="25906" bIns="25906" anchor="t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>
                <a:latin typeface="Avenir Next LT Pro Light"/>
                <a:ea typeface="Avenir Next LT Pro Light"/>
                <a:cs typeface="Avenir Next LT Pro Light"/>
                <a:sym typeface="Avenir Next LT Pro Light"/>
              </a:defRPr>
            </a:lvl1pPr>
          </a:lstStyle>
          <a:p>
            <a:pPr defTabSz="466367">
              <a:spcAft>
                <a:spcPts val="1224"/>
              </a:spcAft>
            </a:pP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Let Viewers Know:</a:t>
            </a:r>
          </a:p>
          <a:p>
            <a:pPr defTabSz="466367">
              <a:spcAft>
                <a:spcPts val="1224"/>
              </a:spcAft>
            </a:pP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Your Profile is Up To Date</a:t>
            </a:r>
          </a:p>
          <a:p>
            <a:pPr defTabSz="466367">
              <a:spcAft>
                <a:spcPts val="1224"/>
              </a:spcAft>
            </a:pP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You Care</a:t>
            </a:r>
            <a:endParaRPr sz="204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0"/>
              </a:gra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5BB84-674C-2D42-839F-5C72B4B180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1143" b="13173"/>
          <a:stretch/>
        </p:blipFill>
        <p:spPr>
          <a:xfrm>
            <a:off x="72" y="427460"/>
            <a:ext cx="7522370" cy="5210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A0FD82-CCEE-A840-A50E-3F87FB68F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1" b="78090" l="5127" r="88861">
                        <a14:foregroundMark x1="6519" y1="4976" x2="13671" y2="5217"/>
                        <a14:foregroundMark x1="13671" y1="5217" x2="20380" y2="5136"/>
                        <a14:foregroundMark x1="20380" y1="5136" x2="42722" y2="5618"/>
                        <a14:foregroundMark x1="42722" y1="5618" x2="49114" y2="5056"/>
                        <a14:foregroundMark x1="49114" y1="5056" x2="56329" y2="6180"/>
                        <a14:foregroundMark x1="56329" y1="6180" x2="62152" y2="10835"/>
                        <a14:foregroundMark x1="62152" y1="10835" x2="57342" y2="17255"/>
                        <a14:foregroundMark x1="57342" y1="17255" x2="41899" y2="18379"/>
                        <a14:foregroundMark x1="41899" y1="18379" x2="11139" y2="9069"/>
                        <a14:foregroundMark x1="11139" y1="9069" x2="5127" y2="12520"/>
                        <a14:foregroundMark x1="4241" y1="4414" x2="18861" y2="3210"/>
                        <a14:foregroundMark x1="18861" y1="3210" x2="33418" y2="4013"/>
                        <a14:foregroundMark x1="33418" y1="4013" x2="47532" y2="3692"/>
                        <a14:foregroundMark x1="47532" y1="3692" x2="54684" y2="3852"/>
                        <a14:foregroundMark x1="54684" y1="3852" x2="61392" y2="3451"/>
                        <a14:foregroundMark x1="61392" y1="3451" x2="66456" y2="7464"/>
                        <a14:backgroundMark x1="7911" y1="22552" x2="11076" y2="15570"/>
                        <a14:backgroundMark x1="11076" y1="15570" x2="16076" y2="20465"/>
                        <a14:backgroundMark x1="16076" y1="20465" x2="12278" y2="26806"/>
                        <a14:backgroundMark x1="12278" y1="26806" x2="7278" y2="21509"/>
                        <a14:backgroundMark x1="7278" y1="21509" x2="7278" y2="20225"/>
                      </a14:backgroundRemoval>
                    </a14:imgEffect>
                  </a14:imgLayer>
                </a14:imgProps>
              </a:ext>
            </a:extLst>
          </a:blip>
          <a:srcRect r="28507" b="72484"/>
          <a:stretch/>
        </p:blipFill>
        <p:spPr>
          <a:xfrm>
            <a:off x="0" y="427458"/>
            <a:ext cx="5440101" cy="1651150"/>
          </a:xfrm>
          <a:prstGeom prst="rect">
            <a:avLst/>
          </a:prstGeom>
        </p:spPr>
      </p:pic>
      <p:pic>
        <p:nvPicPr>
          <p:cNvPr id="17" name="pasted-image.pdf">
            <a:extLst>
              <a:ext uri="{FF2B5EF4-FFF2-40B4-BE49-F238E27FC236}">
                <a16:creationId xmlns:a16="http://schemas.microsoft.com/office/drawing/2014/main" id="{54A97ED9-794E-7843-BAD7-480369192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94852" y="121724"/>
            <a:ext cx="9912218" cy="6047581"/>
          </a:xfrm>
          <a:prstGeom prst="rect">
            <a:avLst/>
          </a:prstGeom>
          <a:ln w="12700"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31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24"/>
          <p:cNvSpPr/>
          <p:nvPr/>
        </p:nvSpPr>
        <p:spPr>
          <a:xfrm>
            <a:off x="72" y="5637754"/>
            <a:ext cx="12436331" cy="1356772"/>
          </a:xfrm>
          <a:prstGeom prst="rect">
            <a:avLst/>
          </a:prstGeom>
          <a:gradFill>
            <a:gsLst>
              <a:gs pos="52349">
                <a:srgbClr val="434649"/>
              </a:gs>
              <a:gs pos="100000">
                <a:srgbClr val="1E2225"/>
              </a:gs>
            </a:gsLst>
            <a:path>
              <a:fillToRect l="50000" t="50000" r="49999" b="50000"/>
            </a:path>
          </a:gradFill>
          <a:ln w="12700">
            <a:miter lim="400000"/>
          </a:ln>
        </p:spPr>
        <p:txBody>
          <a:bodyPr lIns="36430" tIns="36430" rIns="36430" bIns="36430"/>
          <a:lstStyle/>
          <a:p>
            <a:pPr algn="ctr" defTabSz="466367">
              <a:lnSpc>
                <a:spcPct val="110000"/>
              </a:lnSpc>
              <a:defRPr sz="8900">
                <a:solidFill>
                  <a:srgbClr val="FFFFFF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endParaRPr sz="4539">
              <a:solidFill>
                <a:srgbClr val="FFFFFF"/>
              </a:solidFill>
              <a:latin typeface="Arial"/>
              <a:sym typeface="Source Sans Pro Light"/>
            </a:endParaRPr>
          </a:p>
        </p:txBody>
      </p:sp>
      <p:sp>
        <p:nvSpPr>
          <p:cNvPr id="16" name="Shape 125"/>
          <p:cNvSpPr/>
          <p:nvPr/>
        </p:nvSpPr>
        <p:spPr>
          <a:xfrm>
            <a:off x="144" y="5496496"/>
            <a:ext cx="12436331" cy="1356772"/>
          </a:xfrm>
          <a:prstGeom prst="rect">
            <a:avLst/>
          </a:prstGeom>
          <a:gradFill>
            <a:gsLst>
              <a:gs pos="52933">
                <a:srgbClr val="434649">
                  <a:alpha val="32236"/>
                </a:srgbClr>
              </a:gs>
              <a:gs pos="100000">
                <a:srgbClr val="1E2225">
                  <a:alpha val="32236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36430" tIns="36430" rIns="36430" bIns="36430"/>
          <a:lstStyle/>
          <a:p>
            <a:pPr algn="ctr" defTabSz="466367">
              <a:lnSpc>
                <a:spcPct val="110000"/>
              </a:lnSpc>
              <a:defRPr sz="8900">
                <a:solidFill>
                  <a:srgbClr val="FFFFFF"/>
                </a:solidFill>
                <a:latin typeface="+mj-lt"/>
                <a:ea typeface="+mj-ea"/>
                <a:cs typeface="+mj-cs"/>
                <a:sym typeface="Source Sans Pro Light"/>
              </a:defRPr>
            </a:pPr>
            <a:endParaRPr sz="4539">
              <a:solidFill>
                <a:srgbClr val="FFFFFF"/>
              </a:solidFill>
              <a:latin typeface="Arial"/>
              <a:sym typeface="Source Sans Pro Light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8034526" y="2665713"/>
            <a:ext cx="758265" cy="0"/>
          </a:xfrm>
          <a:prstGeom prst="line">
            <a:avLst/>
          </a:prstGeom>
          <a:ln w="12700" cap="rnd">
            <a:solidFill>
              <a:schemeClr val="tx2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975588" y="2266929"/>
            <a:ext cx="3907673" cy="282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defTabSz="233172">
              <a:spcBef>
                <a:spcPct val="20000"/>
              </a:spcBef>
              <a:buClr>
                <a:srgbClr val="00A9ED"/>
              </a:buClr>
            </a:pPr>
            <a:r>
              <a:rPr lang="en-US" sz="1836" spc="153" dirty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CREATE A COMPELLING HEADLINE</a:t>
            </a:r>
          </a:p>
        </p:txBody>
      </p:sp>
      <p:sp>
        <p:nvSpPr>
          <p:cNvPr id="11" name="Shape 956"/>
          <p:cNvSpPr/>
          <p:nvPr/>
        </p:nvSpPr>
        <p:spPr>
          <a:xfrm>
            <a:off x="8019238" y="2898256"/>
            <a:ext cx="3672536" cy="1769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25906" rIns="25906" bIns="25906" anchor="t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>
                <a:latin typeface="Avenir Next LT Pro Light"/>
                <a:ea typeface="Avenir Next LT Pro Light"/>
                <a:cs typeface="Avenir Next LT Pro Light"/>
                <a:sym typeface="Avenir Next LT Pro Light"/>
              </a:defRPr>
            </a:lvl1pPr>
          </a:lstStyle>
          <a:p>
            <a:pPr defTabSz="466367">
              <a:spcAft>
                <a:spcPts val="1224"/>
              </a:spcAft>
            </a:pP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Your Headline Should:</a:t>
            </a:r>
          </a:p>
          <a:p>
            <a:pPr defTabSz="466367">
              <a:spcAft>
                <a:spcPts val="1224"/>
              </a:spcAft>
              <a:buClr>
                <a:srgbClr val="00A9ED"/>
              </a:buClr>
            </a:pPr>
            <a:r>
              <a:rPr lang="en-US" sz="2040" dirty="0">
                <a:solidFill>
                  <a:schemeClr val="accent6"/>
                </a:solidFill>
                <a:latin typeface="Source Sans Pro" charset="0"/>
                <a:ea typeface="Source Sans Pro" charset="0"/>
                <a:cs typeface="Source Sans Pro" charset="0"/>
              </a:rPr>
              <a:t>Set Perception Bias</a:t>
            </a:r>
          </a:p>
          <a:p>
            <a:pPr defTabSz="466367">
              <a:spcAft>
                <a:spcPts val="1224"/>
              </a:spcAft>
              <a:buClr>
                <a:srgbClr val="00A9ED"/>
              </a:buClr>
            </a:pP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Be Your Intro to Your Hero</a:t>
            </a:r>
          </a:p>
          <a:p>
            <a:pPr defTabSz="466367">
              <a:spcAft>
                <a:spcPts val="1224"/>
              </a:spcAft>
              <a:buClr>
                <a:srgbClr val="00A9ED"/>
              </a:buClr>
            </a:pPr>
            <a:r>
              <a:rPr lang="en-US" sz="204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ource Sans Pro" charset="0"/>
                <a:ea typeface="Source Sans Pro" charset="0"/>
                <a:cs typeface="Source Sans Pro" charset="0"/>
              </a:rPr>
              <a:t>Define Your Brand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5BB84-674C-2D42-839F-5C72B4B180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1143" b="13173"/>
          <a:stretch/>
        </p:blipFill>
        <p:spPr>
          <a:xfrm>
            <a:off x="72" y="427460"/>
            <a:ext cx="7522370" cy="5210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DF4551-34BC-0A4D-9164-AF162E70E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1" t="34759" r="63976" b="61365"/>
          <a:stretch/>
        </p:blipFill>
        <p:spPr>
          <a:xfrm>
            <a:off x="277792" y="2549441"/>
            <a:ext cx="2430684" cy="232543"/>
          </a:xfrm>
          <a:prstGeom prst="rect">
            <a:avLst/>
          </a:prstGeom>
        </p:spPr>
      </p:pic>
      <p:pic>
        <p:nvPicPr>
          <p:cNvPr id="12" name="pasted-image.pdf">
            <a:extLst>
              <a:ext uri="{FF2B5EF4-FFF2-40B4-BE49-F238E27FC236}">
                <a16:creationId xmlns:a16="http://schemas.microsoft.com/office/drawing/2014/main" id="{D419B719-8DA2-0C4F-990C-27B3F3780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4852" y="121724"/>
            <a:ext cx="9912218" cy="6047581"/>
          </a:xfrm>
          <a:prstGeom prst="rect">
            <a:avLst/>
          </a:prstGeom>
          <a:ln w="12700"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1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3-50088_Microsoft_Inspire_Template">
  <a:themeElements>
    <a:clrScheme name="Custom 14">
      <a:dk1>
        <a:srgbClr val="3A3A3A"/>
      </a:dk1>
      <a:lt1>
        <a:srgbClr val="FFFFFF"/>
      </a:lt1>
      <a:dk2>
        <a:srgbClr val="0073B1"/>
      </a:dk2>
      <a:lt2>
        <a:srgbClr val="E6E6E6"/>
      </a:lt2>
      <a:accent1>
        <a:srgbClr val="0091CA"/>
      </a:accent1>
      <a:accent2>
        <a:srgbClr val="00188F"/>
      </a:accent2>
      <a:accent3>
        <a:srgbClr val="737373"/>
      </a:accent3>
      <a:accent4>
        <a:srgbClr val="002050"/>
      </a:accent4>
      <a:accent5>
        <a:srgbClr val="0078D7"/>
      </a:accent5>
      <a:accent6>
        <a:srgbClr val="D2D2D2"/>
      </a:accent6>
      <a:hlink>
        <a:srgbClr val="003F67"/>
      </a:hlink>
      <a:folHlink>
        <a:srgbClr val="003F67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nspire_2017_LinkedIn_Template.potx" id="{12881503-8D53-444B-83C3-9B0EEAE8B526}" vid="{C4D1387A-8330-433E-BA9B-D73693DAE6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ssion_x0020_Code xmlns="04e01bb1-6d80-42e9-ae53-416b1e8aa845" xsi:nil="true"/>
    <LikesCount xmlns="http://schemas.microsoft.com/sharepoint/v3" xsi:nil="true"/>
    <_x0062_bc8 xmlns="e889e55c-35cf-43c7-aaf4-cf2500919dd8">
      <UserInfo>
        <DisplayName/>
        <AccountId xsi:nil="true"/>
        <AccountType/>
      </UserInfo>
    </_x0062_bc8>
    <External_x0020_Speaker xmlns="04e01bb1-6d80-42e9-ae53-416b1e8aa845" xsi:nil="true"/>
    <fb4e50409e3b4517bb965b3c7125e153 xmlns="04e01bb1-6d80-42e9-ae53-416b1e8aa845">
      <Terms xmlns="http://schemas.microsoft.com/office/infopath/2007/PartnerControls"/>
    </fb4e50409e3b4517bb965b3c7125e153>
    <MS_x0020_Content_x0020_Owner xmlns="04e01bb1-6d80-42e9-ae53-416b1e8aa845">
      <UserInfo>
        <DisplayName/>
        <AccountId xsi:nil="true"/>
        <AccountType/>
      </UserInfo>
    </MS_x0020_Content_x0020_Owner>
    <l61c8586195b4657a1f710a539f9bc3a xmlns="04e01bb1-6d80-42e9-ae53-416b1e8aa845">
      <Terms xmlns="http://schemas.microsoft.com/office/infopath/2007/PartnerControls">
        <TermInfo xmlns="http://schemas.microsoft.com/office/infopath/2007/PartnerControls">
          <TermName xmlns="http://schemas.microsoft.com/office/infopath/2007/PartnerControls">Walter E. Washington Convention Center</TermName>
          <TermId xmlns="http://schemas.microsoft.com/office/infopath/2007/PartnerControls">3c10abe7-e5ee-4df2-9646-b0b55666c8d5</TermId>
        </TermInfo>
      </Terms>
    </l61c8586195b4657a1f710a539f9bc3a>
    <a645af38eebb4a1ea4744f163c56ea26 xmlns="04e01bb1-6d80-42e9-ae53-416b1e8aa845">
      <Terms xmlns="http://schemas.microsoft.com/office/infopath/2007/PartnerControls"/>
    </a645af38eebb4a1ea4744f163c56ea26>
    <g60601ae6c3e4c409eb6a70077dda16d xmlns="04e01bb1-6d80-42e9-ae53-416b1e8aa845">
      <Terms xmlns="http://schemas.microsoft.com/office/infopath/2007/PartnerControls">
        <TermInfo xmlns="http://schemas.microsoft.com/office/infopath/2007/PartnerControls">
          <TermName xmlns="http://schemas.microsoft.com/office/infopath/2007/PartnerControls">Washington DC</TermName>
          <TermId xmlns="http://schemas.microsoft.com/office/infopath/2007/PartnerControls">e1d26478-e356-4db7-b8b4-0152918ac747</TermId>
        </TermInfo>
      </Terms>
    </g60601ae6c3e4c409eb6a70077dda16d>
    <e6bd9c8ce3ed4fe68161c78952f36fbc xmlns="04e01bb1-6d80-42e9-ae53-416b1e8aa845">
      <Terms xmlns="http://schemas.microsoft.com/office/infopath/2007/PartnerControls"/>
    </e6bd9c8ce3ed4fe68161c78952f36fbc>
    <MS_x0020_Speaker xmlns="04e01bb1-6d80-42e9-ae53-416b1e8aa845">
      <UserInfo>
        <DisplayName/>
        <AccountId xsi:nil="true"/>
        <AccountType/>
      </UserInfo>
    </MS_x0020_Speaker>
    <Presentation_x0020_Date xmlns="04e01bb1-6d80-42e9-ae53-416b1e8aa845" xsi:nil="true"/>
    <Event_x0020_Start_x0020_Date xmlns="04e01bb1-6d80-42e9-ae53-416b1e8aa845">2017-07-09T00:00:00+00:00</Event_x0020_Start_x0020_Date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Inspire</TermName>
          <TermId xmlns="http://schemas.microsoft.com/office/infopath/2007/PartnerControls">75438f67-92a6-454c-8fbe-add1f07a8390</TermId>
        </TermInfo>
      </Terms>
    </TaxKeywordTaxHTField>
    <e349cd3f156b4e7d8653c9cd4f2d8fb4 xmlns="04e01bb1-6d80-42e9-ae53-416b1e8aa84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Inspire</TermName>
          <TermId xmlns="http://schemas.microsoft.com/office/infopath/2007/PartnerControls">75438f67-92a6-454c-8fbe-add1f07a8390</TermId>
        </TermInfo>
      </Terms>
    </e349cd3f156b4e7d8653c9cd4f2d8fb4>
    <TaxCatchAll xmlns="230e9df3-be65-4c73-a93b-d1236ebd677e">
      <Value>76</Value>
      <Value>60</Value>
      <Value>78</Value>
      <Value>77</Value>
    </TaxCatchAll>
    <Event_x0020_End_x0020_Date xmlns="04e01bb1-6d80-42e9-ae53-416b1e8aa845">2017-07-13T00:00:00+00:00</Event_x0020_End_x0020_Date>
    <c2f1b796fca04ddbb48af271e99c8750 xmlns="04e01bb1-6d80-42e9-ae53-416b1e8aa845">
      <Terms xmlns="http://schemas.microsoft.com/office/infopath/2007/PartnerControls"/>
    </c2f1b796fca04ddbb48af271e99c8750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A584695755FE764EB25B07353E74077C00D779C3CEF1177A4F8B41F96DF87A1F66" ma:contentTypeVersion="27" ma:contentTypeDescription="" ma:contentTypeScope="" ma:versionID="355ce9576f7a92f8d4d46ab889b85f43">
  <xsd:schema xmlns:xsd="http://www.w3.org/2001/XMLSchema" xmlns:xs="http://www.w3.org/2001/XMLSchema" xmlns:p="http://schemas.microsoft.com/office/2006/metadata/properties" xmlns:ns1="http://schemas.microsoft.com/sharepoint/v3" xmlns:ns2="04e01bb1-6d80-42e9-ae53-416b1e8aa845" xmlns:ns3="230e9df3-be65-4c73-a93b-d1236ebd677e" xmlns:ns5="e889e55c-35cf-43c7-aaf4-cf2500919dd8" targetNamespace="http://schemas.microsoft.com/office/2006/metadata/properties" ma:root="true" ma:fieldsID="05421a4bda85fdc4960651f831657982" ns1:_="" ns2:_="" ns3:_="" ns5:_="">
    <xsd:import namespace="http://schemas.microsoft.com/sharepoint/v3"/>
    <xsd:import namespace="04e01bb1-6d80-42e9-ae53-416b1e8aa845"/>
    <xsd:import namespace="230e9df3-be65-4c73-a93b-d1236ebd677e"/>
    <xsd:import namespace="e889e55c-35cf-43c7-aaf4-cf2500919dd8"/>
    <xsd:element name="properties">
      <xsd:complexType>
        <xsd:sequence>
          <xsd:element name="documentManagement">
            <xsd:complexType>
              <xsd:all>
                <xsd:element ref="ns2:e349cd3f156b4e7d8653c9cd4f2d8fb4" minOccurs="0"/>
                <xsd:element ref="ns3:TaxCatchAll" minOccurs="0"/>
                <xsd:element ref="ns3:TaxCatchAllLabel" minOccurs="0"/>
                <xsd:element ref="ns2:g60601ae6c3e4c409eb6a70077dda16d" minOccurs="0"/>
                <xsd:element ref="ns2:l61c8586195b4657a1f710a539f9bc3a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e6bd9c8ce3ed4fe68161c78952f36fbc" minOccurs="0"/>
                <xsd:element ref="ns2:c2f1b796fca04ddbb48af271e99c8750" minOccurs="0"/>
                <xsd:element ref="ns2:Session_x0020_Code" minOccurs="0"/>
                <xsd:element ref="ns2:MS_x0020_Content_x0020_Owner" minOccurs="0"/>
                <xsd:element ref="ns2:a645af38eebb4a1ea4744f163c56ea26" minOccurs="0"/>
                <xsd:element ref="ns2:fb4e50409e3b4517bb965b3c7125e153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2:SharedWithUsers" minOccurs="0"/>
                <xsd:element ref="ns2:SharedWithDetails" minOccurs="0"/>
                <xsd:element ref="ns5:_x0062_bc8" minOccurs="0"/>
                <xsd:element ref="ns2:LastSharedByUser" minOccurs="0"/>
                <xsd:element ref="ns2:LastSharedByTime" minOccurs="0"/>
                <xsd:element ref="ns5:MediaServiceMetadata" minOccurs="0"/>
                <xsd:element ref="ns5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e01bb1-6d80-42e9-ae53-416b1e8aa845" elementFormDefault="qualified">
    <xsd:import namespace="http://schemas.microsoft.com/office/2006/documentManagement/types"/>
    <xsd:import namespace="http://schemas.microsoft.com/office/infopath/2007/PartnerControls"/>
    <xsd:element name="e349cd3f156b4e7d8653c9cd4f2d8fb4" ma:index="8" nillable="true" ma:taxonomy="true" ma:internalName="e349cd3f156b4e7d8653c9cd4f2d8fb4" ma:taxonomyFieldName="Event_x0020_Name" ma:displayName="Event Name" ma:default="" ma:fieldId="{e349cd3f-156b-4e7d-8653-c9cd4f2d8fb4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g60601ae6c3e4c409eb6a70077dda16d" ma:index="12" nillable="true" ma:taxonomy="true" ma:internalName="g60601ae6c3e4c409eb6a70077dda16d" ma:taxonomyFieldName="Event_x0020_Location" ma:displayName="Event Location" ma:default="" ma:fieldId="{060601ae-6c3e-4c40-9eb6-a70077dda16d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61c8586195b4657a1f710a539f9bc3a" ma:index="14" nillable="true" ma:taxonomy="true" ma:internalName="l61c8586195b4657a1f710a539f9bc3a" ma:taxonomyFieldName="Event_x0020_Venue" ma:displayName="Event Venue" ma:default="" ma:fieldId="{561c8586-195b-4657-a1f7-10a539f9bc3a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e6bd9c8ce3ed4fe68161c78952f36fbc" ma:index="21" nillable="true" ma:taxonomy="true" ma:internalName="e6bd9c8ce3ed4fe68161c78952f36fbc" ma:taxonomyFieldName="Product" ma:displayName="Product" ma:default="" ma:fieldId="{e6bd9c8c-e3ed-4fe6-8161-c78952f36fbc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2f1b796fca04ddbb48af271e99c8750" ma:index="23" nillable="true" ma:taxonomy="true" ma:internalName="c2f1b796fca04ddbb48af271e99c8750" ma:taxonomyFieldName="Campaign" ma:displayName="Campaign" ma:default="" ma:fieldId="{c2f1b796-fca0-4ddb-b48a-f271e99c8750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645af38eebb4a1ea4744f163c56ea26" ma:index="27" nillable="true" ma:taxonomy="true" ma:internalName="a645af38eebb4a1ea4744f163c56ea26" ma:taxonomyFieldName="Track" ma:displayName="Track" ma:default="" ma:fieldId="{a645af38-eebb-4a1e-a474-4f163c56ea26}" ma:sspId="e385fb40-52d4-4fae-9c5b-3e8ff8a5878e" ma:termSetId="c41d04fa-0c93-454c-bbda-19a0dbc9ce5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b4e50409e3b4517bb965b3c7125e153" ma:index="29" nillable="true" ma:taxonomy="true" ma:internalName="fb4e50409e3b4517bb965b3c7125e153" ma:taxonomyFieldName="Audience1" ma:displayName="Audience" ma:default="" ma:fieldId="{fb4e5040-9e3b-4517-bb96-5b3c7125e153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7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40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41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8508df36-a784-4474-b4a6-3a99ee8c8b37}" ma:internalName="TaxCatchAll" ma:showField="CatchAllData" ma:web="04e01bb1-6d80-42e9-ae53-416b1e8aa8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8508df36-a784-4474-b4a6-3a99ee8c8b37}" ma:internalName="TaxCatchAllLabel" ma:readOnly="true" ma:showField="CatchAllDataLabel" ma:web="04e01bb1-6d80-42e9-ae53-416b1e8aa8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89e55c-35cf-43c7-aaf4-cf2500919dd8" elementFormDefault="qualified">
    <xsd:import namespace="http://schemas.microsoft.com/office/2006/documentManagement/types"/>
    <xsd:import namespace="http://schemas.microsoft.com/office/infopath/2007/PartnerControls"/>
    <xsd:element name="_x0062_bc8" ma:index="39" nillable="true" ma:displayName="Person or Group" ma:list="UserInfo" ma:internalName="_x0062_bc8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4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43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90F116-B58F-4255-B05B-DA3808E0E5C6}">
  <ds:schemaRefs>
    <ds:schemaRef ds:uri="http://purl.org/dc/elements/1.1/"/>
    <ds:schemaRef ds:uri="http://schemas.microsoft.com/office/2006/metadata/properties"/>
    <ds:schemaRef ds:uri="http://schemas.microsoft.com/sharepoint/v3"/>
    <ds:schemaRef ds:uri="230e9df3-be65-4c73-a93b-d1236ebd677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889e55c-35cf-43c7-aaf4-cf2500919dd8"/>
    <ds:schemaRef ds:uri="04e01bb1-6d80-42e9-ae53-416b1e8aa84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935B8DE-10C8-4B2E-A618-ED21990402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4e01bb1-6d80-42e9-ae53-416b1e8aa845"/>
    <ds:schemaRef ds:uri="230e9df3-be65-4c73-a93b-d1236ebd677e"/>
    <ds:schemaRef ds:uri="e889e55c-35cf-43c7-aaf4-cf2500919d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Microsoft_Inspire_2017_LinkedIn_Template</Template>
  <TotalTime>25632</TotalTime>
  <Words>491</Words>
  <Application>Microsoft Macintosh PowerPoint</Application>
  <PresentationFormat>Custom</PresentationFormat>
  <Paragraphs>82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Consolas</vt:lpstr>
      <vt:lpstr>Segoe UI Semilight</vt:lpstr>
      <vt:lpstr>Source Sans Pro Light</vt:lpstr>
      <vt:lpstr>Source Sans Pro SemiBold</vt:lpstr>
      <vt:lpstr>Wingdings</vt:lpstr>
      <vt:lpstr>Calibri</vt:lpstr>
      <vt:lpstr>Source Sans Pro</vt:lpstr>
      <vt:lpstr>Segoe UI Light</vt:lpstr>
      <vt:lpstr>Community</vt:lpstr>
      <vt:lpstr>Arial</vt:lpstr>
      <vt:lpstr>Segoe UI</vt:lpstr>
      <vt:lpstr>3-50088_Microsoft_Inspire_Template</vt:lpstr>
      <vt:lpstr>Rock your personal LinkedIn profile</vt:lpstr>
      <vt:lpstr>PowerPoint Presentation</vt:lpstr>
      <vt:lpstr>PowerPoint Presentation</vt:lpstr>
      <vt:lpstr>PowerPoint Presentation</vt:lpstr>
      <vt:lpstr>7 Toxic Career Path Myths:</vt:lpstr>
      <vt:lpstr>Building a great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Sharing updates vs. publishing posts</vt:lpstr>
      <vt:lpstr>PowerPoint Presentation</vt:lpstr>
      <vt:lpstr>PowerPoint Presentation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&lt;Speech title here&gt;</dc:subject>
  <dc:creator>Taylor Rozek</dc:creator>
  <cp:keywords>Microsoft Inspire</cp:keywords>
  <dc:description>Template: Mitchell Derrey, Silver Fox Productions_x000d_
Formatting: _x000d_
Audience Type:</dc:description>
  <cp:lastModifiedBy>Blaine Hanson</cp:lastModifiedBy>
  <cp:revision>46</cp:revision>
  <dcterms:created xsi:type="dcterms:W3CDTF">2017-06-26T15:43:07Z</dcterms:created>
  <dcterms:modified xsi:type="dcterms:W3CDTF">2020-04-08T15:59:06Z</dcterms:modified>
  <cp:category>Microsoft Inspire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0x010100A584695755FE764EB25B07353E74077C00D779C3CEF1177A4F8B41F96DF87A1F66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78;#Walter E. Washington Convention Center|3c10abe7-e5ee-4df2-9646-b0b55666c8d5</vt:lpwstr>
  </property>
  <property fmtid="{D5CDD505-2E9C-101B-9397-08002B2CF9AE}" pid="7" name="Track">
    <vt:lpwstr/>
  </property>
  <property fmtid="{D5CDD505-2E9C-101B-9397-08002B2CF9AE}" pid="8" name="Event Location">
    <vt:lpwstr>77;#Washington DC|e1d26478-e356-4db7-b8b4-0152918ac747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60;#Microsoft Inspire|75438f67-92a6-454c-8fbe-add1f07a8390</vt:lpwstr>
  </property>
  <property fmtid="{D5CDD505-2E9C-101B-9397-08002B2CF9AE}" pid="12" name="Audience1">
    <vt:lpwstr/>
  </property>
  <property fmtid="{D5CDD505-2E9C-101B-9397-08002B2CF9AE}" pid="13" name="Event Name">
    <vt:lpwstr>76;#Microsoft Inspire|75438f67-92a6-454c-8fbe-add1f07a8390</vt:lpwstr>
  </property>
</Properties>
</file>