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5" r:id="rId2"/>
    <p:sldId id="321" r:id="rId3"/>
    <p:sldId id="257" r:id="rId4"/>
    <p:sldId id="298" r:id="rId5"/>
    <p:sldId id="259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38" r:id="rId17"/>
    <p:sldId id="428" r:id="rId18"/>
    <p:sldId id="429" r:id="rId19"/>
    <p:sldId id="430" r:id="rId20"/>
    <p:sldId id="431" r:id="rId21"/>
    <p:sldId id="432" r:id="rId22"/>
    <p:sldId id="433" r:id="rId23"/>
    <p:sldId id="436" r:id="rId24"/>
    <p:sldId id="437" r:id="rId25"/>
    <p:sldId id="434" r:id="rId26"/>
    <p:sldId id="4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2846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Lifeline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C8A-9B95-3A7D70944D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C8A-9B95-3A7D70944D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E-4C8A-9B95-3A7D70944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7424416"/>
        <c:axId val="537424744"/>
      </c:lineChart>
      <c:catAx>
        <c:axId val="5374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424744"/>
        <c:crosses val="autoZero"/>
        <c:auto val="1"/>
        <c:lblAlgn val="ctr"/>
        <c:lblOffset val="100"/>
        <c:noMultiLvlLbl val="0"/>
      </c:catAx>
      <c:valAx>
        <c:axId val="537424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74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B7E75-13D1-40CE-9B24-AFE68B52873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1268C-E4FA-4D68-AF2F-E50F666ECC08}">
      <dgm:prSet phldrT="[Text]"/>
      <dgm:spPr/>
      <dgm:t>
        <a:bodyPr/>
        <a:lstStyle/>
        <a:p>
          <a:r>
            <a:rPr lang="en-US" dirty="0"/>
            <a:t>Career</a:t>
          </a:r>
        </a:p>
      </dgm:t>
    </dgm:pt>
    <dgm:pt modelId="{6C1D67BA-E1E2-42B8-916D-79B0AF40065C}" type="parTrans" cxnId="{9B66FF81-6BDB-42BE-86C9-27EB1D454E85}">
      <dgm:prSet/>
      <dgm:spPr/>
      <dgm:t>
        <a:bodyPr/>
        <a:lstStyle/>
        <a:p>
          <a:endParaRPr lang="en-US"/>
        </a:p>
      </dgm:t>
    </dgm:pt>
    <dgm:pt modelId="{2BF1587D-AF99-4DE3-98F2-3C2CD48BA94E}" type="sibTrans" cxnId="{9B66FF81-6BDB-42BE-86C9-27EB1D454E85}">
      <dgm:prSet/>
      <dgm:spPr/>
      <dgm:t>
        <a:bodyPr/>
        <a:lstStyle/>
        <a:p>
          <a:endParaRPr lang="en-US"/>
        </a:p>
      </dgm:t>
    </dgm:pt>
    <dgm:pt modelId="{79BA455B-1E37-4DD2-8957-CC026AC5AABF}">
      <dgm:prSet phldrT="[Text]"/>
      <dgm:spPr/>
      <dgm:t>
        <a:bodyPr/>
        <a:lstStyle/>
        <a:p>
          <a:r>
            <a:rPr lang="en-US" dirty="0"/>
            <a:t>Industry</a:t>
          </a:r>
        </a:p>
      </dgm:t>
    </dgm:pt>
    <dgm:pt modelId="{7039EA19-7F7F-4099-9817-FFD5BC441664}" type="parTrans" cxnId="{CA620289-EE56-4E6C-8CCD-2C7C22CEE3D7}">
      <dgm:prSet/>
      <dgm:spPr/>
      <dgm:t>
        <a:bodyPr/>
        <a:lstStyle/>
        <a:p>
          <a:endParaRPr lang="en-US"/>
        </a:p>
      </dgm:t>
    </dgm:pt>
    <dgm:pt modelId="{98FB4331-4FA4-4DC7-98AF-0865EBC0FB2F}" type="sibTrans" cxnId="{CA620289-EE56-4E6C-8CCD-2C7C22CEE3D7}">
      <dgm:prSet/>
      <dgm:spPr/>
      <dgm:t>
        <a:bodyPr/>
        <a:lstStyle/>
        <a:p>
          <a:endParaRPr lang="en-US"/>
        </a:p>
      </dgm:t>
    </dgm:pt>
    <dgm:pt modelId="{C1AC89FF-D403-4FA9-8ADA-277944CB42E0}">
      <dgm:prSet phldrT="[Text]"/>
      <dgm:spPr/>
      <dgm:t>
        <a:bodyPr/>
        <a:lstStyle/>
        <a:p>
          <a:r>
            <a:rPr lang="en-US" dirty="0"/>
            <a:t>Company</a:t>
          </a:r>
        </a:p>
      </dgm:t>
    </dgm:pt>
    <dgm:pt modelId="{86F3B7E1-468F-440E-8A40-19A3EEFEC443}" type="parTrans" cxnId="{E73A2D67-4EA7-41F2-8192-F4E81E727CF0}">
      <dgm:prSet/>
      <dgm:spPr/>
      <dgm:t>
        <a:bodyPr/>
        <a:lstStyle/>
        <a:p>
          <a:endParaRPr lang="en-US"/>
        </a:p>
      </dgm:t>
    </dgm:pt>
    <dgm:pt modelId="{932AF2FE-734F-4849-B5E9-ADE50029A0C3}" type="sibTrans" cxnId="{E73A2D67-4EA7-41F2-8192-F4E81E727CF0}">
      <dgm:prSet/>
      <dgm:spPr/>
      <dgm:t>
        <a:bodyPr/>
        <a:lstStyle/>
        <a:p>
          <a:endParaRPr lang="en-US"/>
        </a:p>
      </dgm:t>
    </dgm:pt>
    <dgm:pt modelId="{F0E2D4C3-574A-4713-9C60-C0A8AEDA4298}">
      <dgm:prSet phldrT="[Text]"/>
      <dgm:spPr/>
      <dgm:t>
        <a:bodyPr/>
        <a:lstStyle/>
        <a:p>
          <a:endParaRPr lang="en-US" dirty="0"/>
        </a:p>
      </dgm:t>
    </dgm:pt>
    <dgm:pt modelId="{E6D35E8F-A248-435E-8951-0697B6F423D7}" type="sibTrans" cxnId="{C3E2D003-C7A6-4618-BC2F-043A868CB1FC}">
      <dgm:prSet/>
      <dgm:spPr/>
      <dgm:t>
        <a:bodyPr/>
        <a:lstStyle/>
        <a:p>
          <a:endParaRPr lang="en-US"/>
        </a:p>
      </dgm:t>
    </dgm:pt>
    <dgm:pt modelId="{2EC53D2D-AB90-439C-84F1-B0F3C284A374}" type="parTrans" cxnId="{C3E2D003-C7A6-4618-BC2F-043A868CB1FC}">
      <dgm:prSet/>
      <dgm:spPr/>
      <dgm:t>
        <a:bodyPr/>
        <a:lstStyle/>
        <a:p>
          <a:endParaRPr lang="en-US"/>
        </a:p>
      </dgm:t>
    </dgm:pt>
    <dgm:pt modelId="{4819E8AC-57FD-4989-BB1D-0FACD6672DA1}" type="pres">
      <dgm:prSet presAssocID="{FF7B7E75-13D1-40CE-9B24-AFE68B528730}" presName="Name0" presStyleCnt="0">
        <dgm:presLayoutVars>
          <dgm:chMax val="4"/>
          <dgm:resizeHandles val="exact"/>
        </dgm:presLayoutVars>
      </dgm:prSet>
      <dgm:spPr/>
    </dgm:pt>
    <dgm:pt modelId="{5D2C33FF-E647-4D8B-A381-A0A0BF9BA95C}" type="pres">
      <dgm:prSet presAssocID="{FF7B7E75-13D1-40CE-9B24-AFE68B528730}" presName="ellipse" presStyleLbl="trBgShp" presStyleIdx="0" presStyleCnt="1"/>
      <dgm:spPr/>
    </dgm:pt>
    <dgm:pt modelId="{43A62634-CA69-46F3-AEDB-95733DECAF47}" type="pres">
      <dgm:prSet presAssocID="{FF7B7E75-13D1-40CE-9B24-AFE68B528730}" presName="arrow1" presStyleLbl="fgShp" presStyleIdx="0" presStyleCnt="1"/>
      <dgm:spPr/>
    </dgm:pt>
    <dgm:pt modelId="{894BA0C8-4724-4327-B9DC-21B77468AA22}" type="pres">
      <dgm:prSet presAssocID="{FF7B7E75-13D1-40CE-9B24-AFE68B528730}" presName="rectangle" presStyleLbl="revTx" presStyleIdx="0" presStyleCnt="1">
        <dgm:presLayoutVars>
          <dgm:bulletEnabled val="1"/>
        </dgm:presLayoutVars>
      </dgm:prSet>
      <dgm:spPr/>
    </dgm:pt>
    <dgm:pt modelId="{8FBDF3BA-8ADF-4766-B7DA-915D0AF07C19}" type="pres">
      <dgm:prSet presAssocID="{79BA455B-1E37-4DD2-8957-CC026AC5AABF}" presName="item1" presStyleLbl="node1" presStyleIdx="0" presStyleCnt="3">
        <dgm:presLayoutVars>
          <dgm:bulletEnabled val="1"/>
        </dgm:presLayoutVars>
      </dgm:prSet>
      <dgm:spPr/>
    </dgm:pt>
    <dgm:pt modelId="{439B1582-51D9-459B-86D9-708F345A874F}" type="pres">
      <dgm:prSet presAssocID="{C1AC89FF-D403-4FA9-8ADA-277944CB42E0}" presName="item2" presStyleLbl="node1" presStyleIdx="1" presStyleCnt="3">
        <dgm:presLayoutVars>
          <dgm:bulletEnabled val="1"/>
        </dgm:presLayoutVars>
      </dgm:prSet>
      <dgm:spPr/>
    </dgm:pt>
    <dgm:pt modelId="{CA0A47C7-0CCD-47C6-89C3-A16810A98D36}" type="pres">
      <dgm:prSet presAssocID="{F0E2D4C3-574A-4713-9C60-C0A8AEDA4298}" presName="item3" presStyleLbl="node1" presStyleIdx="2" presStyleCnt="3">
        <dgm:presLayoutVars>
          <dgm:bulletEnabled val="1"/>
        </dgm:presLayoutVars>
      </dgm:prSet>
      <dgm:spPr/>
    </dgm:pt>
    <dgm:pt modelId="{2F1E2662-55AF-4714-AB65-7DFAA36E073A}" type="pres">
      <dgm:prSet presAssocID="{FF7B7E75-13D1-40CE-9B24-AFE68B528730}" presName="funnel" presStyleLbl="trAlignAcc1" presStyleIdx="0" presStyleCnt="1"/>
      <dgm:spPr/>
    </dgm:pt>
  </dgm:ptLst>
  <dgm:cxnLst>
    <dgm:cxn modelId="{C3E2D003-C7A6-4618-BC2F-043A868CB1FC}" srcId="{FF7B7E75-13D1-40CE-9B24-AFE68B528730}" destId="{F0E2D4C3-574A-4713-9C60-C0A8AEDA4298}" srcOrd="3" destOrd="0" parTransId="{2EC53D2D-AB90-439C-84F1-B0F3C284A374}" sibTransId="{E6D35E8F-A248-435E-8951-0697B6F423D7}"/>
    <dgm:cxn modelId="{C3C37706-E625-49B0-99F7-C68E5A21DDD6}" type="presOf" srcId="{FF7B7E75-13D1-40CE-9B24-AFE68B528730}" destId="{4819E8AC-57FD-4989-BB1D-0FACD6672DA1}" srcOrd="0" destOrd="0" presId="urn:microsoft.com/office/officeart/2005/8/layout/funnel1"/>
    <dgm:cxn modelId="{322D5964-A9D7-435F-B072-F11449340878}" type="presOf" srcId="{5F41268C-E4FA-4D68-AF2F-E50F666ECC08}" destId="{CA0A47C7-0CCD-47C6-89C3-A16810A98D36}" srcOrd="0" destOrd="0" presId="urn:microsoft.com/office/officeart/2005/8/layout/funnel1"/>
    <dgm:cxn modelId="{E73A2D67-4EA7-41F2-8192-F4E81E727CF0}" srcId="{FF7B7E75-13D1-40CE-9B24-AFE68B528730}" destId="{C1AC89FF-D403-4FA9-8ADA-277944CB42E0}" srcOrd="2" destOrd="0" parTransId="{86F3B7E1-468F-440E-8A40-19A3EEFEC443}" sibTransId="{932AF2FE-734F-4849-B5E9-ADE50029A0C3}"/>
    <dgm:cxn modelId="{E9072451-AE62-4883-BB2C-BC13515B5E63}" type="presOf" srcId="{79BA455B-1E37-4DD2-8957-CC026AC5AABF}" destId="{439B1582-51D9-459B-86D9-708F345A874F}" srcOrd="0" destOrd="0" presId="urn:microsoft.com/office/officeart/2005/8/layout/funnel1"/>
    <dgm:cxn modelId="{9B66FF81-6BDB-42BE-86C9-27EB1D454E85}" srcId="{FF7B7E75-13D1-40CE-9B24-AFE68B528730}" destId="{5F41268C-E4FA-4D68-AF2F-E50F666ECC08}" srcOrd="0" destOrd="0" parTransId="{6C1D67BA-E1E2-42B8-916D-79B0AF40065C}" sibTransId="{2BF1587D-AF99-4DE3-98F2-3C2CD48BA94E}"/>
    <dgm:cxn modelId="{CA620289-EE56-4E6C-8CCD-2C7C22CEE3D7}" srcId="{FF7B7E75-13D1-40CE-9B24-AFE68B528730}" destId="{79BA455B-1E37-4DD2-8957-CC026AC5AABF}" srcOrd="1" destOrd="0" parTransId="{7039EA19-7F7F-4099-9817-FFD5BC441664}" sibTransId="{98FB4331-4FA4-4DC7-98AF-0865EBC0FB2F}"/>
    <dgm:cxn modelId="{EA0BB89F-5EA1-450B-9CC0-78AABA2CEFE2}" type="presOf" srcId="{F0E2D4C3-574A-4713-9C60-C0A8AEDA4298}" destId="{894BA0C8-4724-4327-B9DC-21B77468AA22}" srcOrd="0" destOrd="0" presId="urn:microsoft.com/office/officeart/2005/8/layout/funnel1"/>
    <dgm:cxn modelId="{CC9E0BD6-D51E-49A3-944A-F6F392C56644}" type="presOf" srcId="{C1AC89FF-D403-4FA9-8ADA-277944CB42E0}" destId="{8FBDF3BA-8ADF-4766-B7DA-915D0AF07C19}" srcOrd="0" destOrd="0" presId="urn:microsoft.com/office/officeart/2005/8/layout/funnel1"/>
    <dgm:cxn modelId="{BF711BA6-30E9-42ED-A984-805497A5404F}" type="presParOf" srcId="{4819E8AC-57FD-4989-BB1D-0FACD6672DA1}" destId="{5D2C33FF-E647-4D8B-A381-A0A0BF9BA95C}" srcOrd="0" destOrd="0" presId="urn:microsoft.com/office/officeart/2005/8/layout/funnel1"/>
    <dgm:cxn modelId="{5D8EE4EB-5DA9-47BA-A632-CDB20CAEBC21}" type="presParOf" srcId="{4819E8AC-57FD-4989-BB1D-0FACD6672DA1}" destId="{43A62634-CA69-46F3-AEDB-95733DECAF47}" srcOrd="1" destOrd="0" presId="urn:microsoft.com/office/officeart/2005/8/layout/funnel1"/>
    <dgm:cxn modelId="{58A41D49-A390-4181-AFB8-4023C127D2B3}" type="presParOf" srcId="{4819E8AC-57FD-4989-BB1D-0FACD6672DA1}" destId="{894BA0C8-4724-4327-B9DC-21B77468AA22}" srcOrd="2" destOrd="0" presId="urn:microsoft.com/office/officeart/2005/8/layout/funnel1"/>
    <dgm:cxn modelId="{08312E09-5470-4FB3-AF9C-4E4A72C40987}" type="presParOf" srcId="{4819E8AC-57FD-4989-BB1D-0FACD6672DA1}" destId="{8FBDF3BA-8ADF-4766-B7DA-915D0AF07C19}" srcOrd="3" destOrd="0" presId="urn:microsoft.com/office/officeart/2005/8/layout/funnel1"/>
    <dgm:cxn modelId="{FF66C279-A2AE-4788-927E-CDC287A792A8}" type="presParOf" srcId="{4819E8AC-57FD-4989-BB1D-0FACD6672DA1}" destId="{439B1582-51D9-459B-86D9-708F345A874F}" srcOrd="4" destOrd="0" presId="urn:microsoft.com/office/officeart/2005/8/layout/funnel1"/>
    <dgm:cxn modelId="{1BEC352C-024B-4729-A683-83B94270DDC7}" type="presParOf" srcId="{4819E8AC-57FD-4989-BB1D-0FACD6672DA1}" destId="{CA0A47C7-0CCD-47C6-89C3-A16810A98D36}" srcOrd="5" destOrd="0" presId="urn:microsoft.com/office/officeart/2005/8/layout/funnel1"/>
    <dgm:cxn modelId="{F4F4D70C-91C3-43FA-B953-39763569B26E}" type="presParOf" srcId="{4819E8AC-57FD-4989-BB1D-0FACD6672DA1}" destId="{2F1E2662-55AF-4714-AB65-7DFAA36E073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33FF-E647-4D8B-A381-A0A0BF9BA95C}">
      <dsp:nvSpPr>
        <dsp:cNvPr id="0" name=""/>
        <dsp:cNvSpPr/>
      </dsp:nvSpPr>
      <dsp:spPr>
        <a:xfrm>
          <a:off x="1735723" y="251405"/>
          <a:ext cx="4989424" cy="17327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62634-CA69-46F3-AEDB-95733DECAF47}">
      <dsp:nvSpPr>
        <dsp:cNvPr id="0" name=""/>
        <dsp:cNvSpPr/>
      </dsp:nvSpPr>
      <dsp:spPr>
        <a:xfrm>
          <a:off x="3754700" y="4494349"/>
          <a:ext cx="966942" cy="6188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BA0C8-4724-4327-B9DC-21B77468AA22}">
      <dsp:nvSpPr>
        <dsp:cNvPr id="0" name=""/>
        <dsp:cNvSpPr/>
      </dsp:nvSpPr>
      <dsp:spPr>
        <a:xfrm>
          <a:off x="1917509" y="4989424"/>
          <a:ext cx="4641324" cy="1160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1917509" y="4989424"/>
        <a:ext cx="4641324" cy="1160331"/>
      </dsp:txXfrm>
    </dsp:sp>
    <dsp:sp modelId="{8FBDF3BA-8ADF-4766-B7DA-915D0AF07C19}">
      <dsp:nvSpPr>
        <dsp:cNvPr id="0" name=""/>
        <dsp:cNvSpPr/>
      </dsp:nvSpPr>
      <dsp:spPr>
        <a:xfrm>
          <a:off x="3549708" y="2117991"/>
          <a:ext cx="1740496" cy="174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Company</a:t>
          </a:r>
        </a:p>
      </dsp:txBody>
      <dsp:txXfrm>
        <a:off x="3804598" y="2372881"/>
        <a:ext cx="1230716" cy="1230716"/>
      </dsp:txXfrm>
    </dsp:sp>
    <dsp:sp modelId="{439B1582-51D9-459B-86D9-708F345A874F}">
      <dsp:nvSpPr>
        <dsp:cNvPr id="0" name=""/>
        <dsp:cNvSpPr/>
      </dsp:nvSpPr>
      <dsp:spPr>
        <a:xfrm>
          <a:off x="2304286" y="812231"/>
          <a:ext cx="1740496" cy="174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Industry</a:t>
          </a:r>
        </a:p>
      </dsp:txBody>
      <dsp:txXfrm>
        <a:off x="2559176" y="1067121"/>
        <a:ext cx="1230716" cy="1230716"/>
      </dsp:txXfrm>
    </dsp:sp>
    <dsp:sp modelId="{CA0A47C7-0CCD-47C6-89C3-A16810A98D36}">
      <dsp:nvSpPr>
        <dsp:cNvPr id="0" name=""/>
        <dsp:cNvSpPr/>
      </dsp:nvSpPr>
      <dsp:spPr>
        <a:xfrm>
          <a:off x="4083460" y="391418"/>
          <a:ext cx="1740496" cy="1740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Career</a:t>
          </a:r>
        </a:p>
      </dsp:txBody>
      <dsp:txXfrm>
        <a:off x="4338350" y="646308"/>
        <a:ext cx="1230716" cy="1230716"/>
      </dsp:txXfrm>
    </dsp:sp>
    <dsp:sp modelId="{2F1E2662-55AF-4714-AB65-7DFAA36E073A}">
      <dsp:nvSpPr>
        <dsp:cNvPr id="0" name=""/>
        <dsp:cNvSpPr/>
      </dsp:nvSpPr>
      <dsp:spPr>
        <a:xfrm>
          <a:off x="1530732" y="38677"/>
          <a:ext cx="5414878" cy="43319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</cdr:y>
    </cdr:from>
    <cdr:to>
      <cdr:x>1</cdr:x>
      <cdr:y>0.5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7BC8860-035E-4A7D-BBD1-E496FEEB9A68}"/>
            </a:ext>
          </a:extLst>
        </cdr:cNvPr>
        <cdr:cNvCxnSpPr/>
      </cdr:nvCxnSpPr>
      <cdr:spPr>
        <a:xfrm xmlns:a="http://schemas.openxmlformats.org/drawingml/2006/main">
          <a:off x="0" y="2194718"/>
          <a:ext cx="9858894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</cdr:x>
      <cdr:y>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E7C8C7F-02ED-4CDB-9FAD-6208CD52A1A4}"/>
            </a:ext>
          </a:extLst>
        </cdr:cNvPr>
        <cdr:cNvCxnSpPr/>
      </cdr:nvCxnSpPr>
      <cdr:spPr>
        <a:xfrm xmlns:a="http://schemas.openxmlformats.org/drawingml/2006/main">
          <a:off x="0" y="0"/>
          <a:ext cx="0" cy="43894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</cdr:x>
      <cdr:y>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DB939621-C357-42B9-850E-A6880F640FD2}"/>
            </a:ext>
          </a:extLst>
        </cdr:cNvPr>
        <cdr:cNvCxnSpPr/>
      </cdr:nvCxnSpPr>
      <cdr:spPr>
        <a:xfrm xmlns:a="http://schemas.openxmlformats.org/drawingml/2006/main">
          <a:off x="0" y="-1676400"/>
          <a:ext cx="0" cy="438943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843FE-46AE-40F7-BF4C-50A0CE4221E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B0EA-F706-45C1-A590-455837429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people in the room are marketers vs.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practioners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B0EA-F706-45C1-A590-455837429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people in the room are marketers vs.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practioners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B0EA-F706-45C1-A590-455837429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B0EA-F706-45C1-A590-455837429B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5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B0EA-F706-45C1-A590-455837429B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6B0EA-F706-45C1-A590-455837429B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35314"/>
          <a:stretch/>
        </p:blipFill>
        <p:spPr>
          <a:xfrm>
            <a:off x="9951108" y="5863771"/>
            <a:ext cx="2035878" cy="812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0500" y="68580"/>
            <a:ext cx="11811000" cy="100584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500" y="1447437"/>
            <a:ext cx="11811000" cy="3977276"/>
          </a:xfrm>
        </p:spPr>
        <p:txBody>
          <a:bodyPr>
            <a:noAutofit/>
          </a:bodyPr>
          <a:lstStyle>
            <a:lvl1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5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D65D-A2E9-AA41-B1BD-D9BFA8FFC77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24AF-5C5B-5648-A340-FEB86517F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9" y="-38100"/>
            <a:ext cx="12192000" cy="5602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Calibri"/>
            </a:endParaRPr>
          </a:p>
          <a:p>
            <a:pPr algn="ctr"/>
            <a:endParaRPr lang="en-US" sz="3200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                                                                                   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35314"/>
          <a:stretch/>
        </p:blipFill>
        <p:spPr>
          <a:xfrm>
            <a:off x="9951108" y="5863771"/>
            <a:ext cx="2035878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715B3-9E6D-4F93-916C-C4F61113C066}"/>
              </a:ext>
            </a:extLst>
          </p:cNvPr>
          <p:cNvSpPr txBox="1"/>
          <p:nvPr/>
        </p:nvSpPr>
        <p:spPr>
          <a:xfrm>
            <a:off x="2655713" y="1978327"/>
            <a:ext cx="91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Avoid Career Transition</a:t>
            </a:r>
          </a:p>
        </p:txBody>
      </p:sp>
      <p:pic>
        <p:nvPicPr>
          <p:cNvPr id="5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8739A0-8A25-4CF1-B6EC-9CBA5D64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60" y="1040705"/>
            <a:ext cx="2660073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4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Image result for LINKEDIN">
            <a:extLst>
              <a:ext uri="{FF2B5EF4-FFF2-40B4-BE49-F238E27FC236}">
                <a16:creationId xmlns:a16="http://schemas.microsoft.com/office/drawing/2014/main" id="{2FDCCEA6-131D-4A4E-8E3A-EFF2DA8F8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70891"/>
            <a:ext cx="10905066" cy="5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C4855-9CFB-41A1-AEB9-8B9119F37BE8}"/>
              </a:ext>
            </a:extLst>
          </p:cNvPr>
          <p:cNvSpPr txBox="1"/>
          <p:nvPr/>
        </p:nvSpPr>
        <p:spPr>
          <a:xfrm>
            <a:off x="2640161" y="1911612"/>
            <a:ext cx="599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</a:rPr>
              <a:t>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E4049-9E35-4F68-8228-9244E2CFAE4C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LaSalleNetwork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0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Image result for FAST COMPANY">
            <a:extLst>
              <a:ext uri="{FF2B5EF4-FFF2-40B4-BE49-F238E27FC236}">
                <a16:creationId xmlns:a16="http://schemas.microsoft.com/office/drawing/2014/main" id="{B4E04549-4048-4A6F-B4B3-462BE8921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98316" y="213398"/>
            <a:ext cx="2419049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FORBES">
            <a:extLst>
              <a:ext uri="{FF2B5EF4-FFF2-40B4-BE49-F238E27FC236}">
                <a16:creationId xmlns:a16="http://schemas.microsoft.com/office/drawing/2014/main" id="{8EF5B32C-E6B8-44CF-BAF7-9FDA23DE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70" y="3875314"/>
            <a:ext cx="2670429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15F-FAA6-4580-9087-DF02DF4D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rgbClr val="000000"/>
                </a:solidFill>
              </a:rPr>
              <a:t>Keep up with industry trends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EB262-A210-421A-9222-3F56E58668E6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8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inkedin logo">
            <a:extLst>
              <a:ext uri="{FF2B5EF4-FFF2-40B4-BE49-F238E27FC236}">
                <a16:creationId xmlns:a16="http://schemas.microsoft.com/office/drawing/2014/main" id="{F1666357-D5D9-4B75-A7D7-B44809B7C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r="4637"/>
          <a:stretch/>
        </p:blipFill>
        <p:spPr bwMode="auto">
          <a:xfrm>
            <a:off x="-1056938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C8CF3-C53D-4CE3-8C3E-DB3FC37C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86" y="2964222"/>
            <a:ext cx="6833623" cy="2275435"/>
          </a:xfrm>
        </p:spPr>
        <p:txBody>
          <a:bodyPr vert="horz" lIns="91440" tIns="45720" rIns="91440" bIns="45720" numCol="3" rtlCol="0" anchor="b"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Interact With Your Homepage Feed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Weekly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Post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Add New Contacts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Monthl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Update Your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Contribute to a Couple of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Reach Out to Old Contacts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FBFF0-D1E0-45BA-9097-FEE47431A39B}"/>
              </a:ext>
            </a:extLst>
          </p:cNvPr>
          <p:cNvSpPr txBox="1"/>
          <p:nvPr/>
        </p:nvSpPr>
        <p:spPr>
          <a:xfrm>
            <a:off x="-960665" y="6379028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4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image of stuck">
            <a:extLst>
              <a:ext uri="{FF2B5EF4-FFF2-40B4-BE49-F238E27FC236}">
                <a16:creationId xmlns:a16="http://schemas.microsoft.com/office/drawing/2014/main" id="{4D6BD6FF-7993-46BB-955B-FDA204DA6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You’re Stuck in a Dead-End Job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9F3AB-D43C-4564-8CFF-84D4DEB0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928087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advancement isn’t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and develop relevant skills that would add value to any prospective employer in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Formal or Self-Taught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B3BA8-9FEA-414D-A4C0-B778C824AC5F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4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Reassess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02957-6242-46A2-BC5F-6192EC12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Skills/Competencies/Strengths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i="1" dirty="0"/>
              <a:t>What do I enjoy most now? What do I want to develop?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Fields of Interest</a:t>
            </a:r>
          </a:p>
          <a:p>
            <a:pPr marL="393192" lvl="1" indent="0">
              <a:buNone/>
            </a:pPr>
            <a:r>
              <a:rPr lang="en-US" dirty="0"/>
              <a:t>  </a:t>
            </a:r>
            <a:r>
              <a:rPr lang="en-US" i="1" dirty="0"/>
              <a:t>What am I interested in learning next?  Is there a constant?</a:t>
            </a:r>
          </a:p>
          <a:p>
            <a:endParaRPr lang="en-US" dirty="0"/>
          </a:p>
          <a:p>
            <a:r>
              <a:rPr lang="en-US" dirty="0"/>
              <a:t>Work Culture</a:t>
            </a:r>
          </a:p>
          <a:p>
            <a:pPr marL="393192" lvl="1" indent="0">
              <a:buNone/>
            </a:pPr>
            <a:r>
              <a:rPr lang="en-US" dirty="0"/>
              <a:t>  </a:t>
            </a:r>
            <a:r>
              <a:rPr lang="en-US" i="1" dirty="0"/>
              <a:t>What do I need now to be happy?</a:t>
            </a:r>
          </a:p>
          <a:p>
            <a:endParaRPr lang="en-US" dirty="0"/>
          </a:p>
          <a:p>
            <a:r>
              <a:rPr lang="en-US" dirty="0"/>
              <a:t>People &amp; Values</a:t>
            </a:r>
          </a:p>
          <a:p>
            <a:pPr marL="0" indent="0">
              <a:buNone/>
            </a:pPr>
            <a:r>
              <a:rPr lang="en-US" i="1" dirty="0"/>
              <a:t>        </a:t>
            </a:r>
            <a:r>
              <a:rPr lang="en-US" sz="2400" i="1" dirty="0"/>
              <a:t>What is most important to me right now?</a:t>
            </a:r>
          </a:p>
          <a:p>
            <a:endParaRPr lang="en-US" dirty="0"/>
          </a:p>
          <a:p>
            <a:r>
              <a:rPr lang="en-US" dirty="0"/>
              <a:t>Rewards</a:t>
            </a:r>
          </a:p>
          <a:p>
            <a:pPr marL="393192" lvl="1" indent="0">
              <a:buNone/>
            </a:pPr>
            <a:r>
              <a:rPr lang="en-US" dirty="0"/>
              <a:t>  </a:t>
            </a:r>
            <a:r>
              <a:rPr lang="en-US" i="1" dirty="0"/>
              <a:t>What has become more important to me over time?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E48B2-6D0A-45F3-AB7B-4ACDAB8B008F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EC87B-1B5B-44BB-8B14-AD84E25B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According to Bill Burnett and David Evans who wrote the book “Designing Your Life”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5BDB5-5F00-415A-96A9-1F3B069165D7}"/>
              </a:ext>
            </a:extLst>
          </p:cNvPr>
          <p:cNvSpPr/>
          <p:nvPr/>
        </p:nvSpPr>
        <p:spPr>
          <a:xfrm>
            <a:off x="936171" y="2968172"/>
            <a:ext cx="103196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i="1" dirty="0"/>
              <a:t>We all contain enough energy and talents and interest to live many different types of lives, all of which could be authentic and interesting and productive.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574F5-0BB1-4383-9B93-BB8D8763521B}"/>
              </a:ext>
            </a:extLst>
          </p:cNvPr>
          <p:cNvSpPr/>
          <p:nvPr/>
        </p:nvSpPr>
        <p:spPr>
          <a:xfrm>
            <a:off x="-4223658" y="2806589"/>
            <a:ext cx="10319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solidFill>
                  <a:srgbClr val="00B0F0"/>
                </a:solidFill>
              </a:rPr>
              <a:t>“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86431-7C8C-478D-AA59-3C41938D20F5}"/>
              </a:ext>
            </a:extLst>
          </p:cNvPr>
          <p:cNvSpPr/>
          <p:nvPr/>
        </p:nvSpPr>
        <p:spPr>
          <a:xfrm>
            <a:off x="4965700" y="3983835"/>
            <a:ext cx="10319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solidFill>
                  <a:srgbClr val="00B0F0"/>
                </a:solidFill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66AFE-AA9F-4D9C-A275-FC9A75D75C85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Lifeline Exercise by Andy Chan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5FEA585-72C6-41CD-961F-B78E980E55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6293" y="1676400"/>
          <a:ext cx="9858894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D7F44B-750B-4519-B8EC-1F6C47921B9F}"/>
              </a:ext>
            </a:extLst>
          </p:cNvPr>
          <p:cNvSpPr txBox="1"/>
          <p:nvPr/>
        </p:nvSpPr>
        <p:spPr>
          <a:xfrm>
            <a:off x="299258" y="2776458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F4B28-AC3D-4F7F-991F-A66C38817448}"/>
              </a:ext>
            </a:extLst>
          </p:cNvPr>
          <p:cNvSpPr txBox="1"/>
          <p:nvPr/>
        </p:nvSpPr>
        <p:spPr>
          <a:xfrm>
            <a:off x="299258" y="4108228"/>
            <a:ext cx="4667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BE072-6755-4F58-B5BD-EDF1F0CA2700}"/>
              </a:ext>
            </a:extLst>
          </p:cNvPr>
          <p:cNvSpPr txBox="1"/>
          <p:nvPr/>
        </p:nvSpPr>
        <p:spPr>
          <a:xfrm>
            <a:off x="190500" y="6379028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C289A6-DB81-4E03-9754-9B388D71116E}"/>
              </a:ext>
            </a:extLst>
          </p:cNvPr>
          <p:cNvSpPr/>
          <p:nvPr/>
        </p:nvSpPr>
        <p:spPr>
          <a:xfrm>
            <a:off x="1476375" y="2353309"/>
            <a:ext cx="5473778" cy="2102146"/>
          </a:xfrm>
          <a:custGeom>
            <a:avLst/>
            <a:gdLst>
              <a:gd name="connsiteX0" fmla="*/ 0 w 5473778"/>
              <a:gd name="connsiteY0" fmla="*/ 675641 h 2102146"/>
              <a:gd name="connsiteX1" fmla="*/ 581025 w 5473778"/>
              <a:gd name="connsiteY1" fmla="*/ 37466 h 2102146"/>
              <a:gd name="connsiteX2" fmla="*/ 809625 w 5473778"/>
              <a:gd name="connsiteY2" fmla="*/ 1656716 h 2102146"/>
              <a:gd name="connsiteX3" fmla="*/ 790575 w 5473778"/>
              <a:gd name="connsiteY3" fmla="*/ 1828166 h 2102146"/>
              <a:gd name="connsiteX4" fmla="*/ 1162050 w 5473778"/>
              <a:gd name="connsiteY4" fmla="*/ 2047241 h 2102146"/>
              <a:gd name="connsiteX5" fmla="*/ 2238375 w 5473778"/>
              <a:gd name="connsiteY5" fmla="*/ 713741 h 2102146"/>
              <a:gd name="connsiteX6" fmla="*/ 3086100 w 5473778"/>
              <a:gd name="connsiteY6" fmla="*/ 1590041 h 2102146"/>
              <a:gd name="connsiteX7" fmla="*/ 4381500 w 5473778"/>
              <a:gd name="connsiteY7" fmla="*/ 1799591 h 2102146"/>
              <a:gd name="connsiteX8" fmla="*/ 4381500 w 5473778"/>
              <a:gd name="connsiteY8" fmla="*/ 1799591 h 2102146"/>
              <a:gd name="connsiteX9" fmla="*/ 5400675 w 5473778"/>
              <a:gd name="connsiteY9" fmla="*/ 675641 h 2102146"/>
              <a:gd name="connsiteX10" fmla="*/ 5410200 w 5473778"/>
              <a:gd name="connsiteY10" fmla="*/ 675641 h 210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3778" h="2102146">
                <a:moveTo>
                  <a:pt x="0" y="675641"/>
                </a:moveTo>
                <a:cubicBezTo>
                  <a:pt x="223043" y="274797"/>
                  <a:pt x="446087" y="-126047"/>
                  <a:pt x="581025" y="37466"/>
                </a:cubicBezTo>
                <a:cubicBezTo>
                  <a:pt x="715963" y="200979"/>
                  <a:pt x="774700" y="1358266"/>
                  <a:pt x="809625" y="1656716"/>
                </a:cubicBezTo>
                <a:cubicBezTo>
                  <a:pt x="844550" y="1955166"/>
                  <a:pt x="731838" y="1763079"/>
                  <a:pt x="790575" y="1828166"/>
                </a:cubicBezTo>
                <a:cubicBezTo>
                  <a:pt x="849312" y="1893253"/>
                  <a:pt x="920750" y="2232978"/>
                  <a:pt x="1162050" y="2047241"/>
                </a:cubicBezTo>
                <a:cubicBezTo>
                  <a:pt x="1403350" y="1861504"/>
                  <a:pt x="1917700" y="789941"/>
                  <a:pt x="2238375" y="713741"/>
                </a:cubicBezTo>
                <a:cubicBezTo>
                  <a:pt x="2559050" y="637541"/>
                  <a:pt x="2728913" y="1409066"/>
                  <a:pt x="3086100" y="1590041"/>
                </a:cubicBezTo>
                <a:cubicBezTo>
                  <a:pt x="3443288" y="1771016"/>
                  <a:pt x="4381500" y="1799591"/>
                  <a:pt x="4381500" y="1799591"/>
                </a:cubicBezTo>
                <a:lnTo>
                  <a:pt x="4381500" y="1799591"/>
                </a:lnTo>
                <a:lnTo>
                  <a:pt x="5400675" y="675641"/>
                </a:lnTo>
                <a:cubicBezTo>
                  <a:pt x="5572125" y="488316"/>
                  <a:pt x="5384800" y="694691"/>
                  <a:pt x="5410200" y="67564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8ACCEC-AAB2-48A9-A250-E2D28DBA1DFF}"/>
              </a:ext>
            </a:extLst>
          </p:cNvPr>
          <p:cNvSpPr/>
          <p:nvPr/>
        </p:nvSpPr>
        <p:spPr>
          <a:xfrm>
            <a:off x="1666875" y="2713663"/>
            <a:ext cx="5362575" cy="1730224"/>
          </a:xfrm>
          <a:custGeom>
            <a:avLst/>
            <a:gdLst>
              <a:gd name="connsiteX0" fmla="*/ 0 w 5362575"/>
              <a:gd name="connsiteY0" fmla="*/ 1582112 h 1730224"/>
              <a:gd name="connsiteX1" fmla="*/ 342900 w 5362575"/>
              <a:gd name="connsiteY1" fmla="*/ 772487 h 1730224"/>
              <a:gd name="connsiteX2" fmla="*/ 942975 w 5362575"/>
              <a:gd name="connsiteY2" fmla="*/ 448637 h 1730224"/>
              <a:gd name="connsiteX3" fmla="*/ 1343025 w 5362575"/>
              <a:gd name="connsiteY3" fmla="*/ 1620212 h 1730224"/>
              <a:gd name="connsiteX4" fmla="*/ 2486025 w 5362575"/>
              <a:gd name="connsiteY4" fmla="*/ 1515437 h 1730224"/>
              <a:gd name="connsiteX5" fmla="*/ 3419475 w 5362575"/>
              <a:gd name="connsiteY5" fmla="*/ 162887 h 1730224"/>
              <a:gd name="connsiteX6" fmla="*/ 5362575 w 5362575"/>
              <a:gd name="connsiteY6" fmla="*/ 20012 h 173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575" h="1730224">
                <a:moveTo>
                  <a:pt x="0" y="1582112"/>
                </a:moveTo>
                <a:cubicBezTo>
                  <a:pt x="92868" y="1271756"/>
                  <a:pt x="185737" y="961400"/>
                  <a:pt x="342900" y="772487"/>
                </a:cubicBezTo>
                <a:cubicBezTo>
                  <a:pt x="500063" y="583574"/>
                  <a:pt x="776287" y="307349"/>
                  <a:pt x="942975" y="448637"/>
                </a:cubicBezTo>
                <a:cubicBezTo>
                  <a:pt x="1109663" y="589925"/>
                  <a:pt x="1085850" y="1442412"/>
                  <a:pt x="1343025" y="1620212"/>
                </a:cubicBezTo>
                <a:cubicBezTo>
                  <a:pt x="1600200" y="1798012"/>
                  <a:pt x="2139950" y="1758325"/>
                  <a:pt x="2486025" y="1515437"/>
                </a:cubicBezTo>
                <a:cubicBezTo>
                  <a:pt x="2832100" y="1272549"/>
                  <a:pt x="2940050" y="412124"/>
                  <a:pt x="3419475" y="162887"/>
                </a:cubicBezTo>
                <a:cubicBezTo>
                  <a:pt x="3898900" y="-86350"/>
                  <a:pt x="5046663" y="26362"/>
                  <a:pt x="5362575" y="2001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9" y="-38100"/>
            <a:ext cx="12192000" cy="5602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Calibri"/>
            </a:endParaRPr>
          </a:p>
          <a:p>
            <a:pPr algn="ctr"/>
            <a:endParaRPr lang="en-US" sz="3200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                                                                                   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35314"/>
          <a:stretch/>
        </p:blipFill>
        <p:spPr>
          <a:xfrm>
            <a:off x="9951108" y="5863771"/>
            <a:ext cx="2035878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715B3-9E6D-4F93-916C-C4F61113C066}"/>
              </a:ext>
            </a:extLst>
          </p:cNvPr>
          <p:cNvSpPr txBox="1"/>
          <p:nvPr/>
        </p:nvSpPr>
        <p:spPr>
          <a:xfrm>
            <a:off x="2655713" y="1978327"/>
            <a:ext cx="91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start?</a:t>
            </a:r>
          </a:p>
        </p:txBody>
      </p:sp>
      <p:pic>
        <p:nvPicPr>
          <p:cNvPr id="5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8739A0-8A25-4CF1-B6EC-9CBA5D64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60" y="1040705"/>
            <a:ext cx="2660073" cy="2660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54CF8-08C9-40D4-9C99-74B41AFEF63F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Search Funnel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08E4D2-BDFC-4139-B305-7FAC406B0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304263"/>
              </p:ext>
            </p:extLst>
          </p:nvPr>
        </p:nvGraphicFramePr>
        <p:xfrm>
          <a:off x="1193659" y="2352397"/>
          <a:ext cx="8476343" cy="61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A82AF88-DE92-49A7-83FD-2DB1B44958EC}"/>
              </a:ext>
            </a:extLst>
          </p:cNvPr>
          <p:cNvSpPr/>
          <p:nvPr/>
        </p:nvSpPr>
        <p:spPr>
          <a:xfrm>
            <a:off x="3842795" y="1308824"/>
            <a:ext cx="1716359" cy="1756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DB499-6239-4B2F-A709-E2BE958DCEB4}"/>
              </a:ext>
            </a:extLst>
          </p:cNvPr>
          <p:cNvSpPr txBox="1"/>
          <p:nvPr/>
        </p:nvSpPr>
        <p:spPr>
          <a:xfrm>
            <a:off x="3842794" y="2112359"/>
            <a:ext cx="17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Geography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47947-851C-4AC9-AA41-E6E60AFF0540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21" y="1576133"/>
            <a:ext cx="3657600" cy="1371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an excel spreadsheet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the two hour job search">
            <a:extLst>
              <a:ext uri="{FF2B5EF4-FFF2-40B4-BE49-F238E27FC236}">
                <a16:creationId xmlns:a16="http://schemas.microsoft.com/office/drawing/2014/main" id="{F879A7D4-4149-4B8E-9F54-FE4C94FB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528" y="492573"/>
            <a:ext cx="394013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AA60C84-731D-44E8-8994-366880622162}"/>
              </a:ext>
            </a:extLst>
          </p:cNvPr>
          <p:cNvSpPr txBox="1">
            <a:spLocks/>
          </p:cNvSpPr>
          <p:nvPr/>
        </p:nvSpPr>
        <p:spPr>
          <a:xfrm>
            <a:off x="674237" y="4142388"/>
            <a:ext cx="3657600" cy="220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Columns: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the company hiring?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jobs of interest to me?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I know anyone there? 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big of a stretch would this be?</a:t>
            </a:r>
          </a:p>
          <a:p>
            <a:pPr lvl="1"/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this a good geographic location for me?</a:t>
            </a:r>
          </a:p>
        </p:txBody>
      </p:sp>
    </p:spTree>
    <p:extLst>
      <p:ext uri="{BB962C8B-B14F-4D97-AF65-F5344CB8AC3E}">
        <p14:creationId xmlns:p14="http://schemas.microsoft.com/office/powerpoint/2010/main" val="229344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C099-78C3-4B2B-BA89-0BACF8B1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06" y="-34724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LaSalle Network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B0D2372C-2A3B-43F0-B683-340D9249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7" y="2720208"/>
            <a:ext cx="5314543" cy="337592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fontAlgn="base"/>
            <a:r>
              <a:rPr lang="en-US" dirty="0"/>
              <a:t>Accounting &amp; Finance ​</a:t>
            </a:r>
          </a:p>
          <a:p>
            <a:pPr fontAlgn="base"/>
            <a:r>
              <a:rPr lang="en-US" dirty="0"/>
              <a:t>Administrative ​</a:t>
            </a:r>
          </a:p>
          <a:p>
            <a:pPr fontAlgn="base"/>
            <a:r>
              <a:rPr lang="en-US" dirty="0"/>
              <a:t>Customer Service ​</a:t>
            </a:r>
          </a:p>
          <a:p>
            <a:pPr fontAlgn="base"/>
            <a:r>
              <a:rPr lang="en-US" dirty="0"/>
              <a:t>Human Resources​</a:t>
            </a:r>
          </a:p>
          <a:p>
            <a:pPr fontAlgn="base"/>
            <a:r>
              <a:rPr lang="en-US" dirty="0"/>
              <a:t>Healthcare Revenue Cycle ​</a:t>
            </a:r>
          </a:p>
          <a:p>
            <a:pPr fontAlgn="base"/>
            <a:r>
              <a:rPr lang="en-US" dirty="0"/>
              <a:t>Marketing ​</a:t>
            </a:r>
          </a:p>
          <a:p>
            <a:pPr fontAlgn="base"/>
            <a:r>
              <a:rPr lang="en-US" dirty="0"/>
              <a:t>Sales ​</a:t>
            </a:r>
          </a:p>
          <a:p>
            <a:pPr fontAlgn="base"/>
            <a:r>
              <a:rPr lang="en-US" dirty="0"/>
              <a:t>Supply Chain ​</a:t>
            </a:r>
          </a:p>
          <a:p>
            <a:pPr fontAlgn="base"/>
            <a:r>
              <a:rPr lang="en-US" dirty="0"/>
              <a:t>Technology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B2825A07-8545-4228-86AB-7C09228C3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" t="16423" r="1212" b="8961"/>
          <a:stretch/>
        </p:blipFill>
        <p:spPr>
          <a:xfrm>
            <a:off x="7498736" y="705822"/>
            <a:ext cx="4693264" cy="3690538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4C0A1B2-5745-4DFF-B52A-78AA40282D2D}"/>
              </a:ext>
            </a:extLst>
          </p:cNvPr>
          <p:cNvSpPr txBox="1">
            <a:spLocks/>
          </p:cNvSpPr>
          <p:nvPr/>
        </p:nvSpPr>
        <p:spPr>
          <a:xfrm>
            <a:off x="9916" y="1655633"/>
            <a:ext cx="815541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Temporary and Contract | Direct Hire| Culture Consulting</a:t>
            </a:r>
          </a:p>
        </p:txBody>
      </p:sp>
    </p:spTree>
    <p:extLst>
      <p:ext uri="{BB962C8B-B14F-4D97-AF65-F5344CB8AC3E}">
        <p14:creationId xmlns:p14="http://schemas.microsoft.com/office/powerpoint/2010/main" val="845391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 orange inside an apple">
            <a:extLst>
              <a:ext uri="{FF2B5EF4-FFF2-40B4-BE49-F238E27FC236}">
                <a16:creationId xmlns:a16="http://schemas.microsoft.com/office/drawing/2014/main" id="{936951C0-F8AA-485A-AA94-E6E985957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Unexpected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4DD13E-C3EA-4606-8698-2ACFDF951674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8CC5F-0189-4BBC-B0C3-68EA82E0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Was Not Expecting This!</a:t>
            </a:r>
          </a:p>
          <a:p>
            <a:r>
              <a:rPr lang="en-US" dirty="0"/>
              <a:t>A positive situation unexpectedly manifests</a:t>
            </a:r>
          </a:p>
          <a:p>
            <a:r>
              <a:rPr lang="en-US" dirty="0"/>
              <a:t>In this situation you need to maximize your hustle</a:t>
            </a:r>
          </a:p>
          <a:p>
            <a:r>
              <a:rPr lang="en-US" dirty="0"/>
              <a:t>Take the opportunity to grow and learn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What Work Hustle Looks Like</a:t>
            </a:r>
          </a:p>
          <a:p>
            <a:r>
              <a:rPr lang="en-US" dirty="0"/>
              <a:t>Work hustle is all the things you do to rock your career, to get stuff done</a:t>
            </a:r>
          </a:p>
          <a:p>
            <a:r>
              <a:rPr lang="en-US" dirty="0"/>
              <a:t>And when you do this, you ultimately build a job you love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5E552-97DD-4733-ADD7-F95B264BB2C6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4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ap">
            <a:extLst>
              <a:ext uri="{FF2B5EF4-FFF2-40B4-BE49-F238E27FC236}">
                <a16:creationId xmlns:a16="http://schemas.microsoft.com/office/drawing/2014/main" id="{C4D7962A-4A90-48F1-B173-8A5BF7B9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8CC5F-0189-4BBC-B0C3-68EA82E0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Voluntarily leap into a new career, location, or responsibility</a:t>
            </a:r>
          </a:p>
          <a:p>
            <a:endParaRPr lang="en-US" dirty="0"/>
          </a:p>
          <a:p>
            <a:r>
              <a:rPr lang="en-US" dirty="0"/>
              <a:t>Big life-impacting choices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9B286-C8C2-4C8F-834E-268E63E44439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Transferable Skills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8CC5F-0189-4BBC-B0C3-68EA82E0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47437"/>
            <a:ext cx="11811000" cy="4821016"/>
          </a:xfrm>
        </p:spPr>
        <p:txBody>
          <a:bodyPr/>
          <a:lstStyle/>
          <a:p>
            <a:r>
              <a:rPr lang="en-US" dirty="0"/>
              <a:t>Transferable skills are the tools you’ll need to adapt to a new job</a:t>
            </a:r>
          </a:p>
          <a:p>
            <a:r>
              <a:rPr lang="en-US" dirty="0"/>
              <a:t>Everyone has transferable skills, even if you’ve worked in one specific job for many years</a:t>
            </a:r>
          </a:p>
          <a:p>
            <a:r>
              <a:rPr lang="en-US" dirty="0"/>
              <a:t> Leverage the power of transferable skills acquired in previous jobs to get ahead of the competition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Leadership and Team Management</a:t>
            </a:r>
          </a:p>
          <a:p>
            <a:pPr lvl="1"/>
            <a:r>
              <a:rPr lang="en-US" dirty="0"/>
              <a:t>Communication Skills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Ability to Learn New Skills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4B17-5288-4EA1-9389-7AFC4D5FC899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8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Prepared To Go The Extra Mile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8CC5F-0189-4BBC-B0C3-68EA82E0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4B17-5288-4EA1-9389-7AFC4D5FC899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  <p:pic>
        <p:nvPicPr>
          <p:cNvPr id="1026" name="Picture 2" descr="Image result for image going the extra mile">
            <a:extLst>
              <a:ext uri="{FF2B5EF4-FFF2-40B4-BE49-F238E27FC236}">
                <a16:creationId xmlns:a16="http://schemas.microsoft.com/office/drawing/2014/main" id="{E9F09771-AEDC-43CC-A8B7-9981DEBB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1999" cy="56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3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95AED2-8C68-4F72-8B5E-559C444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True…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8CC5F-0189-4BBC-B0C3-68EA82E05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are going to happen in your career. Some of them will be good, others not so good</a:t>
            </a:r>
          </a:p>
          <a:p>
            <a:r>
              <a:rPr lang="en-US" dirty="0"/>
              <a:t>Some transitions will happen because of something your do, while others will be at the hands of someone else</a:t>
            </a:r>
          </a:p>
          <a:p>
            <a:r>
              <a:rPr lang="en-US" dirty="0"/>
              <a:t> No matter what, if you couple relationships with guts, character with values, skills with foresight, and mix in hustle with time management—nothing can stop you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4B17-5288-4EA1-9389-7AFC4D5FC899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2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59" y="-38100"/>
            <a:ext cx="12192000" cy="56025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cs typeface="Calibri"/>
            </a:endParaRPr>
          </a:p>
          <a:p>
            <a:pPr algn="ctr"/>
            <a:endParaRPr lang="en-US" sz="3200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                                                                                    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b="35314"/>
          <a:stretch/>
        </p:blipFill>
        <p:spPr>
          <a:xfrm>
            <a:off x="9951108" y="5863771"/>
            <a:ext cx="2035878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715B3-9E6D-4F93-916C-C4F61113C066}"/>
              </a:ext>
            </a:extLst>
          </p:cNvPr>
          <p:cNvSpPr txBox="1"/>
          <p:nvPr/>
        </p:nvSpPr>
        <p:spPr>
          <a:xfrm>
            <a:off x="2227450" y="1154790"/>
            <a:ext cx="91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Questions?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</a:rPr>
              <a:t>Laura Bellis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lbellis@lasallenetwork.com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312-419-1700</a:t>
            </a:r>
          </a:p>
          <a:p>
            <a:pPr algn="ctr"/>
            <a:endParaRPr lang="en-US" sz="5000" dirty="0">
              <a:solidFill>
                <a:schemeClr val="bg1"/>
              </a:solidFill>
            </a:endParaRPr>
          </a:p>
          <a:p>
            <a:pPr algn="ctr"/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8739A0-8A25-4CF1-B6EC-9CBA5D64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4" y="1433120"/>
            <a:ext cx="2660073" cy="2660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8601C-382E-4EF7-9060-10D4ADDBC014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A73CE3A-1A17-4F1E-81D5-AECA50A9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89" y="346167"/>
            <a:ext cx="1302935" cy="1588946"/>
          </a:xfrm>
          <a:prstGeom prst="rect">
            <a:avLst/>
          </a:prstGeom>
        </p:spPr>
      </p:pic>
      <p:pic>
        <p:nvPicPr>
          <p:cNvPr id="12" name="Picture 11" descr="A picture containing green, outdoor, sign&#10;&#10;Description automatically generated">
            <a:extLst>
              <a:ext uri="{FF2B5EF4-FFF2-40B4-BE49-F238E27FC236}">
                <a16:creationId xmlns:a16="http://schemas.microsoft.com/office/drawing/2014/main" id="{91807FE8-A1BB-433C-A843-8F436096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86" y="346167"/>
            <a:ext cx="2141676" cy="1547944"/>
          </a:xfrm>
          <a:prstGeom prst="rect">
            <a:avLst/>
          </a:prstGeom>
        </p:spPr>
      </p:pic>
      <p:pic>
        <p:nvPicPr>
          <p:cNvPr id="10" name="Content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7F3477E3-1390-4078-8665-8FBEBD460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90647" y="346168"/>
            <a:ext cx="2679801" cy="1545352"/>
          </a:xfrm>
          <a:prstGeom prst="rect">
            <a:avLst/>
          </a:prstGeom>
        </p:spPr>
      </p:pic>
      <p:pic>
        <p:nvPicPr>
          <p:cNvPr id="14" name="Picture 13" descr="A black and red text&#10;&#10;Description automatically generated">
            <a:extLst>
              <a:ext uri="{FF2B5EF4-FFF2-40B4-BE49-F238E27FC236}">
                <a16:creationId xmlns:a16="http://schemas.microsoft.com/office/drawing/2014/main" id="{1256282E-830B-4DDF-803E-58BE36F42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689" y="2639045"/>
            <a:ext cx="1588934" cy="1588934"/>
          </a:xfrm>
          <a:prstGeom prst="rect">
            <a:avLst/>
          </a:prstGeom>
        </p:spPr>
      </p:pic>
      <p:pic>
        <p:nvPicPr>
          <p:cNvPr id="16" name="Picture 15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42751E0C-32BB-4F5B-AE65-09047671E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68" y="4930536"/>
            <a:ext cx="1631612" cy="15826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25960A-844C-4CAE-81C9-FFD30A53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3445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Recognition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DACB87CD-F847-44F1-9704-062284729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349" y="2636436"/>
            <a:ext cx="2974367" cy="387539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2F488A-42EB-4900-95C6-A5FAAF896DE1}"/>
              </a:ext>
            </a:extLst>
          </p:cNvPr>
          <p:cNvSpPr txBox="1"/>
          <p:nvPr/>
        </p:nvSpPr>
        <p:spPr>
          <a:xfrm>
            <a:off x="50784" y="6466116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4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B6CEB532-2A52-473D-AC34-4DBC862F2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261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D6A211-1A54-4D63-A366-9CF94CD0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Laura Bellis </a:t>
            </a:r>
            <a:br>
              <a:rPr lang="en-US" sz="34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Accenture | Leapsource  </a:t>
            </a:r>
            <a:br>
              <a:rPr lang="en-US" sz="34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Booz Allen | Notre Dame</a:t>
            </a:r>
          </a:p>
        </p:txBody>
      </p:sp>
    </p:spTree>
    <p:extLst>
      <p:ext uri="{BB962C8B-B14F-4D97-AF65-F5344CB8AC3E}">
        <p14:creationId xmlns:p14="http://schemas.microsoft.com/office/powerpoint/2010/main" val="8297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2" descr="Image result for logo company leapsource 1999">
            <a:extLst>
              <a:ext uri="{FF2B5EF4-FFF2-40B4-BE49-F238E27FC236}">
                <a16:creationId xmlns:a16="http://schemas.microsoft.com/office/drawing/2014/main" id="{4E953E69-2DA6-4BB2-A090-F09B6B75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1687544"/>
            <a:ext cx="5341258" cy="30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0F8D3-B520-4D46-868E-4DFF8431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49" y="2104571"/>
            <a:ext cx="5972758" cy="20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B5575D-F57A-4240-B996-2661B3DE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Situations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B887C-E96D-4B94-AB13-ADCF26C5A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You’ve been fired…or lost a job for another reason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You’re in a Dead-End Job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You’re Faced With an Unplanned Opportunity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You’ve Decided to Take a Leap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912B8-CC35-48BB-AB7B-EF37CE03C40F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8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B887C-E96D-4B94-AB13-ADCF26C5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39175"/>
            <a:ext cx="11811000" cy="1179649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0" dirty="0"/>
              <a:t>YOU’RE FIRED!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9B93-D887-4C75-97A4-111727915A69}"/>
              </a:ext>
            </a:extLst>
          </p:cNvPr>
          <p:cNvSpPr/>
          <p:nvPr/>
        </p:nvSpPr>
        <p:spPr>
          <a:xfrm>
            <a:off x="3048000" y="43418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What should you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2A4D5-790B-49A5-A6E0-5F7E9CC98CF1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Image result for cup of coffee">
            <a:extLst>
              <a:ext uri="{FF2B5EF4-FFF2-40B4-BE49-F238E27FC236}">
                <a16:creationId xmlns:a16="http://schemas.microsoft.com/office/drawing/2014/main" id="{879DE777-52F3-4695-9E8E-97BF25F090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" b="91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0FFD7-BCAE-4F2C-B8BC-510C7607CBDB}"/>
              </a:ext>
            </a:extLst>
          </p:cNvPr>
          <p:cNvSpPr txBox="1"/>
          <p:nvPr/>
        </p:nvSpPr>
        <p:spPr>
          <a:xfrm>
            <a:off x="188685" y="3759200"/>
            <a:ext cx="413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Coffee Chats.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CD0B4-28AF-43EA-9F1C-ADA08BBDC5A5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LaSalleNetwork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2BA9F7D6-D345-4DF9-8E88-04578A30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RESUME DUMP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782DDE0-3C79-41CB-8B7C-3661022B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01" y="654384"/>
            <a:ext cx="5510771" cy="5256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E831C-16FB-45A9-9EE4-ED787A77E32B}"/>
              </a:ext>
            </a:extLst>
          </p:cNvPr>
          <p:cNvSpPr txBox="1"/>
          <p:nvPr/>
        </p:nvSpPr>
        <p:spPr>
          <a:xfrm>
            <a:off x="190500" y="6389914"/>
            <a:ext cx="192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LaSalleNetwork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5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909</Words>
  <Application>Microsoft Office PowerPoint</Application>
  <PresentationFormat>Widescreen</PresentationFormat>
  <Paragraphs>169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About LaSalle Network</vt:lpstr>
      <vt:lpstr>Recognition</vt:lpstr>
      <vt:lpstr>Laura Bellis  Accenture | Leapsource   Booz Allen | Notre Dame</vt:lpstr>
      <vt:lpstr>PowerPoint Presentation</vt:lpstr>
      <vt:lpstr>Situations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Stuck in a Dead-End Job</vt:lpstr>
      <vt:lpstr>Reassess Priorities</vt:lpstr>
      <vt:lpstr>PowerPoint Presentation</vt:lpstr>
      <vt:lpstr>Lifeline Exercise by Andy Chan</vt:lpstr>
      <vt:lpstr>PowerPoint Presentation</vt:lpstr>
      <vt:lpstr>Job Search Funnel </vt:lpstr>
      <vt:lpstr>Open an excel spreadsheet</vt:lpstr>
      <vt:lpstr>Unexpected</vt:lpstr>
      <vt:lpstr>PowerPoint Presentation</vt:lpstr>
      <vt:lpstr>The Leap</vt:lpstr>
      <vt:lpstr>Transferable Skills</vt:lpstr>
      <vt:lpstr>Be Prepared To Go The Extra Mile</vt:lpstr>
      <vt:lpstr>It’s True…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Bellis</dc:creator>
  <cp:lastModifiedBy>Laura Bellis</cp:lastModifiedBy>
  <cp:revision>3</cp:revision>
  <dcterms:created xsi:type="dcterms:W3CDTF">2019-08-26T20:46:20Z</dcterms:created>
  <dcterms:modified xsi:type="dcterms:W3CDTF">2020-03-04T16:47:20Z</dcterms:modified>
</cp:coreProperties>
</file>