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77" r:id="rId2"/>
    <p:sldId id="341" r:id="rId3"/>
    <p:sldId id="272" r:id="rId4"/>
    <p:sldId id="274" r:id="rId5"/>
    <p:sldId id="289" r:id="rId6"/>
    <p:sldId id="488" r:id="rId7"/>
    <p:sldId id="267" r:id="rId8"/>
    <p:sldId id="276" r:id="rId9"/>
    <p:sldId id="409" r:id="rId10"/>
    <p:sldId id="410" r:id="rId11"/>
    <p:sldId id="317" r:id="rId12"/>
    <p:sldId id="332" r:id="rId13"/>
    <p:sldId id="296" r:id="rId14"/>
    <p:sldId id="489" r:id="rId15"/>
    <p:sldId id="31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102" autoAdjust="0"/>
    <p:restoredTop sz="15741" autoAdjust="0"/>
  </p:normalViewPr>
  <p:slideViewPr>
    <p:cSldViewPr snapToGrid="0">
      <p:cViewPr varScale="1">
        <p:scale>
          <a:sx n="100" d="100"/>
          <a:sy n="100" d="100"/>
        </p:scale>
        <p:origin x="114" y="648"/>
      </p:cViewPr>
      <p:guideLst/>
    </p:cSldViewPr>
  </p:slideViewPr>
  <p:outlineViewPr>
    <p:cViewPr>
      <p:scale>
        <a:sx n="33" d="100"/>
        <a:sy n="33" d="100"/>
      </p:scale>
      <p:origin x="0" y="-31854"/>
    </p:cViewPr>
  </p:outlineViewPr>
  <p:notesTextViewPr>
    <p:cViewPr>
      <p:scale>
        <a:sx n="125" d="100"/>
        <a:sy n="125" d="100"/>
      </p:scale>
      <p:origin x="0" y="0"/>
    </p:cViewPr>
  </p:notesTextViewPr>
  <p:sorterViewPr>
    <p:cViewPr varScale="1">
      <p:scale>
        <a:sx n="1" d="1"/>
        <a:sy n="1" d="1"/>
      </p:scale>
      <p:origin x="0" y="-65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3C350B-9D84-4125-82EE-12246D82E4E5}" type="datetimeFigureOut">
              <a:rPr lang="en-US" smtClean="0"/>
              <a:t>5/12/2026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7CE2E-1988-4F49-A79E-A7F763215638}" type="slidenum">
              <a:rPr lang="en-US" smtClean="0"/>
              <a:t>‹#›</a:t>
            </a:fld>
            <a:endParaRPr lang="en-US"/>
          </a:p>
        </p:txBody>
      </p:sp>
    </p:spTree>
    <p:extLst>
      <p:ext uri="{BB962C8B-B14F-4D97-AF65-F5344CB8AC3E}">
        <p14:creationId xmlns:p14="http://schemas.microsoft.com/office/powerpoint/2010/main" val="2538115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77CE2E-1988-4F49-A79E-A7F763215638}" type="slidenum">
              <a:rPr lang="en-US" smtClean="0"/>
              <a:t>1</a:t>
            </a:fld>
            <a:endParaRPr lang="en-US"/>
          </a:p>
        </p:txBody>
      </p:sp>
    </p:spTree>
    <p:extLst>
      <p:ext uri="{BB962C8B-B14F-4D97-AF65-F5344CB8AC3E}">
        <p14:creationId xmlns:p14="http://schemas.microsoft.com/office/powerpoint/2010/main" val="3808814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45E3247C-EE4C-41FE-9A8A-76E0B7C3DE2F}" type="slidenum">
              <a:rPr lang="en-US" altLang="en-US"/>
              <a:pPr/>
              <a:t>4</a:t>
            </a:fld>
            <a:endParaRPr lang="en-US" altLang="en-US"/>
          </a:p>
        </p:txBody>
      </p:sp>
      <p:sp>
        <p:nvSpPr>
          <p:cNvPr id="225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0" hangingPunct="0"/>
            <a:fld id="{7933DEDC-4D94-44D3-8F62-91EEAC2EF1F8}" type="slidenum">
              <a:rPr lang="en-US" altLang="en-US" sz="1200"/>
              <a:pPr algn="r" eaLnBrk="0" hangingPunct="0"/>
              <a:t>4</a:t>
            </a:fld>
            <a:endParaRPr lang="en-US" alt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14400" y="4343400"/>
            <a:ext cx="5029200" cy="4114800"/>
          </a:xfrm>
        </p:spPr>
        <p:txBody>
          <a:bodyPr/>
          <a:lstStyle/>
          <a:p>
            <a:endParaRPr lang="en-US" altLang="en-US"/>
          </a:p>
        </p:txBody>
      </p:sp>
    </p:spTree>
    <p:extLst>
      <p:ext uri="{BB962C8B-B14F-4D97-AF65-F5344CB8AC3E}">
        <p14:creationId xmlns:p14="http://schemas.microsoft.com/office/powerpoint/2010/main" val="1103420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46074D-7880-49A5-A3B5-88E0934EF813}" type="slidenum">
              <a:rPr lang="en-US" altLang="en-US"/>
              <a:pPr/>
              <a:t>5</a:t>
            </a:fld>
            <a:endParaRPr lang="en-US" alt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xfrm>
            <a:off x="914400" y="4343400"/>
            <a:ext cx="5029200" cy="4114800"/>
          </a:xfrm>
        </p:spPr>
        <p:txBody>
          <a:bodyPr/>
          <a:lstStyle/>
          <a:p>
            <a:endParaRPr lang="en-US" altLang="en-US" dirty="0"/>
          </a:p>
        </p:txBody>
      </p:sp>
    </p:spTree>
    <p:extLst>
      <p:ext uri="{BB962C8B-B14F-4D97-AF65-F5344CB8AC3E}">
        <p14:creationId xmlns:p14="http://schemas.microsoft.com/office/powerpoint/2010/main" val="3247351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9AC6C9B-DDD4-4352-B9AD-98624530F2E1}" type="slidenum">
              <a:rPr lang="en-US" altLang="en-US"/>
              <a:pPr eaLnBrk="1" hangingPunct="1"/>
              <a:t>7</a:t>
            </a:fld>
            <a:endParaRPr lang="en-US" alt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xfrm>
            <a:off x="927100" y="4387850"/>
            <a:ext cx="5095875" cy="4156075"/>
          </a:xfrm>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338598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77CE2E-1988-4F49-A79E-A7F763215638}" type="slidenum">
              <a:rPr lang="en-US" smtClean="0"/>
              <a:t>8</a:t>
            </a:fld>
            <a:endParaRPr lang="en-US"/>
          </a:p>
        </p:txBody>
      </p:sp>
    </p:spTree>
    <p:extLst>
      <p:ext uri="{BB962C8B-B14F-4D97-AF65-F5344CB8AC3E}">
        <p14:creationId xmlns:p14="http://schemas.microsoft.com/office/powerpoint/2010/main" val="1991888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B99D95F-4394-4AEF-B7DB-A3F53827F887}" type="slidenum">
              <a:rPr lang="en-US" altLang="en-US"/>
              <a:pPr eaLnBrk="1" hangingPunct="1"/>
              <a:t>12</a:t>
            </a:fld>
            <a:endParaRPr lang="en-US" altLang="en-US"/>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927100" y="4387850"/>
            <a:ext cx="5095875" cy="4156075"/>
          </a:xfrm>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213173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77CE2E-1988-4F49-A79E-A7F763215638}" type="slidenum">
              <a:rPr lang="en-US" smtClean="0"/>
              <a:t>13</a:t>
            </a:fld>
            <a:endParaRPr lang="en-US"/>
          </a:p>
        </p:txBody>
      </p:sp>
    </p:spTree>
    <p:extLst>
      <p:ext uri="{BB962C8B-B14F-4D97-AF65-F5344CB8AC3E}">
        <p14:creationId xmlns:p14="http://schemas.microsoft.com/office/powerpoint/2010/main" val="2536497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0BA789-6CBC-4BDD-B210-A41ABA553EA9}" type="slidenum">
              <a:rPr lang="en-US" altLang="en-US"/>
              <a:pPr/>
              <a:t>15</a:t>
            </a:fld>
            <a:endParaRPr lang="en-US" alt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xfrm>
            <a:off x="914400" y="4343400"/>
            <a:ext cx="5029200" cy="4114800"/>
          </a:xfrm>
        </p:spPr>
        <p:txBody>
          <a:bodyPr/>
          <a:lstStyle/>
          <a:p>
            <a:endParaRPr lang="en-US" altLang="en-US"/>
          </a:p>
        </p:txBody>
      </p:sp>
    </p:spTree>
    <p:extLst>
      <p:ext uri="{BB962C8B-B14F-4D97-AF65-F5344CB8AC3E}">
        <p14:creationId xmlns:p14="http://schemas.microsoft.com/office/powerpoint/2010/main" val="655147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D1EAB-D6AD-44F4-8E7A-C1265E729C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0E739B-8E7C-47B8-A317-DC714734B8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AD09D2-E507-4393-B04B-58F40D6EB0FF}"/>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5" name="Footer Placeholder 4">
            <a:extLst>
              <a:ext uri="{FF2B5EF4-FFF2-40B4-BE49-F238E27FC236}">
                <a16:creationId xmlns:a16="http://schemas.microsoft.com/office/drawing/2014/main" id="{3C1BE5CF-F892-4818-897A-CC8F85BF72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2BF2EB-0670-4FAD-AF73-035901339270}"/>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392915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45FD1-FCC4-411F-923C-693C3A036B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CA32C4-BE6A-4BC6-A284-231878863F6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E810C4-6008-4618-AE60-F15718F7C506}"/>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5" name="Footer Placeholder 4">
            <a:extLst>
              <a:ext uri="{FF2B5EF4-FFF2-40B4-BE49-F238E27FC236}">
                <a16:creationId xmlns:a16="http://schemas.microsoft.com/office/drawing/2014/main" id="{E9C47E1D-AE0D-4025-A801-FFD618ED3A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941332-18D7-4EE6-BB27-332D0166F820}"/>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2865472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5C0F0A-5185-4744-BD3B-C01CFEE2A6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CE57FB-4BC8-45BC-B4DB-D87CC25247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CA25A9-CEB2-4440-A33A-935875960B50}"/>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5" name="Footer Placeholder 4">
            <a:extLst>
              <a:ext uri="{FF2B5EF4-FFF2-40B4-BE49-F238E27FC236}">
                <a16:creationId xmlns:a16="http://schemas.microsoft.com/office/drawing/2014/main" id="{66755124-5901-4F0E-8669-A940781888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26994D-AEAC-4EEB-A168-C497B035918E}"/>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3050034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18310-3654-4AAF-955B-6E79515ED0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C6491B-4B1B-4977-866F-F90736F9822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892522-4F6A-4B25-B8C7-A45E284AD092}"/>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5" name="Footer Placeholder 4">
            <a:extLst>
              <a:ext uri="{FF2B5EF4-FFF2-40B4-BE49-F238E27FC236}">
                <a16:creationId xmlns:a16="http://schemas.microsoft.com/office/drawing/2014/main" id="{59EED4AC-F706-4B8E-9182-C02E657E2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FF8F9A-D890-40E8-A75A-E5A6B650BFA0}"/>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1605652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33044-E426-442B-8ADD-14FE7ABD7A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BB0DF5-4598-4835-B869-910725A007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A926AF-BDA4-4C5D-8E51-BBCBEB3EEA83}"/>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5" name="Footer Placeholder 4">
            <a:extLst>
              <a:ext uri="{FF2B5EF4-FFF2-40B4-BE49-F238E27FC236}">
                <a16:creationId xmlns:a16="http://schemas.microsoft.com/office/drawing/2014/main" id="{CA718484-79E2-4857-948B-D146DFA6EF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9449BE-7D2B-4C77-91C4-A3B8113CA738}"/>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3451022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9726C-D222-4603-892A-C186F45BD7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210346-E3C1-48F2-B23D-8DF8C477787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0511EF-AB39-41FD-ACE9-61BE2B75A8A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31368D-B736-4702-A40A-F853426DAD43}"/>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6" name="Footer Placeholder 5">
            <a:extLst>
              <a:ext uri="{FF2B5EF4-FFF2-40B4-BE49-F238E27FC236}">
                <a16:creationId xmlns:a16="http://schemas.microsoft.com/office/drawing/2014/main" id="{6EFD88DA-5EAC-417D-A189-ED68ABEF8F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9C3C3C-34B8-41E4-9DF6-D38B5651924A}"/>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4046034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F8355-0BE3-4EBA-8AD0-D731EA09AD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4BD51F-E22A-468B-8340-783D2D199D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A258448-B7A7-4DF0-AB4E-AF4BBC8A277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429E68-E04F-46CD-904F-83DA9847AD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F268066-FBF8-482B-8989-21B63DF4BAB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DE220F-54EB-480B-BC98-26BB1550BF06}"/>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8" name="Footer Placeholder 7">
            <a:extLst>
              <a:ext uri="{FF2B5EF4-FFF2-40B4-BE49-F238E27FC236}">
                <a16:creationId xmlns:a16="http://schemas.microsoft.com/office/drawing/2014/main" id="{9816C5E7-7CF3-4F98-A840-D7F125900A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6DB77E-E6B2-4068-801A-D9A032775963}"/>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369905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8C924-51B8-407D-B463-4F40822B1D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86F496-9230-42BB-B4F3-2B021709C91C}"/>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4" name="Footer Placeholder 3">
            <a:extLst>
              <a:ext uri="{FF2B5EF4-FFF2-40B4-BE49-F238E27FC236}">
                <a16:creationId xmlns:a16="http://schemas.microsoft.com/office/drawing/2014/main" id="{D47BFF5B-EB65-47CD-8E36-3F500B4B58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B6651C-711D-45D9-900C-5BC5B354CC2C}"/>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4001637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99F29C-BD35-4870-98C8-64D5E36F1BC8}"/>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3" name="Footer Placeholder 2">
            <a:extLst>
              <a:ext uri="{FF2B5EF4-FFF2-40B4-BE49-F238E27FC236}">
                <a16:creationId xmlns:a16="http://schemas.microsoft.com/office/drawing/2014/main" id="{EE967AF6-35BF-49BE-9EBB-322AEE41C8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D7D3FB3-4798-4D6B-9F38-57340A1EAF43}"/>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1232583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77303-98C4-4EAD-8AC1-AAAF6758FD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D1DEBC-ECD7-43FD-BA7A-008787AB7F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D56A1C-7048-42ED-A4FD-01E21008A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9DC9B5-6699-4F29-BCF6-33FF432DCE15}"/>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6" name="Footer Placeholder 5">
            <a:extLst>
              <a:ext uri="{FF2B5EF4-FFF2-40B4-BE49-F238E27FC236}">
                <a16:creationId xmlns:a16="http://schemas.microsoft.com/office/drawing/2014/main" id="{021E08C1-3F50-444C-B320-0768096BF6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0C0B7E-A6E3-4E69-A1FE-661BE7CB3A3E}"/>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189771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56BC6-D787-4D46-8A28-CA3A606AC0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45D0E6-1503-47A1-BB5D-991DB3278C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C8FFB8-D147-42E3-99A6-283AAF0FB4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5E46B50-8418-4A1F-9E59-D595EF529C54}"/>
              </a:ext>
            </a:extLst>
          </p:cNvPr>
          <p:cNvSpPr>
            <a:spLocks noGrp="1"/>
          </p:cNvSpPr>
          <p:nvPr>
            <p:ph type="dt" sz="half" idx="10"/>
          </p:nvPr>
        </p:nvSpPr>
        <p:spPr/>
        <p:txBody>
          <a:bodyPr/>
          <a:lstStyle/>
          <a:p>
            <a:fld id="{E5581A58-749C-4AF0-8CD4-ABED37D54405}" type="datetimeFigureOut">
              <a:rPr lang="en-US" smtClean="0"/>
              <a:t>5/12/2026</a:t>
            </a:fld>
            <a:endParaRPr lang="en-US"/>
          </a:p>
        </p:txBody>
      </p:sp>
      <p:sp>
        <p:nvSpPr>
          <p:cNvPr id="6" name="Footer Placeholder 5">
            <a:extLst>
              <a:ext uri="{FF2B5EF4-FFF2-40B4-BE49-F238E27FC236}">
                <a16:creationId xmlns:a16="http://schemas.microsoft.com/office/drawing/2014/main" id="{F534D654-A258-4981-9D6E-C9D07D2981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C47396-96CA-4102-BD81-CB7CFA8047A7}"/>
              </a:ext>
            </a:extLst>
          </p:cNvPr>
          <p:cNvSpPr>
            <a:spLocks noGrp="1"/>
          </p:cNvSpPr>
          <p:nvPr>
            <p:ph type="sldNum" sz="quarter" idx="12"/>
          </p:nvPr>
        </p:nvSpPr>
        <p:spPr/>
        <p:txBody>
          <a:bodyPr/>
          <a:lstStyle/>
          <a:p>
            <a:fld id="{1B5B83E3-338B-46DB-A07E-76B8A2BC015D}" type="slidenum">
              <a:rPr lang="en-US" smtClean="0"/>
              <a:t>‹#›</a:t>
            </a:fld>
            <a:endParaRPr lang="en-US"/>
          </a:p>
        </p:txBody>
      </p:sp>
    </p:spTree>
    <p:extLst>
      <p:ext uri="{BB962C8B-B14F-4D97-AF65-F5344CB8AC3E}">
        <p14:creationId xmlns:p14="http://schemas.microsoft.com/office/powerpoint/2010/main" val="4225514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6F975C-5207-44C9-97BF-CA3E70E133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533803-DCE5-4180-9D49-EE22344185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5C0B19-0C8D-4EF9-91CF-C66F3331B6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581A58-749C-4AF0-8CD4-ABED37D54405}" type="datetimeFigureOut">
              <a:rPr lang="en-US" smtClean="0"/>
              <a:t>5/12/2026</a:t>
            </a:fld>
            <a:endParaRPr lang="en-US"/>
          </a:p>
        </p:txBody>
      </p:sp>
      <p:sp>
        <p:nvSpPr>
          <p:cNvPr id="5" name="Footer Placeholder 4">
            <a:extLst>
              <a:ext uri="{FF2B5EF4-FFF2-40B4-BE49-F238E27FC236}">
                <a16:creationId xmlns:a16="http://schemas.microsoft.com/office/drawing/2014/main" id="{AA0F6DB6-9B4D-4155-82B7-8B50969BD2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04069E-7057-4DB4-9C34-914A27BA82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5B83E3-338B-46DB-A07E-76B8A2BC015D}" type="slidenum">
              <a:rPr lang="en-US" smtClean="0"/>
              <a:t>‹#›</a:t>
            </a:fld>
            <a:endParaRPr lang="en-US"/>
          </a:p>
        </p:txBody>
      </p:sp>
    </p:spTree>
    <p:extLst>
      <p:ext uri="{BB962C8B-B14F-4D97-AF65-F5344CB8AC3E}">
        <p14:creationId xmlns:p14="http://schemas.microsoft.com/office/powerpoint/2010/main" val="4275421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oleObject" Target="../embeddings/oleObject3.bin"/><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8.jpeg"/><Relationship Id="rId5" Type="http://schemas.openxmlformats.org/officeDocument/2006/relationships/image" Target="../media/image4.png"/><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upload.wikimedia.org/wikipedia/commons/f/fc/AdamsMemorial.JPG">
            <a:extLst>
              <a:ext uri="{FF2B5EF4-FFF2-40B4-BE49-F238E27FC236}">
                <a16:creationId xmlns:a16="http://schemas.microsoft.com/office/drawing/2014/main" id="{911F576F-D022-4AC6-94C1-0728F44E2F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5205" y="791032"/>
            <a:ext cx="9776378" cy="5132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188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t>PRINCETON</a:t>
            </a:r>
          </a:p>
        </p:txBody>
      </p:sp>
      <p:sp>
        <p:nvSpPr>
          <p:cNvPr id="5" name="Content Placeholder 4"/>
          <p:cNvSpPr>
            <a:spLocks noGrp="1"/>
          </p:cNvSpPr>
          <p:nvPr>
            <p:ph sz="half" idx="2"/>
          </p:nvPr>
        </p:nvSpPr>
        <p:spPr>
          <a:xfrm>
            <a:off x="803693" y="3753001"/>
            <a:ext cx="5157787" cy="2725419"/>
          </a:xfrm>
        </p:spPr>
        <p:txBody>
          <a:bodyPr/>
          <a:lstStyle/>
          <a:p>
            <a:pPr marL="0" indent="0">
              <a:buNone/>
            </a:pPr>
            <a:r>
              <a:rPr lang="en-US" dirty="0"/>
              <a:t>This picture was taken on the day that the Owen Lovejoy Homestead received National Landmark status.</a:t>
            </a:r>
          </a:p>
        </p:txBody>
      </p:sp>
      <p:sp>
        <p:nvSpPr>
          <p:cNvPr id="6" name="Text Placeholder 5"/>
          <p:cNvSpPr>
            <a:spLocks noGrp="1"/>
          </p:cNvSpPr>
          <p:nvPr>
            <p:ph type="body" sz="quarter" idx="3"/>
          </p:nvPr>
        </p:nvSpPr>
        <p:spPr/>
        <p:txBody>
          <a:bodyPr/>
          <a:lstStyle/>
          <a:p>
            <a:endParaRPr lang="en-US"/>
          </a:p>
        </p:txBody>
      </p:sp>
      <p:sp>
        <p:nvSpPr>
          <p:cNvPr id="7" name="Content Placeholder 6"/>
          <p:cNvSpPr>
            <a:spLocks noGrp="1"/>
          </p:cNvSpPr>
          <p:nvPr>
            <p:ph sz="quarter" idx="4"/>
          </p:nvPr>
        </p:nvSpPr>
        <p:spPr/>
        <p:txBody>
          <a:bodyPr/>
          <a:lstStyle/>
          <a:p>
            <a:endParaRPr lang="en-US"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b="27799"/>
          <a:stretch/>
        </p:blipFill>
        <p:spPr>
          <a:xfrm>
            <a:off x="6128358" y="1681163"/>
            <a:ext cx="5270872" cy="3566160"/>
          </a:xfrm>
          <a:prstGeom prst="rect">
            <a:avLst/>
          </a:prstGeom>
        </p:spPr>
      </p:pic>
    </p:spTree>
    <p:extLst>
      <p:ext uri="{BB962C8B-B14F-4D97-AF65-F5344CB8AC3E}">
        <p14:creationId xmlns:p14="http://schemas.microsoft.com/office/powerpoint/2010/main" val="4187917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63600" y="365125"/>
            <a:ext cx="10490200" cy="5553075"/>
          </a:xfrm>
        </p:spPr>
        <p:txBody>
          <a:bodyPr>
            <a:normAutofit/>
          </a:bodyPr>
          <a:lstStyle/>
          <a:p>
            <a:r>
              <a:rPr lang="en-US" sz="4000" b="1" dirty="0"/>
              <a:t>AURORA</a:t>
            </a:r>
            <a:br>
              <a:rPr lang="en-US" sz="2800" dirty="0"/>
            </a:br>
            <a:br>
              <a:rPr lang="en-US" sz="2800" dirty="0"/>
            </a:br>
            <a:br>
              <a:rPr lang="en-US" sz="2800" dirty="0"/>
            </a:br>
            <a:br>
              <a:rPr lang="en-US" sz="2800" dirty="0"/>
            </a:br>
            <a:br>
              <a:rPr lang="en-US" sz="2800" dirty="0"/>
            </a:br>
            <a:br>
              <a:rPr lang="en-US" sz="2800" dirty="0"/>
            </a:br>
            <a:br>
              <a:rPr lang="en-US" sz="2800" dirty="0"/>
            </a:br>
            <a:r>
              <a:rPr lang="en-US" sz="2800" dirty="0"/>
              <a:t>The historic Aurora Congregational Church building became an iron works before it was eventually demolished. Within its walls courageous antislavery speakers discussed the issues of the day including such nationally known orators as Frederick Douglass. On one such visit Douglass won General John Farnsworth over to the abolitionist cause.</a:t>
            </a:r>
            <a:br>
              <a:rPr lang="en-US" sz="2800" dirty="0"/>
            </a:br>
            <a:br>
              <a:rPr lang="en-US" sz="2800" dirty="0"/>
            </a:br>
            <a:r>
              <a:rPr lang="en-US" sz="2000" i="1" dirty="0"/>
              <a:t>Courtesy the Aurora Historical Society </a:t>
            </a:r>
            <a:endParaRPr lang="en-US" sz="28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422" t="1114" r="1422" b="45946"/>
          <a:stretch/>
        </p:blipFill>
        <p:spPr>
          <a:xfrm>
            <a:off x="3352800" y="365125"/>
            <a:ext cx="3987800" cy="2771775"/>
          </a:xfrm>
          <a:prstGeom prst="rect">
            <a:avLst/>
          </a:prstGeom>
        </p:spPr>
      </p:pic>
    </p:spTree>
    <p:extLst>
      <p:ext uri="{BB962C8B-B14F-4D97-AF65-F5344CB8AC3E}">
        <p14:creationId xmlns:p14="http://schemas.microsoft.com/office/powerpoint/2010/main" val="3737997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0050" y="227012"/>
            <a:ext cx="4527549" cy="640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5790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388742-9E0B-DF1E-3C5E-532E0C7F1A75}"/>
              </a:ext>
            </a:extLst>
          </p:cNvPr>
          <p:cNvPicPr>
            <a:picLocks noChangeAspect="1"/>
          </p:cNvPicPr>
          <p:nvPr/>
        </p:nvPicPr>
        <p:blipFill>
          <a:blip r:embed="rId3"/>
          <a:stretch>
            <a:fillRect/>
          </a:stretch>
        </p:blipFill>
        <p:spPr>
          <a:xfrm>
            <a:off x="891438" y="171504"/>
            <a:ext cx="10409124" cy="6514991"/>
          </a:xfrm>
          <a:prstGeom prst="rect">
            <a:avLst/>
          </a:prstGeom>
        </p:spPr>
      </p:pic>
    </p:spTree>
    <p:extLst>
      <p:ext uri="{BB962C8B-B14F-4D97-AF65-F5344CB8AC3E}">
        <p14:creationId xmlns:p14="http://schemas.microsoft.com/office/powerpoint/2010/main" val="2594671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 Harriet Tubman Postage Stamps Vintage Unused Black Heritage Stamps">
            <a:extLst>
              <a:ext uri="{FF2B5EF4-FFF2-40B4-BE49-F238E27FC236}">
                <a16:creationId xmlns:a16="http://schemas.microsoft.com/office/drawing/2014/main" id="{13BD1DC4-855E-8817-2DBB-A94FA541CBF6}"/>
              </a:ext>
            </a:extLst>
          </p:cNvPr>
          <p:cNvPicPr>
            <a:picLocks noChangeAspect="1"/>
          </p:cNvPicPr>
          <p:nvPr/>
        </p:nvPicPr>
        <p:blipFill>
          <a:blip r:embed="rId2"/>
          <a:stretch>
            <a:fillRect/>
          </a:stretch>
        </p:blipFill>
        <p:spPr>
          <a:xfrm>
            <a:off x="3333504" y="89134"/>
            <a:ext cx="5524991" cy="6679732"/>
          </a:xfrm>
          <a:prstGeom prst="rect">
            <a:avLst/>
          </a:prstGeom>
        </p:spPr>
      </p:pic>
    </p:spTree>
    <p:extLst>
      <p:ext uri="{BB962C8B-B14F-4D97-AF65-F5344CB8AC3E}">
        <p14:creationId xmlns:p14="http://schemas.microsoft.com/office/powerpoint/2010/main" val="1142556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en-US" sz="4000" dirty="0">
                <a:latin typeface="Times New Roman" panose="02020603050405020304" pitchFamily="18" charset="0"/>
              </a:rPr>
              <a:t>Glennette Tilley Turner</a:t>
            </a:r>
          </a:p>
        </p:txBody>
      </p:sp>
      <p:sp>
        <p:nvSpPr>
          <p:cNvPr id="56323" name="Rectangle 3"/>
          <p:cNvSpPr>
            <a:spLocks noGrp="1" noChangeArrowheads="1"/>
          </p:cNvSpPr>
          <p:nvPr>
            <p:ph type="body" idx="1"/>
          </p:nvPr>
        </p:nvSpPr>
        <p:spPr>
          <a:xfrm>
            <a:off x="5334000" y="6096000"/>
            <a:ext cx="5943600" cy="685800"/>
          </a:xfrm>
        </p:spPr>
        <p:txBody>
          <a:bodyPr/>
          <a:lstStyle/>
          <a:p>
            <a:pPr>
              <a:lnSpc>
                <a:spcPct val="90000"/>
              </a:lnSpc>
              <a:buFontTx/>
              <a:buNone/>
            </a:pPr>
            <a:r>
              <a:rPr lang="en-US" altLang="en-US" sz="2400">
                <a:latin typeface="Times New Roman" panose="02020603050405020304" pitchFamily="18" charset="0"/>
              </a:rPr>
              <a:t>Power Point created by Bianca McKinley</a:t>
            </a:r>
            <a:endParaRPr lang="en-US" altLang="en-US" sz="3600">
              <a:latin typeface="Times New Roman" panose="02020603050405020304" pitchFamily="18" charset="0"/>
            </a:endParaRPr>
          </a:p>
        </p:txBody>
      </p:sp>
      <p:pic>
        <p:nvPicPr>
          <p:cNvPr id="56324" name="Picture 4"/>
          <p:cNvPicPr>
            <a:picLocks noChangeAspect="1" noChangeArrowheads="1"/>
          </p:cNvPicPr>
          <p:nvPr/>
        </p:nvPicPr>
        <p:blipFill>
          <a:blip r:embed="rId3">
            <a:extLst>
              <a:ext uri="{28A0092B-C50C-407E-A947-70E740481C1C}">
                <a14:useLocalDpi xmlns:a14="http://schemas.microsoft.com/office/drawing/2010/main" val="0"/>
              </a:ext>
            </a:extLst>
          </a:blip>
          <a:srcRect r="8875"/>
          <a:stretch>
            <a:fillRect/>
          </a:stretch>
        </p:blipFill>
        <p:spPr bwMode="auto">
          <a:xfrm>
            <a:off x="4953001" y="1676401"/>
            <a:ext cx="2333625" cy="365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371601"/>
            <a:ext cx="2897188" cy="411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375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sz="2400" dirty="0"/>
              <a:t>MY FIRST CLUES TO THE UNDERGROUND RR STORY</a:t>
            </a:r>
          </a:p>
        </p:txBody>
      </p:sp>
      <p:sp>
        <p:nvSpPr>
          <p:cNvPr id="2" name="Text Placeholder 1">
            <a:extLst>
              <a:ext uri="{FF2B5EF4-FFF2-40B4-BE49-F238E27FC236}">
                <a16:creationId xmlns:a16="http://schemas.microsoft.com/office/drawing/2014/main" id="{556ADAF9-E4E6-4B81-BE64-EBDC292C3F1A}"/>
              </a:ext>
            </a:extLst>
          </p:cNvPr>
          <p:cNvSpPr>
            <a:spLocks noGrp="1"/>
          </p:cNvSpPr>
          <p:nvPr>
            <p:ph type="body" idx="1"/>
          </p:nvPr>
        </p:nvSpPr>
        <p:spPr>
          <a:xfrm>
            <a:off x="839788" y="1390651"/>
            <a:ext cx="10512424" cy="833438"/>
          </a:xfrm>
        </p:spPr>
        <p:txBody>
          <a:bodyPr>
            <a:normAutofit fontScale="62500" lnSpcReduction="20000"/>
          </a:bodyPr>
          <a:lstStyle/>
          <a:p>
            <a:r>
              <a:rPr lang="en-US" dirty="0">
                <a:latin typeface="Comic Sans MS" panose="030F0702030302020204" pitchFamily="66" charset="0"/>
                <a:ea typeface="Calibri" panose="020F0502020204030204" pitchFamily="34" charset="0"/>
                <a:cs typeface="Times New Roman" panose="02020603050405020304" pitchFamily="18" charset="0"/>
              </a:rPr>
              <a:t>The curator said, “There is no book on the subject, but you might find something in these two books “</a:t>
            </a:r>
          </a:p>
          <a:p>
            <a:r>
              <a:rPr lang="en-US" dirty="0">
                <a:latin typeface="Comic Sans MS" panose="030F0702030302020204" pitchFamily="66" charset="0"/>
                <a:ea typeface="Calibri" panose="020F0502020204030204" pitchFamily="34" charset="0"/>
                <a:cs typeface="Times New Roman" panose="02020603050405020304" pitchFamily="18" charset="0"/>
              </a:rPr>
              <a:t>and she handed me THE DUPAGE COUNTY GUIDE and GLEN ELLYN, THE STORY OF AN OLD TOWN.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US" dirty="0"/>
          </a:p>
        </p:txBody>
      </p:sp>
      <p:graphicFrame>
        <p:nvGraphicFramePr>
          <p:cNvPr id="5123" name="Object 3"/>
          <p:cNvGraphicFramePr>
            <a:graphicFrameLocks noGrp="1" noChangeAspect="1"/>
          </p:cNvGraphicFramePr>
          <p:nvPr>
            <p:ph sz="half" idx="2"/>
            <p:extLst>
              <p:ext uri="{D42A27DB-BD31-4B8C-83A1-F6EECF244321}">
                <p14:modId xmlns:p14="http://schemas.microsoft.com/office/powerpoint/2010/main" val="111453575"/>
              </p:ext>
            </p:extLst>
          </p:nvPr>
        </p:nvGraphicFramePr>
        <p:xfrm>
          <a:off x="1142999" y="2233613"/>
          <a:ext cx="3981450" cy="4498975"/>
        </p:xfrm>
        <a:graphic>
          <a:graphicData uri="http://schemas.openxmlformats.org/presentationml/2006/ole">
            <mc:AlternateContent xmlns:mc="http://schemas.openxmlformats.org/markup-compatibility/2006">
              <mc:Choice xmlns:v="urn:schemas-microsoft-com:vml" Requires="v">
                <p:oleObj spid="_x0000_s1026" name="Acrobat Document" r:id="rId3" imgW="5848350" imgH="7591425" progId="AcroExch.Document.7">
                  <p:embed/>
                </p:oleObj>
              </mc:Choice>
              <mc:Fallback>
                <p:oleObj name="Acrobat Document" r:id="rId3" imgW="5848350" imgH="7591425" progId="AcroExch.Document.7">
                  <p:embed/>
                  <p:pic>
                    <p:nvPicPr>
                      <p:cNvPr id="5123"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2999" y="2233613"/>
                        <a:ext cx="3981450" cy="4498975"/>
                      </a:xfrm>
                      <a:prstGeom prst="rect">
                        <a:avLst/>
                      </a:prstGeom>
                      <a:noFill/>
                      <a:ln>
                        <a:noFill/>
                      </a:ln>
                      <a:effectLst/>
                    </p:spPr>
                  </p:pic>
                </p:oleObj>
              </mc:Fallback>
            </mc:AlternateContent>
          </a:graphicData>
        </a:graphic>
      </p:graphicFrame>
      <p:sp>
        <p:nvSpPr>
          <p:cNvPr id="3" name="Text Placeholder 2">
            <a:extLst>
              <a:ext uri="{FF2B5EF4-FFF2-40B4-BE49-F238E27FC236}">
                <a16:creationId xmlns:a16="http://schemas.microsoft.com/office/drawing/2014/main" id="{A1F90EBF-A11A-4B40-98F0-4FCEF510C883}"/>
              </a:ext>
            </a:extLst>
          </p:cNvPr>
          <p:cNvSpPr>
            <a:spLocks noGrp="1"/>
          </p:cNvSpPr>
          <p:nvPr>
            <p:ph type="body" sz="quarter" idx="3"/>
          </p:nvPr>
        </p:nvSpPr>
        <p:spPr>
          <a:xfrm>
            <a:off x="6172200" y="1681163"/>
            <a:ext cx="5183188" cy="623887"/>
          </a:xfrm>
        </p:spPr>
        <p:txBody>
          <a:bodyPr>
            <a:normAutofit fontScale="62500" lnSpcReduction="20000"/>
          </a:bodyPr>
          <a:lstStyle/>
          <a:p>
            <a:endParaRPr lang="en-US" dirty="0"/>
          </a:p>
        </p:txBody>
      </p:sp>
      <p:graphicFrame>
        <p:nvGraphicFramePr>
          <p:cNvPr id="12" name="Object 3">
            <a:extLst>
              <a:ext uri="{FF2B5EF4-FFF2-40B4-BE49-F238E27FC236}">
                <a16:creationId xmlns:a16="http://schemas.microsoft.com/office/drawing/2014/main" id="{98185D8E-5FA4-443B-8CB8-95F68E950C33}"/>
              </a:ext>
            </a:extLst>
          </p:cNvPr>
          <p:cNvGraphicFramePr>
            <a:graphicFrameLocks noGrp="1" noChangeAspect="1"/>
          </p:cNvGraphicFramePr>
          <p:nvPr>
            <p:ph sz="quarter" idx="4"/>
            <p:extLst>
              <p:ext uri="{D42A27DB-BD31-4B8C-83A1-F6EECF244321}">
                <p14:modId xmlns:p14="http://schemas.microsoft.com/office/powerpoint/2010/main" val="3153036013"/>
              </p:ext>
            </p:extLst>
          </p:nvPr>
        </p:nvGraphicFramePr>
        <p:xfrm>
          <a:off x="7067552" y="2224088"/>
          <a:ext cx="4022087" cy="4508500"/>
        </p:xfrm>
        <a:graphic>
          <a:graphicData uri="http://schemas.openxmlformats.org/presentationml/2006/ole">
            <mc:AlternateContent xmlns:mc="http://schemas.openxmlformats.org/markup-compatibility/2006">
              <mc:Choice xmlns:v="urn:schemas-microsoft-com:vml" Requires="v">
                <p:oleObj spid="_x0000_s1027" name="Acrobat Document" r:id="rId5" imgW="5819775" imgH="7553325" progId="AcroExch.Document.7">
                  <p:embed/>
                </p:oleObj>
              </mc:Choice>
              <mc:Fallback>
                <p:oleObj name="Acrobat Document" r:id="rId5" imgW="5819775" imgH="7553325" progId="AcroExch.Document.7">
                  <p:embed/>
                  <p:pic>
                    <p:nvPicPr>
                      <p:cNvPr id="12" name="Object 3">
                        <a:extLst>
                          <a:ext uri="{FF2B5EF4-FFF2-40B4-BE49-F238E27FC236}">
                            <a16:creationId xmlns:a16="http://schemas.microsoft.com/office/drawing/2014/main" id="{98185D8E-5FA4-443B-8CB8-95F68E950C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7552" y="2224088"/>
                        <a:ext cx="4022087" cy="45085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228164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457200" y="-73025"/>
            <a:ext cx="8229600" cy="1139825"/>
          </a:xfrm>
        </p:spPr>
        <p:txBody>
          <a:bodyPr anchorCtr="1"/>
          <a:lstStyle/>
          <a:p>
            <a:r>
              <a:rPr lang="en-US" altLang="en-US" sz="4000">
                <a:latin typeface="Times New Roman" panose="02020603050405020304" pitchFamily="18" charset="0"/>
              </a:rPr>
              <a:t>Slave &amp; Free Areas</a:t>
            </a:r>
          </a:p>
        </p:txBody>
      </p:sp>
      <p:sp>
        <p:nvSpPr>
          <p:cNvPr id="20483" name="Rectangle 9"/>
          <p:cNvSpPr>
            <a:spLocks noChangeArrowheads="1"/>
          </p:cNvSpPr>
          <p:nvPr/>
        </p:nvSpPr>
        <p:spPr bwMode="auto">
          <a:xfrm>
            <a:off x="1981200" y="2819400"/>
            <a:ext cx="381000" cy="28956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n-US" sz="2000"/>
          </a:p>
        </p:txBody>
      </p:sp>
      <p:sp>
        <p:nvSpPr>
          <p:cNvPr id="123912" name="Rectangle 8"/>
          <p:cNvSpPr>
            <a:spLocks noChangeArrowheads="1"/>
          </p:cNvSpPr>
          <p:nvPr/>
        </p:nvSpPr>
        <p:spPr bwMode="auto">
          <a:xfrm>
            <a:off x="8040688" y="6140450"/>
            <a:ext cx="2246312" cy="336550"/>
          </a:xfrm>
          <a:prstGeom prst="rect">
            <a:avLst/>
          </a:prstGeom>
          <a:noFill/>
          <a:ln w="9525">
            <a:noFill/>
            <a:miter lim="800000"/>
            <a:headEnd/>
            <a:tailEnd/>
          </a:ln>
          <a:effectLst/>
        </p:spPr>
        <p:txBody>
          <a:bodyPr wrap="none">
            <a:spAutoFit/>
          </a:bodyPr>
          <a:lstStyle/>
          <a:p>
            <a:pPr>
              <a:lnSpc>
                <a:spcPct val="80000"/>
              </a:lnSpc>
              <a:spcBef>
                <a:spcPct val="20000"/>
              </a:spcBef>
              <a:buClr>
                <a:schemeClr val="hlink"/>
              </a:buClr>
              <a:buSzPct val="75000"/>
              <a:buFont typeface="Wingdings" pitchFamily="1" charset="2"/>
              <a:buNone/>
              <a:defRPr/>
            </a:pPr>
            <a:r>
              <a:rPr lang="en-US" sz="2000">
                <a:effectLst>
                  <a:outerShdw blurRad="38100" dist="38100" dir="2700000" algn="tl">
                    <a:srgbClr val="010199"/>
                  </a:outerShdw>
                </a:effectLst>
                <a:latin typeface="Arial" charset="0"/>
              </a:rPr>
              <a:t>Slavery Prohibited</a:t>
            </a:r>
          </a:p>
        </p:txBody>
      </p:sp>
      <p:sp>
        <p:nvSpPr>
          <p:cNvPr id="123911" name="Rectangle 7"/>
          <p:cNvSpPr>
            <a:spLocks noChangeArrowheads="1"/>
          </p:cNvSpPr>
          <p:nvPr/>
        </p:nvSpPr>
        <p:spPr bwMode="auto">
          <a:xfrm>
            <a:off x="5105401" y="6172200"/>
            <a:ext cx="2187575" cy="336550"/>
          </a:xfrm>
          <a:prstGeom prst="rect">
            <a:avLst/>
          </a:prstGeom>
          <a:noFill/>
          <a:ln w="9525">
            <a:noFill/>
            <a:miter lim="800000"/>
            <a:headEnd/>
            <a:tailEnd/>
          </a:ln>
          <a:effectLst/>
        </p:spPr>
        <p:txBody>
          <a:bodyPr wrap="none">
            <a:spAutoFit/>
          </a:bodyPr>
          <a:lstStyle/>
          <a:p>
            <a:pPr>
              <a:lnSpc>
                <a:spcPct val="80000"/>
              </a:lnSpc>
              <a:spcBef>
                <a:spcPct val="20000"/>
              </a:spcBef>
              <a:buClr>
                <a:schemeClr val="hlink"/>
              </a:buClr>
              <a:buSzPct val="75000"/>
              <a:buFont typeface="Wingdings" pitchFamily="1" charset="2"/>
              <a:buNone/>
              <a:defRPr/>
            </a:pPr>
            <a:r>
              <a:rPr lang="en-US" sz="2000">
                <a:effectLst>
                  <a:outerShdw blurRad="38100" dist="38100" dir="2700000" algn="tl">
                    <a:srgbClr val="010199"/>
                  </a:outerShdw>
                </a:effectLst>
                <a:latin typeface="Arial" charset="0"/>
              </a:rPr>
              <a:t>Slavery Permitted</a:t>
            </a:r>
          </a:p>
        </p:txBody>
      </p:sp>
      <p:pic>
        <p:nvPicPr>
          <p:cNvPr id="20486" name="Picture 14" descr="1790s"/>
          <p:cNvPicPr>
            <a:picLocks noChangeAspect="1" noChangeArrowheads="1"/>
          </p:cNvPicPr>
          <p:nvPr/>
        </p:nvPicPr>
        <p:blipFill>
          <a:blip r:embed="rId3">
            <a:extLst>
              <a:ext uri="{28A0092B-C50C-407E-A947-70E740481C1C}">
                <a14:useLocalDpi xmlns:a14="http://schemas.microsoft.com/office/drawing/2010/main" val="0"/>
              </a:ext>
            </a:extLst>
          </a:blip>
          <a:srcRect r="5302" b="7547"/>
          <a:stretch>
            <a:fillRect/>
          </a:stretch>
        </p:blipFill>
        <p:spPr bwMode="auto">
          <a:xfrm>
            <a:off x="2286000" y="1295400"/>
            <a:ext cx="73152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15" descr="key"/>
          <p:cNvPicPr>
            <a:picLocks noChangeAspect="1" noChangeArrowheads="1"/>
          </p:cNvPicPr>
          <p:nvPr/>
        </p:nvPicPr>
        <p:blipFill>
          <a:blip r:embed="rId4">
            <a:extLst>
              <a:ext uri="{28A0092B-C50C-407E-A947-70E740481C1C}">
                <a14:useLocalDpi xmlns:a14="http://schemas.microsoft.com/office/drawing/2010/main" val="0"/>
              </a:ext>
            </a:extLst>
          </a:blip>
          <a:srcRect r="-1888" b="48781"/>
          <a:stretch>
            <a:fillRect/>
          </a:stretch>
        </p:blipFill>
        <p:spPr bwMode="auto">
          <a:xfrm>
            <a:off x="4495800" y="6019800"/>
            <a:ext cx="685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6" descr="key"/>
          <p:cNvPicPr>
            <a:picLocks noChangeAspect="1" noChangeArrowheads="1"/>
          </p:cNvPicPr>
          <p:nvPr/>
        </p:nvPicPr>
        <p:blipFill>
          <a:blip r:embed="rId4">
            <a:extLst>
              <a:ext uri="{28A0092B-C50C-407E-A947-70E740481C1C}">
                <a14:useLocalDpi xmlns:a14="http://schemas.microsoft.com/office/drawing/2010/main" val="0"/>
              </a:ext>
            </a:extLst>
          </a:blip>
          <a:srcRect t="43903" r="-1888"/>
          <a:stretch>
            <a:fillRect/>
          </a:stretch>
        </p:blipFill>
        <p:spPr bwMode="auto">
          <a:xfrm>
            <a:off x="7467600" y="6019800"/>
            <a:ext cx="685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489" name="Object 17"/>
          <p:cNvGraphicFramePr>
            <a:graphicFrameLocks noGrp="1" noChangeAspect="1"/>
          </p:cNvGraphicFramePr>
          <p:nvPr>
            <p:ph idx="4294967295"/>
          </p:nvPr>
        </p:nvGraphicFramePr>
        <p:xfrm>
          <a:off x="1828801" y="152400"/>
          <a:ext cx="550863" cy="990600"/>
        </p:xfrm>
        <a:graphic>
          <a:graphicData uri="http://schemas.openxmlformats.org/presentationml/2006/ole">
            <mc:AlternateContent xmlns:mc="http://schemas.openxmlformats.org/markup-compatibility/2006">
              <mc:Choice xmlns:v="urn:schemas-microsoft-com:vml" Requires="v">
                <p:oleObj spid="_x0000_s2050" name="Image" r:id="rId5" imgW="271089" imgH="487433" progId="Photoshop.Image.10">
                  <p:embed/>
                </p:oleObj>
              </mc:Choice>
              <mc:Fallback>
                <p:oleObj name="Image" r:id="rId5" imgW="271089" imgH="487433" progId="Photoshop.Image.10">
                  <p:embed/>
                  <p:pic>
                    <p:nvPicPr>
                      <p:cNvPr id="20489"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801" y="152400"/>
                        <a:ext cx="550863"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692945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8" descr="the 001"/>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752600" y="457200"/>
            <a:ext cx="8116888" cy="5029200"/>
          </a:xfrm>
          <a:noFill/>
        </p:spPr>
      </p:pic>
    </p:spTree>
    <p:extLst>
      <p:ext uri="{BB962C8B-B14F-4D97-AF65-F5344CB8AC3E}">
        <p14:creationId xmlns:p14="http://schemas.microsoft.com/office/powerpoint/2010/main" val="3117872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524000" y="-758825"/>
            <a:ext cx="3505200" cy="4416425"/>
          </a:xfrm>
        </p:spPr>
        <p:txBody>
          <a:bodyPr/>
          <a:lstStyle/>
          <a:p>
            <a:pPr algn="l"/>
            <a:r>
              <a:rPr lang="en-US" altLang="en-US" sz="4000"/>
              <a:t>Routes </a:t>
            </a:r>
            <a:br>
              <a:rPr lang="en-US" altLang="en-US" sz="4000"/>
            </a:br>
            <a:r>
              <a:rPr lang="en-US" altLang="en-US" sz="4000"/>
              <a:t>thru </a:t>
            </a:r>
            <a:br>
              <a:rPr lang="en-US" altLang="en-US" sz="4000"/>
            </a:br>
            <a:r>
              <a:rPr lang="en-US" altLang="en-US" sz="4000"/>
              <a:t>Chicago </a:t>
            </a:r>
            <a:br>
              <a:rPr lang="en-US" altLang="en-US" sz="4000"/>
            </a:br>
            <a:r>
              <a:rPr lang="en-US" altLang="en-US" sz="4000"/>
              <a:t>Suburbs</a:t>
            </a:r>
            <a:endParaRPr lang="en-US" altLang="en-US"/>
          </a:p>
        </p:txBody>
      </p:sp>
      <p:graphicFrame>
        <p:nvGraphicFramePr>
          <p:cNvPr id="32771" name="Object 3"/>
          <p:cNvGraphicFramePr>
            <a:graphicFrameLocks noChangeAspect="1"/>
          </p:cNvGraphicFramePr>
          <p:nvPr/>
        </p:nvGraphicFramePr>
        <p:xfrm>
          <a:off x="719138" y="152400"/>
          <a:ext cx="511175" cy="917575"/>
        </p:xfrm>
        <a:graphic>
          <a:graphicData uri="http://schemas.openxmlformats.org/presentationml/2006/ole">
            <mc:AlternateContent xmlns:mc="http://schemas.openxmlformats.org/markup-compatibility/2006">
              <mc:Choice xmlns:v="urn:schemas-microsoft-com:vml" Requires="v">
                <p:oleObj spid="_x0000_s3074" name="Image" r:id="rId4" imgW="271089" imgH="487433" progId="Photoshop.Image.10">
                  <p:embed/>
                </p:oleObj>
              </mc:Choice>
              <mc:Fallback>
                <p:oleObj name="Image" r:id="rId4" imgW="271089" imgH="487433" progId="Photoshop.Image.10">
                  <p:embed/>
                  <p:pic>
                    <p:nvPicPr>
                      <p:cNvPr id="32771"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138" y="152400"/>
                        <a:ext cx="511175" cy="91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2772" name="Picture 4" descr="SCAN0037"/>
          <p:cNvPicPr>
            <a:picLocks noChangeAspect="1" noChangeArrowheads="1"/>
          </p:cNvPicPr>
          <p:nvPr/>
        </p:nvPicPr>
        <p:blipFill>
          <a:blip r:embed="rId6">
            <a:extLst>
              <a:ext uri="{28A0092B-C50C-407E-A947-70E740481C1C}">
                <a14:useLocalDpi xmlns:a14="http://schemas.microsoft.com/office/drawing/2010/main" val="0"/>
              </a:ext>
            </a:extLst>
          </a:blip>
          <a:srcRect l="35001" t="6834" r="3279" b="39224"/>
          <a:stretch>
            <a:fillRect/>
          </a:stretch>
        </p:blipFill>
        <p:spPr bwMode="auto">
          <a:xfrm>
            <a:off x="4838702" y="295910"/>
            <a:ext cx="4648200" cy="654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539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558" r="5303"/>
          <a:stretch/>
        </p:blipFill>
        <p:spPr>
          <a:xfrm>
            <a:off x="6494317" y="-288348"/>
            <a:ext cx="4516583" cy="7232073"/>
          </a:xfrm>
          <a:prstGeom prst="rect">
            <a:avLst/>
          </a:prstGeom>
        </p:spPr>
      </p:pic>
      <p:sp>
        <p:nvSpPr>
          <p:cNvPr id="2" name="Title 1">
            <a:extLst>
              <a:ext uri="{FF2B5EF4-FFF2-40B4-BE49-F238E27FC236}">
                <a16:creationId xmlns:a16="http://schemas.microsoft.com/office/drawing/2014/main" id="{9482E454-5B12-4D91-92D6-8048746D7FCB}"/>
              </a:ext>
            </a:extLst>
          </p:cNvPr>
          <p:cNvSpPr>
            <a:spLocks noGrp="1"/>
          </p:cNvSpPr>
          <p:nvPr>
            <p:ph type="title"/>
          </p:nvPr>
        </p:nvSpPr>
        <p:spPr>
          <a:xfrm>
            <a:off x="839786" y="457199"/>
            <a:ext cx="5160963" cy="3343275"/>
          </a:xfrm>
        </p:spPr>
        <p:txBody>
          <a:bodyPr>
            <a:normAutofit/>
          </a:bodyPr>
          <a:lstStyle/>
          <a:p>
            <a:r>
              <a:rPr lang="en-US" sz="2000" dirty="0">
                <a:latin typeface="Comic Sans MS" panose="030F0702030302020204" pitchFamily="66" charset="0"/>
              </a:rPr>
              <a:t>East and west branches of the DuPage River and towns where there was Underground Railroad activity.</a:t>
            </a:r>
          </a:p>
        </p:txBody>
      </p:sp>
      <p:sp>
        <p:nvSpPr>
          <p:cNvPr id="4" name="Picture Placeholder 3">
            <a:extLst>
              <a:ext uri="{FF2B5EF4-FFF2-40B4-BE49-F238E27FC236}">
                <a16:creationId xmlns:a16="http://schemas.microsoft.com/office/drawing/2014/main" id="{35DA8959-3FE7-4E71-8848-8377B4820BC9}"/>
              </a:ext>
            </a:extLst>
          </p:cNvPr>
          <p:cNvSpPr>
            <a:spLocks noGrp="1"/>
          </p:cNvSpPr>
          <p:nvPr>
            <p:ph type="pic" idx="1"/>
          </p:nvPr>
        </p:nvSpPr>
        <p:spPr>
          <a:xfrm>
            <a:off x="6315076" y="-379413"/>
            <a:ext cx="5953124" cy="6675437"/>
          </a:xfrm>
        </p:spPr>
        <p:txBody>
          <a:bodyPr/>
          <a:lstStyle/>
          <a:p>
            <a:endParaRPr lang="en-US"/>
          </a:p>
        </p:txBody>
      </p:sp>
    </p:spTree>
    <p:extLst>
      <p:ext uri="{BB962C8B-B14F-4D97-AF65-F5344CB8AC3E}">
        <p14:creationId xmlns:p14="http://schemas.microsoft.com/office/powerpoint/2010/main" val="1412241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892092" y="276716"/>
            <a:ext cx="6478153" cy="6304567"/>
          </a:xfrm>
          <a:prstGeom prst="rect">
            <a:avLst/>
          </a:prstGeom>
        </p:spPr>
      </p:pic>
    </p:spTree>
    <p:extLst>
      <p:ext uri="{BB962C8B-B14F-4D97-AF65-F5344CB8AC3E}">
        <p14:creationId xmlns:p14="http://schemas.microsoft.com/office/powerpoint/2010/main" val="1274171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963270" y="174667"/>
            <a:ext cx="8265460" cy="6214416"/>
          </a:xfrm>
          <a:prstGeom prst="rect">
            <a:avLst/>
          </a:prstGeom>
        </p:spPr>
      </p:pic>
    </p:spTree>
    <p:extLst>
      <p:ext uri="{BB962C8B-B14F-4D97-AF65-F5344CB8AC3E}">
        <p14:creationId xmlns:p14="http://schemas.microsoft.com/office/powerpoint/2010/main" val="2795432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942" y="508814"/>
            <a:ext cx="5933167" cy="830589"/>
          </a:xfrm>
        </p:spPr>
        <p:txBody>
          <a:bodyPr>
            <a:normAutofit fontScale="90000"/>
          </a:bodyPr>
          <a:lstStyle/>
          <a:p>
            <a:r>
              <a:rPr lang="en-US" sz="5400" dirty="0">
                <a:latin typeface="Calibri" panose="020F0502020204030204" pitchFamily="34" charset="0"/>
              </a:rPr>
              <a:t>GALESBURG</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1387" y="1531610"/>
            <a:ext cx="4391352" cy="4869189"/>
          </a:xfrm>
          <a:prstGeom prst="rect">
            <a:avLst/>
          </a:prstGeom>
        </p:spPr>
      </p:pic>
    </p:spTree>
    <p:extLst>
      <p:ext uri="{BB962C8B-B14F-4D97-AF65-F5344CB8AC3E}">
        <p14:creationId xmlns:p14="http://schemas.microsoft.com/office/powerpoint/2010/main" val="39706594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6192</TotalTime>
  <Words>186</Words>
  <Application>Microsoft Office PowerPoint</Application>
  <PresentationFormat>Widescreen</PresentationFormat>
  <Paragraphs>23</Paragraphs>
  <Slides>15</Slides>
  <Notes>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4" baseType="lpstr">
      <vt:lpstr>Arial</vt:lpstr>
      <vt:lpstr>Calibri</vt:lpstr>
      <vt:lpstr>Calibri Light</vt:lpstr>
      <vt:lpstr>Comic Sans MS</vt:lpstr>
      <vt:lpstr>Times New Roman</vt:lpstr>
      <vt:lpstr>Wingdings</vt:lpstr>
      <vt:lpstr>Office Theme</vt:lpstr>
      <vt:lpstr>Acrobat Document</vt:lpstr>
      <vt:lpstr>Image</vt:lpstr>
      <vt:lpstr>PowerPoint Presentation</vt:lpstr>
      <vt:lpstr>MY FIRST CLUES TO THE UNDERGROUND RR STORY</vt:lpstr>
      <vt:lpstr>Slave &amp; Free Areas</vt:lpstr>
      <vt:lpstr>PowerPoint Presentation</vt:lpstr>
      <vt:lpstr>Routes  thru  Chicago  Suburbs</vt:lpstr>
      <vt:lpstr>East and west branches of the DuPage River and towns where there was Underground Railroad activity.</vt:lpstr>
      <vt:lpstr>PowerPoint Presentation</vt:lpstr>
      <vt:lpstr>PowerPoint Presentation</vt:lpstr>
      <vt:lpstr>GALESBURG</vt:lpstr>
      <vt:lpstr>PRINCETON</vt:lpstr>
      <vt:lpstr>AURORA       The historic Aurora Congregational Church building became an iron works before it was eventually demolished. Within its walls courageous antislavery speakers discussed the issues of the day including such nationally known orators as Frederick Douglass. On one such visit Douglass won General John Farnsworth over to the abolitionist cause.  Courtesy the Aurora Historical Society </vt:lpstr>
      <vt:lpstr>PowerPoint Presentation</vt:lpstr>
      <vt:lpstr>PowerPoint Presentation</vt:lpstr>
      <vt:lpstr>PowerPoint Presentation</vt:lpstr>
      <vt:lpstr>Glennette Tilley Turner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Glennette Turner</dc:creator>
  <cp:lastModifiedBy>Williams, Kate</cp:lastModifiedBy>
  <cp:revision>29</cp:revision>
  <dcterms:created xsi:type="dcterms:W3CDTF">2019-02-17T00:53:46Z</dcterms:created>
  <dcterms:modified xsi:type="dcterms:W3CDTF">2026-05-12T23:27:20Z</dcterms:modified>
</cp:coreProperties>
</file>