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61" r:id="rId3"/>
    <p:sldId id="259" r:id="rId4"/>
    <p:sldId id="309" r:id="rId5"/>
    <p:sldId id="308" r:id="rId6"/>
    <p:sldId id="311" r:id="rId7"/>
    <p:sldId id="298" r:id="rId8"/>
    <p:sldId id="312" r:id="rId9"/>
    <p:sldId id="284" r:id="rId10"/>
    <p:sldId id="302" r:id="rId11"/>
    <p:sldId id="263" r:id="rId12"/>
    <p:sldId id="305" r:id="rId13"/>
    <p:sldId id="286" r:id="rId14"/>
    <p:sldId id="315" r:id="rId15"/>
    <p:sldId id="290" r:id="rId16"/>
    <p:sldId id="300" r:id="rId17"/>
    <p:sldId id="292" r:id="rId18"/>
    <p:sldId id="304" r:id="rId19"/>
    <p:sldId id="293" r:id="rId20"/>
    <p:sldId id="306" r:id="rId21"/>
    <p:sldId id="295" r:id="rId22"/>
    <p:sldId id="299" r:id="rId23"/>
    <p:sldId id="307" r:id="rId24"/>
    <p:sldId id="278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ato Light" charset="0"/>
      <p:regular r:id="rId31"/>
      <p:bold r:id="rId32"/>
      <p:italic r:id="rId33"/>
      <p:boldItalic r:id="rId34"/>
    </p:embeddedFont>
    <p:embeddedFont>
      <p:font typeface="Lato" charset="0"/>
      <p:regular r:id="rId35"/>
      <p:bold r:id="rId36"/>
      <p:italic r:id="rId37"/>
      <p:boldItalic r:id="rId38"/>
    </p:embeddedFont>
    <p:embeddedFont>
      <p:font typeface="Lato Black" charset="0"/>
      <p:bold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FD340F5-A1CB-47D7-9F00-A7436FC1A622}">
  <a:tblStyle styleId="{EFD340F5-A1CB-47D7-9F00-A7436FC1A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>
      <p:cViewPr varScale="1">
        <p:scale>
          <a:sx n="110" d="100"/>
          <a:sy n="110" d="100"/>
        </p:scale>
        <p:origin x="-662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3177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77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986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77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03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03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77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77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77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4" y="2917253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" y="1926312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1518" y="3413475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043608" y="699542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sz="3600" dirty="0" err="1"/>
              <a:t>GPress</a:t>
            </a:r>
            <a:r>
              <a:rPr lang="en-US" altLang="zh-CN" sz="3600" dirty="0"/>
              <a:t>: a </a:t>
            </a:r>
            <a:r>
              <a:rPr lang="en-US" altLang="zh-CN" sz="3600" dirty="0" smtClean="0"/>
              <a:t>framework </a:t>
            </a:r>
            <a:r>
              <a:rPr lang="en-US" altLang="zh-CN" sz="3600" b="1" dirty="0" smtClean="0"/>
              <a:t>for </a:t>
            </a:r>
            <a:r>
              <a:rPr lang="en-US" altLang="zh-CN" sz="3600" b="1" dirty="0"/>
              <a:t>querying genome annotation files in a compressed form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55982" y="3003798"/>
            <a:ext cx="4881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 smtClean="0"/>
              <a:t>Qingxi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Meng</a:t>
            </a:r>
            <a:endParaRPr lang="en-US" altLang="zh-CN" sz="2800" dirty="0" smtClean="0"/>
          </a:p>
          <a:p>
            <a:pPr algn="ctr"/>
            <a:r>
              <a:rPr lang="en-US" altLang="zh-CN" sz="2800" dirty="0" smtClean="0"/>
              <a:t>Advisor: Prof. </a:t>
            </a:r>
            <a:r>
              <a:rPr lang="en-US" altLang="zh-CN" sz="2800" dirty="0" err="1" smtClean="0"/>
              <a:t>Idoia</a:t>
            </a:r>
            <a:r>
              <a:rPr lang="en-US" altLang="zh-CN" sz="2800" dirty="0" smtClean="0"/>
              <a:t> Ochoa</a:t>
            </a:r>
            <a:endParaRPr lang="en-US" altLang="zh-CN" sz="2800" dirty="0" smtClean="0"/>
          </a:p>
          <a:p>
            <a:pPr algn="ctr"/>
            <a:r>
              <a:rPr lang="en-US" altLang="zh-CN" sz="2800" dirty="0" smtClean="0"/>
              <a:t>15</a:t>
            </a:r>
            <a:r>
              <a:rPr lang="en-US" altLang="zh-CN" sz="2800" baseline="30000" dirty="0" smtClean="0"/>
              <a:t>th</a:t>
            </a:r>
            <a:r>
              <a:rPr lang="en-US" altLang="zh-CN" sz="2800" dirty="0" smtClean="0"/>
              <a:t> CSL Student Conference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矩形 3"/>
          <p:cNvSpPr/>
          <p:nvPr/>
        </p:nvSpPr>
        <p:spPr>
          <a:xfrm>
            <a:off x="0" y="23557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/>
          </a:p>
          <a:p>
            <a:r>
              <a:rPr lang="en-US" altLang="zh-CN" sz="1600" dirty="0" smtClean="0"/>
              <a:t>chr1       HAVANA       gene      11869      14409      .      +      .        </a:t>
            </a:r>
            <a:r>
              <a:rPr lang="en-US" altLang="zh-CN" sz="1600" dirty="0" err="1" smtClean="0"/>
              <a:t>gene_id</a:t>
            </a:r>
            <a:r>
              <a:rPr lang="en-US" altLang="zh-CN" sz="1600" dirty="0" smtClean="0"/>
              <a:t> "ENSG00000223972.5</a:t>
            </a:r>
            <a:r>
              <a:rPr lang="en-US" altLang="zh-CN" sz="1600" dirty="0"/>
              <a:t>"; </a:t>
            </a:r>
            <a:r>
              <a:rPr lang="en-US" altLang="zh-CN" sz="1600" dirty="0" err="1"/>
              <a:t>gene_type</a:t>
            </a:r>
            <a:r>
              <a:rPr lang="en-US" altLang="zh-CN" sz="1600" dirty="0"/>
              <a:t> "</a:t>
            </a:r>
            <a:r>
              <a:rPr lang="en-US" altLang="zh-CN" sz="1600" dirty="0" err="1"/>
              <a:t>transcribed_unprocessed_pseudogene</a:t>
            </a:r>
            <a:r>
              <a:rPr lang="en-US" altLang="zh-CN" sz="1600" dirty="0"/>
              <a:t>"; </a:t>
            </a:r>
            <a:r>
              <a:rPr lang="en-US" altLang="zh-CN" sz="1600" dirty="0" err="1"/>
              <a:t>gene_name</a:t>
            </a:r>
            <a:r>
              <a:rPr lang="en-US" altLang="zh-CN" sz="1600" dirty="0"/>
              <a:t> "DDX11L1"; level 2; </a:t>
            </a:r>
            <a:r>
              <a:rPr lang="en-US" altLang="zh-CN" sz="1600" dirty="0" err="1"/>
              <a:t>havana_gene</a:t>
            </a:r>
            <a:r>
              <a:rPr lang="en-US" altLang="zh-CN" sz="1600" dirty="0"/>
              <a:t> "OTTHUMG00000000961.2";</a:t>
            </a:r>
            <a:endParaRPr lang="zh-CN" altLang="en-US" sz="1600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51520" y="206769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1789135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seqname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178913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10067" y="178913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start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15" y="178913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 end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6112" y="1789137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feature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178913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score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32040" y="178913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strand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20697" y="1789137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frame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80997" y="178913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attribute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332436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2336479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167496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139952" y="2037356"/>
            <a:ext cx="6598" cy="515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716016" y="2050056"/>
            <a:ext cx="0" cy="521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5220072" y="2024658"/>
            <a:ext cx="0" cy="547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652120" y="2067694"/>
            <a:ext cx="0" cy="485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596336" y="2050056"/>
            <a:ext cx="0" cy="521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755576" y="411510"/>
            <a:ext cx="7146518" cy="64807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sz="2800" dirty="0" smtClean="0"/>
              <a:t>Each GFF file consists of </a:t>
            </a:r>
            <a:r>
              <a:rPr lang="en-US" altLang="zh-CN" sz="2800" dirty="0"/>
              <a:t>9 columns of data</a:t>
            </a:r>
            <a:endParaRPr sz="28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矩形 4"/>
          <p:cNvSpPr/>
          <p:nvPr/>
        </p:nvSpPr>
        <p:spPr>
          <a:xfrm>
            <a:off x="683568" y="1203598"/>
            <a:ext cx="71287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/>
              <a:t>Column 1: </a:t>
            </a:r>
            <a:r>
              <a:rPr lang="en-US" altLang="zh-CN" sz="1800" b="1" dirty="0" err="1" smtClean="0"/>
              <a:t>Seqname</a:t>
            </a:r>
            <a:r>
              <a:rPr lang="en-US" altLang="zh-CN" sz="1800" b="1" dirty="0" smtClean="0"/>
              <a:t> </a:t>
            </a:r>
            <a:r>
              <a:rPr lang="en-US" altLang="zh-CN" sz="1800" b="1" dirty="0" smtClean="0"/>
              <a:t>(string)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2: </a:t>
            </a:r>
            <a:r>
              <a:rPr lang="en-US" altLang="zh-CN" sz="1800" b="1" dirty="0"/>
              <a:t>Source </a:t>
            </a:r>
            <a:r>
              <a:rPr lang="en-US" altLang="zh-CN" sz="1800" b="1" dirty="0" smtClean="0"/>
              <a:t>(string) </a:t>
            </a:r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3: </a:t>
            </a:r>
            <a:r>
              <a:rPr lang="en-US" altLang="zh-CN" sz="1800" b="1" dirty="0"/>
              <a:t>Feature </a:t>
            </a:r>
            <a:r>
              <a:rPr lang="en-US" altLang="zh-CN" sz="1800" b="1" dirty="0" smtClean="0"/>
              <a:t>(string)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4: </a:t>
            </a:r>
            <a:r>
              <a:rPr lang="en-US" altLang="zh-CN" sz="1800" b="1" dirty="0"/>
              <a:t>Start </a:t>
            </a:r>
            <a:r>
              <a:rPr lang="en-US" altLang="zh-CN" sz="1800" b="1" dirty="0" smtClean="0"/>
              <a:t>(integer)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5: </a:t>
            </a:r>
            <a:r>
              <a:rPr lang="en-US" altLang="zh-CN" sz="1800" b="1" dirty="0"/>
              <a:t>End </a:t>
            </a:r>
            <a:r>
              <a:rPr lang="en-US" altLang="zh-CN" sz="1800" b="1" dirty="0" smtClean="0"/>
              <a:t>(integer)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6: </a:t>
            </a:r>
            <a:r>
              <a:rPr lang="en-US" altLang="zh-CN" sz="1800" b="1" dirty="0"/>
              <a:t>Score </a:t>
            </a:r>
            <a:r>
              <a:rPr lang="en-US" altLang="zh-CN" sz="1800" b="1" dirty="0" smtClean="0"/>
              <a:t>(floating point)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7: </a:t>
            </a:r>
            <a:r>
              <a:rPr lang="en-US" altLang="zh-CN" sz="1800" b="1" dirty="0"/>
              <a:t>Strand </a:t>
            </a:r>
            <a:r>
              <a:rPr lang="en-US" altLang="zh-CN" sz="1800" b="1" dirty="0" smtClean="0"/>
              <a:t>(char)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8: </a:t>
            </a:r>
            <a:r>
              <a:rPr lang="en-US" altLang="zh-CN" sz="1800" b="1" dirty="0"/>
              <a:t>Frame </a:t>
            </a:r>
            <a:r>
              <a:rPr lang="en-US" altLang="zh-CN" sz="1800" b="1" dirty="0" smtClean="0"/>
              <a:t>(integer)</a:t>
            </a:r>
            <a:r>
              <a:rPr lang="en-US" altLang="zh-CN" sz="1800" dirty="0"/>
              <a:t> </a:t>
            </a:r>
            <a:endParaRPr lang="en-US" altLang="zh-CN" sz="1800" dirty="0" smtClean="0"/>
          </a:p>
          <a:p>
            <a:pPr>
              <a:lnSpc>
                <a:spcPct val="150000"/>
              </a:lnSpc>
            </a:pPr>
            <a:r>
              <a:rPr lang="en-US" altLang="zh-CN" sz="1800" b="1" dirty="0"/>
              <a:t>Column </a:t>
            </a:r>
            <a:r>
              <a:rPr lang="en-US" altLang="zh-CN" sz="1800" b="1" dirty="0" smtClean="0"/>
              <a:t>9: </a:t>
            </a:r>
            <a:r>
              <a:rPr lang="en-US" altLang="zh-CN" sz="1800" b="1" dirty="0"/>
              <a:t>Attribute </a:t>
            </a:r>
            <a:r>
              <a:rPr lang="en-US" altLang="zh-CN" sz="1800" b="1" dirty="0" smtClean="0"/>
              <a:t>(string)</a:t>
            </a:r>
            <a:r>
              <a:rPr lang="en-US" altLang="zh-CN" sz="1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矩形 3"/>
          <p:cNvSpPr/>
          <p:nvPr/>
        </p:nvSpPr>
        <p:spPr>
          <a:xfrm>
            <a:off x="0" y="23557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/>
          </a:p>
          <a:p>
            <a:r>
              <a:rPr lang="en-US" altLang="zh-CN" sz="1600" dirty="0" smtClean="0"/>
              <a:t>chr1       HAVANA       gene      11869      14409      .      +      .        </a:t>
            </a:r>
            <a:r>
              <a:rPr lang="en-US" altLang="zh-CN" sz="1600" dirty="0" err="1" smtClean="0"/>
              <a:t>gene_id</a:t>
            </a:r>
            <a:r>
              <a:rPr lang="en-US" altLang="zh-CN" sz="1600" dirty="0" smtClean="0"/>
              <a:t> "ENSG00000223972.5</a:t>
            </a:r>
            <a:r>
              <a:rPr lang="en-US" altLang="zh-CN" sz="1600" dirty="0"/>
              <a:t>"; </a:t>
            </a:r>
            <a:r>
              <a:rPr lang="en-US" altLang="zh-CN" sz="1600" dirty="0" err="1"/>
              <a:t>gene_type</a:t>
            </a:r>
            <a:r>
              <a:rPr lang="en-US" altLang="zh-CN" sz="1600" dirty="0"/>
              <a:t> "</a:t>
            </a:r>
            <a:r>
              <a:rPr lang="en-US" altLang="zh-CN" sz="1600" dirty="0" err="1"/>
              <a:t>transcribed_unprocessed_pseudogene</a:t>
            </a:r>
            <a:r>
              <a:rPr lang="en-US" altLang="zh-CN" sz="1600" dirty="0"/>
              <a:t>"; </a:t>
            </a:r>
            <a:r>
              <a:rPr lang="en-US" altLang="zh-CN" sz="1600" dirty="0" err="1"/>
              <a:t>gene_name</a:t>
            </a:r>
            <a:r>
              <a:rPr lang="en-US" altLang="zh-CN" sz="1600" dirty="0"/>
              <a:t> "DDX11L1"; level 2; </a:t>
            </a:r>
            <a:r>
              <a:rPr lang="en-US" altLang="zh-CN" sz="1600" dirty="0" err="1"/>
              <a:t>havana_gene</a:t>
            </a:r>
            <a:r>
              <a:rPr lang="en-US" altLang="zh-CN" sz="1600" dirty="0"/>
              <a:t> "OTTHUMG00000000961.2";</a:t>
            </a:r>
            <a:endParaRPr lang="zh-CN" altLang="en-US" sz="1600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51520" y="206769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1789135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seqname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1600" y="178913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10067" y="178913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start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7915" y="178913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  end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6112" y="1789137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 feature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178913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score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32040" y="178913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strand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20697" y="1789137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frame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80997" y="1789137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attribute</a:t>
            </a:r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1332436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2336479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167496" y="2040074"/>
            <a:ext cx="0" cy="531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139952" y="2037356"/>
            <a:ext cx="6598" cy="515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4716016" y="2050056"/>
            <a:ext cx="0" cy="521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5220072" y="2024658"/>
            <a:ext cx="0" cy="547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5652120" y="2067694"/>
            <a:ext cx="0" cy="485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596336" y="2050056"/>
            <a:ext cx="0" cy="521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2674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Idea: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divide the columns into different data streams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146518" cy="64807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altLang="zh-CN" sz="2800" dirty="0" smtClean="0"/>
              <a:t>Block Diagram for </a:t>
            </a:r>
            <a:r>
              <a:rPr lang="en-US" sz="2800" dirty="0" err="1" smtClean="0"/>
              <a:t>GPress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E</a:t>
            </a:r>
            <a:r>
              <a:rPr lang="en-US" sz="2800" dirty="0" smtClean="0"/>
              <a:t>ncoder</a:t>
            </a:r>
            <a:endParaRPr sz="28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31590"/>
            <a:ext cx="8107805" cy="37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323528" y="1357854"/>
            <a:ext cx="8136904" cy="130485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  <a:t>Average </a:t>
            </a:r>
            <a:r>
              <a:rPr lang="en-US" altLang="zh-CN" sz="2800" b="1" dirty="0">
                <a:latin typeface="Lato"/>
                <a:ea typeface="Lato"/>
                <a:cs typeface="Lato"/>
                <a:sym typeface="Lato"/>
              </a:rPr>
              <a:t>a 98% reduction in original </a:t>
            </a:r>
            <a: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  <a:t>file</a:t>
            </a:r>
            <a:b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-US" altLang="zh-CN" sz="2800" b="1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US" altLang="zh-CN" sz="2800" b="1" dirty="0">
                <a:latin typeface="Lato"/>
                <a:ea typeface="Lato"/>
                <a:cs typeface="Lato"/>
                <a:sym typeface="Lato"/>
              </a:rPr>
            </a:br>
            <a:endParaRPr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1151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</a:rPr>
              <a:t>Results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86" y="2139702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2"/>
                </a:solidFill>
              </a:rPr>
              <a:t>But we still need to decompress the whole file for searches</a:t>
            </a:r>
          </a:p>
          <a:p>
            <a:endParaRPr lang="en-US" altLang="zh-CN" sz="3200" dirty="0"/>
          </a:p>
          <a:p>
            <a:r>
              <a:rPr lang="en-US" altLang="zh-CN" sz="3200" dirty="0" smtClean="0"/>
              <a:t>Idea: </a:t>
            </a:r>
            <a:r>
              <a:rPr lang="en-US" altLang="zh-CN" sz="3200" dirty="0" smtClean="0">
                <a:solidFill>
                  <a:schemeClr val="accent1"/>
                </a:solidFill>
              </a:rPr>
              <a:t>compress in blocks</a:t>
            </a:r>
            <a:endParaRPr lang="zh-CN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7146518" cy="64807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CN" sz="2800" dirty="0" smtClean="0"/>
              <a:t>Random </a:t>
            </a:r>
            <a:r>
              <a:rPr lang="en-US" altLang="zh-CN" sz="2800" dirty="0" smtClean="0"/>
              <a:t>Access</a:t>
            </a:r>
            <a:endParaRPr lang="zh-CN" altLang="zh-CN" sz="28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9432"/>
            <a:ext cx="782826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317723" y="627534"/>
            <a:ext cx="6593700" cy="10877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ID search</a:t>
            </a:r>
            <a:endParaRPr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39" y="192367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Given an ID </a:t>
            </a:r>
            <a:r>
              <a:rPr lang="en-US" altLang="zh-CN" sz="2400" dirty="0" smtClean="0"/>
              <a:t>(e.g. ENSE00003486434.1), the </a:t>
            </a:r>
            <a:r>
              <a:rPr lang="en-US" altLang="zh-CN" sz="2400" dirty="0" err="1" smtClean="0"/>
              <a:t>GPress</a:t>
            </a:r>
            <a:r>
              <a:rPr lang="en-US" altLang="zh-CN" sz="2400" dirty="0" smtClean="0"/>
              <a:t> can print out the item’s information </a:t>
            </a:r>
            <a:r>
              <a:rPr lang="en-US" altLang="zh-CN" sz="2400" dirty="0" smtClean="0"/>
              <a:t>in around 2.5 seconds.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258532" y="2862397"/>
            <a:ext cx="2544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j-lt"/>
                <a:ea typeface="Lato Black"/>
                <a:cs typeface="Lato Black"/>
              </a:rPr>
              <a:t>Range </a:t>
            </a: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Lato Black"/>
                <a:cs typeface="Lato Black"/>
              </a:rPr>
              <a:t>search</a:t>
            </a:r>
            <a:endParaRPr lang="zh-CN" altLang="en-US" sz="2800" b="1" dirty="0">
              <a:solidFill>
                <a:schemeClr val="tx1"/>
              </a:solidFill>
              <a:latin typeface="+mj-lt"/>
              <a:ea typeface="Lato Black"/>
              <a:cs typeface="Lato Black"/>
              <a:sym typeface="Lato Black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139" y="348158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Given a range of coordinates (e.g. 10000 to 100000), the </a:t>
            </a:r>
            <a:r>
              <a:rPr lang="en-US" altLang="zh-CN" sz="2400" dirty="0" err="1"/>
              <a:t>GPress</a:t>
            </a:r>
            <a:r>
              <a:rPr lang="en-US" altLang="zh-CN" sz="2400" dirty="0"/>
              <a:t> can print out all items </a:t>
            </a:r>
            <a:r>
              <a:rPr lang="en-US" altLang="zh-CN" sz="2400" dirty="0" smtClean="0"/>
              <a:t>in around 4.5 seconds.</a:t>
            </a:r>
            <a:endParaRPr lang="en-US" altLang="zh-C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1151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</a:rPr>
              <a:t>Results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08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3</a:t>
            </a:r>
            <a:r>
              <a:rPr lang="en"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Extention to other files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矩形 2"/>
          <p:cNvSpPr/>
          <p:nvPr/>
        </p:nvSpPr>
        <p:spPr>
          <a:xfrm>
            <a:off x="107504" y="987838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ENST00000567887.5|ENSG00000004059.10|OTTHUMG00000023246.5|OTTHUMT00000059567.2|ARF5-001|ARF5|1103|protein_coding|    01c9c486-321f-4ebc-ade7-bbe6ea5c4a6e    5060.01331481811    142.006325562341    892.1653 1103</a:t>
            </a:r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107504" y="1923678"/>
            <a:ext cx="88569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Column 1: target ID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Column 2: sample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Column 3: EST counts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Column 4: </a:t>
            </a:r>
            <a:r>
              <a:rPr lang="en-US" altLang="zh-CN" sz="2000" b="1" dirty="0" err="1" smtClean="0"/>
              <a:t>tpm</a:t>
            </a:r>
            <a:r>
              <a:rPr lang="en-US" altLang="zh-CN" sz="2000" b="1" dirty="0" smtClean="0"/>
              <a:t> value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Column 5: effective length</a:t>
            </a:r>
            <a:endParaRPr lang="en-US" altLang="zh-CN" sz="2000" dirty="0" smtClean="0"/>
          </a:p>
          <a:p>
            <a:r>
              <a:rPr lang="en-US" altLang="zh-CN" sz="2000" b="1" dirty="0" smtClean="0"/>
              <a:t>Column 6: length</a:t>
            </a:r>
            <a:endParaRPr lang="zh-CN" altLang="en-US" sz="2000" dirty="0"/>
          </a:p>
        </p:txBody>
      </p:sp>
      <p:sp>
        <p:nvSpPr>
          <p:cNvPr id="5" name="Google Shape;112;p15"/>
          <p:cNvSpPr txBox="1">
            <a:spLocks/>
          </p:cNvSpPr>
          <p:nvPr/>
        </p:nvSpPr>
        <p:spPr>
          <a:xfrm>
            <a:off x="917460" y="-380578"/>
            <a:ext cx="6342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algn="ctr"/>
            <a:endParaRPr lang="en-US" sz="4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4000" dirty="0" smtClean="0"/>
              <a:t>Expression Files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86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467544" y="11336"/>
            <a:ext cx="7146518" cy="7920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CN" sz="4000" dirty="0" smtClean="0"/>
              <a:t>Use Same Idea</a:t>
            </a:r>
            <a:endParaRPr lang="zh-CN" altLang="zh-CN" sz="40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5" y="915566"/>
            <a:ext cx="7013495" cy="4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11560" y="123478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Table of </a:t>
            </a:r>
            <a:r>
              <a:rPr lang="en" dirty="0" smtClean="0"/>
              <a:t>Contents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622409" y="883739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000" dirty="0" smtClean="0"/>
              <a:t>Motivations</a:t>
            </a:r>
          </a:p>
          <a:p>
            <a:pPr marL="53340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000" dirty="0" smtClean="0"/>
              <a:t>Method Overview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Compression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Random </a:t>
            </a:r>
            <a:r>
              <a:rPr lang="en-US" sz="2000" dirty="0" smtClean="0"/>
              <a:t> Access</a:t>
            </a:r>
            <a:endParaRPr lang="en-US" sz="2000" dirty="0" smtClean="0"/>
          </a:p>
          <a:p>
            <a:pPr marL="53340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000" dirty="0" smtClean="0"/>
              <a:t>Extension to other files: expression files</a:t>
            </a:r>
            <a:endParaRPr lang="en-US" sz="2000" dirty="0" smtClean="0"/>
          </a:p>
          <a:p>
            <a:pPr marL="53340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altLang="zh-CN" sz="2000" dirty="0" smtClean="0"/>
              <a:t>Conclusion</a:t>
            </a:r>
            <a:endParaRPr lang="en-US" sz="2000" dirty="0" smtClean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79512" y="41151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4"/>
                </a:solidFill>
              </a:rPr>
              <a:t>Results</a:t>
            </a:r>
            <a:endParaRPr lang="zh-CN" altLang="en-US" sz="32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5536" y="1275606"/>
            <a:ext cx="8136904" cy="36724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R</a:t>
            </a:r>
            <a:r>
              <a:rPr lang="en-US" altLang="zh-CN" sz="2800" dirty="0" smtClean="0"/>
              <a:t>educe expression file </a:t>
            </a:r>
            <a:r>
              <a:rPr lang="en-US" altLang="zh-CN" sz="2800" dirty="0"/>
              <a:t>size by more than 68% compared </a:t>
            </a:r>
            <a:r>
              <a:rPr lang="en-US" altLang="zh-CN" sz="2800" dirty="0" smtClean="0"/>
              <a:t>to </a:t>
            </a:r>
            <a:r>
              <a:rPr lang="en-US" altLang="zh-CN" sz="2800" dirty="0" err="1" smtClean="0"/>
              <a:t>gzip</a:t>
            </a:r>
            <a:r>
              <a:rPr lang="en-US" altLang="zh-CN" sz="2800" dirty="0" smtClean="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Retrieves </a:t>
            </a:r>
            <a:r>
              <a:rPr lang="en-US" altLang="zh-CN" sz="2800" dirty="0"/>
              <a:t>the information </a:t>
            </a:r>
            <a:r>
              <a:rPr lang="en-US" altLang="zh-CN" sz="2800" dirty="0" smtClean="0"/>
              <a:t>within seconds</a:t>
            </a:r>
            <a:r>
              <a:rPr lang="en-US" altLang="zh-CN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3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accent1"/>
                </a:solidFill>
              </a:rPr>
              <a:t>4</a:t>
            </a:r>
            <a:r>
              <a:rPr lang="en"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Conclusion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1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467544" y="123478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4"/>
                </a:solidFill>
              </a:rPr>
              <a:t>Conclusion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328" name="Google Shape;328;p34"/>
          <p:cNvSpPr txBox="1">
            <a:spLocks noGrp="1"/>
          </p:cNvSpPr>
          <p:nvPr>
            <p:ph type="subTitle" idx="4294967295"/>
          </p:nvPr>
        </p:nvSpPr>
        <p:spPr>
          <a:xfrm>
            <a:off x="395536" y="1491630"/>
            <a:ext cx="7992888" cy="35283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Average a 98% reduction in </a:t>
            </a: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original GFF </a:t>
            </a: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file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Around twice better than </a:t>
            </a:r>
            <a:r>
              <a:rPr lang="en-US" sz="2800" b="1" dirty="0" err="1" smtClean="0">
                <a:latin typeface="Lato"/>
                <a:ea typeface="Lato"/>
                <a:cs typeface="Lato"/>
                <a:sym typeface="Lato"/>
              </a:rPr>
              <a:t>gzip</a:t>
            </a:r>
            <a:endParaRPr lang="en-US" sz="2800" b="1" dirty="0" smtClean="0">
              <a:latin typeface="Lato"/>
              <a:ea typeface="Lato"/>
              <a:cs typeface="Lato"/>
              <a:sym typeface="Lato"/>
            </a:endParaRP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Supports queries </a:t>
            </a: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in seconds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Can support</a:t>
            </a: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 expression </a:t>
            </a: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files</a:t>
            </a:r>
            <a:endParaRPr sz="2800" b="1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782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107504" y="123478"/>
            <a:ext cx="9109520" cy="15841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accent4"/>
                </a:solidFill>
              </a:rPr>
              <a:t>Future Work: </a:t>
            </a:r>
            <a:r>
              <a:rPr lang="en-US" sz="3400" dirty="0" smtClean="0">
                <a:solidFill>
                  <a:schemeClr val="accent4"/>
                </a:solidFill>
              </a:rPr>
              <a:t/>
            </a:r>
            <a:br>
              <a:rPr lang="en-US" sz="3400" dirty="0" smtClean="0">
                <a:solidFill>
                  <a:schemeClr val="accent4"/>
                </a:solidFill>
              </a:rPr>
            </a:br>
            <a:r>
              <a:rPr lang="en-US" sz="3400" dirty="0" smtClean="0">
                <a:solidFill>
                  <a:schemeClr val="accent4"/>
                </a:solidFill>
              </a:rPr>
              <a:t>Other annotation files with similar structure</a:t>
            </a:r>
            <a:endParaRPr sz="3400" dirty="0">
              <a:solidFill>
                <a:schemeClr val="accent4"/>
              </a:solidFill>
            </a:endParaRPr>
          </a:p>
        </p:txBody>
      </p:sp>
      <p:sp>
        <p:nvSpPr>
          <p:cNvPr id="328" name="Google Shape;328;p34"/>
          <p:cNvSpPr txBox="1">
            <a:spLocks noGrp="1"/>
          </p:cNvSpPr>
          <p:nvPr>
            <p:ph type="subTitle" idx="4294967295"/>
          </p:nvPr>
        </p:nvSpPr>
        <p:spPr>
          <a:xfrm>
            <a:off x="323528" y="2067694"/>
            <a:ext cx="7416824" cy="35283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  <a:t>WIG files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  <a:t>VCF files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Lato"/>
                <a:ea typeface="Lato"/>
                <a:cs typeface="Lato"/>
                <a:sym typeface="Lato"/>
              </a:rPr>
              <a:t>BED files</a:t>
            </a:r>
          </a:p>
          <a:p>
            <a:pPr marL="571500" lvl="0" indent="-5715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Lato"/>
                <a:ea typeface="Lato"/>
                <a:cs typeface="Lato"/>
                <a:sym typeface="Lato"/>
              </a:rPr>
              <a:t>…….</a:t>
            </a:r>
            <a:endParaRPr sz="2800" b="1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596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ctrTitle" idx="4294967295"/>
          </p:nvPr>
        </p:nvSpPr>
        <p:spPr>
          <a:xfrm>
            <a:off x="1034300" y="7589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Thanks!</a:t>
            </a:r>
            <a:endParaRPr sz="6000" dirty="0">
              <a:solidFill>
                <a:schemeClr val="accent4"/>
              </a:solidFill>
            </a:endParaRPr>
          </a:p>
        </p:txBody>
      </p:sp>
      <p:sp>
        <p:nvSpPr>
          <p:cNvPr id="328" name="Google Shape;328;p34"/>
          <p:cNvSpPr txBox="1">
            <a:spLocks noGrp="1"/>
          </p:cNvSpPr>
          <p:nvPr>
            <p:ph type="subTitle" idx="4294967295"/>
          </p:nvPr>
        </p:nvSpPr>
        <p:spPr>
          <a:xfrm>
            <a:off x="1034300" y="1958520"/>
            <a:ext cx="6593700" cy="188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latin typeface="Lato"/>
                <a:ea typeface="Lato"/>
                <a:cs typeface="Lato"/>
                <a:sym typeface="Lato"/>
              </a:rPr>
              <a:t>Any questions</a:t>
            </a:r>
            <a:r>
              <a:rPr lang="en" sz="3600" b="1" dirty="0" smtClean="0">
                <a:latin typeface="Lato"/>
                <a:ea typeface="Lato"/>
                <a:cs typeface="Lato"/>
                <a:sym typeface="Lato"/>
              </a:rPr>
              <a:t>?</a:t>
            </a:r>
            <a:endParaRPr sz="3600" b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1.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Motivations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4" y="-164554"/>
            <a:ext cx="77114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64395" y="1485082"/>
            <a:ext cx="8136904" cy="3672408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5000 Insect Genome Initiative (i5k)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Plant Genome </a:t>
            </a:r>
            <a:r>
              <a:rPr lang="en-US" sz="2800" dirty="0" err="1" smtClean="0"/>
              <a:t>Intiative</a:t>
            </a:r>
            <a:r>
              <a:rPr lang="en-US" sz="2800" dirty="0" smtClean="0"/>
              <a:t>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Genome 10K (G10K)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-3836" y="4835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</a:t>
            </a:r>
            <a:r>
              <a:rPr lang="en-US" sz="3600" dirty="0" smtClean="0"/>
              <a:t>any </a:t>
            </a:r>
            <a:r>
              <a:rPr lang="en-US" sz="3600" dirty="0" smtClean="0"/>
              <a:t>large genomic projects use GFF files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3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64395" y="1485082"/>
            <a:ext cx="8136904" cy="3672408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Storage of GFF files takes more and more space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GFF </a:t>
            </a:r>
            <a:r>
              <a:rPr lang="en-US" altLang="zh-CN" sz="2800" dirty="0"/>
              <a:t>files </a:t>
            </a:r>
            <a:r>
              <a:rPr lang="en-US" altLang="zh-CN" sz="2800" dirty="0" smtClean="0"/>
              <a:t>are </a:t>
            </a:r>
            <a:r>
              <a:rPr lang="en-US" altLang="zh-CN" sz="2800" dirty="0"/>
              <a:t>frequently revised, annotated, queried and streamed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0" y="2674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Challenges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4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8215" y="1496920"/>
            <a:ext cx="8136904" cy="3672408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</a:t>
            </a:r>
            <a:r>
              <a:rPr lang="en-US" sz="2800" dirty="0" err="1" smtClean="0"/>
              <a:t>abix</a:t>
            </a:r>
            <a:r>
              <a:rPr lang="en-US" sz="2800" dirty="0" smtClean="0"/>
              <a:t>: use a general compressor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gffutils</a:t>
            </a:r>
            <a:r>
              <a:rPr lang="en-US" sz="2800" dirty="0" smtClean="0"/>
              <a:t> by python: don’t compress data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g</a:t>
            </a:r>
            <a:r>
              <a:rPr lang="en-US" sz="2800" dirty="0" err="1" smtClean="0"/>
              <a:t>ffread</a:t>
            </a:r>
            <a:r>
              <a:rPr lang="en-US" sz="2800" dirty="0" smtClean="0"/>
              <a:t>:   works directly on original file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323528" y="6275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urrent </a:t>
            </a:r>
            <a:r>
              <a:rPr lang="en-US" sz="3600" dirty="0" smtClean="0"/>
              <a:t>GFF utilities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Our </a:t>
            </a:r>
            <a:r>
              <a:rPr lang="en-US" altLang="zh-CN" sz="360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framework: </a:t>
            </a:r>
            <a:r>
              <a:rPr lang="en-US" altLang="zh-CN" sz="3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GPress</a:t>
            </a:r>
            <a:endParaRPr lang="zh-CN" altLang="en-US" sz="3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552" y="1563638"/>
            <a:ext cx="7506558" cy="304026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zh-CN" sz="3000" b="1" dirty="0" smtClean="0"/>
              <a:t>Save Space: </a:t>
            </a:r>
            <a:r>
              <a:rPr lang="en-US" altLang="zh-CN" sz="2800" dirty="0" smtClean="0"/>
              <a:t>compression of GFF files</a:t>
            </a:r>
          </a:p>
          <a:p>
            <a:pPr>
              <a:lnSpc>
                <a:spcPct val="250000"/>
              </a:lnSpc>
            </a:pPr>
            <a:r>
              <a:rPr lang="en-US" altLang="zh-CN" sz="3000" b="1" dirty="0" smtClean="0"/>
              <a:t>Supports quick searches: </a:t>
            </a:r>
            <a:r>
              <a:rPr lang="en-US" altLang="zh-CN" sz="2800" dirty="0" smtClean="0"/>
              <a:t>random  </a:t>
            </a:r>
            <a:r>
              <a:rPr lang="en-US" altLang="zh-CN" sz="2800" dirty="0"/>
              <a:t>a</a:t>
            </a:r>
            <a:r>
              <a:rPr lang="en-US" altLang="zh-CN" sz="2800" dirty="0" smtClean="0"/>
              <a:t>ccess </a:t>
            </a:r>
            <a:endParaRPr lang="zh-CN" altLang="en-US" sz="2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358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2</a:t>
            </a:r>
            <a:r>
              <a:rPr lang="en" dirty="0" smtClean="0">
                <a:solidFill>
                  <a:schemeClr val="accent1"/>
                </a:solidFill>
              </a:rPr>
              <a:t>.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Method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431</Words>
  <Application>Microsoft Office PowerPoint</Application>
  <PresentationFormat>全屏显示(16:9)</PresentationFormat>
  <Paragraphs>122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Calibri</vt:lpstr>
      <vt:lpstr>Lato Light</vt:lpstr>
      <vt:lpstr>Lato</vt:lpstr>
      <vt:lpstr>Lato Black</vt:lpstr>
      <vt:lpstr>Silvia template</vt:lpstr>
      <vt:lpstr>GPress: a framework for querying genome annotation files in a compressed form </vt:lpstr>
      <vt:lpstr>Table of Contents</vt:lpstr>
      <vt:lpstr>1. Motivations</vt:lpstr>
      <vt:lpstr>PowerPoint 演示文稿</vt:lpstr>
      <vt:lpstr>PowerPoint 演示文稿</vt:lpstr>
      <vt:lpstr>PowerPoint 演示文稿</vt:lpstr>
      <vt:lpstr>PowerPoint 演示文稿</vt:lpstr>
      <vt:lpstr>Our framework: GPress</vt:lpstr>
      <vt:lpstr>2. Method Overview</vt:lpstr>
      <vt:lpstr>PowerPoint 演示文稿</vt:lpstr>
      <vt:lpstr>Each GFF file consists of 9 columns of data</vt:lpstr>
      <vt:lpstr>PowerPoint 演示文稿</vt:lpstr>
      <vt:lpstr>Block Diagram for GPress Encoder</vt:lpstr>
      <vt:lpstr>  Average a 98% reduction in original file  </vt:lpstr>
      <vt:lpstr>Random Access</vt:lpstr>
      <vt:lpstr>  ID search</vt:lpstr>
      <vt:lpstr>3. Extention to other files</vt:lpstr>
      <vt:lpstr>PowerPoint 演示文稿</vt:lpstr>
      <vt:lpstr>Use Same Idea</vt:lpstr>
      <vt:lpstr>PowerPoint 演示文稿</vt:lpstr>
      <vt:lpstr>4. Conclusion</vt:lpstr>
      <vt:lpstr>Conclusion</vt:lpstr>
      <vt:lpstr>Future Work:  Other annotation files with similar structure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GPress: a framework for querying General Feature Format (GFF) files and expression files in a compressed form </dc:title>
  <cp:lastModifiedBy>lenovo</cp:lastModifiedBy>
  <cp:revision>75</cp:revision>
  <dcterms:modified xsi:type="dcterms:W3CDTF">2020-02-26T21:43:56Z</dcterms:modified>
</cp:coreProperties>
</file>