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omments/comment1.xml" ContentType="application/vnd.openxmlformats-officedocument.presentationml.comment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4"/>
  </p:sldMasterIdLst>
  <p:notesMasterIdLst>
    <p:notesMasterId r:id="rId22"/>
  </p:notesMasterIdLst>
  <p:sldIdLst>
    <p:sldId id="256" r:id="rId5"/>
    <p:sldId id="257" r:id="rId6"/>
    <p:sldId id="268" r:id="rId7"/>
    <p:sldId id="269" r:id="rId8"/>
    <p:sldId id="270" r:id="rId9"/>
    <p:sldId id="271" r:id="rId10"/>
    <p:sldId id="272" r:id="rId11"/>
    <p:sldId id="273" r:id="rId12"/>
    <p:sldId id="274" r:id="rId13"/>
    <p:sldId id="276" r:id="rId14"/>
    <p:sldId id="280" r:id="rId15"/>
    <p:sldId id="277" r:id="rId16"/>
    <p:sldId id="281" r:id="rId17"/>
    <p:sldId id="278" r:id="rId18"/>
    <p:sldId id="282" r:id="rId19"/>
    <p:sldId id="283" r:id="rId20"/>
    <p:sldId id="266"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rant C Greenberg" initials="GG"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DD5"/>
    <a:srgbClr val="CCCC00"/>
    <a:srgbClr val="808000"/>
    <a:srgbClr val="F4D500"/>
    <a:srgbClr val="F50C07"/>
    <a:srgbClr val="A3EC17"/>
    <a:srgbClr val="B6FA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105" autoAdjust="0"/>
    <p:restoredTop sz="94660"/>
  </p:normalViewPr>
  <p:slideViewPr>
    <p:cSldViewPr snapToGrid="0">
      <p:cViewPr varScale="1">
        <p:scale>
          <a:sx n="40" d="100"/>
          <a:sy n="40" d="100"/>
        </p:scale>
        <p:origin x="60" y="6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Taxonomic Profile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4B2E-44E6-B4C2-B4575E29D94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4B2E-44E6-B4C2-B4575E29D94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4B2E-44E6-B4C2-B4575E29D94B}"/>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4B2E-44E6-B4C2-B4575E29D94B}"/>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4B2E-44E6-B4C2-B4575E29D94B}"/>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4B2E-44E6-B4C2-B4575E29D94B}"/>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4B2E-44E6-B4C2-B4575E29D94B}"/>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4B2E-44E6-B4C2-B4575E29D94B}"/>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4B2E-44E6-B4C2-B4575E29D94B}"/>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4B2E-44E6-B4C2-B4575E29D94B}"/>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4B2E-44E6-B4C2-B4575E29D94B}"/>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4B2E-44E6-B4C2-B4575E29D94B}"/>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4B2E-44E6-B4C2-B4575E29D94B}"/>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4B2E-44E6-B4C2-B4575E29D94B}"/>
              </c:ext>
            </c:extLst>
          </c:dPt>
          <c:cat>
            <c:strRef>
              <c:f>Sheet1!$A$2:$A$15</c:f>
              <c:strCache>
                <c:ptCount val="14"/>
                <c:pt idx="0">
                  <c:v>S. Aureus</c:v>
                </c:pt>
                <c:pt idx="1">
                  <c:v>K. Pneumoniae</c:v>
                </c:pt>
                <c:pt idx="2">
                  <c:v>???</c:v>
                </c:pt>
                <c:pt idx="3">
                  <c:v>E. Coli</c:v>
                </c:pt>
                <c:pt idx="4">
                  <c:v>???</c:v>
                </c:pt>
                <c:pt idx="5">
                  <c:v>???</c:v>
                </c:pt>
                <c:pt idx="6">
                  <c:v>Salmonella</c:v>
                </c:pt>
                <c:pt idx="7">
                  <c:v>???</c:v>
                </c:pt>
                <c:pt idx="8">
                  <c:v>???</c:v>
                </c:pt>
                <c:pt idx="9">
                  <c:v>???</c:v>
                </c:pt>
                <c:pt idx="10">
                  <c:v>???</c:v>
                </c:pt>
                <c:pt idx="11">
                  <c:v>???</c:v>
                </c:pt>
                <c:pt idx="12">
                  <c:v>???</c:v>
                </c:pt>
                <c:pt idx="13">
                  <c:v>???</c:v>
                </c:pt>
              </c:strCache>
            </c:strRef>
          </c:cat>
          <c:val>
            <c:numRef>
              <c:f>Sheet1!$B$2:$B$15</c:f>
              <c:numCache>
                <c:formatCode>General</c:formatCode>
                <c:ptCount val="14"/>
                <c:pt idx="0">
                  <c:v>0.2</c:v>
                </c:pt>
                <c:pt idx="1">
                  <c:v>0.18</c:v>
                </c:pt>
                <c:pt idx="2">
                  <c:v>0.16</c:v>
                </c:pt>
                <c:pt idx="3">
                  <c:v>0.1</c:v>
                </c:pt>
                <c:pt idx="4">
                  <c:v>0.06</c:v>
                </c:pt>
                <c:pt idx="5">
                  <c:v>0.06</c:v>
                </c:pt>
                <c:pt idx="6">
                  <c:v>0.05</c:v>
                </c:pt>
                <c:pt idx="7">
                  <c:v>0.05</c:v>
                </c:pt>
                <c:pt idx="8">
                  <c:v>0.05</c:v>
                </c:pt>
                <c:pt idx="9">
                  <c:v>0.03</c:v>
                </c:pt>
                <c:pt idx="10">
                  <c:v>0.02</c:v>
                </c:pt>
                <c:pt idx="11">
                  <c:v>0.01</c:v>
                </c:pt>
                <c:pt idx="12">
                  <c:v>0.01</c:v>
                </c:pt>
                <c:pt idx="13">
                  <c:v>0.01</c:v>
                </c:pt>
              </c:numCache>
            </c:numRef>
          </c:val>
          <c:extLst>
            <c:ext xmlns:c16="http://schemas.microsoft.com/office/drawing/2014/chart" uri="{C3380CC4-5D6E-409C-BE32-E72D297353CC}">
              <c16:uniqueId val="{00000000-8924-45A9-A15B-4FDE98BB7C23}"/>
            </c:ext>
          </c:extLst>
        </c:ser>
        <c:dLbls>
          <c:showLegendKey val="0"/>
          <c:showVal val="0"/>
          <c:showCatName val="0"/>
          <c:showSerName val="0"/>
          <c:showPercent val="0"/>
          <c:showBubbleSize val="0"/>
          <c:showLeaderLines val="1"/>
        </c:dLbls>
        <c:firstSliceAng val="1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Taxonomic Profile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E7C-4EAF-A03F-D8EA4BB0236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E7C-4EAF-A03F-D8EA4BB0236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E7C-4EAF-A03F-D8EA4BB0236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E7C-4EAF-A03F-D8EA4BB02364}"/>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E7C-4EAF-A03F-D8EA4BB02364}"/>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E7C-4EAF-A03F-D8EA4BB02364}"/>
              </c:ext>
            </c:extLst>
          </c:dPt>
          <c:dPt>
            <c:idx val="6"/>
            <c:bubble3D val="0"/>
            <c:spPr>
              <a:solidFill>
                <a:schemeClr val="accent1">
                  <a:lumMod val="60000"/>
                </a:schemeClr>
              </a:solidFill>
              <a:ln w="19050">
                <a:solidFill>
                  <a:schemeClr val="lt1"/>
                </a:solidFill>
              </a:ln>
              <a:effectLst/>
            </c:spPr>
            <c:extLst>
              <c:ext xmlns:c16="http://schemas.microsoft.com/office/drawing/2014/chart" uri="{C3380CC4-5D6E-409C-BE32-E72D297353CC}">
                <c16:uniqueId val="{0000000D-8E7C-4EAF-A03F-D8EA4BB02364}"/>
              </c:ext>
            </c:extLst>
          </c:dPt>
          <c:dPt>
            <c:idx val="7"/>
            <c:bubble3D val="0"/>
            <c:spPr>
              <a:solidFill>
                <a:schemeClr val="accent2">
                  <a:lumMod val="60000"/>
                </a:schemeClr>
              </a:solidFill>
              <a:ln w="19050">
                <a:solidFill>
                  <a:schemeClr val="lt1"/>
                </a:solidFill>
              </a:ln>
              <a:effectLst/>
            </c:spPr>
            <c:extLst>
              <c:ext xmlns:c16="http://schemas.microsoft.com/office/drawing/2014/chart" uri="{C3380CC4-5D6E-409C-BE32-E72D297353CC}">
                <c16:uniqueId val="{0000000F-8E7C-4EAF-A03F-D8EA4BB02364}"/>
              </c:ext>
            </c:extLst>
          </c:dPt>
          <c:dPt>
            <c:idx val="8"/>
            <c:bubble3D val="0"/>
            <c:spPr>
              <a:solidFill>
                <a:schemeClr val="accent3">
                  <a:lumMod val="60000"/>
                </a:schemeClr>
              </a:solidFill>
              <a:ln w="19050">
                <a:solidFill>
                  <a:schemeClr val="lt1"/>
                </a:solidFill>
              </a:ln>
              <a:effectLst/>
            </c:spPr>
            <c:extLst>
              <c:ext xmlns:c16="http://schemas.microsoft.com/office/drawing/2014/chart" uri="{C3380CC4-5D6E-409C-BE32-E72D297353CC}">
                <c16:uniqueId val="{00000011-8E7C-4EAF-A03F-D8EA4BB02364}"/>
              </c:ext>
            </c:extLst>
          </c:dPt>
          <c:dPt>
            <c:idx val="9"/>
            <c:bubble3D val="0"/>
            <c:spPr>
              <a:solidFill>
                <a:schemeClr val="accent4">
                  <a:lumMod val="60000"/>
                </a:schemeClr>
              </a:solidFill>
              <a:ln w="19050">
                <a:solidFill>
                  <a:schemeClr val="lt1"/>
                </a:solidFill>
              </a:ln>
              <a:effectLst/>
            </c:spPr>
            <c:extLst>
              <c:ext xmlns:c16="http://schemas.microsoft.com/office/drawing/2014/chart" uri="{C3380CC4-5D6E-409C-BE32-E72D297353CC}">
                <c16:uniqueId val="{00000013-8E7C-4EAF-A03F-D8EA4BB02364}"/>
              </c:ext>
            </c:extLst>
          </c:dPt>
          <c:dPt>
            <c:idx val="10"/>
            <c:bubble3D val="0"/>
            <c:spPr>
              <a:solidFill>
                <a:schemeClr val="accent5">
                  <a:lumMod val="60000"/>
                </a:schemeClr>
              </a:solidFill>
              <a:ln w="19050">
                <a:solidFill>
                  <a:schemeClr val="lt1"/>
                </a:solidFill>
              </a:ln>
              <a:effectLst/>
            </c:spPr>
            <c:extLst>
              <c:ext xmlns:c16="http://schemas.microsoft.com/office/drawing/2014/chart" uri="{C3380CC4-5D6E-409C-BE32-E72D297353CC}">
                <c16:uniqueId val="{00000015-8E7C-4EAF-A03F-D8EA4BB02364}"/>
              </c:ext>
            </c:extLst>
          </c:dPt>
          <c:dPt>
            <c:idx val="11"/>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17-8E7C-4EAF-A03F-D8EA4BB02364}"/>
              </c:ext>
            </c:extLst>
          </c:dPt>
          <c:dPt>
            <c:idx val="12"/>
            <c:bubble3D val="0"/>
            <c:spPr>
              <a:solidFill>
                <a:schemeClr val="accent1">
                  <a:lumMod val="80000"/>
                  <a:lumOff val="20000"/>
                </a:schemeClr>
              </a:solidFill>
              <a:ln w="19050">
                <a:solidFill>
                  <a:schemeClr val="lt1"/>
                </a:solidFill>
              </a:ln>
              <a:effectLst/>
            </c:spPr>
            <c:extLst>
              <c:ext xmlns:c16="http://schemas.microsoft.com/office/drawing/2014/chart" uri="{C3380CC4-5D6E-409C-BE32-E72D297353CC}">
                <c16:uniqueId val="{00000019-8E7C-4EAF-A03F-D8EA4BB02364}"/>
              </c:ext>
            </c:extLst>
          </c:dPt>
          <c:dPt>
            <c:idx val="13"/>
            <c:bubble3D val="0"/>
            <c:spPr>
              <a:solidFill>
                <a:schemeClr val="accent2">
                  <a:lumMod val="80000"/>
                  <a:lumOff val="20000"/>
                </a:schemeClr>
              </a:solidFill>
              <a:ln w="19050">
                <a:solidFill>
                  <a:schemeClr val="lt1"/>
                </a:solidFill>
              </a:ln>
              <a:effectLst/>
            </c:spPr>
            <c:extLst>
              <c:ext xmlns:c16="http://schemas.microsoft.com/office/drawing/2014/chart" uri="{C3380CC4-5D6E-409C-BE32-E72D297353CC}">
                <c16:uniqueId val="{0000001B-8E7C-4EAF-A03F-D8EA4BB02364}"/>
              </c:ext>
            </c:extLst>
          </c:dPt>
          <c:cat>
            <c:strRef>
              <c:f>Sheet1!$A$2:$A$15</c:f>
              <c:strCache>
                <c:ptCount val="14"/>
                <c:pt idx="0">
                  <c:v>S. Aureus</c:v>
                </c:pt>
                <c:pt idx="1">
                  <c:v>K. Pneumoniae</c:v>
                </c:pt>
                <c:pt idx="2">
                  <c:v>???</c:v>
                </c:pt>
                <c:pt idx="3">
                  <c:v>E. Coli</c:v>
                </c:pt>
                <c:pt idx="4">
                  <c:v>???</c:v>
                </c:pt>
                <c:pt idx="5">
                  <c:v>???</c:v>
                </c:pt>
                <c:pt idx="6">
                  <c:v>Salmonella</c:v>
                </c:pt>
                <c:pt idx="7">
                  <c:v>???</c:v>
                </c:pt>
                <c:pt idx="8">
                  <c:v>???</c:v>
                </c:pt>
                <c:pt idx="9">
                  <c:v>???</c:v>
                </c:pt>
                <c:pt idx="10">
                  <c:v>???</c:v>
                </c:pt>
                <c:pt idx="11">
                  <c:v>???</c:v>
                </c:pt>
                <c:pt idx="12">
                  <c:v>???</c:v>
                </c:pt>
                <c:pt idx="13">
                  <c:v>???</c:v>
                </c:pt>
              </c:strCache>
            </c:strRef>
          </c:cat>
          <c:val>
            <c:numRef>
              <c:f>Sheet1!$B$2:$B$15</c:f>
              <c:numCache>
                <c:formatCode>General</c:formatCode>
                <c:ptCount val="14"/>
                <c:pt idx="0">
                  <c:v>0.2</c:v>
                </c:pt>
                <c:pt idx="1">
                  <c:v>0.18</c:v>
                </c:pt>
                <c:pt idx="2">
                  <c:v>0.16</c:v>
                </c:pt>
                <c:pt idx="3">
                  <c:v>0.1</c:v>
                </c:pt>
                <c:pt idx="4">
                  <c:v>0.06</c:v>
                </c:pt>
                <c:pt idx="5">
                  <c:v>0.06</c:v>
                </c:pt>
                <c:pt idx="6">
                  <c:v>0.05</c:v>
                </c:pt>
                <c:pt idx="7">
                  <c:v>0.05</c:v>
                </c:pt>
                <c:pt idx="8">
                  <c:v>0.05</c:v>
                </c:pt>
                <c:pt idx="9">
                  <c:v>0.03</c:v>
                </c:pt>
                <c:pt idx="10">
                  <c:v>0.02</c:v>
                </c:pt>
                <c:pt idx="11">
                  <c:v>0.01</c:v>
                </c:pt>
                <c:pt idx="12">
                  <c:v>0.01</c:v>
                </c:pt>
                <c:pt idx="13">
                  <c:v>0.01</c:v>
                </c:pt>
              </c:numCache>
            </c:numRef>
          </c:val>
          <c:extLst>
            <c:ext xmlns:c16="http://schemas.microsoft.com/office/drawing/2014/chart" uri="{C3380CC4-5D6E-409C-BE32-E72D297353CC}">
              <c16:uniqueId val="{0000001C-8E7C-4EAF-A03F-D8EA4BB02364}"/>
            </c:ext>
          </c:extLst>
        </c:ser>
        <c:dLbls>
          <c:showLegendKey val="0"/>
          <c:showVal val="0"/>
          <c:showCatName val="0"/>
          <c:showSerName val="0"/>
          <c:showPercent val="0"/>
          <c:showBubbleSize val="0"/>
          <c:showLeaderLines val="1"/>
        </c:dLbls>
        <c:firstSliceAng val="11"/>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19-08-15T12:25:17.238" idx="3">
    <p:pos x="10" y="10"/>
    <p:text>-Have picture with microbiome example (e.g. closeup of gut).
-Read --&gt; contigs make people think that this is about assembly.
-Reads go from length 100 to around 10,000 in contigs (a couple order of magnitudes). Downplay this in the presentation.
-Emphasize the metagenomics step
-Include a picture of a pie chart of a pie chart (e.g. E.coli, K pneumoniae, S. aurelis, UNKNOWN species, etc)
-Flowchart from human to reads to contigs to pie chart</p:text>
    <p:extLst>
      <p:ext uri="{C676402C-5697-4E1C-873F-D02D1690AC5C}">
        <p15:threadingInfo xmlns:p15="http://schemas.microsoft.com/office/powerpoint/2012/main" timeZoneBias="420"/>
      </p:ext>
    </p:extLst>
  </p:cm>
  <p:cm authorId="1" dt="2019-08-15T12:36:04.996" idx="4">
    <p:pos x="106" y="106"/>
    <p:text>"Hoping to name all of them is in general infeasible because many of them have never been sequenced before. At least you would like to know how many and at what concentrations"
"One way to process this data is to do something called metagenomic binning."
"I have all my species and all my contigs and binning is nothing more than clustering them"
"How does one do this? How does one determine which genome a contig is from"</p:text>
    <p:extLst>
      <p:ext uri="{C676402C-5697-4E1C-873F-D02D1690AC5C}">
        <p15:threadingInfo xmlns:p15="http://schemas.microsoft.com/office/powerpoint/2012/main" timeZoneBias="42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9-08-15T12:39:13.472" idx="6">
    <p:pos x="10" y="10"/>
    <p:text>Need to say that the contigs are coming from different parts of the genomes. There's no overlap, etc.
TNF is contigs from the same genome are similar
</p:text>
    <p:extLst>
      <p:ext uri="{C676402C-5697-4E1C-873F-D02D1690AC5C}">
        <p15:threadingInfo xmlns:p15="http://schemas.microsoft.com/office/powerpoint/2012/main" timeZoneBias="420"/>
      </p:ext>
    </p:extLst>
  </p:cm>
  <p:cm authorId="1" dt="2019-08-15T12:44:24.937" idx="7">
    <p:pos x="106" y="106"/>
    <p:text>Can say you w-ant to compare the TNFs using some 
Put the "when can you perfectly bin" in this slide-- how different do the distributions need to be in order to separate contigs from different species. 
This is kind of like a comm detection problem and we want to know when we can recover the communities.
Because of the TNF, a natural model is thinking of each of the species as being generated by a different markov process.
</p:text>
    <p:extLst>
      <p:ext uri="{C676402C-5697-4E1C-873F-D02D1690AC5C}">
        <p15:threadingInfo xmlns:p15="http://schemas.microsoft.com/office/powerpoint/2012/main" timeZoneBias="42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9-08-15T13:30:11.353" idx="12">
    <p:pos x="7428" y="1203"/>
    <p:text>Previously, we established that the optimal metric is the conditional KL divergence. Existing algorithms use something that 
We consider a simple case that has only two species.
</p:text>
    <p:extLst>
      <p:ext uri="{C676402C-5697-4E1C-873F-D02D1690AC5C}">
        <p15:threadingInfo xmlns:p15="http://schemas.microsoft.com/office/powerpoint/2012/main" timeZoneBias="420"/>
      </p:ext>
    </p:extLst>
  </p:cm>
</p:cmLst>
</file>

<file path=ppt/drawings/drawing1.xml><?xml version="1.0" encoding="utf-8"?>
<c:userShapes xmlns:c="http://schemas.openxmlformats.org/drawingml/2006/chart">
  <cdr:relSizeAnchor xmlns:cdr="http://schemas.openxmlformats.org/drawingml/2006/chartDrawing">
    <cdr:from>
      <cdr:x>0.07075</cdr:x>
      <cdr:y>0.38653</cdr:y>
    </cdr:from>
    <cdr:to>
      <cdr:x>0.26641</cdr:x>
      <cdr:y>0.5046</cdr:y>
    </cdr:to>
    <cdr:sp macro="" textlink="">
      <cdr:nvSpPr>
        <cdr:cNvPr id="2" name="TextBox 81">
          <a:extLst xmlns:a="http://schemas.openxmlformats.org/drawingml/2006/main">
            <a:ext uri="{FF2B5EF4-FFF2-40B4-BE49-F238E27FC236}">
              <a16:creationId xmlns:a16="http://schemas.microsoft.com/office/drawing/2014/main" id="{5C574C5C-0FFD-443A-A51E-2339D0F4FCBD}"/>
            </a:ext>
          </a:extLst>
        </cdr:cNvPr>
        <cdr:cNvSpPr txBox="1"/>
      </cdr:nvSpPr>
      <cdr:spPr>
        <a:xfrm xmlns:a="http://schemas.openxmlformats.org/drawingml/2006/main">
          <a:off x="269361" y="906754"/>
          <a:ext cx="74498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Y. Pestis</a:t>
          </a:r>
        </a:p>
      </cdr:txBody>
    </cdr:sp>
  </cdr:relSizeAnchor>
</c:userShapes>
</file>

<file path=ppt/drawings/drawing2.xml><?xml version="1.0" encoding="utf-8"?>
<c:userShapes xmlns:c="http://schemas.openxmlformats.org/drawingml/2006/chart">
  <cdr:relSizeAnchor xmlns:cdr="http://schemas.openxmlformats.org/drawingml/2006/chartDrawing">
    <cdr:from>
      <cdr:x>0.07075</cdr:x>
      <cdr:y>0.38653</cdr:y>
    </cdr:from>
    <cdr:to>
      <cdr:x>0.26641</cdr:x>
      <cdr:y>0.5046</cdr:y>
    </cdr:to>
    <cdr:sp macro="" textlink="">
      <cdr:nvSpPr>
        <cdr:cNvPr id="2" name="TextBox 81">
          <a:extLst xmlns:a="http://schemas.openxmlformats.org/drawingml/2006/main">
            <a:ext uri="{FF2B5EF4-FFF2-40B4-BE49-F238E27FC236}">
              <a16:creationId xmlns:a16="http://schemas.microsoft.com/office/drawing/2014/main" id="{5C574C5C-0FFD-443A-A51E-2339D0F4FCBD}"/>
            </a:ext>
          </a:extLst>
        </cdr:cNvPr>
        <cdr:cNvSpPr txBox="1"/>
      </cdr:nvSpPr>
      <cdr:spPr>
        <a:xfrm xmlns:a="http://schemas.openxmlformats.org/drawingml/2006/main">
          <a:off x="269361" y="906754"/>
          <a:ext cx="744981" cy="27699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sz="1200" dirty="0"/>
            <a:t>Y. Pestis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6E35F2-EB11-419D-BA13-E1FC04B67554}" type="datetimeFigureOut">
              <a:rPr lang="en-US" smtClean="0"/>
              <a:t>3/21/2020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E54777-C4B8-48A0-AF52-9FBBCA7508BB}" type="slidenum">
              <a:rPr lang="en-US" smtClean="0"/>
              <a:t>‹#›</a:t>
            </a:fld>
            <a:endParaRPr lang="en-US"/>
          </a:p>
        </p:txBody>
      </p:sp>
    </p:spTree>
    <p:extLst>
      <p:ext uri="{BB962C8B-B14F-4D97-AF65-F5344CB8AC3E}">
        <p14:creationId xmlns:p14="http://schemas.microsoft.com/office/powerpoint/2010/main" val="42424013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1558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E2D6473-DF6D-4702-B328-E0DD40540A4E}"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58144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26F7E3A-B166-407D-9866-32884E7D5B37}"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4299521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528FC5F6-F338-4AE4-BB23-26385BCFC423}"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6035305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3/21/2020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8393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dirty="0"/>
              <a:t>Click to edit Master title style</a:t>
            </a:r>
          </a:p>
        </p:txBody>
      </p:sp>
      <p:sp>
        <p:nvSpPr>
          <p:cNvPr id="3" name="Content Placeholder 2"/>
          <p:cNvSpPr>
            <a:spLocks noGrp="1"/>
          </p:cNvSpPr>
          <p:nvPr>
            <p:ph sz="half" idx="1"/>
          </p:nvPr>
        </p:nvSpPr>
        <p:spPr>
          <a:xfrm>
            <a:off x="1097279" y="1845734"/>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19AB4D41-86C1-4908-B66A-0B50CEB3BF29}"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065567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dirty="0"/>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E6426E2C-56C1-4E0D-A793-0088A7FDD37E}" type="datetimeFigureOut">
              <a:rPr lang="en-US" dirty="0"/>
              <a:t>3/21/2020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677387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8C39B41-D8B5-4052-B551-9B5525EAA8B6}" type="datetimeFigureOut">
              <a:rPr lang="en-US" dirty="0"/>
              <a:t>3/21/2020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8663867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3/21/2020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1323360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3/21/2020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34366251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dirty="0"/>
              <a:t>Click to edit Master title style</a:t>
            </a:r>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9CAD897-D46E-4AD2-BD9B-49DD3E640873}" type="datetimeFigureOut">
              <a:rPr lang="en-US" dirty="0"/>
              <a:t>3/21/2020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61312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1035604"/>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661034"/>
            <a:ext cx="10058400" cy="4208059"/>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3/21/2020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a:cxnSpLocks/>
          </p:cNvCxnSpPr>
          <p:nvPr/>
        </p:nvCxnSpPr>
        <p:spPr>
          <a:xfrm>
            <a:off x="1193532" y="1322208"/>
            <a:ext cx="9962148"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8804547"/>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420.png"/><Relationship Id="rId3" Type="http://schemas.openxmlformats.org/officeDocument/2006/relationships/image" Target="../media/image400.png"/><Relationship Id="rId7" Type="http://schemas.openxmlformats.org/officeDocument/2006/relationships/image" Target="../media/image410.png"/><Relationship Id="rId2" Type="http://schemas.openxmlformats.org/officeDocument/2006/relationships/image" Target="../media/image390.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png"/><Relationship Id="rId4" Type="http://schemas.openxmlformats.org/officeDocument/2006/relationships/image" Target="../media/image33.png"/><Relationship Id="rId9" Type="http://schemas.openxmlformats.org/officeDocument/2006/relationships/image" Target="../media/image43.png"/></Relationships>
</file>

<file path=ppt/slides/_rels/slide11.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56.png"/><Relationship Id="rId3" Type="http://schemas.openxmlformats.org/officeDocument/2006/relationships/image" Target="../media/image43.png"/><Relationship Id="rId7" Type="http://schemas.openxmlformats.org/officeDocument/2006/relationships/image" Target="../media/image11.png"/><Relationship Id="rId12" Type="http://schemas.openxmlformats.org/officeDocument/2006/relationships/image" Target="../media/image55.png"/><Relationship Id="rId17" Type="http://schemas.openxmlformats.org/officeDocument/2006/relationships/image" Target="../media/image3.png"/><Relationship Id="rId2" Type="http://schemas.openxmlformats.org/officeDocument/2006/relationships/image" Target="../media/image410.png"/><Relationship Id="rId16" Type="http://schemas.openxmlformats.org/officeDocument/2006/relationships/image" Target="../media/image35.png"/><Relationship Id="rId1" Type="http://schemas.openxmlformats.org/officeDocument/2006/relationships/slideLayout" Target="../slideLayouts/slideLayout2.xml"/><Relationship Id="rId6" Type="http://schemas.openxmlformats.org/officeDocument/2006/relationships/image" Target="../media/image45.png"/><Relationship Id="rId11" Type="http://schemas.openxmlformats.org/officeDocument/2006/relationships/image" Target="../media/image48.png"/><Relationship Id="rId5" Type="http://schemas.openxmlformats.org/officeDocument/2006/relationships/image" Target="../media/image44.png"/><Relationship Id="rId15" Type="http://schemas.openxmlformats.org/officeDocument/2006/relationships/image" Target="../media/image34.png"/><Relationship Id="rId10" Type="http://schemas.openxmlformats.org/officeDocument/2006/relationships/image" Target="../media/image47.png"/><Relationship Id="rId4" Type="http://schemas.openxmlformats.org/officeDocument/2006/relationships/image" Target="../media/image420.png"/><Relationship Id="rId9" Type="http://schemas.openxmlformats.org/officeDocument/2006/relationships/image" Target="../media/image14.png"/><Relationship Id="rId14" Type="http://schemas.openxmlformats.org/officeDocument/2006/relationships/image" Target="../media/image33.png"/></Relationships>
</file>

<file path=ppt/slides/_rels/slide12.xml.rels><?xml version="1.0" encoding="UTF-8" standalone="yes"?>
<Relationships xmlns="http://schemas.openxmlformats.org/package/2006/relationships"><Relationship Id="rId8" Type="http://schemas.openxmlformats.org/officeDocument/2006/relationships/image" Target="../media/image46.png"/><Relationship Id="rId13" Type="http://schemas.openxmlformats.org/officeDocument/2006/relationships/image" Target="../media/image33.png"/><Relationship Id="rId3" Type="http://schemas.openxmlformats.org/officeDocument/2006/relationships/image" Target="../media/image58.png"/><Relationship Id="rId7" Type="http://schemas.openxmlformats.org/officeDocument/2006/relationships/image" Target="../media/image11.png"/><Relationship Id="rId12" Type="http://schemas.openxmlformats.org/officeDocument/2006/relationships/image" Target="../media/image55.png"/><Relationship Id="rId2" Type="http://schemas.openxmlformats.org/officeDocument/2006/relationships/image" Target="../media/image57.png"/><Relationship Id="rId16"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61.png"/><Relationship Id="rId11" Type="http://schemas.openxmlformats.org/officeDocument/2006/relationships/image" Target="../media/image48.png"/><Relationship Id="rId5" Type="http://schemas.openxmlformats.org/officeDocument/2006/relationships/image" Target="../media/image60.png"/><Relationship Id="rId15" Type="http://schemas.openxmlformats.org/officeDocument/2006/relationships/image" Target="../media/image35.png"/><Relationship Id="rId10" Type="http://schemas.openxmlformats.org/officeDocument/2006/relationships/image" Target="../media/image470.png"/><Relationship Id="rId4" Type="http://schemas.openxmlformats.org/officeDocument/2006/relationships/image" Target="../media/image59.png"/><Relationship Id="rId9" Type="http://schemas.openxmlformats.org/officeDocument/2006/relationships/image" Target="../media/image14.png"/><Relationship Id="rId14" Type="http://schemas.openxmlformats.org/officeDocument/2006/relationships/image" Target="../media/image34.png"/></Relationships>
</file>

<file path=ppt/slides/_rels/slide13.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33.png"/><Relationship Id="rId7" Type="http://schemas.openxmlformats.org/officeDocument/2006/relationships/image" Target="../media/image46.png"/><Relationship Id="rId2" Type="http://schemas.openxmlformats.org/officeDocument/2006/relationships/image" Target="../media/image62.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35.png"/><Relationship Id="rId10" Type="http://schemas.openxmlformats.org/officeDocument/2006/relationships/image" Target="../media/image3.png"/><Relationship Id="rId4" Type="http://schemas.openxmlformats.org/officeDocument/2006/relationships/image" Target="../media/image34.png"/><Relationship Id="rId9" Type="http://schemas.openxmlformats.org/officeDocument/2006/relationships/image" Target="../media/image55.png"/></Relationships>
</file>

<file path=ppt/slides/_rels/slide14.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3.png"/><Relationship Id="rId18" Type="http://schemas.openxmlformats.org/officeDocument/2006/relationships/image" Target="../media/image11.png"/><Relationship Id="rId21" Type="http://schemas.openxmlformats.org/officeDocument/2006/relationships/image" Target="../media/image55.png"/><Relationship Id="rId7" Type="http://schemas.openxmlformats.org/officeDocument/2006/relationships/image" Target="../media/image88.png"/><Relationship Id="rId12" Type="http://schemas.openxmlformats.org/officeDocument/2006/relationships/image" Target="../media/image92.png"/><Relationship Id="rId17" Type="http://schemas.openxmlformats.org/officeDocument/2006/relationships/image" Target="../media/image62.png"/><Relationship Id="rId16" Type="http://schemas.openxmlformats.org/officeDocument/2006/relationships/image" Target="../media/image35.png"/><Relationship Id="rId20" Type="http://schemas.openxmlformats.org/officeDocument/2006/relationships/image" Target="../media/image48.png"/><Relationship Id="rId1" Type="http://schemas.openxmlformats.org/officeDocument/2006/relationships/slideLayout" Target="../slideLayouts/slideLayout2.xml"/><Relationship Id="rId11" Type="http://schemas.openxmlformats.org/officeDocument/2006/relationships/image" Target="../media/image750.png"/><Relationship Id="rId15" Type="http://schemas.openxmlformats.org/officeDocument/2006/relationships/image" Target="../media/image34.png"/><Relationship Id="rId10" Type="http://schemas.openxmlformats.org/officeDocument/2006/relationships/image" Target="../media/image64.png"/><Relationship Id="rId19" Type="http://schemas.openxmlformats.org/officeDocument/2006/relationships/image" Target="../media/image46.png"/><Relationship Id="rId9" Type="http://schemas.openxmlformats.org/officeDocument/2006/relationships/image" Target="../media/image63.png"/><Relationship Id="rId14" Type="http://schemas.openxmlformats.org/officeDocument/2006/relationships/image" Target="../media/image33.png"/><Relationship Id="rId22"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image" Target="../media/image89.png"/><Relationship Id="rId13" Type="http://schemas.openxmlformats.org/officeDocument/2006/relationships/image" Target="../media/image93.png"/><Relationship Id="rId18" Type="http://schemas.openxmlformats.org/officeDocument/2006/relationships/image" Target="../media/image67.png"/><Relationship Id="rId26" Type="http://schemas.openxmlformats.org/officeDocument/2006/relationships/image" Target="../media/image72.png"/><Relationship Id="rId21" Type="http://schemas.openxmlformats.org/officeDocument/2006/relationships/image" Target="../media/image68.png"/><Relationship Id="rId17" Type="http://schemas.openxmlformats.org/officeDocument/2006/relationships/image" Target="../media/image66.png"/><Relationship Id="rId25" Type="http://schemas.openxmlformats.org/officeDocument/2006/relationships/image" Target="../media/image71.png"/><Relationship Id="rId16" Type="http://schemas.openxmlformats.org/officeDocument/2006/relationships/image" Target="../media/image35.png"/><Relationship Id="rId20" Type="http://schemas.openxmlformats.org/officeDocument/2006/relationships/image" Target="../media/image46.png"/><Relationship Id="rId1" Type="http://schemas.openxmlformats.org/officeDocument/2006/relationships/slideLayout" Target="../slideLayouts/slideLayout2.xml"/><Relationship Id="rId24" Type="http://schemas.openxmlformats.org/officeDocument/2006/relationships/image" Target="../media/image70.png"/><Relationship Id="rId15" Type="http://schemas.openxmlformats.org/officeDocument/2006/relationships/image" Target="../media/image34.png"/><Relationship Id="rId23" Type="http://schemas.openxmlformats.org/officeDocument/2006/relationships/image" Target="../media/image69.png"/><Relationship Id="rId28" Type="http://schemas.openxmlformats.org/officeDocument/2006/relationships/image" Target="../media/image3.png"/><Relationship Id="rId19" Type="http://schemas.openxmlformats.org/officeDocument/2006/relationships/image" Target="../media/image11.png"/><Relationship Id="rId9" Type="http://schemas.openxmlformats.org/officeDocument/2006/relationships/image" Target="../media/image65.png"/><Relationship Id="rId14" Type="http://schemas.openxmlformats.org/officeDocument/2006/relationships/image" Target="../media/image33.png"/><Relationship Id="rId22" Type="http://schemas.openxmlformats.org/officeDocument/2006/relationships/image" Target="../media/image55.png"/><Relationship Id="rId27"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 Id="rId5" Type="http://schemas.openxmlformats.org/officeDocument/2006/relationships/comments" Target="../comments/comment3.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8" Type="http://schemas.openxmlformats.org/officeDocument/2006/relationships/comments" Target="../comments/comment1.xml"/><Relationship Id="rId7" Type="http://schemas.openxmlformats.org/officeDocument/2006/relationships/image" Target="../media/image6.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chart" Target="../charts/char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chart" Target="../charts/chart2.xml"/><Relationship Id="rId11" Type="http://schemas.openxmlformats.org/officeDocument/2006/relationships/image" Target="../media/image3.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comments" Target="../comments/comment2.xml"/><Relationship Id="rId5" Type="http://schemas.openxmlformats.org/officeDocument/2006/relationships/image" Target="../media/image3.png"/><Relationship Id="rId4" Type="http://schemas.openxmlformats.org/officeDocument/2006/relationships/image" Target="../media/image15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image" Target="../media/image30.png"/><Relationship Id="rId3" Type="http://schemas.openxmlformats.org/officeDocument/2006/relationships/image" Target="../media/image17.png"/><Relationship Id="rId7" Type="http://schemas.openxmlformats.org/officeDocument/2006/relationships/image" Target="../media/image24.png"/><Relationship Id="rId12" Type="http://schemas.openxmlformats.org/officeDocument/2006/relationships/image" Target="../media/image21.png"/><Relationship Id="rId2" Type="http://schemas.openxmlformats.org/officeDocument/2006/relationships/image" Target="../media/image160.png"/><Relationship Id="rId1" Type="http://schemas.openxmlformats.org/officeDocument/2006/relationships/slideLayout" Target="../slideLayouts/slideLayout2.xml"/><Relationship Id="rId6" Type="http://schemas.openxmlformats.org/officeDocument/2006/relationships/image" Target="../media/image23.png"/><Relationship Id="rId11" Type="http://schemas.openxmlformats.org/officeDocument/2006/relationships/image" Target="../media/image20.png"/><Relationship Id="rId5" Type="http://schemas.openxmlformats.org/officeDocument/2006/relationships/image" Target="../media/image19.png"/><Relationship Id="rId10" Type="http://schemas.openxmlformats.org/officeDocument/2006/relationships/image" Target="../media/image27.png"/><Relationship Id="rId4" Type="http://schemas.openxmlformats.org/officeDocument/2006/relationships/image" Target="../media/image18.png"/><Relationship Id="rId9" Type="http://schemas.openxmlformats.org/officeDocument/2006/relationships/image" Target="../media/image26.png"/><Relationship Id="rId14"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image" Target="../media/image26.png"/><Relationship Id="rId13" Type="http://schemas.openxmlformats.org/officeDocument/2006/relationships/image" Target="../media/image31.png"/><Relationship Id="rId3" Type="http://schemas.openxmlformats.org/officeDocument/2006/relationships/image" Target="../media/image28.png"/><Relationship Id="rId7" Type="http://schemas.openxmlformats.org/officeDocument/2006/relationships/image" Target="../media/image25.png"/><Relationship Id="rId12" Type="http://schemas.openxmlformats.org/officeDocument/2006/relationships/image" Target="../media/image30.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4.png"/><Relationship Id="rId11" Type="http://schemas.openxmlformats.org/officeDocument/2006/relationships/image" Target="../media/image29.png"/><Relationship Id="rId5" Type="http://schemas.openxmlformats.org/officeDocument/2006/relationships/image" Target="../media/image23.png"/><Relationship Id="rId10" Type="http://schemas.openxmlformats.org/officeDocument/2006/relationships/image" Target="../media/image20.png"/><Relationship Id="rId9" Type="http://schemas.openxmlformats.org/officeDocument/2006/relationships/image" Target="../media/image27.png"/><Relationship Id="rId14"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50.png"/><Relationship Id="rId7" Type="http://schemas.openxmlformats.org/officeDocument/2006/relationships/image" Target="../media/image54.png"/><Relationship Id="rId12" Type="http://schemas.openxmlformats.org/officeDocument/2006/relationships/image" Target="../media/image3.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11" Type="http://schemas.openxmlformats.org/officeDocument/2006/relationships/image" Target="../media/image35.png"/><Relationship Id="rId5" Type="http://schemas.openxmlformats.org/officeDocument/2006/relationships/image" Target="../media/image52.png"/><Relationship Id="rId10" Type="http://schemas.openxmlformats.org/officeDocument/2006/relationships/image" Target="../media/image34.png"/><Relationship Id="rId4" Type="http://schemas.openxmlformats.org/officeDocument/2006/relationships/image" Target="../media/image51.png"/><Relationship Id="rId9" Type="http://schemas.openxmlformats.org/officeDocument/2006/relationships/image" Target="../media/image33.png"/></Relationships>
</file>

<file path=ppt/slides/_rels/slide9.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42.png"/><Relationship Id="rId3" Type="http://schemas.openxmlformats.org/officeDocument/2006/relationships/image" Target="../media/image36.png"/><Relationship Id="rId7" Type="http://schemas.openxmlformats.org/officeDocument/2006/relationships/image" Target="../media/image33.png"/><Relationship Id="rId12" Type="http://schemas.openxmlformats.org/officeDocument/2006/relationships/image" Target="../media/image41.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380.png"/><Relationship Id="rId11" Type="http://schemas.openxmlformats.org/officeDocument/2006/relationships/image" Target="../media/image40.png"/><Relationship Id="rId5" Type="http://schemas.openxmlformats.org/officeDocument/2006/relationships/image" Target="../media/image38.png"/><Relationship Id="rId10" Type="http://schemas.openxmlformats.org/officeDocument/2006/relationships/image" Target="../media/image39.png"/><Relationship Id="rId4" Type="http://schemas.openxmlformats.org/officeDocument/2006/relationships/image" Target="../media/image37.png"/><Relationship Id="rId9" Type="http://schemas.openxmlformats.org/officeDocument/2006/relationships/image" Target="../media/image35.png"/><Relationship Id="rId1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92113"/>
            <a:ext cx="9144000" cy="1435100"/>
          </a:xfrm>
        </p:spPr>
        <p:txBody>
          <a:bodyPr>
            <a:normAutofit/>
          </a:bodyPr>
          <a:lstStyle/>
          <a:p>
            <a:pPr algn="ctr"/>
            <a:r>
              <a:rPr lang="en-US" sz="4800" dirty="0">
                <a:ea typeface="+mj-lt"/>
                <a:cs typeface="+mj-lt"/>
              </a:rPr>
              <a:t>The Metagenomic Binning Problem:</a:t>
            </a:r>
            <a:endParaRPr lang="en-US" sz="4800">
              <a:cs typeface="Calibri Light"/>
            </a:endParaRPr>
          </a:p>
          <a:p>
            <a:pPr algn="ctr"/>
            <a:r>
              <a:rPr lang="en-US" sz="4800" dirty="0">
                <a:ea typeface="+mj-lt"/>
                <a:cs typeface="+mj-lt"/>
              </a:rPr>
              <a:t>Clustering Markov Sequences</a:t>
            </a:r>
            <a:endParaRPr lang="en-US" sz="4800">
              <a:cs typeface="Calibri Light" panose="020F0302020204030204"/>
            </a:endParaRPr>
          </a:p>
        </p:txBody>
      </p:sp>
      <p:sp>
        <p:nvSpPr>
          <p:cNvPr id="3" name="Subtitle 2"/>
          <p:cNvSpPr>
            <a:spLocks noGrp="1"/>
          </p:cNvSpPr>
          <p:nvPr>
            <p:ph type="subTitle" idx="1"/>
          </p:nvPr>
        </p:nvSpPr>
        <p:spPr>
          <a:xfrm>
            <a:off x="1524000" y="4861454"/>
            <a:ext cx="3831167" cy="999596"/>
          </a:xfrm>
        </p:spPr>
        <p:txBody>
          <a:bodyPr vert="horz" lIns="91440" tIns="45720" rIns="91440" bIns="45720" rtlCol="0" anchor="t">
            <a:normAutofit/>
          </a:bodyPr>
          <a:lstStyle/>
          <a:p>
            <a:r>
              <a:rPr lang="en-US" b="1" dirty="0">
                <a:cs typeface="Calibri"/>
              </a:rPr>
              <a:t>Grant Greenberg</a:t>
            </a:r>
          </a:p>
          <a:p>
            <a:r>
              <a:rPr lang="en-US" b="1" dirty="0">
                <a:cs typeface="Calibri"/>
              </a:rPr>
              <a:t>UIUC</a:t>
            </a:r>
          </a:p>
        </p:txBody>
      </p:sp>
      <p:sp>
        <p:nvSpPr>
          <p:cNvPr id="6" name="TextBox 5">
            <a:extLst>
              <a:ext uri="{FF2B5EF4-FFF2-40B4-BE49-F238E27FC236}">
                <a16:creationId xmlns:a16="http://schemas.microsoft.com/office/drawing/2014/main" id="{9679C255-24E4-4454-83EC-FDD6B9DA6D2C}"/>
              </a:ext>
            </a:extLst>
          </p:cNvPr>
          <p:cNvSpPr txBox="1"/>
          <p:nvPr/>
        </p:nvSpPr>
        <p:spPr>
          <a:xfrm>
            <a:off x="1528233" y="6428317"/>
            <a:ext cx="913553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dirty="0">
                <a:ea typeface="+mn-lt"/>
                <a:cs typeface="+mn-lt"/>
              </a:rPr>
              <a:t>IEEE Information Theory Workshop 2019</a:t>
            </a:r>
            <a:endParaRPr lang="en-US" dirty="0"/>
          </a:p>
        </p:txBody>
      </p:sp>
      <p:pic>
        <p:nvPicPr>
          <p:cNvPr id="4" name="Picture 6">
            <a:extLst>
              <a:ext uri="{FF2B5EF4-FFF2-40B4-BE49-F238E27FC236}">
                <a16:creationId xmlns:a16="http://schemas.microsoft.com/office/drawing/2014/main" id="{45D7CD03-BBD8-4FE2-901F-2C0D9FED40B8}"/>
              </a:ext>
            </a:extLst>
          </p:cNvPr>
          <p:cNvPicPr>
            <a:picLocks noChangeAspect="1"/>
          </p:cNvPicPr>
          <p:nvPr/>
        </p:nvPicPr>
        <p:blipFill>
          <a:blip r:embed="rId2"/>
          <a:stretch>
            <a:fillRect/>
          </a:stretch>
        </p:blipFill>
        <p:spPr>
          <a:xfrm>
            <a:off x="2212803" y="1950709"/>
            <a:ext cx="7766397" cy="2392581"/>
          </a:xfrm>
          <a:prstGeom prst="rect">
            <a:avLst/>
          </a:prstGeom>
        </p:spPr>
      </p:pic>
      <p:sp>
        <p:nvSpPr>
          <p:cNvPr id="8" name="Subtitle 2">
            <a:extLst>
              <a:ext uri="{FF2B5EF4-FFF2-40B4-BE49-F238E27FC236}">
                <a16:creationId xmlns:a16="http://schemas.microsoft.com/office/drawing/2014/main" id="{5E041903-1B63-4F60-BCC1-C3ECE53E6CB5}"/>
              </a:ext>
            </a:extLst>
          </p:cNvPr>
          <p:cNvSpPr txBox="1">
            <a:spLocks/>
          </p:cNvSpPr>
          <p:nvPr/>
        </p:nvSpPr>
        <p:spPr>
          <a:xfrm>
            <a:off x="6836833" y="4861453"/>
            <a:ext cx="3831167" cy="999596"/>
          </a:xfrm>
          <a:prstGeom prst="rect">
            <a:avLst/>
          </a:prstGeom>
        </p:spPr>
        <p:txBody>
          <a:bodyPr vert="horz" lIns="91440" tIns="45720" rIns="91440" bIns="45720" rtlCol="0" anchor="t">
            <a:normAutofit/>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r"/>
            <a:r>
              <a:rPr lang="en-US" b="1" dirty="0">
                <a:cs typeface="Calibri"/>
              </a:rPr>
              <a:t>ILAN </a:t>
            </a:r>
            <a:r>
              <a:rPr lang="en-US" b="1" dirty="0" err="1">
                <a:cs typeface="Calibri"/>
              </a:rPr>
              <a:t>sHOMORONY</a:t>
            </a:r>
            <a:endParaRPr lang="en-US" dirty="0" err="1"/>
          </a:p>
          <a:p>
            <a:pPr algn="r"/>
            <a:r>
              <a:rPr lang="en-US" b="1" dirty="0">
                <a:cs typeface="Calibri"/>
              </a:rPr>
              <a:t>UIUC</a:t>
            </a:r>
          </a:p>
        </p:txBody>
      </p:sp>
      <p:pic>
        <p:nvPicPr>
          <p:cNvPr id="5" name="Picture 6">
            <a:extLst>
              <a:ext uri="{FF2B5EF4-FFF2-40B4-BE49-F238E27FC236}">
                <a16:creationId xmlns:a16="http://schemas.microsoft.com/office/drawing/2014/main" id="{5C9BE201-344C-4E33-9919-74DCF5498AAB}"/>
              </a:ext>
            </a:extLst>
          </p:cNvPr>
          <p:cNvPicPr>
            <a:picLocks noChangeAspect="1"/>
          </p:cNvPicPr>
          <p:nvPr/>
        </p:nvPicPr>
        <p:blipFill>
          <a:blip r:embed="rId3"/>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10985722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EC91-DA41-46B8-B687-234D3EDB57FD}"/>
              </a:ext>
            </a:extLst>
          </p:cNvPr>
          <p:cNvSpPr>
            <a:spLocks noGrp="1"/>
          </p:cNvSpPr>
          <p:nvPr>
            <p:ph type="title"/>
          </p:nvPr>
        </p:nvSpPr>
        <p:spPr>
          <a:xfrm>
            <a:off x="1097280" y="286604"/>
            <a:ext cx="10058400" cy="1035604"/>
          </a:xfrm>
        </p:spPr>
        <p:txBody>
          <a:bodyPr/>
          <a:lstStyle/>
          <a:p>
            <a:r>
              <a:rPr lang="en-US" dirty="0"/>
              <a:t>Achievability Scheme</a:t>
            </a:r>
          </a:p>
        </p:txBody>
      </p:sp>
      <mc:AlternateContent xmlns:mc="http://schemas.openxmlformats.org/markup-compatibility/2006" xmlns:a14="http://schemas.microsoft.com/office/drawing/2010/main">
        <mc:Choice Requires="a14">
          <p:sp>
            <p:nvSpPr>
              <p:cNvPr id="66" name="Content Placeholder 2">
                <a:extLst>
                  <a:ext uri="{FF2B5EF4-FFF2-40B4-BE49-F238E27FC236}">
                    <a16:creationId xmlns:a16="http://schemas.microsoft.com/office/drawing/2014/main" id="{640AFAAF-379C-499E-868C-1FE478824D22}"/>
                  </a:ext>
                </a:extLst>
              </p:cNvPr>
              <p:cNvSpPr txBox="1">
                <a:spLocks/>
              </p:cNvSpPr>
              <p:nvPr/>
            </p:nvSpPr>
            <p:spPr>
              <a:xfrm>
                <a:off x="488156" y="1720076"/>
                <a:ext cx="5029867" cy="739391"/>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Increase </a:t>
                </a:r>
                <a14:m>
                  <m:oMath xmlns:m="http://schemas.openxmlformats.org/officeDocument/2006/math">
                    <m:r>
                      <a:rPr lang="en-US" sz="2400" b="0" i="1" smtClean="0">
                        <a:latin typeface="Cambria Math" panose="02040503050406030204" pitchFamily="18" charset="0"/>
                        <a:ea typeface="+mn-lt"/>
                        <a:cs typeface="+mn-lt"/>
                      </a:rPr>
                      <m:t>𝜖</m:t>
                    </m:r>
                  </m:oMath>
                </a14:m>
                <a:r>
                  <a:rPr lang="en-US" sz="2400" dirty="0">
                    <a:latin typeface="Calibri Light"/>
                    <a:ea typeface="+mn-lt"/>
                    <a:cs typeface="+mn-lt"/>
                  </a:rPr>
                  <a:t> until </a:t>
                </a:r>
                <a14:m>
                  <m:oMath xmlns:m="http://schemas.openxmlformats.org/officeDocument/2006/math">
                    <m:r>
                      <a:rPr lang="en-US" sz="2400" b="0" i="1" smtClean="0">
                        <a:latin typeface="Cambria Math" panose="02040503050406030204" pitchFamily="18" charset="0"/>
                        <a:ea typeface="+mn-lt"/>
                        <a:cs typeface="+mn-lt"/>
                      </a:rPr>
                      <m:t>𝑀</m:t>
                    </m:r>
                  </m:oMath>
                </a14:m>
                <a:r>
                  <a:rPr lang="en-US" sz="2400" dirty="0">
                    <a:latin typeface="Calibri Light"/>
                    <a:ea typeface="+mn-lt"/>
                    <a:cs typeface="+mn-lt"/>
                  </a:rPr>
                  <a:t> large cliques of size  </a:t>
                </a:r>
                <a14:m>
                  <m:oMath xmlns:m="http://schemas.openxmlformats.org/officeDocument/2006/math">
                    <m:r>
                      <a:rPr lang="en-US" sz="2400" b="0" i="1" smtClean="0">
                        <a:latin typeface="Cambria Math" panose="02040503050406030204" pitchFamily="18" charset="0"/>
                        <a:ea typeface="+mn-lt"/>
                        <a:cs typeface="+mn-lt"/>
                      </a:rPr>
                      <m:t>&gt;(1−</m:t>
                    </m:r>
                    <m:r>
                      <a:rPr lang="en-US" sz="2400" b="0" i="1" smtClean="0">
                        <a:latin typeface="Cambria Math" panose="02040503050406030204" pitchFamily="18" charset="0"/>
                        <a:ea typeface="+mn-lt"/>
                        <a:cs typeface="+mn-lt"/>
                      </a:rPr>
                      <m:t>𝛼</m:t>
                    </m:r>
                    <m:r>
                      <a:rPr lang="en-US" sz="2400" b="0" i="1" smtClean="0">
                        <a:latin typeface="Cambria Math" panose="02040503050406030204" pitchFamily="18" charset="0"/>
                        <a:ea typeface="+mn-lt"/>
                        <a:cs typeface="+mn-lt"/>
                      </a:rPr>
                      <m:t>)</m:t>
                    </m:r>
                    <m:f>
                      <m:fPr>
                        <m:ctrlPr>
                          <a:rPr lang="en-US" sz="2400" b="0" i="1" smtClean="0">
                            <a:latin typeface="Cambria Math" panose="02040503050406030204" pitchFamily="18" charset="0"/>
                            <a:ea typeface="+mn-lt"/>
                            <a:cs typeface="+mn-lt"/>
                          </a:rPr>
                        </m:ctrlPr>
                      </m:fPr>
                      <m:num>
                        <m:r>
                          <a:rPr lang="en-US" sz="2400" b="0" i="1" smtClean="0">
                            <a:latin typeface="Cambria Math" panose="02040503050406030204" pitchFamily="18" charset="0"/>
                            <a:ea typeface="+mn-lt"/>
                            <a:cs typeface="+mn-lt"/>
                          </a:rPr>
                          <m:t>𝑁</m:t>
                        </m:r>
                      </m:num>
                      <m:den>
                        <m:r>
                          <a:rPr lang="en-US" sz="2400" b="0" i="1" smtClean="0">
                            <a:latin typeface="Cambria Math" panose="02040503050406030204" pitchFamily="18" charset="0"/>
                            <a:ea typeface="+mn-lt"/>
                            <a:cs typeface="+mn-lt"/>
                          </a:rPr>
                          <m:t>𝑀</m:t>
                        </m:r>
                      </m:den>
                    </m:f>
                  </m:oMath>
                </a14:m>
                <a:r>
                  <a:rPr lang="en-US" sz="2400" dirty="0">
                    <a:latin typeface="Calibri Light"/>
                    <a:ea typeface="+mn-lt"/>
                    <a:cs typeface="+mn-lt"/>
                  </a:rPr>
                  <a:t>  form</a:t>
                </a:r>
              </a:p>
            </p:txBody>
          </p:sp>
        </mc:Choice>
        <mc:Fallback xmlns="">
          <p:sp>
            <p:nvSpPr>
              <p:cNvPr id="66" name="Content Placeholder 2">
                <a:extLst>
                  <a:ext uri="{FF2B5EF4-FFF2-40B4-BE49-F238E27FC236}">
                    <a16:creationId xmlns:a16="http://schemas.microsoft.com/office/drawing/2014/main" id="{640AFAAF-379C-499E-868C-1FE478824D22}"/>
                  </a:ext>
                </a:extLst>
              </p:cNvPr>
              <p:cNvSpPr txBox="1">
                <a:spLocks noRot="1" noChangeAspect="1" noMove="1" noResize="1" noEditPoints="1" noAdjustHandles="1" noChangeArrowheads="1" noChangeShapeType="1" noTextEdit="1"/>
              </p:cNvSpPr>
              <p:nvPr/>
            </p:nvSpPr>
            <p:spPr>
              <a:xfrm>
                <a:off x="488156" y="1720076"/>
                <a:ext cx="5029867" cy="739391"/>
              </a:xfrm>
              <a:prstGeom prst="rect">
                <a:avLst/>
              </a:prstGeom>
              <a:blipFill>
                <a:blip r:embed="rId2"/>
                <a:stretch>
                  <a:fillRect l="-3515" t="-6612" r="-4000" b="-413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2" name="Content Placeholder 2">
                <a:extLst>
                  <a:ext uri="{FF2B5EF4-FFF2-40B4-BE49-F238E27FC236}">
                    <a16:creationId xmlns:a16="http://schemas.microsoft.com/office/drawing/2014/main" id="{DB0569AD-EDCE-4D9C-91DE-E5F8290075C4}"/>
                  </a:ext>
                </a:extLst>
              </p:cNvPr>
              <p:cNvSpPr txBox="1">
                <a:spLocks/>
              </p:cNvSpPr>
              <p:nvPr/>
            </p:nvSpPr>
            <p:spPr>
              <a:xfrm>
                <a:off x="487091" y="2761941"/>
                <a:ext cx="5754792" cy="222241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Estimate Markov processes by averaging each clique </a:t>
                </a:r>
                <a14:m>
                  <m:oMath xmlns:m="http://schemas.openxmlformats.org/officeDocument/2006/math">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𝒦</m:t>
                        </m:r>
                      </m:e>
                      <m:sub>
                        <m:r>
                          <a:rPr lang="en-US" sz="2400" b="0" i="1" smtClean="0">
                            <a:latin typeface="Cambria Math" panose="02040503050406030204" pitchFamily="18" charset="0"/>
                            <a:ea typeface="+mn-lt"/>
                            <a:cs typeface="+mn-lt"/>
                          </a:rPr>
                          <m:t>𝑘</m:t>
                        </m:r>
                      </m:sub>
                    </m:sSub>
                  </m:oMath>
                </a14:m>
                <a:r>
                  <a:rPr lang="en-US" sz="2400" dirty="0">
                    <a:latin typeface="Calibri Light"/>
                    <a:ea typeface="+mn-lt"/>
                    <a:cs typeface="+mn-lt"/>
                  </a:rPr>
                  <a:t>:</a:t>
                </a: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a:p>
                <a:pPr marL="0" indent="0" algn="ctr">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mn-lt"/>
                              <a:cs typeface="+mn-lt"/>
                            </a:rPr>
                          </m:ctrlPr>
                        </m:sSubPr>
                        <m:e>
                          <m:acc>
                            <m:accPr>
                              <m:chr m:val="̃"/>
                              <m:ctrlPr>
                                <a:rPr lang="en-US" sz="2400" b="0" i="1" smtClean="0">
                                  <a:latin typeface="Cambria Math" panose="02040503050406030204" pitchFamily="18" charset="0"/>
                                  <a:ea typeface="+mn-lt"/>
                                  <a:cs typeface="+mn-lt"/>
                                </a:rPr>
                              </m:ctrlPr>
                            </m:accPr>
                            <m:e>
                              <m:r>
                                <a:rPr lang="en-US" sz="2400" b="0" i="1" smtClean="0">
                                  <a:latin typeface="Cambria Math" panose="02040503050406030204" pitchFamily="18" charset="0"/>
                                  <a:ea typeface="+mn-lt"/>
                                  <a:cs typeface="+mn-lt"/>
                                </a:rPr>
                                <m:t>𝑝</m:t>
                              </m:r>
                            </m:e>
                          </m:acc>
                        </m:e>
                        <m:sub>
                          <m:r>
                            <a:rPr lang="en-US" sz="2400" b="0" i="1" dirty="0" smtClean="0">
                              <a:latin typeface="Cambria Math" panose="02040503050406030204" pitchFamily="18" charset="0"/>
                              <a:ea typeface="+mn-lt"/>
                              <a:cs typeface="+mn-lt"/>
                            </a:rPr>
                            <m:t>𝑘</m:t>
                          </m:r>
                        </m:sub>
                      </m:sSub>
                      <m:r>
                        <a:rPr lang="en-US" sz="2400" b="0" i="1" dirty="0" smtClean="0">
                          <a:latin typeface="Cambria Math" panose="02040503050406030204" pitchFamily="18" charset="0"/>
                          <a:ea typeface="+mn-lt"/>
                          <a:cs typeface="+mn-lt"/>
                        </a:rPr>
                        <m:t>=</m:t>
                      </m:r>
                      <m:f>
                        <m:fPr>
                          <m:ctrlPr>
                            <a:rPr lang="en-US" sz="2400" b="0" i="1" dirty="0" smtClean="0">
                              <a:latin typeface="Cambria Math" panose="02040503050406030204" pitchFamily="18" charset="0"/>
                              <a:ea typeface="+mn-lt"/>
                              <a:cs typeface="+mn-lt"/>
                            </a:rPr>
                          </m:ctrlPr>
                        </m:fPr>
                        <m:num>
                          <m:r>
                            <a:rPr lang="en-US" sz="2400" b="0" i="1" dirty="0" smtClean="0">
                              <a:latin typeface="Cambria Math" panose="02040503050406030204" pitchFamily="18" charset="0"/>
                              <a:ea typeface="+mn-lt"/>
                              <a:cs typeface="+mn-lt"/>
                            </a:rPr>
                            <m:t>1</m:t>
                          </m:r>
                        </m:num>
                        <m:den>
                          <m:r>
                            <a:rPr lang="en-US" sz="2400" b="0" i="1" dirty="0" smtClean="0">
                              <a:latin typeface="Cambria Math" panose="02040503050406030204" pitchFamily="18" charset="0"/>
                              <a:ea typeface="+mn-lt"/>
                              <a:cs typeface="+mn-lt"/>
                            </a:rPr>
                            <m:t>|</m:t>
                          </m:r>
                          <m:sSub>
                            <m:sSubPr>
                              <m:ctrlPr>
                                <a:rPr lang="en-US" sz="2400" b="0" i="1" dirty="0" smtClean="0">
                                  <a:latin typeface="Cambria Math" panose="02040503050406030204" pitchFamily="18" charset="0"/>
                                  <a:ea typeface="+mn-lt"/>
                                  <a:cs typeface="+mn-lt"/>
                                </a:rPr>
                              </m:ctrlPr>
                            </m:sSubPr>
                            <m:e>
                              <m:r>
                                <a:rPr lang="en-US" sz="2400" b="0" i="1" dirty="0" smtClean="0">
                                  <a:latin typeface="Cambria Math" panose="02040503050406030204" pitchFamily="18" charset="0"/>
                                  <a:ea typeface="+mn-lt"/>
                                  <a:cs typeface="+mn-lt"/>
                                </a:rPr>
                                <m:t>𝒦</m:t>
                              </m:r>
                            </m:e>
                            <m:sub>
                              <m:r>
                                <a:rPr lang="en-US" sz="2400" b="0" i="1" dirty="0" smtClean="0">
                                  <a:latin typeface="Cambria Math" panose="02040503050406030204" pitchFamily="18" charset="0"/>
                                  <a:ea typeface="+mn-lt"/>
                                  <a:cs typeface="+mn-lt"/>
                                </a:rPr>
                                <m:t>𝑘</m:t>
                              </m:r>
                            </m:sub>
                          </m:sSub>
                          <m:r>
                            <a:rPr lang="en-US" sz="2400" b="0" i="1" dirty="0" smtClean="0">
                              <a:latin typeface="Cambria Math" panose="02040503050406030204" pitchFamily="18" charset="0"/>
                              <a:ea typeface="+mn-lt"/>
                              <a:cs typeface="+mn-lt"/>
                            </a:rPr>
                            <m:t>|</m:t>
                          </m:r>
                        </m:den>
                      </m:f>
                      <m:nary>
                        <m:naryPr>
                          <m:chr m:val="∑"/>
                          <m:supHide m:val="on"/>
                          <m:ctrlPr>
                            <a:rPr lang="en-US" sz="2400" b="0" i="1" dirty="0" smtClean="0">
                              <a:latin typeface="Cambria Math" panose="02040503050406030204" pitchFamily="18" charset="0"/>
                              <a:ea typeface="+mn-lt"/>
                              <a:cs typeface="+mn-lt"/>
                            </a:rPr>
                          </m:ctrlPr>
                        </m:naryPr>
                        <m:sub>
                          <m:r>
                            <a:rPr lang="en-US" sz="2400" b="1" i="1" dirty="0" smtClean="0">
                              <a:latin typeface="Cambria Math" panose="02040503050406030204" pitchFamily="18" charset="0"/>
                              <a:ea typeface="+mn-lt"/>
                              <a:cs typeface="+mn-lt"/>
                            </a:rPr>
                            <m:t>𝒙</m:t>
                          </m:r>
                          <m:r>
                            <a:rPr lang="en-US" sz="2400" b="1" i="1" dirty="0" smtClean="0">
                              <a:latin typeface="Cambria Math" panose="02040503050406030204" pitchFamily="18" charset="0"/>
                              <a:ea typeface="+mn-lt"/>
                              <a:cs typeface="+mn-lt"/>
                            </a:rPr>
                            <m:t>∈</m:t>
                          </m:r>
                          <m:sSub>
                            <m:sSubPr>
                              <m:ctrlPr>
                                <a:rPr lang="en-US" sz="2400" b="1" i="1" dirty="0" smtClean="0">
                                  <a:latin typeface="Cambria Math" panose="02040503050406030204" pitchFamily="18" charset="0"/>
                                  <a:ea typeface="+mn-lt"/>
                                  <a:cs typeface="+mn-lt"/>
                                </a:rPr>
                              </m:ctrlPr>
                            </m:sSubPr>
                            <m:e>
                              <m:r>
                                <a:rPr lang="en-US" sz="2400" b="1" i="1" dirty="0" smtClean="0">
                                  <a:latin typeface="Cambria Math" panose="02040503050406030204" pitchFamily="18" charset="0"/>
                                  <a:ea typeface="+mn-lt"/>
                                  <a:cs typeface="+mn-lt"/>
                                </a:rPr>
                                <m:t>𝒦</m:t>
                              </m:r>
                            </m:e>
                            <m:sub>
                              <m:r>
                                <a:rPr lang="en-US" sz="2400" b="1" i="1" dirty="0" smtClean="0">
                                  <a:latin typeface="Cambria Math" panose="02040503050406030204" pitchFamily="18" charset="0"/>
                                  <a:ea typeface="+mn-lt"/>
                                  <a:cs typeface="+mn-lt"/>
                                </a:rPr>
                                <m:t>𝒌</m:t>
                              </m:r>
                            </m:sub>
                          </m:sSub>
                        </m:sub>
                        <m:sup/>
                        <m:e>
                          <m:sSub>
                            <m:sSubPr>
                              <m:ctrlPr>
                                <a:rPr lang="en-US" sz="2400" b="0" i="1" dirty="0" smtClean="0">
                                  <a:latin typeface="Cambria Math" panose="02040503050406030204" pitchFamily="18" charset="0"/>
                                  <a:ea typeface="+mn-lt"/>
                                  <a:cs typeface="+mn-lt"/>
                                </a:rPr>
                              </m:ctrlPr>
                            </m:sSubPr>
                            <m:e>
                              <m:acc>
                                <m:accPr>
                                  <m:chr m:val="̂"/>
                                  <m:ctrlPr>
                                    <a:rPr lang="en-US" sz="2400" b="1" i="1" dirty="0" smtClean="0">
                                      <a:latin typeface="Cambria Math" panose="02040503050406030204" pitchFamily="18" charset="0"/>
                                      <a:ea typeface="+mn-lt"/>
                                      <a:cs typeface="+mn-lt"/>
                                    </a:rPr>
                                  </m:ctrlPr>
                                </m:accPr>
                                <m:e>
                                  <m:r>
                                    <a:rPr lang="en-US" sz="2400" b="0" i="1" dirty="0" smtClean="0">
                                      <a:latin typeface="Cambria Math" panose="02040503050406030204" pitchFamily="18" charset="0"/>
                                      <a:ea typeface="+mn-lt"/>
                                      <a:cs typeface="+mn-lt"/>
                                    </a:rPr>
                                    <m:t>𝑝</m:t>
                                  </m:r>
                                </m:e>
                              </m:acc>
                            </m:e>
                            <m:sub>
                              <m:r>
                                <a:rPr lang="en-US" sz="2400" b="1" i="1" dirty="0" smtClean="0">
                                  <a:latin typeface="Cambria Math" panose="02040503050406030204" pitchFamily="18" charset="0"/>
                                  <a:ea typeface="+mn-lt"/>
                                  <a:cs typeface="+mn-lt"/>
                                </a:rPr>
                                <m:t>𝒙</m:t>
                              </m:r>
                            </m:sub>
                          </m:sSub>
                        </m:e>
                      </m:nary>
                    </m:oMath>
                  </m:oMathPara>
                </a14:m>
                <a:endParaRPr lang="en-US" sz="2400" dirty="0">
                  <a:latin typeface="Calibri Light"/>
                  <a:ea typeface="+mn-lt"/>
                  <a:cs typeface="+mn-lt"/>
                </a:endParaRPr>
              </a:p>
            </p:txBody>
          </p:sp>
        </mc:Choice>
        <mc:Fallback xmlns="">
          <p:sp>
            <p:nvSpPr>
              <p:cNvPr id="72" name="Content Placeholder 2">
                <a:extLst>
                  <a:ext uri="{FF2B5EF4-FFF2-40B4-BE49-F238E27FC236}">
                    <a16:creationId xmlns:a16="http://schemas.microsoft.com/office/drawing/2014/main" id="{DB0569AD-EDCE-4D9C-91DE-E5F8290075C4}"/>
                  </a:ext>
                </a:extLst>
              </p:cNvPr>
              <p:cNvSpPr txBox="1">
                <a:spLocks noRot="1" noChangeAspect="1" noMove="1" noResize="1" noEditPoints="1" noAdjustHandles="1" noChangeArrowheads="1" noChangeShapeType="1" noTextEdit="1"/>
              </p:cNvSpPr>
              <p:nvPr/>
            </p:nvSpPr>
            <p:spPr>
              <a:xfrm>
                <a:off x="487091" y="2761941"/>
                <a:ext cx="5754792" cy="2222417"/>
              </a:xfrm>
              <a:prstGeom prst="rect">
                <a:avLst/>
              </a:prstGeom>
              <a:blipFill>
                <a:blip r:embed="rId3"/>
                <a:stretch>
                  <a:fillRect l="-3072" t="-2192"/>
                </a:stretch>
              </a:blipFill>
            </p:spPr>
            <p:txBody>
              <a:bodyPr/>
              <a:lstStyle/>
              <a:p>
                <a:r>
                  <a:rPr lang="en-US">
                    <a:noFill/>
                  </a:rPr>
                  <a:t> </a:t>
                </a:r>
              </a:p>
            </p:txBody>
          </p:sp>
        </mc:Fallback>
      </mc:AlternateContent>
      <p:cxnSp>
        <p:nvCxnSpPr>
          <p:cNvPr id="51" name="Straight Connector 50">
            <a:extLst>
              <a:ext uri="{FF2B5EF4-FFF2-40B4-BE49-F238E27FC236}">
                <a16:creationId xmlns:a16="http://schemas.microsoft.com/office/drawing/2014/main" id="{07CF8304-E2F3-4EAF-85EE-26D52DF676A8}"/>
              </a:ext>
            </a:extLst>
          </p:cNvPr>
          <p:cNvCxnSpPr>
            <a:cxnSpLocks/>
            <a:endCxn id="52" idx="2"/>
          </p:cNvCxnSpPr>
          <p:nvPr/>
        </p:nvCxnSpPr>
        <p:spPr>
          <a:xfrm>
            <a:off x="10788219" y="2278146"/>
            <a:ext cx="65862" cy="39862"/>
          </a:xfrm>
          <a:prstGeom prst="line">
            <a:avLst/>
          </a:prstGeom>
        </p:spPr>
        <p:style>
          <a:lnRef idx="1">
            <a:schemeClr val="accent1"/>
          </a:lnRef>
          <a:fillRef idx="0">
            <a:schemeClr val="accent1"/>
          </a:fillRef>
          <a:effectRef idx="0">
            <a:schemeClr val="accent1"/>
          </a:effectRef>
          <a:fontRef idx="minor">
            <a:schemeClr val="tx1"/>
          </a:fontRef>
        </p:style>
      </p:cxnSp>
      <p:sp>
        <p:nvSpPr>
          <p:cNvPr id="52" name="Oval 51">
            <a:extLst>
              <a:ext uri="{FF2B5EF4-FFF2-40B4-BE49-F238E27FC236}">
                <a16:creationId xmlns:a16="http://schemas.microsoft.com/office/drawing/2014/main" id="{36A0B02C-5AC6-46C3-ADD9-2DC5EF5FC9B1}"/>
              </a:ext>
            </a:extLst>
          </p:cNvPr>
          <p:cNvSpPr/>
          <p:nvPr/>
        </p:nvSpPr>
        <p:spPr>
          <a:xfrm>
            <a:off x="10854081" y="228143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3" name="Straight Connector 52">
            <a:extLst>
              <a:ext uri="{FF2B5EF4-FFF2-40B4-BE49-F238E27FC236}">
                <a16:creationId xmlns:a16="http://schemas.microsoft.com/office/drawing/2014/main" id="{4A6BCFF5-73CC-4856-94EB-1F9A3A41DFB8}"/>
              </a:ext>
            </a:extLst>
          </p:cNvPr>
          <p:cNvCxnSpPr>
            <a:cxnSpLocks/>
            <a:stCxn id="60" idx="2"/>
            <a:endCxn id="82" idx="7"/>
          </p:cNvCxnSpPr>
          <p:nvPr/>
        </p:nvCxnSpPr>
        <p:spPr>
          <a:xfrm flipH="1">
            <a:off x="9017112" y="4374722"/>
            <a:ext cx="139169" cy="47289"/>
          </a:xfrm>
          <a:prstGeom prst="line">
            <a:avLst/>
          </a:prstGeom>
        </p:spPr>
        <p:style>
          <a:lnRef idx="1">
            <a:schemeClr val="accent1"/>
          </a:lnRef>
          <a:fillRef idx="0">
            <a:schemeClr val="accent1"/>
          </a:fillRef>
          <a:effectRef idx="0">
            <a:schemeClr val="accent1"/>
          </a:effectRef>
          <a:fontRef idx="minor">
            <a:schemeClr val="tx1"/>
          </a:fontRef>
        </p:style>
      </p:cxnSp>
      <p:sp>
        <p:nvSpPr>
          <p:cNvPr id="54" name="Oval 53">
            <a:extLst>
              <a:ext uri="{FF2B5EF4-FFF2-40B4-BE49-F238E27FC236}">
                <a16:creationId xmlns:a16="http://schemas.microsoft.com/office/drawing/2014/main" id="{D804C7A2-5998-4F56-9AC3-A5A9B966E105}"/>
              </a:ext>
            </a:extLst>
          </p:cNvPr>
          <p:cNvSpPr/>
          <p:nvPr/>
        </p:nvSpPr>
        <p:spPr>
          <a:xfrm>
            <a:off x="7331044" y="20663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8DC265B-2DDE-4E08-B4C5-7239F1ED53D6}"/>
              </a:ext>
            </a:extLst>
          </p:cNvPr>
          <p:cNvSpPr/>
          <p:nvPr/>
        </p:nvSpPr>
        <p:spPr>
          <a:xfrm>
            <a:off x="8360816" y="516401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74F378E-7803-4B56-9625-1D01DAA74F57}"/>
              </a:ext>
            </a:extLst>
          </p:cNvPr>
          <p:cNvSpPr/>
          <p:nvPr/>
        </p:nvSpPr>
        <p:spPr>
          <a:xfrm>
            <a:off x="8902565" y="536110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5DED0B7-A23B-4854-BA49-FB64D8E7DAE1}"/>
              </a:ext>
            </a:extLst>
          </p:cNvPr>
          <p:cNvSpPr/>
          <p:nvPr/>
        </p:nvSpPr>
        <p:spPr>
          <a:xfrm>
            <a:off x="8041156" y="47747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EF48130-183C-4C92-922F-F7ABB288D0CE}"/>
              </a:ext>
            </a:extLst>
          </p:cNvPr>
          <p:cNvSpPr/>
          <p:nvPr/>
        </p:nvSpPr>
        <p:spPr>
          <a:xfrm>
            <a:off x="9069581" y="502277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DA6A577-8953-4175-8FF8-1CC6B8DDE6EB}"/>
              </a:ext>
            </a:extLst>
          </p:cNvPr>
          <p:cNvSpPr/>
          <p:nvPr/>
        </p:nvSpPr>
        <p:spPr>
          <a:xfrm>
            <a:off x="11221536" y="297697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D603C48-B274-4137-B88F-98F20218075D}"/>
              </a:ext>
            </a:extLst>
          </p:cNvPr>
          <p:cNvSpPr/>
          <p:nvPr/>
        </p:nvSpPr>
        <p:spPr>
          <a:xfrm>
            <a:off x="9156281" y="433814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B714070-3FAB-4C8F-A405-80E97973F97D}"/>
              </a:ext>
            </a:extLst>
          </p:cNvPr>
          <p:cNvSpPr/>
          <p:nvPr/>
        </p:nvSpPr>
        <p:spPr>
          <a:xfrm>
            <a:off x="10715067" y="222911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E0045DE-59CA-420E-AC4A-2860EBC5E736}"/>
              </a:ext>
            </a:extLst>
          </p:cNvPr>
          <p:cNvSpPr/>
          <p:nvPr/>
        </p:nvSpPr>
        <p:spPr>
          <a:xfrm>
            <a:off x="8497007" y="228359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2CD41B6E-96DE-4F92-8AF1-84DBCD62FBB8}"/>
              </a:ext>
            </a:extLst>
          </p:cNvPr>
          <p:cNvSpPr/>
          <p:nvPr/>
        </p:nvSpPr>
        <p:spPr>
          <a:xfrm>
            <a:off x="10854081" y="313692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5273C8F-0033-4361-B599-9B14D6E1AEFC}"/>
              </a:ext>
            </a:extLst>
          </p:cNvPr>
          <p:cNvSpPr/>
          <p:nvPr/>
        </p:nvSpPr>
        <p:spPr>
          <a:xfrm>
            <a:off x="10241249" y="336881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0B381D7-065F-4328-8FA9-A96979BA512A}"/>
              </a:ext>
            </a:extLst>
          </p:cNvPr>
          <p:cNvSpPr/>
          <p:nvPr/>
        </p:nvSpPr>
        <p:spPr>
          <a:xfrm>
            <a:off x="8853777" y="254888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8930B9E-9417-4B41-A01E-1B31E80A8A6C}"/>
              </a:ext>
            </a:extLst>
          </p:cNvPr>
          <p:cNvSpPr/>
          <p:nvPr/>
        </p:nvSpPr>
        <p:spPr>
          <a:xfrm>
            <a:off x="9735948" y="543752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2D4B1F0-D802-4724-A51A-A8EFAC733321}"/>
              </a:ext>
            </a:extLst>
          </p:cNvPr>
          <p:cNvSpPr/>
          <p:nvPr/>
        </p:nvSpPr>
        <p:spPr>
          <a:xfrm>
            <a:off x="8051418" y="249305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EF2250B-1786-4C98-8DFB-B40818F66444}"/>
              </a:ext>
            </a:extLst>
          </p:cNvPr>
          <p:cNvSpPr/>
          <p:nvPr/>
        </p:nvSpPr>
        <p:spPr>
          <a:xfrm>
            <a:off x="8300574" y="188720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1635EA0-F7CB-4832-9F97-C11158EAB452}"/>
              </a:ext>
            </a:extLst>
          </p:cNvPr>
          <p:cNvSpPr/>
          <p:nvPr/>
        </p:nvSpPr>
        <p:spPr>
          <a:xfrm>
            <a:off x="10168097" y="256037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1C3DEAF-CECD-45E6-8139-6B995AAD6B6F}"/>
              </a:ext>
            </a:extLst>
          </p:cNvPr>
          <p:cNvSpPr/>
          <p:nvPr/>
        </p:nvSpPr>
        <p:spPr>
          <a:xfrm>
            <a:off x="8245444" y="29807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2C3C2D6-5F93-4EBE-B057-9E58F9F96B6D}"/>
              </a:ext>
            </a:extLst>
          </p:cNvPr>
          <p:cNvSpPr/>
          <p:nvPr/>
        </p:nvSpPr>
        <p:spPr>
          <a:xfrm>
            <a:off x="9661698" y="475997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ADD32D36-6350-4378-B830-86D321C2B822}"/>
              </a:ext>
            </a:extLst>
          </p:cNvPr>
          <p:cNvSpPr/>
          <p:nvPr/>
        </p:nvSpPr>
        <p:spPr>
          <a:xfrm>
            <a:off x="10715067" y="273025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05AE371-2554-4B4B-9B74-9368F778A94C}"/>
              </a:ext>
            </a:extLst>
          </p:cNvPr>
          <p:cNvSpPr/>
          <p:nvPr/>
        </p:nvSpPr>
        <p:spPr>
          <a:xfrm>
            <a:off x="8954673" y="441129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871A441-F67A-425C-A555-6BC798FA5996}"/>
              </a:ext>
            </a:extLst>
          </p:cNvPr>
          <p:cNvSpPr/>
          <p:nvPr/>
        </p:nvSpPr>
        <p:spPr>
          <a:xfrm>
            <a:off x="9518556" y="523695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87C08162-59F9-4A09-9852-D51BE906E65B}"/>
              </a:ext>
            </a:extLst>
          </p:cNvPr>
          <p:cNvSpPr/>
          <p:nvPr/>
        </p:nvSpPr>
        <p:spPr>
          <a:xfrm>
            <a:off x="11445709" y="203321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8ECDB1E-A2E2-4486-B3B2-60893644E995}"/>
              </a:ext>
            </a:extLst>
          </p:cNvPr>
          <p:cNvSpPr/>
          <p:nvPr/>
        </p:nvSpPr>
        <p:spPr>
          <a:xfrm>
            <a:off x="7635844" y="23711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6" name="Straight Connector 85">
            <a:extLst>
              <a:ext uri="{FF2B5EF4-FFF2-40B4-BE49-F238E27FC236}">
                <a16:creationId xmlns:a16="http://schemas.microsoft.com/office/drawing/2014/main" id="{546C1472-AD8D-4C7D-9CB8-AD3D33E5AE73}"/>
              </a:ext>
            </a:extLst>
          </p:cNvPr>
          <p:cNvCxnSpPr>
            <a:cxnSpLocks/>
            <a:stCxn id="85" idx="5"/>
            <a:endCxn id="76" idx="1"/>
          </p:cNvCxnSpPr>
          <p:nvPr/>
        </p:nvCxnSpPr>
        <p:spPr>
          <a:xfrm>
            <a:off x="7698283" y="2433567"/>
            <a:ext cx="363848" cy="70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87" name="Straight Connector 86">
            <a:extLst>
              <a:ext uri="{FF2B5EF4-FFF2-40B4-BE49-F238E27FC236}">
                <a16:creationId xmlns:a16="http://schemas.microsoft.com/office/drawing/2014/main" id="{E06775A0-9F73-4CA8-B336-C5534E0232E7}"/>
              </a:ext>
            </a:extLst>
          </p:cNvPr>
          <p:cNvCxnSpPr>
            <a:cxnSpLocks/>
            <a:stCxn id="83" idx="5"/>
            <a:endCxn id="75" idx="1"/>
          </p:cNvCxnSpPr>
          <p:nvPr/>
        </p:nvCxnSpPr>
        <p:spPr>
          <a:xfrm>
            <a:off x="9580995" y="5299393"/>
            <a:ext cx="165666" cy="148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AAEE08DB-24B6-4575-8ACB-226A0CAC71E4}"/>
              </a:ext>
            </a:extLst>
          </p:cNvPr>
          <p:cNvCxnSpPr>
            <a:stCxn id="83" idx="0"/>
            <a:endCxn id="80" idx="4"/>
          </p:cNvCxnSpPr>
          <p:nvPr/>
        </p:nvCxnSpPr>
        <p:spPr>
          <a:xfrm flipV="1">
            <a:off x="9555132" y="4833124"/>
            <a:ext cx="143142" cy="403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id="{E689BC04-FEE9-4EAF-BA5E-DA18BAF81848}"/>
              </a:ext>
            </a:extLst>
          </p:cNvPr>
          <p:cNvCxnSpPr>
            <a:cxnSpLocks/>
            <a:stCxn id="58" idx="5"/>
            <a:endCxn id="83" idx="1"/>
          </p:cNvCxnSpPr>
          <p:nvPr/>
        </p:nvCxnSpPr>
        <p:spPr>
          <a:xfrm>
            <a:off x="9132020" y="5085213"/>
            <a:ext cx="397249" cy="162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D3E191BD-B153-4CDF-99E2-7C6BE153CFF6}"/>
              </a:ext>
            </a:extLst>
          </p:cNvPr>
          <p:cNvCxnSpPr>
            <a:cxnSpLocks/>
            <a:stCxn id="58" idx="0"/>
            <a:endCxn id="82" idx="4"/>
          </p:cNvCxnSpPr>
          <p:nvPr/>
        </p:nvCxnSpPr>
        <p:spPr>
          <a:xfrm flipH="1" flipV="1">
            <a:off x="8991249" y="4484450"/>
            <a:ext cx="114908" cy="538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Straight Connector 90">
            <a:extLst>
              <a:ext uri="{FF2B5EF4-FFF2-40B4-BE49-F238E27FC236}">
                <a16:creationId xmlns:a16="http://schemas.microsoft.com/office/drawing/2014/main" id="{F62EDB88-C24B-49EC-A6D0-5E7C87775563}"/>
              </a:ext>
            </a:extLst>
          </p:cNvPr>
          <p:cNvCxnSpPr>
            <a:stCxn id="58" idx="0"/>
            <a:endCxn id="60" idx="5"/>
          </p:cNvCxnSpPr>
          <p:nvPr/>
        </p:nvCxnSpPr>
        <p:spPr>
          <a:xfrm flipV="1">
            <a:off x="9106157" y="4400585"/>
            <a:ext cx="112563" cy="622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1C177FB4-A644-4AA6-A5F3-65EB2FF5D65A}"/>
              </a:ext>
            </a:extLst>
          </p:cNvPr>
          <p:cNvCxnSpPr>
            <a:stCxn id="60" idx="5"/>
            <a:endCxn id="80" idx="0"/>
          </p:cNvCxnSpPr>
          <p:nvPr/>
        </p:nvCxnSpPr>
        <p:spPr>
          <a:xfrm>
            <a:off x="9218720" y="4400585"/>
            <a:ext cx="479554" cy="35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E2A333C5-620D-4CF7-97C4-27DC9EA95B88}"/>
              </a:ext>
            </a:extLst>
          </p:cNvPr>
          <p:cNvCxnSpPr>
            <a:stCxn id="80" idx="5"/>
            <a:endCxn id="75" idx="7"/>
          </p:cNvCxnSpPr>
          <p:nvPr/>
        </p:nvCxnSpPr>
        <p:spPr>
          <a:xfrm>
            <a:off x="9724137" y="4822411"/>
            <a:ext cx="74250" cy="625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74ECCA19-DBE7-4205-ACD2-1A6880F43A80}"/>
              </a:ext>
            </a:extLst>
          </p:cNvPr>
          <p:cNvCxnSpPr>
            <a:cxnSpLocks/>
            <a:endCxn id="56" idx="2"/>
          </p:cNvCxnSpPr>
          <p:nvPr/>
        </p:nvCxnSpPr>
        <p:spPr>
          <a:xfrm>
            <a:off x="8437064" y="5240180"/>
            <a:ext cx="465501" cy="157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CCF94745-1136-4346-8854-B666B63A2AC5}"/>
              </a:ext>
            </a:extLst>
          </p:cNvPr>
          <p:cNvCxnSpPr>
            <a:cxnSpLocks/>
            <a:stCxn id="57" idx="5"/>
            <a:endCxn id="55" idx="1"/>
          </p:cNvCxnSpPr>
          <p:nvPr/>
        </p:nvCxnSpPr>
        <p:spPr>
          <a:xfrm>
            <a:off x="8103595" y="4837172"/>
            <a:ext cx="267934" cy="337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BDDB82C-150F-4D79-91EE-6E2533D29636}"/>
              </a:ext>
            </a:extLst>
          </p:cNvPr>
          <p:cNvCxnSpPr>
            <a:cxnSpLocks/>
            <a:stCxn id="56" idx="7"/>
            <a:endCxn id="58" idx="3"/>
          </p:cNvCxnSpPr>
          <p:nvPr/>
        </p:nvCxnSpPr>
        <p:spPr>
          <a:xfrm flipV="1">
            <a:off x="8965004" y="5085213"/>
            <a:ext cx="115290" cy="286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97" name="Straight Connector 96">
            <a:extLst>
              <a:ext uri="{FF2B5EF4-FFF2-40B4-BE49-F238E27FC236}">
                <a16:creationId xmlns:a16="http://schemas.microsoft.com/office/drawing/2014/main" id="{84B00425-7A45-4ED1-84FC-9D54918015FB}"/>
              </a:ext>
            </a:extLst>
          </p:cNvPr>
          <p:cNvCxnSpPr>
            <a:cxnSpLocks/>
            <a:stCxn id="55" idx="6"/>
            <a:endCxn id="58" idx="3"/>
          </p:cNvCxnSpPr>
          <p:nvPr/>
        </p:nvCxnSpPr>
        <p:spPr>
          <a:xfrm flipV="1">
            <a:off x="8433968" y="5085213"/>
            <a:ext cx="646326" cy="115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8" name="Straight Connector 97">
            <a:extLst>
              <a:ext uri="{FF2B5EF4-FFF2-40B4-BE49-F238E27FC236}">
                <a16:creationId xmlns:a16="http://schemas.microsoft.com/office/drawing/2014/main" id="{C270E101-F042-4505-959C-FDE59A0239EA}"/>
              </a:ext>
            </a:extLst>
          </p:cNvPr>
          <p:cNvCxnSpPr>
            <a:cxnSpLocks/>
            <a:stCxn id="55" idx="7"/>
            <a:endCxn id="82" idx="4"/>
          </p:cNvCxnSpPr>
          <p:nvPr/>
        </p:nvCxnSpPr>
        <p:spPr>
          <a:xfrm flipV="1">
            <a:off x="8423255" y="4484450"/>
            <a:ext cx="567994" cy="690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5B788258-129B-447B-9282-6B48C5B53A0A}"/>
              </a:ext>
            </a:extLst>
          </p:cNvPr>
          <p:cNvCxnSpPr>
            <a:cxnSpLocks/>
            <a:stCxn id="57" idx="7"/>
            <a:endCxn id="82" idx="2"/>
          </p:cNvCxnSpPr>
          <p:nvPr/>
        </p:nvCxnSpPr>
        <p:spPr>
          <a:xfrm flipV="1">
            <a:off x="8103595" y="4447874"/>
            <a:ext cx="851078" cy="337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87795E1E-CF5A-4D62-B532-0507AD8AC868}"/>
              </a:ext>
            </a:extLst>
          </p:cNvPr>
          <p:cNvCxnSpPr>
            <a:cxnSpLocks/>
            <a:stCxn id="83" idx="3"/>
            <a:endCxn id="56" idx="6"/>
          </p:cNvCxnSpPr>
          <p:nvPr/>
        </p:nvCxnSpPr>
        <p:spPr>
          <a:xfrm flipH="1">
            <a:off x="8975717" y="5299393"/>
            <a:ext cx="553552" cy="98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D344C37-98CF-4D0D-A532-70345349CB84}"/>
              </a:ext>
            </a:extLst>
          </p:cNvPr>
          <p:cNvCxnSpPr>
            <a:cxnSpLocks/>
            <a:stCxn id="56" idx="6"/>
            <a:endCxn id="75" idx="2"/>
          </p:cNvCxnSpPr>
          <p:nvPr/>
        </p:nvCxnSpPr>
        <p:spPr>
          <a:xfrm>
            <a:off x="8975717" y="5397682"/>
            <a:ext cx="760231" cy="76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55101D-282F-4CA7-A355-188A72262A7B}"/>
              </a:ext>
            </a:extLst>
          </p:cNvPr>
          <p:cNvCxnSpPr>
            <a:cxnSpLocks/>
            <a:stCxn id="82" idx="5"/>
            <a:endCxn id="80" idx="1"/>
          </p:cNvCxnSpPr>
          <p:nvPr/>
        </p:nvCxnSpPr>
        <p:spPr>
          <a:xfrm>
            <a:off x="9017112" y="4473737"/>
            <a:ext cx="655299" cy="296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3" name="Straight Connector 102">
            <a:extLst>
              <a:ext uri="{FF2B5EF4-FFF2-40B4-BE49-F238E27FC236}">
                <a16:creationId xmlns:a16="http://schemas.microsoft.com/office/drawing/2014/main" id="{293FB609-B97E-4D77-8243-857698BAE888}"/>
              </a:ext>
            </a:extLst>
          </p:cNvPr>
          <p:cNvCxnSpPr>
            <a:cxnSpLocks/>
            <a:stCxn id="82" idx="4"/>
            <a:endCxn id="56" idx="0"/>
          </p:cNvCxnSpPr>
          <p:nvPr/>
        </p:nvCxnSpPr>
        <p:spPr>
          <a:xfrm flipH="1">
            <a:off x="8939141" y="4484450"/>
            <a:ext cx="52108" cy="876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B2A39024-6FD4-4537-90C0-DE588B616B30}"/>
              </a:ext>
            </a:extLst>
          </p:cNvPr>
          <p:cNvCxnSpPr>
            <a:cxnSpLocks/>
            <a:stCxn id="82" idx="5"/>
            <a:endCxn id="83" idx="0"/>
          </p:cNvCxnSpPr>
          <p:nvPr/>
        </p:nvCxnSpPr>
        <p:spPr>
          <a:xfrm>
            <a:off x="9017112" y="4473737"/>
            <a:ext cx="538020" cy="763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9039BB4E-2E9E-408D-99D6-68F4168E6DD6}"/>
              </a:ext>
            </a:extLst>
          </p:cNvPr>
          <p:cNvCxnSpPr>
            <a:cxnSpLocks/>
            <a:stCxn id="56" idx="7"/>
            <a:endCxn id="80" idx="4"/>
          </p:cNvCxnSpPr>
          <p:nvPr/>
        </p:nvCxnSpPr>
        <p:spPr>
          <a:xfrm flipV="1">
            <a:off x="8965004" y="4833124"/>
            <a:ext cx="733270" cy="538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F1931D64-1119-4638-9FFA-50122C286D53}"/>
              </a:ext>
            </a:extLst>
          </p:cNvPr>
          <p:cNvCxnSpPr>
            <a:cxnSpLocks/>
            <a:stCxn id="75" idx="0"/>
            <a:endCxn id="60" idx="5"/>
          </p:cNvCxnSpPr>
          <p:nvPr/>
        </p:nvCxnSpPr>
        <p:spPr>
          <a:xfrm flipH="1" flipV="1">
            <a:off x="9218720" y="4400585"/>
            <a:ext cx="553804" cy="1036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C0D1D89-3F0B-4F26-8ADE-97729A607EEC}"/>
              </a:ext>
            </a:extLst>
          </p:cNvPr>
          <p:cNvCxnSpPr>
            <a:cxnSpLocks/>
            <a:stCxn id="55" idx="5"/>
            <a:endCxn id="60" idx="3"/>
          </p:cNvCxnSpPr>
          <p:nvPr/>
        </p:nvCxnSpPr>
        <p:spPr>
          <a:xfrm flipV="1">
            <a:off x="8423255" y="4400585"/>
            <a:ext cx="743739" cy="825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A7E8E5FD-734D-41E9-87B6-B741416DAEFE}"/>
              </a:ext>
            </a:extLst>
          </p:cNvPr>
          <p:cNvCxnSpPr>
            <a:cxnSpLocks/>
            <a:stCxn id="57" idx="6"/>
            <a:endCxn id="80" idx="2"/>
          </p:cNvCxnSpPr>
          <p:nvPr/>
        </p:nvCxnSpPr>
        <p:spPr>
          <a:xfrm flipV="1">
            <a:off x="8114308" y="4796548"/>
            <a:ext cx="1547390" cy="14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0C7B9B5A-C2DF-431F-ACE7-E6B4EEC3F996}"/>
              </a:ext>
            </a:extLst>
          </p:cNvPr>
          <p:cNvCxnSpPr>
            <a:cxnSpLocks/>
            <a:stCxn id="57" idx="6"/>
            <a:endCxn id="58" idx="2"/>
          </p:cNvCxnSpPr>
          <p:nvPr/>
        </p:nvCxnSpPr>
        <p:spPr>
          <a:xfrm>
            <a:off x="8114308" y="4811309"/>
            <a:ext cx="955273" cy="24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04298E56-70BE-423E-AB02-455196298A6E}"/>
              </a:ext>
            </a:extLst>
          </p:cNvPr>
          <p:cNvCxnSpPr>
            <a:cxnSpLocks/>
            <a:stCxn id="83" idx="2"/>
            <a:endCxn id="55" idx="5"/>
          </p:cNvCxnSpPr>
          <p:nvPr/>
        </p:nvCxnSpPr>
        <p:spPr>
          <a:xfrm flipH="1" flipV="1">
            <a:off x="8423255" y="5226453"/>
            <a:ext cx="1095301" cy="47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EA7162A5-3F6C-4E35-871B-3ABD7726B48D}"/>
              </a:ext>
            </a:extLst>
          </p:cNvPr>
          <p:cNvCxnSpPr>
            <a:cxnSpLocks/>
            <a:stCxn id="58" idx="6"/>
            <a:endCxn id="80" idx="3"/>
          </p:cNvCxnSpPr>
          <p:nvPr/>
        </p:nvCxnSpPr>
        <p:spPr>
          <a:xfrm flipV="1">
            <a:off x="9142733" y="4822411"/>
            <a:ext cx="529678" cy="23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74858C46-8C6B-447A-8F88-434972FEA350}"/>
              </a:ext>
            </a:extLst>
          </p:cNvPr>
          <p:cNvCxnSpPr>
            <a:cxnSpLocks/>
            <a:stCxn id="76" idx="6"/>
            <a:endCxn id="62" idx="3"/>
          </p:cNvCxnSpPr>
          <p:nvPr/>
        </p:nvCxnSpPr>
        <p:spPr>
          <a:xfrm flipV="1">
            <a:off x="8124570" y="2346035"/>
            <a:ext cx="383150" cy="183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5C8F4B43-09F9-493D-AEB3-6ABA7E09F5F3}"/>
              </a:ext>
            </a:extLst>
          </p:cNvPr>
          <p:cNvCxnSpPr>
            <a:cxnSpLocks/>
            <a:stCxn id="76" idx="6"/>
            <a:endCxn id="77" idx="3"/>
          </p:cNvCxnSpPr>
          <p:nvPr/>
        </p:nvCxnSpPr>
        <p:spPr>
          <a:xfrm flipV="1">
            <a:off x="8124570" y="1949645"/>
            <a:ext cx="186717" cy="579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6AC5916-CAF2-42E3-94CF-6A2CFE948021}"/>
              </a:ext>
            </a:extLst>
          </p:cNvPr>
          <p:cNvCxnSpPr>
            <a:cxnSpLocks/>
            <a:stCxn id="77" idx="5"/>
            <a:endCxn id="62" idx="1"/>
          </p:cNvCxnSpPr>
          <p:nvPr/>
        </p:nvCxnSpPr>
        <p:spPr>
          <a:xfrm>
            <a:off x="8363013" y="1949645"/>
            <a:ext cx="144707" cy="344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A870F4D9-85CB-4E28-94C1-6678FEF787B2}"/>
              </a:ext>
            </a:extLst>
          </p:cNvPr>
          <p:cNvCxnSpPr>
            <a:cxnSpLocks/>
            <a:stCxn id="62" idx="5"/>
            <a:endCxn id="74" idx="2"/>
          </p:cNvCxnSpPr>
          <p:nvPr/>
        </p:nvCxnSpPr>
        <p:spPr>
          <a:xfrm>
            <a:off x="8559446" y="2346035"/>
            <a:ext cx="294331" cy="239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E721256-87DD-4645-B879-67DE61B90181}"/>
              </a:ext>
            </a:extLst>
          </p:cNvPr>
          <p:cNvCxnSpPr>
            <a:cxnSpLocks/>
            <a:stCxn id="74" idx="3"/>
            <a:endCxn id="79" idx="6"/>
          </p:cNvCxnSpPr>
          <p:nvPr/>
        </p:nvCxnSpPr>
        <p:spPr>
          <a:xfrm flipH="1">
            <a:off x="8318596" y="2611324"/>
            <a:ext cx="545894" cy="405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390C34D7-9AF6-4D1A-B62D-FA97BDEFD3F4}"/>
              </a:ext>
            </a:extLst>
          </p:cNvPr>
          <p:cNvCxnSpPr>
            <a:cxnSpLocks/>
            <a:stCxn id="79" idx="0"/>
            <a:endCxn id="76" idx="5"/>
          </p:cNvCxnSpPr>
          <p:nvPr/>
        </p:nvCxnSpPr>
        <p:spPr>
          <a:xfrm flipH="1" flipV="1">
            <a:off x="8113857" y="2555494"/>
            <a:ext cx="168163" cy="425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1A5957CA-02A2-49AF-8770-DFB4F5868569}"/>
              </a:ext>
            </a:extLst>
          </p:cNvPr>
          <p:cNvCxnSpPr>
            <a:cxnSpLocks/>
            <a:stCxn id="76" idx="0"/>
            <a:endCxn id="54" idx="5"/>
          </p:cNvCxnSpPr>
          <p:nvPr/>
        </p:nvCxnSpPr>
        <p:spPr>
          <a:xfrm flipH="1" flipV="1">
            <a:off x="7393483" y="2128767"/>
            <a:ext cx="694511" cy="364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14AB5FE0-E928-43A1-B222-52E50B60220D}"/>
              </a:ext>
            </a:extLst>
          </p:cNvPr>
          <p:cNvCxnSpPr>
            <a:cxnSpLocks/>
            <a:stCxn id="54" idx="4"/>
            <a:endCxn id="85" idx="1"/>
          </p:cNvCxnSpPr>
          <p:nvPr/>
        </p:nvCxnSpPr>
        <p:spPr>
          <a:xfrm>
            <a:off x="7367620" y="2139480"/>
            <a:ext cx="278937" cy="24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A0E1C448-2191-40BF-B90D-48DC7B5B8463}"/>
              </a:ext>
            </a:extLst>
          </p:cNvPr>
          <p:cNvCxnSpPr>
            <a:cxnSpLocks/>
            <a:stCxn id="54" idx="7"/>
            <a:endCxn id="77" idx="2"/>
          </p:cNvCxnSpPr>
          <p:nvPr/>
        </p:nvCxnSpPr>
        <p:spPr>
          <a:xfrm flipV="1">
            <a:off x="7393483" y="1923782"/>
            <a:ext cx="907091" cy="153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BA778BAC-64F5-4267-8CB5-6C364843FD94}"/>
              </a:ext>
            </a:extLst>
          </p:cNvPr>
          <p:cNvCxnSpPr>
            <a:cxnSpLocks/>
            <a:stCxn id="77" idx="4"/>
            <a:endCxn id="79" idx="0"/>
          </p:cNvCxnSpPr>
          <p:nvPr/>
        </p:nvCxnSpPr>
        <p:spPr>
          <a:xfrm flipH="1">
            <a:off x="8282020" y="1960358"/>
            <a:ext cx="55130" cy="1020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DC027DE0-55AB-4DF2-830E-A9864C382C57}"/>
              </a:ext>
            </a:extLst>
          </p:cNvPr>
          <p:cNvCxnSpPr>
            <a:cxnSpLocks/>
            <a:stCxn id="62" idx="2"/>
            <a:endCxn id="54" idx="5"/>
          </p:cNvCxnSpPr>
          <p:nvPr/>
        </p:nvCxnSpPr>
        <p:spPr>
          <a:xfrm flipH="1" flipV="1">
            <a:off x="7393483" y="2128767"/>
            <a:ext cx="1103524" cy="191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7D94ED03-C540-4AE8-BBE7-53C741061BF0}"/>
              </a:ext>
            </a:extLst>
          </p:cNvPr>
          <p:cNvCxnSpPr>
            <a:cxnSpLocks/>
            <a:stCxn id="85" idx="4"/>
            <a:endCxn id="79" idx="1"/>
          </p:cNvCxnSpPr>
          <p:nvPr/>
        </p:nvCxnSpPr>
        <p:spPr>
          <a:xfrm>
            <a:off x="7672420" y="2444280"/>
            <a:ext cx="583737" cy="547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D3DA5636-9A17-43CB-B5ED-C965AD426C1A}"/>
              </a:ext>
            </a:extLst>
          </p:cNvPr>
          <p:cNvCxnSpPr>
            <a:cxnSpLocks/>
            <a:stCxn id="62" idx="3"/>
            <a:endCxn id="79" idx="7"/>
          </p:cNvCxnSpPr>
          <p:nvPr/>
        </p:nvCxnSpPr>
        <p:spPr>
          <a:xfrm flipH="1">
            <a:off x="8307883" y="2346035"/>
            <a:ext cx="199837" cy="645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F3108267-D117-4A16-BE92-552E9C59F07C}"/>
              </a:ext>
            </a:extLst>
          </p:cNvPr>
          <p:cNvCxnSpPr>
            <a:cxnSpLocks/>
            <a:stCxn id="74" idx="2"/>
            <a:endCxn id="76" idx="6"/>
          </p:cNvCxnSpPr>
          <p:nvPr/>
        </p:nvCxnSpPr>
        <p:spPr>
          <a:xfrm flipH="1" flipV="1">
            <a:off x="8124570" y="2529631"/>
            <a:ext cx="729207" cy="55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909DA91A-7909-41A6-8D28-9423BAF3E7CB}"/>
              </a:ext>
            </a:extLst>
          </p:cNvPr>
          <p:cNvCxnSpPr>
            <a:stCxn id="85" idx="6"/>
            <a:endCxn id="77" idx="3"/>
          </p:cNvCxnSpPr>
          <p:nvPr/>
        </p:nvCxnSpPr>
        <p:spPr>
          <a:xfrm flipV="1">
            <a:off x="7708996" y="1949645"/>
            <a:ext cx="602291" cy="458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7E71C44A-D8E6-408A-B7DC-71EF83D73451}"/>
              </a:ext>
            </a:extLst>
          </p:cNvPr>
          <p:cNvCxnSpPr>
            <a:cxnSpLocks/>
            <a:stCxn id="77" idx="5"/>
            <a:endCxn id="74" idx="1"/>
          </p:cNvCxnSpPr>
          <p:nvPr/>
        </p:nvCxnSpPr>
        <p:spPr>
          <a:xfrm>
            <a:off x="8363013" y="1949645"/>
            <a:ext cx="501477" cy="609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ED32AE91-DDDE-40C2-AD45-E7A916AD2E2F}"/>
              </a:ext>
            </a:extLst>
          </p:cNvPr>
          <p:cNvCxnSpPr>
            <a:cxnSpLocks/>
            <a:stCxn id="78" idx="5"/>
            <a:endCxn id="73" idx="7"/>
          </p:cNvCxnSpPr>
          <p:nvPr/>
        </p:nvCxnSpPr>
        <p:spPr>
          <a:xfrm>
            <a:off x="10230536" y="2622815"/>
            <a:ext cx="73152" cy="756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B6E55BA1-1967-4F7B-ABE2-FA0B81C8EAD9}"/>
              </a:ext>
            </a:extLst>
          </p:cNvPr>
          <p:cNvCxnSpPr>
            <a:stCxn id="78" idx="6"/>
            <a:endCxn id="81" idx="2"/>
          </p:cNvCxnSpPr>
          <p:nvPr/>
        </p:nvCxnSpPr>
        <p:spPr>
          <a:xfrm>
            <a:off x="10241249" y="2596952"/>
            <a:ext cx="473818" cy="169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1C5D5BF0-1549-4B2E-B3CC-EF5F9F8E90C6}"/>
              </a:ext>
            </a:extLst>
          </p:cNvPr>
          <p:cNvCxnSpPr>
            <a:cxnSpLocks/>
            <a:stCxn id="81" idx="7"/>
            <a:endCxn id="52" idx="3"/>
          </p:cNvCxnSpPr>
          <p:nvPr/>
        </p:nvCxnSpPr>
        <p:spPr>
          <a:xfrm flipV="1">
            <a:off x="10777506" y="2343871"/>
            <a:ext cx="87288" cy="397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8B697911-F8A4-4ED6-BCC5-D21B11D62DC8}"/>
              </a:ext>
            </a:extLst>
          </p:cNvPr>
          <p:cNvCxnSpPr>
            <a:cxnSpLocks/>
            <a:stCxn id="61" idx="3"/>
            <a:endCxn id="78" idx="6"/>
          </p:cNvCxnSpPr>
          <p:nvPr/>
        </p:nvCxnSpPr>
        <p:spPr>
          <a:xfrm flipH="1">
            <a:off x="10241249" y="2291556"/>
            <a:ext cx="484531" cy="305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A83944E5-7FAA-4771-8296-420057E9A990}"/>
              </a:ext>
            </a:extLst>
          </p:cNvPr>
          <p:cNvCxnSpPr>
            <a:cxnSpLocks/>
            <a:stCxn id="61" idx="6"/>
            <a:endCxn id="84" idx="2"/>
          </p:cNvCxnSpPr>
          <p:nvPr/>
        </p:nvCxnSpPr>
        <p:spPr>
          <a:xfrm flipV="1">
            <a:off x="10788219" y="2069791"/>
            <a:ext cx="657490" cy="195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2016D4A8-6A2E-4611-BC33-54534BF4CDC6}"/>
              </a:ext>
            </a:extLst>
          </p:cNvPr>
          <p:cNvCxnSpPr>
            <a:stCxn id="52" idx="7"/>
            <a:endCxn id="84" idx="3"/>
          </p:cNvCxnSpPr>
          <p:nvPr/>
        </p:nvCxnSpPr>
        <p:spPr>
          <a:xfrm flipV="1">
            <a:off x="10916520" y="2095654"/>
            <a:ext cx="539902" cy="196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C3DED8AD-0766-48F4-97FC-6C3D7FD3EF71}"/>
              </a:ext>
            </a:extLst>
          </p:cNvPr>
          <p:cNvCxnSpPr>
            <a:stCxn id="84" idx="4"/>
            <a:endCxn id="59" idx="0"/>
          </p:cNvCxnSpPr>
          <p:nvPr/>
        </p:nvCxnSpPr>
        <p:spPr>
          <a:xfrm flipH="1">
            <a:off x="11258112" y="2106367"/>
            <a:ext cx="224173" cy="870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AA7F53C1-BEA2-4225-88E9-19E62C1EA032}"/>
              </a:ext>
            </a:extLst>
          </p:cNvPr>
          <p:cNvCxnSpPr>
            <a:stCxn id="59" idx="0"/>
            <a:endCxn id="71" idx="7"/>
          </p:cNvCxnSpPr>
          <p:nvPr/>
        </p:nvCxnSpPr>
        <p:spPr>
          <a:xfrm flipH="1">
            <a:off x="10916520" y="2976971"/>
            <a:ext cx="341592" cy="170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D4E321DB-AF53-422A-89BD-4BEF82986503}"/>
              </a:ext>
            </a:extLst>
          </p:cNvPr>
          <p:cNvCxnSpPr>
            <a:cxnSpLocks/>
            <a:stCxn id="71" idx="2"/>
            <a:endCxn id="73" idx="6"/>
          </p:cNvCxnSpPr>
          <p:nvPr/>
        </p:nvCxnSpPr>
        <p:spPr>
          <a:xfrm flipH="1">
            <a:off x="10314401" y="3173499"/>
            <a:ext cx="539680" cy="231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8C8AF615-1A6A-4DAB-A5C6-6C52B04F596A}"/>
              </a:ext>
            </a:extLst>
          </p:cNvPr>
          <p:cNvCxnSpPr>
            <a:cxnSpLocks/>
            <a:stCxn id="73" idx="7"/>
            <a:endCxn id="81" idx="3"/>
          </p:cNvCxnSpPr>
          <p:nvPr/>
        </p:nvCxnSpPr>
        <p:spPr>
          <a:xfrm flipV="1">
            <a:off x="10303688" y="2792698"/>
            <a:ext cx="422092" cy="586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08E0F4DD-4406-4D2C-82F4-71AB83CA2804}"/>
              </a:ext>
            </a:extLst>
          </p:cNvPr>
          <p:cNvCxnSpPr>
            <a:cxnSpLocks/>
            <a:stCxn id="52" idx="3"/>
            <a:endCxn id="59" idx="0"/>
          </p:cNvCxnSpPr>
          <p:nvPr/>
        </p:nvCxnSpPr>
        <p:spPr>
          <a:xfrm>
            <a:off x="10864794" y="2343871"/>
            <a:ext cx="393318" cy="63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F6719F34-1B5B-42BC-84EE-C0EE5B224864}"/>
              </a:ext>
            </a:extLst>
          </p:cNvPr>
          <p:cNvCxnSpPr>
            <a:cxnSpLocks/>
            <a:stCxn id="81" idx="5"/>
            <a:endCxn id="71" idx="1"/>
          </p:cNvCxnSpPr>
          <p:nvPr/>
        </p:nvCxnSpPr>
        <p:spPr>
          <a:xfrm>
            <a:off x="10777506" y="2792698"/>
            <a:ext cx="87288" cy="35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95319117-AAF6-4ADF-8127-925277B76D5B}"/>
              </a:ext>
            </a:extLst>
          </p:cNvPr>
          <p:cNvCxnSpPr>
            <a:cxnSpLocks/>
            <a:stCxn id="61" idx="4"/>
            <a:endCxn id="81" idx="0"/>
          </p:cNvCxnSpPr>
          <p:nvPr/>
        </p:nvCxnSpPr>
        <p:spPr>
          <a:xfrm>
            <a:off x="10751643" y="2302269"/>
            <a:ext cx="0" cy="427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64DA94C3-A0A2-4BC8-BCA5-299213F07256}"/>
              </a:ext>
            </a:extLst>
          </p:cNvPr>
          <p:cNvCxnSpPr>
            <a:stCxn id="59" idx="0"/>
            <a:endCxn id="81" idx="5"/>
          </p:cNvCxnSpPr>
          <p:nvPr/>
        </p:nvCxnSpPr>
        <p:spPr>
          <a:xfrm flipH="1" flipV="1">
            <a:off x="10777506" y="2792698"/>
            <a:ext cx="480606" cy="184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6F45D632-3CAB-433C-BEA6-85CEFFD0FCBF}"/>
              </a:ext>
            </a:extLst>
          </p:cNvPr>
          <p:cNvCxnSpPr>
            <a:stCxn id="61" idx="4"/>
            <a:endCxn id="73" idx="7"/>
          </p:cNvCxnSpPr>
          <p:nvPr/>
        </p:nvCxnSpPr>
        <p:spPr>
          <a:xfrm flipH="1">
            <a:off x="10303688" y="2302269"/>
            <a:ext cx="447955" cy="107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93DA8B47-6AB4-422C-BC8D-E73D5332FAA9}"/>
              </a:ext>
            </a:extLst>
          </p:cNvPr>
          <p:cNvCxnSpPr>
            <a:stCxn id="71" idx="0"/>
            <a:endCxn id="84" idx="3"/>
          </p:cNvCxnSpPr>
          <p:nvPr/>
        </p:nvCxnSpPr>
        <p:spPr>
          <a:xfrm flipV="1">
            <a:off x="10890657" y="2095654"/>
            <a:ext cx="565765" cy="1041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00ADF055-F235-4C10-8280-AFEEBEF16948}"/>
              </a:ext>
            </a:extLst>
          </p:cNvPr>
          <p:cNvCxnSpPr>
            <a:stCxn id="78" idx="5"/>
            <a:endCxn id="71" idx="1"/>
          </p:cNvCxnSpPr>
          <p:nvPr/>
        </p:nvCxnSpPr>
        <p:spPr>
          <a:xfrm>
            <a:off x="10230536" y="2622815"/>
            <a:ext cx="634258" cy="524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5" name="Straight Connector 144">
            <a:extLst>
              <a:ext uri="{FF2B5EF4-FFF2-40B4-BE49-F238E27FC236}">
                <a16:creationId xmlns:a16="http://schemas.microsoft.com/office/drawing/2014/main" id="{6D5D23D0-BE9C-49CF-936E-FBD3D2216097}"/>
              </a:ext>
            </a:extLst>
          </p:cNvPr>
          <p:cNvCxnSpPr>
            <a:cxnSpLocks/>
            <a:stCxn id="81" idx="6"/>
            <a:endCxn id="84" idx="3"/>
          </p:cNvCxnSpPr>
          <p:nvPr/>
        </p:nvCxnSpPr>
        <p:spPr>
          <a:xfrm flipV="1">
            <a:off x="10788219" y="2095654"/>
            <a:ext cx="668203" cy="671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6" name="Straight Connector 145">
            <a:extLst>
              <a:ext uri="{FF2B5EF4-FFF2-40B4-BE49-F238E27FC236}">
                <a16:creationId xmlns:a16="http://schemas.microsoft.com/office/drawing/2014/main" id="{42B21599-0CB9-4F8D-8440-65C99B335007}"/>
              </a:ext>
            </a:extLst>
          </p:cNvPr>
          <p:cNvCxnSpPr>
            <a:stCxn id="59" idx="0"/>
            <a:endCxn id="61" idx="5"/>
          </p:cNvCxnSpPr>
          <p:nvPr/>
        </p:nvCxnSpPr>
        <p:spPr>
          <a:xfrm flipH="1" flipV="1">
            <a:off x="10777506" y="2291556"/>
            <a:ext cx="480606" cy="685415"/>
          </a:xfrm>
          <a:prstGeom prst="line">
            <a:avLst/>
          </a:prstGeom>
        </p:spPr>
        <p:style>
          <a:lnRef idx="1">
            <a:schemeClr val="accent1"/>
          </a:lnRef>
          <a:fillRef idx="0">
            <a:schemeClr val="accent1"/>
          </a:fillRef>
          <a:effectRef idx="0">
            <a:schemeClr val="accent1"/>
          </a:effectRef>
          <a:fontRef idx="minor">
            <a:schemeClr val="tx1"/>
          </a:fontRef>
        </p:style>
      </p:cxnSp>
      <p:sp>
        <p:nvSpPr>
          <p:cNvPr id="147" name="Oval 146">
            <a:extLst>
              <a:ext uri="{FF2B5EF4-FFF2-40B4-BE49-F238E27FC236}">
                <a16:creationId xmlns:a16="http://schemas.microsoft.com/office/drawing/2014/main" id="{89C4ABF2-EDE9-4C16-8017-8A678A91576F}"/>
              </a:ext>
            </a:extLst>
          </p:cNvPr>
          <p:cNvSpPr/>
          <p:nvPr/>
        </p:nvSpPr>
        <p:spPr>
          <a:xfrm>
            <a:off x="7347253" y="378488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38DAEBF6-B49D-4637-B495-6B13E39AF469}"/>
              </a:ext>
            </a:extLst>
          </p:cNvPr>
          <p:cNvSpPr/>
          <p:nvPr/>
        </p:nvSpPr>
        <p:spPr>
          <a:xfrm>
            <a:off x="9866719" y="15771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7D06250E-0446-4F59-ACB1-8CF7FC6D5E97}"/>
              </a:ext>
            </a:extLst>
          </p:cNvPr>
          <p:cNvSpPr/>
          <p:nvPr/>
        </p:nvSpPr>
        <p:spPr>
          <a:xfrm>
            <a:off x="10832291" y="440624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08ADE6E3-9C5E-4B67-B7EC-96AC7F31443A}"/>
              </a:ext>
            </a:extLst>
          </p:cNvPr>
          <p:cNvSpPr/>
          <p:nvPr/>
        </p:nvSpPr>
        <p:spPr>
          <a:xfrm>
            <a:off x="11472580" y="430529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1" name="Straight Connector 150">
            <a:extLst>
              <a:ext uri="{FF2B5EF4-FFF2-40B4-BE49-F238E27FC236}">
                <a16:creationId xmlns:a16="http://schemas.microsoft.com/office/drawing/2014/main" id="{C4A5CFF2-7E66-4879-92BF-A237AACB12F5}"/>
              </a:ext>
            </a:extLst>
          </p:cNvPr>
          <p:cNvCxnSpPr>
            <a:stCxn id="149" idx="6"/>
            <a:endCxn id="150" idx="2"/>
          </p:cNvCxnSpPr>
          <p:nvPr/>
        </p:nvCxnSpPr>
        <p:spPr>
          <a:xfrm flipV="1">
            <a:off x="10905443" y="4341874"/>
            <a:ext cx="567137" cy="100945"/>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C9AF00DF-64E0-4E68-9892-1B682665172F}"/>
              </a:ext>
            </a:extLst>
          </p:cNvPr>
          <p:cNvCxnSpPr>
            <a:stCxn id="52" idx="4"/>
            <a:endCxn id="71" idx="0"/>
          </p:cNvCxnSpPr>
          <p:nvPr/>
        </p:nvCxnSpPr>
        <p:spPr>
          <a:xfrm>
            <a:off x="10890657" y="2354584"/>
            <a:ext cx="0" cy="782339"/>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8" name="TextBox 157">
                <a:extLst>
                  <a:ext uri="{FF2B5EF4-FFF2-40B4-BE49-F238E27FC236}">
                    <a16:creationId xmlns:a16="http://schemas.microsoft.com/office/drawing/2014/main" id="{7F5D1F26-5945-4A4E-8106-D12B6D96B784}"/>
                  </a:ext>
                </a:extLst>
              </p:cNvPr>
              <p:cNvSpPr txBox="1"/>
              <p:nvPr/>
            </p:nvSpPr>
            <p:spPr>
              <a:xfrm>
                <a:off x="10047593" y="199390"/>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158" name="TextBox 157">
                <a:extLst>
                  <a:ext uri="{FF2B5EF4-FFF2-40B4-BE49-F238E27FC236}">
                    <a16:creationId xmlns:a16="http://schemas.microsoft.com/office/drawing/2014/main" id="{7F5D1F26-5945-4A4E-8106-D12B6D96B784}"/>
                  </a:ext>
                </a:extLst>
              </p:cNvPr>
              <p:cNvSpPr txBox="1">
                <a:spLocks noRot="1" noChangeAspect="1" noMove="1" noResize="1" noEditPoints="1" noAdjustHandles="1" noChangeArrowheads="1" noChangeShapeType="1" noTextEdit="1"/>
              </p:cNvSpPr>
              <p:nvPr/>
            </p:nvSpPr>
            <p:spPr>
              <a:xfrm>
                <a:off x="10047593" y="199390"/>
                <a:ext cx="1422395" cy="369332"/>
              </a:xfrm>
              <a:prstGeom prst="rect">
                <a:avLst/>
              </a:prstGeom>
              <a:blipFill>
                <a:blip r:embed="rId4"/>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TextBox 158">
                <a:extLst>
                  <a:ext uri="{FF2B5EF4-FFF2-40B4-BE49-F238E27FC236}">
                    <a16:creationId xmlns:a16="http://schemas.microsoft.com/office/drawing/2014/main" id="{E877401A-5B51-4883-A04A-87397809653D}"/>
                  </a:ext>
                </a:extLst>
              </p:cNvPr>
              <p:cNvSpPr txBox="1"/>
              <p:nvPr/>
            </p:nvSpPr>
            <p:spPr>
              <a:xfrm>
                <a:off x="10031270" y="517525"/>
                <a:ext cx="10837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159" name="TextBox 158">
                <a:extLst>
                  <a:ext uri="{FF2B5EF4-FFF2-40B4-BE49-F238E27FC236}">
                    <a16:creationId xmlns:a16="http://schemas.microsoft.com/office/drawing/2014/main" id="{E877401A-5B51-4883-A04A-87397809653D}"/>
                  </a:ext>
                </a:extLst>
              </p:cNvPr>
              <p:cNvSpPr txBox="1">
                <a:spLocks noRot="1" noChangeAspect="1" noMove="1" noResize="1" noEditPoints="1" noAdjustHandles="1" noChangeArrowheads="1" noChangeShapeType="1" noTextEdit="1"/>
              </p:cNvSpPr>
              <p:nvPr/>
            </p:nvSpPr>
            <p:spPr>
              <a:xfrm>
                <a:off x="10031270" y="517525"/>
                <a:ext cx="1083743" cy="369332"/>
              </a:xfrm>
              <a:prstGeom prst="rect">
                <a:avLst/>
              </a:prstGeom>
              <a:blipFill>
                <a:blip r:embed="rId5"/>
                <a:stretch>
                  <a:fillRect t="-10000" r="-50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0" name="TextBox 159">
                <a:extLst>
                  <a:ext uri="{FF2B5EF4-FFF2-40B4-BE49-F238E27FC236}">
                    <a16:creationId xmlns:a16="http://schemas.microsoft.com/office/drawing/2014/main" id="{2607D3F2-B989-42B9-86FE-D24006497DC0}"/>
                  </a:ext>
                </a:extLst>
              </p:cNvPr>
              <p:cNvSpPr txBox="1"/>
              <p:nvPr/>
            </p:nvSpPr>
            <p:spPr>
              <a:xfrm>
                <a:off x="10019078" y="879932"/>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160" name="TextBox 159">
                <a:extLst>
                  <a:ext uri="{FF2B5EF4-FFF2-40B4-BE49-F238E27FC236}">
                    <a16:creationId xmlns:a16="http://schemas.microsoft.com/office/drawing/2014/main" id="{2607D3F2-B989-42B9-86FE-D24006497DC0}"/>
                  </a:ext>
                </a:extLst>
              </p:cNvPr>
              <p:cNvSpPr txBox="1">
                <a:spLocks noRot="1" noChangeAspect="1" noMove="1" noResize="1" noEditPoints="1" noAdjustHandles="1" noChangeArrowheads="1" noChangeShapeType="1" noTextEdit="1"/>
              </p:cNvSpPr>
              <p:nvPr/>
            </p:nvSpPr>
            <p:spPr>
              <a:xfrm>
                <a:off x="10019078" y="879932"/>
                <a:ext cx="1313234" cy="369332"/>
              </a:xfrm>
              <a:prstGeom prst="rect">
                <a:avLst/>
              </a:prstGeom>
              <a:blipFill>
                <a:blip r:embed="rId6"/>
                <a:stretch>
                  <a:fillRect b="-13115"/>
                </a:stretch>
              </a:blipFill>
            </p:spPr>
            <p:txBody>
              <a:bodyPr/>
              <a:lstStyle/>
              <a:p>
                <a:r>
                  <a:rPr lang="en-US">
                    <a:noFill/>
                  </a:rPr>
                  <a:t> </a:t>
                </a:r>
              </a:p>
            </p:txBody>
          </p:sp>
        </mc:Fallback>
      </mc:AlternateContent>
      <p:sp>
        <p:nvSpPr>
          <p:cNvPr id="161" name="Oval 160">
            <a:extLst>
              <a:ext uri="{FF2B5EF4-FFF2-40B4-BE49-F238E27FC236}">
                <a16:creationId xmlns:a16="http://schemas.microsoft.com/office/drawing/2014/main" id="{B7E07D87-C5F3-44D4-A815-E516DA197A5E}"/>
              </a:ext>
            </a:extLst>
          </p:cNvPr>
          <p:cNvSpPr/>
          <p:nvPr/>
        </p:nvSpPr>
        <p:spPr>
          <a:xfrm>
            <a:off x="8303389" y="2460729"/>
            <a:ext cx="157419" cy="157419"/>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Oval 162">
            <a:extLst>
              <a:ext uri="{FF2B5EF4-FFF2-40B4-BE49-F238E27FC236}">
                <a16:creationId xmlns:a16="http://schemas.microsoft.com/office/drawing/2014/main" id="{E9ED49D9-0602-4012-9F22-395E12326337}"/>
              </a:ext>
            </a:extLst>
          </p:cNvPr>
          <p:cNvSpPr/>
          <p:nvPr/>
        </p:nvSpPr>
        <p:spPr>
          <a:xfrm>
            <a:off x="9088033" y="4800415"/>
            <a:ext cx="157419" cy="157419"/>
          </a:xfrm>
          <a:prstGeom prst="ellipse">
            <a:avLst/>
          </a:prstGeom>
          <a:solidFill>
            <a:srgbClr val="008DD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0B2A9A34-F342-44BA-A89C-CFFE98EFF0D2}"/>
                  </a:ext>
                </a:extLst>
              </p:cNvPr>
              <p:cNvSpPr txBox="1"/>
              <p:nvPr/>
            </p:nvSpPr>
            <p:spPr>
              <a:xfrm>
                <a:off x="8394439" y="2367179"/>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1</m:t>
                          </m:r>
                        </m:sub>
                      </m:sSub>
                    </m:oMath>
                  </m:oMathPara>
                </a14:m>
                <a:endParaRPr lang="en-US" dirty="0"/>
              </a:p>
            </p:txBody>
          </p:sp>
        </mc:Choice>
        <mc:Fallback xmlns="">
          <p:sp>
            <p:nvSpPr>
              <p:cNvPr id="164" name="TextBox 163">
                <a:extLst>
                  <a:ext uri="{FF2B5EF4-FFF2-40B4-BE49-F238E27FC236}">
                    <a16:creationId xmlns:a16="http://schemas.microsoft.com/office/drawing/2014/main" id="{0B2A9A34-F342-44BA-A89C-CFFE98EFF0D2}"/>
                  </a:ext>
                </a:extLst>
              </p:cNvPr>
              <p:cNvSpPr txBox="1">
                <a:spLocks noRot="1" noChangeAspect="1" noMove="1" noResize="1" noEditPoints="1" noAdjustHandles="1" noChangeArrowheads="1" noChangeShapeType="1" noTextEdit="1"/>
              </p:cNvSpPr>
              <p:nvPr/>
            </p:nvSpPr>
            <p:spPr>
              <a:xfrm>
                <a:off x="8394439" y="2367179"/>
                <a:ext cx="386307" cy="369332"/>
              </a:xfrm>
              <a:prstGeom prst="rect">
                <a:avLst/>
              </a:prstGeom>
              <a:blipFill>
                <a:blip r:embed="rId7"/>
                <a:stretch>
                  <a:fillRect r="-4762"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6" name="TextBox 165">
                <a:extLst>
                  <a:ext uri="{FF2B5EF4-FFF2-40B4-BE49-F238E27FC236}">
                    <a16:creationId xmlns:a16="http://schemas.microsoft.com/office/drawing/2014/main" id="{8CF3D084-3712-4FA5-A67F-7D0A8E01531B}"/>
                  </a:ext>
                </a:extLst>
              </p:cNvPr>
              <p:cNvSpPr txBox="1"/>
              <p:nvPr/>
            </p:nvSpPr>
            <p:spPr>
              <a:xfrm>
                <a:off x="9188016" y="4609421"/>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2</m:t>
                          </m:r>
                        </m:sub>
                      </m:sSub>
                    </m:oMath>
                  </m:oMathPara>
                </a14:m>
                <a:endParaRPr lang="en-US" dirty="0"/>
              </a:p>
            </p:txBody>
          </p:sp>
        </mc:Choice>
        <mc:Fallback xmlns="">
          <p:sp>
            <p:nvSpPr>
              <p:cNvPr id="166" name="TextBox 165">
                <a:extLst>
                  <a:ext uri="{FF2B5EF4-FFF2-40B4-BE49-F238E27FC236}">
                    <a16:creationId xmlns:a16="http://schemas.microsoft.com/office/drawing/2014/main" id="{8CF3D084-3712-4FA5-A67F-7D0A8E01531B}"/>
                  </a:ext>
                </a:extLst>
              </p:cNvPr>
              <p:cNvSpPr txBox="1">
                <a:spLocks noRot="1" noChangeAspect="1" noMove="1" noResize="1" noEditPoints="1" noAdjustHandles="1" noChangeArrowheads="1" noChangeShapeType="1" noTextEdit="1"/>
              </p:cNvSpPr>
              <p:nvPr/>
            </p:nvSpPr>
            <p:spPr>
              <a:xfrm>
                <a:off x="9188016" y="4609421"/>
                <a:ext cx="386307" cy="369332"/>
              </a:xfrm>
              <a:prstGeom prst="rect">
                <a:avLst/>
              </a:prstGeom>
              <a:blipFill>
                <a:blip r:embed="rId8"/>
                <a:stretch>
                  <a:fillRect r="-3125" b="-6557"/>
                </a:stretch>
              </a:blipFill>
            </p:spPr>
            <p:txBody>
              <a:bodyPr/>
              <a:lstStyle/>
              <a:p>
                <a:r>
                  <a:rPr lang="en-US">
                    <a:noFill/>
                  </a:rPr>
                  <a:t> </a:t>
                </a:r>
              </a:p>
            </p:txBody>
          </p:sp>
        </mc:Fallback>
      </mc:AlternateContent>
      <p:sp>
        <p:nvSpPr>
          <p:cNvPr id="167" name="Oval 166">
            <a:extLst>
              <a:ext uri="{FF2B5EF4-FFF2-40B4-BE49-F238E27FC236}">
                <a16:creationId xmlns:a16="http://schemas.microsoft.com/office/drawing/2014/main" id="{08B1D8E7-46A0-408B-ACCD-D7086D2DB08F}"/>
              </a:ext>
            </a:extLst>
          </p:cNvPr>
          <p:cNvSpPr/>
          <p:nvPr/>
        </p:nvSpPr>
        <p:spPr>
          <a:xfrm>
            <a:off x="10754704" y="2804350"/>
            <a:ext cx="157419" cy="157419"/>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8" name="TextBox 167">
                <a:extLst>
                  <a:ext uri="{FF2B5EF4-FFF2-40B4-BE49-F238E27FC236}">
                    <a16:creationId xmlns:a16="http://schemas.microsoft.com/office/drawing/2014/main" id="{45D84CEA-C5C6-4F12-821A-64849DDB79FC}"/>
                  </a:ext>
                </a:extLst>
              </p:cNvPr>
              <p:cNvSpPr txBox="1"/>
              <p:nvPr/>
            </p:nvSpPr>
            <p:spPr>
              <a:xfrm>
                <a:off x="10419217" y="2665589"/>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𝑀</m:t>
                          </m:r>
                        </m:sub>
                      </m:sSub>
                    </m:oMath>
                  </m:oMathPara>
                </a14:m>
                <a:endParaRPr lang="en-US" dirty="0"/>
              </a:p>
            </p:txBody>
          </p:sp>
        </mc:Choice>
        <mc:Fallback xmlns="">
          <p:sp>
            <p:nvSpPr>
              <p:cNvPr id="168" name="TextBox 167">
                <a:extLst>
                  <a:ext uri="{FF2B5EF4-FFF2-40B4-BE49-F238E27FC236}">
                    <a16:creationId xmlns:a16="http://schemas.microsoft.com/office/drawing/2014/main" id="{45D84CEA-C5C6-4F12-821A-64849DDB79FC}"/>
                  </a:ext>
                </a:extLst>
              </p:cNvPr>
              <p:cNvSpPr txBox="1">
                <a:spLocks noRot="1" noChangeAspect="1" noMove="1" noResize="1" noEditPoints="1" noAdjustHandles="1" noChangeArrowheads="1" noChangeShapeType="1" noTextEdit="1"/>
              </p:cNvSpPr>
              <p:nvPr/>
            </p:nvSpPr>
            <p:spPr>
              <a:xfrm>
                <a:off x="10419217" y="2665589"/>
                <a:ext cx="386307" cy="369332"/>
              </a:xfrm>
              <a:prstGeom prst="rect">
                <a:avLst/>
              </a:prstGeom>
              <a:blipFill>
                <a:blip r:embed="rId9"/>
                <a:stretch>
                  <a:fillRect r="-9375" b="-6557"/>
                </a:stretch>
              </a:blipFill>
            </p:spPr>
            <p:txBody>
              <a:bodyPr/>
              <a:lstStyle/>
              <a:p>
                <a:r>
                  <a:rPr lang="en-US">
                    <a:noFill/>
                  </a:rPr>
                  <a:t> </a:t>
                </a:r>
              </a:p>
            </p:txBody>
          </p:sp>
        </mc:Fallback>
      </mc:AlternateContent>
      <p:pic>
        <p:nvPicPr>
          <p:cNvPr id="3" name="Picture 6">
            <a:extLst>
              <a:ext uri="{FF2B5EF4-FFF2-40B4-BE49-F238E27FC236}">
                <a16:creationId xmlns:a16="http://schemas.microsoft.com/office/drawing/2014/main" id="{0CDC6B13-06B4-41A2-BE51-4EA497E0F519}"/>
              </a:ext>
            </a:extLst>
          </p:cNvPr>
          <p:cNvPicPr>
            <a:picLocks noChangeAspect="1"/>
          </p:cNvPicPr>
          <p:nvPr/>
        </p:nvPicPr>
        <p:blipFill>
          <a:blip r:embed="rId10"/>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3324147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fade">
                                      <p:cBhvr>
                                        <p:cTn id="7" dur="500"/>
                                        <p:tgtEl>
                                          <p:spTgt spid="1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7"/>
                                        </p:tgtEl>
                                        <p:attrNameLst>
                                          <p:attrName>style.visibility</p:attrName>
                                        </p:attrNameLst>
                                      </p:cBhvr>
                                      <p:to>
                                        <p:strVal val="visible"/>
                                      </p:to>
                                    </p:set>
                                    <p:animEffect transition="in" filter="fade">
                                      <p:cBhvr>
                                        <p:cTn id="10" dur="500"/>
                                        <p:tgtEl>
                                          <p:spTgt spid="16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4"/>
                                        </p:tgtEl>
                                        <p:attrNameLst>
                                          <p:attrName>style.visibility</p:attrName>
                                        </p:attrNameLst>
                                      </p:cBhvr>
                                      <p:to>
                                        <p:strVal val="visible"/>
                                      </p:to>
                                    </p:set>
                                    <p:animEffect transition="in" filter="fade">
                                      <p:cBhvr>
                                        <p:cTn id="13" dur="500"/>
                                        <p:tgtEl>
                                          <p:spTgt spid="16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1"/>
                                        </p:tgtEl>
                                        <p:attrNameLst>
                                          <p:attrName>style.visibility</p:attrName>
                                        </p:attrNameLst>
                                      </p:cBhvr>
                                      <p:to>
                                        <p:strVal val="visible"/>
                                      </p:to>
                                    </p:set>
                                    <p:animEffect transition="in" filter="fade">
                                      <p:cBhvr>
                                        <p:cTn id="16" dur="500"/>
                                        <p:tgtEl>
                                          <p:spTgt spid="16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Effect transition="in" filter="fade">
                                      <p:cBhvr>
                                        <p:cTn id="19" dur="500"/>
                                        <p:tgtEl>
                                          <p:spTgt spid="16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6"/>
                                        </p:tgtEl>
                                        <p:attrNameLst>
                                          <p:attrName>style.visibility</p:attrName>
                                        </p:attrNameLst>
                                      </p:cBhvr>
                                      <p:to>
                                        <p:strVal val="visible"/>
                                      </p:to>
                                    </p:set>
                                    <p:animEffect transition="in" filter="fade">
                                      <p:cBhvr>
                                        <p:cTn id="22" dur="500"/>
                                        <p:tgtEl>
                                          <p:spTgt spid="1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3" grpId="0" animBg="1"/>
      <p:bldP spid="164" grpId="0"/>
      <p:bldP spid="166" grpId="0"/>
      <p:bldP spid="167" grpId="0" animBg="1"/>
      <p:bldP spid="16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EC91-DA41-46B8-B687-234D3EDB57FD}"/>
              </a:ext>
            </a:extLst>
          </p:cNvPr>
          <p:cNvSpPr>
            <a:spLocks noGrp="1"/>
          </p:cNvSpPr>
          <p:nvPr>
            <p:ph type="title"/>
          </p:nvPr>
        </p:nvSpPr>
        <p:spPr>
          <a:xfrm>
            <a:off x="1097280" y="286604"/>
            <a:ext cx="10058400" cy="1035604"/>
          </a:xfrm>
        </p:spPr>
        <p:txBody>
          <a:bodyPr/>
          <a:lstStyle/>
          <a:p>
            <a:r>
              <a:rPr lang="en-US" dirty="0"/>
              <a:t>Achievability Scheme</a:t>
            </a:r>
          </a:p>
        </p:txBody>
      </p:sp>
      <p:sp>
        <p:nvSpPr>
          <p:cNvPr id="52" name="Oval 51">
            <a:extLst>
              <a:ext uri="{FF2B5EF4-FFF2-40B4-BE49-F238E27FC236}">
                <a16:creationId xmlns:a16="http://schemas.microsoft.com/office/drawing/2014/main" id="{36A0B02C-5AC6-46C3-ADD9-2DC5EF5FC9B1}"/>
              </a:ext>
            </a:extLst>
          </p:cNvPr>
          <p:cNvSpPr/>
          <p:nvPr/>
        </p:nvSpPr>
        <p:spPr>
          <a:xfrm>
            <a:off x="10854081" y="228143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D804C7A2-5998-4F56-9AC3-A5A9B966E105}"/>
              </a:ext>
            </a:extLst>
          </p:cNvPr>
          <p:cNvSpPr/>
          <p:nvPr/>
        </p:nvSpPr>
        <p:spPr>
          <a:xfrm>
            <a:off x="7331044" y="20663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38DC265B-2DDE-4E08-B4C5-7239F1ED53D6}"/>
              </a:ext>
            </a:extLst>
          </p:cNvPr>
          <p:cNvSpPr/>
          <p:nvPr/>
        </p:nvSpPr>
        <p:spPr>
          <a:xfrm>
            <a:off x="8360816" y="516401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474F378E-7803-4B56-9625-1D01DAA74F57}"/>
              </a:ext>
            </a:extLst>
          </p:cNvPr>
          <p:cNvSpPr/>
          <p:nvPr/>
        </p:nvSpPr>
        <p:spPr>
          <a:xfrm>
            <a:off x="8902565" y="536110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25DED0B7-A23B-4854-BA49-FB64D8E7DAE1}"/>
              </a:ext>
            </a:extLst>
          </p:cNvPr>
          <p:cNvSpPr/>
          <p:nvPr/>
        </p:nvSpPr>
        <p:spPr>
          <a:xfrm>
            <a:off x="8041156" y="47747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1EF48130-183C-4C92-922F-F7ABB288D0CE}"/>
              </a:ext>
            </a:extLst>
          </p:cNvPr>
          <p:cNvSpPr/>
          <p:nvPr/>
        </p:nvSpPr>
        <p:spPr>
          <a:xfrm>
            <a:off x="9069581" y="502277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CDA6A577-8953-4175-8FF8-1CC6B8DDE6EB}"/>
              </a:ext>
            </a:extLst>
          </p:cNvPr>
          <p:cNvSpPr/>
          <p:nvPr/>
        </p:nvSpPr>
        <p:spPr>
          <a:xfrm>
            <a:off x="11221536" y="297697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ED603C48-B274-4137-B88F-98F20218075D}"/>
              </a:ext>
            </a:extLst>
          </p:cNvPr>
          <p:cNvSpPr/>
          <p:nvPr/>
        </p:nvSpPr>
        <p:spPr>
          <a:xfrm>
            <a:off x="9156281" y="433814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7B714070-3FAB-4C8F-A405-80E97973F97D}"/>
              </a:ext>
            </a:extLst>
          </p:cNvPr>
          <p:cNvSpPr/>
          <p:nvPr/>
        </p:nvSpPr>
        <p:spPr>
          <a:xfrm>
            <a:off x="10715067" y="222911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4E0045DE-59CA-420E-AC4A-2860EBC5E736}"/>
              </a:ext>
            </a:extLst>
          </p:cNvPr>
          <p:cNvSpPr/>
          <p:nvPr/>
        </p:nvSpPr>
        <p:spPr>
          <a:xfrm>
            <a:off x="8497007" y="228359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2CD41B6E-96DE-4F92-8AF1-84DBCD62FBB8}"/>
              </a:ext>
            </a:extLst>
          </p:cNvPr>
          <p:cNvSpPr/>
          <p:nvPr/>
        </p:nvSpPr>
        <p:spPr>
          <a:xfrm>
            <a:off x="10854081" y="313692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85273C8F-0033-4361-B599-9B14D6E1AEFC}"/>
              </a:ext>
            </a:extLst>
          </p:cNvPr>
          <p:cNvSpPr/>
          <p:nvPr/>
        </p:nvSpPr>
        <p:spPr>
          <a:xfrm>
            <a:off x="10241249" y="336881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50B381D7-065F-4328-8FA9-A96979BA512A}"/>
              </a:ext>
            </a:extLst>
          </p:cNvPr>
          <p:cNvSpPr/>
          <p:nvPr/>
        </p:nvSpPr>
        <p:spPr>
          <a:xfrm>
            <a:off x="8853777" y="254888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E8930B9E-9417-4B41-A01E-1B31E80A8A6C}"/>
              </a:ext>
            </a:extLst>
          </p:cNvPr>
          <p:cNvSpPr/>
          <p:nvPr/>
        </p:nvSpPr>
        <p:spPr>
          <a:xfrm>
            <a:off x="9735948" y="543752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02D4B1F0-D802-4724-A51A-A8EFAC733321}"/>
              </a:ext>
            </a:extLst>
          </p:cNvPr>
          <p:cNvSpPr/>
          <p:nvPr/>
        </p:nvSpPr>
        <p:spPr>
          <a:xfrm>
            <a:off x="8051418" y="249305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EEF2250B-1786-4C98-8DFB-B40818F66444}"/>
              </a:ext>
            </a:extLst>
          </p:cNvPr>
          <p:cNvSpPr/>
          <p:nvPr/>
        </p:nvSpPr>
        <p:spPr>
          <a:xfrm>
            <a:off x="8300574" y="188720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51635EA0-F7CB-4832-9F97-C11158EAB452}"/>
              </a:ext>
            </a:extLst>
          </p:cNvPr>
          <p:cNvSpPr/>
          <p:nvPr/>
        </p:nvSpPr>
        <p:spPr>
          <a:xfrm>
            <a:off x="10168097" y="256037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81C3DEAF-CECD-45E6-8139-6B995AAD6B6F}"/>
              </a:ext>
            </a:extLst>
          </p:cNvPr>
          <p:cNvSpPr/>
          <p:nvPr/>
        </p:nvSpPr>
        <p:spPr>
          <a:xfrm>
            <a:off x="8245444" y="29807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62C3C2D6-5F93-4EBE-B057-9E58F9F96B6D}"/>
              </a:ext>
            </a:extLst>
          </p:cNvPr>
          <p:cNvSpPr/>
          <p:nvPr/>
        </p:nvSpPr>
        <p:spPr>
          <a:xfrm>
            <a:off x="9661698" y="475997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ADD32D36-6350-4378-B830-86D321C2B822}"/>
              </a:ext>
            </a:extLst>
          </p:cNvPr>
          <p:cNvSpPr/>
          <p:nvPr/>
        </p:nvSpPr>
        <p:spPr>
          <a:xfrm>
            <a:off x="10715067" y="273025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505AE371-2554-4B4B-9B74-9368F778A94C}"/>
              </a:ext>
            </a:extLst>
          </p:cNvPr>
          <p:cNvSpPr/>
          <p:nvPr/>
        </p:nvSpPr>
        <p:spPr>
          <a:xfrm>
            <a:off x="8954673" y="441129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6871A441-F67A-425C-A555-6BC798FA5996}"/>
              </a:ext>
            </a:extLst>
          </p:cNvPr>
          <p:cNvSpPr/>
          <p:nvPr/>
        </p:nvSpPr>
        <p:spPr>
          <a:xfrm>
            <a:off x="9518556" y="523695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87C08162-59F9-4A09-9852-D51BE906E65B}"/>
              </a:ext>
            </a:extLst>
          </p:cNvPr>
          <p:cNvSpPr/>
          <p:nvPr/>
        </p:nvSpPr>
        <p:spPr>
          <a:xfrm>
            <a:off x="11445709" y="203321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F8ECDB1E-A2E2-4486-B3B2-60893644E995}"/>
              </a:ext>
            </a:extLst>
          </p:cNvPr>
          <p:cNvSpPr/>
          <p:nvPr/>
        </p:nvSpPr>
        <p:spPr>
          <a:xfrm>
            <a:off x="7635844" y="23711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Oval 146">
            <a:extLst>
              <a:ext uri="{FF2B5EF4-FFF2-40B4-BE49-F238E27FC236}">
                <a16:creationId xmlns:a16="http://schemas.microsoft.com/office/drawing/2014/main" id="{89C4ABF2-EDE9-4C16-8017-8A678A91576F}"/>
              </a:ext>
            </a:extLst>
          </p:cNvPr>
          <p:cNvSpPr/>
          <p:nvPr/>
        </p:nvSpPr>
        <p:spPr>
          <a:xfrm>
            <a:off x="7347253" y="378488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Oval 147">
            <a:extLst>
              <a:ext uri="{FF2B5EF4-FFF2-40B4-BE49-F238E27FC236}">
                <a16:creationId xmlns:a16="http://schemas.microsoft.com/office/drawing/2014/main" id="{38DAEBF6-B49D-4637-B495-6B13E39AF469}"/>
              </a:ext>
            </a:extLst>
          </p:cNvPr>
          <p:cNvSpPr/>
          <p:nvPr/>
        </p:nvSpPr>
        <p:spPr>
          <a:xfrm>
            <a:off x="9866719" y="15771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Oval 148">
            <a:extLst>
              <a:ext uri="{FF2B5EF4-FFF2-40B4-BE49-F238E27FC236}">
                <a16:creationId xmlns:a16="http://schemas.microsoft.com/office/drawing/2014/main" id="{7D06250E-0446-4F59-ACB1-8CF7FC6D5E97}"/>
              </a:ext>
            </a:extLst>
          </p:cNvPr>
          <p:cNvSpPr/>
          <p:nvPr/>
        </p:nvSpPr>
        <p:spPr>
          <a:xfrm>
            <a:off x="10832291" y="440624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08ADE6E3-9C5E-4B67-B7EC-96AC7F31443A}"/>
              </a:ext>
            </a:extLst>
          </p:cNvPr>
          <p:cNvSpPr/>
          <p:nvPr/>
        </p:nvSpPr>
        <p:spPr>
          <a:xfrm>
            <a:off x="11472580" y="430529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FE8913C6-2184-49EF-9BF1-224CE9B5D6D6}"/>
              </a:ext>
            </a:extLst>
          </p:cNvPr>
          <p:cNvSpPr/>
          <p:nvPr/>
        </p:nvSpPr>
        <p:spPr>
          <a:xfrm>
            <a:off x="8303389" y="2460729"/>
            <a:ext cx="157419" cy="157419"/>
          </a:xfrm>
          <a:prstGeom prst="ellipse">
            <a:avLst/>
          </a:prstGeom>
          <a:solidFill>
            <a:srgbClr val="FF0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548BE198-5452-4CB5-A440-0D84FD1479E9}"/>
              </a:ext>
            </a:extLst>
          </p:cNvPr>
          <p:cNvSpPr/>
          <p:nvPr/>
        </p:nvSpPr>
        <p:spPr>
          <a:xfrm>
            <a:off x="10754704" y="2804350"/>
            <a:ext cx="157419" cy="157419"/>
          </a:xfrm>
          <a:prstGeom prst="ellipse">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6BC429F5-0CC5-4E28-8F65-6DFBDD283796}"/>
              </a:ext>
            </a:extLst>
          </p:cNvPr>
          <p:cNvSpPr/>
          <p:nvPr/>
        </p:nvSpPr>
        <p:spPr>
          <a:xfrm>
            <a:off x="9088033" y="4800415"/>
            <a:ext cx="157419" cy="157419"/>
          </a:xfrm>
          <a:prstGeom prst="ellipse">
            <a:avLst/>
          </a:prstGeom>
          <a:solidFill>
            <a:srgbClr val="008DD5"/>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106B01A7-26AB-46E4-8C20-01EADCD9110B}"/>
                  </a:ext>
                </a:extLst>
              </p:cNvPr>
              <p:cNvSpPr txBox="1"/>
              <p:nvPr/>
            </p:nvSpPr>
            <p:spPr>
              <a:xfrm>
                <a:off x="8394439" y="2367179"/>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1</m:t>
                          </m:r>
                        </m:sub>
                      </m:sSub>
                    </m:oMath>
                  </m:oMathPara>
                </a14:m>
                <a:endParaRPr lang="en-US" dirty="0"/>
              </a:p>
            </p:txBody>
          </p:sp>
        </mc:Choice>
        <mc:Fallback xmlns="">
          <p:sp>
            <p:nvSpPr>
              <p:cNvPr id="3" name="TextBox 2">
                <a:extLst>
                  <a:ext uri="{FF2B5EF4-FFF2-40B4-BE49-F238E27FC236}">
                    <a16:creationId xmlns:a16="http://schemas.microsoft.com/office/drawing/2014/main" id="{106B01A7-26AB-46E4-8C20-01EADCD9110B}"/>
                  </a:ext>
                </a:extLst>
              </p:cNvPr>
              <p:cNvSpPr txBox="1">
                <a:spLocks noRot="1" noChangeAspect="1" noMove="1" noResize="1" noEditPoints="1" noAdjustHandles="1" noChangeArrowheads="1" noChangeShapeType="1" noTextEdit="1"/>
              </p:cNvSpPr>
              <p:nvPr/>
            </p:nvSpPr>
            <p:spPr>
              <a:xfrm>
                <a:off x="8394439" y="2367179"/>
                <a:ext cx="386307" cy="369332"/>
              </a:xfrm>
              <a:prstGeom prst="rect">
                <a:avLst/>
              </a:prstGeom>
              <a:blipFill>
                <a:blip r:embed="rId2"/>
                <a:stretch>
                  <a:fillRect r="-4762"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6" name="TextBox 155">
                <a:extLst>
                  <a:ext uri="{FF2B5EF4-FFF2-40B4-BE49-F238E27FC236}">
                    <a16:creationId xmlns:a16="http://schemas.microsoft.com/office/drawing/2014/main" id="{6B42EF71-80CB-4BAC-9F48-2449269818EA}"/>
                  </a:ext>
                </a:extLst>
              </p:cNvPr>
              <p:cNvSpPr txBox="1"/>
              <p:nvPr/>
            </p:nvSpPr>
            <p:spPr>
              <a:xfrm>
                <a:off x="10419217" y="2665589"/>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𝑀</m:t>
                          </m:r>
                        </m:sub>
                      </m:sSub>
                    </m:oMath>
                  </m:oMathPara>
                </a14:m>
                <a:endParaRPr lang="en-US" dirty="0"/>
              </a:p>
            </p:txBody>
          </p:sp>
        </mc:Choice>
        <mc:Fallback xmlns="">
          <p:sp>
            <p:nvSpPr>
              <p:cNvPr id="156" name="TextBox 155">
                <a:extLst>
                  <a:ext uri="{FF2B5EF4-FFF2-40B4-BE49-F238E27FC236}">
                    <a16:creationId xmlns:a16="http://schemas.microsoft.com/office/drawing/2014/main" id="{6B42EF71-80CB-4BAC-9F48-2449269818EA}"/>
                  </a:ext>
                </a:extLst>
              </p:cNvPr>
              <p:cNvSpPr txBox="1">
                <a:spLocks noRot="1" noChangeAspect="1" noMove="1" noResize="1" noEditPoints="1" noAdjustHandles="1" noChangeArrowheads="1" noChangeShapeType="1" noTextEdit="1"/>
              </p:cNvSpPr>
              <p:nvPr/>
            </p:nvSpPr>
            <p:spPr>
              <a:xfrm>
                <a:off x="10419217" y="2665589"/>
                <a:ext cx="386307" cy="369332"/>
              </a:xfrm>
              <a:prstGeom prst="rect">
                <a:avLst/>
              </a:prstGeom>
              <a:blipFill>
                <a:blip r:embed="rId3"/>
                <a:stretch>
                  <a:fillRect r="-9375"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7" name="TextBox 156">
                <a:extLst>
                  <a:ext uri="{FF2B5EF4-FFF2-40B4-BE49-F238E27FC236}">
                    <a16:creationId xmlns:a16="http://schemas.microsoft.com/office/drawing/2014/main" id="{1C65048B-597E-487B-99C8-241D9F764D09}"/>
                  </a:ext>
                </a:extLst>
              </p:cNvPr>
              <p:cNvSpPr txBox="1"/>
              <p:nvPr/>
            </p:nvSpPr>
            <p:spPr>
              <a:xfrm>
                <a:off x="9188016" y="4609421"/>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𝑝</m:t>
                              </m:r>
                            </m:e>
                          </m:acc>
                        </m:e>
                        <m:sub>
                          <m:r>
                            <a:rPr lang="en-US" b="0" i="1" smtClean="0">
                              <a:latin typeface="Cambria Math" panose="02040503050406030204" pitchFamily="18" charset="0"/>
                            </a:rPr>
                            <m:t>2</m:t>
                          </m:r>
                        </m:sub>
                      </m:sSub>
                    </m:oMath>
                  </m:oMathPara>
                </a14:m>
                <a:endParaRPr lang="en-US" dirty="0"/>
              </a:p>
            </p:txBody>
          </p:sp>
        </mc:Choice>
        <mc:Fallback xmlns="">
          <p:sp>
            <p:nvSpPr>
              <p:cNvPr id="157" name="TextBox 156">
                <a:extLst>
                  <a:ext uri="{FF2B5EF4-FFF2-40B4-BE49-F238E27FC236}">
                    <a16:creationId xmlns:a16="http://schemas.microsoft.com/office/drawing/2014/main" id="{1C65048B-597E-487B-99C8-241D9F764D09}"/>
                  </a:ext>
                </a:extLst>
              </p:cNvPr>
              <p:cNvSpPr txBox="1">
                <a:spLocks noRot="1" noChangeAspect="1" noMove="1" noResize="1" noEditPoints="1" noAdjustHandles="1" noChangeArrowheads="1" noChangeShapeType="1" noTextEdit="1"/>
              </p:cNvSpPr>
              <p:nvPr/>
            </p:nvSpPr>
            <p:spPr>
              <a:xfrm>
                <a:off x="9188016" y="4609421"/>
                <a:ext cx="386307" cy="369332"/>
              </a:xfrm>
              <a:prstGeom prst="rect">
                <a:avLst/>
              </a:prstGeom>
              <a:blipFill>
                <a:blip r:embed="rId4"/>
                <a:stretch>
                  <a:fillRect r="-3125"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8" name="Content Placeholder 2">
                <a:extLst>
                  <a:ext uri="{FF2B5EF4-FFF2-40B4-BE49-F238E27FC236}">
                    <a16:creationId xmlns:a16="http://schemas.microsoft.com/office/drawing/2014/main" id="{FE8A17D0-45E8-4D5E-9992-7040A6B3CF05}"/>
                  </a:ext>
                </a:extLst>
              </p:cNvPr>
              <p:cNvSpPr txBox="1">
                <a:spLocks/>
              </p:cNvSpPr>
              <p:nvPr/>
            </p:nvSpPr>
            <p:spPr>
              <a:xfrm>
                <a:off x="496004" y="1726484"/>
                <a:ext cx="5029867" cy="1190167"/>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Increase </a:t>
                </a:r>
                <a14:m>
                  <m:oMath xmlns:m="http://schemas.openxmlformats.org/officeDocument/2006/math">
                    <m:r>
                      <a:rPr lang="en-US" sz="2400" b="0" i="1" smtClean="0">
                        <a:latin typeface="Cambria Math" panose="02040503050406030204" pitchFamily="18" charset="0"/>
                        <a:ea typeface="+mn-lt"/>
                        <a:cs typeface="+mn-lt"/>
                      </a:rPr>
                      <m:t>𝜖</m:t>
                    </m:r>
                  </m:oMath>
                </a14:m>
                <a:r>
                  <a:rPr lang="en-US" sz="2400" dirty="0">
                    <a:latin typeface="Calibri Light"/>
                    <a:ea typeface="+mn-lt"/>
                    <a:cs typeface="+mn-lt"/>
                  </a:rPr>
                  <a:t> until </a:t>
                </a:r>
                <a14:m>
                  <m:oMath xmlns:m="http://schemas.openxmlformats.org/officeDocument/2006/math">
                    <m:r>
                      <a:rPr lang="en-US" sz="2400" b="0" i="1" smtClean="0">
                        <a:latin typeface="Cambria Math" panose="02040503050406030204" pitchFamily="18" charset="0"/>
                        <a:ea typeface="+mn-lt"/>
                        <a:cs typeface="+mn-lt"/>
                      </a:rPr>
                      <m:t>𝑀</m:t>
                    </m:r>
                  </m:oMath>
                </a14:m>
                <a:r>
                  <a:rPr lang="en-US" sz="2400" dirty="0">
                    <a:latin typeface="Calibri Light"/>
                    <a:ea typeface="+mn-lt"/>
                    <a:cs typeface="+mn-lt"/>
                  </a:rPr>
                  <a:t> large cliques of size  </a:t>
                </a:r>
                <a14:m>
                  <m:oMath xmlns:m="http://schemas.openxmlformats.org/officeDocument/2006/math">
                    <m:r>
                      <a:rPr lang="en-US" sz="2400" b="0" i="1" smtClean="0">
                        <a:latin typeface="Cambria Math" panose="02040503050406030204" pitchFamily="18" charset="0"/>
                        <a:ea typeface="+mn-lt"/>
                        <a:cs typeface="+mn-lt"/>
                      </a:rPr>
                      <m:t>&gt;(1−</m:t>
                    </m:r>
                    <m:r>
                      <a:rPr lang="en-US" sz="2400" b="0" i="1" smtClean="0">
                        <a:latin typeface="Cambria Math" panose="02040503050406030204" pitchFamily="18" charset="0"/>
                        <a:ea typeface="+mn-lt"/>
                        <a:cs typeface="+mn-lt"/>
                      </a:rPr>
                      <m:t>𝛼</m:t>
                    </m:r>
                    <m:r>
                      <a:rPr lang="en-US" sz="2400" b="0" i="1" smtClean="0">
                        <a:latin typeface="Cambria Math" panose="02040503050406030204" pitchFamily="18" charset="0"/>
                        <a:ea typeface="+mn-lt"/>
                        <a:cs typeface="+mn-lt"/>
                      </a:rPr>
                      <m:t>)</m:t>
                    </m:r>
                    <m:f>
                      <m:fPr>
                        <m:ctrlPr>
                          <a:rPr lang="en-US" sz="2400" b="0" i="1" smtClean="0">
                            <a:latin typeface="Cambria Math" panose="02040503050406030204" pitchFamily="18" charset="0"/>
                            <a:ea typeface="+mn-lt"/>
                            <a:cs typeface="+mn-lt"/>
                          </a:rPr>
                        </m:ctrlPr>
                      </m:fPr>
                      <m:num>
                        <m:r>
                          <a:rPr lang="en-US" sz="2400" b="0" i="1" smtClean="0">
                            <a:latin typeface="Cambria Math" panose="02040503050406030204" pitchFamily="18" charset="0"/>
                            <a:ea typeface="+mn-lt"/>
                            <a:cs typeface="+mn-lt"/>
                          </a:rPr>
                          <m:t>𝑁</m:t>
                        </m:r>
                      </m:num>
                      <m:den>
                        <m:r>
                          <a:rPr lang="en-US" sz="2400" b="0" i="1" smtClean="0">
                            <a:latin typeface="Cambria Math" panose="02040503050406030204" pitchFamily="18" charset="0"/>
                            <a:ea typeface="+mn-lt"/>
                            <a:cs typeface="+mn-lt"/>
                          </a:rPr>
                          <m:t>𝑀</m:t>
                        </m:r>
                      </m:den>
                    </m:f>
                  </m:oMath>
                </a14:m>
                <a:r>
                  <a:rPr lang="en-US" sz="2400" dirty="0">
                    <a:latin typeface="Calibri Light"/>
                    <a:ea typeface="+mn-lt"/>
                    <a:cs typeface="+mn-lt"/>
                  </a:rPr>
                  <a:t>  form</a:t>
                </a:r>
              </a:p>
            </p:txBody>
          </p:sp>
        </mc:Choice>
        <mc:Fallback xmlns="">
          <p:sp>
            <p:nvSpPr>
              <p:cNvPr id="158" name="Content Placeholder 2">
                <a:extLst>
                  <a:ext uri="{FF2B5EF4-FFF2-40B4-BE49-F238E27FC236}">
                    <a16:creationId xmlns:a16="http://schemas.microsoft.com/office/drawing/2014/main" id="{FE8A17D0-45E8-4D5E-9992-7040A6B3CF05}"/>
                  </a:ext>
                </a:extLst>
              </p:cNvPr>
              <p:cNvSpPr txBox="1">
                <a:spLocks noRot="1" noChangeAspect="1" noMove="1" noResize="1" noEditPoints="1" noAdjustHandles="1" noChangeArrowheads="1" noChangeShapeType="1" noTextEdit="1"/>
              </p:cNvSpPr>
              <p:nvPr/>
            </p:nvSpPr>
            <p:spPr>
              <a:xfrm>
                <a:off x="496004" y="1726484"/>
                <a:ext cx="5029867" cy="1190167"/>
              </a:xfrm>
              <a:prstGeom prst="rect">
                <a:avLst/>
              </a:prstGeom>
              <a:blipFill>
                <a:blip r:embed="rId5"/>
                <a:stretch>
                  <a:fillRect l="-3515" t="-4103" r="-4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9" name="Content Placeholder 2">
                <a:extLst>
                  <a:ext uri="{FF2B5EF4-FFF2-40B4-BE49-F238E27FC236}">
                    <a16:creationId xmlns:a16="http://schemas.microsoft.com/office/drawing/2014/main" id="{4209F869-40E1-46BF-90BA-48A8728FDF36}"/>
                  </a:ext>
                </a:extLst>
              </p:cNvPr>
              <p:cNvSpPr txBox="1">
                <a:spLocks/>
              </p:cNvSpPr>
              <p:nvPr/>
            </p:nvSpPr>
            <p:spPr>
              <a:xfrm>
                <a:off x="479384" y="2753548"/>
                <a:ext cx="5761174" cy="222241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Estimate Markov processes by averaging each clique </a:t>
                </a:r>
                <a14:m>
                  <m:oMath xmlns:m="http://schemas.openxmlformats.org/officeDocument/2006/math">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𝒦</m:t>
                        </m:r>
                      </m:e>
                      <m:sub>
                        <m:r>
                          <a:rPr lang="en-US" sz="2400" b="0" i="1" smtClean="0">
                            <a:latin typeface="Cambria Math" panose="02040503050406030204" pitchFamily="18" charset="0"/>
                            <a:ea typeface="+mn-lt"/>
                            <a:cs typeface="+mn-lt"/>
                          </a:rPr>
                          <m:t>𝑘</m:t>
                        </m:r>
                      </m:sub>
                    </m:sSub>
                  </m:oMath>
                </a14:m>
                <a:r>
                  <a:rPr lang="en-US" sz="2400" dirty="0">
                    <a:latin typeface="Calibri Light"/>
                    <a:ea typeface="+mn-lt"/>
                    <a:cs typeface="+mn-lt"/>
                  </a:rPr>
                  <a:t>:</a:t>
                </a: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a:p>
                <a:pPr marL="0" indent="0" algn="ctr">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sSub>
                        <m:sSubPr>
                          <m:ctrlPr>
                            <a:rPr lang="en-US" sz="2400" b="0" i="1" dirty="0" smtClean="0">
                              <a:latin typeface="Cambria Math" panose="02040503050406030204" pitchFamily="18" charset="0"/>
                              <a:ea typeface="+mn-lt"/>
                              <a:cs typeface="+mn-lt"/>
                            </a:rPr>
                          </m:ctrlPr>
                        </m:sSubPr>
                        <m:e>
                          <m:acc>
                            <m:accPr>
                              <m:chr m:val="̃"/>
                              <m:ctrlPr>
                                <a:rPr lang="en-US" sz="2400" b="0" i="1" smtClean="0">
                                  <a:latin typeface="Cambria Math" panose="02040503050406030204" pitchFamily="18" charset="0"/>
                                  <a:ea typeface="+mn-lt"/>
                                  <a:cs typeface="+mn-lt"/>
                                </a:rPr>
                              </m:ctrlPr>
                            </m:accPr>
                            <m:e>
                              <m:r>
                                <a:rPr lang="en-US" sz="2400" b="0" i="1" smtClean="0">
                                  <a:latin typeface="Cambria Math" panose="02040503050406030204" pitchFamily="18" charset="0"/>
                                  <a:ea typeface="+mn-lt"/>
                                  <a:cs typeface="+mn-lt"/>
                                </a:rPr>
                                <m:t>𝑝</m:t>
                              </m:r>
                            </m:e>
                          </m:acc>
                        </m:e>
                        <m:sub>
                          <m:r>
                            <a:rPr lang="en-US" sz="2400" b="0" i="1" dirty="0" smtClean="0">
                              <a:latin typeface="Cambria Math" panose="02040503050406030204" pitchFamily="18" charset="0"/>
                              <a:ea typeface="+mn-lt"/>
                              <a:cs typeface="+mn-lt"/>
                            </a:rPr>
                            <m:t>𝑘</m:t>
                          </m:r>
                        </m:sub>
                      </m:sSub>
                      <m:r>
                        <a:rPr lang="en-US" sz="2400" b="0" i="1" dirty="0" smtClean="0">
                          <a:latin typeface="Cambria Math" panose="02040503050406030204" pitchFamily="18" charset="0"/>
                          <a:ea typeface="+mn-lt"/>
                          <a:cs typeface="+mn-lt"/>
                        </a:rPr>
                        <m:t>=</m:t>
                      </m:r>
                      <m:f>
                        <m:fPr>
                          <m:ctrlPr>
                            <a:rPr lang="en-US" sz="2400" b="0" i="1" dirty="0" smtClean="0">
                              <a:latin typeface="Cambria Math" panose="02040503050406030204" pitchFamily="18" charset="0"/>
                              <a:ea typeface="+mn-lt"/>
                              <a:cs typeface="+mn-lt"/>
                            </a:rPr>
                          </m:ctrlPr>
                        </m:fPr>
                        <m:num>
                          <m:r>
                            <a:rPr lang="en-US" sz="2400" b="0" i="1" dirty="0" smtClean="0">
                              <a:latin typeface="Cambria Math" panose="02040503050406030204" pitchFamily="18" charset="0"/>
                              <a:ea typeface="+mn-lt"/>
                              <a:cs typeface="+mn-lt"/>
                            </a:rPr>
                            <m:t>1</m:t>
                          </m:r>
                        </m:num>
                        <m:den>
                          <m:r>
                            <a:rPr lang="en-US" sz="2400" b="0" i="1" dirty="0" smtClean="0">
                              <a:latin typeface="Cambria Math" panose="02040503050406030204" pitchFamily="18" charset="0"/>
                              <a:ea typeface="+mn-lt"/>
                              <a:cs typeface="+mn-lt"/>
                            </a:rPr>
                            <m:t>|</m:t>
                          </m:r>
                          <m:sSub>
                            <m:sSubPr>
                              <m:ctrlPr>
                                <a:rPr lang="en-US" sz="2400" b="0" i="1" dirty="0" smtClean="0">
                                  <a:latin typeface="Cambria Math" panose="02040503050406030204" pitchFamily="18" charset="0"/>
                                  <a:ea typeface="+mn-lt"/>
                                  <a:cs typeface="+mn-lt"/>
                                </a:rPr>
                              </m:ctrlPr>
                            </m:sSubPr>
                            <m:e>
                              <m:r>
                                <a:rPr lang="en-US" sz="2400" b="0" i="1" dirty="0" smtClean="0">
                                  <a:latin typeface="Cambria Math" panose="02040503050406030204" pitchFamily="18" charset="0"/>
                                  <a:ea typeface="+mn-lt"/>
                                  <a:cs typeface="+mn-lt"/>
                                </a:rPr>
                                <m:t>𝒦</m:t>
                              </m:r>
                            </m:e>
                            <m:sub>
                              <m:r>
                                <a:rPr lang="en-US" sz="2400" b="0" i="1" dirty="0" smtClean="0">
                                  <a:latin typeface="Cambria Math" panose="02040503050406030204" pitchFamily="18" charset="0"/>
                                  <a:ea typeface="+mn-lt"/>
                                  <a:cs typeface="+mn-lt"/>
                                </a:rPr>
                                <m:t>𝑘</m:t>
                              </m:r>
                            </m:sub>
                          </m:sSub>
                          <m:r>
                            <a:rPr lang="en-US" sz="2400" b="0" i="1" dirty="0" smtClean="0">
                              <a:latin typeface="Cambria Math" panose="02040503050406030204" pitchFamily="18" charset="0"/>
                              <a:ea typeface="+mn-lt"/>
                              <a:cs typeface="+mn-lt"/>
                            </a:rPr>
                            <m:t>|</m:t>
                          </m:r>
                        </m:den>
                      </m:f>
                      <m:nary>
                        <m:naryPr>
                          <m:chr m:val="∑"/>
                          <m:supHide m:val="on"/>
                          <m:ctrlPr>
                            <a:rPr lang="en-US" sz="2400" b="0" i="1" dirty="0" smtClean="0">
                              <a:latin typeface="Cambria Math" panose="02040503050406030204" pitchFamily="18" charset="0"/>
                              <a:ea typeface="+mn-lt"/>
                              <a:cs typeface="+mn-lt"/>
                            </a:rPr>
                          </m:ctrlPr>
                        </m:naryPr>
                        <m:sub>
                          <m:r>
                            <a:rPr lang="en-US" sz="2400" b="1" i="1" dirty="0" smtClean="0">
                              <a:latin typeface="Cambria Math" panose="02040503050406030204" pitchFamily="18" charset="0"/>
                              <a:ea typeface="+mn-lt"/>
                              <a:cs typeface="+mn-lt"/>
                            </a:rPr>
                            <m:t>𝒙</m:t>
                          </m:r>
                          <m:r>
                            <a:rPr lang="en-US" sz="2400" b="1" i="1" dirty="0" smtClean="0">
                              <a:latin typeface="Cambria Math" panose="02040503050406030204" pitchFamily="18" charset="0"/>
                              <a:ea typeface="+mn-lt"/>
                              <a:cs typeface="+mn-lt"/>
                            </a:rPr>
                            <m:t>∈</m:t>
                          </m:r>
                          <m:sSub>
                            <m:sSubPr>
                              <m:ctrlPr>
                                <a:rPr lang="en-US" sz="2400" b="1" i="1" dirty="0" smtClean="0">
                                  <a:latin typeface="Cambria Math" panose="02040503050406030204" pitchFamily="18" charset="0"/>
                                  <a:ea typeface="+mn-lt"/>
                                  <a:cs typeface="+mn-lt"/>
                                </a:rPr>
                              </m:ctrlPr>
                            </m:sSubPr>
                            <m:e>
                              <m:r>
                                <a:rPr lang="en-US" sz="2400" b="1" i="1" dirty="0" smtClean="0">
                                  <a:latin typeface="Cambria Math" panose="02040503050406030204" pitchFamily="18" charset="0"/>
                                  <a:ea typeface="+mn-lt"/>
                                  <a:cs typeface="+mn-lt"/>
                                </a:rPr>
                                <m:t>𝒦</m:t>
                              </m:r>
                            </m:e>
                            <m:sub>
                              <m:r>
                                <a:rPr lang="en-US" sz="2400" b="1" i="1" dirty="0" smtClean="0">
                                  <a:latin typeface="Cambria Math" panose="02040503050406030204" pitchFamily="18" charset="0"/>
                                  <a:ea typeface="+mn-lt"/>
                                  <a:cs typeface="+mn-lt"/>
                                </a:rPr>
                                <m:t>𝒌</m:t>
                              </m:r>
                            </m:sub>
                          </m:sSub>
                        </m:sub>
                        <m:sup/>
                        <m:e>
                          <m:sSub>
                            <m:sSubPr>
                              <m:ctrlPr>
                                <a:rPr lang="en-US" sz="2400" b="0" i="1" dirty="0" smtClean="0">
                                  <a:latin typeface="Cambria Math" panose="02040503050406030204" pitchFamily="18" charset="0"/>
                                  <a:ea typeface="+mn-lt"/>
                                  <a:cs typeface="+mn-lt"/>
                                </a:rPr>
                              </m:ctrlPr>
                            </m:sSubPr>
                            <m:e>
                              <m:acc>
                                <m:accPr>
                                  <m:chr m:val="̂"/>
                                  <m:ctrlPr>
                                    <a:rPr lang="en-US" sz="2400" b="1" i="1" dirty="0" smtClean="0">
                                      <a:latin typeface="Cambria Math" panose="02040503050406030204" pitchFamily="18" charset="0"/>
                                      <a:ea typeface="+mn-lt"/>
                                      <a:cs typeface="+mn-lt"/>
                                    </a:rPr>
                                  </m:ctrlPr>
                                </m:accPr>
                                <m:e>
                                  <m:r>
                                    <a:rPr lang="en-US" sz="2400" b="0" i="1" dirty="0" smtClean="0">
                                      <a:latin typeface="Cambria Math" panose="02040503050406030204" pitchFamily="18" charset="0"/>
                                      <a:ea typeface="+mn-lt"/>
                                      <a:cs typeface="+mn-lt"/>
                                    </a:rPr>
                                    <m:t>𝑝</m:t>
                                  </m:r>
                                </m:e>
                              </m:acc>
                            </m:e>
                            <m:sub>
                              <m:r>
                                <a:rPr lang="en-US" sz="2400" b="1" i="1" dirty="0" smtClean="0">
                                  <a:latin typeface="Cambria Math" panose="02040503050406030204" pitchFamily="18" charset="0"/>
                                  <a:ea typeface="+mn-lt"/>
                                  <a:cs typeface="+mn-lt"/>
                                </a:rPr>
                                <m:t>𝒙</m:t>
                              </m:r>
                            </m:sub>
                          </m:sSub>
                        </m:e>
                      </m:nary>
                    </m:oMath>
                  </m:oMathPara>
                </a14:m>
                <a:endParaRPr lang="en-US" sz="2400" dirty="0">
                  <a:latin typeface="Calibri Light"/>
                  <a:ea typeface="+mn-lt"/>
                  <a:cs typeface="+mn-lt"/>
                </a:endParaRPr>
              </a:p>
            </p:txBody>
          </p:sp>
        </mc:Choice>
        <mc:Fallback xmlns="">
          <p:sp>
            <p:nvSpPr>
              <p:cNvPr id="159" name="Content Placeholder 2">
                <a:extLst>
                  <a:ext uri="{FF2B5EF4-FFF2-40B4-BE49-F238E27FC236}">
                    <a16:creationId xmlns:a16="http://schemas.microsoft.com/office/drawing/2014/main" id="{4209F869-40E1-46BF-90BA-48A8728FDF36}"/>
                  </a:ext>
                </a:extLst>
              </p:cNvPr>
              <p:cNvSpPr txBox="1">
                <a:spLocks noRot="1" noChangeAspect="1" noMove="1" noResize="1" noEditPoints="1" noAdjustHandles="1" noChangeArrowheads="1" noChangeShapeType="1" noTextEdit="1"/>
              </p:cNvSpPr>
              <p:nvPr/>
            </p:nvSpPr>
            <p:spPr>
              <a:xfrm>
                <a:off x="479384" y="2753548"/>
                <a:ext cx="5761174" cy="2222417"/>
              </a:xfrm>
              <a:prstGeom prst="rect">
                <a:avLst/>
              </a:prstGeom>
              <a:blipFill>
                <a:blip r:embed="rId6"/>
                <a:stretch>
                  <a:fillRect l="-3069" t="-2198"/>
                </a:stretch>
              </a:blipFill>
            </p:spPr>
            <p:txBody>
              <a:bodyPr/>
              <a:lstStyle/>
              <a:p>
                <a:r>
                  <a:rPr lang="en-US">
                    <a:noFill/>
                  </a:rPr>
                  <a:t> </a:t>
                </a:r>
              </a:p>
            </p:txBody>
          </p:sp>
        </mc:Fallback>
      </mc:AlternateContent>
      <p:pic>
        <p:nvPicPr>
          <p:cNvPr id="160" name="Picture 159">
            <a:extLst>
              <a:ext uri="{FF2B5EF4-FFF2-40B4-BE49-F238E27FC236}">
                <a16:creationId xmlns:a16="http://schemas.microsoft.com/office/drawing/2014/main" id="{54AB9CCF-EDDA-4828-9300-535B1B11B5D4}"/>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3449" y="4755335"/>
            <a:ext cx="328380" cy="280285"/>
          </a:xfrm>
          <a:prstGeom prst="rect">
            <a:avLst/>
          </a:prstGeom>
        </p:spPr>
      </p:pic>
      <p:pic>
        <p:nvPicPr>
          <p:cNvPr id="161" name="Picture 160" descr="A drawing of a face&#10;&#10;Description automatically generated">
            <a:extLst>
              <a:ext uri="{FF2B5EF4-FFF2-40B4-BE49-F238E27FC236}">
                <a16:creationId xmlns:a16="http://schemas.microsoft.com/office/drawing/2014/main" id="{DC7C4177-3746-4505-9B2C-4AB10A2E93C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5384" y="2104817"/>
            <a:ext cx="371514" cy="321016"/>
          </a:xfrm>
          <a:prstGeom prst="rect">
            <a:avLst/>
          </a:prstGeom>
        </p:spPr>
      </p:pic>
      <p:pic>
        <p:nvPicPr>
          <p:cNvPr id="162" name="Picture 161" descr="A drawing of a cartoon character&#10;&#10;Description automatically generated">
            <a:extLst>
              <a:ext uri="{FF2B5EF4-FFF2-40B4-BE49-F238E27FC236}">
                <a16:creationId xmlns:a16="http://schemas.microsoft.com/office/drawing/2014/main" id="{3B0D4626-9072-496F-BD0E-6CFF045C206B}"/>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13401" y="2423816"/>
            <a:ext cx="267732" cy="274685"/>
          </a:xfrm>
          <a:prstGeom prst="rect">
            <a:avLst/>
          </a:prstGeom>
        </p:spPr>
      </p:pic>
      <mc:AlternateContent xmlns:mc="http://schemas.openxmlformats.org/markup-compatibility/2006" xmlns:a14="http://schemas.microsoft.com/office/drawing/2010/main">
        <mc:Choice Requires="a14">
          <p:sp>
            <p:nvSpPr>
              <p:cNvPr id="163" name="TextBox 162">
                <a:extLst>
                  <a:ext uri="{FF2B5EF4-FFF2-40B4-BE49-F238E27FC236}">
                    <a16:creationId xmlns:a16="http://schemas.microsoft.com/office/drawing/2014/main" id="{06D90AC2-20D5-4972-99A4-E66101533E4A}"/>
                  </a:ext>
                </a:extLst>
              </p:cNvPr>
              <p:cNvSpPr txBox="1"/>
              <p:nvPr/>
            </p:nvSpPr>
            <p:spPr>
              <a:xfrm>
                <a:off x="11014512" y="2277171"/>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𝑀</m:t>
                          </m:r>
                        </m:sub>
                      </m:sSub>
                    </m:oMath>
                  </m:oMathPara>
                </a14:m>
                <a:endParaRPr lang="en-US" dirty="0"/>
              </a:p>
            </p:txBody>
          </p:sp>
        </mc:Choice>
        <mc:Fallback xmlns="">
          <p:sp>
            <p:nvSpPr>
              <p:cNvPr id="163" name="TextBox 162">
                <a:extLst>
                  <a:ext uri="{FF2B5EF4-FFF2-40B4-BE49-F238E27FC236}">
                    <a16:creationId xmlns:a16="http://schemas.microsoft.com/office/drawing/2014/main" id="{06D90AC2-20D5-4972-99A4-E66101533E4A}"/>
                  </a:ext>
                </a:extLst>
              </p:cNvPr>
              <p:cNvSpPr txBox="1">
                <a:spLocks noRot="1" noChangeAspect="1" noMove="1" noResize="1" noEditPoints="1" noAdjustHandles="1" noChangeArrowheads="1" noChangeShapeType="1" noTextEdit="1"/>
              </p:cNvSpPr>
              <p:nvPr/>
            </p:nvSpPr>
            <p:spPr>
              <a:xfrm>
                <a:off x="11014512" y="2277171"/>
                <a:ext cx="386307" cy="369332"/>
              </a:xfrm>
              <a:prstGeom prst="rect">
                <a:avLst/>
              </a:prstGeom>
              <a:blipFill>
                <a:blip r:embed="rId10"/>
                <a:stretch>
                  <a:fillRect r="-9524"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4" name="TextBox 163">
                <a:extLst>
                  <a:ext uri="{FF2B5EF4-FFF2-40B4-BE49-F238E27FC236}">
                    <a16:creationId xmlns:a16="http://schemas.microsoft.com/office/drawing/2014/main" id="{487E5D58-9F8A-4E83-96EA-63D6E243BCB3}"/>
                  </a:ext>
                </a:extLst>
              </p:cNvPr>
              <p:cNvSpPr txBox="1"/>
              <p:nvPr/>
            </p:nvSpPr>
            <p:spPr>
              <a:xfrm>
                <a:off x="7767798" y="2040429"/>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164" name="TextBox 163">
                <a:extLst>
                  <a:ext uri="{FF2B5EF4-FFF2-40B4-BE49-F238E27FC236}">
                    <a16:creationId xmlns:a16="http://schemas.microsoft.com/office/drawing/2014/main" id="{487E5D58-9F8A-4E83-96EA-63D6E243BCB3}"/>
                  </a:ext>
                </a:extLst>
              </p:cNvPr>
              <p:cNvSpPr txBox="1">
                <a:spLocks noRot="1" noChangeAspect="1" noMove="1" noResize="1" noEditPoints="1" noAdjustHandles="1" noChangeArrowheads="1" noChangeShapeType="1" noTextEdit="1"/>
              </p:cNvSpPr>
              <p:nvPr/>
            </p:nvSpPr>
            <p:spPr>
              <a:xfrm>
                <a:off x="7767798" y="2040429"/>
                <a:ext cx="386307" cy="369332"/>
              </a:xfrm>
              <a:prstGeom prst="rect">
                <a:avLst/>
              </a:prstGeom>
              <a:blipFill>
                <a:blip r:embed="rId11"/>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5" name="TextBox 164">
                <a:extLst>
                  <a:ext uri="{FF2B5EF4-FFF2-40B4-BE49-F238E27FC236}">
                    <a16:creationId xmlns:a16="http://schemas.microsoft.com/office/drawing/2014/main" id="{3F9FB576-EAFB-4131-8CFC-67902F867FDC}"/>
                  </a:ext>
                </a:extLst>
              </p:cNvPr>
              <p:cNvSpPr txBox="1"/>
              <p:nvPr/>
            </p:nvSpPr>
            <p:spPr>
              <a:xfrm>
                <a:off x="8358072" y="4645421"/>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165" name="TextBox 164">
                <a:extLst>
                  <a:ext uri="{FF2B5EF4-FFF2-40B4-BE49-F238E27FC236}">
                    <a16:creationId xmlns:a16="http://schemas.microsoft.com/office/drawing/2014/main" id="{3F9FB576-EAFB-4131-8CFC-67902F867FDC}"/>
                  </a:ext>
                </a:extLst>
              </p:cNvPr>
              <p:cNvSpPr txBox="1">
                <a:spLocks noRot="1" noChangeAspect="1" noMove="1" noResize="1" noEditPoints="1" noAdjustHandles="1" noChangeArrowheads="1" noChangeShapeType="1" noTextEdit="1"/>
              </p:cNvSpPr>
              <p:nvPr/>
            </p:nvSpPr>
            <p:spPr>
              <a:xfrm>
                <a:off x="8358072" y="4645421"/>
                <a:ext cx="386307" cy="369332"/>
              </a:xfrm>
              <a:prstGeom prst="rect">
                <a:avLst/>
              </a:prstGeom>
              <a:blipFill>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6" name="Content Placeholder 2">
                <a:extLst>
                  <a:ext uri="{FF2B5EF4-FFF2-40B4-BE49-F238E27FC236}">
                    <a16:creationId xmlns:a16="http://schemas.microsoft.com/office/drawing/2014/main" id="{9D5B841C-60A2-4555-AD98-E6CE3B9432DC}"/>
                  </a:ext>
                </a:extLst>
              </p:cNvPr>
              <p:cNvSpPr txBox="1">
                <a:spLocks/>
              </p:cNvSpPr>
              <p:nvPr/>
            </p:nvSpPr>
            <p:spPr>
              <a:xfrm>
                <a:off x="500106" y="4965327"/>
                <a:ext cx="5578660" cy="124607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Assign each contig to ML estimate:</a:t>
                </a:r>
              </a:p>
              <a:p>
                <a:pPr marL="285750" indent="-285750">
                  <a:lnSpc>
                    <a:spcPct val="100000"/>
                  </a:lnSpc>
                  <a:spcBef>
                    <a:spcPts val="0"/>
                  </a:spcBef>
                  <a:spcAft>
                    <a:spcPts val="0"/>
                  </a:spcAft>
                  <a:buFont typeface="Courier New,monospace" panose="020F0502020204030204" pitchFamily="34" charset="0"/>
                  <a:buChar char="o"/>
                </a:pPr>
                <a:endParaRPr lang="en-US" sz="1600" dirty="0">
                  <a:latin typeface="Calibri Light"/>
                  <a:ea typeface="+mn-lt"/>
                  <a:cs typeface="+mn-lt"/>
                </a:endParaRPr>
              </a:p>
              <a:p>
                <a:pPr marL="0" indent="0">
                  <a:lnSpc>
                    <a:spcPct val="100000"/>
                  </a:lnSpc>
                  <a:spcBef>
                    <a:spcPts val="0"/>
                  </a:spcBef>
                  <a:spcAft>
                    <a:spcPts val="0"/>
                  </a:spcAft>
                  <a:buNone/>
                </a:pPr>
                <a:r>
                  <a:rPr lang="en-US" sz="2400" b="0" dirty="0">
                    <a:ea typeface="+mn-lt"/>
                    <a:cs typeface="+mn-lt"/>
                  </a:rPr>
                  <a:t>      </a:t>
                </a:r>
                <a14:m>
                  <m:oMath xmlns:m="http://schemas.openxmlformats.org/officeDocument/2006/math">
                    <m:func>
                      <m:funcPr>
                        <m:ctrlPr>
                          <a:rPr lang="en-US" sz="2400" b="0" i="1" smtClean="0">
                            <a:latin typeface="Cambria Math" panose="02040503050406030204" pitchFamily="18" charset="0"/>
                            <a:ea typeface="+mn-lt"/>
                            <a:cs typeface="+mn-lt"/>
                          </a:rPr>
                        </m:ctrlPr>
                      </m:funcPr>
                      <m:fName>
                        <m:r>
                          <m:rPr>
                            <m:sty m:val="p"/>
                          </m:rPr>
                          <a:rPr lang="en-US" sz="2400" b="0" i="0" smtClean="0">
                            <a:latin typeface="Cambria Math" panose="02040503050406030204" pitchFamily="18" charset="0"/>
                            <a:ea typeface="+mn-lt"/>
                            <a:cs typeface="+mn-lt"/>
                          </a:rPr>
                          <m:t>arg</m:t>
                        </m:r>
                      </m:fName>
                      <m:e>
                        <m:func>
                          <m:funcPr>
                            <m:ctrlPr>
                              <a:rPr lang="en-US" sz="2400" b="0" i="1" smtClean="0">
                                <a:latin typeface="Cambria Math" panose="02040503050406030204" pitchFamily="18" charset="0"/>
                                <a:ea typeface="+mn-lt"/>
                                <a:cs typeface="+mn-lt"/>
                              </a:rPr>
                            </m:ctrlPr>
                          </m:funcPr>
                          <m:fName>
                            <m:limLow>
                              <m:limLowPr>
                                <m:ctrlPr>
                                  <a:rPr lang="en-US" sz="2400" b="0" i="1" smtClean="0">
                                    <a:latin typeface="Cambria Math" panose="02040503050406030204" pitchFamily="18" charset="0"/>
                                    <a:ea typeface="+mn-lt"/>
                                    <a:cs typeface="+mn-lt"/>
                                  </a:rPr>
                                </m:ctrlPr>
                              </m:limLowPr>
                              <m:e>
                                <m:r>
                                  <m:rPr>
                                    <m:sty m:val="p"/>
                                  </m:rPr>
                                  <a:rPr lang="en-US" sz="2400" b="0" i="0" smtClean="0">
                                    <a:latin typeface="Cambria Math" panose="02040503050406030204" pitchFamily="18" charset="0"/>
                                    <a:ea typeface="+mn-lt"/>
                                    <a:cs typeface="+mn-lt"/>
                                  </a:rPr>
                                  <m:t>max</m:t>
                                </m:r>
                              </m:e>
                              <m:lim>
                                <m:r>
                                  <a:rPr lang="en-US" sz="2400" b="0" i="1" smtClean="0">
                                    <a:latin typeface="Cambria Math" panose="02040503050406030204" pitchFamily="18" charset="0"/>
                                    <a:ea typeface="+mn-lt"/>
                                    <a:cs typeface="+mn-lt"/>
                                  </a:rPr>
                                  <m:t>𝑘</m:t>
                                </m:r>
                              </m:lim>
                            </m:limLow>
                          </m:fName>
                          <m:e>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𝑘</m:t>
                                </m:r>
                              </m:sub>
                            </m:sSub>
                            <m:r>
                              <a:rPr lang="en-US" sz="2400" b="0" i="1" dirty="0" smtClean="0">
                                <a:latin typeface="Cambria Math" panose="02040503050406030204" pitchFamily="18" charset="0"/>
                                <a:ea typeface="+mn-lt"/>
                                <a:cs typeface="+mn-lt"/>
                              </a:rPr>
                              <m:t>(</m:t>
                            </m:r>
                            <m:r>
                              <a:rPr lang="en-US" sz="2400" b="1" i="1" dirty="0" smtClean="0">
                                <a:latin typeface="Cambria Math" panose="02040503050406030204" pitchFamily="18" charset="0"/>
                                <a:ea typeface="+mn-lt"/>
                                <a:cs typeface="+mn-lt"/>
                              </a:rPr>
                              <m:t>𝒙</m:t>
                            </m:r>
                            <m:r>
                              <a:rPr lang="en-US" sz="2400" b="0" i="1" dirty="0" smtClean="0">
                                <a:latin typeface="Cambria Math" panose="02040503050406030204" pitchFamily="18" charset="0"/>
                                <a:ea typeface="+mn-lt"/>
                                <a:cs typeface="+mn-lt"/>
                              </a:rPr>
                              <m:t>)</m:t>
                            </m:r>
                          </m:e>
                        </m:func>
                      </m:e>
                    </m:func>
                  </m:oMath>
                </a14:m>
                <a:endParaRPr lang="en-US" sz="240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p:txBody>
          </p:sp>
        </mc:Choice>
        <mc:Fallback xmlns="">
          <p:sp>
            <p:nvSpPr>
              <p:cNvPr id="46" name="Content Placeholder 2">
                <a:extLst>
                  <a:ext uri="{FF2B5EF4-FFF2-40B4-BE49-F238E27FC236}">
                    <a16:creationId xmlns:a16="http://schemas.microsoft.com/office/drawing/2014/main" id="{9D5B841C-60A2-4555-AD98-E6CE3B9432DC}"/>
                  </a:ext>
                </a:extLst>
              </p:cNvPr>
              <p:cNvSpPr txBox="1">
                <a:spLocks noRot="1" noChangeAspect="1" noMove="1" noResize="1" noEditPoints="1" noAdjustHandles="1" noChangeArrowheads="1" noChangeShapeType="1" noTextEdit="1"/>
              </p:cNvSpPr>
              <p:nvPr/>
            </p:nvSpPr>
            <p:spPr>
              <a:xfrm>
                <a:off x="500106" y="4965327"/>
                <a:ext cx="5578660" cy="1246072"/>
              </a:xfrm>
              <a:prstGeom prst="rect">
                <a:avLst/>
              </a:prstGeom>
              <a:blipFill>
                <a:blip r:embed="rId13"/>
                <a:stretch>
                  <a:fillRect l="-3169" t="-392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2EED9959-DC6D-48FF-9D24-4AAD82DE2C9A}"/>
                  </a:ext>
                </a:extLst>
              </p:cNvPr>
              <p:cNvSpPr txBox="1"/>
              <p:nvPr/>
            </p:nvSpPr>
            <p:spPr>
              <a:xfrm>
                <a:off x="10047593" y="199390"/>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47" name="TextBox 46">
                <a:extLst>
                  <a:ext uri="{FF2B5EF4-FFF2-40B4-BE49-F238E27FC236}">
                    <a16:creationId xmlns:a16="http://schemas.microsoft.com/office/drawing/2014/main" id="{2EED9959-DC6D-48FF-9D24-4AAD82DE2C9A}"/>
                  </a:ext>
                </a:extLst>
              </p:cNvPr>
              <p:cNvSpPr txBox="1">
                <a:spLocks noRot="1" noChangeAspect="1" noMove="1" noResize="1" noEditPoints="1" noAdjustHandles="1" noChangeArrowheads="1" noChangeShapeType="1" noTextEdit="1"/>
              </p:cNvSpPr>
              <p:nvPr/>
            </p:nvSpPr>
            <p:spPr>
              <a:xfrm>
                <a:off x="10047593" y="199390"/>
                <a:ext cx="1422395" cy="369332"/>
              </a:xfrm>
              <a:prstGeom prst="rect">
                <a:avLst/>
              </a:prstGeom>
              <a:blipFill>
                <a:blip r:embed="rId14"/>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8" name="TextBox 47">
                <a:extLst>
                  <a:ext uri="{FF2B5EF4-FFF2-40B4-BE49-F238E27FC236}">
                    <a16:creationId xmlns:a16="http://schemas.microsoft.com/office/drawing/2014/main" id="{544EA062-F626-45EE-A4C1-59F2CDAB6990}"/>
                  </a:ext>
                </a:extLst>
              </p:cNvPr>
              <p:cNvSpPr txBox="1"/>
              <p:nvPr/>
            </p:nvSpPr>
            <p:spPr>
              <a:xfrm>
                <a:off x="10031270" y="517525"/>
                <a:ext cx="10837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48" name="TextBox 47">
                <a:extLst>
                  <a:ext uri="{FF2B5EF4-FFF2-40B4-BE49-F238E27FC236}">
                    <a16:creationId xmlns:a16="http://schemas.microsoft.com/office/drawing/2014/main" id="{544EA062-F626-45EE-A4C1-59F2CDAB6990}"/>
                  </a:ext>
                </a:extLst>
              </p:cNvPr>
              <p:cNvSpPr txBox="1">
                <a:spLocks noRot="1" noChangeAspect="1" noMove="1" noResize="1" noEditPoints="1" noAdjustHandles="1" noChangeArrowheads="1" noChangeShapeType="1" noTextEdit="1"/>
              </p:cNvSpPr>
              <p:nvPr/>
            </p:nvSpPr>
            <p:spPr>
              <a:xfrm>
                <a:off x="10031270" y="517525"/>
                <a:ext cx="1083743" cy="369332"/>
              </a:xfrm>
              <a:prstGeom prst="rect">
                <a:avLst/>
              </a:prstGeom>
              <a:blipFill>
                <a:blip r:embed="rId15"/>
                <a:stretch>
                  <a:fillRect t="-10000" r="-50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9" name="TextBox 48">
                <a:extLst>
                  <a:ext uri="{FF2B5EF4-FFF2-40B4-BE49-F238E27FC236}">
                    <a16:creationId xmlns:a16="http://schemas.microsoft.com/office/drawing/2014/main" id="{72638767-8D13-4234-B3B3-68B810A3EF93}"/>
                  </a:ext>
                </a:extLst>
              </p:cNvPr>
              <p:cNvSpPr txBox="1"/>
              <p:nvPr/>
            </p:nvSpPr>
            <p:spPr>
              <a:xfrm>
                <a:off x="10019078" y="879932"/>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49" name="TextBox 48">
                <a:extLst>
                  <a:ext uri="{FF2B5EF4-FFF2-40B4-BE49-F238E27FC236}">
                    <a16:creationId xmlns:a16="http://schemas.microsoft.com/office/drawing/2014/main" id="{72638767-8D13-4234-B3B3-68B810A3EF93}"/>
                  </a:ext>
                </a:extLst>
              </p:cNvPr>
              <p:cNvSpPr txBox="1">
                <a:spLocks noRot="1" noChangeAspect="1" noMove="1" noResize="1" noEditPoints="1" noAdjustHandles="1" noChangeArrowheads="1" noChangeShapeType="1" noTextEdit="1"/>
              </p:cNvSpPr>
              <p:nvPr/>
            </p:nvSpPr>
            <p:spPr>
              <a:xfrm>
                <a:off x="10019078" y="879932"/>
                <a:ext cx="1313234" cy="369332"/>
              </a:xfrm>
              <a:prstGeom prst="rect">
                <a:avLst/>
              </a:prstGeom>
              <a:blipFill>
                <a:blip r:embed="rId16"/>
                <a:stretch>
                  <a:fillRect b="-13115"/>
                </a:stretch>
              </a:blipFill>
            </p:spPr>
            <p:txBody>
              <a:bodyPr/>
              <a:lstStyle/>
              <a:p>
                <a:r>
                  <a:rPr lang="en-US">
                    <a:noFill/>
                  </a:rPr>
                  <a:t> </a:t>
                </a:r>
              </a:p>
            </p:txBody>
          </p:sp>
        </mc:Fallback>
      </mc:AlternateContent>
      <p:pic>
        <p:nvPicPr>
          <p:cNvPr id="4" name="Picture 6">
            <a:extLst>
              <a:ext uri="{FF2B5EF4-FFF2-40B4-BE49-F238E27FC236}">
                <a16:creationId xmlns:a16="http://schemas.microsoft.com/office/drawing/2014/main" id="{BF0AFEA5-9A26-4322-95E9-A139DFED689F}"/>
              </a:ext>
            </a:extLst>
          </p:cNvPr>
          <p:cNvPicPr>
            <a:picLocks noChangeAspect="1"/>
          </p:cNvPicPr>
          <p:nvPr/>
        </p:nvPicPr>
        <p:blipFill>
          <a:blip r:embed="rId17"/>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1976751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1"/>
                                        </p:tgtEl>
                                        <p:attrNameLst>
                                          <p:attrName>style.visibility</p:attrName>
                                        </p:attrNameLst>
                                      </p:cBhvr>
                                      <p:to>
                                        <p:strVal val="visible"/>
                                      </p:to>
                                    </p:set>
                                    <p:animEffect transition="in" filter="fade">
                                      <p:cBhvr>
                                        <p:cTn id="7" dur="500"/>
                                        <p:tgtEl>
                                          <p:spTgt spid="16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4"/>
                                        </p:tgtEl>
                                        <p:attrNameLst>
                                          <p:attrName>style.visibility</p:attrName>
                                        </p:attrNameLst>
                                      </p:cBhvr>
                                      <p:to>
                                        <p:strVal val="visible"/>
                                      </p:to>
                                    </p:set>
                                    <p:animEffect transition="in" filter="fade">
                                      <p:cBhvr>
                                        <p:cTn id="10" dur="500"/>
                                        <p:tgtEl>
                                          <p:spTgt spid="164"/>
                                        </p:tgtEl>
                                      </p:cBhvr>
                                    </p:animEffect>
                                  </p:childTnLst>
                                </p:cTn>
                              </p:par>
                              <p:par>
                                <p:cTn id="11" presetID="10" presetClass="entr" presetSubtype="0" fill="hold" nodeType="withEffect">
                                  <p:stCondLst>
                                    <p:cond delay="0"/>
                                  </p:stCondLst>
                                  <p:childTnLst>
                                    <p:set>
                                      <p:cBhvr>
                                        <p:cTn id="12" dur="1" fill="hold">
                                          <p:stCondLst>
                                            <p:cond delay="0"/>
                                          </p:stCondLst>
                                        </p:cTn>
                                        <p:tgtEl>
                                          <p:spTgt spid="162"/>
                                        </p:tgtEl>
                                        <p:attrNameLst>
                                          <p:attrName>style.visibility</p:attrName>
                                        </p:attrNameLst>
                                      </p:cBhvr>
                                      <p:to>
                                        <p:strVal val="visible"/>
                                      </p:to>
                                    </p:set>
                                    <p:animEffect transition="in" filter="fade">
                                      <p:cBhvr>
                                        <p:cTn id="13" dur="500"/>
                                        <p:tgtEl>
                                          <p:spTgt spid="16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3"/>
                                        </p:tgtEl>
                                        <p:attrNameLst>
                                          <p:attrName>style.visibility</p:attrName>
                                        </p:attrNameLst>
                                      </p:cBhvr>
                                      <p:to>
                                        <p:strVal val="visible"/>
                                      </p:to>
                                    </p:set>
                                    <p:animEffect transition="in" filter="fade">
                                      <p:cBhvr>
                                        <p:cTn id="16" dur="500"/>
                                        <p:tgtEl>
                                          <p:spTgt spid="163"/>
                                        </p:tgtEl>
                                      </p:cBhvr>
                                    </p:animEffect>
                                  </p:childTnLst>
                                </p:cTn>
                              </p:par>
                              <p:par>
                                <p:cTn id="17" presetID="10" presetClass="entr" presetSubtype="0" fill="hold" nodeType="withEffect">
                                  <p:stCondLst>
                                    <p:cond delay="0"/>
                                  </p:stCondLst>
                                  <p:childTnLst>
                                    <p:set>
                                      <p:cBhvr>
                                        <p:cTn id="18" dur="1" fill="hold">
                                          <p:stCondLst>
                                            <p:cond delay="0"/>
                                          </p:stCondLst>
                                        </p:cTn>
                                        <p:tgtEl>
                                          <p:spTgt spid="160"/>
                                        </p:tgtEl>
                                        <p:attrNameLst>
                                          <p:attrName>style.visibility</p:attrName>
                                        </p:attrNameLst>
                                      </p:cBhvr>
                                      <p:to>
                                        <p:strVal val="visible"/>
                                      </p:to>
                                    </p:set>
                                    <p:animEffect transition="in" filter="fade">
                                      <p:cBhvr>
                                        <p:cTn id="19" dur="500"/>
                                        <p:tgtEl>
                                          <p:spTgt spid="16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5"/>
                                        </p:tgtEl>
                                        <p:attrNameLst>
                                          <p:attrName>style.visibility</p:attrName>
                                        </p:attrNameLst>
                                      </p:cBhvr>
                                      <p:to>
                                        <p:strVal val="visible"/>
                                      </p:to>
                                    </p:set>
                                    <p:animEffect transition="in" filter="fade">
                                      <p:cBhvr>
                                        <p:cTn id="22" dur="500"/>
                                        <p:tgtEl>
                                          <p:spTgt spid="16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54"/>
                                        </p:tgtEl>
                                      </p:cBhvr>
                                    </p:animEffect>
                                    <p:set>
                                      <p:cBhvr>
                                        <p:cTn id="27" dur="1" fill="hold">
                                          <p:stCondLst>
                                            <p:cond delay="499"/>
                                          </p:stCondLst>
                                        </p:cTn>
                                        <p:tgtEl>
                                          <p:spTgt spid="154"/>
                                        </p:tgtEl>
                                        <p:attrNameLst>
                                          <p:attrName>style.visibility</p:attrName>
                                        </p:attrNameLst>
                                      </p:cBhvr>
                                      <p:to>
                                        <p:strVal val="hidden"/>
                                      </p:to>
                                    </p:set>
                                  </p:childTnLst>
                                </p:cTn>
                              </p:par>
                              <p:par>
                                <p:cTn id="28" presetID="10" presetClass="exit" presetSubtype="0" fill="hold" grpId="0" nodeType="withEffect">
                                  <p:stCondLst>
                                    <p:cond delay="0"/>
                                  </p:stCondLst>
                                  <p:childTnLst>
                                    <p:animEffect transition="out" filter="fade">
                                      <p:cBhvr>
                                        <p:cTn id="29" dur="500"/>
                                        <p:tgtEl>
                                          <p:spTgt spid="156"/>
                                        </p:tgtEl>
                                      </p:cBhvr>
                                    </p:animEffect>
                                    <p:set>
                                      <p:cBhvr>
                                        <p:cTn id="30" dur="1" fill="hold">
                                          <p:stCondLst>
                                            <p:cond delay="499"/>
                                          </p:stCondLst>
                                        </p:cTn>
                                        <p:tgtEl>
                                          <p:spTgt spid="156"/>
                                        </p:tgtEl>
                                        <p:attrNameLst>
                                          <p:attrName>style.visibility</p:attrName>
                                        </p:attrNameLst>
                                      </p:cBhvr>
                                      <p:to>
                                        <p:strVal val="hidden"/>
                                      </p:to>
                                    </p:set>
                                  </p:childTnLst>
                                </p:cTn>
                              </p:par>
                              <p:par>
                                <p:cTn id="31" presetID="10" presetClass="exit" presetSubtype="0" fill="hold" grpId="0" nodeType="withEffect">
                                  <p:stCondLst>
                                    <p:cond delay="0"/>
                                  </p:stCondLst>
                                  <p:childTnLst>
                                    <p:animEffect transition="out" filter="fade">
                                      <p:cBhvr>
                                        <p:cTn id="32" dur="500"/>
                                        <p:tgtEl>
                                          <p:spTgt spid="153"/>
                                        </p:tgtEl>
                                      </p:cBhvr>
                                    </p:animEffect>
                                    <p:set>
                                      <p:cBhvr>
                                        <p:cTn id="33" dur="1" fill="hold">
                                          <p:stCondLst>
                                            <p:cond delay="499"/>
                                          </p:stCondLst>
                                        </p:cTn>
                                        <p:tgtEl>
                                          <p:spTgt spid="153"/>
                                        </p:tgtEl>
                                        <p:attrNameLst>
                                          <p:attrName>style.visibility</p:attrName>
                                        </p:attrNameLst>
                                      </p:cBhvr>
                                      <p:to>
                                        <p:strVal val="hidden"/>
                                      </p:to>
                                    </p:set>
                                  </p:childTnLst>
                                </p:cTn>
                              </p:par>
                              <p:par>
                                <p:cTn id="34" presetID="10" presetClass="exit" presetSubtype="0" fill="hold" grpId="0" nodeType="withEffect">
                                  <p:stCondLst>
                                    <p:cond delay="0"/>
                                  </p:stCondLst>
                                  <p:childTnLst>
                                    <p:animEffect transition="out" filter="fade">
                                      <p:cBhvr>
                                        <p:cTn id="35" dur="500"/>
                                        <p:tgtEl>
                                          <p:spTgt spid="3"/>
                                        </p:tgtEl>
                                      </p:cBhvr>
                                    </p:animEffect>
                                    <p:set>
                                      <p:cBhvr>
                                        <p:cTn id="36" dur="1" fill="hold">
                                          <p:stCondLst>
                                            <p:cond delay="499"/>
                                          </p:stCondLst>
                                        </p:cTn>
                                        <p:tgtEl>
                                          <p:spTgt spid="3"/>
                                        </p:tgtEl>
                                        <p:attrNameLst>
                                          <p:attrName>style.visibility</p:attrName>
                                        </p:attrNameLst>
                                      </p:cBhvr>
                                      <p:to>
                                        <p:strVal val="hidden"/>
                                      </p:to>
                                    </p:set>
                                  </p:childTnLst>
                                </p:cTn>
                              </p:par>
                              <p:par>
                                <p:cTn id="37" presetID="10" presetClass="exit" presetSubtype="0" fill="hold" grpId="0" nodeType="withEffect">
                                  <p:stCondLst>
                                    <p:cond delay="0"/>
                                  </p:stCondLst>
                                  <p:childTnLst>
                                    <p:animEffect transition="out" filter="fade">
                                      <p:cBhvr>
                                        <p:cTn id="38" dur="500"/>
                                        <p:tgtEl>
                                          <p:spTgt spid="155"/>
                                        </p:tgtEl>
                                      </p:cBhvr>
                                    </p:animEffect>
                                    <p:set>
                                      <p:cBhvr>
                                        <p:cTn id="39" dur="1" fill="hold">
                                          <p:stCondLst>
                                            <p:cond delay="499"/>
                                          </p:stCondLst>
                                        </p:cTn>
                                        <p:tgtEl>
                                          <p:spTgt spid="155"/>
                                        </p:tgtEl>
                                        <p:attrNameLst>
                                          <p:attrName>style.visibility</p:attrName>
                                        </p:attrNameLst>
                                      </p:cBhvr>
                                      <p:to>
                                        <p:strVal val="hidden"/>
                                      </p:to>
                                    </p:set>
                                  </p:childTnLst>
                                </p:cTn>
                              </p:par>
                              <p:par>
                                <p:cTn id="40" presetID="10" presetClass="exit" presetSubtype="0" fill="hold" grpId="0" nodeType="withEffect">
                                  <p:stCondLst>
                                    <p:cond delay="0"/>
                                  </p:stCondLst>
                                  <p:childTnLst>
                                    <p:animEffect transition="out" filter="fade">
                                      <p:cBhvr>
                                        <p:cTn id="41" dur="500"/>
                                        <p:tgtEl>
                                          <p:spTgt spid="157"/>
                                        </p:tgtEl>
                                      </p:cBhvr>
                                    </p:animEffect>
                                    <p:set>
                                      <p:cBhvr>
                                        <p:cTn id="42" dur="1" fill="hold">
                                          <p:stCondLst>
                                            <p:cond delay="499"/>
                                          </p:stCondLst>
                                        </p:cTn>
                                        <p:tgtEl>
                                          <p:spTgt spid="157"/>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42" presetClass="path" presetSubtype="0" accel="50000" decel="50000" fill="hold" grpId="1" nodeType="clickEffect">
                                  <p:stCondLst>
                                    <p:cond delay="0"/>
                                  </p:stCondLst>
                                  <p:childTnLst>
                                    <p:animMotion origin="layout" path="M -1.66667E-6 -4.81481E-6 L -1.66667E-6 -0.45833 " pathEditMode="relative" rAng="0" ptsTypes="AA">
                                      <p:cBhvr>
                                        <p:cTn id="50" dur="2000" fill="hold"/>
                                        <p:tgtEl>
                                          <p:spTgt spid="46"/>
                                        </p:tgtEl>
                                        <p:attrNameLst>
                                          <p:attrName>ppt_x</p:attrName>
                                          <p:attrName>ppt_y</p:attrName>
                                        </p:attrNameLst>
                                      </p:cBhvr>
                                      <p:rCtr x="0" y="-22917"/>
                                    </p:animMotion>
                                  </p:childTnLst>
                                </p:cTn>
                              </p:par>
                              <p:par>
                                <p:cTn id="51" presetID="10" presetClass="exit" presetSubtype="0" fill="hold" grpId="0" nodeType="withEffect">
                                  <p:stCondLst>
                                    <p:cond delay="0"/>
                                  </p:stCondLst>
                                  <p:childTnLst>
                                    <p:animEffect transition="out" filter="fade">
                                      <p:cBhvr>
                                        <p:cTn id="52" dur="500"/>
                                        <p:tgtEl>
                                          <p:spTgt spid="158"/>
                                        </p:tgtEl>
                                      </p:cBhvr>
                                    </p:animEffect>
                                    <p:set>
                                      <p:cBhvr>
                                        <p:cTn id="53" dur="1" fill="hold">
                                          <p:stCondLst>
                                            <p:cond delay="499"/>
                                          </p:stCondLst>
                                        </p:cTn>
                                        <p:tgtEl>
                                          <p:spTgt spid="158"/>
                                        </p:tgtEl>
                                        <p:attrNameLst>
                                          <p:attrName>style.visibility</p:attrName>
                                        </p:attrNameLst>
                                      </p:cBhvr>
                                      <p:to>
                                        <p:strVal val="hidden"/>
                                      </p:to>
                                    </p:set>
                                  </p:childTnLst>
                                </p:cTn>
                              </p:par>
                              <p:par>
                                <p:cTn id="54" presetID="10" presetClass="exit" presetSubtype="0" fill="hold" grpId="0" nodeType="withEffect">
                                  <p:stCondLst>
                                    <p:cond delay="0"/>
                                  </p:stCondLst>
                                  <p:childTnLst>
                                    <p:animEffect transition="out" filter="fade">
                                      <p:cBhvr>
                                        <p:cTn id="55" dur="500"/>
                                        <p:tgtEl>
                                          <p:spTgt spid="159"/>
                                        </p:tgtEl>
                                      </p:cBhvr>
                                    </p:animEffect>
                                    <p:set>
                                      <p:cBhvr>
                                        <p:cTn id="56" dur="1" fill="hold">
                                          <p:stCondLst>
                                            <p:cond delay="499"/>
                                          </p:stCondLst>
                                        </p:cTn>
                                        <p:tgtEl>
                                          <p:spTgt spid="15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 grpId="0" animBg="1"/>
      <p:bldP spid="154" grpId="0" animBg="1"/>
      <p:bldP spid="155" grpId="0" animBg="1"/>
      <p:bldP spid="3" grpId="0"/>
      <p:bldP spid="156" grpId="0"/>
      <p:bldP spid="157" grpId="0"/>
      <p:bldP spid="158" grpId="0"/>
      <p:bldP spid="159" grpId="0"/>
      <p:bldP spid="163" grpId="0"/>
      <p:bldP spid="164" grpId="0"/>
      <p:bldP spid="165" grpId="0"/>
      <p:bldP spid="46" grpId="0"/>
      <p:bldP spid="4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EC91-DA41-46B8-B687-234D3EDB57FD}"/>
              </a:ext>
            </a:extLst>
          </p:cNvPr>
          <p:cNvSpPr>
            <a:spLocks noGrp="1"/>
          </p:cNvSpPr>
          <p:nvPr>
            <p:ph type="title"/>
          </p:nvPr>
        </p:nvSpPr>
        <p:spPr>
          <a:xfrm>
            <a:off x="1097280" y="286604"/>
            <a:ext cx="10058400" cy="1035604"/>
          </a:xfrm>
        </p:spPr>
        <p:txBody>
          <a:bodyPr/>
          <a:lstStyle/>
          <a:p>
            <a:r>
              <a:rPr lang="en-US" dirty="0"/>
              <a:t>Achievability Scheme</a:t>
            </a:r>
          </a:p>
        </p:txBody>
      </p:sp>
      <mc:AlternateContent xmlns:mc="http://schemas.openxmlformats.org/markup-compatibility/2006" xmlns:a14="http://schemas.microsoft.com/office/drawing/2010/main">
        <mc:Choice Requires="a14">
          <p:sp>
            <p:nvSpPr>
              <p:cNvPr id="50" name="Content Placeholder 2">
                <a:extLst>
                  <a:ext uri="{FF2B5EF4-FFF2-40B4-BE49-F238E27FC236}">
                    <a16:creationId xmlns:a16="http://schemas.microsoft.com/office/drawing/2014/main" id="{0622B7CC-AF74-4FB1-B8DC-000B3A9ED4B1}"/>
                  </a:ext>
                </a:extLst>
              </p:cNvPr>
              <p:cNvSpPr txBox="1">
                <a:spLocks/>
              </p:cNvSpPr>
              <p:nvPr/>
            </p:nvSpPr>
            <p:spPr>
              <a:xfrm>
                <a:off x="500348" y="1823264"/>
                <a:ext cx="5578660" cy="124607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Assign each contig to ML estimate:</a:t>
                </a:r>
              </a:p>
              <a:p>
                <a:pPr marL="285750" indent="-285750">
                  <a:lnSpc>
                    <a:spcPct val="100000"/>
                  </a:lnSpc>
                  <a:spcBef>
                    <a:spcPts val="0"/>
                  </a:spcBef>
                  <a:spcAft>
                    <a:spcPts val="0"/>
                  </a:spcAft>
                  <a:buFont typeface="Courier New,monospace" panose="020F0502020204030204" pitchFamily="34" charset="0"/>
                  <a:buChar char="o"/>
                </a:pPr>
                <a:endParaRPr lang="en-US" sz="1600" dirty="0">
                  <a:latin typeface="Calibri Light"/>
                  <a:ea typeface="+mn-lt"/>
                  <a:cs typeface="+mn-lt"/>
                </a:endParaRPr>
              </a:p>
              <a:p>
                <a:pPr marL="0" indent="0">
                  <a:lnSpc>
                    <a:spcPct val="100000"/>
                  </a:lnSpc>
                  <a:spcBef>
                    <a:spcPts val="0"/>
                  </a:spcBef>
                  <a:spcAft>
                    <a:spcPts val="0"/>
                  </a:spcAft>
                  <a:buNone/>
                </a:pPr>
                <a:r>
                  <a:rPr lang="en-US" sz="2400" b="0" dirty="0">
                    <a:ea typeface="+mn-lt"/>
                    <a:cs typeface="+mn-lt"/>
                  </a:rPr>
                  <a:t>      </a:t>
                </a:r>
                <a14:m>
                  <m:oMath xmlns:m="http://schemas.openxmlformats.org/officeDocument/2006/math">
                    <m:func>
                      <m:funcPr>
                        <m:ctrlPr>
                          <a:rPr lang="en-US" sz="2400" b="0" i="1" smtClean="0">
                            <a:latin typeface="Cambria Math" panose="02040503050406030204" pitchFamily="18" charset="0"/>
                            <a:ea typeface="+mn-lt"/>
                            <a:cs typeface="+mn-lt"/>
                          </a:rPr>
                        </m:ctrlPr>
                      </m:funcPr>
                      <m:fName>
                        <m:r>
                          <m:rPr>
                            <m:sty m:val="p"/>
                          </m:rPr>
                          <a:rPr lang="en-US" sz="2400" b="0" i="0" smtClean="0">
                            <a:latin typeface="Cambria Math" panose="02040503050406030204" pitchFamily="18" charset="0"/>
                            <a:ea typeface="+mn-lt"/>
                            <a:cs typeface="+mn-lt"/>
                          </a:rPr>
                          <m:t>arg</m:t>
                        </m:r>
                      </m:fName>
                      <m:e>
                        <m:func>
                          <m:funcPr>
                            <m:ctrlPr>
                              <a:rPr lang="en-US" sz="2400" b="0" i="1" smtClean="0">
                                <a:latin typeface="Cambria Math" panose="02040503050406030204" pitchFamily="18" charset="0"/>
                                <a:ea typeface="+mn-lt"/>
                                <a:cs typeface="+mn-lt"/>
                              </a:rPr>
                            </m:ctrlPr>
                          </m:funcPr>
                          <m:fName>
                            <m:limLow>
                              <m:limLowPr>
                                <m:ctrlPr>
                                  <a:rPr lang="en-US" sz="2400" b="0" i="1" smtClean="0">
                                    <a:latin typeface="Cambria Math" panose="02040503050406030204" pitchFamily="18" charset="0"/>
                                    <a:ea typeface="+mn-lt"/>
                                    <a:cs typeface="+mn-lt"/>
                                  </a:rPr>
                                </m:ctrlPr>
                              </m:limLowPr>
                              <m:e>
                                <m:r>
                                  <m:rPr>
                                    <m:sty m:val="p"/>
                                  </m:rPr>
                                  <a:rPr lang="en-US" sz="2400" b="0" i="0" smtClean="0">
                                    <a:latin typeface="Cambria Math" panose="02040503050406030204" pitchFamily="18" charset="0"/>
                                    <a:ea typeface="+mn-lt"/>
                                    <a:cs typeface="+mn-lt"/>
                                  </a:rPr>
                                  <m:t>max</m:t>
                                </m:r>
                              </m:e>
                              <m:lim>
                                <m:r>
                                  <a:rPr lang="en-US" sz="2400" b="0" i="1" smtClean="0">
                                    <a:latin typeface="Cambria Math" panose="02040503050406030204" pitchFamily="18" charset="0"/>
                                    <a:ea typeface="+mn-lt"/>
                                    <a:cs typeface="+mn-lt"/>
                                  </a:rPr>
                                  <m:t>𝑘</m:t>
                                </m:r>
                              </m:lim>
                            </m:limLow>
                          </m:fName>
                          <m:e>
                            <m:sSub>
                              <m:sSubPr>
                                <m:ctrlPr>
                                  <a:rPr lang="en-US" sz="2400" b="0" i="1" dirty="0" smtClean="0">
                                    <a:latin typeface="Cambria Math" panose="02040503050406030204" pitchFamily="18" charset="0"/>
                                    <a:ea typeface="+mn-lt"/>
                                    <a:cs typeface="+mn-lt"/>
                                  </a:rPr>
                                </m:ctrlPr>
                              </m:sSubPr>
                              <m:e>
                                <m:r>
                                  <a:rPr lang="en-US" sz="2400" b="0" i="1" dirty="0" smtClean="0">
                                    <a:latin typeface="Cambria Math" panose="02040503050406030204" pitchFamily="18" charset="0"/>
                                    <a:ea typeface="+mn-lt"/>
                                    <a:cs typeface="+mn-lt"/>
                                  </a:rPr>
                                  <m:t>𝑝</m:t>
                                </m:r>
                              </m:e>
                              <m:sub>
                                <m:r>
                                  <a:rPr lang="en-US" sz="2400" b="0" i="1" dirty="0" smtClean="0">
                                    <a:latin typeface="Cambria Math" panose="02040503050406030204" pitchFamily="18" charset="0"/>
                                    <a:ea typeface="+mn-lt"/>
                                    <a:cs typeface="+mn-lt"/>
                                  </a:rPr>
                                  <m:t>𝑘</m:t>
                                </m:r>
                              </m:sub>
                            </m:sSub>
                            <m:r>
                              <a:rPr lang="en-US" sz="2400" b="0" i="1" dirty="0" smtClean="0">
                                <a:latin typeface="Cambria Math" panose="02040503050406030204" pitchFamily="18" charset="0"/>
                                <a:ea typeface="+mn-lt"/>
                                <a:cs typeface="+mn-lt"/>
                              </a:rPr>
                              <m:t>(</m:t>
                            </m:r>
                            <m:r>
                              <a:rPr lang="en-US" sz="2400" b="1" i="1" dirty="0" smtClean="0">
                                <a:latin typeface="Cambria Math" panose="02040503050406030204" pitchFamily="18" charset="0"/>
                                <a:ea typeface="+mn-lt"/>
                                <a:cs typeface="+mn-lt"/>
                              </a:rPr>
                              <m:t>𝒙</m:t>
                            </m:r>
                            <m:r>
                              <a:rPr lang="en-US" sz="2400" b="0" i="1" dirty="0" smtClean="0">
                                <a:latin typeface="Cambria Math" panose="02040503050406030204" pitchFamily="18" charset="0"/>
                                <a:ea typeface="+mn-lt"/>
                                <a:cs typeface="+mn-lt"/>
                              </a:rPr>
                              <m:t>)</m:t>
                            </m:r>
                          </m:e>
                        </m:func>
                      </m:e>
                    </m:func>
                  </m:oMath>
                </a14:m>
                <a:endParaRPr lang="en-US" sz="240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p:txBody>
          </p:sp>
        </mc:Choice>
        <mc:Fallback xmlns="">
          <p:sp>
            <p:nvSpPr>
              <p:cNvPr id="50" name="Content Placeholder 2">
                <a:extLst>
                  <a:ext uri="{FF2B5EF4-FFF2-40B4-BE49-F238E27FC236}">
                    <a16:creationId xmlns:a16="http://schemas.microsoft.com/office/drawing/2014/main" id="{0622B7CC-AF74-4FB1-B8DC-000B3A9ED4B1}"/>
                  </a:ext>
                </a:extLst>
              </p:cNvPr>
              <p:cNvSpPr txBox="1">
                <a:spLocks noRot="1" noChangeAspect="1" noMove="1" noResize="1" noEditPoints="1" noAdjustHandles="1" noChangeArrowheads="1" noChangeShapeType="1" noTextEdit="1"/>
              </p:cNvSpPr>
              <p:nvPr/>
            </p:nvSpPr>
            <p:spPr>
              <a:xfrm>
                <a:off x="500348" y="1823264"/>
                <a:ext cx="5578660" cy="1246072"/>
              </a:xfrm>
              <a:prstGeom prst="rect">
                <a:avLst/>
              </a:prstGeom>
              <a:blipFill>
                <a:blip r:embed="rId2"/>
                <a:stretch>
                  <a:fillRect l="-3279" t="-390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3" name="Content Placeholder 2">
                <a:extLst>
                  <a:ext uri="{FF2B5EF4-FFF2-40B4-BE49-F238E27FC236}">
                    <a16:creationId xmlns:a16="http://schemas.microsoft.com/office/drawing/2014/main" id="{AD6A8F49-FAB1-464F-ADA8-0B6EFA8A7559}"/>
                  </a:ext>
                </a:extLst>
              </p:cNvPr>
              <p:cNvSpPr txBox="1">
                <a:spLocks/>
              </p:cNvSpPr>
              <p:nvPr/>
            </p:nvSpPr>
            <p:spPr>
              <a:xfrm>
                <a:off x="167565" y="2732295"/>
                <a:ext cx="3469642" cy="1130823"/>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endParaRPr lang="en-US" sz="2400" b="0" dirty="0">
                  <a:latin typeface="Calibri Light"/>
                  <a:ea typeface="+mn-lt"/>
                  <a:cs typeface="+mn-lt"/>
                </a:endParaRPr>
              </a:p>
              <a:p>
                <a:pPr marL="0" indent="0" algn="ctr">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mn-lt"/>
                          <a:cs typeface="+mn-lt"/>
                        </a:rPr>
                        <m:t>=</m:t>
                      </m:r>
                      <m:func>
                        <m:funcPr>
                          <m:ctrlPr>
                            <a:rPr lang="en-US" sz="2400" b="0" i="1" smtClean="0">
                              <a:latin typeface="Cambria Math" panose="02040503050406030204" pitchFamily="18" charset="0"/>
                              <a:ea typeface="+mn-lt"/>
                              <a:cs typeface="+mn-lt"/>
                            </a:rPr>
                          </m:ctrlPr>
                        </m:funcPr>
                        <m:fName>
                          <m:r>
                            <m:rPr>
                              <m:sty m:val="p"/>
                            </m:rPr>
                            <a:rPr lang="en-US" sz="2400" b="0" i="0" smtClean="0">
                              <a:latin typeface="Cambria Math" panose="02040503050406030204" pitchFamily="18" charset="0"/>
                              <a:ea typeface="+mn-lt"/>
                              <a:cs typeface="+mn-lt"/>
                            </a:rPr>
                            <m:t>arg</m:t>
                          </m:r>
                        </m:fName>
                        <m:e>
                          <m:func>
                            <m:funcPr>
                              <m:ctrlPr>
                                <a:rPr lang="en-US" sz="2400" b="0" i="1" smtClean="0">
                                  <a:latin typeface="Cambria Math" panose="02040503050406030204" pitchFamily="18" charset="0"/>
                                  <a:ea typeface="+mn-lt"/>
                                  <a:cs typeface="+mn-lt"/>
                                </a:rPr>
                              </m:ctrlPr>
                            </m:funcPr>
                            <m:fName>
                              <m:limLow>
                                <m:limLowPr>
                                  <m:ctrlPr>
                                    <a:rPr lang="en-US" sz="2400" b="0" i="1" smtClean="0">
                                      <a:latin typeface="Cambria Math" panose="02040503050406030204" pitchFamily="18" charset="0"/>
                                      <a:ea typeface="+mn-lt"/>
                                      <a:cs typeface="+mn-lt"/>
                                    </a:rPr>
                                  </m:ctrlPr>
                                </m:limLowPr>
                                <m:e>
                                  <m:r>
                                    <m:rPr>
                                      <m:sty m:val="p"/>
                                    </m:rPr>
                                    <a:rPr lang="en-US" sz="2400" b="0" i="0" smtClean="0">
                                      <a:latin typeface="Cambria Math" panose="02040503050406030204" pitchFamily="18" charset="0"/>
                                      <a:ea typeface="+mn-lt"/>
                                      <a:cs typeface="+mn-lt"/>
                                    </a:rPr>
                                    <m:t>min</m:t>
                                  </m:r>
                                </m:e>
                                <m:lim>
                                  <m:r>
                                    <a:rPr lang="en-US" sz="2400" b="0" i="1" smtClean="0">
                                      <a:latin typeface="Cambria Math" panose="02040503050406030204" pitchFamily="18" charset="0"/>
                                      <a:ea typeface="+mn-lt"/>
                                      <a:cs typeface="+mn-lt"/>
                                    </a:rPr>
                                    <m:t>𝑘</m:t>
                                  </m:r>
                                </m:lim>
                              </m:limLow>
                            </m:fName>
                            <m:e>
                              <m:sSub>
                                <m:sSubPr>
                                  <m:ctrlPr>
                                    <a:rPr lang="en-US" sz="240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𝐷</m:t>
                                  </m:r>
                                </m:e>
                                <m:sub>
                                  <m:r>
                                    <a:rPr lang="en-US" sz="2400" i="1">
                                      <a:latin typeface="Cambria Math" panose="02040503050406030204" pitchFamily="18" charset="0"/>
                                      <a:ea typeface="+mn-lt"/>
                                      <a:cs typeface="+mn-lt"/>
                                    </a:rPr>
                                    <m:t>𝑐</m:t>
                                  </m:r>
                                </m:sub>
                              </m:sSub>
                              <m:r>
                                <a:rPr lang="en-US" sz="2400" i="1">
                                  <a:latin typeface="Cambria Math" panose="02040503050406030204" pitchFamily="18" charset="0"/>
                                  <a:ea typeface="+mn-lt"/>
                                  <a:cs typeface="+mn-lt"/>
                                </a:rPr>
                                <m:t>(</m:t>
                              </m:r>
                              <m:sSub>
                                <m:sSubPr>
                                  <m:ctrlPr>
                                    <a:rPr lang="en-US" sz="2400" i="1">
                                      <a:latin typeface="Cambria Math" panose="02040503050406030204" pitchFamily="18" charset="0"/>
                                      <a:ea typeface="+mn-lt"/>
                                      <a:cs typeface="+mn-lt"/>
                                    </a:rPr>
                                  </m:ctrlPr>
                                </m:sSubPr>
                                <m:e>
                                  <m:acc>
                                    <m:accPr>
                                      <m:chr m:val="̂"/>
                                      <m:ctrlPr>
                                        <a:rPr lang="en-US" sz="2400" i="1">
                                          <a:latin typeface="Cambria Math" panose="02040503050406030204" pitchFamily="18" charset="0"/>
                                          <a:ea typeface="+mn-lt"/>
                                          <a:cs typeface="+mn-lt"/>
                                        </a:rPr>
                                      </m:ctrlPr>
                                    </m:accPr>
                                    <m:e>
                                      <m:r>
                                        <a:rPr lang="en-US" sz="2400" i="1">
                                          <a:latin typeface="Cambria Math" panose="02040503050406030204" pitchFamily="18" charset="0"/>
                                          <a:ea typeface="+mn-lt"/>
                                          <a:cs typeface="+mn-lt"/>
                                        </a:rPr>
                                        <m:t>𝑝</m:t>
                                      </m:r>
                                    </m:e>
                                  </m:acc>
                                </m:e>
                                <m:sub>
                                  <m:r>
                                    <a:rPr lang="en-US" sz="2400" b="1" i="1">
                                      <a:latin typeface="Cambria Math" panose="02040503050406030204" pitchFamily="18" charset="0"/>
                                      <a:ea typeface="+mn-lt"/>
                                      <a:cs typeface="+mn-lt"/>
                                    </a:rPr>
                                    <m:t>𝒙</m:t>
                                  </m:r>
                                </m:sub>
                              </m:sSub>
                              <m:r>
                                <a:rPr lang="en-US" sz="2400" i="1">
                                  <a:latin typeface="Cambria Math" panose="02040503050406030204" pitchFamily="18" charset="0"/>
                                  <a:ea typeface="+mn-lt"/>
                                  <a:cs typeface="+mn-lt"/>
                                </a:rPr>
                                <m:t>‖</m:t>
                              </m:r>
                              <m:sSub>
                                <m:sSubPr>
                                  <m:ctrlPr>
                                    <a:rPr lang="en-US" sz="2400" i="1">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i="1">
                                      <a:latin typeface="Cambria Math" panose="02040503050406030204" pitchFamily="18" charset="0"/>
                                      <a:ea typeface="+mn-lt"/>
                                      <a:cs typeface="+mn-lt"/>
                                    </a:rPr>
                                    <m:t>𝑘</m:t>
                                  </m:r>
                                </m:sub>
                              </m:sSub>
                              <m:r>
                                <a:rPr lang="en-US" sz="2400" i="1">
                                  <a:latin typeface="Cambria Math" panose="02040503050406030204" pitchFamily="18" charset="0"/>
                                  <a:ea typeface="+mn-lt"/>
                                  <a:cs typeface="+mn-lt"/>
                                </a:rPr>
                                <m:t>)</m:t>
                              </m:r>
                            </m:e>
                          </m:func>
                        </m:e>
                      </m:func>
                    </m:oMath>
                  </m:oMathPara>
                </a14:m>
                <a:endParaRPr lang="en-US" sz="240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p:txBody>
          </p:sp>
        </mc:Choice>
        <mc:Fallback xmlns="">
          <p:sp>
            <p:nvSpPr>
              <p:cNvPr id="53" name="Content Placeholder 2">
                <a:extLst>
                  <a:ext uri="{FF2B5EF4-FFF2-40B4-BE49-F238E27FC236}">
                    <a16:creationId xmlns:a16="http://schemas.microsoft.com/office/drawing/2014/main" id="{AD6A8F49-FAB1-464F-ADA8-0B6EFA8A7559}"/>
                  </a:ext>
                </a:extLst>
              </p:cNvPr>
              <p:cNvSpPr txBox="1">
                <a:spLocks noRot="1" noChangeAspect="1" noMove="1" noResize="1" noEditPoints="1" noAdjustHandles="1" noChangeArrowheads="1" noChangeShapeType="1" noTextEdit="1"/>
              </p:cNvSpPr>
              <p:nvPr/>
            </p:nvSpPr>
            <p:spPr>
              <a:xfrm>
                <a:off x="167565" y="2732295"/>
                <a:ext cx="3469642" cy="1130823"/>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4" name="Content Placeholder 2">
                <a:extLst>
                  <a:ext uri="{FF2B5EF4-FFF2-40B4-BE49-F238E27FC236}">
                    <a16:creationId xmlns:a16="http://schemas.microsoft.com/office/drawing/2014/main" id="{D6B11015-5E13-47A7-8D0A-81C7479E204C}"/>
                  </a:ext>
                </a:extLst>
              </p:cNvPr>
              <p:cNvSpPr txBox="1">
                <a:spLocks/>
              </p:cNvSpPr>
              <p:nvPr/>
            </p:nvSpPr>
            <p:spPr>
              <a:xfrm>
                <a:off x="373814" y="3338938"/>
                <a:ext cx="5578660" cy="1100176"/>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endParaRPr lang="en-US" sz="2400" b="0" dirty="0">
                  <a:latin typeface="Calibri Light"/>
                  <a:ea typeface="+mn-lt"/>
                  <a:cs typeface="+mn-lt"/>
                </a:endParaRPr>
              </a:p>
              <a:p>
                <a:pPr marL="0" indent="0" algn="ctr">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mn-lt"/>
                          <a:cs typeface="+mn-lt"/>
                        </a:rPr>
                        <m:t>=</m:t>
                      </m:r>
                      <m:func>
                        <m:funcPr>
                          <m:ctrlPr>
                            <a:rPr lang="en-US" sz="2400" b="0" i="1" smtClean="0">
                              <a:latin typeface="Cambria Math" panose="02040503050406030204" pitchFamily="18" charset="0"/>
                              <a:ea typeface="+mn-lt"/>
                              <a:cs typeface="+mn-lt"/>
                            </a:rPr>
                          </m:ctrlPr>
                        </m:funcPr>
                        <m:fName>
                          <m:r>
                            <m:rPr>
                              <m:sty m:val="p"/>
                            </m:rPr>
                            <a:rPr lang="en-US" sz="2400" b="0" i="0" smtClean="0">
                              <a:latin typeface="Cambria Math" panose="02040503050406030204" pitchFamily="18" charset="0"/>
                              <a:ea typeface="+mn-lt"/>
                              <a:cs typeface="+mn-lt"/>
                            </a:rPr>
                            <m:t>arg</m:t>
                          </m:r>
                        </m:fName>
                        <m:e>
                          <m:func>
                            <m:funcPr>
                              <m:ctrlPr>
                                <a:rPr lang="en-US" sz="2400" b="0" i="1" smtClean="0">
                                  <a:latin typeface="Cambria Math" panose="02040503050406030204" pitchFamily="18" charset="0"/>
                                  <a:ea typeface="+mn-lt"/>
                                  <a:cs typeface="+mn-lt"/>
                                </a:rPr>
                              </m:ctrlPr>
                            </m:funcPr>
                            <m:fName>
                              <m:limLow>
                                <m:limLowPr>
                                  <m:ctrlPr>
                                    <a:rPr lang="en-US" sz="2400" b="0" i="1" smtClean="0">
                                      <a:latin typeface="Cambria Math" panose="02040503050406030204" pitchFamily="18" charset="0"/>
                                      <a:ea typeface="+mn-lt"/>
                                      <a:cs typeface="+mn-lt"/>
                                    </a:rPr>
                                  </m:ctrlPr>
                                </m:limLowPr>
                                <m:e>
                                  <m:r>
                                    <m:rPr>
                                      <m:sty m:val="p"/>
                                    </m:rPr>
                                    <a:rPr lang="en-US" sz="2400" b="0" i="0" smtClean="0">
                                      <a:latin typeface="Cambria Math" panose="02040503050406030204" pitchFamily="18" charset="0"/>
                                      <a:ea typeface="+mn-lt"/>
                                      <a:cs typeface="+mn-lt"/>
                                    </a:rPr>
                                    <m:t>min</m:t>
                                  </m:r>
                                </m:e>
                                <m:lim>
                                  <m:r>
                                    <a:rPr lang="en-US" sz="2400" b="0" i="1" smtClean="0">
                                      <a:latin typeface="Cambria Math" panose="02040503050406030204" pitchFamily="18" charset="0"/>
                                      <a:ea typeface="+mn-lt"/>
                                      <a:cs typeface="+mn-lt"/>
                                    </a:rPr>
                                    <m:t>𝑘</m:t>
                                  </m:r>
                                </m:lim>
                              </m:limLow>
                            </m:fName>
                            <m:e>
                              <m:r>
                                <a:rPr lang="en-US" sz="2400" i="1">
                                  <a:latin typeface="Cambria Math" panose="02040503050406030204" pitchFamily="18" charset="0"/>
                                  <a:ea typeface="+mn-lt"/>
                                  <a:cs typeface="+mn-lt"/>
                                </a:rPr>
                                <m:t>𝐷</m:t>
                              </m:r>
                              <m:d>
                                <m:dPr>
                                  <m:ctrlPr>
                                    <a:rPr lang="en-US" sz="2400" i="1">
                                      <a:latin typeface="Cambria Math" panose="02040503050406030204" pitchFamily="18" charset="0"/>
                                      <a:ea typeface="+mn-lt"/>
                                      <a:cs typeface="+mn-lt"/>
                                    </a:rPr>
                                  </m:ctrlPr>
                                </m:dPr>
                                <m:e>
                                  <m:sSubSup>
                                    <m:sSubSupPr>
                                      <m:ctrlPr>
                                        <a:rPr lang="en-US" sz="2400" i="1" dirty="0">
                                          <a:latin typeface="Cambria Math" panose="02040503050406030204" pitchFamily="18" charset="0"/>
                                          <a:ea typeface="+mn-lt"/>
                                          <a:cs typeface="+mn-lt"/>
                                        </a:rPr>
                                      </m:ctrlPr>
                                    </m:sSubSupPr>
                                    <m:e>
                                      <m:acc>
                                        <m:accPr>
                                          <m:chr m:val="̂"/>
                                          <m:ctrlPr>
                                            <a:rPr lang="en-US" sz="2400" i="1">
                                              <a:latin typeface="Cambria Math" panose="02040503050406030204" pitchFamily="18" charset="0"/>
                                              <a:ea typeface="+mn-lt"/>
                                              <a:cs typeface="+mn-lt"/>
                                            </a:rPr>
                                          </m:ctrlPr>
                                        </m:accPr>
                                        <m:e>
                                          <m:r>
                                            <a:rPr lang="en-US" sz="2400" i="1">
                                              <a:latin typeface="Cambria Math" panose="02040503050406030204" pitchFamily="18" charset="0"/>
                                              <a:ea typeface="+mn-lt"/>
                                              <a:cs typeface="+mn-lt"/>
                                            </a:rPr>
                                            <m:t>𝑝</m:t>
                                          </m:r>
                                        </m:e>
                                      </m:acc>
                                    </m:e>
                                    <m:sub>
                                      <m:r>
                                        <a:rPr lang="en-US" sz="2400" b="1" i="1" dirty="0">
                                          <a:latin typeface="Cambria Math" panose="02040503050406030204" pitchFamily="18" charset="0"/>
                                          <a:ea typeface="+mn-lt"/>
                                          <a:cs typeface="+mn-lt"/>
                                        </a:rPr>
                                        <m:t>𝒙</m:t>
                                      </m:r>
                                    </m:sub>
                                    <m:sup>
                                      <m:d>
                                        <m:dPr>
                                          <m:ctrlPr>
                                            <a:rPr lang="en-US" sz="2400" i="1" dirty="0">
                                              <a:latin typeface="Cambria Math" panose="02040503050406030204" pitchFamily="18" charset="0"/>
                                              <a:ea typeface="+mn-lt"/>
                                              <a:cs typeface="+mn-lt"/>
                                            </a:rPr>
                                          </m:ctrlPr>
                                        </m:dPr>
                                        <m:e>
                                          <m:r>
                                            <a:rPr lang="en-US" sz="2400" i="1" dirty="0">
                                              <a:latin typeface="Cambria Math" panose="02040503050406030204" pitchFamily="18" charset="0"/>
                                              <a:ea typeface="+mn-lt"/>
                                              <a:cs typeface="+mn-lt"/>
                                            </a:rPr>
                                            <m:t>4</m:t>
                                          </m:r>
                                        </m:e>
                                      </m:d>
                                    </m:sup>
                                  </m:sSubSup>
                                  <m:r>
                                    <a:rPr lang="en-US" sz="2400" i="1">
                                      <a:latin typeface="Cambria Math" panose="02040503050406030204" pitchFamily="18" charset="0"/>
                                      <a:ea typeface="+mn-lt"/>
                                      <a:cs typeface="+mn-lt"/>
                                    </a:rPr>
                                    <m:t>‖</m:t>
                                  </m:r>
                                  <m:sSubSup>
                                    <m:sSubSupPr>
                                      <m:ctrlPr>
                                        <a:rPr lang="en-US" sz="2400" i="1" dirty="0">
                                          <a:latin typeface="Cambria Math" panose="02040503050406030204" pitchFamily="18" charset="0"/>
                                          <a:ea typeface="+mn-lt"/>
                                          <a:cs typeface="+mn-lt"/>
                                        </a:rPr>
                                      </m:ctrlPr>
                                    </m:sSubSupPr>
                                    <m:e>
                                      <m:r>
                                        <a:rPr lang="en-US" sz="2400" b="0" i="1" dirty="0" smtClean="0">
                                          <a:latin typeface="Cambria Math" panose="02040503050406030204" pitchFamily="18" charset="0"/>
                                          <a:ea typeface="+mn-lt"/>
                                          <a:cs typeface="+mn-lt"/>
                                        </a:rPr>
                                        <m:t>𝑝</m:t>
                                      </m:r>
                                    </m:e>
                                    <m:sub>
                                      <m:r>
                                        <a:rPr lang="en-US" sz="2400" i="1" dirty="0">
                                          <a:latin typeface="Cambria Math" panose="02040503050406030204" pitchFamily="18" charset="0"/>
                                          <a:ea typeface="+mn-lt"/>
                                          <a:cs typeface="+mn-lt"/>
                                        </a:rPr>
                                        <m:t>𝑘</m:t>
                                      </m:r>
                                    </m:sub>
                                    <m:sup>
                                      <m:d>
                                        <m:dPr>
                                          <m:ctrlPr>
                                            <a:rPr lang="en-US" sz="2400" i="1" dirty="0">
                                              <a:latin typeface="Cambria Math" panose="02040503050406030204" pitchFamily="18" charset="0"/>
                                              <a:ea typeface="+mn-lt"/>
                                              <a:cs typeface="+mn-lt"/>
                                            </a:rPr>
                                          </m:ctrlPr>
                                        </m:dPr>
                                        <m:e>
                                          <m:r>
                                            <a:rPr lang="en-US" sz="2400" i="1" dirty="0">
                                              <a:latin typeface="Cambria Math" panose="02040503050406030204" pitchFamily="18" charset="0"/>
                                              <a:ea typeface="+mn-lt"/>
                                              <a:cs typeface="+mn-lt"/>
                                            </a:rPr>
                                            <m:t>4</m:t>
                                          </m:r>
                                        </m:e>
                                      </m:d>
                                    </m:sup>
                                  </m:sSubSup>
                                </m:e>
                              </m:d>
                              <m:r>
                                <a:rPr lang="en-US" sz="2400" i="1">
                                  <a:latin typeface="Cambria Math" panose="02040503050406030204" pitchFamily="18" charset="0"/>
                                  <a:ea typeface="+mn-lt"/>
                                  <a:cs typeface="+mn-lt"/>
                                </a:rPr>
                                <m:t>−</m:t>
                              </m:r>
                              <m:r>
                                <a:rPr lang="en-US" sz="2400" i="1">
                                  <a:latin typeface="Cambria Math" panose="02040503050406030204" pitchFamily="18" charset="0"/>
                                  <a:ea typeface="+mn-lt"/>
                                  <a:cs typeface="+mn-lt"/>
                                </a:rPr>
                                <m:t>𝐷</m:t>
                              </m:r>
                              <m:d>
                                <m:dPr>
                                  <m:ctrlPr>
                                    <a:rPr lang="en-US" sz="2400" i="1">
                                      <a:latin typeface="Cambria Math" panose="02040503050406030204" pitchFamily="18" charset="0"/>
                                      <a:ea typeface="+mn-lt"/>
                                      <a:cs typeface="+mn-lt"/>
                                    </a:rPr>
                                  </m:ctrlPr>
                                </m:dPr>
                                <m:e>
                                  <m:sSubSup>
                                    <m:sSubSupPr>
                                      <m:ctrlPr>
                                        <a:rPr lang="en-US" sz="2400" i="1" dirty="0">
                                          <a:latin typeface="Cambria Math" panose="02040503050406030204" pitchFamily="18" charset="0"/>
                                          <a:ea typeface="+mn-lt"/>
                                          <a:cs typeface="+mn-lt"/>
                                        </a:rPr>
                                      </m:ctrlPr>
                                    </m:sSubSupPr>
                                    <m:e>
                                      <m:acc>
                                        <m:accPr>
                                          <m:chr m:val="̂"/>
                                          <m:ctrlPr>
                                            <a:rPr lang="en-US" sz="2400" i="1">
                                              <a:latin typeface="Cambria Math" panose="02040503050406030204" pitchFamily="18" charset="0"/>
                                              <a:ea typeface="+mn-lt"/>
                                              <a:cs typeface="+mn-lt"/>
                                            </a:rPr>
                                          </m:ctrlPr>
                                        </m:accPr>
                                        <m:e>
                                          <m:r>
                                            <a:rPr lang="en-US" sz="2400" i="1">
                                              <a:latin typeface="Cambria Math" panose="02040503050406030204" pitchFamily="18" charset="0"/>
                                              <a:ea typeface="+mn-lt"/>
                                              <a:cs typeface="+mn-lt"/>
                                            </a:rPr>
                                            <m:t>𝑝</m:t>
                                          </m:r>
                                        </m:e>
                                      </m:acc>
                                    </m:e>
                                    <m:sub>
                                      <m:r>
                                        <a:rPr lang="en-US" sz="2400" b="1" i="1" dirty="0">
                                          <a:latin typeface="Cambria Math" panose="02040503050406030204" pitchFamily="18" charset="0"/>
                                          <a:ea typeface="+mn-lt"/>
                                          <a:cs typeface="+mn-lt"/>
                                        </a:rPr>
                                        <m:t>𝒙</m:t>
                                      </m:r>
                                    </m:sub>
                                    <m:sup>
                                      <m:d>
                                        <m:dPr>
                                          <m:ctrlPr>
                                            <a:rPr lang="en-US" sz="2400" i="1" dirty="0">
                                              <a:latin typeface="Cambria Math" panose="02040503050406030204" pitchFamily="18" charset="0"/>
                                              <a:ea typeface="+mn-lt"/>
                                              <a:cs typeface="+mn-lt"/>
                                            </a:rPr>
                                          </m:ctrlPr>
                                        </m:dPr>
                                        <m:e>
                                          <m:r>
                                            <a:rPr lang="en-US" sz="2400" i="1" dirty="0">
                                              <a:latin typeface="Cambria Math" panose="02040503050406030204" pitchFamily="18" charset="0"/>
                                              <a:ea typeface="+mn-lt"/>
                                              <a:cs typeface="+mn-lt"/>
                                            </a:rPr>
                                            <m:t>3</m:t>
                                          </m:r>
                                        </m:e>
                                      </m:d>
                                    </m:sup>
                                  </m:sSubSup>
                                  <m:r>
                                    <a:rPr lang="en-US" sz="2400" i="1">
                                      <a:latin typeface="Cambria Math" panose="02040503050406030204" pitchFamily="18" charset="0"/>
                                      <a:ea typeface="+mn-lt"/>
                                      <a:cs typeface="+mn-lt"/>
                                    </a:rPr>
                                    <m:t>‖</m:t>
                                  </m:r>
                                  <m:sSubSup>
                                    <m:sSubSupPr>
                                      <m:ctrlPr>
                                        <a:rPr lang="en-US" sz="2400" i="1" dirty="0">
                                          <a:latin typeface="Cambria Math" panose="02040503050406030204" pitchFamily="18" charset="0"/>
                                          <a:ea typeface="+mn-lt"/>
                                          <a:cs typeface="+mn-lt"/>
                                        </a:rPr>
                                      </m:ctrlPr>
                                    </m:sSubSupPr>
                                    <m:e>
                                      <m:r>
                                        <a:rPr lang="en-US" sz="2400" b="0" i="1" dirty="0" smtClean="0">
                                          <a:latin typeface="Cambria Math" panose="02040503050406030204" pitchFamily="18" charset="0"/>
                                          <a:ea typeface="+mn-lt"/>
                                          <a:cs typeface="+mn-lt"/>
                                        </a:rPr>
                                        <m:t>𝑝</m:t>
                                      </m:r>
                                    </m:e>
                                    <m:sub>
                                      <m:r>
                                        <a:rPr lang="en-US" sz="2400" i="1" dirty="0">
                                          <a:latin typeface="Cambria Math" panose="02040503050406030204" pitchFamily="18" charset="0"/>
                                          <a:ea typeface="+mn-lt"/>
                                          <a:cs typeface="+mn-lt"/>
                                        </a:rPr>
                                        <m:t>𝑘</m:t>
                                      </m:r>
                                    </m:sub>
                                    <m:sup>
                                      <m:d>
                                        <m:dPr>
                                          <m:ctrlPr>
                                            <a:rPr lang="en-US" sz="2400" i="1" dirty="0">
                                              <a:latin typeface="Cambria Math" panose="02040503050406030204" pitchFamily="18" charset="0"/>
                                              <a:ea typeface="+mn-lt"/>
                                              <a:cs typeface="+mn-lt"/>
                                            </a:rPr>
                                          </m:ctrlPr>
                                        </m:dPr>
                                        <m:e>
                                          <m:r>
                                            <a:rPr lang="en-US" sz="2400" i="1" dirty="0">
                                              <a:latin typeface="Cambria Math" panose="02040503050406030204" pitchFamily="18" charset="0"/>
                                              <a:ea typeface="+mn-lt"/>
                                              <a:cs typeface="+mn-lt"/>
                                            </a:rPr>
                                            <m:t>3</m:t>
                                          </m:r>
                                        </m:e>
                                      </m:d>
                                    </m:sup>
                                  </m:sSubSup>
                                </m:e>
                              </m:d>
                            </m:e>
                          </m:func>
                        </m:e>
                      </m:func>
                    </m:oMath>
                  </m:oMathPara>
                </a14:m>
                <a:endParaRPr lang="en-US" sz="2400" dirty="0">
                  <a:latin typeface="Calibri Light"/>
                  <a:ea typeface="+mn-lt"/>
                  <a:cs typeface="+mn-lt"/>
                </a:endParaRPr>
              </a:p>
            </p:txBody>
          </p:sp>
        </mc:Choice>
        <mc:Fallback xmlns="">
          <p:sp>
            <p:nvSpPr>
              <p:cNvPr id="54" name="Content Placeholder 2">
                <a:extLst>
                  <a:ext uri="{FF2B5EF4-FFF2-40B4-BE49-F238E27FC236}">
                    <a16:creationId xmlns:a16="http://schemas.microsoft.com/office/drawing/2014/main" id="{D6B11015-5E13-47A7-8D0A-81C7479E204C}"/>
                  </a:ext>
                </a:extLst>
              </p:cNvPr>
              <p:cNvSpPr txBox="1">
                <a:spLocks noRot="1" noChangeAspect="1" noMove="1" noResize="1" noEditPoints="1" noAdjustHandles="1" noChangeArrowheads="1" noChangeShapeType="1" noTextEdit="1"/>
              </p:cNvSpPr>
              <p:nvPr/>
            </p:nvSpPr>
            <p:spPr>
              <a:xfrm>
                <a:off x="373814" y="3338938"/>
                <a:ext cx="5578660" cy="1100176"/>
              </a:xfrm>
              <a:prstGeom prst="rect">
                <a:avLst/>
              </a:prstGeom>
              <a:blipFill>
                <a:blip r:embed="rId4"/>
                <a:stretch>
                  <a:fillRect/>
                </a:stretch>
              </a:blipFill>
            </p:spPr>
            <p:txBody>
              <a:bodyPr/>
              <a:lstStyle/>
              <a:p>
                <a:r>
                  <a:rPr lang="en-US">
                    <a:noFill/>
                  </a:rPr>
                  <a:t> </a:t>
                </a:r>
              </a:p>
            </p:txBody>
          </p:sp>
        </mc:Fallback>
      </mc:AlternateContent>
      <p:cxnSp>
        <p:nvCxnSpPr>
          <p:cNvPr id="4" name="Straight Arrow Connector 3">
            <a:extLst>
              <a:ext uri="{FF2B5EF4-FFF2-40B4-BE49-F238E27FC236}">
                <a16:creationId xmlns:a16="http://schemas.microsoft.com/office/drawing/2014/main" id="{3F9493E5-9173-4048-9C73-39C9A57DCC30}"/>
              </a:ext>
            </a:extLst>
          </p:cNvPr>
          <p:cNvCxnSpPr/>
          <p:nvPr/>
        </p:nvCxnSpPr>
        <p:spPr>
          <a:xfrm flipH="1">
            <a:off x="3329601" y="2925473"/>
            <a:ext cx="638175" cy="360397"/>
          </a:xfrm>
          <a:prstGeom prst="straightConnector1">
            <a:avLst/>
          </a:prstGeom>
          <a:ln w="158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61E86C00-86A5-48D9-9E38-D37342FBC8C2}"/>
              </a:ext>
            </a:extLst>
          </p:cNvPr>
          <p:cNvSpPr txBox="1"/>
          <p:nvPr/>
        </p:nvSpPr>
        <p:spPr>
          <a:xfrm>
            <a:off x="3958250" y="2457578"/>
            <a:ext cx="1599645" cy="646331"/>
          </a:xfrm>
          <a:prstGeom prst="rect">
            <a:avLst/>
          </a:prstGeom>
          <a:noFill/>
        </p:spPr>
        <p:txBody>
          <a:bodyPr wrap="square" rtlCol="0">
            <a:spAutoFit/>
          </a:bodyPr>
          <a:lstStyle/>
          <a:p>
            <a:r>
              <a:rPr lang="en-US" dirty="0"/>
              <a:t>conditional KL divergence</a:t>
            </a:r>
          </a:p>
        </p:txBody>
      </p:sp>
      <p:sp>
        <p:nvSpPr>
          <p:cNvPr id="33" name="Freeform: Shape 32">
            <a:extLst>
              <a:ext uri="{FF2B5EF4-FFF2-40B4-BE49-F238E27FC236}">
                <a16:creationId xmlns:a16="http://schemas.microsoft.com/office/drawing/2014/main" id="{7409D597-3CD1-4D07-9851-79F5C88FE09F}"/>
              </a:ext>
            </a:extLst>
          </p:cNvPr>
          <p:cNvSpPr/>
          <p:nvPr/>
        </p:nvSpPr>
        <p:spPr>
          <a:xfrm>
            <a:off x="2103763" y="4311969"/>
            <a:ext cx="428625" cy="342900"/>
          </a:xfrm>
          <a:custGeom>
            <a:avLst/>
            <a:gdLst>
              <a:gd name="connsiteX0" fmla="*/ 428625 w 428625"/>
              <a:gd name="connsiteY0" fmla="*/ 0 h 342900"/>
              <a:gd name="connsiteX1" fmla="*/ 352425 w 428625"/>
              <a:gd name="connsiteY1" fmla="*/ 219075 h 342900"/>
              <a:gd name="connsiteX2" fmla="*/ 0 w 428625"/>
              <a:gd name="connsiteY2" fmla="*/ 342900 h 342900"/>
              <a:gd name="connsiteX3" fmla="*/ 0 w 428625"/>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428625" h="342900">
                <a:moveTo>
                  <a:pt x="428625" y="0"/>
                </a:moveTo>
                <a:cubicBezTo>
                  <a:pt x="426243" y="80962"/>
                  <a:pt x="423862" y="161925"/>
                  <a:pt x="352425" y="219075"/>
                </a:cubicBezTo>
                <a:cubicBezTo>
                  <a:pt x="280988" y="276225"/>
                  <a:pt x="0" y="342900"/>
                  <a:pt x="0" y="342900"/>
                </a:cubicBezTo>
                <a:lnTo>
                  <a:pt x="0" y="342900"/>
                </a:lnTo>
              </a:path>
            </a:pathLst>
          </a:custGeom>
          <a:noFill/>
          <a:ln>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7" name="TextBox 56">
                <a:extLst>
                  <a:ext uri="{FF2B5EF4-FFF2-40B4-BE49-F238E27FC236}">
                    <a16:creationId xmlns:a16="http://schemas.microsoft.com/office/drawing/2014/main" id="{D229CA79-8E29-4611-AFE9-5258D0DC1160}"/>
                  </a:ext>
                </a:extLst>
              </p:cNvPr>
              <p:cNvSpPr txBox="1"/>
              <p:nvPr/>
            </p:nvSpPr>
            <p:spPr>
              <a:xfrm>
                <a:off x="770494" y="4449791"/>
                <a:ext cx="1734836" cy="369332"/>
              </a:xfrm>
              <a:prstGeom prst="rect">
                <a:avLst/>
              </a:prstGeom>
              <a:noFill/>
            </p:spPr>
            <p:txBody>
              <a:bodyPr wrap="square" rtlCol="0">
                <a:spAutoFit/>
              </a:bodyPr>
              <a:lstStyle/>
              <a:p>
                <a:pPr algn="ctr"/>
                <a:r>
                  <a:rPr lang="en-US" dirty="0"/>
                  <a:t>TNF of </a:t>
                </a:r>
                <a14:m>
                  <m:oMath xmlns:m="http://schemas.openxmlformats.org/officeDocument/2006/math">
                    <m:r>
                      <a:rPr lang="en-US" b="1" i="1" smtClean="0">
                        <a:latin typeface="Cambria Math" panose="02040503050406030204" pitchFamily="18" charset="0"/>
                      </a:rPr>
                      <m:t>𝒙</m:t>
                    </m:r>
                  </m:oMath>
                </a14:m>
                <a:endParaRPr lang="en-US" b="1" dirty="0"/>
              </a:p>
            </p:txBody>
          </p:sp>
        </mc:Choice>
        <mc:Fallback xmlns="">
          <p:sp>
            <p:nvSpPr>
              <p:cNvPr id="57" name="TextBox 56">
                <a:extLst>
                  <a:ext uri="{FF2B5EF4-FFF2-40B4-BE49-F238E27FC236}">
                    <a16:creationId xmlns:a16="http://schemas.microsoft.com/office/drawing/2014/main" id="{D229CA79-8E29-4611-AFE9-5258D0DC1160}"/>
                  </a:ext>
                </a:extLst>
              </p:cNvPr>
              <p:cNvSpPr txBox="1">
                <a:spLocks noRot="1" noChangeAspect="1" noMove="1" noResize="1" noEditPoints="1" noAdjustHandles="1" noChangeArrowheads="1" noChangeShapeType="1" noTextEdit="1"/>
              </p:cNvSpPr>
              <p:nvPr/>
            </p:nvSpPr>
            <p:spPr>
              <a:xfrm>
                <a:off x="770494" y="4449791"/>
                <a:ext cx="1734836" cy="369332"/>
              </a:xfrm>
              <a:prstGeom prst="rect">
                <a:avLst/>
              </a:prstGeom>
              <a:blipFill>
                <a:blip r:embed="rId5"/>
                <a:stretch>
                  <a:fillRect t="-9836" b="-24590"/>
                </a:stretch>
              </a:blipFill>
            </p:spPr>
            <p:txBody>
              <a:bodyPr/>
              <a:lstStyle/>
              <a:p>
                <a:r>
                  <a:rPr lang="en-US">
                    <a:noFill/>
                  </a:rPr>
                  <a:t> </a:t>
                </a:r>
              </a:p>
            </p:txBody>
          </p:sp>
        </mc:Fallback>
      </mc:AlternateContent>
      <p:sp>
        <p:nvSpPr>
          <p:cNvPr id="35" name="Freeform: Shape 34">
            <a:extLst>
              <a:ext uri="{FF2B5EF4-FFF2-40B4-BE49-F238E27FC236}">
                <a16:creationId xmlns:a16="http://schemas.microsoft.com/office/drawing/2014/main" id="{1D99F24E-8104-4334-A393-D93C01D3746D}"/>
              </a:ext>
            </a:extLst>
          </p:cNvPr>
          <p:cNvSpPr/>
          <p:nvPr/>
        </p:nvSpPr>
        <p:spPr>
          <a:xfrm>
            <a:off x="3151513" y="4321494"/>
            <a:ext cx="113769" cy="323850"/>
          </a:xfrm>
          <a:custGeom>
            <a:avLst/>
            <a:gdLst>
              <a:gd name="connsiteX0" fmla="*/ 0 w 419100"/>
              <a:gd name="connsiteY0" fmla="*/ 0 h 323850"/>
              <a:gd name="connsiteX1" fmla="*/ 142875 w 419100"/>
              <a:gd name="connsiteY1" fmla="*/ 238125 h 323850"/>
              <a:gd name="connsiteX2" fmla="*/ 419100 w 419100"/>
              <a:gd name="connsiteY2" fmla="*/ 323850 h 323850"/>
            </a:gdLst>
            <a:ahLst/>
            <a:cxnLst>
              <a:cxn ang="0">
                <a:pos x="connsiteX0" y="connsiteY0"/>
              </a:cxn>
              <a:cxn ang="0">
                <a:pos x="connsiteX1" y="connsiteY1"/>
              </a:cxn>
              <a:cxn ang="0">
                <a:pos x="connsiteX2" y="connsiteY2"/>
              </a:cxn>
            </a:cxnLst>
            <a:rect l="l" t="t" r="r" b="b"/>
            <a:pathLst>
              <a:path w="419100" h="323850">
                <a:moveTo>
                  <a:pt x="0" y="0"/>
                </a:moveTo>
                <a:cubicBezTo>
                  <a:pt x="36512" y="92075"/>
                  <a:pt x="73025" y="184150"/>
                  <a:pt x="142875" y="238125"/>
                </a:cubicBezTo>
                <a:cubicBezTo>
                  <a:pt x="212725" y="292100"/>
                  <a:pt x="315912" y="307975"/>
                  <a:pt x="419100" y="323850"/>
                </a:cubicBezTo>
              </a:path>
            </a:pathLst>
          </a:custGeom>
          <a:noFill/>
          <a:ln>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2389C789-5E52-485F-BA88-F0BE2222228D}"/>
                  </a:ext>
                </a:extLst>
              </p:cNvPr>
              <p:cNvSpPr txBox="1"/>
              <p:nvPr/>
            </p:nvSpPr>
            <p:spPr>
              <a:xfrm>
                <a:off x="3108644" y="4478553"/>
                <a:ext cx="2031115" cy="369332"/>
              </a:xfrm>
              <a:prstGeom prst="rect">
                <a:avLst/>
              </a:prstGeom>
              <a:noFill/>
            </p:spPr>
            <p:txBody>
              <a:bodyPr wrap="square" rtlCol="0">
                <a:spAutoFit/>
              </a:bodyPr>
              <a:lstStyle/>
              <a:p>
                <a:pPr algn="ctr"/>
                <a:r>
                  <a:rPr lang="en-US" dirty="0"/>
                  <a:t>TNF of species </a:t>
                </a:r>
                <a14:m>
                  <m:oMath xmlns:m="http://schemas.openxmlformats.org/officeDocument/2006/math">
                    <m:r>
                      <a:rPr lang="en-US" b="0" i="1" smtClean="0">
                        <a:latin typeface="Cambria Math" panose="02040503050406030204" pitchFamily="18" charset="0"/>
                      </a:rPr>
                      <m:t>𝑘</m:t>
                    </m:r>
                  </m:oMath>
                </a14:m>
                <a:endParaRPr lang="en-US" dirty="0"/>
              </a:p>
            </p:txBody>
          </p:sp>
        </mc:Choice>
        <mc:Fallback xmlns="">
          <p:sp>
            <p:nvSpPr>
              <p:cNvPr id="60" name="TextBox 59">
                <a:extLst>
                  <a:ext uri="{FF2B5EF4-FFF2-40B4-BE49-F238E27FC236}">
                    <a16:creationId xmlns:a16="http://schemas.microsoft.com/office/drawing/2014/main" id="{2389C789-5E52-485F-BA88-F0BE2222228D}"/>
                  </a:ext>
                </a:extLst>
              </p:cNvPr>
              <p:cNvSpPr txBox="1">
                <a:spLocks noRot="1" noChangeAspect="1" noMove="1" noResize="1" noEditPoints="1" noAdjustHandles="1" noChangeArrowheads="1" noChangeShapeType="1" noTextEdit="1"/>
              </p:cNvSpPr>
              <p:nvPr/>
            </p:nvSpPr>
            <p:spPr>
              <a:xfrm>
                <a:off x="3108644" y="4478553"/>
                <a:ext cx="2031115" cy="369332"/>
              </a:xfrm>
              <a:prstGeom prst="rect">
                <a:avLst/>
              </a:prstGeom>
              <a:blipFill>
                <a:blip r:embed="rId6"/>
                <a:stretch>
                  <a:fillRect t="-10000" b="-26667"/>
                </a:stretch>
              </a:blipFill>
            </p:spPr>
            <p:txBody>
              <a:bodyPr/>
              <a:lstStyle/>
              <a:p>
                <a:r>
                  <a:rPr lang="en-US">
                    <a:noFill/>
                  </a:rPr>
                  <a:t> </a:t>
                </a:r>
              </a:p>
            </p:txBody>
          </p:sp>
        </mc:Fallback>
      </mc:AlternateContent>
      <p:sp>
        <p:nvSpPr>
          <p:cNvPr id="52" name="Oval 51">
            <a:extLst>
              <a:ext uri="{FF2B5EF4-FFF2-40B4-BE49-F238E27FC236}">
                <a16:creationId xmlns:a16="http://schemas.microsoft.com/office/drawing/2014/main" id="{5BC23211-D36D-4E7E-A7AF-F4695BB6621C}"/>
              </a:ext>
            </a:extLst>
          </p:cNvPr>
          <p:cNvSpPr/>
          <p:nvPr/>
        </p:nvSpPr>
        <p:spPr>
          <a:xfrm>
            <a:off x="10854081" y="228143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517F0B14-7A3A-430A-B5F7-87D1FC0573B4}"/>
              </a:ext>
            </a:extLst>
          </p:cNvPr>
          <p:cNvSpPr/>
          <p:nvPr/>
        </p:nvSpPr>
        <p:spPr>
          <a:xfrm>
            <a:off x="7331044" y="20663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85A1B501-E51D-46E4-81CF-8228341809B3}"/>
              </a:ext>
            </a:extLst>
          </p:cNvPr>
          <p:cNvSpPr/>
          <p:nvPr/>
        </p:nvSpPr>
        <p:spPr>
          <a:xfrm>
            <a:off x="8360816" y="516401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4839154-2C21-4137-8D9E-82C66424EF36}"/>
              </a:ext>
            </a:extLst>
          </p:cNvPr>
          <p:cNvSpPr/>
          <p:nvPr/>
        </p:nvSpPr>
        <p:spPr>
          <a:xfrm>
            <a:off x="8902565" y="536110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E8E87E06-391A-4960-8390-7D2CC2399EC5}"/>
              </a:ext>
            </a:extLst>
          </p:cNvPr>
          <p:cNvSpPr/>
          <p:nvPr/>
        </p:nvSpPr>
        <p:spPr>
          <a:xfrm>
            <a:off x="8041156" y="47747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9C0F3280-0A05-4A57-994C-B1B2DD367898}"/>
              </a:ext>
            </a:extLst>
          </p:cNvPr>
          <p:cNvSpPr/>
          <p:nvPr/>
        </p:nvSpPr>
        <p:spPr>
          <a:xfrm>
            <a:off x="9069581" y="502277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81AB994B-0F91-4B73-9562-3F3F3997330B}"/>
              </a:ext>
            </a:extLst>
          </p:cNvPr>
          <p:cNvSpPr/>
          <p:nvPr/>
        </p:nvSpPr>
        <p:spPr>
          <a:xfrm>
            <a:off x="11221536" y="297697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0B1B4457-75DC-4426-BD39-C63E436F8C29}"/>
              </a:ext>
            </a:extLst>
          </p:cNvPr>
          <p:cNvSpPr/>
          <p:nvPr/>
        </p:nvSpPr>
        <p:spPr>
          <a:xfrm>
            <a:off x="9156281" y="433814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645E542-F019-4BAC-8C81-BB2068033DD7}"/>
              </a:ext>
            </a:extLst>
          </p:cNvPr>
          <p:cNvSpPr/>
          <p:nvPr/>
        </p:nvSpPr>
        <p:spPr>
          <a:xfrm>
            <a:off x="10715067" y="222911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284BB245-FFC6-427F-9054-1E42526CDA69}"/>
              </a:ext>
            </a:extLst>
          </p:cNvPr>
          <p:cNvSpPr/>
          <p:nvPr/>
        </p:nvSpPr>
        <p:spPr>
          <a:xfrm>
            <a:off x="8497007" y="228359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928010B7-6BBF-4799-BF6B-B5BF87E35D70}"/>
              </a:ext>
            </a:extLst>
          </p:cNvPr>
          <p:cNvSpPr/>
          <p:nvPr/>
        </p:nvSpPr>
        <p:spPr>
          <a:xfrm>
            <a:off x="10854081" y="313692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787D3612-B82A-4735-B15F-3785C5982EDC}"/>
              </a:ext>
            </a:extLst>
          </p:cNvPr>
          <p:cNvSpPr/>
          <p:nvPr/>
        </p:nvSpPr>
        <p:spPr>
          <a:xfrm>
            <a:off x="10241249" y="336881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4EB5DE06-8DDE-4EC7-852E-930165A32A01}"/>
              </a:ext>
            </a:extLst>
          </p:cNvPr>
          <p:cNvSpPr/>
          <p:nvPr/>
        </p:nvSpPr>
        <p:spPr>
          <a:xfrm>
            <a:off x="8853777" y="254888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91FDEB13-0A34-4392-9FF0-8AEA9AE49E4E}"/>
              </a:ext>
            </a:extLst>
          </p:cNvPr>
          <p:cNvSpPr/>
          <p:nvPr/>
        </p:nvSpPr>
        <p:spPr>
          <a:xfrm>
            <a:off x="9735948" y="543752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B7C91DB6-3A85-4F7A-8063-B42A71EFE986}"/>
              </a:ext>
            </a:extLst>
          </p:cNvPr>
          <p:cNvSpPr/>
          <p:nvPr/>
        </p:nvSpPr>
        <p:spPr>
          <a:xfrm>
            <a:off x="8051418" y="249305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57403C53-055B-4392-ADD2-155DEFEA757E}"/>
              </a:ext>
            </a:extLst>
          </p:cNvPr>
          <p:cNvSpPr/>
          <p:nvPr/>
        </p:nvSpPr>
        <p:spPr>
          <a:xfrm>
            <a:off x="8300574" y="188720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ECF43AF-F007-49CF-A2DE-B84AE27757F8}"/>
              </a:ext>
            </a:extLst>
          </p:cNvPr>
          <p:cNvSpPr/>
          <p:nvPr/>
        </p:nvSpPr>
        <p:spPr>
          <a:xfrm>
            <a:off x="10168097" y="256037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C148A07D-ABFA-489D-A697-5D0CA8497248}"/>
              </a:ext>
            </a:extLst>
          </p:cNvPr>
          <p:cNvSpPr/>
          <p:nvPr/>
        </p:nvSpPr>
        <p:spPr>
          <a:xfrm>
            <a:off x="8245444" y="29807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A8B196D0-5534-4D76-A3C2-C0266BC0C2E8}"/>
              </a:ext>
            </a:extLst>
          </p:cNvPr>
          <p:cNvSpPr/>
          <p:nvPr/>
        </p:nvSpPr>
        <p:spPr>
          <a:xfrm>
            <a:off x="9661698" y="475997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9236A459-3CBE-4C05-B276-1A5082D07B27}"/>
              </a:ext>
            </a:extLst>
          </p:cNvPr>
          <p:cNvSpPr/>
          <p:nvPr/>
        </p:nvSpPr>
        <p:spPr>
          <a:xfrm>
            <a:off x="10715067" y="273025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67FF8301-86F2-46EB-82B1-72592DC8D9EF}"/>
              </a:ext>
            </a:extLst>
          </p:cNvPr>
          <p:cNvSpPr/>
          <p:nvPr/>
        </p:nvSpPr>
        <p:spPr>
          <a:xfrm>
            <a:off x="8954673" y="441129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90D53B91-88A3-459A-A10E-0898AF2A4F9B}"/>
              </a:ext>
            </a:extLst>
          </p:cNvPr>
          <p:cNvSpPr/>
          <p:nvPr/>
        </p:nvSpPr>
        <p:spPr>
          <a:xfrm>
            <a:off x="9518556" y="523695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AB5844A7-EEB3-4477-B53D-BF773F8D5787}"/>
              </a:ext>
            </a:extLst>
          </p:cNvPr>
          <p:cNvSpPr/>
          <p:nvPr/>
        </p:nvSpPr>
        <p:spPr>
          <a:xfrm>
            <a:off x="11445709" y="203321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C3179EA3-3C3C-4068-AC3C-6623A8608BDC}"/>
              </a:ext>
            </a:extLst>
          </p:cNvPr>
          <p:cNvSpPr/>
          <p:nvPr/>
        </p:nvSpPr>
        <p:spPr>
          <a:xfrm>
            <a:off x="7635844" y="23711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DC0149F-BD6F-4E2A-918A-4C2FA6299FA4}"/>
              </a:ext>
            </a:extLst>
          </p:cNvPr>
          <p:cNvSpPr/>
          <p:nvPr/>
        </p:nvSpPr>
        <p:spPr>
          <a:xfrm>
            <a:off x="7347253" y="378488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a:extLst>
              <a:ext uri="{FF2B5EF4-FFF2-40B4-BE49-F238E27FC236}">
                <a16:creationId xmlns:a16="http://schemas.microsoft.com/office/drawing/2014/main" id="{7DD0AE16-BD57-4DAF-A19E-0482230AA661}"/>
              </a:ext>
            </a:extLst>
          </p:cNvPr>
          <p:cNvSpPr/>
          <p:nvPr/>
        </p:nvSpPr>
        <p:spPr>
          <a:xfrm>
            <a:off x="9866719" y="15771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BF5DA0D-1933-4A6A-9889-0C570EFB6429}"/>
              </a:ext>
            </a:extLst>
          </p:cNvPr>
          <p:cNvSpPr/>
          <p:nvPr/>
        </p:nvSpPr>
        <p:spPr>
          <a:xfrm>
            <a:off x="10832291" y="440624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485FEE5-16E7-4C34-8D00-8542029FB91B}"/>
              </a:ext>
            </a:extLst>
          </p:cNvPr>
          <p:cNvSpPr/>
          <p:nvPr/>
        </p:nvSpPr>
        <p:spPr>
          <a:xfrm>
            <a:off x="11472580" y="430529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Isosceles Triangle 96">
            <a:extLst>
              <a:ext uri="{FF2B5EF4-FFF2-40B4-BE49-F238E27FC236}">
                <a16:creationId xmlns:a16="http://schemas.microsoft.com/office/drawing/2014/main" id="{3CFF5FA8-2243-4D5E-A904-5E35B2F205A7}"/>
              </a:ext>
            </a:extLst>
          </p:cNvPr>
          <p:cNvSpPr/>
          <p:nvPr/>
        </p:nvSpPr>
        <p:spPr>
          <a:xfrm>
            <a:off x="5559590" y="1451305"/>
            <a:ext cx="5372100" cy="43053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9" name="Picture 48">
            <a:extLst>
              <a:ext uri="{FF2B5EF4-FFF2-40B4-BE49-F238E27FC236}">
                <a16:creationId xmlns:a16="http://schemas.microsoft.com/office/drawing/2014/main" id="{6C21CD25-B1B3-44E9-99FA-5EE6C25A40A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703449" y="4755335"/>
            <a:ext cx="328380" cy="280285"/>
          </a:xfrm>
          <a:prstGeom prst="rect">
            <a:avLst/>
          </a:prstGeom>
        </p:spPr>
      </p:pic>
      <p:pic>
        <p:nvPicPr>
          <p:cNvPr id="91" name="Picture 90" descr="A drawing of a face&#10;&#10;Description automatically generated">
            <a:extLst>
              <a:ext uri="{FF2B5EF4-FFF2-40B4-BE49-F238E27FC236}">
                <a16:creationId xmlns:a16="http://schemas.microsoft.com/office/drawing/2014/main" id="{A9A27B97-123D-46F1-B564-FDED512798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045384" y="2104817"/>
            <a:ext cx="371514" cy="321016"/>
          </a:xfrm>
          <a:prstGeom prst="rect">
            <a:avLst/>
          </a:prstGeom>
        </p:spPr>
      </p:pic>
      <p:pic>
        <p:nvPicPr>
          <p:cNvPr id="92" name="Picture 91" descr="A drawing of a cartoon character&#10;&#10;Description automatically generated">
            <a:extLst>
              <a:ext uri="{FF2B5EF4-FFF2-40B4-BE49-F238E27FC236}">
                <a16:creationId xmlns:a16="http://schemas.microsoft.com/office/drawing/2014/main" id="{4BFBC611-2A1B-4459-99E0-A8EB7806D77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813401" y="2423816"/>
            <a:ext cx="267732" cy="274685"/>
          </a:xfrm>
          <a:prstGeom prst="rect">
            <a:avLst/>
          </a:prstGeom>
        </p:spPr>
      </p:pic>
      <mc:AlternateContent xmlns:mc="http://schemas.openxmlformats.org/markup-compatibility/2006" xmlns:a14="http://schemas.microsoft.com/office/drawing/2010/main">
        <mc:Choice Requires="a14">
          <p:sp>
            <p:nvSpPr>
              <p:cNvPr id="93" name="TextBox 92">
                <a:extLst>
                  <a:ext uri="{FF2B5EF4-FFF2-40B4-BE49-F238E27FC236}">
                    <a16:creationId xmlns:a16="http://schemas.microsoft.com/office/drawing/2014/main" id="{EA12F2C5-7A99-40EE-B1BE-C29F872B7ECD}"/>
                  </a:ext>
                </a:extLst>
              </p:cNvPr>
              <p:cNvSpPr txBox="1"/>
              <p:nvPr/>
            </p:nvSpPr>
            <p:spPr>
              <a:xfrm>
                <a:off x="11014512" y="2277171"/>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93" name="TextBox 92">
                <a:extLst>
                  <a:ext uri="{FF2B5EF4-FFF2-40B4-BE49-F238E27FC236}">
                    <a16:creationId xmlns:a16="http://schemas.microsoft.com/office/drawing/2014/main" id="{EA12F2C5-7A99-40EE-B1BE-C29F872B7ECD}"/>
                  </a:ext>
                </a:extLst>
              </p:cNvPr>
              <p:cNvSpPr txBox="1">
                <a:spLocks noRot="1" noChangeAspect="1" noMove="1" noResize="1" noEditPoints="1" noAdjustHandles="1" noChangeArrowheads="1" noChangeShapeType="1" noTextEdit="1"/>
              </p:cNvSpPr>
              <p:nvPr/>
            </p:nvSpPr>
            <p:spPr>
              <a:xfrm>
                <a:off x="11014512" y="2277171"/>
                <a:ext cx="386307" cy="369332"/>
              </a:xfrm>
              <a:prstGeom prst="rect">
                <a:avLst/>
              </a:prstGeom>
              <a:blipFill>
                <a:blip r:embed="rId1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a:extLst>
                  <a:ext uri="{FF2B5EF4-FFF2-40B4-BE49-F238E27FC236}">
                    <a16:creationId xmlns:a16="http://schemas.microsoft.com/office/drawing/2014/main" id="{0493B18E-ED2E-4552-A6E1-20317602C574}"/>
                  </a:ext>
                </a:extLst>
              </p:cNvPr>
              <p:cNvSpPr txBox="1"/>
              <p:nvPr/>
            </p:nvSpPr>
            <p:spPr>
              <a:xfrm>
                <a:off x="7767798" y="2040429"/>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94" name="TextBox 93">
                <a:extLst>
                  <a:ext uri="{FF2B5EF4-FFF2-40B4-BE49-F238E27FC236}">
                    <a16:creationId xmlns:a16="http://schemas.microsoft.com/office/drawing/2014/main" id="{0493B18E-ED2E-4552-A6E1-20317602C574}"/>
                  </a:ext>
                </a:extLst>
              </p:cNvPr>
              <p:cNvSpPr txBox="1">
                <a:spLocks noRot="1" noChangeAspect="1" noMove="1" noResize="1" noEditPoints="1" noAdjustHandles="1" noChangeArrowheads="1" noChangeShapeType="1" noTextEdit="1"/>
              </p:cNvSpPr>
              <p:nvPr/>
            </p:nvSpPr>
            <p:spPr>
              <a:xfrm>
                <a:off x="7767798" y="2040429"/>
                <a:ext cx="386307" cy="369332"/>
              </a:xfrm>
              <a:prstGeom prst="rect">
                <a:avLst/>
              </a:prstGeom>
              <a:blipFill>
                <a:blip r:embed="rId11"/>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48E312F6-EB4B-4C2B-A663-D152728400C6}"/>
                  </a:ext>
                </a:extLst>
              </p:cNvPr>
              <p:cNvSpPr txBox="1"/>
              <p:nvPr/>
            </p:nvSpPr>
            <p:spPr>
              <a:xfrm>
                <a:off x="8358072" y="4645421"/>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95" name="TextBox 94">
                <a:extLst>
                  <a:ext uri="{FF2B5EF4-FFF2-40B4-BE49-F238E27FC236}">
                    <a16:creationId xmlns:a16="http://schemas.microsoft.com/office/drawing/2014/main" id="{48E312F6-EB4B-4C2B-A663-D152728400C6}"/>
                  </a:ext>
                </a:extLst>
              </p:cNvPr>
              <p:cNvSpPr txBox="1">
                <a:spLocks noRot="1" noChangeAspect="1" noMove="1" noResize="1" noEditPoints="1" noAdjustHandles="1" noChangeArrowheads="1" noChangeShapeType="1" noTextEdit="1"/>
              </p:cNvSpPr>
              <p:nvPr/>
            </p:nvSpPr>
            <p:spPr>
              <a:xfrm>
                <a:off x="8358072" y="4645421"/>
                <a:ext cx="386307" cy="369332"/>
              </a:xfrm>
              <a:prstGeom prst="rect">
                <a:avLst/>
              </a:prstGeom>
              <a:blipFill>
                <a:blip r:embed="rId1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6" name="TextBox 95">
                <a:extLst>
                  <a:ext uri="{FF2B5EF4-FFF2-40B4-BE49-F238E27FC236}">
                    <a16:creationId xmlns:a16="http://schemas.microsoft.com/office/drawing/2014/main" id="{C18A34F5-9C38-4B1F-8BF5-0E8BF149F80F}"/>
                  </a:ext>
                </a:extLst>
              </p:cNvPr>
              <p:cNvSpPr txBox="1"/>
              <p:nvPr/>
            </p:nvSpPr>
            <p:spPr>
              <a:xfrm>
                <a:off x="10047593" y="199390"/>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96" name="TextBox 95">
                <a:extLst>
                  <a:ext uri="{FF2B5EF4-FFF2-40B4-BE49-F238E27FC236}">
                    <a16:creationId xmlns:a16="http://schemas.microsoft.com/office/drawing/2014/main" id="{C18A34F5-9C38-4B1F-8BF5-0E8BF149F80F}"/>
                  </a:ext>
                </a:extLst>
              </p:cNvPr>
              <p:cNvSpPr txBox="1">
                <a:spLocks noRot="1" noChangeAspect="1" noMove="1" noResize="1" noEditPoints="1" noAdjustHandles="1" noChangeArrowheads="1" noChangeShapeType="1" noTextEdit="1"/>
              </p:cNvSpPr>
              <p:nvPr/>
            </p:nvSpPr>
            <p:spPr>
              <a:xfrm>
                <a:off x="10047593" y="199390"/>
                <a:ext cx="1422395" cy="369332"/>
              </a:xfrm>
              <a:prstGeom prst="rect">
                <a:avLst/>
              </a:prstGeom>
              <a:blipFill>
                <a:blip r:embed="rId1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8" name="TextBox 97">
                <a:extLst>
                  <a:ext uri="{FF2B5EF4-FFF2-40B4-BE49-F238E27FC236}">
                    <a16:creationId xmlns:a16="http://schemas.microsoft.com/office/drawing/2014/main" id="{A53EFD3D-802B-4CEB-90A1-A1D8B347F92F}"/>
                  </a:ext>
                </a:extLst>
              </p:cNvPr>
              <p:cNvSpPr txBox="1"/>
              <p:nvPr/>
            </p:nvSpPr>
            <p:spPr>
              <a:xfrm>
                <a:off x="10031270" y="517525"/>
                <a:ext cx="10837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98" name="TextBox 97">
                <a:extLst>
                  <a:ext uri="{FF2B5EF4-FFF2-40B4-BE49-F238E27FC236}">
                    <a16:creationId xmlns:a16="http://schemas.microsoft.com/office/drawing/2014/main" id="{A53EFD3D-802B-4CEB-90A1-A1D8B347F92F}"/>
                  </a:ext>
                </a:extLst>
              </p:cNvPr>
              <p:cNvSpPr txBox="1">
                <a:spLocks noRot="1" noChangeAspect="1" noMove="1" noResize="1" noEditPoints="1" noAdjustHandles="1" noChangeArrowheads="1" noChangeShapeType="1" noTextEdit="1"/>
              </p:cNvSpPr>
              <p:nvPr/>
            </p:nvSpPr>
            <p:spPr>
              <a:xfrm>
                <a:off x="10031270" y="517525"/>
                <a:ext cx="1083743" cy="369332"/>
              </a:xfrm>
              <a:prstGeom prst="rect">
                <a:avLst/>
              </a:prstGeom>
              <a:blipFill>
                <a:blip r:embed="rId14"/>
                <a:stretch>
                  <a:fillRect t="-10000" r="-50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TextBox 98">
                <a:extLst>
                  <a:ext uri="{FF2B5EF4-FFF2-40B4-BE49-F238E27FC236}">
                    <a16:creationId xmlns:a16="http://schemas.microsoft.com/office/drawing/2014/main" id="{E7101150-0BB5-4EBD-AA14-A3016E5F6967}"/>
                  </a:ext>
                </a:extLst>
              </p:cNvPr>
              <p:cNvSpPr txBox="1"/>
              <p:nvPr/>
            </p:nvSpPr>
            <p:spPr>
              <a:xfrm>
                <a:off x="10019078" y="879932"/>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99" name="TextBox 98">
                <a:extLst>
                  <a:ext uri="{FF2B5EF4-FFF2-40B4-BE49-F238E27FC236}">
                    <a16:creationId xmlns:a16="http://schemas.microsoft.com/office/drawing/2014/main" id="{E7101150-0BB5-4EBD-AA14-A3016E5F6967}"/>
                  </a:ext>
                </a:extLst>
              </p:cNvPr>
              <p:cNvSpPr txBox="1">
                <a:spLocks noRot="1" noChangeAspect="1" noMove="1" noResize="1" noEditPoints="1" noAdjustHandles="1" noChangeArrowheads="1" noChangeShapeType="1" noTextEdit="1"/>
              </p:cNvSpPr>
              <p:nvPr/>
            </p:nvSpPr>
            <p:spPr>
              <a:xfrm>
                <a:off x="10019078" y="879932"/>
                <a:ext cx="1313234" cy="369332"/>
              </a:xfrm>
              <a:prstGeom prst="rect">
                <a:avLst/>
              </a:prstGeom>
              <a:blipFill>
                <a:blip r:embed="rId15"/>
                <a:stretch>
                  <a:fillRect b="-13115"/>
                </a:stretch>
              </a:blipFill>
            </p:spPr>
            <p:txBody>
              <a:bodyPr/>
              <a:lstStyle/>
              <a:p>
                <a:r>
                  <a:rPr lang="en-US">
                    <a:noFill/>
                  </a:rPr>
                  <a:t> </a:t>
                </a:r>
              </a:p>
            </p:txBody>
          </p:sp>
        </mc:Fallback>
      </mc:AlternateContent>
      <p:pic>
        <p:nvPicPr>
          <p:cNvPr id="3" name="Picture 6">
            <a:extLst>
              <a:ext uri="{FF2B5EF4-FFF2-40B4-BE49-F238E27FC236}">
                <a16:creationId xmlns:a16="http://schemas.microsoft.com/office/drawing/2014/main" id="{40E39938-4E47-49C5-84E9-C07D50E714A3}"/>
              </a:ext>
            </a:extLst>
          </p:cNvPr>
          <p:cNvPicPr>
            <a:picLocks noChangeAspect="1"/>
          </p:cNvPicPr>
          <p:nvPr/>
        </p:nvPicPr>
        <p:blipFill>
          <a:blip r:embed="rId16"/>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3718933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7"/>
                                        </p:tgtEl>
                                        <p:attrNameLst>
                                          <p:attrName>style.visibility</p:attrName>
                                        </p:attrNameLst>
                                      </p:cBhvr>
                                      <p:to>
                                        <p:strVal val="visible"/>
                                      </p:to>
                                    </p:set>
                                    <p:animEffect transition="in" filter="fade">
                                      <p:cBhvr>
                                        <p:cTn id="29" dur="1000"/>
                                        <p:tgtEl>
                                          <p:spTgt spid="97"/>
                                        </p:tgtEl>
                                      </p:cBhvr>
                                    </p:animEffect>
                                    <p:anim calcmode="lin" valueType="num">
                                      <p:cBhvr>
                                        <p:cTn id="30" dur="1000" fill="hold"/>
                                        <p:tgtEl>
                                          <p:spTgt spid="97"/>
                                        </p:tgtEl>
                                        <p:attrNameLst>
                                          <p:attrName>ppt_x</p:attrName>
                                        </p:attrNameLst>
                                      </p:cBhvr>
                                      <p:tavLst>
                                        <p:tav tm="0">
                                          <p:val>
                                            <p:strVal val="#ppt_x"/>
                                          </p:val>
                                        </p:tav>
                                        <p:tav tm="100000">
                                          <p:val>
                                            <p:strVal val="#ppt_x"/>
                                          </p:val>
                                        </p:tav>
                                      </p:tavLst>
                                    </p:anim>
                                    <p:anim calcmode="lin" valueType="num">
                                      <p:cBhvr>
                                        <p:cTn id="31" dur="1000" fill="hold"/>
                                        <p:tgtEl>
                                          <p:spTgt spid="97"/>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grpId="1" nodeType="clickEffect">
                                  <p:stCondLst>
                                    <p:cond delay="0"/>
                                  </p:stCondLst>
                                  <p:childTnLst>
                                    <p:animEffect transition="out" filter="fade">
                                      <p:cBhvr>
                                        <p:cTn id="35" dur="500"/>
                                        <p:tgtEl>
                                          <p:spTgt spid="5"/>
                                        </p:tgtEl>
                                      </p:cBhvr>
                                    </p:animEffect>
                                    <p:set>
                                      <p:cBhvr>
                                        <p:cTn id="36" dur="1" fill="hold">
                                          <p:stCondLst>
                                            <p:cond delay="499"/>
                                          </p:stCondLst>
                                        </p:cTn>
                                        <p:tgtEl>
                                          <p:spTgt spid="5"/>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4"/>
                                        </p:tgtEl>
                                      </p:cBhvr>
                                    </p:animEffect>
                                    <p:set>
                                      <p:cBhvr>
                                        <p:cTn id="39" dur="1" fill="hold">
                                          <p:stCondLst>
                                            <p:cond delay="499"/>
                                          </p:stCondLst>
                                        </p:cTn>
                                        <p:tgtEl>
                                          <p:spTgt spid="4"/>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54"/>
                                        </p:tgtEl>
                                      </p:cBhvr>
                                    </p:animEffect>
                                    <p:set>
                                      <p:cBhvr>
                                        <p:cTn id="42" dur="1" fill="hold">
                                          <p:stCondLst>
                                            <p:cond delay="499"/>
                                          </p:stCondLst>
                                        </p:cTn>
                                        <p:tgtEl>
                                          <p:spTgt spid="54"/>
                                        </p:tgtEl>
                                        <p:attrNameLst>
                                          <p:attrName>style.visibility</p:attrName>
                                        </p:attrNameLst>
                                      </p:cBhvr>
                                      <p:to>
                                        <p:strVal val="hidden"/>
                                      </p:to>
                                    </p:set>
                                  </p:childTnLst>
                                </p:cTn>
                              </p:par>
                              <p:par>
                                <p:cTn id="43" presetID="10" presetClass="exit" presetSubtype="0" fill="hold" grpId="1" nodeType="withEffect">
                                  <p:stCondLst>
                                    <p:cond delay="0"/>
                                  </p:stCondLst>
                                  <p:childTnLst>
                                    <p:animEffect transition="out" filter="fade">
                                      <p:cBhvr>
                                        <p:cTn id="44" dur="500"/>
                                        <p:tgtEl>
                                          <p:spTgt spid="33"/>
                                        </p:tgtEl>
                                      </p:cBhvr>
                                    </p:animEffect>
                                    <p:set>
                                      <p:cBhvr>
                                        <p:cTn id="45" dur="1" fill="hold">
                                          <p:stCondLst>
                                            <p:cond delay="499"/>
                                          </p:stCondLst>
                                        </p:cTn>
                                        <p:tgtEl>
                                          <p:spTgt spid="33"/>
                                        </p:tgtEl>
                                        <p:attrNameLst>
                                          <p:attrName>style.visibility</p:attrName>
                                        </p:attrNameLst>
                                      </p:cBhvr>
                                      <p:to>
                                        <p:strVal val="hidden"/>
                                      </p:to>
                                    </p:set>
                                  </p:childTnLst>
                                </p:cTn>
                              </p:par>
                              <p:par>
                                <p:cTn id="46" presetID="10" presetClass="exit" presetSubtype="0" fill="hold" grpId="1" nodeType="withEffect">
                                  <p:stCondLst>
                                    <p:cond delay="0"/>
                                  </p:stCondLst>
                                  <p:childTnLst>
                                    <p:animEffect transition="out" filter="fade">
                                      <p:cBhvr>
                                        <p:cTn id="47" dur="500"/>
                                        <p:tgtEl>
                                          <p:spTgt spid="57"/>
                                        </p:tgtEl>
                                      </p:cBhvr>
                                    </p:animEffect>
                                    <p:set>
                                      <p:cBhvr>
                                        <p:cTn id="48" dur="1" fill="hold">
                                          <p:stCondLst>
                                            <p:cond delay="499"/>
                                          </p:stCondLst>
                                        </p:cTn>
                                        <p:tgtEl>
                                          <p:spTgt spid="57"/>
                                        </p:tgtEl>
                                        <p:attrNameLst>
                                          <p:attrName>style.visibility</p:attrName>
                                        </p:attrNameLst>
                                      </p:cBhvr>
                                      <p:to>
                                        <p:strVal val="hidden"/>
                                      </p:to>
                                    </p:set>
                                  </p:childTnLst>
                                </p:cTn>
                              </p:par>
                              <p:par>
                                <p:cTn id="49" presetID="10" presetClass="exit" presetSubtype="0" fill="hold" grpId="1" nodeType="withEffect">
                                  <p:stCondLst>
                                    <p:cond delay="0"/>
                                  </p:stCondLst>
                                  <p:childTnLst>
                                    <p:animEffect transition="out" filter="fade">
                                      <p:cBhvr>
                                        <p:cTn id="50" dur="500"/>
                                        <p:tgtEl>
                                          <p:spTgt spid="35"/>
                                        </p:tgtEl>
                                      </p:cBhvr>
                                    </p:animEffect>
                                    <p:set>
                                      <p:cBhvr>
                                        <p:cTn id="51" dur="1" fill="hold">
                                          <p:stCondLst>
                                            <p:cond delay="499"/>
                                          </p:stCondLst>
                                        </p:cTn>
                                        <p:tgtEl>
                                          <p:spTgt spid="35"/>
                                        </p:tgtEl>
                                        <p:attrNameLst>
                                          <p:attrName>style.visibility</p:attrName>
                                        </p:attrNameLst>
                                      </p:cBhvr>
                                      <p:to>
                                        <p:strVal val="hidden"/>
                                      </p:to>
                                    </p:set>
                                  </p:childTnLst>
                                </p:cTn>
                              </p:par>
                              <p:par>
                                <p:cTn id="52" presetID="10" presetClass="exit" presetSubtype="0" fill="hold" grpId="1" nodeType="withEffect">
                                  <p:stCondLst>
                                    <p:cond delay="0"/>
                                  </p:stCondLst>
                                  <p:childTnLst>
                                    <p:animEffect transition="out" filter="fade">
                                      <p:cBhvr>
                                        <p:cTn id="53" dur="500"/>
                                        <p:tgtEl>
                                          <p:spTgt spid="60"/>
                                        </p:tgtEl>
                                      </p:cBhvr>
                                    </p:animEffect>
                                    <p:set>
                                      <p:cBhvr>
                                        <p:cTn id="54" dur="1" fill="hold">
                                          <p:stCondLst>
                                            <p:cond delay="499"/>
                                          </p:stCondLst>
                                        </p:cTn>
                                        <p:tgtEl>
                                          <p:spTgt spid="60"/>
                                        </p:tgtEl>
                                        <p:attrNameLst>
                                          <p:attrName>style.visibility</p:attrName>
                                        </p:attrNameLst>
                                      </p:cBhvr>
                                      <p:to>
                                        <p:strVal val="hidden"/>
                                      </p:to>
                                    </p:set>
                                  </p:childTnLst>
                                </p:cTn>
                              </p:par>
                              <p:par>
                                <p:cTn id="55" presetID="10" presetClass="exit" presetSubtype="0" fill="hold" grpId="0" nodeType="withEffect">
                                  <p:stCondLst>
                                    <p:cond delay="0"/>
                                  </p:stCondLst>
                                  <p:childTnLst>
                                    <p:animEffect transition="out" filter="fade">
                                      <p:cBhvr>
                                        <p:cTn id="56" dur="500"/>
                                        <p:tgtEl>
                                          <p:spTgt spid="50"/>
                                        </p:tgtEl>
                                      </p:cBhvr>
                                    </p:animEffect>
                                    <p:set>
                                      <p:cBhvr>
                                        <p:cTn id="57" dur="1" fill="hold">
                                          <p:stCondLst>
                                            <p:cond delay="499"/>
                                          </p:stCondLst>
                                        </p:cTn>
                                        <p:tgtEl>
                                          <p:spTgt spid="50"/>
                                        </p:tgtEl>
                                        <p:attrNameLst>
                                          <p:attrName>style.visibility</p:attrName>
                                        </p:attrNameLst>
                                      </p:cBhvr>
                                      <p:to>
                                        <p:strVal val="hidden"/>
                                      </p:to>
                                    </p:set>
                                  </p:childTnLst>
                                </p:cTn>
                              </p:par>
                              <p:par>
                                <p:cTn id="58" presetID="10" presetClass="exit" presetSubtype="0" fill="hold" grpId="0" nodeType="withEffect">
                                  <p:stCondLst>
                                    <p:cond delay="0"/>
                                  </p:stCondLst>
                                  <p:childTnLst>
                                    <p:animEffect transition="out" filter="fade">
                                      <p:cBhvr>
                                        <p:cTn id="59" dur="500"/>
                                        <p:tgtEl>
                                          <p:spTgt spid="52"/>
                                        </p:tgtEl>
                                      </p:cBhvr>
                                    </p:animEffect>
                                    <p:set>
                                      <p:cBhvr>
                                        <p:cTn id="60" dur="1" fill="hold">
                                          <p:stCondLst>
                                            <p:cond delay="499"/>
                                          </p:stCondLst>
                                        </p:cTn>
                                        <p:tgtEl>
                                          <p:spTgt spid="52"/>
                                        </p:tgtEl>
                                        <p:attrNameLst>
                                          <p:attrName>style.visibility</p:attrName>
                                        </p:attrNameLst>
                                      </p:cBhvr>
                                      <p:to>
                                        <p:strVal val="hidden"/>
                                      </p:to>
                                    </p:set>
                                  </p:childTnLst>
                                </p:cTn>
                              </p:par>
                              <p:par>
                                <p:cTn id="61" presetID="10" presetClass="exit" presetSubtype="0" fill="hold" grpId="0" nodeType="withEffect">
                                  <p:stCondLst>
                                    <p:cond delay="0"/>
                                  </p:stCondLst>
                                  <p:childTnLst>
                                    <p:animEffect transition="out" filter="fade">
                                      <p:cBhvr>
                                        <p:cTn id="62" dur="500"/>
                                        <p:tgtEl>
                                          <p:spTgt spid="55"/>
                                        </p:tgtEl>
                                      </p:cBhvr>
                                    </p:animEffect>
                                    <p:set>
                                      <p:cBhvr>
                                        <p:cTn id="63" dur="1" fill="hold">
                                          <p:stCondLst>
                                            <p:cond delay="499"/>
                                          </p:stCondLst>
                                        </p:cTn>
                                        <p:tgtEl>
                                          <p:spTgt spid="55"/>
                                        </p:tgtEl>
                                        <p:attrNameLst>
                                          <p:attrName>style.visibility</p:attrName>
                                        </p:attrNameLst>
                                      </p:cBhvr>
                                      <p:to>
                                        <p:strVal val="hidden"/>
                                      </p:to>
                                    </p:set>
                                  </p:childTnLst>
                                </p:cTn>
                              </p:par>
                              <p:par>
                                <p:cTn id="64" presetID="10" presetClass="exit" presetSubtype="0" fill="hold" grpId="0" nodeType="withEffect">
                                  <p:stCondLst>
                                    <p:cond delay="0"/>
                                  </p:stCondLst>
                                  <p:childTnLst>
                                    <p:animEffect transition="out" filter="fade">
                                      <p:cBhvr>
                                        <p:cTn id="65" dur="500"/>
                                        <p:tgtEl>
                                          <p:spTgt spid="56"/>
                                        </p:tgtEl>
                                      </p:cBhvr>
                                    </p:animEffect>
                                    <p:set>
                                      <p:cBhvr>
                                        <p:cTn id="66" dur="1" fill="hold">
                                          <p:stCondLst>
                                            <p:cond delay="499"/>
                                          </p:stCondLst>
                                        </p:cTn>
                                        <p:tgtEl>
                                          <p:spTgt spid="56"/>
                                        </p:tgtEl>
                                        <p:attrNameLst>
                                          <p:attrName>style.visibility</p:attrName>
                                        </p:attrNameLst>
                                      </p:cBhvr>
                                      <p:to>
                                        <p:strVal val="hidden"/>
                                      </p:to>
                                    </p:set>
                                  </p:childTnLst>
                                </p:cTn>
                              </p:par>
                              <p:par>
                                <p:cTn id="67" presetID="10" presetClass="exit" presetSubtype="0" fill="hold" grpId="0" nodeType="withEffect">
                                  <p:stCondLst>
                                    <p:cond delay="0"/>
                                  </p:stCondLst>
                                  <p:childTnLst>
                                    <p:animEffect transition="out" filter="fade">
                                      <p:cBhvr>
                                        <p:cTn id="68" dur="500"/>
                                        <p:tgtEl>
                                          <p:spTgt spid="58"/>
                                        </p:tgtEl>
                                      </p:cBhvr>
                                    </p:animEffect>
                                    <p:set>
                                      <p:cBhvr>
                                        <p:cTn id="69" dur="1" fill="hold">
                                          <p:stCondLst>
                                            <p:cond delay="499"/>
                                          </p:stCondLst>
                                        </p:cTn>
                                        <p:tgtEl>
                                          <p:spTgt spid="58"/>
                                        </p:tgtEl>
                                        <p:attrNameLst>
                                          <p:attrName>style.visibility</p:attrName>
                                        </p:attrNameLst>
                                      </p:cBhvr>
                                      <p:to>
                                        <p:strVal val="hidden"/>
                                      </p:to>
                                    </p:set>
                                  </p:childTnLst>
                                </p:cTn>
                              </p:par>
                              <p:par>
                                <p:cTn id="70" presetID="10" presetClass="exit" presetSubtype="0" fill="hold" grpId="0" nodeType="withEffect">
                                  <p:stCondLst>
                                    <p:cond delay="0"/>
                                  </p:stCondLst>
                                  <p:childTnLst>
                                    <p:animEffect transition="out" filter="fade">
                                      <p:cBhvr>
                                        <p:cTn id="71" dur="500"/>
                                        <p:tgtEl>
                                          <p:spTgt spid="59"/>
                                        </p:tgtEl>
                                      </p:cBhvr>
                                    </p:animEffect>
                                    <p:set>
                                      <p:cBhvr>
                                        <p:cTn id="72" dur="1" fill="hold">
                                          <p:stCondLst>
                                            <p:cond delay="499"/>
                                          </p:stCondLst>
                                        </p:cTn>
                                        <p:tgtEl>
                                          <p:spTgt spid="59"/>
                                        </p:tgtEl>
                                        <p:attrNameLst>
                                          <p:attrName>style.visibility</p:attrName>
                                        </p:attrNameLst>
                                      </p:cBhvr>
                                      <p:to>
                                        <p:strVal val="hidden"/>
                                      </p:to>
                                    </p:set>
                                  </p:childTnLst>
                                </p:cTn>
                              </p:par>
                              <p:par>
                                <p:cTn id="73" presetID="10" presetClass="exit" presetSubtype="0" fill="hold" grpId="0" nodeType="withEffect">
                                  <p:stCondLst>
                                    <p:cond delay="0"/>
                                  </p:stCondLst>
                                  <p:childTnLst>
                                    <p:animEffect transition="out" filter="fade">
                                      <p:cBhvr>
                                        <p:cTn id="74" dur="500"/>
                                        <p:tgtEl>
                                          <p:spTgt spid="61"/>
                                        </p:tgtEl>
                                      </p:cBhvr>
                                    </p:animEffect>
                                    <p:set>
                                      <p:cBhvr>
                                        <p:cTn id="75" dur="1" fill="hold">
                                          <p:stCondLst>
                                            <p:cond delay="499"/>
                                          </p:stCondLst>
                                        </p:cTn>
                                        <p:tgtEl>
                                          <p:spTgt spid="61"/>
                                        </p:tgtEl>
                                        <p:attrNameLst>
                                          <p:attrName>style.visibility</p:attrName>
                                        </p:attrNameLst>
                                      </p:cBhvr>
                                      <p:to>
                                        <p:strVal val="hidden"/>
                                      </p:to>
                                    </p:set>
                                  </p:childTnLst>
                                </p:cTn>
                              </p:par>
                              <p:par>
                                <p:cTn id="76" presetID="10" presetClass="exit" presetSubtype="0" fill="hold" grpId="0" nodeType="withEffect">
                                  <p:stCondLst>
                                    <p:cond delay="0"/>
                                  </p:stCondLst>
                                  <p:childTnLst>
                                    <p:animEffect transition="out" filter="fade">
                                      <p:cBhvr>
                                        <p:cTn id="77" dur="500"/>
                                        <p:tgtEl>
                                          <p:spTgt spid="62"/>
                                        </p:tgtEl>
                                      </p:cBhvr>
                                    </p:animEffect>
                                    <p:set>
                                      <p:cBhvr>
                                        <p:cTn id="78" dur="1" fill="hold">
                                          <p:stCondLst>
                                            <p:cond delay="499"/>
                                          </p:stCondLst>
                                        </p:cTn>
                                        <p:tgtEl>
                                          <p:spTgt spid="62"/>
                                        </p:tgtEl>
                                        <p:attrNameLst>
                                          <p:attrName>style.visibility</p:attrName>
                                        </p:attrNameLst>
                                      </p:cBhvr>
                                      <p:to>
                                        <p:strVal val="hidden"/>
                                      </p:to>
                                    </p:set>
                                  </p:childTnLst>
                                </p:cTn>
                              </p:par>
                              <p:par>
                                <p:cTn id="79" presetID="10" presetClass="exit" presetSubtype="0" fill="hold" grpId="0" nodeType="withEffect">
                                  <p:stCondLst>
                                    <p:cond delay="0"/>
                                  </p:stCondLst>
                                  <p:childTnLst>
                                    <p:animEffect transition="out" filter="fade">
                                      <p:cBhvr>
                                        <p:cTn id="80" dur="500"/>
                                        <p:tgtEl>
                                          <p:spTgt spid="63"/>
                                        </p:tgtEl>
                                      </p:cBhvr>
                                    </p:animEffect>
                                    <p:set>
                                      <p:cBhvr>
                                        <p:cTn id="81" dur="1" fill="hold">
                                          <p:stCondLst>
                                            <p:cond delay="499"/>
                                          </p:stCondLst>
                                        </p:cTn>
                                        <p:tgtEl>
                                          <p:spTgt spid="63"/>
                                        </p:tgtEl>
                                        <p:attrNameLst>
                                          <p:attrName>style.visibility</p:attrName>
                                        </p:attrNameLst>
                                      </p:cBhvr>
                                      <p:to>
                                        <p:strVal val="hidden"/>
                                      </p:to>
                                    </p:set>
                                  </p:childTnLst>
                                </p:cTn>
                              </p:par>
                              <p:par>
                                <p:cTn id="82" presetID="10" presetClass="exit" presetSubtype="0" fill="hold" grpId="0" nodeType="withEffect">
                                  <p:stCondLst>
                                    <p:cond delay="0"/>
                                  </p:stCondLst>
                                  <p:childTnLst>
                                    <p:animEffect transition="out" filter="fade">
                                      <p:cBhvr>
                                        <p:cTn id="83" dur="500"/>
                                        <p:tgtEl>
                                          <p:spTgt spid="64"/>
                                        </p:tgtEl>
                                      </p:cBhvr>
                                    </p:animEffect>
                                    <p:set>
                                      <p:cBhvr>
                                        <p:cTn id="84" dur="1" fill="hold">
                                          <p:stCondLst>
                                            <p:cond delay="499"/>
                                          </p:stCondLst>
                                        </p:cTn>
                                        <p:tgtEl>
                                          <p:spTgt spid="64"/>
                                        </p:tgtEl>
                                        <p:attrNameLst>
                                          <p:attrName>style.visibility</p:attrName>
                                        </p:attrNameLst>
                                      </p:cBhvr>
                                      <p:to>
                                        <p:strVal val="hidden"/>
                                      </p:to>
                                    </p:set>
                                  </p:childTnLst>
                                </p:cTn>
                              </p:par>
                              <p:par>
                                <p:cTn id="85" presetID="10" presetClass="exit" presetSubtype="0" fill="hold" grpId="0" nodeType="withEffect">
                                  <p:stCondLst>
                                    <p:cond delay="0"/>
                                  </p:stCondLst>
                                  <p:childTnLst>
                                    <p:animEffect transition="out" filter="fade">
                                      <p:cBhvr>
                                        <p:cTn id="86" dur="500"/>
                                        <p:tgtEl>
                                          <p:spTgt spid="65"/>
                                        </p:tgtEl>
                                      </p:cBhvr>
                                    </p:animEffect>
                                    <p:set>
                                      <p:cBhvr>
                                        <p:cTn id="87" dur="1" fill="hold">
                                          <p:stCondLst>
                                            <p:cond delay="499"/>
                                          </p:stCondLst>
                                        </p:cTn>
                                        <p:tgtEl>
                                          <p:spTgt spid="65"/>
                                        </p:tgtEl>
                                        <p:attrNameLst>
                                          <p:attrName>style.visibility</p:attrName>
                                        </p:attrNameLst>
                                      </p:cBhvr>
                                      <p:to>
                                        <p:strVal val="hidden"/>
                                      </p:to>
                                    </p:set>
                                  </p:childTnLst>
                                </p:cTn>
                              </p:par>
                              <p:par>
                                <p:cTn id="88" presetID="10" presetClass="exit" presetSubtype="0" fill="hold" grpId="0" nodeType="withEffect">
                                  <p:stCondLst>
                                    <p:cond delay="0"/>
                                  </p:stCondLst>
                                  <p:childTnLst>
                                    <p:animEffect transition="out" filter="fade">
                                      <p:cBhvr>
                                        <p:cTn id="89" dur="500"/>
                                        <p:tgtEl>
                                          <p:spTgt spid="66"/>
                                        </p:tgtEl>
                                      </p:cBhvr>
                                    </p:animEffect>
                                    <p:set>
                                      <p:cBhvr>
                                        <p:cTn id="90" dur="1" fill="hold">
                                          <p:stCondLst>
                                            <p:cond delay="499"/>
                                          </p:stCondLst>
                                        </p:cTn>
                                        <p:tgtEl>
                                          <p:spTgt spid="66"/>
                                        </p:tgtEl>
                                        <p:attrNameLst>
                                          <p:attrName>style.visibility</p:attrName>
                                        </p:attrNameLst>
                                      </p:cBhvr>
                                      <p:to>
                                        <p:strVal val="hidden"/>
                                      </p:to>
                                    </p:set>
                                  </p:childTnLst>
                                </p:cTn>
                              </p:par>
                              <p:par>
                                <p:cTn id="91" presetID="10" presetClass="exit" presetSubtype="0" fill="hold" grpId="0" nodeType="withEffect">
                                  <p:stCondLst>
                                    <p:cond delay="0"/>
                                  </p:stCondLst>
                                  <p:childTnLst>
                                    <p:animEffect transition="out" filter="fade">
                                      <p:cBhvr>
                                        <p:cTn id="92" dur="500"/>
                                        <p:tgtEl>
                                          <p:spTgt spid="67"/>
                                        </p:tgtEl>
                                      </p:cBhvr>
                                    </p:animEffect>
                                    <p:set>
                                      <p:cBhvr>
                                        <p:cTn id="93" dur="1" fill="hold">
                                          <p:stCondLst>
                                            <p:cond delay="499"/>
                                          </p:stCondLst>
                                        </p:cTn>
                                        <p:tgtEl>
                                          <p:spTgt spid="67"/>
                                        </p:tgtEl>
                                        <p:attrNameLst>
                                          <p:attrName>style.visibility</p:attrName>
                                        </p:attrNameLst>
                                      </p:cBhvr>
                                      <p:to>
                                        <p:strVal val="hidden"/>
                                      </p:to>
                                    </p:set>
                                  </p:childTnLst>
                                </p:cTn>
                              </p:par>
                              <p:par>
                                <p:cTn id="94" presetID="10" presetClass="exit" presetSubtype="0" fill="hold" grpId="0" nodeType="withEffect">
                                  <p:stCondLst>
                                    <p:cond delay="0"/>
                                  </p:stCondLst>
                                  <p:childTnLst>
                                    <p:animEffect transition="out" filter="fade">
                                      <p:cBhvr>
                                        <p:cTn id="95" dur="500"/>
                                        <p:tgtEl>
                                          <p:spTgt spid="68"/>
                                        </p:tgtEl>
                                      </p:cBhvr>
                                    </p:animEffect>
                                    <p:set>
                                      <p:cBhvr>
                                        <p:cTn id="96" dur="1" fill="hold">
                                          <p:stCondLst>
                                            <p:cond delay="499"/>
                                          </p:stCondLst>
                                        </p:cTn>
                                        <p:tgtEl>
                                          <p:spTgt spid="68"/>
                                        </p:tgtEl>
                                        <p:attrNameLst>
                                          <p:attrName>style.visibility</p:attrName>
                                        </p:attrNameLst>
                                      </p:cBhvr>
                                      <p:to>
                                        <p:strVal val="hidden"/>
                                      </p:to>
                                    </p:set>
                                  </p:childTnLst>
                                </p:cTn>
                              </p:par>
                              <p:par>
                                <p:cTn id="97" presetID="10" presetClass="exit" presetSubtype="0" fill="hold" grpId="0" nodeType="withEffect">
                                  <p:stCondLst>
                                    <p:cond delay="0"/>
                                  </p:stCondLst>
                                  <p:childTnLst>
                                    <p:animEffect transition="out" filter="fade">
                                      <p:cBhvr>
                                        <p:cTn id="98" dur="500"/>
                                        <p:tgtEl>
                                          <p:spTgt spid="69"/>
                                        </p:tgtEl>
                                      </p:cBhvr>
                                    </p:animEffect>
                                    <p:set>
                                      <p:cBhvr>
                                        <p:cTn id="99" dur="1" fill="hold">
                                          <p:stCondLst>
                                            <p:cond delay="499"/>
                                          </p:stCondLst>
                                        </p:cTn>
                                        <p:tgtEl>
                                          <p:spTgt spid="69"/>
                                        </p:tgtEl>
                                        <p:attrNameLst>
                                          <p:attrName>style.visibility</p:attrName>
                                        </p:attrNameLst>
                                      </p:cBhvr>
                                      <p:to>
                                        <p:strVal val="hidden"/>
                                      </p:to>
                                    </p:set>
                                  </p:childTnLst>
                                </p:cTn>
                              </p:par>
                              <p:par>
                                <p:cTn id="100" presetID="10" presetClass="exit" presetSubtype="0" fill="hold" grpId="0" nodeType="withEffect">
                                  <p:stCondLst>
                                    <p:cond delay="0"/>
                                  </p:stCondLst>
                                  <p:childTnLst>
                                    <p:animEffect transition="out" filter="fade">
                                      <p:cBhvr>
                                        <p:cTn id="101" dur="500"/>
                                        <p:tgtEl>
                                          <p:spTgt spid="70"/>
                                        </p:tgtEl>
                                      </p:cBhvr>
                                    </p:animEffect>
                                    <p:set>
                                      <p:cBhvr>
                                        <p:cTn id="102" dur="1" fill="hold">
                                          <p:stCondLst>
                                            <p:cond delay="499"/>
                                          </p:stCondLst>
                                        </p:cTn>
                                        <p:tgtEl>
                                          <p:spTgt spid="70"/>
                                        </p:tgtEl>
                                        <p:attrNameLst>
                                          <p:attrName>style.visibility</p:attrName>
                                        </p:attrNameLst>
                                      </p:cBhvr>
                                      <p:to>
                                        <p:strVal val="hidden"/>
                                      </p:to>
                                    </p:set>
                                  </p:childTnLst>
                                </p:cTn>
                              </p:par>
                              <p:par>
                                <p:cTn id="103" presetID="10" presetClass="exit" presetSubtype="0" fill="hold" grpId="0" nodeType="withEffect">
                                  <p:stCondLst>
                                    <p:cond delay="0"/>
                                  </p:stCondLst>
                                  <p:childTnLst>
                                    <p:animEffect transition="out" filter="fade">
                                      <p:cBhvr>
                                        <p:cTn id="104" dur="500"/>
                                        <p:tgtEl>
                                          <p:spTgt spid="71"/>
                                        </p:tgtEl>
                                      </p:cBhvr>
                                    </p:animEffect>
                                    <p:set>
                                      <p:cBhvr>
                                        <p:cTn id="105" dur="1" fill="hold">
                                          <p:stCondLst>
                                            <p:cond delay="499"/>
                                          </p:stCondLst>
                                        </p:cTn>
                                        <p:tgtEl>
                                          <p:spTgt spid="71"/>
                                        </p:tgtEl>
                                        <p:attrNameLst>
                                          <p:attrName>style.visibility</p:attrName>
                                        </p:attrNameLst>
                                      </p:cBhvr>
                                      <p:to>
                                        <p:strVal val="hidden"/>
                                      </p:to>
                                    </p:set>
                                  </p:childTnLst>
                                </p:cTn>
                              </p:par>
                              <p:par>
                                <p:cTn id="106" presetID="10" presetClass="exit" presetSubtype="0" fill="hold" grpId="0" nodeType="withEffect">
                                  <p:stCondLst>
                                    <p:cond delay="0"/>
                                  </p:stCondLst>
                                  <p:childTnLst>
                                    <p:animEffect transition="out" filter="fade">
                                      <p:cBhvr>
                                        <p:cTn id="107" dur="500"/>
                                        <p:tgtEl>
                                          <p:spTgt spid="73"/>
                                        </p:tgtEl>
                                      </p:cBhvr>
                                    </p:animEffect>
                                    <p:set>
                                      <p:cBhvr>
                                        <p:cTn id="108" dur="1" fill="hold">
                                          <p:stCondLst>
                                            <p:cond delay="499"/>
                                          </p:stCondLst>
                                        </p:cTn>
                                        <p:tgtEl>
                                          <p:spTgt spid="73"/>
                                        </p:tgtEl>
                                        <p:attrNameLst>
                                          <p:attrName>style.visibility</p:attrName>
                                        </p:attrNameLst>
                                      </p:cBhvr>
                                      <p:to>
                                        <p:strVal val="hidden"/>
                                      </p:to>
                                    </p:set>
                                  </p:childTnLst>
                                </p:cTn>
                              </p:par>
                              <p:par>
                                <p:cTn id="109" presetID="10" presetClass="exit" presetSubtype="0" fill="hold" grpId="0" nodeType="withEffect">
                                  <p:stCondLst>
                                    <p:cond delay="0"/>
                                  </p:stCondLst>
                                  <p:childTnLst>
                                    <p:animEffect transition="out" filter="fade">
                                      <p:cBhvr>
                                        <p:cTn id="110" dur="500"/>
                                        <p:tgtEl>
                                          <p:spTgt spid="74"/>
                                        </p:tgtEl>
                                      </p:cBhvr>
                                    </p:animEffect>
                                    <p:set>
                                      <p:cBhvr>
                                        <p:cTn id="111" dur="1" fill="hold">
                                          <p:stCondLst>
                                            <p:cond delay="499"/>
                                          </p:stCondLst>
                                        </p:cTn>
                                        <p:tgtEl>
                                          <p:spTgt spid="74"/>
                                        </p:tgtEl>
                                        <p:attrNameLst>
                                          <p:attrName>style.visibility</p:attrName>
                                        </p:attrNameLst>
                                      </p:cBhvr>
                                      <p:to>
                                        <p:strVal val="hidden"/>
                                      </p:to>
                                    </p:set>
                                  </p:childTnLst>
                                </p:cTn>
                              </p:par>
                              <p:par>
                                <p:cTn id="112" presetID="10" presetClass="exit" presetSubtype="0" fill="hold" grpId="0" nodeType="withEffect">
                                  <p:stCondLst>
                                    <p:cond delay="0"/>
                                  </p:stCondLst>
                                  <p:childTnLst>
                                    <p:animEffect transition="out" filter="fade">
                                      <p:cBhvr>
                                        <p:cTn id="113" dur="500"/>
                                        <p:tgtEl>
                                          <p:spTgt spid="75"/>
                                        </p:tgtEl>
                                      </p:cBhvr>
                                    </p:animEffect>
                                    <p:set>
                                      <p:cBhvr>
                                        <p:cTn id="114" dur="1" fill="hold">
                                          <p:stCondLst>
                                            <p:cond delay="499"/>
                                          </p:stCondLst>
                                        </p:cTn>
                                        <p:tgtEl>
                                          <p:spTgt spid="75"/>
                                        </p:tgtEl>
                                        <p:attrNameLst>
                                          <p:attrName>style.visibility</p:attrName>
                                        </p:attrNameLst>
                                      </p:cBhvr>
                                      <p:to>
                                        <p:strVal val="hidden"/>
                                      </p:to>
                                    </p:set>
                                  </p:childTnLst>
                                </p:cTn>
                              </p:par>
                              <p:par>
                                <p:cTn id="115" presetID="10" presetClass="exit" presetSubtype="0" fill="hold" grpId="0" nodeType="withEffect">
                                  <p:stCondLst>
                                    <p:cond delay="0"/>
                                  </p:stCondLst>
                                  <p:childTnLst>
                                    <p:animEffect transition="out" filter="fade">
                                      <p:cBhvr>
                                        <p:cTn id="116" dur="500"/>
                                        <p:tgtEl>
                                          <p:spTgt spid="76"/>
                                        </p:tgtEl>
                                      </p:cBhvr>
                                    </p:animEffect>
                                    <p:set>
                                      <p:cBhvr>
                                        <p:cTn id="117" dur="1" fill="hold">
                                          <p:stCondLst>
                                            <p:cond delay="499"/>
                                          </p:stCondLst>
                                        </p:cTn>
                                        <p:tgtEl>
                                          <p:spTgt spid="76"/>
                                        </p:tgtEl>
                                        <p:attrNameLst>
                                          <p:attrName>style.visibility</p:attrName>
                                        </p:attrNameLst>
                                      </p:cBhvr>
                                      <p:to>
                                        <p:strVal val="hidden"/>
                                      </p:to>
                                    </p:set>
                                  </p:childTnLst>
                                </p:cTn>
                              </p:par>
                              <p:par>
                                <p:cTn id="118" presetID="10" presetClass="exit" presetSubtype="0" fill="hold" grpId="0" nodeType="withEffect">
                                  <p:stCondLst>
                                    <p:cond delay="0"/>
                                  </p:stCondLst>
                                  <p:childTnLst>
                                    <p:animEffect transition="out" filter="fade">
                                      <p:cBhvr>
                                        <p:cTn id="119" dur="500"/>
                                        <p:tgtEl>
                                          <p:spTgt spid="77"/>
                                        </p:tgtEl>
                                      </p:cBhvr>
                                    </p:animEffect>
                                    <p:set>
                                      <p:cBhvr>
                                        <p:cTn id="120" dur="1" fill="hold">
                                          <p:stCondLst>
                                            <p:cond delay="499"/>
                                          </p:stCondLst>
                                        </p:cTn>
                                        <p:tgtEl>
                                          <p:spTgt spid="77"/>
                                        </p:tgtEl>
                                        <p:attrNameLst>
                                          <p:attrName>style.visibility</p:attrName>
                                        </p:attrNameLst>
                                      </p:cBhvr>
                                      <p:to>
                                        <p:strVal val="hidden"/>
                                      </p:to>
                                    </p:set>
                                  </p:childTnLst>
                                </p:cTn>
                              </p:par>
                              <p:par>
                                <p:cTn id="121" presetID="10" presetClass="exit" presetSubtype="0" fill="hold" grpId="0" nodeType="withEffect">
                                  <p:stCondLst>
                                    <p:cond delay="0"/>
                                  </p:stCondLst>
                                  <p:childTnLst>
                                    <p:animEffect transition="out" filter="fade">
                                      <p:cBhvr>
                                        <p:cTn id="122" dur="500"/>
                                        <p:tgtEl>
                                          <p:spTgt spid="78"/>
                                        </p:tgtEl>
                                      </p:cBhvr>
                                    </p:animEffect>
                                    <p:set>
                                      <p:cBhvr>
                                        <p:cTn id="123" dur="1" fill="hold">
                                          <p:stCondLst>
                                            <p:cond delay="499"/>
                                          </p:stCondLst>
                                        </p:cTn>
                                        <p:tgtEl>
                                          <p:spTgt spid="78"/>
                                        </p:tgtEl>
                                        <p:attrNameLst>
                                          <p:attrName>style.visibility</p:attrName>
                                        </p:attrNameLst>
                                      </p:cBhvr>
                                      <p:to>
                                        <p:strVal val="hidden"/>
                                      </p:to>
                                    </p:set>
                                  </p:childTnLst>
                                </p:cTn>
                              </p:par>
                              <p:par>
                                <p:cTn id="124" presetID="10" presetClass="exit" presetSubtype="0" fill="hold" grpId="0" nodeType="withEffect">
                                  <p:stCondLst>
                                    <p:cond delay="0"/>
                                  </p:stCondLst>
                                  <p:childTnLst>
                                    <p:animEffect transition="out" filter="fade">
                                      <p:cBhvr>
                                        <p:cTn id="125" dur="500"/>
                                        <p:tgtEl>
                                          <p:spTgt spid="79"/>
                                        </p:tgtEl>
                                      </p:cBhvr>
                                    </p:animEffect>
                                    <p:set>
                                      <p:cBhvr>
                                        <p:cTn id="126" dur="1" fill="hold">
                                          <p:stCondLst>
                                            <p:cond delay="499"/>
                                          </p:stCondLst>
                                        </p:cTn>
                                        <p:tgtEl>
                                          <p:spTgt spid="79"/>
                                        </p:tgtEl>
                                        <p:attrNameLst>
                                          <p:attrName>style.visibility</p:attrName>
                                        </p:attrNameLst>
                                      </p:cBhvr>
                                      <p:to>
                                        <p:strVal val="hidden"/>
                                      </p:to>
                                    </p:set>
                                  </p:childTnLst>
                                </p:cTn>
                              </p:par>
                              <p:par>
                                <p:cTn id="127" presetID="10" presetClass="exit" presetSubtype="0" fill="hold" grpId="0" nodeType="withEffect">
                                  <p:stCondLst>
                                    <p:cond delay="0"/>
                                  </p:stCondLst>
                                  <p:childTnLst>
                                    <p:animEffect transition="out" filter="fade">
                                      <p:cBhvr>
                                        <p:cTn id="128" dur="500"/>
                                        <p:tgtEl>
                                          <p:spTgt spid="80"/>
                                        </p:tgtEl>
                                      </p:cBhvr>
                                    </p:animEffect>
                                    <p:set>
                                      <p:cBhvr>
                                        <p:cTn id="129" dur="1" fill="hold">
                                          <p:stCondLst>
                                            <p:cond delay="499"/>
                                          </p:stCondLst>
                                        </p:cTn>
                                        <p:tgtEl>
                                          <p:spTgt spid="80"/>
                                        </p:tgtEl>
                                        <p:attrNameLst>
                                          <p:attrName>style.visibility</p:attrName>
                                        </p:attrNameLst>
                                      </p:cBhvr>
                                      <p:to>
                                        <p:strVal val="hidden"/>
                                      </p:to>
                                    </p:set>
                                  </p:childTnLst>
                                </p:cTn>
                              </p:par>
                              <p:par>
                                <p:cTn id="130" presetID="10" presetClass="exit" presetSubtype="0" fill="hold" grpId="0" nodeType="withEffect">
                                  <p:stCondLst>
                                    <p:cond delay="0"/>
                                  </p:stCondLst>
                                  <p:childTnLst>
                                    <p:animEffect transition="out" filter="fade">
                                      <p:cBhvr>
                                        <p:cTn id="131" dur="500"/>
                                        <p:tgtEl>
                                          <p:spTgt spid="81"/>
                                        </p:tgtEl>
                                      </p:cBhvr>
                                    </p:animEffect>
                                    <p:set>
                                      <p:cBhvr>
                                        <p:cTn id="132" dur="1" fill="hold">
                                          <p:stCondLst>
                                            <p:cond delay="499"/>
                                          </p:stCondLst>
                                        </p:cTn>
                                        <p:tgtEl>
                                          <p:spTgt spid="81"/>
                                        </p:tgtEl>
                                        <p:attrNameLst>
                                          <p:attrName>style.visibility</p:attrName>
                                        </p:attrNameLst>
                                      </p:cBhvr>
                                      <p:to>
                                        <p:strVal val="hidden"/>
                                      </p:to>
                                    </p:set>
                                  </p:childTnLst>
                                </p:cTn>
                              </p:par>
                              <p:par>
                                <p:cTn id="133" presetID="10" presetClass="exit" presetSubtype="0" fill="hold" grpId="0" nodeType="withEffect">
                                  <p:stCondLst>
                                    <p:cond delay="0"/>
                                  </p:stCondLst>
                                  <p:childTnLst>
                                    <p:animEffect transition="out" filter="fade">
                                      <p:cBhvr>
                                        <p:cTn id="134" dur="500"/>
                                        <p:tgtEl>
                                          <p:spTgt spid="82"/>
                                        </p:tgtEl>
                                      </p:cBhvr>
                                    </p:animEffect>
                                    <p:set>
                                      <p:cBhvr>
                                        <p:cTn id="135" dur="1" fill="hold">
                                          <p:stCondLst>
                                            <p:cond delay="499"/>
                                          </p:stCondLst>
                                        </p:cTn>
                                        <p:tgtEl>
                                          <p:spTgt spid="82"/>
                                        </p:tgtEl>
                                        <p:attrNameLst>
                                          <p:attrName>style.visibility</p:attrName>
                                        </p:attrNameLst>
                                      </p:cBhvr>
                                      <p:to>
                                        <p:strVal val="hidden"/>
                                      </p:to>
                                    </p:set>
                                  </p:childTnLst>
                                </p:cTn>
                              </p:par>
                              <p:par>
                                <p:cTn id="136" presetID="10" presetClass="exit" presetSubtype="0" fill="hold" grpId="0" nodeType="withEffect">
                                  <p:stCondLst>
                                    <p:cond delay="0"/>
                                  </p:stCondLst>
                                  <p:childTnLst>
                                    <p:animEffect transition="out" filter="fade">
                                      <p:cBhvr>
                                        <p:cTn id="137" dur="500"/>
                                        <p:tgtEl>
                                          <p:spTgt spid="83"/>
                                        </p:tgtEl>
                                      </p:cBhvr>
                                    </p:animEffect>
                                    <p:set>
                                      <p:cBhvr>
                                        <p:cTn id="138" dur="1" fill="hold">
                                          <p:stCondLst>
                                            <p:cond delay="499"/>
                                          </p:stCondLst>
                                        </p:cTn>
                                        <p:tgtEl>
                                          <p:spTgt spid="83"/>
                                        </p:tgtEl>
                                        <p:attrNameLst>
                                          <p:attrName>style.visibility</p:attrName>
                                        </p:attrNameLst>
                                      </p:cBhvr>
                                      <p:to>
                                        <p:strVal val="hidden"/>
                                      </p:to>
                                    </p:set>
                                  </p:childTnLst>
                                </p:cTn>
                              </p:par>
                              <p:par>
                                <p:cTn id="139" presetID="10" presetClass="exit" presetSubtype="0" fill="hold" grpId="0" nodeType="withEffect">
                                  <p:stCondLst>
                                    <p:cond delay="0"/>
                                  </p:stCondLst>
                                  <p:childTnLst>
                                    <p:animEffect transition="out" filter="fade">
                                      <p:cBhvr>
                                        <p:cTn id="140" dur="500"/>
                                        <p:tgtEl>
                                          <p:spTgt spid="84"/>
                                        </p:tgtEl>
                                      </p:cBhvr>
                                    </p:animEffect>
                                    <p:set>
                                      <p:cBhvr>
                                        <p:cTn id="141" dur="1" fill="hold">
                                          <p:stCondLst>
                                            <p:cond delay="499"/>
                                          </p:stCondLst>
                                        </p:cTn>
                                        <p:tgtEl>
                                          <p:spTgt spid="84"/>
                                        </p:tgtEl>
                                        <p:attrNameLst>
                                          <p:attrName>style.visibility</p:attrName>
                                        </p:attrNameLst>
                                      </p:cBhvr>
                                      <p:to>
                                        <p:strVal val="hidden"/>
                                      </p:to>
                                    </p:set>
                                  </p:childTnLst>
                                </p:cTn>
                              </p:par>
                              <p:par>
                                <p:cTn id="142" presetID="10" presetClass="exit" presetSubtype="0" fill="hold" nodeType="withEffect">
                                  <p:stCondLst>
                                    <p:cond delay="0"/>
                                  </p:stCondLst>
                                  <p:childTnLst>
                                    <p:animEffect transition="out" filter="fade">
                                      <p:cBhvr>
                                        <p:cTn id="143" dur="500"/>
                                        <p:tgtEl>
                                          <p:spTgt spid="92"/>
                                        </p:tgtEl>
                                      </p:cBhvr>
                                    </p:animEffect>
                                    <p:set>
                                      <p:cBhvr>
                                        <p:cTn id="144" dur="1" fill="hold">
                                          <p:stCondLst>
                                            <p:cond delay="499"/>
                                          </p:stCondLst>
                                        </p:cTn>
                                        <p:tgtEl>
                                          <p:spTgt spid="92"/>
                                        </p:tgtEl>
                                        <p:attrNameLst>
                                          <p:attrName>style.visibility</p:attrName>
                                        </p:attrNameLst>
                                      </p:cBhvr>
                                      <p:to>
                                        <p:strVal val="hidden"/>
                                      </p:to>
                                    </p:set>
                                  </p:childTnLst>
                                </p:cTn>
                              </p:par>
                              <p:par>
                                <p:cTn id="145" presetID="10" presetClass="exit" presetSubtype="0" fill="hold" grpId="0" nodeType="withEffect">
                                  <p:stCondLst>
                                    <p:cond delay="0"/>
                                  </p:stCondLst>
                                  <p:childTnLst>
                                    <p:animEffect transition="out" filter="fade">
                                      <p:cBhvr>
                                        <p:cTn id="146" dur="500"/>
                                        <p:tgtEl>
                                          <p:spTgt spid="93"/>
                                        </p:tgtEl>
                                      </p:cBhvr>
                                    </p:animEffect>
                                    <p:set>
                                      <p:cBhvr>
                                        <p:cTn id="147" dur="1" fill="hold">
                                          <p:stCondLst>
                                            <p:cond delay="499"/>
                                          </p:stCondLst>
                                        </p:cTn>
                                        <p:tgtEl>
                                          <p:spTgt spid="93"/>
                                        </p:tgtEl>
                                        <p:attrNameLst>
                                          <p:attrName>style.visibility</p:attrName>
                                        </p:attrNameLst>
                                      </p:cBhvr>
                                      <p:to>
                                        <p:strVal val="hidden"/>
                                      </p:to>
                                    </p:set>
                                  </p:childTnLst>
                                </p:cTn>
                              </p:par>
                              <p:par>
                                <p:cTn id="148" presetID="10" presetClass="exit" presetSubtype="0" fill="hold" grpId="0" nodeType="withEffect">
                                  <p:stCondLst>
                                    <p:cond delay="0"/>
                                  </p:stCondLst>
                                  <p:childTnLst>
                                    <p:animEffect transition="out" filter="fade">
                                      <p:cBhvr>
                                        <p:cTn id="149" dur="500"/>
                                        <p:tgtEl>
                                          <p:spTgt spid="53"/>
                                        </p:tgtEl>
                                      </p:cBhvr>
                                    </p:animEffect>
                                    <p:set>
                                      <p:cBhvr>
                                        <p:cTn id="150" dur="1" fill="hold">
                                          <p:stCondLst>
                                            <p:cond delay="499"/>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3" grpId="0"/>
      <p:bldP spid="54" grpId="0"/>
      <p:bldP spid="54" grpId="1"/>
      <p:bldP spid="5" grpId="0"/>
      <p:bldP spid="5" grpId="1"/>
      <p:bldP spid="33" grpId="0" animBg="1"/>
      <p:bldP spid="33" grpId="1" animBg="1"/>
      <p:bldP spid="57" grpId="0"/>
      <p:bldP spid="57" grpId="1"/>
      <p:bldP spid="35" grpId="0" animBg="1"/>
      <p:bldP spid="35" grpId="1" animBg="1"/>
      <p:bldP spid="60" grpId="0"/>
      <p:bldP spid="60" grpId="1"/>
      <p:bldP spid="52" grpId="0" animBg="1"/>
      <p:bldP spid="55" grpId="0" animBg="1"/>
      <p:bldP spid="56" grpId="0" animBg="1"/>
      <p:bldP spid="58" grpId="0" animBg="1"/>
      <p:bldP spid="59"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97" grpId="0" animBg="1"/>
      <p:bldP spid="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3AF1-723C-403A-BF7D-0CEB3BBFE407}"/>
              </a:ext>
            </a:extLst>
          </p:cNvPr>
          <p:cNvSpPr>
            <a:spLocks noGrp="1"/>
          </p:cNvSpPr>
          <p:nvPr>
            <p:ph type="title"/>
          </p:nvPr>
        </p:nvSpPr>
        <p:spPr/>
        <p:txBody>
          <a:bodyPr/>
          <a:lstStyle/>
          <a:p>
            <a:r>
              <a:rPr lang="en-US" dirty="0"/>
              <a:t>Hypothesis Test</a:t>
            </a:r>
          </a:p>
        </p:txBody>
      </p:sp>
      <p:cxnSp>
        <p:nvCxnSpPr>
          <p:cNvPr id="6" name="Straight Connector 5">
            <a:extLst>
              <a:ext uri="{FF2B5EF4-FFF2-40B4-BE49-F238E27FC236}">
                <a16:creationId xmlns:a16="http://schemas.microsoft.com/office/drawing/2014/main" id="{0B3FA308-E5C3-43F6-888A-D6374B092935}"/>
              </a:ext>
            </a:extLst>
          </p:cNvPr>
          <p:cNvCxnSpPr>
            <a:cxnSpLocks/>
            <a:endCxn id="20" idx="5"/>
          </p:cNvCxnSpPr>
          <p:nvPr/>
        </p:nvCxnSpPr>
        <p:spPr>
          <a:xfrm flipV="1">
            <a:off x="6232358" y="3603955"/>
            <a:ext cx="3356307" cy="104146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F73C8A8D-2D7D-45F6-B76D-BC3020AD9BAC}"/>
              </a:ext>
            </a:extLst>
          </p:cNvPr>
          <p:cNvSpPr/>
          <p:nvPr/>
        </p:nvSpPr>
        <p:spPr>
          <a:xfrm>
            <a:off x="7153914" y="5121640"/>
            <a:ext cx="137160" cy="13716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Arrow Connector 14">
            <a:extLst>
              <a:ext uri="{FF2B5EF4-FFF2-40B4-BE49-F238E27FC236}">
                <a16:creationId xmlns:a16="http://schemas.microsoft.com/office/drawing/2014/main" id="{EDFC61C5-1E64-4BE0-8322-06AB2A2BB891}"/>
              </a:ext>
            </a:extLst>
          </p:cNvPr>
          <p:cNvCxnSpPr>
            <a:cxnSpLocks/>
            <a:stCxn id="13" idx="6"/>
          </p:cNvCxnSpPr>
          <p:nvPr/>
        </p:nvCxnSpPr>
        <p:spPr>
          <a:xfrm flipV="1">
            <a:off x="7291074" y="5014753"/>
            <a:ext cx="1066998" cy="1754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259D1C08-11F9-4FF9-9471-0631751F2F8C}"/>
              </a:ext>
            </a:extLst>
          </p:cNvPr>
          <p:cNvCxnSpPr>
            <a:cxnSpLocks/>
            <a:endCxn id="23" idx="2"/>
          </p:cNvCxnSpPr>
          <p:nvPr/>
        </p:nvCxnSpPr>
        <p:spPr>
          <a:xfrm flipH="1" flipV="1">
            <a:off x="8231141" y="2425833"/>
            <a:ext cx="81787" cy="5150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2" name="Rectangle 21">
                <a:extLst>
                  <a:ext uri="{FF2B5EF4-FFF2-40B4-BE49-F238E27FC236}">
                    <a16:creationId xmlns:a16="http://schemas.microsoft.com/office/drawing/2014/main" id="{6DEDDA1B-A869-4471-9035-B5133C1D17EA}"/>
                  </a:ext>
                </a:extLst>
              </p:cNvPr>
              <p:cNvSpPr/>
              <p:nvPr/>
            </p:nvSpPr>
            <p:spPr>
              <a:xfrm>
                <a:off x="9351171" y="2123439"/>
                <a:ext cx="24439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mn-lt"/>
                              <a:cs typeface="+mn-lt"/>
                            </a:rPr>
                          </m:ctrlPr>
                        </m:sSubPr>
                        <m:e>
                          <m:r>
                            <a:rPr lang="en-US" i="1">
                              <a:latin typeface="Cambria Math" panose="02040503050406030204" pitchFamily="18" charset="0"/>
                              <a:ea typeface="+mn-lt"/>
                              <a:cs typeface="+mn-lt"/>
                            </a:rPr>
                            <m:t>𝐷</m:t>
                          </m:r>
                        </m:e>
                        <m:sub>
                          <m:r>
                            <a:rPr lang="en-US" i="1">
                              <a:latin typeface="Cambria Math" panose="02040503050406030204" pitchFamily="18" charset="0"/>
                              <a:ea typeface="+mn-lt"/>
                              <a:cs typeface="+mn-lt"/>
                            </a:rPr>
                            <m:t>𝑐</m:t>
                          </m:r>
                        </m:sub>
                      </m:sSub>
                      <m:r>
                        <a:rPr lang="en-US" i="1">
                          <a:latin typeface="Cambria Math" panose="02040503050406030204" pitchFamily="18" charset="0"/>
                          <a:ea typeface="+mn-lt"/>
                          <a:cs typeface="+mn-lt"/>
                        </a:rPr>
                        <m:t>(</m:t>
                      </m:r>
                      <m:r>
                        <a:rPr lang="en-US" b="0" i="1" smtClean="0">
                          <a:latin typeface="Cambria Math" panose="02040503050406030204" pitchFamily="18" charset="0"/>
                          <a:ea typeface="+mn-lt"/>
                          <a:cs typeface="+mn-lt"/>
                        </a:rPr>
                        <m:t>𝑝</m:t>
                      </m:r>
                      <m:d>
                        <m:dPr>
                          <m:begChr m:val="‖"/>
                          <m:ctrlPr>
                            <a:rPr lang="en-US" b="0" i="1">
                              <a:latin typeface="Cambria Math" panose="02040503050406030204" pitchFamily="18" charset="0"/>
                              <a:ea typeface="+mn-lt"/>
                              <a:cs typeface="+mn-lt"/>
                            </a:rPr>
                          </m:ctrlPr>
                        </m:dPr>
                        <m:e>
                          <m:sSub>
                            <m:sSubPr>
                              <m:ctrlPr>
                                <a:rPr lang="en-US" i="1">
                                  <a:latin typeface="Cambria Math" panose="02040503050406030204" pitchFamily="18" charset="0"/>
                                  <a:ea typeface="+mn-lt"/>
                                  <a:cs typeface="+mn-lt"/>
                                </a:rPr>
                              </m:ctrlPr>
                            </m:sSubPr>
                            <m:e>
                              <m:r>
                                <a:rPr lang="en-US" b="0" i="1" smtClean="0">
                                  <a:latin typeface="Cambria Math" panose="02040503050406030204" pitchFamily="18" charset="0"/>
                                  <a:ea typeface="+mn-lt"/>
                                  <a:cs typeface="+mn-lt"/>
                                </a:rPr>
                                <m:t>𝑝</m:t>
                              </m:r>
                            </m:e>
                            <m:sub>
                              <m:r>
                                <a:rPr lang="en-US" b="0" i="1" smtClean="0">
                                  <a:latin typeface="Cambria Math" panose="02040503050406030204" pitchFamily="18" charset="0"/>
                                  <a:ea typeface="+mn-lt"/>
                                  <a:cs typeface="+mn-lt"/>
                                </a:rPr>
                                <m:t>1</m:t>
                              </m:r>
                            </m:sub>
                          </m:sSub>
                        </m:e>
                      </m:d>
                      <m:r>
                        <a:rPr lang="en-US" b="0" i="1" smtClean="0">
                          <a:latin typeface="Cambria Math" panose="02040503050406030204" pitchFamily="18" charset="0"/>
                          <a:ea typeface="+mn-lt"/>
                          <a:cs typeface="+mn-lt"/>
                        </a:rPr>
                        <m:t>=</m:t>
                      </m:r>
                      <m:sSub>
                        <m:sSubPr>
                          <m:ctrlPr>
                            <a:rPr lang="en-US" i="1">
                              <a:latin typeface="Cambria Math" panose="02040503050406030204" pitchFamily="18" charset="0"/>
                              <a:ea typeface="+mn-lt"/>
                              <a:cs typeface="+mn-lt"/>
                            </a:rPr>
                          </m:ctrlPr>
                        </m:sSubPr>
                        <m:e>
                          <m:r>
                            <a:rPr lang="en-US" i="1">
                              <a:latin typeface="Cambria Math" panose="02040503050406030204" pitchFamily="18" charset="0"/>
                              <a:ea typeface="+mn-lt"/>
                              <a:cs typeface="+mn-lt"/>
                            </a:rPr>
                            <m:t>𝐷</m:t>
                          </m:r>
                        </m:e>
                        <m:sub>
                          <m:r>
                            <a:rPr lang="en-US" i="1">
                              <a:latin typeface="Cambria Math" panose="02040503050406030204" pitchFamily="18" charset="0"/>
                              <a:ea typeface="+mn-lt"/>
                              <a:cs typeface="+mn-lt"/>
                            </a:rPr>
                            <m:t>𝑐</m:t>
                          </m:r>
                        </m:sub>
                      </m:sSub>
                      <m:r>
                        <a:rPr lang="en-US" i="1">
                          <a:latin typeface="Cambria Math" panose="02040503050406030204" pitchFamily="18" charset="0"/>
                          <a:ea typeface="+mn-lt"/>
                          <a:cs typeface="+mn-lt"/>
                        </a:rPr>
                        <m:t>(</m:t>
                      </m:r>
                      <m:r>
                        <a:rPr lang="en-US" i="1">
                          <a:latin typeface="Cambria Math" panose="02040503050406030204" pitchFamily="18" charset="0"/>
                          <a:ea typeface="+mn-lt"/>
                          <a:cs typeface="+mn-lt"/>
                        </a:rPr>
                        <m:t>𝑝</m:t>
                      </m:r>
                      <m:d>
                        <m:dPr>
                          <m:begChr m:val="‖"/>
                          <m:ctrlPr>
                            <a:rPr lang="en-US" i="1">
                              <a:latin typeface="Cambria Math" panose="02040503050406030204" pitchFamily="18" charset="0"/>
                              <a:ea typeface="+mn-lt"/>
                              <a:cs typeface="+mn-lt"/>
                            </a:rPr>
                          </m:ctrlPr>
                        </m:dPr>
                        <m:e>
                          <m:sSub>
                            <m:sSubPr>
                              <m:ctrlPr>
                                <a:rPr lang="en-US" i="1">
                                  <a:latin typeface="Cambria Math" panose="02040503050406030204" pitchFamily="18" charset="0"/>
                                  <a:ea typeface="+mn-lt"/>
                                  <a:cs typeface="+mn-lt"/>
                                </a:rPr>
                              </m:ctrlPr>
                            </m:sSubPr>
                            <m:e>
                              <m:r>
                                <a:rPr lang="en-US" i="1">
                                  <a:latin typeface="Cambria Math" panose="02040503050406030204" pitchFamily="18" charset="0"/>
                                  <a:ea typeface="+mn-lt"/>
                                  <a:cs typeface="+mn-lt"/>
                                </a:rPr>
                                <m:t>𝑝</m:t>
                              </m:r>
                            </m:e>
                            <m:sub>
                              <m:r>
                                <a:rPr lang="en-US" b="0" i="1" smtClean="0">
                                  <a:latin typeface="Cambria Math" panose="02040503050406030204" pitchFamily="18" charset="0"/>
                                  <a:ea typeface="+mn-lt"/>
                                  <a:cs typeface="+mn-lt"/>
                                </a:rPr>
                                <m:t>2</m:t>
                              </m:r>
                            </m:sub>
                          </m:sSub>
                        </m:e>
                      </m:d>
                    </m:oMath>
                  </m:oMathPara>
                </a14:m>
                <a:endParaRPr lang="en-US" dirty="0"/>
              </a:p>
            </p:txBody>
          </p:sp>
        </mc:Choice>
        <mc:Fallback xmlns="">
          <p:sp>
            <p:nvSpPr>
              <p:cNvPr id="22" name="Rectangle 21">
                <a:extLst>
                  <a:ext uri="{FF2B5EF4-FFF2-40B4-BE49-F238E27FC236}">
                    <a16:creationId xmlns:a16="http://schemas.microsoft.com/office/drawing/2014/main" id="{6DEDDA1B-A869-4471-9035-B5133C1D17EA}"/>
                  </a:ext>
                </a:extLst>
              </p:cNvPr>
              <p:cNvSpPr>
                <a:spLocks noRot="1" noChangeAspect="1" noMove="1" noResize="1" noEditPoints="1" noAdjustHandles="1" noChangeArrowheads="1" noChangeShapeType="1" noTextEdit="1"/>
              </p:cNvSpPr>
              <p:nvPr/>
            </p:nvSpPr>
            <p:spPr>
              <a:xfrm>
                <a:off x="9351171" y="2123439"/>
                <a:ext cx="2443939" cy="369332"/>
              </a:xfrm>
              <a:prstGeom prst="rect">
                <a:avLst/>
              </a:prstGeom>
              <a:blipFill>
                <a:blip r:embed="rId2"/>
                <a:stretch>
                  <a:fillRect b="-13115"/>
                </a:stretch>
              </a:blipFill>
            </p:spPr>
            <p:txBody>
              <a:bodyPr/>
              <a:lstStyle/>
              <a:p>
                <a:r>
                  <a:rPr lang="en-US">
                    <a:noFill/>
                  </a:rPr>
                  <a:t> </a:t>
                </a:r>
              </a:p>
            </p:txBody>
          </p:sp>
        </mc:Fallback>
      </mc:AlternateContent>
      <p:sp>
        <p:nvSpPr>
          <p:cNvPr id="38" name="Freeform 37">
            <a:extLst>
              <a:ext uri="{FF2B5EF4-FFF2-40B4-BE49-F238E27FC236}">
                <a16:creationId xmlns:a16="http://schemas.microsoft.com/office/drawing/2014/main" id="{051D00DA-F6FF-004D-8482-D89340D94CB2}"/>
              </a:ext>
            </a:extLst>
          </p:cNvPr>
          <p:cNvSpPr/>
          <p:nvPr/>
        </p:nvSpPr>
        <p:spPr>
          <a:xfrm rot="11010193">
            <a:off x="9398671" y="2491458"/>
            <a:ext cx="982133" cy="1188720"/>
          </a:xfrm>
          <a:custGeom>
            <a:avLst/>
            <a:gdLst>
              <a:gd name="connsiteX0" fmla="*/ 0 w 982133"/>
              <a:gd name="connsiteY0" fmla="*/ 1100667 h 1100667"/>
              <a:gd name="connsiteX1" fmla="*/ 846666 w 982133"/>
              <a:gd name="connsiteY1" fmla="*/ 406400 h 1100667"/>
              <a:gd name="connsiteX2" fmla="*/ 982133 w 982133"/>
              <a:gd name="connsiteY2" fmla="*/ 0 h 1100667"/>
            </a:gdLst>
            <a:ahLst/>
            <a:cxnLst>
              <a:cxn ang="0">
                <a:pos x="connsiteX0" y="connsiteY0"/>
              </a:cxn>
              <a:cxn ang="0">
                <a:pos x="connsiteX1" y="connsiteY1"/>
              </a:cxn>
              <a:cxn ang="0">
                <a:pos x="connsiteX2" y="connsiteY2"/>
              </a:cxn>
            </a:cxnLst>
            <a:rect l="l" t="t" r="r" b="b"/>
            <a:pathLst>
              <a:path w="982133" h="1100667">
                <a:moveTo>
                  <a:pt x="0" y="1100667"/>
                </a:moveTo>
                <a:cubicBezTo>
                  <a:pt x="341488" y="845255"/>
                  <a:pt x="682977" y="589844"/>
                  <a:pt x="846666" y="406400"/>
                </a:cubicBezTo>
                <a:cubicBezTo>
                  <a:pt x="1010355" y="222956"/>
                  <a:pt x="939800" y="64911"/>
                  <a:pt x="982133" y="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93B54BC2-FB40-4678-9AE8-DE26C78E8AC8}"/>
              </a:ext>
            </a:extLst>
          </p:cNvPr>
          <p:cNvSpPr/>
          <p:nvPr/>
        </p:nvSpPr>
        <p:spPr>
          <a:xfrm>
            <a:off x="8256447" y="2938278"/>
            <a:ext cx="137160" cy="137160"/>
          </a:xfrm>
          <a:prstGeom prst="ellipse">
            <a:avLst/>
          </a:prstGeom>
          <a:solidFill>
            <a:schemeClr val="tx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6" name="TextBox 15">
                <a:extLst>
                  <a:ext uri="{FF2B5EF4-FFF2-40B4-BE49-F238E27FC236}">
                    <a16:creationId xmlns:a16="http://schemas.microsoft.com/office/drawing/2014/main" id="{58B26A22-C3CE-42CD-BF28-BF1C93A01FF2}"/>
                  </a:ext>
                </a:extLst>
              </p:cNvPr>
              <p:cNvSpPr txBox="1"/>
              <p:nvPr/>
            </p:nvSpPr>
            <p:spPr>
              <a:xfrm>
                <a:off x="10047593" y="199390"/>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16" name="TextBox 15">
                <a:extLst>
                  <a:ext uri="{FF2B5EF4-FFF2-40B4-BE49-F238E27FC236}">
                    <a16:creationId xmlns:a16="http://schemas.microsoft.com/office/drawing/2014/main" id="{58B26A22-C3CE-42CD-BF28-BF1C93A01FF2}"/>
                  </a:ext>
                </a:extLst>
              </p:cNvPr>
              <p:cNvSpPr txBox="1">
                <a:spLocks noRot="1" noChangeAspect="1" noMove="1" noResize="1" noEditPoints="1" noAdjustHandles="1" noChangeArrowheads="1" noChangeShapeType="1" noTextEdit="1"/>
              </p:cNvSpPr>
              <p:nvPr/>
            </p:nvSpPr>
            <p:spPr>
              <a:xfrm>
                <a:off x="10047593" y="199390"/>
                <a:ext cx="1422395" cy="369332"/>
              </a:xfrm>
              <a:prstGeom prst="rect">
                <a:avLst/>
              </a:prstGeom>
              <a:blipFill>
                <a:blip r:embed="rId3"/>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2E71FACF-32C7-4159-AE9E-81E4F0A897D7}"/>
                  </a:ext>
                </a:extLst>
              </p:cNvPr>
              <p:cNvSpPr txBox="1"/>
              <p:nvPr/>
            </p:nvSpPr>
            <p:spPr>
              <a:xfrm>
                <a:off x="10031270" y="517525"/>
                <a:ext cx="10837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18" name="TextBox 17">
                <a:extLst>
                  <a:ext uri="{FF2B5EF4-FFF2-40B4-BE49-F238E27FC236}">
                    <a16:creationId xmlns:a16="http://schemas.microsoft.com/office/drawing/2014/main" id="{2E71FACF-32C7-4159-AE9E-81E4F0A897D7}"/>
                  </a:ext>
                </a:extLst>
              </p:cNvPr>
              <p:cNvSpPr txBox="1">
                <a:spLocks noRot="1" noChangeAspect="1" noMove="1" noResize="1" noEditPoints="1" noAdjustHandles="1" noChangeArrowheads="1" noChangeShapeType="1" noTextEdit="1"/>
              </p:cNvSpPr>
              <p:nvPr/>
            </p:nvSpPr>
            <p:spPr>
              <a:xfrm>
                <a:off x="10031270" y="517525"/>
                <a:ext cx="1083743" cy="369332"/>
              </a:xfrm>
              <a:prstGeom prst="rect">
                <a:avLst/>
              </a:prstGeom>
              <a:blipFill>
                <a:blip r:embed="rId4"/>
                <a:stretch>
                  <a:fillRect t="-10000" r="-50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9" name="TextBox 18">
                <a:extLst>
                  <a:ext uri="{FF2B5EF4-FFF2-40B4-BE49-F238E27FC236}">
                    <a16:creationId xmlns:a16="http://schemas.microsoft.com/office/drawing/2014/main" id="{E4B329AE-DE4A-4D95-929D-7EC8BCFA36A4}"/>
                  </a:ext>
                </a:extLst>
              </p:cNvPr>
              <p:cNvSpPr txBox="1"/>
              <p:nvPr/>
            </p:nvSpPr>
            <p:spPr>
              <a:xfrm>
                <a:off x="10019078" y="879932"/>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19" name="TextBox 18">
                <a:extLst>
                  <a:ext uri="{FF2B5EF4-FFF2-40B4-BE49-F238E27FC236}">
                    <a16:creationId xmlns:a16="http://schemas.microsoft.com/office/drawing/2014/main" id="{E4B329AE-DE4A-4D95-929D-7EC8BCFA36A4}"/>
                  </a:ext>
                </a:extLst>
              </p:cNvPr>
              <p:cNvSpPr txBox="1">
                <a:spLocks noRot="1" noChangeAspect="1" noMove="1" noResize="1" noEditPoints="1" noAdjustHandles="1" noChangeArrowheads="1" noChangeShapeType="1" noTextEdit="1"/>
              </p:cNvSpPr>
              <p:nvPr/>
            </p:nvSpPr>
            <p:spPr>
              <a:xfrm>
                <a:off x="10019078" y="879932"/>
                <a:ext cx="1313234" cy="369332"/>
              </a:xfrm>
              <a:prstGeom prst="rect">
                <a:avLst/>
              </a:prstGeom>
              <a:blipFill>
                <a:blip r:embed="rId5"/>
                <a:stretch>
                  <a:fillRect b="-13115"/>
                </a:stretch>
              </a:blipFill>
            </p:spPr>
            <p:txBody>
              <a:bodyPr/>
              <a:lstStyle/>
              <a:p>
                <a:r>
                  <a:rPr lang="en-US">
                    <a:noFill/>
                  </a:rPr>
                  <a:t> </a:t>
                </a:r>
              </a:p>
            </p:txBody>
          </p:sp>
        </mc:Fallback>
      </mc:AlternateContent>
      <p:sp>
        <p:nvSpPr>
          <p:cNvPr id="20" name="Isosceles Triangle 19">
            <a:extLst>
              <a:ext uri="{FF2B5EF4-FFF2-40B4-BE49-F238E27FC236}">
                <a16:creationId xmlns:a16="http://schemas.microsoft.com/office/drawing/2014/main" id="{7C089179-CE11-4589-BE0E-3B828C9E987F}"/>
              </a:ext>
            </a:extLst>
          </p:cNvPr>
          <p:cNvSpPr/>
          <p:nvPr/>
        </p:nvSpPr>
        <p:spPr>
          <a:xfrm>
            <a:off x="5559590" y="1451305"/>
            <a:ext cx="5372100" cy="43053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95713B21-8F30-489F-BC8E-F57A26A66C0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03449" y="4755335"/>
            <a:ext cx="328380" cy="280285"/>
          </a:xfrm>
          <a:prstGeom prst="rect">
            <a:avLst/>
          </a:prstGeom>
        </p:spPr>
      </p:pic>
      <p:pic>
        <p:nvPicPr>
          <p:cNvPr id="23" name="Picture 22" descr="A drawing of a face&#10;&#10;Description automatically generated">
            <a:extLst>
              <a:ext uri="{FF2B5EF4-FFF2-40B4-BE49-F238E27FC236}">
                <a16:creationId xmlns:a16="http://schemas.microsoft.com/office/drawing/2014/main" id="{E6878DFD-FEC4-42CD-B847-2E2B829057F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045384" y="2104817"/>
            <a:ext cx="371514" cy="321016"/>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33E768F2-934A-4FBE-A85E-FD469929A9A0}"/>
                  </a:ext>
                </a:extLst>
              </p:cNvPr>
              <p:cNvSpPr txBox="1"/>
              <p:nvPr/>
            </p:nvSpPr>
            <p:spPr>
              <a:xfrm>
                <a:off x="7767798" y="2040429"/>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24" name="TextBox 23">
                <a:extLst>
                  <a:ext uri="{FF2B5EF4-FFF2-40B4-BE49-F238E27FC236}">
                    <a16:creationId xmlns:a16="http://schemas.microsoft.com/office/drawing/2014/main" id="{33E768F2-934A-4FBE-A85E-FD469929A9A0}"/>
                  </a:ext>
                </a:extLst>
              </p:cNvPr>
              <p:cNvSpPr txBox="1">
                <a:spLocks noRot="1" noChangeAspect="1" noMove="1" noResize="1" noEditPoints="1" noAdjustHandles="1" noChangeArrowheads="1" noChangeShapeType="1" noTextEdit="1"/>
              </p:cNvSpPr>
              <p:nvPr/>
            </p:nvSpPr>
            <p:spPr>
              <a:xfrm>
                <a:off x="7767798" y="2040429"/>
                <a:ext cx="386307" cy="369332"/>
              </a:xfrm>
              <a:prstGeom prst="rect">
                <a:avLst/>
              </a:prstGeom>
              <a:blipFill>
                <a:blip r:embed="rId8"/>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B166D723-A08A-4199-8071-393E9833F71D}"/>
                  </a:ext>
                </a:extLst>
              </p:cNvPr>
              <p:cNvSpPr txBox="1"/>
              <p:nvPr/>
            </p:nvSpPr>
            <p:spPr>
              <a:xfrm>
                <a:off x="8358072" y="4645421"/>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25" name="TextBox 24">
                <a:extLst>
                  <a:ext uri="{FF2B5EF4-FFF2-40B4-BE49-F238E27FC236}">
                    <a16:creationId xmlns:a16="http://schemas.microsoft.com/office/drawing/2014/main" id="{B166D723-A08A-4199-8071-393E9833F71D}"/>
                  </a:ext>
                </a:extLst>
              </p:cNvPr>
              <p:cNvSpPr txBox="1">
                <a:spLocks noRot="1" noChangeAspect="1" noMove="1" noResize="1" noEditPoints="1" noAdjustHandles="1" noChangeArrowheads="1" noChangeShapeType="1" noTextEdit="1"/>
              </p:cNvSpPr>
              <p:nvPr/>
            </p:nvSpPr>
            <p:spPr>
              <a:xfrm>
                <a:off x="8358072" y="4645421"/>
                <a:ext cx="386307" cy="369332"/>
              </a:xfrm>
              <a:prstGeom prst="rect">
                <a:avLst/>
              </a:prstGeom>
              <a:blipFill>
                <a:blip r:embed="rId9"/>
                <a:stretch>
                  <a:fillRect b="-6557"/>
                </a:stretch>
              </a:blipFill>
            </p:spPr>
            <p:txBody>
              <a:bodyPr/>
              <a:lstStyle/>
              <a:p>
                <a:r>
                  <a:rPr lang="en-US">
                    <a:noFill/>
                  </a:rPr>
                  <a:t> </a:t>
                </a:r>
              </a:p>
            </p:txBody>
          </p:sp>
        </mc:Fallback>
      </mc:AlternateContent>
      <p:pic>
        <p:nvPicPr>
          <p:cNvPr id="3" name="Picture 6">
            <a:extLst>
              <a:ext uri="{FF2B5EF4-FFF2-40B4-BE49-F238E27FC236}">
                <a16:creationId xmlns:a16="http://schemas.microsoft.com/office/drawing/2014/main" id="{64BC0C1B-2975-4BFF-A3F2-1580ACE6DCA3}"/>
              </a:ext>
            </a:extLst>
          </p:cNvPr>
          <p:cNvPicPr>
            <a:picLocks noChangeAspect="1"/>
          </p:cNvPicPr>
          <p:nvPr/>
        </p:nvPicPr>
        <p:blipFill>
          <a:blip r:embed="rId10"/>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2543919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2" nodeType="clickEffect">
                                  <p:stCondLst>
                                    <p:cond delay="0"/>
                                  </p:stCondLst>
                                  <p:childTnLst>
                                    <p:set>
                                      <p:cBhvr>
                                        <p:cTn id="20" dur="1" fill="hold">
                                          <p:stCondLst>
                                            <p:cond delay="0"/>
                                          </p:stCondLst>
                                        </p:cTn>
                                        <p:tgtEl>
                                          <p:spTgt spid="3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nodeType="clickEffect">
                                  <p:stCondLst>
                                    <p:cond delay="0"/>
                                  </p:stCondLst>
                                  <p:childTnLst>
                                    <p:animEffect transition="out" filter="fade">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13"/>
                                        </p:tgtEl>
                                      </p:cBhvr>
                                    </p:animEffect>
                                    <p:set>
                                      <p:cBhvr>
                                        <p:cTn id="32" dur="1" fill="hold">
                                          <p:stCondLst>
                                            <p:cond delay="499"/>
                                          </p:stCondLst>
                                        </p:cTn>
                                        <p:tgtEl>
                                          <p:spTgt spid="13"/>
                                        </p:tgtEl>
                                        <p:attrNameLst>
                                          <p:attrName>style.visibility</p:attrName>
                                        </p:attrNameLst>
                                      </p:cBhvr>
                                      <p:to>
                                        <p:strVal val="hidden"/>
                                      </p:to>
                                    </p:set>
                                  </p:childTnLst>
                                </p:cTn>
                              </p:par>
                              <p:par>
                                <p:cTn id="33" presetID="10" presetClass="exit" presetSubtype="0" fill="hold" nodeType="withEffect">
                                  <p:stCondLst>
                                    <p:cond delay="0"/>
                                  </p:stCondLst>
                                  <p:childTnLst>
                                    <p:animEffect transition="out" filter="fade">
                                      <p:cBhvr>
                                        <p:cTn id="34" dur="500"/>
                                        <p:tgtEl>
                                          <p:spTgt spid="17"/>
                                        </p:tgtEl>
                                      </p:cBhvr>
                                    </p:animEffect>
                                    <p:set>
                                      <p:cBhvr>
                                        <p:cTn id="35"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22" grpId="0"/>
      <p:bldP spid="38" grpId="0" animBg="1"/>
      <p:bldP spid="32"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9C45BA5D-71CD-40FF-9E24-C7EA50337E64}"/>
              </a:ext>
            </a:extLst>
          </p:cNvPr>
          <p:cNvSpPr/>
          <p:nvPr/>
        </p:nvSpPr>
        <p:spPr>
          <a:xfrm>
            <a:off x="5562600" y="3606800"/>
            <a:ext cx="5359400" cy="2159000"/>
          </a:xfrm>
          <a:custGeom>
            <a:avLst/>
            <a:gdLst>
              <a:gd name="connsiteX0" fmla="*/ 0 w 5359400"/>
              <a:gd name="connsiteY0" fmla="*/ 2159000 h 2159000"/>
              <a:gd name="connsiteX1" fmla="*/ 685800 w 5359400"/>
              <a:gd name="connsiteY1" fmla="*/ 1041400 h 2159000"/>
              <a:gd name="connsiteX2" fmla="*/ 4025900 w 5359400"/>
              <a:gd name="connsiteY2" fmla="*/ 0 h 2159000"/>
              <a:gd name="connsiteX3" fmla="*/ 5359400 w 5359400"/>
              <a:gd name="connsiteY3" fmla="*/ 2133600 h 2159000"/>
              <a:gd name="connsiteX4" fmla="*/ 0 w 5359400"/>
              <a:gd name="connsiteY4" fmla="*/ 215900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400" h="2159000">
                <a:moveTo>
                  <a:pt x="0" y="2159000"/>
                </a:moveTo>
                <a:lnTo>
                  <a:pt x="685800" y="1041400"/>
                </a:lnTo>
                <a:lnTo>
                  <a:pt x="4025900" y="0"/>
                </a:lnTo>
                <a:lnTo>
                  <a:pt x="5359400" y="2133600"/>
                </a:lnTo>
                <a:lnTo>
                  <a:pt x="0" y="2159000"/>
                </a:lnTo>
                <a:close/>
              </a:path>
            </a:pathLst>
          </a:cu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BFE3AF1-723C-403A-BF7D-0CEB3BBFE407}"/>
              </a:ext>
            </a:extLst>
          </p:cNvPr>
          <p:cNvSpPr>
            <a:spLocks noGrp="1"/>
          </p:cNvSpPr>
          <p:nvPr>
            <p:ph type="title"/>
          </p:nvPr>
        </p:nvSpPr>
        <p:spPr/>
        <p:txBody>
          <a:bodyPr/>
          <a:lstStyle/>
          <a:p>
            <a:r>
              <a:rPr lang="en-US" dirty="0"/>
              <a:t>Hypothesis Test</a:t>
            </a:r>
          </a:p>
        </p:txBody>
      </p:sp>
      <p:sp>
        <p:nvSpPr>
          <p:cNvPr id="19" name="Content Placeholder 2">
            <a:extLst>
              <a:ext uri="{FF2B5EF4-FFF2-40B4-BE49-F238E27FC236}">
                <a16:creationId xmlns:a16="http://schemas.microsoft.com/office/drawing/2014/main" id="{3C9C04C0-CFA9-E449-AEC9-B11EF1AFF4B6}"/>
              </a:ext>
            </a:extLst>
          </p:cNvPr>
          <p:cNvSpPr txBox="1">
            <a:spLocks/>
          </p:cNvSpPr>
          <p:nvPr/>
        </p:nvSpPr>
        <p:spPr>
          <a:xfrm>
            <a:off x="488155" y="1811453"/>
            <a:ext cx="7570773"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Less likely when farther from generating distribution </a:t>
            </a:r>
          </a:p>
        </p:txBody>
      </p:sp>
      <mc:AlternateContent xmlns:mc="http://schemas.openxmlformats.org/markup-compatibility/2006" xmlns:a14="http://schemas.microsoft.com/office/drawing/2010/main">
        <mc:Choice Requires="a14">
          <p:sp>
            <p:nvSpPr>
              <p:cNvPr id="39" name="Content Placeholder 2">
                <a:extLst>
                  <a:ext uri="{FF2B5EF4-FFF2-40B4-BE49-F238E27FC236}">
                    <a16:creationId xmlns:a16="http://schemas.microsoft.com/office/drawing/2014/main" id="{CE9802EE-6B42-E54D-A200-2D5438E0AFAA}"/>
                  </a:ext>
                </a:extLst>
              </p:cNvPr>
              <p:cNvSpPr txBox="1">
                <a:spLocks/>
              </p:cNvSpPr>
              <p:nvPr/>
            </p:nvSpPr>
            <p:spPr>
              <a:xfrm>
                <a:off x="481774" y="2761941"/>
                <a:ext cx="5761174" cy="553225"/>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Bane of the test is on the boundary (</a:t>
                </a:r>
                <a14:m>
                  <m:oMath xmlns:m="http://schemas.openxmlformats.org/officeDocument/2006/math">
                    <m:sSup>
                      <m:sSupPr>
                        <m:ctrlPr>
                          <a:rPr lang="en-US" sz="2400" i="1">
                            <a:latin typeface="Cambria Math" panose="02040503050406030204" pitchFamily="18" charset="0"/>
                            <a:ea typeface="+mn-lt"/>
                            <a:cs typeface="+mn-lt"/>
                          </a:rPr>
                        </m:ctrlPr>
                      </m:sSupPr>
                      <m:e>
                        <m:r>
                          <a:rPr lang="en-US" sz="2400" i="1">
                            <a:latin typeface="Cambria Math" panose="02040503050406030204" pitchFamily="18" charset="0"/>
                            <a:ea typeface="+mn-lt"/>
                            <a:cs typeface="+mn-lt"/>
                          </a:rPr>
                          <m:t>𝑝</m:t>
                        </m:r>
                      </m:e>
                      <m:sup>
                        <m:r>
                          <a:rPr lang="en-US" sz="2400" i="1">
                            <a:latin typeface="Cambria Math" panose="02040503050406030204" pitchFamily="18" charset="0"/>
                            <a:ea typeface="+mn-lt"/>
                            <a:cs typeface="+mn-lt"/>
                          </a:rPr>
                          <m:t>∗</m:t>
                        </m:r>
                      </m:sup>
                    </m:sSup>
                  </m:oMath>
                </a14:m>
                <a:r>
                  <a:rPr lang="en-US" sz="2400" dirty="0">
                    <a:latin typeface="Calibri Light"/>
                    <a:ea typeface="+mn-lt"/>
                    <a:cs typeface="+mn-lt"/>
                  </a:rPr>
                  <a:t>)  </a:t>
                </a:r>
              </a:p>
            </p:txBody>
          </p:sp>
        </mc:Choice>
        <mc:Fallback xmlns="">
          <p:sp>
            <p:nvSpPr>
              <p:cNvPr id="39" name="Content Placeholder 2">
                <a:extLst>
                  <a:ext uri="{FF2B5EF4-FFF2-40B4-BE49-F238E27FC236}">
                    <a16:creationId xmlns:a16="http://schemas.microsoft.com/office/drawing/2014/main" id="{CE9802EE-6B42-E54D-A200-2D5438E0AFAA}"/>
                  </a:ext>
                </a:extLst>
              </p:cNvPr>
              <p:cNvSpPr txBox="1">
                <a:spLocks noRot="1" noChangeAspect="1" noMove="1" noResize="1" noEditPoints="1" noAdjustHandles="1" noChangeArrowheads="1" noChangeShapeType="1" noTextEdit="1"/>
              </p:cNvSpPr>
              <p:nvPr/>
            </p:nvSpPr>
            <p:spPr>
              <a:xfrm>
                <a:off x="481774" y="2761941"/>
                <a:ext cx="5761174" cy="553225"/>
              </a:xfrm>
              <a:prstGeom prst="rect">
                <a:avLst/>
              </a:prstGeom>
              <a:blipFill>
                <a:blip r:embed="rId7"/>
                <a:stretch>
                  <a:fillRect l="-3069" t="-8791"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F1DF7131-1B23-164A-8B88-24DF8B9103FA}"/>
                  </a:ext>
                </a:extLst>
              </p:cNvPr>
              <p:cNvSpPr txBox="1">
                <a:spLocks/>
              </p:cNvSpPr>
              <p:nvPr/>
            </p:nvSpPr>
            <p:spPr>
              <a:xfrm>
                <a:off x="2064406" y="4462832"/>
                <a:ext cx="1029763"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14:m>
                  <m:oMath xmlns:m="http://schemas.openxmlformats.org/officeDocument/2006/math">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1</m:t>
                        </m:r>
                      </m:sub>
                    </m:sSub>
                    <m:d>
                      <m:dPr>
                        <m:ctrlPr>
                          <a:rPr lang="en-US" sz="2400" b="0" i="1" smtClean="0">
                            <a:latin typeface="Cambria Math" panose="02040503050406030204" pitchFamily="18" charset="0"/>
                            <a:ea typeface="+mn-lt"/>
                            <a:cs typeface="+mn-lt"/>
                          </a:rPr>
                        </m:ctrlPr>
                      </m:dPr>
                      <m:e>
                        <m:sSub>
                          <m:sSubPr>
                            <m:ctrlPr>
                              <a:rPr lang="en-US" sz="2400" b="0" i="1" smtClean="0">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𝒫</m:t>
                            </m:r>
                          </m:e>
                          <m:sub>
                            <m:r>
                              <a:rPr lang="en-US" sz="2400" b="0" i="1" smtClean="0">
                                <a:latin typeface="Cambria Math" panose="02040503050406030204" pitchFamily="18" charset="0"/>
                                <a:ea typeface="+mn-lt"/>
                                <a:cs typeface="+mn-lt"/>
                              </a:rPr>
                              <m:t>2</m:t>
                            </m:r>
                          </m:sub>
                        </m:sSub>
                      </m:e>
                    </m:d>
                  </m:oMath>
                </a14:m>
                <a:r>
                  <a:rPr lang="en-US" sz="2400" dirty="0">
                    <a:latin typeface="Calibri Light"/>
                    <a:ea typeface="+mn-lt"/>
                    <a:cs typeface="+mn-lt"/>
                  </a:rPr>
                  <a:t> </a:t>
                </a:r>
              </a:p>
            </p:txBody>
          </p:sp>
        </mc:Choice>
        <mc:Fallback xmlns="">
          <p:sp>
            <p:nvSpPr>
              <p:cNvPr id="47" name="Content Placeholder 2">
                <a:extLst>
                  <a:ext uri="{FF2B5EF4-FFF2-40B4-BE49-F238E27FC236}">
                    <a16:creationId xmlns:a16="http://schemas.microsoft.com/office/drawing/2014/main" id="{F1DF7131-1B23-164A-8B88-24DF8B9103FA}"/>
                  </a:ext>
                </a:extLst>
              </p:cNvPr>
              <p:cNvSpPr txBox="1">
                <a:spLocks noRot="1" noChangeAspect="1" noMove="1" noResize="1" noEditPoints="1" noAdjustHandles="1" noChangeArrowheads="1" noChangeShapeType="1" noTextEdit="1"/>
              </p:cNvSpPr>
              <p:nvPr/>
            </p:nvSpPr>
            <p:spPr>
              <a:xfrm>
                <a:off x="2064406" y="4462832"/>
                <a:ext cx="1029763" cy="553224"/>
              </a:xfrm>
              <a:prstGeom prst="rect">
                <a:avLst/>
              </a:prstGeom>
              <a:blipFill>
                <a:blip r:embed="rId8"/>
                <a:stretch>
                  <a:fillRect l="-10651"/>
                </a:stretch>
              </a:blipFill>
            </p:spPr>
            <p:txBody>
              <a:bodyPr/>
              <a:lstStyle/>
              <a:p>
                <a:r>
                  <a:rPr lang="en-US">
                    <a:noFill/>
                  </a:rPr>
                  <a:t> </a:t>
                </a:r>
              </a:p>
            </p:txBody>
          </p:sp>
        </mc:Fallback>
      </mc:AlternateContent>
      <p:cxnSp>
        <p:nvCxnSpPr>
          <p:cNvPr id="50" name="Straight Arrow Connector 49">
            <a:extLst>
              <a:ext uri="{FF2B5EF4-FFF2-40B4-BE49-F238E27FC236}">
                <a16:creationId xmlns:a16="http://schemas.microsoft.com/office/drawing/2014/main" id="{3926DC18-BA18-1349-A95D-D785BAD94FDB}"/>
              </a:ext>
            </a:extLst>
          </p:cNvPr>
          <p:cNvCxnSpPr/>
          <p:nvPr/>
        </p:nvCxnSpPr>
        <p:spPr>
          <a:xfrm>
            <a:off x="5562843" y="5274915"/>
            <a:ext cx="773481" cy="136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FBF50369-E54E-9543-A95D-E26FFC158C81}"/>
                  </a:ext>
                </a:extLst>
              </p:cNvPr>
              <p:cNvSpPr txBox="1"/>
              <p:nvPr/>
            </p:nvSpPr>
            <p:spPr>
              <a:xfrm>
                <a:off x="4819014" y="4868088"/>
                <a:ext cx="101388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𝒫</m:t>
                          </m:r>
                        </m:e>
                        <m:sub>
                          <m:r>
                            <a:rPr lang="en-US" sz="3200" b="0" i="1" smtClean="0">
                              <a:latin typeface="Cambria Math" panose="02040503050406030204" pitchFamily="18" charset="0"/>
                              <a:ea typeface="Cambria Math" panose="02040503050406030204" pitchFamily="18" charset="0"/>
                            </a:rPr>
                            <m:t>2</m:t>
                          </m:r>
                        </m:sub>
                      </m:sSub>
                    </m:oMath>
                  </m:oMathPara>
                </a14:m>
                <a:endParaRPr lang="en-US" sz="3200" dirty="0"/>
              </a:p>
            </p:txBody>
          </p:sp>
        </mc:Choice>
        <mc:Fallback xmlns="">
          <p:sp>
            <p:nvSpPr>
              <p:cNvPr id="51" name="TextBox 50">
                <a:extLst>
                  <a:ext uri="{FF2B5EF4-FFF2-40B4-BE49-F238E27FC236}">
                    <a16:creationId xmlns:a16="http://schemas.microsoft.com/office/drawing/2014/main" id="{FBF50369-E54E-9543-A95D-E26FFC158C81}"/>
                  </a:ext>
                </a:extLst>
              </p:cNvPr>
              <p:cNvSpPr txBox="1">
                <a:spLocks noRot="1" noChangeAspect="1" noMove="1" noResize="1" noEditPoints="1" noAdjustHandles="1" noChangeArrowheads="1" noChangeShapeType="1" noTextEdit="1"/>
              </p:cNvSpPr>
              <p:nvPr/>
            </p:nvSpPr>
            <p:spPr>
              <a:xfrm>
                <a:off x="4819014" y="4868088"/>
                <a:ext cx="1013883" cy="584775"/>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2" name="TextBox 51">
                <a:extLst>
                  <a:ext uri="{FF2B5EF4-FFF2-40B4-BE49-F238E27FC236}">
                    <a16:creationId xmlns:a16="http://schemas.microsoft.com/office/drawing/2014/main" id="{B7E9232E-7A56-C040-92A8-EA439FC94FCB}"/>
                  </a:ext>
                </a:extLst>
              </p:cNvPr>
              <p:cNvSpPr txBox="1"/>
              <p:nvPr/>
            </p:nvSpPr>
            <p:spPr>
              <a:xfrm>
                <a:off x="8677175" y="3903569"/>
                <a:ext cx="383302"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oMath>
                  </m:oMathPara>
                </a14:m>
                <a:endParaRPr lang="en-US" dirty="0"/>
              </a:p>
            </p:txBody>
          </p:sp>
        </mc:Choice>
        <mc:Fallback xmlns="">
          <p:sp>
            <p:nvSpPr>
              <p:cNvPr id="52" name="TextBox 51">
                <a:extLst>
                  <a:ext uri="{FF2B5EF4-FFF2-40B4-BE49-F238E27FC236}">
                    <a16:creationId xmlns:a16="http://schemas.microsoft.com/office/drawing/2014/main" id="{B7E9232E-7A56-C040-92A8-EA439FC94FCB}"/>
                  </a:ext>
                </a:extLst>
              </p:cNvPr>
              <p:cNvSpPr txBox="1">
                <a:spLocks noRot="1" noChangeAspect="1" noMove="1" noResize="1" noEditPoints="1" noAdjustHandles="1" noChangeArrowheads="1" noChangeShapeType="1" noTextEdit="1"/>
              </p:cNvSpPr>
              <p:nvPr/>
            </p:nvSpPr>
            <p:spPr>
              <a:xfrm>
                <a:off x="8677175" y="3903569"/>
                <a:ext cx="383302" cy="369332"/>
              </a:xfrm>
              <a:prstGeom prst="rect">
                <a:avLst/>
              </a:prstGeom>
              <a:blipFill>
                <a:blip r:embed="rId10"/>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Content Placeholder 2">
                <a:extLst>
                  <a:ext uri="{FF2B5EF4-FFF2-40B4-BE49-F238E27FC236}">
                    <a16:creationId xmlns:a16="http://schemas.microsoft.com/office/drawing/2014/main" id="{DA501962-3D19-A644-9ECC-8FD1E84CF18B}"/>
                  </a:ext>
                </a:extLst>
              </p:cNvPr>
              <p:cNvSpPr txBox="1">
                <a:spLocks/>
              </p:cNvSpPr>
              <p:nvPr/>
            </p:nvSpPr>
            <p:spPr>
              <a:xfrm>
                <a:off x="234157" y="4286464"/>
                <a:ext cx="2230175" cy="977461"/>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limLow>
                        <m:limLowPr>
                          <m:ctrlPr>
                            <a:rPr lang="en-US" sz="2400" b="0" i="1" smtClean="0">
                              <a:latin typeface="Cambria Math" panose="02040503050406030204" pitchFamily="18" charset="0"/>
                              <a:ea typeface="+mn-lt"/>
                              <a:cs typeface="+mn-lt"/>
                            </a:rPr>
                          </m:ctrlPr>
                        </m:limLowPr>
                        <m:e>
                          <m:r>
                            <m:rPr>
                              <m:sty m:val="p"/>
                            </m:rPr>
                            <a:rPr lang="en-US" sz="2400" b="0" i="0" smtClean="0">
                              <a:latin typeface="Cambria Math" panose="02040503050406030204" pitchFamily="18" charset="0"/>
                              <a:ea typeface="+mn-lt"/>
                              <a:cs typeface="+mn-lt"/>
                            </a:rPr>
                            <m:t>lim</m:t>
                          </m:r>
                        </m:e>
                        <m:lim>
                          <m:r>
                            <a:rPr lang="en-US" sz="2400" b="0" i="1" smtClean="0">
                              <a:latin typeface="Cambria Math" panose="02040503050406030204" pitchFamily="18" charset="0"/>
                              <a:ea typeface="+mn-lt"/>
                              <a:cs typeface="+mn-lt"/>
                            </a:rPr>
                            <m:t>𝐿</m:t>
                          </m:r>
                          <m:r>
                            <a:rPr lang="en-US" sz="2400" b="0" i="1" smtClean="0">
                              <a:latin typeface="Cambria Math" panose="02040503050406030204" pitchFamily="18" charset="0"/>
                              <a:ea typeface="Cambria Math" panose="02040503050406030204" pitchFamily="18" charset="0"/>
                              <a:cs typeface="+mn-lt"/>
                            </a:rPr>
                            <m:t>→∞</m:t>
                          </m:r>
                        </m:lim>
                      </m:limLow>
                      <m:f>
                        <m:fPr>
                          <m:ctrlPr>
                            <a:rPr lang="en-US" sz="2400" b="0" i="1" smtClean="0">
                              <a:latin typeface="Cambria Math" panose="02040503050406030204" pitchFamily="18" charset="0"/>
                              <a:ea typeface="+mn-lt"/>
                              <a:cs typeface="+mn-lt"/>
                            </a:rPr>
                          </m:ctrlPr>
                        </m:fPr>
                        <m:num>
                          <m:r>
                            <a:rPr lang="en-US" sz="2400" b="0" i="1" smtClean="0">
                              <a:latin typeface="Cambria Math" panose="02040503050406030204" pitchFamily="18" charset="0"/>
                              <a:ea typeface="+mn-lt"/>
                              <a:cs typeface="+mn-lt"/>
                            </a:rPr>
                            <m:t>1</m:t>
                          </m:r>
                        </m:num>
                        <m:den>
                          <m:r>
                            <a:rPr lang="en-US" sz="2400" b="0" i="1" smtClean="0">
                              <a:latin typeface="Cambria Math" panose="02040503050406030204" pitchFamily="18" charset="0"/>
                              <a:ea typeface="+mn-lt"/>
                              <a:cs typeface="+mn-lt"/>
                            </a:rPr>
                            <m:t>𝐿</m:t>
                          </m:r>
                        </m:den>
                      </m:f>
                      <m:r>
                        <a:rPr lang="en-US" sz="2400" b="0" i="1" smtClean="0">
                          <a:latin typeface="Cambria Math" panose="02040503050406030204" pitchFamily="18" charset="0"/>
                          <a:ea typeface="+mn-lt"/>
                          <a:cs typeface="+mn-lt"/>
                        </a:rPr>
                        <m:t>⁡</m:t>
                      </m:r>
                      <m:r>
                        <m:rPr>
                          <m:nor/>
                        </m:rPr>
                        <a:rPr lang="en-US" sz="2400" b="0" i="0" smtClean="0">
                          <a:latin typeface="Cambria Math" panose="02040503050406030204" pitchFamily="18" charset="0"/>
                          <a:ea typeface="+mn-lt"/>
                          <a:cs typeface="+mn-lt"/>
                        </a:rPr>
                        <m:t>log</m:t>
                      </m:r>
                    </m:oMath>
                  </m:oMathPara>
                </a14:m>
                <a:endParaRPr lang="en-US" sz="2400" dirty="0">
                  <a:latin typeface="Calibri Light"/>
                  <a:ea typeface="+mn-lt"/>
                  <a:cs typeface="+mn-lt"/>
                </a:endParaRPr>
              </a:p>
            </p:txBody>
          </p:sp>
        </mc:Choice>
        <mc:Fallback xmlns="">
          <p:sp>
            <p:nvSpPr>
              <p:cNvPr id="55" name="Content Placeholder 2">
                <a:extLst>
                  <a:ext uri="{FF2B5EF4-FFF2-40B4-BE49-F238E27FC236}">
                    <a16:creationId xmlns:a16="http://schemas.microsoft.com/office/drawing/2014/main" id="{DA501962-3D19-A644-9ECC-8FD1E84CF18B}"/>
                  </a:ext>
                </a:extLst>
              </p:cNvPr>
              <p:cNvSpPr txBox="1">
                <a:spLocks noRot="1" noChangeAspect="1" noMove="1" noResize="1" noEditPoints="1" noAdjustHandles="1" noChangeArrowheads="1" noChangeShapeType="1" noTextEdit="1"/>
              </p:cNvSpPr>
              <p:nvPr/>
            </p:nvSpPr>
            <p:spPr>
              <a:xfrm>
                <a:off x="234157" y="4286464"/>
                <a:ext cx="2230175" cy="977461"/>
              </a:xfrm>
              <a:prstGeom prst="rect">
                <a:avLst/>
              </a:prstGeom>
              <a:blipFill>
                <a:blip r:embed="rId11"/>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6" name="Content Placeholder 2">
                <a:extLst>
                  <a:ext uri="{FF2B5EF4-FFF2-40B4-BE49-F238E27FC236}">
                    <a16:creationId xmlns:a16="http://schemas.microsoft.com/office/drawing/2014/main" id="{0689C56C-38A0-004C-9DFF-98D5CF1FD2D9}"/>
                  </a:ext>
                </a:extLst>
              </p:cNvPr>
              <p:cNvSpPr txBox="1">
                <a:spLocks/>
              </p:cNvSpPr>
              <p:nvPr/>
            </p:nvSpPr>
            <p:spPr>
              <a:xfrm>
                <a:off x="2821270" y="4462832"/>
                <a:ext cx="2374340" cy="72959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mn-lt"/>
                          <a:cs typeface="+mn-lt"/>
                        </a:rPr>
                        <m:t>=−</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𝐷</m:t>
                          </m:r>
                        </m:e>
                        <m:sub>
                          <m:r>
                            <a:rPr lang="en-US" sz="2400" b="0" i="1" smtClean="0">
                              <a:latin typeface="Cambria Math" panose="02040503050406030204" pitchFamily="18" charset="0"/>
                              <a:ea typeface="+mn-lt"/>
                              <a:cs typeface="+mn-lt"/>
                            </a:rPr>
                            <m:t>𝑐</m:t>
                          </m:r>
                        </m:sub>
                      </m:sSub>
                      <m:d>
                        <m:dPr>
                          <m:ctrlPr>
                            <a:rPr lang="en-US" sz="2400" b="0" i="1" smtClean="0">
                              <a:latin typeface="Cambria Math" panose="02040503050406030204" pitchFamily="18" charset="0"/>
                              <a:ea typeface="+mn-lt"/>
                              <a:cs typeface="+mn-lt"/>
                            </a:rPr>
                          </m:ctrlPr>
                        </m:dPr>
                        <m:e>
                          <m:sSup>
                            <m:sSupPr>
                              <m:ctrlPr>
                                <a:rPr lang="en-US" sz="2400" b="0" i="1" smtClean="0">
                                  <a:latin typeface="Cambria Math" panose="02040503050406030204" pitchFamily="18" charset="0"/>
                                  <a:ea typeface="+mn-lt"/>
                                  <a:cs typeface="+mn-lt"/>
                                </a:rPr>
                              </m:ctrlPr>
                            </m:sSupPr>
                            <m:e>
                              <m:r>
                                <a:rPr lang="en-US" sz="2400" b="0" i="1" smtClean="0">
                                  <a:latin typeface="Cambria Math" panose="02040503050406030204" pitchFamily="18" charset="0"/>
                                  <a:ea typeface="+mn-lt"/>
                                  <a:cs typeface="+mn-lt"/>
                                </a:rPr>
                                <m:t>𝑝</m:t>
                              </m:r>
                            </m:e>
                            <m:sup>
                              <m:r>
                                <a:rPr lang="en-US" sz="2400" b="0" i="1" smtClean="0">
                                  <a:latin typeface="Cambria Math" panose="02040503050406030204" pitchFamily="18" charset="0"/>
                                  <a:ea typeface="+mn-lt"/>
                                  <a:cs typeface="+mn-lt"/>
                                </a:rPr>
                                <m:t>∗</m:t>
                              </m:r>
                            </m:sup>
                          </m:sSup>
                          <m:r>
                            <a:rPr lang="en-US" sz="2400" b="0" i="1" smtClean="0">
                              <a:latin typeface="Cambria Math" panose="02040503050406030204" pitchFamily="18" charset="0"/>
                              <a:ea typeface="Cambria Math" panose="02040503050406030204" pitchFamily="18" charset="0"/>
                              <a:cs typeface="+mn-lt"/>
                            </a:rPr>
                            <m:t>∥</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1</m:t>
                              </m:r>
                            </m:sub>
                          </m:sSub>
                        </m:e>
                      </m:d>
                    </m:oMath>
                  </m:oMathPara>
                </a14:m>
                <a:endParaRPr lang="en-US" sz="2400" dirty="0">
                  <a:latin typeface="Calibri Light"/>
                  <a:ea typeface="+mn-lt"/>
                  <a:cs typeface="+mn-lt"/>
                </a:endParaRPr>
              </a:p>
            </p:txBody>
          </p:sp>
        </mc:Choice>
        <mc:Fallback xmlns="">
          <p:sp>
            <p:nvSpPr>
              <p:cNvPr id="56" name="Content Placeholder 2">
                <a:extLst>
                  <a:ext uri="{FF2B5EF4-FFF2-40B4-BE49-F238E27FC236}">
                    <a16:creationId xmlns:a16="http://schemas.microsoft.com/office/drawing/2014/main" id="{0689C56C-38A0-004C-9DFF-98D5CF1FD2D9}"/>
                  </a:ext>
                </a:extLst>
              </p:cNvPr>
              <p:cNvSpPr txBox="1">
                <a:spLocks noRot="1" noChangeAspect="1" noMove="1" noResize="1" noEditPoints="1" noAdjustHandles="1" noChangeArrowheads="1" noChangeShapeType="1" noTextEdit="1"/>
              </p:cNvSpPr>
              <p:nvPr/>
            </p:nvSpPr>
            <p:spPr>
              <a:xfrm>
                <a:off x="2821270" y="4462832"/>
                <a:ext cx="2374340" cy="729592"/>
              </a:xfrm>
              <a:prstGeom prst="rect">
                <a:avLst/>
              </a:prstGeom>
              <a:blipFill>
                <a:blip r:embed="rId12"/>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Content Placeholder 2">
                <a:extLst>
                  <a:ext uri="{FF2B5EF4-FFF2-40B4-BE49-F238E27FC236}">
                    <a16:creationId xmlns:a16="http://schemas.microsoft.com/office/drawing/2014/main" id="{1A9B8D74-DF2E-0242-A9D9-79103FEE0A56}"/>
                  </a:ext>
                </a:extLst>
              </p:cNvPr>
              <p:cNvSpPr txBox="1">
                <a:spLocks/>
              </p:cNvSpPr>
              <p:nvPr/>
            </p:nvSpPr>
            <p:spPr>
              <a:xfrm>
                <a:off x="2667852" y="5107648"/>
                <a:ext cx="2374340" cy="72959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mn-lt"/>
                          <a:cs typeface="+mn-lt"/>
                        </a:rPr>
                        <m:t>=−</m:t>
                      </m:r>
                      <m:r>
                        <a:rPr lang="en-US" sz="2400" b="0" i="1" smtClean="0">
                          <a:latin typeface="Cambria Math" panose="02040503050406030204" pitchFamily="18" charset="0"/>
                          <a:ea typeface="+mn-lt"/>
                          <a:cs typeface="+mn-lt"/>
                        </a:rPr>
                        <m:t>𝐶</m:t>
                      </m:r>
                      <m:r>
                        <a:rPr lang="en-US" sz="2400" b="0" i="1" smtClean="0">
                          <a:latin typeface="Cambria Math" panose="02040503050406030204" pitchFamily="18" charset="0"/>
                          <a:ea typeface="+mn-lt"/>
                          <a:cs typeface="+mn-lt"/>
                        </a:rPr>
                        <m:t>(</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1</m:t>
                          </m:r>
                        </m:sub>
                      </m:sSub>
                      <m:r>
                        <a:rPr lang="en-US" sz="2400" b="0" i="1" smtClean="0">
                          <a:latin typeface="Cambria Math" panose="02040503050406030204" pitchFamily="18" charset="0"/>
                          <a:ea typeface="+mn-lt"/>
                          <a:cs typeface="+mn-lt"/>
                        </a:rPr>
                        <m:t>,</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2</m:t>
                          </m:r>
                        </m:sub>
                      </m:sSub>
                      <m:r>
                        <a:rPr lang="en-US" sz="2400" b="0" i="1" smtClean="0">
                          <a:latin typeface="Cambria Math" panose="02040503050406030204" pitchFamily="18" charset="0"/>
                          <a:ea typeface="+mn-lt"/>
                          <a:cs typeface="+mn-lt"/>
                        </a:rPr>
                        <m:t>)</m:t>
                      </m:r>
                    </m:oMath>
                  </m:oMathPara>
                </a14:m>
                <a:endParaRPr lang="en-US" sz="2400" dirty="0">
                  <a:latin typeface="Calibri Light"/>
                  <a:ea typeface="+mn-lt"/>
                  <a:cs typeface="+mn-lt"/>
                </a:endParaRPr>
              </a:p>
            </p:txBody>
          </p:sp>
        </mc:Choice>
        <mc:Fallback xmlns="">
          <p:sp>
            <p:nvSpPr>
              <p:cNvPr id="57" name="Content Placeholder 2">
                <a:extLst>
                  <a:ext uri="{FF2B5EF4-FFF2-40B4-BE49-F238E27FC236}">
                    <a16:creationId xmlns:a16="http://schemas.microsoft.com/office/drawing/2014/main" id="{1A9B8D74-DF2E-0242-A9D9-79103FEE0A56}"/>
                  </a:ext>
                </a:extLst>
              </p:cNvPr>
              <p:cNvSpPr txBox="1">
                <a:spLocks noRot="1" noChangeAspect="1" noMove="1" noResize="1" noEditPoints="1" noAdjustHandles="1" noChangeArrowheads="1" noChangeShapeType="1" noTextEdit="1"/>
              </p:cNvSpPr>
              <p:nvPr/>
            </p:nvSpPr>
            <p:spPr>
              <a:xfrm>
                <a:off x="2667852" y="5107648"/>
                <a:ext cx="2374340" cy="729592"/>
              </a:xfrm>
              <a:prstGeom prst="rect">
                <a:avLst/>
              </a:prstGeom>
              <a:blipFill>
                <a:blip r:embed="rId13"/>
                <a:stretch>
                  <a:fillRect/>
                </a:stretch>
              </a:blipFill>
            </p:spPr>
            <p:txBody>
              <a:bodyPr/>
              <a:lstStyle/>
              <a:p>
                <a:r>
                  <a:rPr lang="en-US">
                    <a:noFill/>
                  </a:rPr>
                  <a:t> </a:t>
                </a:r>
              </a:p>
            </p:txBody>
          </p:sp>
        </mc:Fallback>
      </mc:AlternateContent>
      <p:sp>
        <p:nvSpPr>
          <p:cNvPr id="58" name="Content Placeholder 2">
            <a:extLst>
              <a:ext uri="{FF2B5EF4-FFF2-40B4-BE49-F238E27FC236}">
                <a16:creationId xmlns:a16="http://schemas.microsoft.com/office/drawing/2014/main" id="{820CA7AD-CAD5-AC4A-8871-18D74BF00CAC}"/>
              </a:ext>
            </a:extLst>
          </p:cNvPr>
          <p:cNvSpPr txBox="1">
            <a:spLocks/>
          </p:cNvSpPr>
          <p:nvPr/>
        </p:nvSpPr>
        <p:spPr>
          <a:xfrm>
            <a:off x="488156" y="3724471"/>
            <a:ext cx="5578660"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b="1" dirty="0">
                <a:latin typeface="Calibri Light"/>
                <a:ea typeface="+mn-lt"/>
                <a:cs typeface="+mn-lt"/>
              </a:rPr>
              <a:t>Sanov’s Theorem </a:t>
            </a:r>
            <a:r>
              <a:rPr lang="en-US" sz="2400" dirty="0">
                <a:latin typeface="Calibri Light"/>
                <a:ea typeface="+mn-lt"/>
                <a:cs typeface="+mn-lt"/>
              </a:rPr>
              <a:t>for Markov Processes:</a:t>
            </a:r>
          </a:p>
        </p:txBody>
      </p:sp>
      <p:sp>
        <p:nvSpPr>
          <p:cNvPr id="60" name="Right Brace 59">
            <a:extLst>
              <a:ext uri="{FF2B5EF4-FFF2-40B4-BE49-F238E27FC236}">
                <a16:creationId xmlns:a16="http://schemas.microsoft.com/office/drawing/2014/main" id="{8566A3FA-D264-DD47-94CA-5208AF24D3AF}"/>
              </a:ext>
            </a:extLst>
          </p:cNvPr>
          <p:cNvSpPr/>
          <p:nvPr/>
        </p:nvSpPr>
        <p:spPr>
          <a:xfrm rot="9861382">
            <a:off x="8075756" y="2379526"/>
            <a:ext cx="157410" cy="1702299"/>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3" name="Content Placeholder 2">
            <a:extLst>
              <a:ext uri="{FF2B5EF4-FFF2-40B4-BE49-F238E27FC236}">
                <a16:creationId xmlns:a16="http://schemas.microsoft.com/office/drawing/2014/main" id="{1E8021FF-2111-FA4F-A14B-95C291BB79AC}"/>
              </a:ext>
            </a:extLst>
          </p:cNvPr>
          <p:cNvSpPr txBox="1">
            <a:spLocks/>
          </p:cNvSpPr>
          <p:nvPr/>
        </p:nvSpPr>
        <p:spPr>
          <a:xfrm>
            <a:off x="7246352" y="3070965"/>
            <a:ext cx="907753" cy="512405"/>
          </a:xfrm>
          <a:prstGeom prst="rect">
            <a:avLst/>
          </a:prstGeom>
        </p:spPr>
        <p:txBody>
          <a:bodyPr vert="horz" lIns="0" tIns="45720" rIns="0" bIns="45720" rtlCol="0" anchor="t">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buNone/>
            </a:pPr>
            <a:r>
              <a:rPr lang="en-US" sz="2400" dirty="0">
                <a:latin typeface="Calibri Light"/>
                <a:ea typeface="+mn-lt"/>
                <a:cs typeface="+mn-lt"/>
              </a:rPr>
              <a:t>error exponent</a:t>
            </a:r>
          </a:p>
        </p:txBody>
      </p:sp>
      <p:sp>
        <p:nvSpPr>
          <p:cNvPr id="33" name="Oval 32">
            <a:extLst>
              <a:ext uri="{FF2B5EF4-FFF2-40B4-BE49-F238E27FC236}">
                <a16:creationId xmlns:a16="http://schemas.microsoft.com/office/drawing/2014/main" id="{EE5764C2-1800-42B7-81BA-2CC114BE8D1A}"/>
              </a:ext>
            </a:extLst>
          </p:cNvPr>
          <p:cNvSpPr/>
          <p:nvPr/>
        </p:nvSpPr>
        <p:spPr>
          <a:xfrm>
            <a:off x="8260705" y="2931154"/>
            <a:ext cx="137160" cy="13716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5" name="Straight Arrow Connector 34">
            <a:extLst>
              <a:ext uri="{FF2B5EF4-FFF2-40B4-BE49-F238E27FC236}">
                <a16:creationId xmlns:a16="http://schemas.microsoft.com/office/drawing/2014/main" id="{5F23352B-1C5D-4BB3-A767-FF2C569BA2C7}"/>
              </a:ext>
            </a:extLst>
          </p:cNvPr>
          <p:cNvCxnSpPr>
            <a:cxnSpLocks/>
          </p:cNvCxnSpPr>
          <p:nvPr/>
        </p:nvCxnSpPr>
        <p:spPr>
          <a:xfrm flipH="1" flipV="1">
            <a:off x="8186899" y="2462562"/>
            <a:ext cx="243230" cy="98669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33BACFA-D47C-4B1D-BC45-5604D59CABDB}"/>
                  </a:ext>
                </a:extLst>
              </p:cNvPr>
              <p:cNvSpPr txBox="1"/>
              <p:nvPr/>
            </p:nvSpPr>
            <p:spPr>
              <a:xfrm>
                <a:off x="10047593" y="199390"/>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27" name="TextBox 26">
                <a:extLst>
                  <a:ext uri="{FF2B5EF4-FFF2-40B4-BE49-F238E27FC236}">
                    <a16:creationId xmlns:a16="http://schemas.microsoft.com/office/drawing/2014/main" id="{333BACFA-D47C-4B1D-BC45-5604D59CABDB}"/>
                  </a:ext>
                </a:extLst>
              </p:cNvPr>
              <p:cNvSpPr txBox="1">
                <a:spLocks noRot="1" noChangeAspect="1" noMove="1" noResize="1" noEditPoints="1" noAdjustHandles="1" noChangeArrowheads="1" noChangeShapeType="1" noTextEdit="1"/>
              </p:cNvSpPr>
              <p:nvPr/>
            </p:nvSpPr>
            <p:spPr>
              <a:xfrm>
                <a:off x="10047593" y="199390"/>
                <a:ext cx="1422395" cy="369332"/>
              </a:xfrm>
              <a:prstGeom prst="rect">
                <a:avLst/>
              </a:prstGeom>
              <a:blipFill>
                <a:blip r:embed="rId14"/>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00C47B0-6B82-405A-93F1-D2B8C490D2D3}"/>
                  </a:ext>
                </a:extLst>
              </p:cNvPr>
              <p:cNvSpPr txBox="1"/>
              <p:nvPr/>
            </p:nvSpPr>
            <p:spPr>
              <a:xfrm>
                <a:off x="10031270" y="517525"/>
                <a:ext cx="10837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28" name="TextBox 27">
                <a:extLst>
                  <a:ext uri="{FF2B5EF4-FFF2-40B4-BE49-F238E27FC236}">
                    <a16:creationId xmlns:a16="http://schemas.microsoft.com/office/drawing/2014/main" id="{500C47B0-6B82-405A-93F1-D2B8C490D2D3}"/>
                  </a:ext>
                </a:extLst>
              </p:cNvPr>
              <p:cNvSpPr txBox="1">
                <a:spLocks noRot="1" noChangeAspect="1" noMove="1" noResize="1" noEditPoints="1" noAdjustHandles="1" noChangeArrowheads="1" noChangeShapeType="1" noTextEdit="1"/>
              </p:cNvSpPr>
              <p:nvPr/>
            </p:nvSpPr>
            <p:spPr>
              <a:xfrm>
                <a:off x="10031270" y="517525"/>
                <a:ext cx="1083743" cy="369332"/>
              </a:xfrm>
              <a:prstGeom prst="rect">
                <a:avLst/>
              </a:prstGeom>
              <a:blipFill>
                <a:blip r:embed="rId15"/>
                <a:stretch>
                  <a:fillRect t="-10000" r="-50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B8E5643-9609-48F5-A2A8-C8A189198775}"/>
                  </a:ext>
                </a:extLst>
              </p:cNvPr>
              <p:cNvSpPr txBox="1"/>
              <p:nvPr/>
            </p:nvSpPr>
            <p:spPr>
              <a:xfrm>
                <a:off x="10019078" y="879932"/>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29" name="TextBox 28">
                <a:extLst>
                  <a:ext uri="{FF2B5EF4-FFF2-40B4-BE49-F238E27FC236}">
                    <a16:creationId xmlns:a16="http://schemas.microsoft.com/office/drawing/2014/main" id="{BB8E5643-9609-48F5-A2A8-C8A189198775}"/>
                  </a:ext>
                </a:extLst>
              </p:cNvPr>
              <p:cNvSpPr txBox="1">
                <a:spLocks noRot="1" noChangeAspect="1" noMove="1" noResize="1" noEditPoints="1" noAdjustHandles="1" noChangeArrowheads="1" noChangeShapeType="1" noTextEdit="1"/>
              </p:cNvSpPr>
              <p:nvPr/>
            </p:nvSpPr>
            <p:spPr>
              <a:xfrm>
                <a:off x="10019078" y="879932"/>
                <a:ext cx="1313234" cy="369332"/>
              </a:xfrm>
              <a:prstGeom prst="rect">
                <a:avLst/>
              </a:prstGeom>
              <a:blipFill>
                <a:blip r:embed="rId16"/>
                <a:stretch>
                  <a:fillRect b="-13115"/>
                </a:stretch>
              </a:blipFill>
            </p:spPr>
            <p:txBody>
              <a:bodyPr/>
              <a:lstStyle/>
              <a:p>
                <a:r>
                  <a:rPr lang="en-US">
                    <a:noFill/>
                  </a:rPr>
                  <a:t> </a:t>
                </a:r>
              </a:p>
            </p:txBody>
          </p:sp>
        </mc:Fallback>
      </mc:AlternateContent>
      <p:cxnSp>
        <p:nvCxnSpPr>
          <p:cNvPr id="31" name="Straight Connector 30">
            <a:extLst>
              <a:ext uri="{FF2B5EF4-FFF2-40B4-BE49-F238E27FC236}">
                <a16:creationId xmlns:a16="http://schemas.microsoft.com/office/drawing/2014/main" id="{FEFB63EE-3EDA-437E-989E-85C74D503EEB}"/>
              </a:ext>
            </a:extLst>
          </p:cNvPr>
          <p:cNvCxnSpPr>
            <a:cxnSpLocks/>
            <a:endCxn id="37" idx="5"/>
          </p:cNvCxnSpPr>
          <p:nvPr/>
        </p:nvCxnSpPr>
        <p:spPr>
          <a:xfrm flipV="1">
            <a:off x="6232358" y="3603955"/>
            <a:ext cx="3356307" cy="104146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2" name="Rectangle 31">
                <a:extLst>
                  <a:ext uri="{FF2B5EF4-FFF2-40B4-BE49-F238E27FC236}">
                    <a16:creationId xmlns:a16="http://schemas.microsoft.com/office/drawing/2014/main" id="{A331AE41-E4E5-4A4E-82E9-C41D16651F9E}"/>
                  </a:ext>
                </a:extLst>
              </p:cNvPr>
              <p:cNvSpPr/>
              <p:nvPr/>
            </p:nvSpPr>
            <p:spPr>
              <a:xfrm>
                <a:off x="9351171" y="2123439"/>
                <a:ext cx="24439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mn-lt"/>
                              <a:cs typeface="+mn-lt"/>
                            </a:rPr>
                          </m:ctrlPr>
                        </m:sSubPr>
                        <m:e>
                          <m:r>
                            <a:rPr lang="en-US" i="1">
                              <a:latin typeface="Cambria Math" panose="02040503050406030204" pitchFamily="18" charset="0"/>
                              <a:ea typeface="+mn-lt"/>
                              <a:cs typeface="+mn-lt"/>
                            </a:rPr>
                            <m:t>𝐷</m:t>
                          </m:r>
                        </m:e>
                        <m:sub>
                          <m:r>
                            <a:rPr lang="en-US" i="1">
                              <a:latin typeface="Cambria Math" panose="02040503050406030204" pitchFamily="18" charset="0"/>
                              <a:ea typeface="+mn-lt"/>
                              <a:cs typeface="+mn-lt"/>
                            </a:rPr>
                            <m:t>𝑐</m:t>
                          </m:r>
                        </m:sub>
                      </m:sSub>
                      <m:r>
                        <a:rPr lang="en-US" i="1">
                          <a:latin typeface="Cambria Math" panose="02040503050406030204" pitchFamily="18" charset="0"/>
                          <a:ea typeface="+mn-lt"/>
                          <a:cs typeface="+mn-lt"/>
                        </a:rPr>
                        <m:t>(</m:t>
                      </m:r>
                      <m:r>
                        <a:rPr lang="en-US" b="0" i="1" smtClean="0">
                          <a:latin typeface="Cambria Math" panose="02040503050406030204" pitchFamily="18" charset="0"/>
                          <a:ea typeface="+mn-lt"/>
                          <a:cs typeface="+mn-lt"/>
                        </a:rPr>
                        <m:t>𝑝</m:t>
                      </m:r>
                      <m:d>
                        <m:dPr>
                          <m:begChr m:val="‖"/>
                          <m:ctrlPr>
                            <a:rPr lang="en-US" b="0" i="1">
                              <a:latin typeface="Cambria Math" panose="02040503050406030204" pitchFamily="18" charset="0"/>
                              <a:ea typeface="+mn-lt"/>
                              <a:cs typeface="+mn-lt"/>
                            </a:rPr>
                          </m:ctrlPr>
                        </m:dPr>
                        <m:e>
                          <m:sSub>
                            <m:sSubPr>
                              <m:ctrlPr>
                                <a:rPr lang="en-US" i="1">
                                  <a:latin typeface="Cambria Math" panose="02040503050406030204" pitchFamily="18" charset="0"/>
                                  <a:ea typeface="+mn-lt"/>
                                  <a:cs typeface="+mn-lt"/>
                                </a:rPr>
                              </m:ctrlPr>
                            </m:sSubPr>
                            <m:e>
                              <m:r>
                                <a:rPr lang="en-US" b="0" i="1" smtClean="0">
                                  <a:latin typeface="Cambria Math" panose="02040503050406030204" pitchFamily="18" charset="0"/>
                                  <a:ea typeface="+mn-lt"/>
                                  <a:cs typeface="+mn-lt"/>
                                </a:rPr>
                                <m:t>𝑝</m:t>
                              </m:r>
                            </m:e>
                            <m:sub>
                              <m:r>
                                <a:rPr lang="en-US" b="0" i="1" smtClean="0">
                                  <a:latin typeface="Cambria Math" panose="02040503050406030204" pitchFamily="18" charset="0"/>
                                  <a:ea typeface="+mn-lt"/>
                                  <a:cs typeface="+mn-lt"/>
                                </a:rPr>
                                <m:t>1</m:t>
                              </m:r>
                            </m:sub>
                          </m:sSub>
                        </m:e>
                      </m:d>
                      <m:r>
                        <a:rPr lang="en-US" b="0" i="1" smtClean="0">
                          <a:latin typeface="Cambria Math" panose="02040503050406030204" pitchFamily="18" charset="0"/>
                          <a:ea typeface="+mn-lt"/>
                          <a:cs typeface="+mn-lt"/>
                        </a:rPr>
                        <m:t>=</m:t>
                      </m:r>
                      <m:sSub>
                        <m:sSubPr>
                          <m:ctrlPr>
                            <a:rPr lang="en-US" i="1">
                              <a:latin typeface="Cambria Math" panose="02040503050406030204" pitchFamily="18" charset="0"/>
                              <a:ea typeface="+mn-lt"/>
                              <a:cs typeface="+mn-lt"/>
                            </a:rPr>
                          </m:ctrlPr>
                        </m:sSubPr>
                        <m:e>
                          <m:r>
                            <a:rPr lang="en-US" i="1">
                              <a:latin typeface="Cambria Math" panose="02040503050406030204" pitchFamily="18" charset="0"/>
                              <a:ea typeface="+mn-lt"/>
                              <a:cs typeface="+mn-lt"/>
                            </a:rPr>
                            <m:t>𝐷</m:t>
                          </m:r>
                        </m:e>
                        <m:sub>
                          <m:r>
                            <a:rPr lang="en-US" i="1">
                              <a:latin typeface="Cambria Math" panose="02040503050406030204" pitchFamily="18" charset="0"/>
                              <a:ea typeface="+mn-lt"/>
                              <a:cs typeface="+mn-lt"/>
                            </a:rPr>
                            <m:t>𝑐</m:t>
                          </m:r>
                        </m:sub>
                      </m:sSub>
                      <m:r>
                        <a:rPr lang="en-US" i="1">
                          <a:latin typeface="Cambria Math" panose="02040503050406030204" pitchFamily="18" charset="0"/>
                          <a:ea typeface="+mn-lt"/>
                          <a:cs typeface="+mn-lt"/>
                        </a:rPr>
                        <m:t>(</m:t>
                      </m:r>
                      <m:r>
                        <a:rPr lang="en-US" i="1">
                          <a:latin typeface="Cambria Math" panose="02040503050406030204" pitchFamily="18" charset="0"/>
                          <a:ea typeface="+mn-lt"/>
                          <a:cs typeface="+mn-lt"/>
                        </a:rPr>
                        <m:t>𝑝</m:t>
                      </m:r>
                      <m:d>
                        <m:dPr>
                          <m:begChr m:val="‖"/>
                          <m:ctrlPr>
                            <a:rPr lang="en-US" i="1">
                              <a:latin typeface="Cambria Math" panose="02040503050406030204" pitchFamily="18" charset="0"/>
                              <a:ea typeface="+mn-lt"/>
                              <a:cs typeface="+mn-lt"/>
                            </a:rPr>
                          </m:ctrlPr>
                        </m:dPr>
                        <m:e>
                          <m:sSub>
                            <m:sSubPr>
                              <m:ctrlPr>
                                <a:rPr lang="en-US" i="1">
                                  <a:latin typeface="Cambria Math" panose="02040503050406030204" pitchFamily="18" charset="0"/>
                                  <a:ea typeface="+mn-lt"/>
                                  <a:cs typeface="+mn-lt"/>
                                </a:rPr>
                              </m:ctrlPr>
                            </m:sSubPr>
                            <m:e>
                              <m:r>
                                <a:rPr lang="en-US" i="1">
                                  <a:latin typeface="Cambria Math" panose="02040503050406030204" pitchFamily="18" charset="0"/>
                                  <a:ea typeface="+mn-lt"/>
                                  <a:cs typeface="+mn-lt"/>
                                </a:rPr>
                                <m:t>𝑝</m:t>
                              </m:r>
                            </m:e>
                            <m:sub>
                              <m:r>
                                <a:rPr lang="en-US" b="0" i="1" smtClean="0">
                                  <a:latin typeface="Cambria Math" panose="02040503050406030204" pitchFamily="18" charset="0"/>
                                  <a:ea typeface="+mn-lt"/>
                                  <a:cs typeface="+mn-lt"/>
                                </a:rPr>
                                <m:t>2</m:t>
                              </m:r>
                            </m:sub>
                          </m:sSub>
                        </m:e>
                      </m:d>
                    </m:oMath>
                  </m:oMathPara>
                </a14:m>
                <a:endParaRPr lang="en-US" dirty="0"/>
              </a:p>
            </p:txBody>
          </p:sp>
        </mc:Choice>
        <mc:Fallback xmlns="">
          <p:sp>
            <p:nvSpPr>
              <p:cNvPr id="32" name="Rectangle 31">
                <a:extLst>
                  <a:ext uri="{FF2B5EF4-FFF2-40B4-BE49-F238E27FC236}">
                    <a16:creationId xmlns:a16="http://schemas.microsoft.com/office/drawing/2014/main" id="{A331AE41-E4E5-4A4E-82E9-C41D16651F9E}"/>
                  </a:ext>
                </a:extLst>
              </p:cNvPr>
              <p:cNvSpPr>
                <a:spLocks noRot="1" noChangeAspect="1" noMove="1" noResize="1" noEditPoints="1" noAdjustHandles="1" noChangeArrowheads="1" noChangeShapeType="1" noTextEdit="1"/>
              </p:cNvSpPr>
              <p:nvPr/>
            </p:nvSpPr>
            <p:spPr>
              <a:xfrm>
                <a:off x="9351171" y="2123439"/>
                <a:ext cx="2443939" cy="369332"/>
              </a:xfrm>
              <a:prstGeom prst="rect">
                <a:avLst/>
              </a:prstGeom>
              <a:blipFill>
                <a:blip r:embed="rId17"/>
                <a:stretch>
                  <a:fillRect b="-13115"/>
                </a:stretch>
              </a:blipFill>
            </p:spPr>
            <p:txBody>
              <a:bodyPr/>
              <a:lstStyle/>
              <a:p>
                <a:r>
                  <a:rPr lang="en-US">
                    <a:noFill/>
                  </a:rPr>
                  <a:t> </a:t>
                </a:r>
              </a:p>
            </p:txBody>
          </p:sp>
        </mc:Fallback>
      </mc:AlternateContent>
      <p:sp>
        <p:nvSpPr>
          <p:cNvPr id="34" name="Freeform 37">
            <a:extLst>
              <a:ext uri="{FF2B5EF4-FFF2-40B4-BE49-F238E27FC236}">
                <a16:creationId xmlns:a16="http://schemas.microsoft.com/office/drawing/2014/main" id="{0A561B9A-75F4-465A-8B36-04AA33E6DE5E}"/>
              </a:ext>
            </a:extLst>
          </p:cNvPr>
          <p:cNvSpPr/>
          <p:nvPr/>
        </p:nvSpPr>
        <p:spPr>
          <a:xfrm rot="11010193">
            <a:off x="9398671" y="2491458"/>
            <a:ext cx="982133" cy="1188720"/>
          </a:xfrm>
          <a:custGeom>
            <a:avLst/>
            <a:gdLst>
              <a:gd name="connsiteX0" fmla="*/ 0 w 982133"/>
              <a:gd name="connsiteY0" fmla="*/ 1100667 h 1100667"/>
              <a:gd name="connsiteX1" fmla="*/ 846666 w 982133"/>
              <a:gd name="connsiteY1" fmla="*/ 406400 h 1100667"/>
              <a:gd name="connsiteX2" fmla="*/ 982133 w 982133"/>
              <a:gd name="connsiteY2" fmla="*/ 0 h 1100667"/>
            </a:gdLst>
            <a:ahLst/>
            <a:cxnLst>
              <a:cxn ang="0">
                <a:pos x="connsiteX0" y="connsiteY0"/>
              </a:cxn>
              <a:cxn ang="0">
                <a:pos x="connsiteX1" y="connsiteY1"/>
              </a:cxn>
              <a:cxn ang="0">
                <a:pos x="connsiteX2" y="connsiteY2"/>
              </a:cxn>
            </a:cxnLst>
            <a:rect l="l" t="t" r="r" b="b"/>
            <a:pathLst>
              <a:path w="982133" h="1100667">
                <a:moveTo>
                  <a:pt x="0" y="1100667"/>
                </a:moveTo>
                <a:cubicBezTo>
                  <a:pt x="341488" y="845255"/>
                  <a:pt x="682977" y="589844"/>
                  <a:pt x="846666" y="406400"/>
                </a:cubicBezTo>
                <a:cubicBezTo>
                  <a:pt x="1010355" y="222956"/>
                  <a:pt x="939800" y="64911"/>
                  <a:pt x="982133" y="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Isosceles Triangle 36">
            <a:extLst>
              <a:ext uri="{FF2B5EF4-FFF2-40B4-BE49-F238E27FC236}">
                <a16:creationId xmlns:a16="http://schemas.microsoft.com/office/drawing/2014/main" id="{DC3D826A-88E0-4CFE-BAD9-60371C90671B}"/>
              </a:ext>
            </a:extLst>
          </p:cNvPr>
          <p:cNvSpPr/>
          <p:nvPr/>
        </p:nvSpPr>
        <p:spPr>
          <a:xfrm>
            <a:off x="5559590" y="1451305"/>
            <a:ext cx="5372100" cy="43053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a:extLst>
              <a:ext uri="{FF2B5EF4-FFF2-40B4-BE49-F238E27FC236}">
                <a16:creationId xmlns:a16="http://schemas.microsoft.com/office/drawing/2014/main" id="{55401778-89C4-4CAF-8F0D-3E8C2A6F3795}"/>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703449" y="4755335"/>
            <a:ext cx="328380" cy="280285"/>
          </a:xfrm>
          <a:prstGeom prst="rect">
            <a:avLst/>
          </a:prstGeom>
        </p:spPr>
      </p:pic>
      <p:pic>
        <p:nvPicPr>
          <p:cNvPr id="41" name="Picture 40" descr="A drawing of a face&#10;&#10;Description automatically generated">
            <a:extLst>
              <a:ext uri="{FF2B5EF4-FFF2-40B4-BE49-F238E27FC236}">
                <a16:creationId xmlns:a16="http://schemas.microsoft.com/office/drawing/2014/main" id="{B8759C8F-9242-42F2-AF16-F223C1086616}"/>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045384" y="2104817"/>
            <a:ext cx="371514" cy="321016"/>
          </a:xfrm>
          <a:prstGeom prst="rect">
            <a:avLst/>
          </a:prstGeom>
        </p:spPr>
      </p:pic>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172D1CCF-39C4-46B7-B6DB-536427C7CC21}"/>
                  </a:ext>
                </a:extLst>
              </p:cNvPr>
              <p:cNvSpPr txBox="1"/>
              <p:nvPr/>
            </p:nvSpPr>
            <p:spPr>
              <a:xfrm>
                <a:off x="7767798" y="2040429"/>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42" name="TextBox 41">
                <a:extLst>
                  <a:ext uri="{FF2B5EF4-FFF2-40B4-BE49-F238E27FC236}">
                    <a16:creationId xmlns:a16="http://schemas.microsoft.com/office/drawing/2014/main" id="{172D1CCF-39C4-46B7-B6DB-536427C7CC21}"/>
                  </a:ext>
                </a:extLst>
              </p:cNvPr>
              <p:cNvSpPr txBox="1">
                <a:spLocks noRot="1" noChangeAspect="1" noMove="1" noResize="1" noEditPoints="1" noAdjustHandles="1" noChangeArrowheads="1" noChangeShapeType="1" noTextEdit="1"/>
              </p:cNvSpPr>
              <p:nvPr/>
            </p:nvSpPr>
            <p:spPr>
              <a:xfrm>
                <a:off x="7767798" y="2040429"/>
                <a:ext cx="386307" cy="369332"/>
              </a:xfrm>
              <a:prstGeom prst="rect">
                <a:avLst/>
              </a:prstGeom>
              <a:blipFill>
                <a:blip r:embed="rId20"/>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7A3F0F9A-EC5B-41BB-A975-0D59DE6B893F}"/>
                  </a:ext>
                </a:extLst>
              </p:cNvPr>
              <p:cNvSpPr txBox="1"/>
              <p:nvPr/>
            </p:nvSpPr>
            <p:spPr>
              <a:xfrm>
                <a:off x="8358072" y="4645421"/>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43" name="TextBox 42">
                <a:extLst>
                  <a:ext uri="{FF2B5EF4-FFF2-40B4-BE49-F238E27FC236}">
                    <a16:creationId xmlns:a16="http://schemas.microsoft.com/office/drawing/2014/main" id="{7A3F0F9A-EC5B-41BB-A975-0D59DE6B893F}"/>
                  </a:ext>
                </a:extLst>
              </p:cNvPr>
              <p:cNvSpPr txBox="1">
                <a:spLocks noRot="1" noChangeAspect="1" noMove="1" noResize="1" noEditPoints="1" noAdjustHandles="1" noChangeArrowheads="1" noChangeShapeType="1" noTextEdit="1"/>
              </p:cNvSpPr>
              <p:nvPr/>
            </p:nvSpPr>
            <p:spPr>
              <a:xfrm>
                <a:off x="8358072" y="4645421"/>
                <a:ext cx="386307" cy="369332"/>
              </a:xfrm>
              <a:prstGeom prst="rect">
                <a:avLst/>
              </a:prstGeom>
              <a:blipFill>
                <a:blip r:embed="rId21"/>
                <a:stretch>
                  <a:fillRect b="-6557"/>
                </a:stretch>
              </a:blipFill>
            </p:spPr>
            <p:txBody>
              <a:bodyPr/>
              <a:lstStyle/>
              <a:p>
                <a:r>
                  <a:rPr lang="en-US">
                    <a:noFill/>
                  </a:rPr>
                  <a:t> </a:t>
                </a:r>
              </a:p>
            </p:txBody>
          </p:sp>
        </mc:Fallback>
      </mc:AlternateContent>
      <p:cxnSp>
        <p:nvCxnSpPr>
          <p:cNvPr id="54" name="Straight Arrow Connector 53">
            <a:extLst>
              <a:ext uri="{FF2B5EF4-FFF2-40B4-BE49-F238E27FC236}">
                <a16:creationId xmlns:a16="http://schemas.microsoft.com/office/drawing/2014/main" id="{EC9CCC6D-EF27-0143-9E18-B1E2AAC59E12}"/>
              </a:ext>
            </a:extLst>
          </p:cNvPr>
          <p:cNvCxnSpPr>
            <a:cxnSpLocks/>
            <a:endCxn id="43" idx="3"/>
          </p:cNvCxnSpPr>
          <p:nvPr/>
        </p:nvCxnSpPr>
        <p:spPr>
          <a:xfrm>
            <a:off x="8547100" y="4133850"/>
            <a:ext cx="197279" cy="69623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 name="Picture 6">
            <a:extLst>
              <a:ext uri="{FF2B5EF4-FFF2-40B4-BE49-F238E27FC236}">
                <a16:creationId xmlns:a16="http://schemas.microsoft.com/office/drawing/2014/main" id="{34C3425E-479D-4D68-9C7E-EECDE61D03F1}"/>
              </a:ext>
            </a:extLst>
          </p:cNvPr>
          <p:cNvPicPr>
            <a:picLocks noChangeAspect="1"/>
          </p:cNvPicPr>
          <p:nvPr/>
        </p:nvPicPr>
        <p:blipFill>
          <a:blip r:embed="rId22"/>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357574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grpId="0" nodeType="clickEffect">
                                  <p:stCondLst>
                                    <p:cond delay="0"/>
                                  </p:stCondLst>
                                  <p:childTnLst>
                                    <p:animMotion origin="layout" path="M 0.00078 0.00139 L 0.00899 0.07454 " pathEditMode="relative" rAng="0" ptsTypes="AA">
                                      <p:cBhvr>
                                        <p:cTn id="10" dur="2000" fill="hold"/>
                                        <p:tgtEl>
                                          <p:spTgt spid="33"/>
                                        </p:tgtEl>
                                        <p:attrNameLst>
                                          <p:attrName>ppt_x</p:attrName>
                                          <p:attrName>ppt_y</p:attrName>
                                        </p:attrNameLst>
                                      </p:cBhvr>
                                      <p:rCtr x="391" y="3727"/>
                                    </p:animMotion>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35"/>
                                        </p:tgtEl>
                                      </p:cBhvr>
                                    </p:animEffect>
                                    <p:set>
                                      <p:cBhvr>
                                        <p:cTn id="19" dur="1" fill="hold">
                                          <p:stCondLst>
                                            <p:cond delay="499"/>
                                          </p:stCondLst>
                                        </p:cTn>
                                        <p:tgtEl>
                                          <p:spTgt spid="35"/>
                                        </p:tgtEl>
                                        <p:attrNameLst>
                                          <p:attrName>style.visibility</p:attrName>
                                        </p:attrNameLst>
                                      </p:cBhvr>
                                      <p:to>
                                        <p:strVal val="hidden"/>
                                      </p:to>
                                    </p:set>
                                  </p:childTnLst>
                                </p:cTn>
                              </p:par>
                              <p:par>
                                <p:cTn id="20" presetID="42" presetClass="path" presetSubtype="0" accel="50000" decel="50000" fill="hold" grpId="1" nodeType="withEffect">
                                  <p:stCondLst>
                                    <p:cond delay="0"/>
                                  </p:stCondLst>
                                  <p:childTnLst>
                                    <p:animMotion origin="layout" path="M 0.00899 0.07454 L 0.01732 0.15648 " pathEditMode="relative" rAng="0" ptsTypes="AA">
                                      <p:cBhvr>
                                        <p:cTn id="21" dur="2000" fill="hold"/>
                                        <p:tgtEl>
                                          <p:spTgt spid="33"/>
                                        </p:tgtEl>
                                        <p:attrNameLst>
                                          <p:attrName>ppt_x</p:attrName>
                                          <p:attrName>ppt_y</p:attrName>
                                        </p:attrNameLst>
                                      </p:cBhvr>
                                      <p:rCtr x="417" y="4097"/>
                                    </p:animMotion>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nodeType="clickEffect">
                                  <p:stCondLst>
                                    <p:cond delay="0"/>
                                  </p:stCondLst>
                                  <p:childTnLst>
                                    <p:animEffect transition="out" filter="fade">
                                      <p:cBhvr>
                                        <p:cTn id="29" dur="500"/>
                                        <p:tgtEl>
                                          <p:spTgt spid="54"/>
                                        </p:tgtEl>
                                      </p:cBhvr>
                                    </p:animEffect>
                                    <p:set>
                                      <p:cBhvr>
                                        <p:cTn id="30" dur="1" fill="hold">
                                          <p:stCondLst>
                                            <p:cond delay="499"/>
                                          </p:stCondLst>
                                        </p:cTn>
                                        <p:tgtEl>
                                          <p:spTgt spid="54"/>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5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4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5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37" presetClass="entr" presetSubtype="0" fill="hold" grpId="0" nodeType="click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900" decel="100000" fill="hold"/>
                                        <p:tgtEl>
                                          <p:spTgt spid="56"/>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par>
                                <p:cTn id="62" presetID="37" presetClass="entr" presetSubtype="0" fill="hold" grpId="2" nodeType="withEffect">
                                  <p:stCondLst>
                                    <p:cond delay="0"/>
                                  </p:stCondLst>
                                  <p:childTnLst>
                                    <p:set>
                                      <p:cBhvr>
                                        <p:cTn id="63" dur="1" fill="hold">
                                          <p:stCondLst>
                                            <p:cond delay="0"/>
                                          </p:stCondLst>
                                        </p:cTn>
                                        <p:tgtEl>
                                          <p:spTgt spid="55"/>
                                        </p:tgtEl>
                                        <p:attrNameLst>
                                          <p:attrName>style.visibility</p:attrName>
                                        </p:attrNameLst>
                                      </p:cBhvr>
                                      <p:to>
                                        <p:strVal val="visible"/>
                                      </p:to>
                                    </p:set>
                                    <p:animEffect transition="in" filter="fade">
                                      <p:cBhvr>
                                        <p:cTn id="64" dur="1000"/>
                                        <p:tgtEl>
                                          <p:spTgt spid="55"/>
                                        </p:tgtEl>
                                      </p:cBhvr>
                                    </p:animEffect>
                                    <p:anim calcmode="lin" valueType="num">
                                      <p:cBhvr>
                                        <p:cTn id="65" dur="1000" fill="hold"/>
                                        <p:tgtEl>
                                          <p:spTgt spid="55"/>
                                        </p:tgtEl>
                                        <p:attrNameLst>
                                          <p:attrName>ppt_x</p:attrName>
                                        </p:attrNameLst>
                                      </p:cBhvr>
                                      <p:tavLst>
                                        <p:tav tm="0">
                                          <p:val>
                                            <p:strVal val="#ppt_x"/>
                                          </p:val>
                                        </p:tav>
                                        <p:tav tm="100000">
                                          <p:val>
                                            <p:strVal val="#ppt_x"/>
                                          </p:val>
                                        </p:tav>
                                      </p:tavLst>
                                    </p:anim>
                                    <p:anim calcmode="lin" valueType="num">
                                      <p:cBhvr>
                                        <p:cTn id="66" dur="900" decel="100000" fill="hold"/>
                                        <p:tgtEl>
                                          <p:spTgt spid="55"/>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63"/>
                                        </p:tgtEl>
                                        <p:attrNameLst>
                                          <p:attrName>style.visibility</p:attrName>
                                        </p:attrNameLst>
                                      </p:cBhvr>
                                      <p:to>
                                        <p:strVal val="visible"/>
                                      </p:to>
                                    </p:set>
                                  </p:childTnLst>
                                </p:cTn>
                              </p:par>
                              <p:par>
                                <p:cTn id="72" presetID="1" presetClass="entr" presetSubtype="0" fill="hold" grpId="0" nodeType="withEffect">
                                  <p:stCondLst>
                                    <p:cond delay="0"/>
                                  </p:stCondLst>
                                  <p:childTnLst>
                                    <p:set>
                                      <p:cBhvr>
                                        <p:cTn id="73" dur="1" fill="hold">
                                          <p:stCondLst>
                                            <p:cond delay="0"/>
                                          </p:stCondLst>
                                        </p:cTn>
                                        <p:tgtEl>
                                          <p:spTgt spid="60"/>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37" presetClass="entr" presetSubtype="0" fill="hold" grpId="0" nodeType="clickEffect">
                                  <p:stCondLst>
                                    <p:cond delay="0"/>
                                  </p:stCondLst>
                                  <p:childTnLst>
                                    <p:set>
                                      <p:cBhvr>
                                        <p:cTn id="77" dur="1" fill="hold">
                                          <p:stCondLst>
                                            <p:cond delay="0"/>
                                          </p:stCondLst>
                                        </p:cTn>
                                        <p:tgtEl>
                                          <p:spTgt spid="57"/>
                                        </p:tgtEl>
                                        <p:attrNameLst>
                                          <p:attrName>style.visibility</p:attrName>
                                        </p:attrNameLst>
                                      </p:cBhvr>
                                      <p:to>
                                        <p:strVal val="visible"/>
                                      </p:to>
                                    </p:set>
                                    <p:animEffect transition="in" filter="fade">
                                      <p:cBhvr>
                                        <p:cTn id="78" dur="1000"/>
                                        <p:tgtEl>
                                          <p:spTgt spid="57"/>
                                        </p:tgtEl>
                                      </p:cBhvr>
                                    </p:animEffect>
                                    <p:anim calcmode="lin" valueType="num">
                                      <p:cBhvr>
                                        <p:cTn id="79" dur="1000" fill="hold"/>
                                        <p:tgtEl>
                                          <p:spTgt spid="57"/>
                                        </p:tgtEl>
                                        <p:attrNameLst>
                                          <p:attrName>ppt_x</p:attrName>
                                        </p:attrNameLst>
                                      </p:cBhvr>
                                      <p:tavLst>
                                        <p:tav tm="0">
                                          <p:val>
                                            <p:strVal val="#ppt_x"/>
                                          </p:val>
                                        </p:tav>
                                        <p:tav tm="100000">
                                          <p:val>
                                            <p:strVal val="#ppt_x"/>
                                          </p:val>
                                        </p:tav>
                                      </p:tavLst>
                                    </p:anim>
                                    <p:anim calcmode="lin" valueType="num">
                                      <p:cBhvr>
                                        <p:cTn id="80" dur="900" decel="100000" fill="hold"/>
                                        <p:tgtEl>
                                          <p:spTgt spid="5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10" presetClass="exit" presetSubtype="0" fill="hold" grpId="1" nodeType="clickEffect">
                                  <p:stCondLst>
                                    <p:cond delay="0"/>
                                  </p:stCondLst>
                                  <p:childTnLst>
                                    <p:animEffect transition="out" filter="fade">
                                      <p:cBhvr>
                                        <p:cTn id="85" dur="500"/>
                                        <p:tgtEl>
                                          <p:spTgt spid="19"/>
                                        </p:tgtEl>
                                      </p:cBhvr>
                                    </p:animEffect>
                                    <p:set>
                                      <p:cBhvr>
                                        <p:cTn id="86" dur="1" fill="hold">
                                          <p:stCondLst>
                                            <p:cond delay="499"/>
                                          </p:stCondLst>
                                        </p:cTn>
                                        <p:tgtEl>
                                          <p:spTgt spid="19"/>
                                        </p:tgtEl>
                                        <p:attrNameLst>
                                          <p:attrName>style.visibility</p:attrName>
                                        </p:attrNameLst>
                                      </p:cBhvr>
                                      <p:to>
                                        <p:strVal val="hidden"/>
                                      </p:to>
                                    </p:set>
                                  </p:childTnLst>
                                </p:cTn>
                              </p:par>
                              <p:par>
                                <p:cTn id="87" presetID="10" presetClass="exit" presetSubtype="0" fill="hold" grpId="1" nodeType="withEffect">
                                  <p:stCondLst>
                                    <p:cond delay="0"/>
                                  </p:stCondLst>
                                  <p:childTnLst>
                                    <p:animEffect transition="out" filter="fade">
                                      <p:cBhvr>
                                        <p:cTn id="88" dur="500"/>
                                        <p:tgtEl>
                                          <p:spTgt spid="39"/>
                                        </p:tgtEl>
                                      </p:cBhvr>
                                    </p:animEffect>
                                    <p:set>
                                      <p:cBhvr>
                                        <p:cTn id="89" dur="1" fill="hold">
                                          <p:stCondLst>
                                            <p:cond delay="499"/>
                                          </p:stCondLst>
                                        </p:cTn>
                                        <p:tgtEl>
                                          <p:spTgt spid="39"/>
                                        </p:tgtEl>
                                        <p:attrNameLst>
                                          <p:attrName>style.visibility</p:attrName>
                                        </p:attrNameLst>
                                      </p:cBhvr>
                                      <p:to>
                                        <p:strVal val="hidden"/>
                                      </p:to>
                                    </p:set>
                                  </p:childTnLst>
                                </p:cTn>
                              </p:par>
                              <p:par>
                                <p:cTn id="90" presetID="10" presetClass="exit" presetSubtype="0" fill="hold" grpId="1" nodeType="withEffect">
                                  <p:stCondLst>
                                    <p:cond delay="0"/>
                                  </p:stCondLst>
                                  <p:childTnLst>
                                    <p:animEffect transition="out" filter="fade">
                                      <p:cBhvr>
                                        <p:cTn id="91" dur="500"/>
                                        <p:tgtEl>
                                          <p:spTgt spid="58"/>
                                        </p:tgtEl>
                                      </p:cBhvr>
                                    </p:animEffect>
                                    <p:set>
                                      <p:cBhvr>
                                        <p:cTn id="92" dur="1" fill="hold">
                                          <p:stCondLst>
                                            <p:cond delay="499"/>
                                          </p:stCondLst>
                                        </p:cTn>
                                        <p:tgtEl>
                                          <p:spTgt spid="58"/>
                                        </p:tgtEl>
                                        <p:attrNameLst>
                                          <p:attrName>style.visibility</p:attrName>
                                        </p:attrNameLst>
                                      </p:cBhvr>
                                      <p:to>
                                        <p:strVal val="hidden"/>
                                      </p:to>
                                    </p:set>
                                  </p:childTnLst>
                                </p:cTn>
                              </p:par>
                              <p:par>
                                <p:cTn id="93" presetID="10" presetClass="exit" presetSubtype="0" fill="hold" grpId="1" nodeType="withEffect">
                                  <p:stCondLst>
                                    <p:cond delay="0"/>
                                  </p:stCondLst>
                                  <p:childTnLst>
                                    <p:animEffect transition="out" filter="fade">
                                      <p:cBhvr>
                                        <p:cTn id="94" dur="500"/>
                                        <p:tgtEl>
                                          <p:spTgt spid="56"/>
                                        </p:tgtEl>
                                      </p:cBhvr>
                                    </p:animEffect>
                                    <p:set>
                                      <p:cBhvr>
                                        <p:cTn id="95" dur="1" fill="hold">
                                          <p:stCondLst>
                                            <p:cond delay="499"/>
                                          </p:stCondLst>
                                        </p:cTn>
                                        <p:tgtEl>
                                          <p:spTgt spid="5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9" grpId="0"/>
      <p:bldP spid="19" grpId="1"/>
      <p:bldP spid="39" grpId="0"/>
      <p:bldP spid="39" grpId="1"/>
      <p:bldP spid="47" grpId="0"/>
      <p:bldP spid="51" grpId="0"/>
      <p:bldP spid="52" grpId="0" animBg="1"/>
      <p:bldP spid="55" grpId="2"/>
      <p:bldP spid="56" grpId="0"/>
      <p:bldP spid="56" grpId="1"/>
      <p:bldP spid="57" grpId="0"/>
      <p:bldP spid="58" grpId="0"/>
      <p:bldP spid="58" grpId="1"/>
      <p:bldP spid="60" grpId="0" animBg="1"/>
      <p:bldP spid="63" grpId="0"/>
      <p:bldP spid="33" grpId="0" animBg="1"/>
      <p:bldP spid="33"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FE3AF1-723C-403A-BF7D-0CEB3BBFE407}"/>
              </a:ext>
            </a:extLst>
          </p:cNvPr>
          <p:cNvSpPr>
            <a:spLocks noGrp="1"/>
          </p:cNvSpPr>
          <p:nvPr>
            <p:ph type="title"/>
          </p:nvPr>
        </p:nvSpPr>
        <p:spPr/>
        <p:txBody>
          <a:bodyPr/>
          <a:lstStyle/>
          <a:p>
            <a:r>
              <a:rPr lang="en-US" dirty="0"/>
              <a:t>Hypothesis Test</a:t>
            </a:r>
          </a:p>
        </p:txBody>
      </p:sp>
      <mc:AlternateContent xmlns:mc="http://schemas.openxmlformats.org/markup-compatibility/2006" xmlns:a14="http://schemas.microsoft.com/office/drawing/2010/main">
        <mc:Choice Requires="a14">
          <p:sp>
            <p:nvSpPr>
              <p:cNvPr id="47" name="Content Placeholder 2">
                <a:extLst>
                  <a:ext uri="{FF2B5EF4-FFF2-40B4-BE49-F238E27FC236}">
                    <a16:creationId xmlns:a16="http://schemas.microsoft.com/office/drawing/2014/main" id="{F1DF7131-1B23-164A-8B88-24DF8B9103FA}"/>
                  </a:ext>
                </a:extLst>
              </p:cNvPr>
              <p:cNvSpPr txBox="1">
                <a:spLocks/>
              </p:cNvSpPr>
              <p:nvPr/>
            </p:nvSpPr>
            <p:spPr>
              <a:xfrm>
                <a:off x="2064406" y="4462832"/>
                <a:ext cx="1029763"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14:m>
                  <m:oMath xmlns:m="http://schemas.openxmlformats.org/officeDocument/2006/math">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1</m:t>
                        </m:r>
                      </m:sub>
                    </m:sSub>
                    <m:d>
                      <m:dPr>
                        <m:ctrlPr>
                          <a:rPr lang="en-US" sz="2400" b="0" i="1" smtClean="0">
                            <a:latin typeface="Cambria Math" panose="02040503050406030204" pitchFamily="18" charset="0"/>
                            <a:ea typeface="+mn-lt"/>
                            <a:cs typeface="+mn-lt"/>
                          </a:rPr>
                        </m:ctrlPr>
                      </m:dPr>
                      <m:e>
                        <m:sSub>
                          <m:sSubPr>
                            <m:ctrlPr>
                              <a:rPr lang="en-US" sz="2400" b="0" i="1" smtClean="0">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𝒫</m:t>
                            </m:r>
                          </m:e>
                          <m:sub>
                            <m:r>
                              <a:rPr lang="en-US" sz="2400" b="0" i="1" smtClean="0">
                                <a:latin typeface="Cambria Math" panose="02040503050406030204" pitchFamily="18" charset="0"/>
                                <a:ea typeface="+mn-lt"/>
                                <a:cs typeface="+mn-lt"/>
                              </a:rPr>
                              <m:t>2</m:t>
                            </m:r>
                          </m:sub>
                        </m:sSub>
                      </m:e>
                    </m:d>
                  </m:oMath>
                </a14:m>
                <a:r>
                  <a:rPr lang="en-US" sz="2400" dirty="0">
                    <a:latin typeface="Calibri Light"/>
                    <a:ea typeface="+mn-lt"/>
                    <a:cs typeface="+mn-lt"/>
                  </a:rPr>
                  <a:t> </a:t>
                </a:r>
              </a:p>
            </p:txBody>
          </p:sp>
        </mc:Choice>
        <mc:Fallback xmlns="">
          <p:sp>
            <p:nvSpPr>
              <p:cNvPr id="47" name="Content Placeholder 2">
                <a:extLst>
                  <a:ext uri="{FF2B5EF4-FFF2-40B4-BE49-F238E27FC236}">
                    <a16:creationId xmlns:a16="http://schemas.microsoft.com/office/drawing/2014/main" id="{F1DF7131-1B23-164A-8B88-24DF8B9103FA}"/>
                  </a:ext>
                </a:extLst>
              </p:cNvPr>
              <p:cNvSpPr txBox="1">
                <a:spLocks noRot="1" noChangeAspect="1" noMove="1" noResize="1" noEditPoints="1" noAdjustHandles="1" noChangeArrowheads="1" noChangeShapeType="1" noTextEdit="1"/>
              </p:cNvSpPr>
              <p:nvPr/>
            </p:nvSpPr>
            <p:spPr>
              <a:xfrm>
                <a:off x="2064406" y="4462832"/>
                <a:ext cx="1029763" cy="553224"/>
              </a:xfrm>
              <a:prstGeom prst="rect">
                <a:avLst/>
              </a:prstGeom>
              <a:blipFill>
                <a:blip r:embed="rId8"/>
                <a:stretch>
                  <a:fillRect l="-1065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Content Placeholder 2">
                <a:extLst>
                  <a:ext uri="{FF2B5EF4-FFF2-40B4-BE49-F238E27FC236}">
                    <a16:creationId xmlns:a16="http://schemas.microsoft.com/office/drawing/2014/main" id="{DA501962-3D19-A644-9ECC-8FD1E84CF18B}"/>
                  </a:ext>
                </a:extLst>
              </p:cNvPr>
              <p:cNvSpPr txBox="1">
                <a:spLocks/>
              </p:cNvSpPr>
              <p:nvPr/>
            </p:nvSpPr>
            <p:spPr>
              <a:xfrm>
                <a:off x="234157" y="4286464"/>
                <a:ext cx="2230175" cy="977461"/>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limLow>
                        <m:limLowPr>
                          <m:ctrlPr>
                            <a:rPr lang="en-US" sz="2400" b="0" i="1" smtClean="0">
                              <a:latin typeface="Cambria Math" panose="02040503050406030204" pitchFamily="18" charset="0"/>
                              <a:ea typeface="+mn-lt"/>
                              <a:cs typeface="+mn-lt"/>
                            </a:rPr>
                          </m:ctrlPr>
                        </m:limLowPr>
                        <m:e>
                          <m:r>
                            <m:rPr>
                              <m:sty m:val="p"/>
                            </m:rPr>
                            <a:rPr lang="en-US" sz="2400" b="0" i="0" smtClean="0">
                              <a:latin typeface="Cambria Math" panose="02040503050406030204" pitchFamily="18" charset="0"/>
                              <a:ea typeface="+mn-lt"/>
                              <a:cs typeface="+mn-lt"/>
                            </a:rPr>
                            <m:t>lim</m:t>
                          </m:r>
                        </m:e>
                        <m:lim>
                          <m:r>
                            <a:rPr lang="en-US" sz="2400" b="0" i="1" smtClean="0">
                              <a:latin typeface="Cambria Math" panose="02040503050406030204" pitchFamily="18" charset="0"/>
                              <a:ea typeface="+mn-lt"/>
                              <a:cs typeface="+mn-lt"/>
                            </a:rPr>
                            <m:t>𝐿</m:t>
                          </m:r>
                          <m:r>
                            <a:rPr lang="en-US" sz="2400" b="0" i="1" smtClean="0">
                              <a:latin typeface="Cambria Math" panose="02040503050406030204" pitchFamily="18" charset="0"/>
                              <a:ea typeface="Cambria Math" panose="02040503050406030204" pitchFamily="18" charset="0"/>
                              <a:cs typeface="+mn-lt"/>
                            </a:rPr>
                            <m:t>→∞</m:t>
                          </m:r>
                        </m:lim>
                      </m:limLow>
                      <m:f>
                        <m:fPr>
                          <m:ctrlPr>
                            <a:rPr lang="en-US" sz="2400" b="0" i="1" smtClean="0">
                              <a:latin typeface="Cambria Math" panose="02040503050406030204" pitchFamily="18" charset="0"/>
                              <a:ea typeface="+mn-lt"/>
                              <a:cs typeface="+mn-lt"/>
                            </a:rPr>
                          </m:ctrlPr>
                        </m:fPr>
                        <m:num>
                          <m:r>
                            <a:rPr lang="en-US" sz="2400" b="0" i="1" smtClean="0">
                              <a:latin typeface="Cambria Math" panose="02040503050406030204" pitchFamily="18" charset="0"/>
                              <a:ea typeface="+mn-lt"/>
                              <a:cs typeface="+mn-lt"/>
                            </a:rPr>
                            <m:t>1</m:t>
                          </m:r>
                        </m:num>
                        <m:den>
                          <m:r>
                            <a:rPr lang="en-US" sz="2400" b="0" i="1" smtClean="0">
                              <a:latin typeface="Cambria Math" panose="02040503050406030204" pitchFamily="18" charset="0"/>
                              <a:ea typeface="+mn-lt"/>
                              <a:cs typeface="+mn-lt"/>
                            </a:rPr>
                            <m:t>𝐿</m:t>
                          </m:r>
                        </m:den>
                      </m:f>
                      <m:r>
                        <a:rPr lang="en-US" sz="2400" b="0" i="1" smtClean="0">
                          <a:latin typeface="Cambria Math" panose="02040503050406030204" pitchFamily="18" charset="0"/>
                          <a:ea typeface="+mn-lt"/>
                          <a:cs typeface="+mn-lt"/>
                        </a:rPr>
                        <m:t>⁡</m:t>
                      </m:r>
                      <m:r>
                        <m:rPr>
                          <m:nor/>
                        </m:rPr>
                        <a:rPr lang="en-US" sz="2400" b="0" i="0" smtClean="0">
                          <a:latin typeface="Cambria Math" panose="02040503050406030204" pitchFamily="18" charset="0"/>
                          <a:ea typeface="+mn-lt"/>
                          <a:cs typeface="+mn-lt"/>
                        </a:rPr>
                        <m:t>log</m:t>
                      </m:r>
                    </m:oMath>
                  </m:oMathPara>
                </a14:m>
                <a:endParaRPr lang="en-US" sz="2400" dirty="0">
                  <a:latin typeface="Calibri Light"/>
                  <a:ea typeface="+mn-lt"/>
                  <a:cs typeface="+mn-lt"/>
                </a:endParaRPr>
              </a:p>
            </p:txBody>
          </p:sp>
        </mc:Choice>
        <mc:Fallback xmlns="">
          <p:sp>
            <p:nvSpPr>
              <p:cNvPr id="55" name="Content Placeholder 2">
                <a:extLst>
                  <a:ext uri="{FF2B5EF4-FFF2-40B4-BE49-F238E27FC236}">
                    <a16:creationId xmlns:a16="http://schemas.microsoft.com/office/drawing/2014/main" id="{DA501962-3D19-A644-9ECC-8FD1E84CF18B}"/>
                  </a:ext>
                </a:extLst>
              </p:cNvPr>
              <p:cNvSpPr txBox="1">
                <a:spLocks noRot="1" noChangeAspect="1" noMove="1" noResize="1" noEditPoints="1" noAdjustHandles="1" noChangeArrowheads="1" noChangeShapeType="1" noTextEdit="1"/>
              </p:cNvSpPr>
              <p:nvPr/>
            </p:nvSpPr>
            <p:spPr>
              <a:xfrm>
                <a:off x="234157" y="4286464"/>
                <a:ext cx="2230175" cy="977461"/>
              </a:xfrm>
              <a:prstGeom prst="rect">
                <a:avLst/>
              </a:prstGeom>
              <a:blipFill>
                <a:blip r:embed="rId9"/>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7" name="Content Placeholder 2">
                <a:extLst>
                  <a:ext uri="{FF2B5EF4-FFF2-40B4-BE49-F238E27FC236}">
                    <a16:creationId xmlns:a16="http://schemas.microsoft.com/office/drawing/2014/main" id="{1A9B8D74-DF2E-0242-A9D9-79103FEE0A56}"/>
                  </a:ext>
                </a:extLst>
              </p:cNvPr>
              <p:cNvSpPr txBox="1">
                <a:spLocks/>
              </p:cNvSpPr>
              <p:nvPr/>
            </p:nvSpPr>
            <p:spPr>
              <a:xfrm>
                <a:off x="2667852" y="5107648"/>
                <a:ext cx="2374340" cy="72959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ea typeface="+mn-lt"/>
                          <a:cs typeface="+mn-lt"/>
                        </a:rPr>
                        <m:t>=−</m:t>
                      </m:r>
                      <m:r>
                        <a:rPr lang="en-US" sz="2400" b="0" i="1" smtClean="0">
                          <a:latin typeface="Cambria Math" panose="02040503050406030204" pitchFamily="18" charset="0"/>
                          <a:ea typeface="+mn-lt"/>
                          <a:cs typeface="+mn-lt"/>
                        </a:rPr>
                        <m:t>𝐶</m:t>
                      </m:r>
                      <m:r>
                        <a:rPr lang="en-US" sz="2400" b="0" i="1" smtClean="0">
                          <a:latin typeface="Cambria Math" panose="02040503050406030204" pitchFamily="18" charset="0"/>
                          <a:ea typeface="+mn-lt"/>
                          <a:cs typeface="+mn-lt"/>
                        </a:rPr>
                        <m:t>(</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1</m:t>
                          </m:r>
                        </m:sub>
                      </m:sSub>
                      <m:r>
                        <a:rPr lang="en-US" sz="2400" b="0" i="1" smtClean="0">
                          <a:latin typeface="Cambria Math" panose="02040503050406030204" pitchFamily="18" charset="0"/>
                          <a:ea typeface="+mn-lt"/>
                          <a:cs typeface="+mn-lt"/>
                        </a:rPr>
                        <m:t>,</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2</m:t>
                          </m:r>
                        </m:sub>
                      </m:sSub>
                      <m:r>
                        <a:rPr lang="en-US" sz="2400" b="0" i="1" smtClean="0">
                          <a:latin typeface="Cambria Math" panose="02040503050406030204" pitchFamily="18" charset="0"/>
                          <a:ea typeface="+mn-lt"/>
                          <a:cs typeface="+mn-lt"/>
                        </a:rPr>
                        <m:t>)</m:t>
                      </m:r>
                    </m:oMath>
                  </m:oMathPara>
                </a14:m>
                <a:endParaRPr lang="en-US" sz="2400" dirty="0">
                  <a:latin typeface="Calibri Light"/>
                  <a:ea typeface="+mn-lt"/>
                  <a:cs typeface="+mn-lt"/>
                </a:endParaRPr>
              </a:p>
            </p:txBody>
          </p:sp>
        </mc:Choice>
        <mc:Fallback xmlns="">
          <p:sp>
            <p:nvSpPr>
              <p:cNvPr id="57" name="Content Placeholder 2">
                <a:extLst>
                  <a:ext uri="{FF2B5EF4-FFF2-40B4-BE49-F238E27FC236}">
                    <a16:creationId xmlns:a16="http://schemas.microsoft.com/office/drawing/2014/main" id="{1A9B8D74-DF2E-0242-A9D9-79103FEE0A56}"/>
                  </a:ext>
                </a:extLst>
              </p:cNvPr>
              <p:cNvSpPr txBox="1">
                <a:spLocks noRot="1" noChangeAspect="1" noMove="1" noResize="1" noEditPoints="1" noAdjustHandles="1" noChangeArrowheads="1" noChangeShapeType="1" noTextEdit="1"/>
              </p:cNvSpPr>
              <p:nvPr/>
            </p:nvSpPr>
            <p:spPr>
              <a:xfrm>
                <a:off x="2667852" y="5107648"/>
                <a:ext cx="2374340" cy="729592"/>
              </a:xfrm>
              <a:prstGeom prst="rect">
                <a:avLst/>
              </a:prstGeom>
              <a:blipFill>
                <a:blip r:embed="rId1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333BACFA-D47C-4B1D-BC45-5604D59CABDB}"/>
                  </a:ext>
                </a:extLst>
              </p:cNvPr>
              <p:cNvSpPr txBox="1"/>
              <p:nvPr/>
            </p:nvSpPr>
            <p:spPr>
              <a:xfrm>
                <a:off x="10047593" y="199390"/>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27" name="TextBox 26">
                <a:extLst>
                  <a:ext uri="{FF2B5EF4-FFF2-40B4-BE49-F238E27FC236}">
                    <a16:creationId xmlns:a16="http://schemas.microsoft.com/office/drawing/2014/main" id="{333BACFA-D47C-4B1D-BC45-5604D59CABDB}"/>
                  </a:ext>
                </a:extLst>
              </p:cNvPr>
              <p:cNvSpPr txBox="1">
                <a:spLocks noRot="1" noChangeAspect="1" noMove="1" noResize="1" noEditPoints="1" noAdjustHandles="1" noChangeArrowheads="1" noChangeShapeType="1" noTextEdit="1"/>
              </p:cNvSpPr>
              <p:nvPr/>
            </p:nvSpPr>
            <p:spPr>
              <a:xfrm>
                <a:off x="10047593" y="199390"/>
                <a:ext cx="1422395" cy="369332"/>
              </a:xfrm>
              <a:prstGeom prst="rect">
                <a:avLst/>
              </a:prstGeom>
              <a:blipFill>
                <a:blip r:embed="rId14"/>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500C47B0-6B82-405A-93F1-D2B8C490D2D3}"/>
                  </a:ext>
                </a:extLst>
              </p:cNvPr>
              <p:cNvSpPr txBox="1"/>
              <p:nvPr/>
            </p:nvSpPr>
            <p:spPr>
              <a:xfrm>
                <a:off x="10031270" y="517525"/>
                <a:ext cx="10837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28" name="TextBox 27">
                <a:extLst>
                  <a:ext uri="{FF2B5EF4-FFF2-40B4-BE49-F238E27FC236}">
                    <a16:creationId xmlns:a16="http://schemas.microsoft.com/office/drawing/2014/main" id="{500C47B0-6B82-405A-93F1-D2B8C490D2D3}"/>
                  </a:ext>
                </a:extLst>
              </p:cNvPr>
              <p:cNvSpPr txBox="1">
                <a:spLocks noRot="1" noChangeAspect="1" noMove="1" noResize="1" noEditPoints="1" noAdjustHandles="1" noChangeArrowheads="1" noChangeShapeType="1" noTextEdit="1"/>
              </p:cNvSpPr>
              <p:nvPr/>
            </p:nvSpPr>
            <p:spPr>
              <a:xfrm>
                <a:off x="10031270" y="517525"/>
                <a:ext cx="1083743" cy="369332"/>
              </a:xfrm>
              <a:prstGeom prst="rect">
                <a:avLst/>
              </a:prstGeom>
              <a:blipFill>
                <a:blip r:embed="rId15"/>
                <a:stretch>
                  <a:fillRect t="-10000" r="-50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BB8E5643-9609-48F5-A2A8-C8A189198775}"/>
                  </a:ext>
                </a:extLst>
              </p:cNvPr>
              <p:cNvSpPr txBox="1"/>
              <p:nvPr/>
            </p:nvSpPr>
            <p:spPr>
              <a:xfrm>
                <a:off x="10019078" y="879932"/>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29" name="TextBox 28">
                <a:extLst>
                  <a:ext uri="{FF2B5EF4-FFF2-40B4-BE49-F238E27FC236}">
                    <a16:creationId xmlns:a16="http://schemas.microsoft.com/office/drawing/2014/main" id="{BB8E5643-9609-48F5-A2A8-C8A189198775}"/>
                  </a:ext>
                </a:extLst>
              </p:cNvPr>
              <p:cNvSpPr txBox="1">
                <a:spLocks noRot="1" noChangeAspect="1" noMove="1" noResize="1" noEditPoints="1" noAdjustHandles="1" noChangeArrowheads="1" noChangeShapeType="1" noTextEdit="1"/>
              </p:cNvSpPr>
              <p:nvPr/>
            </p:nvSpPr>
            <p:spPr>
              <a:xfrm>
                <a:off x="10019078" y="879932"/>
                <a:ext cx="1313234" cy="369332"/>
              </a:xfrm>
              <a:prstGeom prst="rect">
                <a:avLst/>
              </a:prstGeom>
              <a:blipFill>
                <a:blip r:embed="rId16"/>
                <a:stretch>
                  <a:fillRect b="-13115"/>
                </a:stretch>
              </a:blipFill>
            </p:spPr>
            <p:txBody>
              <a:bodyPr/>
              <a:lstStyle/>
              <a:p>
                <a:r>
                  <a:rPr lang="en-US">
                    <a:noFill/>
                  </a:rPr>
                  <a:t> </a:t>
                </a:r>
              </a:p>
            </p:txBody>
          </p:sp>
        </mc:Fallback>
      </mc:AlternateContent>
      <p:sp>
        <p:nvSpPr>
          <p:cNvPr id="10" name="Content Placeholder 2">
            <a:extLst>
              <a:ext uri="{FF2B5EF4-FFF2-40B4-BE49-F238E27FC236}">
                <a16:creationId xmlns:a16="http://schemas.microsoft.com/office/drawing/2014/main" id="{92677054-7C53-44FF-A6F8-C9639315969F}"/>
              </a:ext>
            </a:extLst>
          </p:cNvPr>
          <p:cNvSpPr txBox="1">
            <a:spLocks/>
          </p:cNvSpPr>
          <p:nvPr/>
        </p:nvSpPr>
        <p:spPr>
          <a:xfrm>
            <a:off x="466726" y="2674227"/>
            <a:ext cx="8829674"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nSpc>
                <a:spcPct val="100000"/>
              </a:lnSpc>
              <a:spcBef>
                <a:spcPts val="0"/>
              </a:spcBef>
              <a:spcAft>
                <a:spcPts val="0"/>
              </a:spcAft>
              <a:buNone/>
            </a:pPr>
            <a:r>
              <a:rPr lang="en-US" sz="2400" b="1" dirty="0">
                <a:latin typeface="Calibri Light"/>
                <a:ea typeface="+mn-lt"/>
                <a:cs typeface="+mn-lt"/>
              </a:rPr>
              <a:t>Proof idea:</a:t>
            </a:r>
          </a:p>
        </p:txBody>
      </p:sp>
      <p:sp>
        <p:nvSpPr>
          <p:cNvPr id="11" name="Freeform: Shape 10">
            <a:extLst>
              <a:ext uri="{FF2B5EF4-FFF2-40B4-BE49-F238E27FC236}">
                <a16:creationId xmlns:a16="http://schemas.microsoft.com/office/drawing/2014/main" id="{E3D64B99-1B77-4684-BA01-A38CEBEF3841}"/>
              </a:ext>
            </a:extLst>
          </p:cNvPr>
          <p:cNvSpPr/>
          <p:nvPr/>
        </p:nvSpPr>
        <p:spPr>
          <a:xfrm>
            <a:off x="5562600" y="3606800"/>
            <a:ext cx="5359400" cy="2159000"/>
          </a:xfrm>
          <a:custGeom>
            <a:avLst/>
            <a:gdLst>
              <a:gd name="connsiteX0" fmla="*/ 0 w 5359400"/>
              <a:gd name="connsiteY0" fmla="*/ 2159000 h 2159000"/>
              <a:gd name="connsiteX1" fmla="*/ 685800 w 5359400"/>
              <a:gd name="connsiteY1" fmla="*/ 1041400 h 2159000"/>
              <a:gd name="connsiteX2" fmla="*/ 4025900 w 5359400"/>
              <a:gd name="connsiteY2" fmla="*/ 0 h 2159000"/>
              <a:gd name="connsiteX3" fmla="*/ 5359400 w 5359400"/>
              <a:gd name="connsiteY3" fmla="*/ 2133600 h 2159000"/>
              <a:gd name="connsiteX4" fmla="*/ 0 w 5359400"/>
              <a:gd name="connsiteY4" fmla="*/ 2159000 h 2159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59400" h="2159000">
                <a:moveTo>
                  <a:pt x="0" y="2159000"/>
                </a:moveTo>
                <a:lnTo>
                  <a:pt x="685800" y="1041400"/>
                </a:lnTo>
                <a:lnTo>
                  <a:pt x="4025900" y="0"/>
                </a:lnTo>
                <a:lnTo>
                  <a:pt x="5359400" y="2133600"/>
                </a:lnTo>
                <a:lnTo>
                  <a:pt x="0" y="2159000"/>
                </a:lnTo>
                <a:close/>
              </a:path>
            </a:pathLst>
          </a:custGeom>
          <a:pattFill prst="wdDn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Arrow Connector 11">
            <a:extLst>
              <a:ext uri="{FF2B5EF4-FFF2-40B4-BE49-F238E27FC236}">
                <a16:creationId xmlns:a16="http://schemas.microsoft.com/office/drawing/2014/main" id="{E89EFAA1-F815-4C16-87DB-60B2F25D11CD}"/>
              </a:ext>
            </a:extLst>
          </p:cNvPr>
          <p:cNvCxnSpPr/>
          <p:nvPr/>
        </p:nvCxnSpPr>
        <p:spPr>
          <a:xfrm>
            <a:off x="5562843" y="5274915"/>
            <a:ext cx="773481" cy="1362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E4BC8AD4-A6C9-413E-A364-F74F25DF4EBA}"/>
                  </a:ext>
                </a:extLst>
              </p:cNvPr>
              <p:cNvSpPr txBox="1"/>
              <p:nvPr/>
            </p:nvSpPr>
            <p:spPr>
              <a:xfrm>
                <a:off x="8677175" y="3903569"/>
                <a:ext cx="383302" cy="369332"/>
              </a:xfrm>
              <a:prstGeom prst="rect">
                <a:avLst/>
              </a:prstGeom>
              <a:solidFill>
                <a:schemeClr val="bg1"/>
              </a:solid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US" b="0" i="1" smtClean="0">
                              <a:latin typeface="Cambria Math" panose="02040503050406030204" pitchFamily="18" charset="0"/>
                            </a:rPr>
                          </m:ctrlPr>
                        </m:sSupPr>
                        <m:e>
                          <m:r>
                            <a:rPr lang="en-US" b="0" i="1" smtClean="0">
                              <a:latin typeface="Cambria Math" panose="02040503050406030204" pitchFamily="18" charset="0"/>
                            </a:rPr>
                            <m:t>𝑝</m:t>
                          </m:r>
                        </m:e>
                        <m:sup>
                          <m:r>
                            <a:rPr lang="en-US" b="0" i="1" smtClean="0">
                              <a:latin typeface="Cambria Math" panose="02040503050406030204" pitchFamily="18" charset="0"/>
                            </a:rPr>
                            <m:t>∗</m:t>
                          </m:r>
                        </m:sup>
                      </m:sSup>
                    </m:oMath>
                  </m:oMathPara>
                </a14:m>
                <a:endParaRPr lang="en-US" dirty="0"/>
              </a:p>
            </p:txBody>
          </p:sp>
        </mc:Choice>
        <mc:Fallback xmlns="">
          <p:sp>
            <p:nvSpPr>
              <p:cNvPr id="13" name="TextBox 12">
                <a:extLst>
                  <a:ext uri="{FF2B5EF4-FFF2-40B4-BE49-F238E27FC236}">
                    <a16:creationId xmlns:a16="http://schemas.microsoft.com/office/drawing/2014/main" id="{E4BC8AD4-A6C9-413E-A364-F74F25DF4EBA}"/>
                  </a:ext>
                </a:extLst>
              </p:cNvPr>
              <p:cNvSpPr txBox="1">
                <a:spLocks noRot="1" noChangeAspect="1" noMove="1" noResize="1" noEditPoints="1" noAdjustHandles="1" noChangeArrowheads="1" noChangeShapeType="1" noTextEdit="1"/>
              </p:cNvSpPr>
              <p:nvPr/>
            </p:nvSpPr>
            <p:spPr>
              <a:xfrm>
                <a:off x="8677175" y="3903569"/>
                <a:ext cx="383302" cy="369332"/>
              </a:xfrm>
              <a:prstGeom prst="rect">
                <a:avLst/>
              </a:prstGeom>
              <a:blipFill>
                <a:blip r:embed="rId17"/>
                <a:stretch>
                  <a:fillRect b="-6557"/>
                </a:stretch>
              </a:blipFill>
            </p:spPr>
            <p:txBody>
              <a:bodyPr/>
              <a:lstStyle/>
              <a:p>
                <a:r>
                  <a:rPr lang="en-US">
                    <a:noFill/>
                  </a:rPr>
                  <a:t> </a:t>
                </a:r>
              </a:p>
            </p:txBody>
          </p:sp>
        </mc:Fallback>
      </mc:AlternateContent>
      <p:sp>
        <p:nvSpPr>
          <p:cNvPr id="14" name="Right Brace 13">
            <a:extLst>
              <a:ext uri="{FF2B5EF4-FFF2-40B4-BE49-F238E27FC236}">
                <a16:creationId xmlns:a16="http://schemas.microsoft.com/office/drawing/2014/main" id="{2AC3918D-C879-49D0-890A-6D491C7C3AC5}"/>
              </a:ext>
            </a:extLst>
          </p:cNvPr>
          <p:cNvSpPr/>
          <p:nvPr/>
        </p:nvSpPr>
        <p:spPr>
          <a:xfrm rot="9861382">
            <a:off x="8075756" y="2379526"/>
            <a:ext cx="157410" cy="1702299"/>
          </a:xfrm>
          <a:prstGeom prst="rightBrace">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Content Placeholder 2">
            <a:extLst>
              <a:ext uri="{FF2B5EF4-FFF2-40B4-BE49-F238E27FC236}">
                <a16:creationId xmlns:a16="http://schemas.microsoft.com/office/drawing/2014/main" id="{53481B6A-838A-4993-B286-1778361718A1}"/>
              </a:ext>
            </a:extLst>
          </p:cNvPr>
          <p:cNvSpPr txBox="1">
            <a:spLocks/>
          </p:cNvSpPr>
          <p:nvPr/>
        </p:nvSpPr>
        <p:spPr>
          <a:xfrm>
            <a:off x="7246352" y="3070965"/>
            <a:ext cx="907753" cy="512405"/>
          </a:xfrm>
          <a:prstGeom prst="rect">
            <a:avLst/>
          </a:prstGeom>
        </p:spPr>
        <p:txBody>
          <a:bodyPr vert="horz" lIns="0" tIns="45720" rIns="0" bIns="45720" rtlCol="0" anchor="t">
            <a:normAutofit fontScale="700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buNone/>
            </a:pPr>
            <a:r>
              <a:rPr lang="en-US" sz="2400" dirty="0">
                <a:latin typeface="Calibri Light"/>
                <a:ea typeface="+mn-lt"/>
                <a:cs typeface="+mn-lt"/>
              </a:rPr>
              <a:t>error exponent</a:t>
            </a:r>
          </a:p>
        </p:txBody>
      </p:sp>
      <p:sp>
        <p:nvSpPr>
          <p:cNvPr id="16" name="Oval 15">
            <a:extLst>
              <a:ext uri="{FF2B5EF4-FFF2-40B4-BE49-F238E27FC236}">
                <a16:creationId xmlns:a16="http://schemas.microsoft.com/office/drawing/2014/main" id="{1BA65453-B96E-4DC7-B27A-6FD895F40C14}"/>
              </a:ext>
            </a:extLst>
          </p:cNvPr>
          <p:cNvSpPr/>
          <p:nvPr/>
        </p:nvSpPr>
        <p:spPr>
          <a:xfrm>
            <a:off x="8469930" y="4059191"/>
            <a:ext cx="137160" cy="137160"/>
          </a:xfrm>
          <a:prstGeom prst="ellipse">
            <a:avLst/>
          </a:prstGeom>
          <a:solidFill>
            <a:srgbClr val="FF0000"/>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69C0D8CB-F3D4-4046-AF30-7617367E9B6C}"/>
              </a:ext>
            </a:extLst>
          </p:cNvPr>
          <p:cNvCxnSpPr>
            <a:cxnSpLocks/>
            <a:endCxn id="21" idx="5"/>
          </p:cNvCxnSpPr>
          <p:nvPr/>
        </p:nvCxnSpPr>
        <p:spPr>
          <a:xfrm flipV="1">
            <a:off x="6232358" y="3603955"/>
            <a:ext cx="3356307" cy="1041466"/>
          </a:xfrm>
          <a:prstGeom prst="line">
            <a:avLst/>
          </a:prstGeom>
          <a:ln w="25400">
            <a:solidFill>
              <a:schemeClr val="tx1"/>
            </a:solidFill>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 name="Rectangle 18">
                <a:extLst>
                  <a:ext uri="{FF2B5EF4-FFF2-40B4-BE49-F238E27FC236}">
                    <a16:creationId xmlns:a16="http://schemas.microsoft.com/office/drawing/2014/main" id="{0871B3E1-BFD6-4797-BFD4-511A6135A722}"/>
                  </a:ext>
                </a:extLst>
              </p:cNvPr>
              <p:cNvSpPr/>
              <p:nvPr/>
            </p:nvSpPr>
            <p:spPr>
              <a:xfrm>
                <a:off x="9351171" y="2123439"/>
                <a:ext cx="2443939"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i="1" smtClean="0">
                              <a:latin typeface="Cambria Math" panose="02040503050406030204" pitchFamily="18" charset="0"/>
                              <a:ea typeface="+mn-lt"/>
                              <a:cs typeface="+mn-lt"/>
                            </a:rPr>
                          </m:ctrlPr>
                        </m:sSubPr>
                        <m:e>
                          <m:r>
                            <a:rPr lang="en-US" i="1">
                              <a:latin typeface="Cambria Math" panose="02040503050406030204" pitchFamily="18" charset="0"/>
                              <a:ea typeface="+mn-lt"/>
                              <a:cs typeface="+mn-lt"/>
                            </a:rPr>
                            <m:t>𝐷</m:t>
                          </m:r>
                        </m:e>
                        <m:sub>
                          <m:r>
                            <a:rPr lang="en-US" i="1">
                              <a:latin typeface="Cambria Math" panose="02040503050406030204" pitchFamily="18" charset="0"/>
                              <a:ea typeface="+mn-lt"/>
                              <a:cs typeface="+mn-lt"/>
                            </a:rPr>
                            <m:t>𝑐</m:t>
                          </m:r>
                        </m:sub>
                      </m:sSub>
                      <m:r>
                        <a:rPr lang="en-US" i="1">
                          <a:latin typeface="Cambria Math" panose="02040503050406030204" pitchFamily="18" charset="0"/>
                          <a:ea typeface="+mn-lt"/>
                          <a:cs typeface="+mn-lt"/>
                        </a:rPr>
                        <m:t>(</m:t>
                      </m:r>
                      <m:r>
                        <a:rPr lang="en-US" b="0" i="1" smtClean="0">
                          <a:latin typeface="Cambria Math" panose="02040503050406030204" pitchFamily="18" charset="0"/>
                          <a:ea typeface="+mn-lt"/>
                          <a:cs typeface="+mn-lt"/>
                        </a:rPr>
                        <m:t>𝑝</m:t>
                      </m:r>
                      <m:d>
                        <m:dPr>
                          <m:begChr m:val="‖"/>
                          <m:ctrlPr>
                            <a:rPr lang="en-US" b="0" i="1">
                              <a:latin typeface="Cambria Math" panose="02040503050406030204" pitchFamily="18" charset="0"/>
                              <a:ea typeface="+mn-lt"/>
                              <a:cs typeface="+mn-lt"/>
                            </a:rPr>
                          </m:ctrlPr>
                        </m:dPr>
                        <m:e>
                          <m:sSub>
                            <m:sSubPr>
                              <m:ctrlPr>
                                <a:rPr lang="en-US" i="1">
                                  <a:latin typeface="Cambria Math" panose="02040503050406030204" pitchFamily="18" charset="0"/>
                                  <a:ea typeface="+mn-lt"/>
                                  <a:cs typeface="+mn-lt"/>
                                </a:rPr>
                              </m:ctrlPr>
                            </m:sSubPr>
                            <m:e>
                              <m:r>
                                <a:rPr lang="en-US" b="0" i="1" smtClean="0">
                                  <a:latin typeface="Cambria Math" panose="02040503050406030204" pitchFamily="18" charset="0"/>
                                  <a:ea typeface="+mn-lt"/>
                                  <a:cs typeface="+mn-lt"/>
                                </a:rPr>
                                <m:t>𝑝</m:t>
                              </m:r>
                            </m:e>
                            <m:sub>
                              <m:r>
                                <a:rPr lang="en-US" b="0" i="1" smtClean="0">
                                  <a:latin typeface="Cambria Math" panose="02040503050406030204" pitchFamily="18" charset="0"/>
                                  <a:ea typeface="+mn-lt"/>
                                  <a:cs typeface="+mn-lt"/>
                                </a:rPr>
                                <m:t>1</m:t>
                              </m:r>
                            </m:sub>
                          </m:sSub>
                        </m:e>
                      </m:d>
                      <m:r>
                        <a:rPr lang="en-US" b="0" i="1" smtClean="0">
                          <a:latin typeface="Cambria Math" panose="02040503050406030204" pitchFamily="18" charset="0"/>
                          <a:ea typeface="+mn-lt"/>
                          <a:cs typeface="+mn-lt"/>
                        </a:rPr>
                        <m:t>=</m:t>
                      </m:r>
                      <m:sSub>
                        <m:sSubPr>
                          <m:ctrlPr>
                            <a:rPr lang="en-US" i="1">
                              <a:latin typeface="Cambria Math" panose="02040503050406030204" pitchFamily="18" charset="0"/>
                              <a:ea typeface="+mn-lt"/>
                              <a:cs typeface="+mn-lt"/>
                            </a:rPr>
                          </m:ctrlPr>
                        </m:sSubPr>
                        <m:e>
                          <m:r>
                            <a:rPr lang="en-US" i="1">
                              <a:latin typeface="Cambria Math" panose="02040503050406030204" pitchFamily="18" charset="0"/>
                              <a:ea typeface="+mn-lt"/>
                              <a:cs typeface="+mn-lt"/>
                            </a:rPr>
                            <m:t>𝐷</m:t>
                          </m:r>
                        </m:e>
                        <m:sub>
                          <m:r>
                            <a:rPr lang="en-US" i="1">
                              <a:latin typeface="Cambria Math" panose="02040503050406030204" pitchFamily="18" charset="0"/>
                              <a:ea typeface="+mn-lt"/>
                              <a:cs typeface="+mn-lt"/>
                            </a:rPr>
                            <m:t>𝑐</m:t>
                          </m:r>
                        </m:sub>
                      </m:sSub>
                      <m:r>
                        <a:rPr lang="en-US" i="1">
                          <a:latin typeface="Cambria Math" panose="02040503050406030204" pitchFamily="18" charset="0"/>
                          <a:ea typeface="+mn-lt"/>
                          <a:cs typeface="+mn-lt"/>
                        </a:rPr>
                        <m:t>(</m:t>
                      </m:r>
                      <m:r>
                        <a:rPr lang="en-US" i="1">
                          <a:latin typeface="Cambria Math" panose="02040503050406030204" pitchFamily="18" charset="0"/>
                          <a:ea typeface="+mn-lt"/>
                          <a:cs typeface="+mn-lt"/>
                        </a:rPr>
                        <m:t>𝑝</m:t>
                      </m:r>
                      <m:d>
                        <m:dPr>
                          <m:begChr m:val="‖"/>
                          <m:ctrlPr>
                            <a:rPr lang="en-US" i="1">
                              <a:latin typeface="Cambria Math" panose="02040503050406030204" pitchFamily="18" charset="0"/>
                              <a:ea typeface="+mn-lt"/>
                              <a:cs typeface="+mn-lt"/>
                            </a:rPr>
                          </m:ctrlPr>
                        </m:dPr>
                        <m:e>
                          <m:sSub>
                            <m:sSubPr>
                              <m:ctrlPr>
                                <a:rPr lang="en-US" i="1">
                                  <a:latin typeface="Cambria Math" panose="02040503050406030204" pitchFamily="18" charset="0"/>
                                  <a:ea typeface="+mn-lt"/>
                                  <a:cs typeface="+mn-lt"/>
                                </a:rPr>
                              </m:ctrlPr>
                            </m:sSubPr>
                            <m:e>
                              <m:r>
                                <a:rPr lang="en-US" i="1">
                                  <a:latin typeface="Cambria Math" panose="02040503050406030204" pitchFamily="18" charset="0"/>
                                  <a:ea typeface="+mn-lt"/>
                                  <a:cs typeface="+mn-lt"/>
                                </a:rPr>
                                <m:t>𝑝</m:t>
                              </m:r>
                            </m:e>
                            <m:sub>
                              <m:r>
                                <a:rPr lang="en-US" b="0" i="1" smtClean="0">
                                  <a:latin typeface="Cambria Math" panose="02040503050406030204" pitchFamily="18" charset="0"/>
                                  <a:ea typeface="+mn-lt"/>
                                  <a:cs typeface="+mn-lt"/>
                                </a:rPr>
                                <m:t>2</m:t>
                              </m:r>
                            </m:sub>
                          </m:sSub>
                        </m:e>
                      </m:d>
                    </m:oMath>
                  </m:oMathPara>
                </a14:m>
                <a:endParaRPr lang="en-US" dirty="0"/>
              </a:p>
            </p:txBody>
          </p:sp>
        </mc:Choice>
        <mc:Fallback xmlns="">
          <p:sp>
            <p:nvSpPr>
              <p:cNvPr id="19" name="Rectangle 18">
                <a:extLst>
                  <a:ext uri="{FF2B5EF4-FFF2-40B4-BE49-F238E27FC236}">
                    <a16:creationId xmlns:a16="http://schemas.microsoft.com/office/drawing/2014/main" id="{0871B3E1-BFD6-4797-BFD4-511A6135A722}"/>
                  </a:ext>
                </a:extLst>
              </p:cNvPr>
              <p:cNvSpPr>
                <a:spLocks noRot="1" noChangeAspect="1" noMove="1" noResize="1" noEditPoints="1" noAdjustHandles="1" noChangeArrowheads="1" noChangeShapeType="1" noTextEdit="1"/>
              </p:cNvSpPr>
              <p:nvPr/>
            </p:nvSpPr>
            <p:spPr>
              <a:xfrm>
                <a:off x="9351171" y="2123439"/>
                <a:ext cx="2443939" cy="369332"/>
              </a:xfrm>
              <a:prstGeom prst="rect">
                <a:avLst/>
              </a:prstGeom>
              <a:blipFill>
                <a:blip r:embed="rId18"/>
                <a:stretch>
                  <a:fillRect b="-13115"/>
                </a:stretch>
              </a:blipFill>
            </p:spPr>
            <p:txBody>
              <a:bodyPr/>
              <a:lstStyle/>
              <a:p>
                <a:r>
                  <a:rPr lang="en-US">
                    <a:noFill/>
                  </a:rPr>
                  <a:t> </a:t>
                </a:r>
              </a:p>
            </p:txBody>
          </p:sp>
        </mc:Fallback>
      </mc:AlternateContent>
      <p:sp>
        <p:nvSpPr>
          <p:cNvPr id="20" name="Freeform 37">
            <a:extLst>
              <a:ext uri="{FF2B5EF4-FFF2-40B4-BE49-F238E27FC236}">
                <a16:creationId xmlns:a16="http://schemas.microsoft.com/office/drawing/2014/main" id="{C38AD43E-D122-4B70-9982-0492CD289CBB}"/>
              </a:ext>
            </a:extLst>
          </p:cNvPr>
          <p:cNvSpPr/>
          <p:nvPr/>
        </p:nvSpPr>
        <p:spPr>
          <a:xfrm rot="11010193">
            <a:off x="9398671" y="2491458"/>
            <a:ext cx="982133" cy="1188720"/>
          </a:xfrm>
          <a:custGeom>
            <a:avLst/>
            <a:gdLst>
              <a:gd name="connsiteX0" fmla="*/ 0 w 982133"/>
              <a:gd name="connsiteY0" fmla="*/ 1100667 h 1100667"/>
              <a:gd name="connsiteX1" fmla="*/ 846666 w 982133"/>
              <a:gd name="connsiteY1" fmla="*/ 406400 h 1100667"/>
              <a:gd name="connsiteX2" fmla="*/ 982133 w 982133"/>
              <a:gd name="connsiteY2" fmla="*/ 0 h 1100667"/>
            </a:gdLst>
            <a:ahLst/>
            <a:cxnLst>
              <a:cxn ang="0">
                <a:pos x="connsiteX0" y="connsiteY0"/>
              </a:cxn>
              <a:cxn ang="0">
                <a:pos x="connsiteX1" y="connsiteY1"/>
              </a:cxn>
              <a:cxn ang="0">
                <a:pos x="connsiteX2" y="connsiteY2"/>
              </a:cxn>
            </a:cxnLst>
            <a:rect l="l" t="t" r="r" b="b"/>
            <a:pathLst>
              <a:path w="982133" h="1100667">
                <a:moveTo>
                  <a:pt x="0" y="1100667"/>
                </a:moveTo>
                <a:cubicBezTo>
                  <a:pt x="341488" y="845255"/>
                  <a:pt x="682977" y="589844"/>
                  <a:pt x="846666" y="406400"/>
                </a:cubicBezTo>
                <a:cubicBezTo>
                  <a:pt x="1010355" y="222956"/>
                  <a:pt x="939800" y="64911"/>
                  <a:pt x="982133" y="0"/>
                </a:cubicBezTo>
              </a:path>
            </a:pathLst>
          </a:custGeom>
          <a:noFill/>
          <a:ln w="25400">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443C51A1-26BB-467A-A7DF-D3DFCAC8B69A}"/>
              </a:ext>
            </a:extLst>
          </p:cNvPr>
          <p:cNvSpPr/>
          <p:nvPr/>
        </p:nvSpPr>
        <p:spPr>
          <a:xfrm>
            <a:off x="5559590" y="1451305"/>
            <a:ext cx="5372100" cy="4305300"/>
          </a:xfrm>
          <a:prstGeom prst="triangl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2" name="Picture 21">
            <a:extLst>
              <a:ext uri="{FF2B5EF4-FFF2-40B4-BE49-F238E27FC236}">
                <a16:creationId xmlns:a16="http://schemas.microsoft.com/office/drawing/2014/main" id="{E07DAA01-584D-41D1-84F4-82098C2F54A5}"/>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8703449" y="4755335"/>
            <a:ext cx="328380" cy="280285"/>
          </a:xfrm>
          <a:prstGeom prst="rect">
            <a:avLst/>
          </a:prstGeom>
        </p:spPr>
      </p:pic>
      <p:pic>
        <p:nvPicPr>
          <p:cNvPr id="23" name="Picture 22" descr="A drawing of a face&#10;&#10;Description automatically generated">
            <a:extLst>
              <a:ext uri="{FF2B5EF4-FFF2-40B4-BE49-F238E27FC236}">
                <a16:creationId xmlns:a16="http://schemas.microsoft.com/office/drawing/2014/main" id="{967F3A0E-C510-44FA-AB77-4FF21A42A30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8045384" y="2104817"/>
            <a:ext cx="371514" cy="321016"/>
          </a:xfrm>
          <a:prstGeom prst="rect">
            <a:avLst/>
          </a:prstGeom>
        </p:spPr>
      </p:pic>
      <mc:AlternateContent xmlns:mc="http://schemas.openxmlformats.org/markup-compatibility/2006" xmlns:a14="http://schemas.microsoft.com/office/drawing/2010/main">
        <mc:Choice Requires="a14">
          <p:sp>
            <p:nvSpPr>
              <p:cNvPr id="24" name="TextBox 23">
                <a:extLst>
                  <a:ext uri="{FF2B5EF4-FFF2-40B4-BE49-F238E27FC236}">
                    <a16:creationId xmlns:a16="http://schemas.microsoft.com/office/drawing/2014/main" id="{D4FF8DFE-A518-4E48-A4C5-070192E3E528}"/>
                  </a:ext>
                </a:extLst>
              </p:cNvPr>
              <p:cNvSpPr txBox="1"/>
              <p:nvPr/>
            </p:nvSpPr>
            <p:spPr>
              <a:xfrm>
                <a:off x="7767798" y="2040429"/>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1</m:t>
                          </m:r>
                        </m:sub>
                      </m:sSub>
                    </m:oMath>
                  </m:oMathPara>
                </a14:m>
                <a:endParaRPr lang="en-US" dirty="0"/>
              </a:p>
            </p:txBody>
          </p:sp>
        </mc:Choice>
        <mc:Fallback xmlns="">
          <p:sp>
            <p:nvSpPr>
              <p:cNvPr id="24" name="TextBox 23">
                <a:extLst>
                  <a:ext uri="{FF2B5EF4-FFF2-40B4-BE49-F238E27FC236}">
                    <a16:creationId xmlns:a16="http://schemas.microsoft.com/office/drawing/2014/main" id="{D4FF8DFE-A518-4E48-A4C5-070192E3E528}"/>
                  </a:ext>
                </a:extLst>
              </p:cNvPr>
              <p:cNvSpPr txBox="1">
                <a:spLocks noRot="1" noChangeAspect="1" noMove="1" noResize="1" noEditPoints="1" noAdjustHandles="1" noChangeArrowheads="1" noChangeShapeType="1" noTextEdit="1"/>
              </p:cNvSpPr>
              <p:nvPr/>
            </p:nvSpPr>
            <p:spPr>
              <a:xfrm>
                <a:off x="7767798" y="2040429"/>
                <a:ext cx="386307" cy="369332"/>
              </a:xfrm>
              <a:prstGeom prst="rect">
                <a:avLst/>
              </a:prstGeom>
              <a:blipFill>
                <a:blip r:embed="rId21"/>
                <a:stretch>
                  <a:fillRect b="-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30E060D7-0B98-4EDA-B653-113B4DE3FE47}"/>
                  </a:ext>
                </a:extLst>
              </p:cNvPr>
              <p:cNvSpPr txBox="1"/>
              <p:nvPr/>
            </p:nvSpPr>
            <p:spPr>
              <a:xfrm>
                <a:off x="8358072" y="4645421"/>
                <a:ext cx="3863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𝑝</m:t>
                          </m:r>
                        </m:e>
                        <m:sub>
                          <m:r>
                            <a:rPr lang="en-US" b="0" i="1" smtClean="0">
                              <a:latin typeface="Cambria Math" panose="02040503050406030204" pitchFamily="18" charset="0"/>
                            </a:rPr>
                            <m:t>2</m:t>
                          </m:r>
                        </m:sub>
                      </m:sSub>
                    </m:oMath>
                  </m:oMathPara>
                </a14:m>
                <a:endParaRPr lang="en-US" dirty="0"/>
              </a:p>
            </p:txBody>
          </p:sp>
        </mc:Choice>
        <mc:Fallback xmlns="">
          <p:sp>
            <p:nvSpPr>
              <p:cNvPr id="25" name="TextBox 24">
                <a:extLst>
                  <a:ext uri="{FF2B5EF4-FFF2-40B4-BE49-F238E27FC236}">
                    <a16:creationId xmlns:a16="http://schemas.microsoft.com/office/drawing/2014/main" id="{30E060D7-0B98-4EDA-B653-113B4DE3FE47}"/>
                  </a:ext>
                </a:extLst>
              </p:cNvPr>
              <p:cNvSpPr txBox="1">
                <a:spLocks noRot="1" noChangeAspect="1" noMove="1" noResize="1" noEditPoints="1" noAdjustHandles="1" noChangeArrowheads="1" noChangeShapeType="1" noTextEdit="1"/>
              </p:cNvSpPr>
              <p:nvPr/>
            </p:nvSpPr>
            <p:spPr>
              <a:xfrm>
                <a:off x="8358072" y="4645421"/>
                <a:ext cx="386307" cy="369332"/>
              </a:xfrm>
              <a:prstGeom prst="rect">
                <a:avLst/>
              </a:prstGeom>
              <a:blipFill>
                <a:blip r:embed="rId22"/>
                <a:stretch>
                  <a:fillRect b="-655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253CD52D-503E-4E4D-8B2F-229AF8F397D9}"/>
                  </a:ext>
                </a:extLst>
              </p:cNvPr>
              <p:cNvSpPr txBox="1"/>
              <p:nvPr/>
            </p:nvSpPr>
            <p:spPr>
              <a:xfrm>
                <a:off x="4819014" y="4868088"/>
                <a:ext cx="1013883" cy="58477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3200" b="0" i="1" smtClean="0">
                              <a:latin typeface="Cambria Math" panose="02040503050406030204" pitchFamily="18" charset="0"/>
                              <a:ea typeface="Cambria Math" panose="02040503050406030204" pitchFamily="18" charset="0"/>
                            </a:rPr>
                          </m:ctrlPr>
                        </m:sSubPr>
                        <m:e>
                          <m:r>
                            <a:rPr lang="en-US" sz="3200" i="1" smtClean="0">
                              <a:latin typeface="Cambria Math" panose="02040503050406030204" pitchFamily="18" charset="0"/>
                              <a:ea typeface="Cambria Math" panose="02040503050406030204" pitchFamily="18" charset="0"/>
                            </a:rPr>
                            <m:t>𝒫</m:t>
                          </m:r>
                        </m:e>
                        <m:sub>
                          <m:r>
                            <a:rPr lang="en-US" sz="3200" b="0" i="1" smtClean="0">
                              <a:latin typeface="Cambria Math" panose="02040503050406030204" pitchFamily="18" charset="0"/>
                              <a:ea typeface="Cambria Math" panose="02040503050406030204" pitchFamily="18" charset="0"/>
                            </a:rPr>
                            <m:t>2</m:t>
                          </m:r>
                        </m:sub>
                      </m:sSub>
                    </m:oMath>
                  </m:oMathPara>
                </a14:m>
                <a:endParaRPr lang="en-US" sz="3200" dirty="0"/>
              </a:p>
            </p:txBody>
          </p:sp>
        </mc:Choice>
        <mc:Fallback xmlns="">
          <p:sp>
            <p:nvSpPr>
              <p:cNvPr id="31" name="TextBox 30">
                <a:extLst>
                  <a:ext uri="{FF2B5EF4-FFF2-40B4-BE49-F238E27FC236}">
                    <a16:creationId xmlns:a16="http://schemas.microsoft.com/office/drawing/2014/main" id="{253CD52D-503E-4E4D-8B2F-229AF8F397D9}"/>
                  </a:ext>
                </a:extLst>
              </p:cNvPr>
              <p:cNvSpPr txBox="1">
                <a:spLocks noRot="1" noChangeAspect="1" noMove="1" noResize="1" noEditPoints="1" noAdjustHandles="1" noChangeArrowheads="1" noChangeShapeType="1" noTextEdit="1"/>
              </p:cNvSpPr>
              <p:nvPr/>
            </p:nvSpPr>
            <p:spPr>
              <a:xfrm>
                <a:off x="4819014" y="4868088"/>
                <a:ext cx="1013883" cy="584775"/>
              </a:xfrm>
              <a:prstGeom prst="rect">
                <a:avLst/>
              </a:prstGeom>
              <a:blipFill>
                <a:blip r:embed="rId2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Content Placeholder 2">
                <a:extLst>
                  <a:ext uri="{FF2B5EF4-FFF2-40B4-BE49-F238E27FC236}">
                    <a16:creationId xmlns:a16="http://schemas.microsoft.com/office/drawing/2014/main" id="{E5A2B8EA-0D07-4142-8C23-661FBBC0E49E}"/>
                  </a:ext>
                </a:extLst>
              </p:cNvPr>
              <p:cNvSpPr txBox="1">
                <a:spLocks/>
              </p:cNvSpPr>
              <p:nvPr/>
            </p:nvSpPr>
            <p:spPr>
              <a:xfrm>
                <a:off x="466726" y="3200399"/>
                <a:ext cx="8829674" cy="2206295"/>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14:m>
                  <m:oMath xmlns:m="http://schemas.openxmlformats.org/officeDocument/2006/math">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𝐶</m:t>
                        </m:r>
                      </m:e>
                      <m:sub>
                        <m:r>
                          <a:rPr lang="en-US" sz="2400" b="0" i="1" smtClean="0">
                            <a:latin typeface="Cambria Math" panose="02040503050406030204" pitchFamily="18" charset="0"/>
                            <a:ea typeface="+mn-lt"/>
                            <a:cs typeface="+mn-lt"/>
                          </a:rPr>
                          <m:t>𝑚𝑖𝑛</m:t>
                        </m:r>
                      </m:sub>
                    </m:sSub>
                  </m:oMath>
                </a14:m>
                <a:r>
                  <a:rPr lang="en-US" sz="2400" dirty="0">
                    <a:latin typeface="Calibri Light"/>
                    <a:ea typeface="+mn-lt"/>
                    <a:cs typeface="+mn-lt"/>
                  </a:rPr>
                  <a:t> is the limiting exponent</a:t>
                </a: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When </a:t>
                </a:r>
                <a14:m>
                  <m:oMath xmlns:m="http://schemas.openxmlformats.org/officeDocument/2006/math">
                    <m:r>
                      <a:rPr lang="en-US" sz="2400" b="0" i="1" smtClean="0">
                        <a:latin typeface="Cambria Math" panose="02040503050406030204" pitchFamily="18" charset="0"/>
                        <a:ea typeface="+mn-lt"/>
                        <a:cs typeface="+mn-lt"/>
                      </a:rPr>
                      <m:t>𝐿</m:t>
                    </m:r>
                  </m:oMath>
                </a14:m>
                <a:r>
                  <a:rPr lang="en-US" sz="2400" dirty="0">
                    <a:latin typeface="Calibri Light"/>
                    <a:ea typeface="+mn-lt"/>
                    <a:cs typeface="+mn-lt"/>
                  </a:rPr>
                  <a:t> is large, contigs are easy enough to bin compared to </a:t>
                </a:r>
                <a14:m>
                  <m:oMath xmlns:m="http://schemas.openxmlformats.org/officeDocument/2006/math">
                    <m:r>
                      <a:rPr lang="en-US" sz="2400" b="0" i="1" smtClean="0">
                        <a:latin typeface="Cambria Math" panose="02040503050406030204" pitchFamily="18" charset="0"/>
                        <a:ea typeface="+mn-lt"/>
                        <a:cs typeface="+mn-lt"/>
                      </a:rPr>
                      <m:t>𝑁</m:t>
                    </m:r>
                  </m:oMath>
                </a14:m>
                <a:endParaRPr lang="en-US" sz="2400" b="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endParaRPr lang="en-US" sz="2400" b="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If </a:t>
                </a:r>
                <a14:m>
                  <m:oMath xmlns:m="http://schemas.openxmlformats.org/officeDocument/2006/math">
                    <m:acc>
                      <m:accPr>
                        <m:chr m:val="̅"/>
                        <m:ctrlPr>
                          <a:rPr lang="en-US" sz="2200" i="1">
                            <a:latin typeface="Cambria Math" panose="02040503050406030204" pitchFamily="18" charset="0"/>
                            <a:ea typeface="+mn-lt"/>
                            <a:cs typeface="+mn-lt"/>
                          </a:rPr>
                        </m:ctrlPr>
                      </m:accPr>
                      <m:e>
                        <m:r>
                          <a:rPr lang="en-US" sz="2200" i="1">
                            <a:latin typeface="Cambria Math" panose="02040503050406030204" pitchFamily="18" charset="0"/>
                            <a:ea typeface="+mn-lt"/>
                            <a:cs typeface="+mn-lt"/>
                          </a:rPr>
                          <m:t>𝐿</m:t>
                        </m:r>
                      </m:e>
                    </m:acc>
                    <m:r>
                      <a:rPr lang="en-US" sz="2200" i="1" dirty="0">
                        <a:latin typeface="Cambria Math" panose="02040503050406030204" pitchFamily="18" charset="0"/>
                        <a:ea typeface="+mn-lt"/>
                        <a:cs typeface="+mn-lt"/>
                      </a:rPr>
                      <m:t>&gt;</m:t>
                    </m:r>
                    <m:f>
                      <m:fPr>
                        <m:type m:val="skw"/>
                        <m:ctrlPr>
                          <a:rPr lang="en-US" sz="2200" i="1" dirty="0">
                            <a:latin typeface="Cambria Math" panose="02040503050406030204" pitchFamily="18" charset="0"/>
                            <a:ea typeface="+mn-lt"/>
                            <a:cs typeface="+mn-lt"/>
                          </a:rPr>
                        </m:ctrlPr>
                      </m:fPr>
                      <m:num>
                        <m:r>
                          <a:rPr lang="en-US" sz="2200" i="1" dirty="0">
                            <a:latin typeface="Cambria Math" panose="02040503050406030204" pitchFamily="18" charset="0"/>
                            <a:ea typeface="+mn-lt"/>
                            <a:cs typeface="+mn-lt"/>
                          </a:rPr>
                          <m:t>1</m:t>
                        </m:r>
                      </m:num>
                      <m:den>
                        <m:sSub>
                          <m:sSubPr>
                            <m:ctrlPr>
                              <a:rPr lang="en-US" sz="2200" b="0" i="1" dirty="0" smtClean="0">
                                <a:latin typeface="Cambria Math" panose="02040503050406030204" pitchFamily="18" charset="0"/>
                                <a:ea typeface="+mn-lt"/>
                                <a:cs typeface="+mn-lt"/>
                              </a:rPr>
                            </m:ctrlPr>
                          </m:sSubPr>
                          <m:e>
                            <m:r>
                              <a:rPr lang="en-US" sz="2200" b="0" i="1" dirty="0" smtClean="0">
                                <a:latin typeface="Cambria Math" panose="02040503050406030204" pitchFamily="18" charset="0"/>
                                <a:ea typeface="+mn-lt"/>
                                <a:cs typeface="+mn-lt"/>
                              </a:rPr>
                              <m:t>𝐶</m:t>
                            </m:r>
                          </m:e>
                          <m:sub>
                            <m:r>
                              <a:rPr lang="en-US" sz="2200" b="0" i="1" dirty="0" smtClean="0">
                                <a:latin typeface="Cambria Math" panose="02040503050406030204" pitchFamily="18" charset="0"/>
                                <a:ea typeface="+mn-lt"/>
                                <a:cs typeface="+mn-lt"/>
                              </a:rPr>
                              <m:t>𝑚𝑖𝑛</m:t>
                            </m:r>
                          </m:sub>
                        </m:sSub>
                        <m:r>
                          <a:rPr lang="en-US" sz="2200" b="0" i="1" dirty="0" smtClean="0">
                            <a:latin typeface="Cambria Math" panose="02040503050406030204" pitchFamily="18" charset="0"/>
                            <a:ea typeface="+mn-lt"/>
                            <a:cs typeface="+mn-lt"/>
                          </a:rPr>
                          <m:t> </m:t>
                        </m:r>
                      </m:den>
                    </m:f>
                  </m:oMath>
                </a14:m>
                <a:r>
                  <a:rPr lang="en-US" sz="2400" dirty="0">
                    <a:latin typeface="Calibri Light"/>
                    <a:ea typeface="+mn-lt"/>
                    <a:cs typeface="+mn-lt"/>
                  </a:rPr>
                  <a:t>, informally:</a:t>
                </a:r>
              </a:p>
            </p:txBody>
          </p:sp>
        </mc:Choice>
        <mc:Fallback xmlns="">
          <p:sp>
            <p:nvSpPr>
              <p:cNvPr id="30" name="Content Placeholder 2">
                <a:extLst>
                  <a:ext uri="{FF2B5EF4-FFF2-40B4-BE49-F238E27FC236}">
                    <a16:creationId xmlns:a16="http://schemas.microsoft.com/office/drawing/2014/main" id="{E5A2B8EA-0D07-4142-8C23-661FBBC0E49E}"/>
                  </a:ext>
                </a:extLst>
              </p:cNvPr>
              <p:cNvSpPr txBox="1">
                <a:spLocks noRot="1" noChangeAspect="1" noMove="1" noResize="1" noEditPoints="1" noAdjustHandles="1" noChangeArrowheads="1" noChangeShapeType="1" noTextEdit="1"/>
              </p:cNvSpPr>
              <p:nvPr/>
            </p:nvSpPr>
            <p:spPr>
              <a:xfrm>
                <a:off x="466726" y="3200399"/>
                <a:ext cx="8829674" cy="2206295"/>
              </a:xfrm>
              <a:prstGeom prst="rect">
                <a:avLst/>
              </a:prstGeom>
              <a:blipFill>
                <a:blip r:embed="rId24"/>
                <a:stretch>
                  <a:fillRect l="-2003" t="-2210" b="-35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2E99C3A3-90AF-4CCC-981B-DA12DF8E4202}"/>
                  </a:ext>
                </a:extLst>
              </p:cNvPr>
              <p:cNvSpPr txBox="1"/>
              <p:nvPr/>
            </p:nvSpPr>
            <p:spPr>
              <a:xfrm>
                <a:off x="3130086" y="5301900"/>
                <a:ext cx="2374340" cy="46288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b="0" i="1" smtClean="0">
                          <a:latin typeface="Cambria Math" panose="02040503050406030204" pitchFamily="18" charset="0"/>
                        </a:rPr>
                        <m:t>𝑁</m:t>
                      </m:r>
                      <m:sSup>
                        <m:sSupPr>
                          <m:ctrlPr>
                            <a:rPr lang="en-US" sz="2400" b="0" i="1" smtClean="0">
                              <a:latin typeface="Cambria Math" panose="02040503050406030204" pitchFamily="18" charset="0"/>
                            </a:rPr>
                          </m:ctrlPr>
                        </m:sSupPr>
                        <m:e>
                          <m:r>
                            <a:rPr lang="en-US" sz="2400" b="0" i="1" smtClean="0">
                              <a:latin typeface="Cambria Math" panose="02040503050406030204" pitchFamily="18" charset="0"/>
                            </a:rPr>
                            <m:t>𝑒</m:t>
                          </m:r>
                        </m:e>
                        <m:sup>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m:t>
                              </m:r>
                              <m:r>
                                <a:rPr lang="en-US" sz="2400" i="1" smtClean="0">
                                  <a:latin typeface="Cambria Math" panose="02040503050406030204" pitchFamily="18" charset="0"/>
                                  <a:ea typeface="+mn-lt"/>
                                  <a:cs typeface="+mn-lt"/>
                                </a:rPr>
                                <m:t>𝐶</m:t>
                              </m:r>
                            </m:e>
                            <m:sub>
                              <m:r>
                                <a:rPr lang="en-US" sz="2400" b="0" i="1" smtClean="0">
                                  <a:latin typeface="Cambria Math" panose="02040503050406030204" pitchFamily="18" charset="0"/>
                                  <a:ea typeface="+mn-lt"/>
                                  <a:cs typeface="+mn-lt"/>
                                </a:rPr>
                                <m:t>𝑚𝑖𝑛</m:t>
                              </m:r>
                            </m:sub>
                          </m:sSub>
                        </m:sup>
                      </m:sSup>
                    </m:oMath>
                  </m:oMathPara>
                </a14:m>
                <a:endParaRPr lang="en-US" sz="2400" dirty="0"/>
              </a:p>
            </p:txBody>
          </p:sp>
        </mc:Choice>
        <mc:Fallback xmlns="">
          <p:sp>
            <p:nvSpPr>
              <p:cNvPr id="3" name="TextBox 2">
                <a:extLst>
                  <a:ext uri="{FF2B5EF4-FFF2-40B4-BE49-F238E27FC236}">
                    <a16:creationId xmlns:a16="http://schemas.microsoft.com/office/drawing/2014/main" id="{2E99C3A3-90AF-4CCC-981B-DA12DF8E4202}"/>
                  </a:ext>
                </a:extLst>
              </p:cNvPr>
              <p:cNvSpPr txBox="1">
                <a:spLocks noRot="1" noChangeAspect="1" noMove="1" noResize="1" noEditPoints="1" noAdjustHandles="1" noChangeArrowheads="1" noChangeShapeType="1" noTextEdit="1"/>
              </p:cNvSpPr>
              <p:nvPr/>
            </p:nvSpPr>
            <p:spPr>
              <a:xfrm>
                <a:off x="3130086" y="5301900"/>
                <a:ext cx="2374340" cy="462884"/>
              </a:xfrm>
              <a:prstGeom prst="rect">
                <a:avLst/>
              </a:prstGeom>
              <a:blipFill>
                <a:blip r:embed="rId25"/>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TextBox 3">
                <a:extLst>
                  <a:ext uri="{FF2B5EF4-FFF2-40B4-BE49-F238E27FC236}">
                    <a16:creationId xmlns:a16="http://schemas.microsoft.com/office/drawing/2014/main" id="{F5F28EA3-1626-48B4-8855-0C3620FE7691}"/>
                  </a:ext>
                </a:extLst>
              </p:cNvPr>
              <p:cNvSpPr txBox="1"/>
              <p:nvPr/>
            </p:nvSpPr>
            <p:spPr>
              <a:xfrm>
                <a:off x="4485052" y="5286704"/>
                <a:ext cx="2797979" cy="47808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mn-lt"/>
                          <a:cs typeface="+mn-lt"/>
                        </a:rPr>
                        <m:t>=</m:t>
                      </m:r>
                      <m:sSup>
                        <m:sSupPr>
                          <m:ctrlPr>
                            <a:rPr lang="en-US" sz="2400" i="1">
                              <a:latin typeface="Cambria Math" panose="02040503050406030204" pitchFamily="18" charset="0"/>
                              <a:ea typeface="+mn-lt"/>
                              <a:cs typeface="+mn-lt"/>
                            </a:rPr>
                          </m:ctrlPr>
                        </m:sSupPr>
                        <m:e>
                          <m:r>
                            <a:rPr lang="en-US" sz="2400" i="1">
                              <a:latin typeface="Cambria Math" panose="02040503050406030204" pitchFamily="18" charset="0"/>
                              <a:ea typeface="+mn-lt"/>
                              <a:cs typeface="+mn-lt"/>
                            </a:rPr>
                            <m:t>𝑒</m:t>
                          </m:r>
                        </m:e>
                        <m:sup>
                          <m:func>
                            <m:funcPr>
                              <m:ctrlPr>
                                <a:rPr lang="en-US" sz="2400" i="1">
                                  <a:latin typeface="Cambria Math" panose="02040503050406030204" pitchFamily="18" charset="0"/>
                                  <a:ea typeface="+mn-lt"/>
                                  <a:cs typeface="+mn-lt"/>
                                </a:rPr>
                              </m:ctrlPr>
                            </m:funcPr>
                            <m:fName>
                              <m:r>
                                <m:rPr>
                                  <m:sty m:val="p"/>
                                </m:rPr>
                                <a:rPr lang="en-US" sz="2400">
                                  <a:latin typeface="Cambria Math" panose="02040503050406030204" pitchFamily="18" charset="0"/>
                                  <a:ea typeface="+mn-lt"/>
                                  <a:cs typeface="+mn-lt"/>
                                </a:rPr>
                                <m:t>log</m:t>
                              </m:r>
                            </m:fName>
                            <m:e>
                              <m:r>
                                <a:rPr lang="en-US" sz="2400" i="1">
                                  <a:latin typeface="Cambria Math" panose="02040503050406030204" pitchFamily="18" charset="0"/>
                                  <a:ea typeface="+mn-lt"/>
                                  <a:cs typeface="+mn-lt"/>
                                </a:rPr>
                                <m:t>𝑁</m:t>
                              </m:r>
                            </m:e>
                          </m:func>
                          <m:r>
                            <a:rPr lang="en-US" sz="2400" i="1">
                              <a:latin typeface="Cambria Math" panose="02040503050406030204" pitchFamily="18" charset="0"/>
                              <a:ea typeface="+mn-lt"/>
                              <a:cs typeface="+mn-lt"/>
                            </a:rPr>
                            <m:t>−</m:t>
                          </m:r>
                          <m:sSub>
                            <m:sSubPr>
                              <m:ctrlPr>
                                <a:rPr lang="en-US" sz="240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𝐶</m:t>
                              </m:r>
                            </m:e>
                            <m:sub>
                              <m:r>
                                <a:rPr lang="en-US" sz="2400" i="1">
                                  <a:latin typeface="Cambria Math" panose="02040503050406030204" pitchFamily="18" charset="0"/>
                                  <a:ea typeface="+mn-lt"/>
                                  <a:cs typeface="+mn-lt"/>
                                </a:rPr>
                                <m:t>𝑚𝑖𝑛</m:t>
                              </m:r>
                            </m:sub>
                          </m:sSub>
                        </m:sup>
                      </m:sSup>
                    </m:oMath>
                  </m:oMathPara>
                </a14:m>
                <a:endParaRPr lang="en-US" sz="2400" dirty="0"/>
              </a:p>
            </p:txBody>
          </p:sp>
        </mc:Choice>
        <mc:Fallback xmlns="">
          <p:sp>
            <p:nvSpPr>
              <p:cNvPr id="4" name="TextBox 3">
                <a:extLst>
                  <a:ext uri="{FF2B5EF4-FFF2-40B4-BE49-F238E27FC236}">
                    <a16:creationId xmlns:a16="http://schemas.microsoft.com/office/drawing/2014/main" id="{F5F28EA3-1626-48B4-8855-0C3620FE7691}"/>
                  </a:ext>
                </a:extLst>
              </p:cNvPr>
              <p:cNvSpPr txBox="1">
                <a:spLocks noRot="1" noChangeAspect="1" noMove="1" noResize="1" noEditPoints="1" noAdjustHandles="1" noChangeArrowheads="1" noChangeShapeType="1" noTextEdit="1"/>
              </p:cNvSpPr>
              <p:nvPr/>
            </p:nvSpPr>
            <p:spPr>
              <a:xfrm>
                <a:off x="4485052" y="5286704"/>
                <a:ext cx="2797979" cy="478080"/>
              </a:xfrm>
              <a:prstGeom prst="rect">
                <a:avLst/>
              </a:prstGeom>
              <a:blipFill>
                <a:blip r:embed="rId26"/>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a:extLst>
                  <a:ext uri="{FF2B5EF4-FFF2-40B4-BE49-F238E27FC236}">
                    <a16:creationId xmlns:a16="http://schemas.microsoft.com/office/drawing/2014/main" id="{B1AB808C-726D-46ED-AFC9-6D42074BA504}"/>
                  </a:ext>
                </a:extLst>
              </p:cNvPr>
              <p:cNvSpPr txBox="1"/>
              <p:nvPr/>
            </p:nvSpPr>
            <p:spPr>
              <a:xfrm>
                <a:off x="6621849" y="5152244"/>
                <a:ext cx="2350110" cy="6125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ea typeface="+mn-lt"/>
                          <a:cs typeface="+mn-lt"/>
                        </a:rPr>
                        <m:t>=</m:t>
                      </m:r>
                      <m:sSup>
                        <m:sSupPr>
                          <m:ctrlPr>
                            <a:rPr lang="en-US" sz="2400" i="1">
                              <a:latin typeface="Cambria Math" panose="02040503050406030204" pitchFamily="18" charset="0"/>
                              <a:ea typeface="+mn-lt"/>
                              <a:cs typeface="+mn-lt"/>
                            </a:rPr>
                          </m:ctrlPr>
                        </m:sSupPr>
                        <m:e>
                          <m:r>
                            <a:rPr lang="en-US" sz="2400" i="1">
                              <a:latin typeface="Cambria Math" panose="02040503050406030204" pitchFamily="18" charset="0"/>
                              <a:ea typeface="+mn-lt"/>
                              <a:cs typeface="+mn-lt"/>
                            </a:rPr>
                            <m:t>𝑒</m:t>
                          </m:r>
                        </m:e>
                        <m:sup>
                          <m:r>
                            <a:rPr lang="en-US" sz="2400" i="1">
                              <a:latin typeface="Cambria Math" panose="02040503050406030204" pitchFamily="18" charset="0"/>
                              <a:ea typeface="+mn-lt"/>
                              <a:cs typeface="+mn-lt"/>
                            </a:rPr>
                            <m:t>𝐿</m:t>
                          </m:r>
                          <m:d>
                            <m:dPr>
                              <m:ctrlPr>
                                <a:rPr lang="en-US" sz="2400" i="1">
                                  <a:latin typeface="Cambria Math" panose="02040503050406030204" pitchFamily="18" charset="0"/>
                                  <a:ea typeface="+mn-lt"/>
                                  <a:cs typeface="+mn-lt"/>
                                </a:rPr>
                              </m:ctrlPr>
                            </m:dPr>
                            <m:e>
                              <m:f>
                                <m:fPr>
                                  <m:type m:val="skw"/>
                                  <m:ctrlPr>
                                    <a:rPr lang="en-US" sz="2400" i="1">
                                      <a:latin typeface="Cambria Math" panose="02040503050406030204" pitchFamily="18" charset="0"/>
                                      <a:ea typeface="+mn-lt"/>
                                      <a:cs typeface="+mn-lt"/>
                                    </a:rPr>
                                  </m:ctrlPr>
                                </m:fPr>
                                <m:num>
                                  <m:r>
                                    <a:rPr lang="en-US" sz="2400" i="1">
                                      <a:latin typeface="Cambria Math" panose="02040503050406030204" pitchFamily="18" charset="0"/>
                                      <a:ea typeface="+mn-lt"/>
                                      <a:cs typeface="+mn-lt"/>
                                    </a:rPr>
                                    <m:t>1</m:t>
                                  </m:r>
                                </m:num>
                                <m:den>
                                  <m:acc>
                                    <m:accPr>
                                      <m:chr m:val="̅"/>
                                      <m:ctrlPr>
                                        <a:rPr lang="en-US" sz="2400" i="1">
                                          <a:latin typeface="Cambria Math" panose="02040503050406030204" pitchFamily="18" charset="0"/>
                                          <a:ea typeface="+mn-lt"/>
                                          <a:cs typeface="+mn-lt"/>
                                        </a:rPr>
                                      </m:ctrlPr>
                                    </m:accPr>
                                    <m:e>
                                      <m:r>
                                        <a:rPr lang="en-US" sz="2400" i="1">
                                          <a:latin typeface="Cambria Math" panose="02040503050406030204" pitchFamily="18" charset="0"/>
                                          <a:ea typeface="+mn-lt"/>
                                          <a:cs typeface="+mn-lt"/>
                                        </a:rPr>
                                        <m:t>𝐿</m:t>
                                      </m:r>
                                    </m:e>
                                  </m:acc>
                                </m:den>
                              </m:f>
                              <m:r>
                                <a:rPr lang="en-US" sz="2400" i="1">
                                  <a:latin typeface="Cambria Math" panose="02040503050406030204" pitchFamily="18" charset="0"/>
                                  <a:ea typeface="+mn-lt"/>
                                  <a:cs typeface="+mn-lt"/>
                                </a:rPr>
                                <m:t>−</m:t>
                              </m:r>
                              <m:sSub>
                                <m:sSubPr>
                                  <m:ctrlPr>
                                    <a:rPr lang="en-US" sz="2400" i="1">
                                      <a:latin typeface="Cambria Math" panose="02040503050406030204" pitchFamily="18" charset="0"/>
                                      <a:ea typeface="+mn-lt"/>
                                      <a:cs typeface="+mn-lt"/>
                                    </a:rPr>
                                  </m:ctrlPr>
                                </m:sSubPr>
                                <m:e>
                                  <m:r>
                                    <a:rPr lang="en-US" sz="2400" i="1">
                                      <a:latin typeface="Cambria Math" panose="02040503050406030204" pitchFamily="18" charset="0"/>
                                      <a:ea typeface="+mn-lt"/>
                                      <a:cs typeface="+mn-lt"/>
                                    </a:rPr>
                                    <m:t>𝐶</m:t>
                                  </m:r>
                                </m:e>
                                <m:sub>
                                  <m:r>
                                    <a:rPr lang="en-US" sz="2400" i="1">
                                      <a:latin typeface="Cambria Math" panose="02040503050406030204" pitchFamily="18" charset="0"/>
                                      <a:ea typeface="+mn-lt"/>
                                      <a:cs typeface="+mn-lt"/>
                                    </a:rPr>
                                    <m:t>𝑚𝑖𝑛</m:t>
                                  </m:r>
                                </m:sub>
                              </m:sSub>
                            </m:e>
                          </m:d>
                        </m:sup>
                      </m:sSup>
                    </m:oMath>
                  </m:oMathPara>
                </a14:m>
                <a:endParaRPr lang="en-US" sz="2400" dirty="0"/>
              </a:p>
            </p:txBody>
          </p:sp>
        </mc:Choice>
        <mc:Fallback xmlns="">
          <p:sp>
            <p:nvSpPr>
              <p:cNvPr id="5" name="TextBox 4">
                <a:extLst>
                  <a:ext uri="{FF2B5EF4-FFF2-40B4-BE49-F238E27FC236}">
                    <a16:creationId xmlns:a16="http://schemas.microsoft.com/office/drawing/2014/main" id="{B1AB808C-726D-46ED-AFC9-6D42074BA504}"/>
                  </a:ext>
                </a:extLst>
              </p:cNvPr>
              <p:cNvSpPr txBox="1">
                <a:spLocks noRot="1" noChangeAspect="1" noMove="1" noResize="1" noEditPoints="1" noAdjustHandles="1" noChangeArrowheads="1" noChangeShapeType="1" noTextEdit="1"/>
              </p:cNvSpPr>
              <p:nvPr/>
            </p:nvSpPr>
            <p:spPr>
              <a:xfrm>
                <a:off x="6621849" y="5152244"/>
                <a:ext cx="2350110" cy="612540"/>
              </a:xfrm>
              <a:prstGeom prst="rect">
                <a:avLst/>
              </a:prstGeom>
              <a:blipFill>
                <a:blip r:embed="rId27"/>
                <a:stretch>
                  <a:fillRect/>
                </a:stretch>
              </a:blipFill>
            </p:spPr>
            <p:txBody>
              <a:bodyPr/>
              <a:lstStyle/>
              <a:p>
                <a:r>
                  <a:rPr lang="en-US">
                    <a:noFill/>
                  </a:rPr>
                  <a:t> </a:t>
                </a:r>
              </a:p>
            </p:txBody>
          </p:sp>
        </mc:Fallback>
      </mc:AlternateContent>
      <p:pic>
        <p:nvPicPr>
          <p:cNvPr id="6" name="Picture 6">
            <a:extLst>
              <a:ext uri="{FF2B5EF4-FFF2-40B4-BE49-F238E27FC236}">
                <a16:creationId xmlns:a16="http://schemas.microsoft.com/office/drawing/2014/main" id="{3159884A-B2DA-4F37-A71B-A1A06F419D34}"/>
              </a:ext>
            </a:extLst>
          </p:cNvPr>
          <p:cNvPicPr>
            <a:picLocks noChangeAspect="1"/>
          </p:cNvPicPr>
          <p:nvPr/>
        </p:nvPicPr>
        <p:blipFill>
          <a:blip r:embed="rId28"/>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1637665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1" nodeType="withEffect">
                                  <p:stCondLst>
                                    <p:cond delay="0"/>
                                  </p:stCondLst>
                                  <p:childTnLst>
                                    <p:animMotion origin="layout" path="M 2.91667E-6 3.7037E-6 L 2.91667E-6 -0.38658 " pathEditMode="relative" rAng="0" ptsTypes="AA">
                                      <p:cBhvr>
                                        <p:cTn id="6" dur="2000" fill="hold"/>
                                        <p:tgtEl>
                                          <p:spTgt spid="55"/>
                                        </p:tgtEl>
                                        <p:attrNameLst>
                                          <p:attrName>ppt_x</p:attrName>
                                          <p:attrName>ppt_y</p:attrName>
                                        </p:attrNameLst>
                                      </p:cBhvr>
                                      <p:rCtr x="0" y="-19329"/>
                                    </p:animMotion>
                                  </p:childTnLst>
                                </p:cTn>
                              </p:par>
                              <p:par>
                                <p:cTn id="7" presetID="42" presetClass="path" presetSubtype="0" accel="50000" decel="50000" fill="hold" grpId="1" nodeType="withEffect">
                                  <p:stCondLst>
                                    <p:cond delay="0"/>
                                  </p:stCondLst>
                                  <p:childTnLst>
                                    <p:animMotion origin="layout" path="M 4.16667E-6 3.33333E-6 L 4.16667E-6 -0.47153 " pathEditMode="relative" rAng="0" ptsTypes="AA">
                                      <p:cBhvr>
                                        <p:cTn id="8" dur="2000" fill="hold"/>
                                        <p:tgtEl>
                                          <p:spTgt spid="57"/>
                                        </p:tgtEl>
                                        <p:attrNameLst>
                                          <p:attrName>ppt_x</p:attrName>
                                          <p:attrName>ppt_y</p:attrName>
                                        </p:attrNameLst>
                                      </p:cBhvr>
                                      <p:rCtr x="0" y="-23588"/>
                                    </p:animMotion>
                                  </p:childTnLst>
                                </p:cTn>
                              </p:par>
                              <p:par>
                                <p:cTn id="9" presetID="42" presetClass="path" presetSubtype="0" accel="50000" decel="50000" fill="hold" grpId="1" nodeType="withEffect">
                                  <p:stCondLst>
                                    <p:cond delay="0"/>
                                  </p:stCondLst>
                                  <p:childTnLst>
                                    <p:animMotion origin="layout" path="M 1.66667E-6 -2.22222E-6 L 1.66667E-6 -0.38125 " pathEditMode="relative" rAng="0" ptsTypes="AA">
                                      <p:cBhvr>
                                        <p:cTn id="10" dur="2000" fill="hold"/>
                                        <p:tgtEl>
                                          <p:spTgt spid="47"/>
                                        </p:tgtEl>
                                        <p:attrNameLst>
                                          <p:attrName>ppt_x</p:attrName>
                                          <p:attrName>ppt_y</p:attrName>
                                        </p:attrNameLst>
                                      </p:cBhvr>
                                      <p:rCtr x="0" y="-19074"/>
                                    </p:animMotion>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4"/>
                                        </p:tgtEl>
                                      </p:cBhvr>
                                    </p:animEffect>
                                    <p:set>
                                      <p:cBhvr>
                                        <p:cTn id="22" dur="1" fill="hold">
                                          <p:stCondLst>
                                            <p:cond delay="499"/>
                                          </p:stCondLst>
                                        </p:cTn>
                                        <p:tgtEl>
                                          <p:spTgt spid="14"/>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5"/>
                                        </p:tgtEl>
                                      </p:cBhvr>
                                    </p:animEffect>
                                    <p:set>
                                      <p:cBhvr>
                                        <p:cTn id="25" dur="1" fill="hold">
                                          <p:stCondLst>
                                            <p:cond delay="499"/>
                                          </p:stCondLst>
                                        </p:cTn>
                                        <p:tgtEl>
                                          <p:spTgt spid="15"/>
                                        </p:tgtEl>
                                        <p:attrNameLst>
                                          <p:attrName>style.visibility</p:attrName>
                                        </p:attrNameLst>
                                      </p:cBhvr>
                                      <p:to>
                                        <p:strVal val="hidden"/>
                                      </p:to>
                                    </p:set>
                                  </p:childTnLst>
                                </p:cTn>
                              </p:par>
                              <p:par>
                                <p:cTn id="26" presetID="10" presetClass="exit" presetSubtype="0" fill="hold" grpId="0" nodeType="with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par>
                                <p:cTn id="29" presetID="10" presetClass="exit" presetSubtype="0" fill="hold" nodeType="withEffect">
                                  <p:stCondLst>
                                    <p:cond delay="0"/>
                                  </p:stCondLst>
                                  <p:childTnLst>
                                    <p:animEffect transition="out" filter="fade">
                                      <p:cBhvr>
                                        <p:cTn id="30" dur="500"/>
                                        <p:tgtEl>
                                          <p:spTgt spid="18"/>
                                        </p:tgtEl>
                                      </p:cBhvr>
                                    </p:animEffect>
                                    <p:set>
                                      <p:cBhvr>
                                        <p:cTn id="31" dur="1" fill="hold">
                                          <p:stCondLst>
                                            <p:cond delay="499"/>
                                          </p:stCondLst>
                                        </p:cTn>
                                        <p:tgtEl>
                                          <p:spTgt spid="18"/>
                                        </p:tgtEl>
                                        <p:attrNameLst>
                                          <p:attrName>style.visibility</p:attrName>
                                        </p:attrNameLst>
                                      </p:cBhvr>
                                      <p:to>
                                        <p:strVal val="hidden"/>
                                      </p:to>
                                    </p:set>
                                  </p:childTnLst>
                                </p:cTn>
                              </p:par>
                              <p:par>
                                <p:cTn id="32" presetID="10" presetClass="exit" presetSubtype="0" fill="hold" grpId="0" nodeType="withEffect">
                                  <p:stCondLst>
                                    <p:cond delay="0"/>
                                  </p:stCondLst>
                                  <p:childTnLst>
                                    <p:animEffect transition="out" filter="fade">
                                      <p:cBhvr>
                                        <p:cTn id="33" dur="500"/>
                                        <p:tgtEl>
                                          <p:spTgt spid="19"/>
                                        </p:tgtEl>
                                      </p:cBhvr>
                                    </p:animEffect>
                                    <p:set>
                                      <p:cBhvr>
                                        <p:cTn id="34" dur="1" fill="hold">
                                          <p:stCondLst>
                                            <p:cond delay="499"/>
                                          </p:stCondLst>
                                        </p:cTn>
                                        <p:tgtEl>
                                          <p:spTgt spid="19"/>
                                        </p:tgtEl>
                                        <p:attrNameLst>
                                          <p:attrName>style.visibility</p:attrName>
                                        </p:attrNameLst>
                                      </p:cBhvr>
                                      <p:to>
                                        <p:strVal val="hidden"/>
                                      </p:to>
                                    </p:set>
                                  </p:childTnLst>
                                </p:cTn>
                              </p:par>
                              <p:par>
                                <p:cTn id="35" presetID="10" presetClass="exit" presetSubtype="0" fill="hold" grpId="0" nodeType="withEffect">
                                  <p:stCondLst>
                                    <p:cond delay="0"/>
                                  </p:stCondLst>
                                  <p:childTnLst>
                                    <p:animEffect transition="out" filter="fade">
                                      <p:cBhvr>
                                        <p:cTn id="36" dur="500"/>
                                        <p:tgtEl>
                                          <p:spTgt spid="20"/>
                                        </p:tgtEl>
                                      </p:cBhvr>
                                    </p:animEffect>
                                    <p:set>
                                      <p:cBhvr>
                                        <p:cTn id="37" dur="1" fill="hold">
                                          <p:stCondLst>
                                            <p:cond delay="499"/>
                                          </p:stCondLst>
                                        </p:cTn>
                                        <p:tgtEl>
                                          <p:spTgt spid="20"/>
                                        </p:tgtEl>
                                        <p:attrNameLst>
                                          <p:attrName>style.visibility</p:attrName>
                                        </p:attrNameLst>
                                      </p:cBhvr>
                                      <p:to>
                                        <p:strVal val="hidden"/>
                                      </p:to>
                                    </p:set>
                                  </p:childTnLst>
                                </p:cTn>
                              </p:par>
                              <p:par>
                                <p:cTn id="38" presetID="10" presetClass="exit" presetSubtype="0" fill="hold" grpId="0" nodeType="withEffect">
                                  <p:stCondLst>
                                    <p:cond delay="0"/>
                                  </p:stCondLst>
                                  <p:childTnLst>
                                    <p:animEffect transition="out" filter="fade">
                                      <p:cBhvr>
                                        <p:cTn id="39" dur="500"/>
                                        <p:tgtEl>
                                          <p:spTgt spid="21"/>
                                        </p:tgtEl>
                                      </p:cBhvr>
                                    </p:animEffect>
                                    <p:set>
                                      <p:cBhvr>
                                        <p:cTn id="40" dur="1" fill="hold">
                                          <p:stCondLst>
                                            <p:cond delay="499"/>
                                          </p:stCondLst>
                                        </p:cTn>
                                        <p:tgtEl>
                                          <p:spTgt spid="21"/>
                                        </p:tgtEl>
                                        <p:attrNameLst>
                                          <p:attrName>style.visibility</p:attrName>
                                        </p:attrNameLst>
                                      </p:cBhvr>
                                      <p:to>
                                        <p:strVal val="hidden"/>
                                      </p:to>
                                    </p:set>
                                  </p:childTnLst>
                                </p:cTn>
                              </p:par>
                              <p:par>
                                <p:cTn id="41" presetID="10" presetClass="exit" presetSubtype="0" fill="hold" nodeType="withEffect">
                                  <p:stCondLst>
                                    <p:cond delay="0"/>
                                  </p:stCondLst>
                                  <p:childTnLst>
                                    <p:animEffect transition="out" filter="fade">
                                      <p:cBhvr>
                                        <p:cTn id="42" dur="500"/>
                                        <p:tgtEl>
                                          <p:spTgt spid="22"/>
                                        </p:tgtEl>
                                      </p:cBhvr>
                                    </p:animEffect>
                                    <p:set>
                                      <p:cBhvr>
                                        <p:cTn id="43" dur="1" fill="hold">
                                          <p:stCondLst>
                                            <p:cond delay="499"/>
                                          </p:stCondLst>
                                        </p:cTn>
                                        <p:tgtEl>
                                          <p:spTgt spid="22"/>
                                        </p:tgtEl>
                                        <p:attrNameLst>
                                          <p:attrName>style.visibility</p:attrName>
                                        </p:attrNameLst>
                                      </p:cBhvr>
                                      <p:to>
                                        <p:strVal val="hidden"/>
                                      </p:to>
                                    </p:set>
                                  </p:childTnLst>
                                </p:cTn>
                              </p:par>
                              <p:par>
                                <p:cTn id="44" presetID="10" presetClass="exit" presetSubtype="0" fill="hold" nodeType="withEffect">
                                  <p:stCondLst>
                                    <p:cond delay="0"/>
                                  </p:stCondLst>
                                  <p:childTnLst>
                                    <p:animEffect transition="out" filter="fade">
                                      <p:cBhvr>
                                        <p:cTn id="45" dur="500"/>
                                        <p:tgtEl>
                                          <p:spTgt spid="23"/>
                                        </p:tgtEl>
                                      </p:cBhvr>
                                    </p:animEffect>
                                    <p:set>
                                      <p:cBhvr>
                                        <p:cTn id="46" dur="1" fill="hold">
                                          <p:stCondLst>
                                            <p:cond delay="499"/>
                                          </p:stCondLst>
                                        </p:cTn>
                                        <p:tgtEl>
                                          <p:spTgt spid="23"/>
                                        </p:tgtEl>
                                        <p:attrNameLst>
                                          <p:attrName>style.visibility</p:attrName>
                                        </p:attrNameLst>
                                      </p:cBhvr>
                                      <p:to>
                                        <p:strVal val="hidden"/>
                                      </p:to>
                                    </p:set>
                                  </p:childTnLst>
                                </p:cTn>
                              </p:par>
                              <p:par>
                                <p:cTn id="47" presetID="10" presetClass="exit" presetSubtype="0" fill="hold" grpId="0" nodeType="withEffect">
                                  <p:stCondLst>
                                    <p:cond delay="0"/>
                                  </p:stCondLst>
                                  <p:childTnLst>
                                    <p:animEffect transition="out" filter="fade">
                                      <p:cBhvr>
                                        <p:cTn id="48" dur="500"/>
                                        <p:tgtEl>
                                          <p:spTgt spid="24"/>
                                        </p:tgtEl>
                                      </p:cBhvr>
                                    </p:animEffect>
                                    <p:set>
                                      <p:cBhvr>
                                        <p:cTn id="49" dur="1" fill="hold">
                                          <p:stCondLst>
                                            <p:cond delay="499"/>
                                          </p:stCondLst>
                                        </p:cTn>
                                        <p:tgtEl>
                                          <p:spTgt spid="24"/>
                                        </p:tgtEl>
                                        <p:attrNameLst>
                                          <p:attrName>style.visibility</p:attrName>
                                        </p:attrNameLst>
                                      </p:cBhvr>
                                      <p:to>
                                        <p:strVal val="hidden"/>
                                      </p:to>
                                    </p:set>
                                  </p:childTnLst>
                                </p:cTn>
                              </p:par>
                              <p:par>
                                <p:cTn id="50" presetID="10" presetClass="exit" presetSubtype="0" fill="hold" grpId="0" nodeType="withEffect">
                                  <p:stCondLst>
                                    <p:cond delay="0"/>
                                  </p:stCondLst>
                                  <p:childTnLst>
                                    <p:animEffect transition="out" filter="fade">
                                      <p:cBhvr>
                                        <p:cTn id="51" dur="500"/>
                                        <p:tgtEl>
                                          <p:spTgt spid="25"/>
                                        </p:tgtEl>
                                      </p:cBhvr>
                                    </p:animEffect>
                                    <p:set>
                                      <p:cBhvr>
                                        <p:cTn id="52" dur="1" fill="hold">
                                          <p:stCondLst>
                                            <p:cond delay="499"/>
                                          </p:stCondLst>
                                        </p:cTn>
                                        <p:tgtEl>
                                          <p:spTgt spid="25"/>
                                        </p:tgtEl>
                                        <p:attrNameLst>
                                          <p:attrName>style.visibility</p:attrName>
                                        </p:attrNameLst>
                                      </p:cBhvr>
                                      <p:to>
                                        <p:strVal val="hidden"/>
                                      </p:to>
                                    </p:set>
                                  </p:childTnLst>
                                </p:cTn>
                              </p:par>
                              <p:par>
                                <p:cTn id="53" presetID="10" presetClass="exit" presetSubtype="0" fill="hold" grpId="0" nodeType="withEffect">
                                  <p:stCondLst>
                                    <p:cond delay="0"/>
                                  </p:stCondLst>
                                  <p:childTnLst>
                                    <p:animEffect transition="out" filter="fade">
                                      <p:cBhvr>
                                        <p:cTn id="54" dur="500"/>
                                        <p:tgtEl>
                                          <p:spTgt spid="31"/>
                                        </p:tgtEl>
                                      </p:cBhvr>
                                    </p:animEffect>
                                    <p:set>
                                      <p:cBhvr>
                                        <p:cTn id="55" dur="1" fill="hold">
                                          <p:stCondLst>
                                            <p:cond delay="499"/>
                                          </p:stCondLst>
                                        </p:cTn>
                                        <p:tgtEl>
                                          <p:spTgt spid="31"/>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60" fill="hold">
                      <p:stCondLst>
                        <p:cond delay="indefinite"/>
                      </p:stCondLst>
                      <p:childTnLst>
                        <p:par>
                          <p:cTn id="61" fill="hold">
                            <p:stCondLst>
                              <p:cond delay="0"/>
                            </p:stCondLst>
                            <p:childTnLst>
                              <p:par>
                                <p:cTn id="62" presetID="1" presetClass="entr" presetSubtype="0" fill="hold" grpId="0" nodeType="clickEffect">
                                  <p:stCondLst>
                                    <p:cond delay="0"/>
                                  </p:stCondLst>
                                  <p:childTnLst>
                                    <p:set>
                                      <p:cBhvr>
                                        <p:cTn id="63"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72" fill="hold">
                      <p:stCondLst>
                        <p:cond delay="indefinite"/>
                      </p:stCondLst>
                      <p:childTnLst>
                        <p:par>
                          <p:cTn id="73" fill="hold">
                            <p:stCondLst>
                              <p:cond delay="0"/>
                            </p:stCondLst>
                            <p:childTnLst>
                              <p:par>
                                <p:cTn id="74" presetID="1" presetClass="entr" presetSubtype="0" fill="hold" grpId="0" nodeType="clickEffect">
                                  <p:stCondLst>
                                    <p:cond delay="0"/>
                                  </p:stCondLst>
                                  <p:childTnLst>
                                    <p:set>
                                      <p:cBhvr>
                                        <p:cTn id="75" dur="1" fill="hold">
                                          <p:stCondLst>
                                            <p:cond delay="0"/>
                                          </p:stCondLst>
                                        </p:cTn>
                                        <p:tgtEl>
                                          <p:spTgt spid="3"/>
                                        </p:tgtEl>
                                        <p:attrNameLst>
                                          <p:attrName>style.visibility</p:attrName>
                                        </p:attrNameLst>
                                      </p:cBhvr>
                                      <p:to>
                                        <p:strVal val="visible"/>
                                      </p:to>
                                    </p:se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grpId="0" nodeType="clickEffect">
                                  <p:stCondLst>
                                    <p:cond delay="0"/>
                                  </p:stCondLst>
                                  <p:childTnLst>
                                    <p:set>
                                      <p:cBhvr>
                                        <p:cTn id="79" dur="1" fill="hold">
                                          <p:stCondLst>
                                            <p:cond delay="0"/>
                                          </p:stCondLst>
                                        </p:cTn>
                                        <p:tgtEl>
                                          <p:spTgt spid="4"/>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p:bldP spid="55" grpId="1"/>
      <p:bldP spid="57" grpId="1"/>
      <p:bldP spid="10" grpId="0" build="p"/>
      <p:bldP spid="11" grpId="0" animBg="1"/>
      <p:bldP spid="13" grpId="0" animBg="1"/>
      <p:bldP spid="14" grpId="0" animBg="1"/>
      <p:bldP spid="15" grpId="0"/>
      <p:bldP spid="16" grpId="0" animBg="1"/>
      <p:bldP spid="19" grpId="0"/>
      <p:bldP spid="20" grpId="0" animBg="1"/>
      <p:bldP spid="21" grpId="0" animBg="1"/>
      <p:bldP spid="24" grpId="0"/>
      <p:bldP spid="25" grpId="0"/>
      <p:bldP spid="31" grpId="0"/>
      <p:bldP spid="30" grpId="0" uiExpand="1" build="p"/>
      <p:bldP spid="3" grpId="0"/>
      <p:bldP spid="4" grpId="0"/>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CD8D41-61D1-420B-B837-51E93B3FD5CD}"/>
              </a:ext>
            </a:extLst>
          </p:cNvPr>
          <p:cNvSpPr>
            <a:spLocks noGrp="1"/>
          </p:cNvSpPr>
          <p:nvPr>
            <p:ph type="title"/>
          </p:nvPr>
        </p:nvSpPr>
        <p:spPr/>
        <p:txBody>
          <a:bodyPr/>
          <a:lstStyle/>
          <a:p>
            <a:r>
              <a:rPr lang="en-US" dirty="0">
                <a:cs typeface="Calibri Light"/>
              </a:rPr>
              <a:t>Results</a:t>
            </a:r>
            <a:endParaRPr lang="en-US" dirty="0"/>
          </a:p>
        </p:txBody>
      </p:sp>
      <p:pic>
        <p:nvPicPr>
          <p:cNvPr id="4" name="Picture 4" descr="A close up of a map&#10;&#10;Description generated with very high confidence">
            <a:extLst>
              <a:ext uri="{FF2B5EF4-FFF2-40B4-BE49-F238E27FC236}">
                <a16:creationId xmlns:a16="http://schemas.microsoft.com/office/drawing/2014/main" id="{1E34240C-EC05-4C2B-9A4E-F7EF834FB1BC}"/>
              </a:ext>
            </a:extLst>
          </p:cNvPr>
          <p:cNvPicPr>
            <a:picLocks noGrp="1" noChangeAspect="1"/>
          </p:cNvPicPr>
          <p:nvPr>
            <p:ph idx="1"/>
          </p:nvPr>
        </p:nvPicPr>
        <p:blipFill>
          <a:blip r:embed="rId2"/>
          <a:stretch>
            <a:fillRect/>
          </a:stretch>
        </p:blipFill>
        <p:spPr>
          <a:xfrm>
            <a:off x="5534845" y="1553856"/>
            <a:ext cx="6538897" cy="4359264"/>
          </a:xfrm>
          <a:prstGeom prst="rect">
            <a:avLst/>
          </a:prstGeom>
        </p:spPr>
      </p:pic>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1269C30D-7B8E-934F-A746-E0C65771FBFF}"/>
                  </a:ext>
                </a:extLst>
              </p:cNvPr>
              <p:cNvSpPr txBox="1">
                <a:spLocks/>
              </p:cNvSpPr>
              <p:nvPr/>
            </p:nvSpPr>
            <p:spPr>
              <a:xfrm>
                <a:off x="488156" y="1811453"/>
                <a:ext cx="4900708" cy="4101667"/>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b="1" dirty="0">
                    <a:latin typeface="Calibri Light"/>
                    <a:ea typeface="+mn-lt"/>
                    <a:cs typeface="+mn-lt"/>
                  </a:rPr>
                  <a:t>Why do we care?</a:t>
                </a:r>
              </a:p>
              <a:p>
                <a:pPr marL="285750" indent="-285750">
                  <a:lnSpc>
                    <a:spcPct val="100000"/>
                  </a:lnSpc>
                  <a:spcBef>
                    <a:spcPts val="0"/>
                  </a:spcBef>
                  <a:spcAft>
                    <a:spcPts val="0"/>
                  </a:spcAft>
                  <a:buFont typeface="Courier New,monospace" panose="020F0502020204030204" pitchFamily="34" charset="0"/>
                  <a:buChar char="o"/>
                </a:pPr>
                <a:endParaRPr lang="en-US" sz="2400" b="1"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In practice, Euclidean distance is used between contigs TNF’s</a:t>
                </a: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We argue conditional KL divergence is a better measure</a:t>
                </a:r>
              </a:p>
              <a:p>
                <a:pPr marL="285750" indent="-285750">
                  <a:lnSpc>
                    <a:spcPct val="100000"/>
                  </a:lnSpc>
                  <a:spcBef>
                    <a:spcPts val="0"/>
                  </a:spcBef>
                  <a:spcAft>
                    <a:spcPts val="0"/>
                  </a:spcAft>
                  <a:buFont typeface="Courier New,monospace" panose="020F0502020204030204" pitchFamily="34" charset="0"/>
                  <a:buChar char="o"/>
                </a:pPr>
                <a:endParaRPr lang="en-US" sz="2400" dirty="0">
                  <a:latin typeface="Calibri Light"/>
                  <a:ea typeface="+mn-lt"/>
                  <a:cs typeface="+mn-lt"/>
                </a:endParaRPr>
              </a:p>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Plot of error vs. </a:t>
                </a:r>
                <a14:m>
                  <m:oMath xmlns:m="http://schemas.openxmlformats.org/officeDocument/2006/math">
                    <m:acc>
                      <m:accPr>
                        <m:chr m:val="̅"/>
                        <m:ctrlPr>
                          <a:rPr lang="en-US" sz="2400" i="1" smtClean="0">
                            <a:latin typeface="Cambria Math" panose="02040503050406030204" pitchFamily="18" charset="0"/>
                            <a:ea typeface="+mn-lt"/>
                            <a:cs typeface="+mn-lt"/>
                          </a:rPr>
                        </m:ctrlPr>
                      </m:accPr>
                      <m:e>
                        <m:r>
                          <a:rPr lang="en-US" sz="2400" b="0" i="1" smtClean="0">
                            <a:latin typeface="Cambria Math" panose="02040503050406030204" pitchFamily="18" charset="0"/>
                            <a:ea typeface="+mn-lt"/>
                            <a:cs typeface="+mn-lt"/>
                          </a:rPr>
                          <m:t>𝐿</m:t>
                        </m:r>
                      </m:e>
                    </m:acc>
                  </m:oMath>
                </a14:m>
                <a:r>
                  <a:rPr lang="en-US" sz="2400" dirty="0">
                    <a:latin typeface="Calibri Light"/>
                    <a:ea typeface="+mn-lt"/>
                    <a:cs typeface="+mn-lt"/>
                  </a:rPr>
                  <a:t> using </a:t>
                </a:r>
                <a:r>
                  <a:rPr lang="en-US" sz="2400" b="1" dirty="0">
                    <a:latin typeface="Calibri Light"/>
                    <a:ea typeface="+mn-lt"/>
                    <a:cs typeface="+mn-lt"/>
                  </a:rPr>
                  <a:t>real </a:t>
                </a:r>
                <a:r>
                  <a:rPr lang="en-US" sz="2400" dirty="0">
                    <a:latin typeface="Calibri Light"/>
                    <a:ea typeface="+mn-lt"/>
                    <a:cs typeface="+mn-lt"/>
                  </a:rPr>
                  <a:t>contigs and genomes</a:t>
                </a:r>
              </a:p>
            </p:txBody>
          </p:sp>
        </mc:Choice>
        <mc:Fallback xmlns="">
          <p:sp>
            <p:nvSpPr>
              <p:cNvPr id="5" name="Content Placeholder 2">
                <a:extLst>
                  <a:ext uri="{FF2B5EF4-FFF2-40B4-BE49-F238E27FC236}">
                    <a16:creationId xmlns:a16="http://schemas.microsoft.com/office/drawing/2014/main" id="{1269C30D-7B8E-934F-A746-E0C65771FBFF}"/>
                  </a:ext>
                </a:extLst>
              </p:cNvPr>
              <p:cNvSpPr txBox="1">
                <a:spLocks noRot="1" noChangeAspect="1" noMove="1" noResize="1" noEditPoints="1" noAdjustHandles="1" noChangeArrowheads="1" noChangeShapeType="1" noTextEdit="1"/>
              </p:cNvSpPr>
              <p:nvPr/>
            </p:nvSpPr>
            <p:spPr>
              <a:xfrm>
                <a:off x="488156" y="1811453"/>
                <a:ext cx="4900708" cy="4101667"/>
              </a:xfrm>
              <a:prstGeom prst="rect">
                <a:avLst/>
              </a:prstGeom>
              <a:blipFill>
                <a:blip r:embed="rId3"/>
                <a:stretch>
                  <a:fillRect l="-3607" t="-1189" r="-5224"/>
                </a:stretch>
              </a:blipFill>
            </p:spPr>
            <p:txBody>
              <a:bodyPr/>
              <a:lstStyle/>
              <a:p>
                <a:r>
                  <a:rPr lang="en-US">
                    <a:noFill/>
                  </a:rPr>
                  <a:t> </a:t>
                </a:r>
              </a:p>
            </p:txBody>
          </p:sp>
        </mc:Fallback>
      </mc:AlternateContent>
      <p:sp>
        <p:nvSpPr>
          <p:cNvPr id="9" name="Content Placeholder 2">
            <a:extLst>
              <a:ext uri="{FF2B5EF4-FFF2-40B4-BE49-F238E27FC236}">
                <a16:creationId xmlns:a16="http://schemas.microsoft.com/office/drawing/2014/main" id="{F3F3E987-A5F1-48A4-AAB8-6D6161AA86A3}"/>
              </a:ext>
            </a:extLst>
          </p:cNvPr>
          <p:cNvSpPr txBox="1">
            <a:spLocks/>
          </p:cNvSpPr>
          <p:nvPr/>
        </p:nvSpPr>
        <p:spPr>
          <a:xfrm>
            <a:off x="6096000" y="1660026"/>
            <a:ext cx="5607844" cy="461381"/>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buNone/>
            </a:pPr>
            <a:r>
              <a:rPr lang="en-US" sz="1800" b="1" dirty="0" err="1">
                <a:latin typeface="Calibri Light"/>
                <a:ea typeface="+mn-lt"/>
                <a:cs typeface="+mn-lt"/>
              </a:rPr>
              <a:t>Alistipes</a:t>
            </a:r>
            <a:r>
              <a:rPr lang="en-US" sz="1800" b="1" dirty="0">
                <a:latin typeface="Calibri Light"/>
                <a:ea typeface="+mn-lt"/>
                <a:cs typeface="+mn-lt"/>
              </a:rPr>
              <a:t> </a:t>
            </a:r>
            <a:r>
              <a:rPr lang="en-US" sz="1800" b="1" dirty="0" err="1">
                <a:latin typeface="Calibri Light"/>
                <a:ea typeface="+mn-lt"/>
                <a:cs typeface="+mn-lt"/>
              </a:rPr>
              <a:t>Obesi</a:t>
            </a:r>
            <a:r>
              <a:rPr lang="en-US" sz="1800" b="1" dirty="0">
                <a:latin typeface="Calibri Light"/>
                <a:ea typeface="+mn-lt"/>
                <a:cs typeface="+mn-lt"/>
              </a:rPr>
              <a:t> vs. </a:t>
            </a:r>
            <a:r>
              <a:rPr lang="en-US" sz="1800" b="1" dirty="0" err="1">
                <a:latin typeface="Calibri Light"/>
                <a:ea typeface="+mn-lt"/>
                <a:cs typeface="+mn-lt"/>
              </a:rPr>
              <a:t>Megamonas</a:t>
            </a:r>
            <a:r>
              <a:rPr lang="en-US" sz="1800" b="1" dirty="0">
                <a:latin typeface="Calibri Light"/>
                <a:ea typeface="+mn-lt"/>
                <a:cs typeface="+mn-lt"/>
              </a:rPr>
              <a:t> </a:t>
            </a:r>
            <a:r>
              <a:rPr lang="en-US" sz="1800" b="1" dirty="0" err="1">
                <a:latin typeface="Calibri Light"/>
                <a:ea typeface="+mn-lt"/>
                <a:cs typeface="+mn-lt"/>
              </a:rPr>
              <a:t>Funiformis</a:t>
            </a:r>
            <a:endParaRPr lang="en-US" sz="1800" b="1" dirty="0">
              <a:latin typeface="Calibri Light"/>
              <a:ea typeface="+mn-lt"/>
              <a:cs typeface="+mn-lt"/>
            </a:endParaRPr>
          </a:p>
        </p:txBody>
      </p:sp>
      <p:pic>
        <p:nvPicPr>
          <p:cNvPr id="3" name="Picture 6">
            <a:extLst>
              <a:ext uri="{FF2B5EF4-FFF2-40B4-BE49-F238E27FC236}">
                <a16:creationId xmlns:a16="http://schemas.microsoft.com/office/drawing/2014/main" id="{A927BED5-1F52-46CB-AEA1-26038A720134}"/>
              </a:ext>
            </a:extLst>
          </p:cNvPr>
          <p:cNvPicPr>
            <a:picLocks noChangeAspect="1"/>
          </p:cNvPicPr>
          <p:nvPr/>
        </p:nvPicPr>
        <p:blipFill>
          <a:blip r:embed="rId4"/>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3080622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36BE5-448C-4762-A839-091AF0171F7D}"/>
              </a:ext>
            </a:extLst>
          </p:cNvPr>
          <p:cNvSpPr>
            <a:spLocks noGrp="1"/>
          </p:cNvSpPr>
          <p:nvPr>
            <p:ph type="title"/>
          </p:nvPr>
        </p:nvSpPr>
        <p:spPr>
          <a:xfrm>
            <a:off x="1097280" y="1745288"/>
            <a:ext cx="10058400" cy="2655262"/>
          </a:xfrm>
        </p:spPr>
        <p:txBody>
          <a:bodyPr>
            <a:normAutofit/>
          </a:bodyPr>
          <a:lstStyle/>
          <a:p>
            <a:pPr algn="ctr"/>
            <a:r>
              <a:rPr lang="en-US" sz="6000" dirty="0">
                <a:cs typeface="Calibri Light" panose="020F0302020204030204"/>
              </a:rPr>
              <a:t>THANK YOU!</a:t>
            </a:r>
            <a:br>
              <a:rPr lang="en-US" sz="6000" dirty="0">
                <a:cs typeface="Calibri Light" panose="020F0302020204030204"/>
              </a:rPr>
            </a:br>
            <a:br>
              <a:rPr lang="en-US" sz="6000" dirty="0">
                <a:cs typeface="Calibri Light" panose="020F0302020204030204"/>
              </a:rPr>
            </a:br>
            <a:r>
              <a:rPr lang="en-US" sz="3600" dirty="0">
                <a:cs typeface="Calibri Light" panose="020F0302020204030204"/>
              </a:rPr>
              <a:t>Any questions?</a:t>
            </a:r>
          </a:p>
        </p:txBody>
      </p:sp>
      <p:pic>
        <p:nvPicPr>
          <p:cNvPr id="4" name="Picture 6">
            <a:extLst>
              <a:ext uri="{FF2B5EF4-FFF2-40B4-BE49-F238E27FC236}">
                <a16:creationId xmlns:a16="http://schemas.microsoft.com/office/drawing/2014/main" id="{01C0B58E-ED53-423C-ADAE-4BB8AF8C5B0D}"/>
              </a:ext>
            </a:extLst>
          </p:cNvPr>
          <p:cNvPicPr>
            <a:picLocks noChangeAspect="1"/>
          </p:cNvPicPr>
          <p:nvPr/>
        </p:nvPicPr>
        <p:blipFill>
          <a:blip r:embed="rId2"/>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17880106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C19819-B930-4F2D-9DB3-3F48A9DA4242}"/>
              </a:ext>
            </a:extLst>
          </p:cNvPr>
          <p:cNvSpPr>
            <a:spLocks noGrp="1"/>
          </p:cNvSpPr>
          <p:nvPr>
            <p:ph type="title"/>
          </p:nvPr>
        </p:nvSpPr>
        <p:spPr>
          <a:xfrm>
            <a:off x="1097280" y="286604"/>
            <a:ext cx="10058400" cy="1038858"/>
          </a:xfrm>
        </p:spPr>
        <p:txBody>
          <a:bodyPr/>
          <a:lstStyle/>
          <a:p>
            <a:r>
              <a:rPr lang="en-US" dirty="0">
                <a:cs typeface="Calibri Light"/>
              </a:rPr>
              <a:t>Metagenomics Analysis</a:t>
            </a:r>
            <a:endParaRPr lang="en-US" dirty="0"/>
          </a:p>
        </p:txBody>
      </p:sp>
      <p:sp>
        <p:nvSpPr>
          <p:cNvPr id="4" name="Content Placeholder 2">
            <a:extLst>
              <a:ext uri="{FF2B5EF4-FFF2-40B4-BE49-F238E27FC236}">
                <a16:creationId xmlns:a16="http://schemas.microsoft.com/office/drawing/2014/main" id="{57A5B7A7-F5F4-4ADE-8D01-B52DC277C82C}"/>
              </a:ext>
            </a:extLst>
          </p:cNvPr>
          <p:cNvSpPr txBox="1">
            <a:spLocks/>
          </p:cNvSpPr>
          <p:nvPr/>
        </p:nvSpPr>
        <p:spPr>
          <a:xfrm>
            <a:off x="825047" y="5251410"/>
            <a:ext cx="10058400" cy="49290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Metagenomics finds the composition of species</a:t>
            </a:r>
          </a:p>
        </p:txBody>
      </p:sp>
      <p:cxnSp>
        <p:nvCxnSpPr>
          <p:cNvPr id="9" name="Straight Connector 8">
            <a:extLst>
              <a:ext uri="{FF2B5EF4-FFF2-40B4-BE49-F238E27FC236}">
                <a16:creationId xmlns:a16="http://schemas.microsoft.com/office/drawing/2014/main" id="{C5402973-C653-4979-BF43-0F76D57AB01B}"/>
              </a:ext>
            </a:extLst>
          </p:cNvPr>
          <p:cNvCxnSpPr/>
          <p:nvPr/>
        </p:nvCxnSpPr>
        <p:spPr>
          <a:xfrm>
            <a:off x="3406150" y="3120409"/>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0" name="Straight Connector 9">
            <a:extLst>
              <a:ext uri="{FF2B5EF4-FFF2-40B4-BE49-F238E27FC236}">
                <a16:creationId xmlns:a16="http://schemas.microsoft.com/office/drawing/2014/main" id="{3FA9DBAC-723A-4BE8-BFCC-0BFC7E68B149}"/>
              </a:ext>
            </a:extLst>
          </p:cNvPr>
          <p:cNvCxnSpPr/>
          <p:nvPr/>
        </p:nvCxnSpPr>
        <p:spPr>
          <a:xfrm>
            <a:off x="3119526" y="3297976"/>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id="{58684574-D842-47FC-9060-47AAC7163B69}"/>
              </a:ext>
            </a:extLst>
          </p:cNvPr>
          <p:cNvCxnSpPr/>
          <p:nvPr/>
        </p:nvCxnSpPr>
        <p:spPr>
          <a:xfrm>
            <a:off x="3909489" y="2938647"/>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2" name="Straight Connector 11">
            <a:extLst>
              <a:ext uri="{FF2B5EF4-FFF2-40B4-BE49-F238E27FC236}">
                <a16:creationId xmlns:a16="http://schemas.microsoft.com/office/drawing/2014/main" id="{B5618A44-9FED-4DFE-AB7A-0992F8393C35}"/>
              </a:ext>
            </a:extLst>
          </p:cNvPr>
          <p:cNvCxnSpPr/>
          <p:nvPr/>
        </p:nvCxnSpPr>
        <p:spPr>
          <a:xfrm>
            <a:off x="2772781" y="3117612"/>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3" name="Straight Connector 12">
            <a:extLst>
              <a:ext uri="{FF2B5EF4-FFF2-40B4-BE49-F238E27FC236}">
                <a16:creationId xmlns:a16="http://schemas.microsoft.com/office/drawing/2014/main" id="{B6FAA4C5-2ECB-4257-8037-8076793C0070}"/>
              </a:ext>
            </a:extLst>
          </p:cNvPr>
          <p:cNvCxnSpPr/>
          <p:nvPr/>
        </p:nvCxnSpPr>
        <p:spPr>
          <a:xfrm>
            <a:off x="2842689" y="2790443"/>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4" name="Straight Connector 13">
            <a:extLst>
              <a:ext uri="{FF2B5EF4-FFF2-40B4-BE49-F238E27FC236}">
                <a16:creationId xmlns:a16="http://schemas.microsoft.com/office/drawing/2014/main" id="{D43D46E4-75A3-47A9-972F-E2F25A25E5A9}"/>
              </a:ext>
            </a:extLst>
          </p:cNvPr>
          <p:cNvCxnSpPr/>
          <p:nvPr/>
        </p:nvCxnSpPr>
        <p:spPr>
          <a:xfrm>
            <a:off x="3909489" y="3314754"/>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5" name="Straight Connector 14">
            <a:extLst>
              <a:ext uri="{FF2B5EF4-FFF2-40B4-BE49-F238E27FC236}">
                <a16:creationId xmlns:a16="http://schemas.microsoft.com/office/drawing/2014/main" id="{0ACAB3D2-90F6-497D-AC9A-311CDBEBA1D0}"/>
              </a:ext>
            </a:extLst>
          </p:cNvPr>
          <p:cNvCxnSpPr/>
          <p:nvPr/>
        </p:nvCxnSpPr>
        <p:spPr>
          <a:xfrm>
            <a:off x="3611680" y="3490923"/>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6" name="Straight Connector 15">
            <a:extLst>
              <a:ext uri="{FF2B5EF4-FFF2-40B4-BE49-F238E27FC236}">
                <a16:creationId xmlns:a16="http://schemas.microsoft.com/office/drawing/2014/main" id="{DFB338C2-A52C-4019-A113-0BF59641B7C4}"/>
              </a:ext>
            </a:extLst>
          </p:cNvPr>
          <p:cNvCxnSpPr/>
          <p:nvPr/>
        </p:nvCxnSpPr>
        <p:spPr>
          <a:xfrm>
            <a:off x="2842689" y="3490923"/>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7" name="Straight Connector 16">
            <a:extLst>
              <a:ext uri="{FF2B5EF4-FFF2-40B4-BE49-F238E27FC236}">
                <a16:creationId xmlns:a16="http://schemas.microsoft.com/office/drawing/2014/main" id="{DE7E75C4-8697-4CBA-AAAE-9BEEB310EA23}"/>
              </a:ext>
            </a:extLst>
          </p:cNvPr>
          <p:cNvCxnSpPr/>
          <p:nvPr/>
        </p:nvCxnSpPr>
        <p:spPr>
          <a:xfrm>
            <a:off x="3530587" y="2702358"/>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8" name="Straight Connector 17">
            <a:extLst>
              <a:ext uri="{FF2B5EF4-FFF2-40B4-BE49-F238E27FC236}">
                <a16:creationId xmlns:a16="http://schemas.microsoft.com/office/drawing/2014/main" id="{75671C8A-4854-40E5-93B0-C4DDDAE982BE}"/>
              </a:ext>
            </a:extLst>
          </p:cNvPr>
          <p:cNvCxnSpPr/>
          <p:nvPr/>
        </p:nvCxnSpPr>
        <p:spPr>
          <a:xfrm>
            <a:off x="2926579" y="2559745"/>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19" name="Straight Connector 18">
            <a:extLst>
              <a:ext uri="{FF2B5EF4-FFF2-40B4-BE49-F238E27FC236}">
                <a16:creationId xmlns:a16="http://schemas.microsoft.com/office/drawing/2014/main" id="{C659DF80-039E-4277-8E18-D501BB06C5F3}"/>
              </a:ext>
            </a:extLst>
          </p:cNvPr>
          <p:cNvCxnSpPr/>
          <p:nvPr/>
        </p:nvCxnSpPr>
        <p:spPr>
          <a:xfrm>
            <a:off x="3703958" y="2470666"/>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0" name="Straight Connector 19">
            <a:extLst>
              <a:ext uri="{FF2B5EF4-FFF2-40B4-BE49-F238E27FC236}">
                <a16:creationId xmlns:a16="http://schemas.microsoft.com/office/drawing/2014/main" id="{BF2957BC-F262-4F72-A90B-B460C0F2F0C8}"/>
              </a:ext>
            </a:extLst>
          </p:cNvPr>
          <p:cNvCxnSpPr/>
          <p:nvPr/>
        </p:nvCxnSpPr>
        <p:spPr>
          <a:xfrm>
            <a:off x="3215999" y="2358409"/>
            <a:ext cx="411061" cy="0"/>
          </a:xfrm>
          <a:prstGeom prst="line">
            <a:avLst/>
          </a:prstGeom>
          <a:ln w="25400"/>
        </p:spPr>
        <p:style>
          <a:lnRef idx="1">
            <a:schemeClr val="dk1"/>
          </a:lnRef>
          <a:fillRef idx="0">
            <a:schemeClr val="dk1"/>
          </a:fillRef>
          <a:effectRef idx="0">
            <a:schemeClr val="dk1"/>
          </a:effectRef>
          <a:fontRef idx="minor">
            <a:schemeClr val="tx1"/>
          </a:fontRef>
        </p:style>
      </p:cxnSp>
      <p:sp>
        <p:nvSpPr>
          <p:cNvPr id="21" name="Left Brace 20">
            <a:extLst>
              <a:ext uri="{FF2B5EF4-FFF2-40B4-BE49-F238E27FC236}">
                <a16:creationId xmlns:a16="http://schemas.microsoft.com/office/drawing/2014/main" id="{AB3D73AC-01E5-4E05-B7C4-4427688FB7EC}"/>
              </a:ext>
            </a:extLst>
          </p:cNvPr>
          <p:cNvSpPr/>
          <p:nvPr/>
        </p:nvSpPr>
        <p:spPr>
          <a:xfrm rot="5400000">
            <a:off x="3360712" y="1996980"/>
            <a:ext cx="135615" cy="397079"/>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FC3E0132-0B89-4516-A7A7-115F94060E04}"/>
              </a:ext>
            </a:extLst>
          </p:cNvPr>
          <p:cNvCxnSpPr/>
          <p:nvPr/>
        </p:nvCxnSpPr>
        <p:spPr>
          <a:xfrm>
            <a:off x="3337640" y="3727213"/>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68362F5E-F890-4779-8BD7-D6535B58FBBA}"/>
              </a:ext>
            </a:extLst>
          </p:cNvPr>
          <p:cNvCxnSpPr/>
          <p:nvPr/>
        </p:nvCxnSpPr>
        <p:spPr>
          <a:xfrm>
            <a:off x="2926579" y="3626545"/>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5" name="Straight Connector 24">
            <a:extLst>
              <a:ext uri="{FF2B5EF4-FFF2-40B4-BE49-F238E27FC236}">
                <a16:creationId xmlns:a16="http://schemas.microsoft.com/office/drawing/2014/main" id="{8D3656F8-E3F1-4A64-A9D2-A8DBF000C208}"/>
              </a:ext>
            </a:extLst>
          </p:cNvPr>
          <p:cNvCxnSpPr/>
          <p:nvPr/>
        </p:nvCxnSpPr>
        <p:spPr>
          <a:xfrm>
            <a:off x="3611680" y="2823999"/>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26" name="Straight Connector 25">
            <a:extLst>
              <a:ext uri="{FF2B5EF4-FFF2-40B4-BE49-F238E27FC236}">
                <a16:creationId xmlns:a16="http://schemas.microsoft.com/office/drawing/2014/main" id="{7CD2507A-4C26-4D84-A0D4-67FE4D98281C}"/>
              </a:ext>
            </a:extLst>
          </p:cNvPr>
          <p:cNvCxnSpPr/>
          <p:nvPr/>
        </p:nvCxnSpPr>
        <p:spPr>
          <a:xfrm>
            <a:off x="3909489" y="3626545"/>
            <a:ext cx="411061" cy="0"/>
          </a:xfrm>
          <a:prstGeom prst="line">
            <a:avLst/>
          </a:prstGeom>
          <a:ln w="25400"/>
        </p:spPr>
        <p:style>
          <a:lnRef idx="1">
            <a:schemeClr val="dk1"/>
          </a:lnRef>
          <a:fillRef idx="0">
            <a:schemeClr val="dk1"/>
          </a:fillRef>
          <a:effectRef idx="0">
            <a:schemeClr val="dk1"/>
          </a:effectRef>
          <a:fontRef idx="minor">
            <a:schemeClr val="tx1"/>
          </a:fontRef>
        </p:style>
      </p:cxnSp>
      <p:pic>
        <p:nvPicPr>
          <p:cNvPr id="28" name="Picture 27" descr="A picture containing object&#10;&#10;Description automatically generated">
            <a:extLst>
              <a:ext uri="{FF2B5EF4-FFF2-40B4-BE49-F238E27FC236}">
                <a16:creationId xmlns:a16="http://schemas.microsoft.com/office/drawing/2014/main" id="{D09E00C6-4082-4488-B8BB-3B7E8F3409BA}"/>
              </a:ext>
            </a:extLst>
          </p:cNvPr>
          <p:cNvPicPr>
            <a:picLocks noChangeAspect="1"/>
          </p:cNvPicPr>
          <p:nvPr/>
        </p:nvPicPr>
        <p:blipFill rotWithShape="1">
          <a:blip r:embed="rId2">
            <a:extLst>
              <a:ext uri="{28A0092B-C50C-407E-A947-70E740481C1C}">
                <a14:useLocalDpi xmlns:a14="http://schemas.microsoft.com/office/drawing/2010/main" val="0"/>
              </a:ext>
            </a:extLst>
          </a:blip>
          <a:srcRect l="50000" t="2137" r="10611"/>
          <a:stretch/>
        </p:blipFill>
        <p:spPr>
          <a:xfrm>
            <a:off x="601291" y="1781569"/>
            <a:ext cx="1264485" cy="2078765"/>
          </a:xfrm>
          <a:prstGeom prst="rect">
            <a:avLst/>
          </a:prstGeom>
        </p:spPr>
      </p:pic>
      <p:sp>
        <p:nvSpPr>
          <p:cNvPr id="29" name="TextBox 28">
            <a:extLst>
              <a:ext uri="{FF2B5EF4-FFF2-40B4-BE49-F238E27FC236}">
                <a16:creationId xmlns:a16="http://schemas.microsoft.com/office/drawing/2014/main" id="{19CB4B5B-93F3-4F0C-9EF3-2A334DBA808E}"/>
              </a:ext>
            </a:extLst>
          </p:cNvPr>
          <p:cNvSpPr txBox="1"/>
          <p:nvPr/>
        </p:nvSpPr>
        <p:spPr>
          <a:xfrm>
            <a:off x="2893234" y="3972778"/>
            <a:ext cx="1820412" cy="369332"/>
          </a:xfrm>
          <a:prstGeom prst="rect">
            <a:avLst/>
          </a:prstGeom>
          <a:noFill/>
        </p:spPr>
        <p:txBody>
          <a:bodyPr wrap="square" rtlCol="0">
            <a:spAutoFit/>
          </a:bodyPr>
          <a:lstStyle/>
          <a:p>
            <a:r>
              <a:rPr lang="en-US" dirty="0">
                <a:solidFill>
                  <a:schemeClr val="accent1"/>
                </a:solidFill>
              </a:rPr>
              <a:t>Millions of Reads</a:t>
            </a:r>
          </a:p>
        </p:txBody>
      </p:sp>
      <p:sp>
        <p:nvSpPr>
          <p:cNvPr id="30" name="Rectangle: Rounded Corners 29">
            <a:extLst>
              <a:ext uri="{FF2B5EF4-FFF2-40B4-BE49-F238E27FC236}">
                <a16:creationId xmlns:a16="http://schemas.microsoft.com/office/drawing/2014/main" id="{4F3918E0-403B-4A84-BB15-9F3A6E22B008}"/>
              </a:ext>
            </a:extLst>
          </p:cNvPr>
          <p:cNvSpPr/>
          <p:nvPr/>
        </p:nvSpPr>
        <p:spPr>
          <a:xfrm>
            <a:off x="998371" y="2890007"/>
            <a:ext cx="494950" cy="376107"/>
          </a:xfrm>
          <a:prstGeom prst="round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9" name="Straight Connector 38">
            <a:extLst>
              <a:ext uri="{FF2B5EF4-FFF2-40B4-BE49-F238E27FC236}">
                <a16:creationId xmlns:a16="http://schemas.microsoft.com/office/drawing/2014/main" id="{C1EEEAAA-098C-41FB-84C8-791B71987223}"/>
              </a:ext>
            </a:extLst>
          </p:cNvPr>
          <p:cNvCxnSpPr>
            <a:cxnSpLocks/>
          </p:cNvCxnSpPr>
          <p:nvPr/>
        </p:nvCxnSpPr>
        <p:spPr>
          <a:xfrm rot="1200000">
            <a:off x="1440790" y="3502192"/>
            <a:ext cx="1478604"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2E80F293-5A3A-49D7-9FB0-4EA314773CBC}"/>
              </a:ext>
            </a:extLst>
          </p:cNvPr>
          <p:cNvCxnSpPr>
            <a:cxnSpLocks/>
          </p:cNvCxnSpPr>
          <p:nvPr/>
        </p:nvCxnSpPr>
        <p:spPr>
          <a:xfrm rot="-1200000">
            <a:off x="1440790" y="2631135"/>
            <a:ext cx="1478604" cy="0"/>
          </a:xfrm>
          <a:prstGeom prst="line">
            <a:avLst/>
          </a:prstGeom>
          <a:ln w="25400">
            <a:prstDash val="sysDash"/>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61E8F1C4-2F04-4740-A38D-C38267CE2F43}"/>
              </a:ext>
            </a:extLst>
          </p:cNvPr>
          <p:cNvCxnSpPr/>
          <p:nvPr/>
        </p:nvCxnSpPr>
        <p:spPr>
          <a:xfrm>
            <a:off x="2052528" y="2195519"/>
            <a:ext cx="72025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479F2C61-3572-4026-9595-AF014D5DB9DA}"/>
              </a:ext>
            </a:extLst>
          </p:cNvPr>
          <p:cNvSpPr txBox="1"/>
          <p:nvPr/>
        </p:nvSpPr>
        <p:spPr>
          <a:xfrm>
            <a:off x="1921694" y="1904942"/>
            <a:ext cx="1040774" cy="307777"/>
          </a:xfrm>
          <a:prstGeom prst="rect">
            <a:avLst/>
          </a:prstGeom>
          <a:noFill/>
        </p:spPr>
        <p:txBody>
          <a:bodyPr wrap="square" rtlCol="0">
            <a:spAutoFit/>
          </a:bodyPr>
          <a:lstStyle/>
          <a:p>
            <a:r>
              <a:rPr lang="en-US" sz="1400" dirty="0"/>
              <a:t>Sequencing</a:t>
            </a:r>
          </a:p>
        </p:txBody>
      </p:sp>
      <p:cxnSp>
        <p:nvCxnSpPr>
          <p:cNvPr id="45" name="Straight Connector 44">
            <a:extLst>
              <a:ext uri="{FF2B5EF4-FFF2-40B4-BE49-F238E27FC236}">
                <a16:creationId xmlns:a16="http://schemas.microsoft.com/office/drawing/2014/main" id="{E488975E-ADD3-4778-B66B-2299F6814D8F}"/>
              </a:ext>
            </a:extLst>
          </p:cNvPr>
          <p:cNvCxnSpPr/>
          <p:nvPr/>
        </p:nvCxnSpPr>
        <p:spPr>
          <a:xfrm>
            <a:off x="6170571" y="2617969"/>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DFD277E-266D-4DA4-B85F-E8D7E01F5FE8}"/>
              </a:ext>
            </a:extLst>
          </p:cNvPr>
          <p:cNvCxnSpPr>
            <a:cxnSpLocks/>
          </p:cNvCxnSpPr>
          <p:nvPr/>
        </p:nvCxnSpPr>
        <p:spPr>
          <a:xfrm>
            <a:off x="5633932" y="2750998"/>
            <a:ext cx="183690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70624E3A-5E88-4E24-B24D-D830DB366D71}"/>
              </a:ext>
            </a:extLst>
          </p:cNvPr>
          <p:cNvCxnSpPr/>
          <p:nvPr/>
        </p:nvCxnSpPr>
        <p:spPr>
          <a:xfrm>
            <a:off x="6170571" y="2997193"/>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7358B60B-39BA-4F09-8CBF-F97D69A23FE3}"/>
              </a:ext>
            </a:extLst>
          </p:cNvPr>
          <p:cNvCxnSpPr/>
          <p:nvPr/>
        </p:nvCxnSpPr>
        <p:spPr>
          <a:xfrm>
            <a:off x="5462077" y="3117612"/>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0C2735A-1C4F-405A-9BD8-79CCBD7001A9}"/>
              </a:ext>
            </a:extLst>
          </p:cNvPr>
          <p:cNvCxnSpPr>
            <a:cxnSpLocks/>
          </p:cNvCxnSpPr>
          <p:nvPr/>
        </p:nvCxnSpPr>
        <p:spPr>
          <a:xfrm>
            <a:off x="6979592" y="3117612"/>
            <a:ext cx="67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9757A136-CD15-46E0-BB2A-7EDDE6FAAEEF}"/>
              </a:ext>
            </a:extLst>
          </p:cNvPr>
          <p:cNvCxnSpPr/>
          <p:nvPr/>
        </p:nvCxnSpPr>
        <p:spPr>
          <a:xfrm>
            <a:off x="5757149" y="3266114"/>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E459C621-73E7-426B-81ED-D37B96A7444B}"/>
              </a:ext>
            </a:extLst>
          </p:cNvPr>
          <p:cNvCxnSpPr/>
          <p:nvPr/>
        </p:nvCxnSpPr>
        <p:spPr>
          <a:xfrm>
            <a:off x="6125179" y="3385226"/>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4530FFE8-844C-4335-81BF-663A80ECC702}"/>
              </a:ext>
            </a:extLst>
          </p:cNvPr>
          <p:cNvCxnSpPr>
            <a:cxnSpLocks/>
          </p:cNvCxnSpPr>
          <p:nvPr/>
        </p:nvCxnSpPr>
        <p:spPr>
          <a:xfrm>
            <a:off x="5757149" y="3529035"/>
            <a:ext cx="5950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82B6B056-9A40-4DD5-90A8-923BA8D16BDF}"/>
              </a:ext>
            </a:extLst>
          </p:cNvPr>
          <p:cNvCxnSpPr>
            <a:cxnSpLocks/>
          </p:cNvCxnSpPr>
          <p:nvPr/>
        </p:nvCxnSpPr>
        <p:spPr>
          <a:xfrm>
            <a:off x="5604749" y="2895238"/>
            <a:ext cx="67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9298673D-5402-49A9-AAB7-9DA3789DA644}"/>
              </a:ext>
            </a:extLst>
          </p:cNvPr>
          <p:cNvCxnSpPr>
            <a:cxnSpLocks/>
          </p:cNvCxnSpPr>
          <p:nvPr/>
        </p:nvCxnSpPr>
        <p:spPr>
          <a:xfrm>
            <a:off x="6032766" y="3721865"/>
            <a:ext cx="16196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D547AA48-D6F1-4C8C-9348-8689365EF874}"/>
              </a:ext>
            </a:extLst>
          </p:cNvPr>
          <p:cNvCxnSpPr/>
          <p:nvPr/>
        </p:nvCxnSpPr>
        <p:spPr>
          <a:xfrm>
            <a:off x="6501316" y="3529035"/>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52CA3C9D-D467-4F19-9173-7B1608160A45}"/>
              </a:ext>
            </a:extLst>
          </p:cNvPr>
          <p:cNvCxnSpPr>
            <a:cxnSpLocks/>
          </p:cNvCxnSpPr>
          <p:nvPr/>
        </p:nvCxnSpPr>
        <p:spPr>
          <a:xfrm>
            <a:off x="5747422" y="2492633"/>
            <a:ext cx="12321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23D96AD4-85CF-46DD-9D79-970139D0ACA1}"/>
              </a:ext>
            </a:extLst>
          </p:cNvPr>
          <p:cNvCxnSpPr/>
          <p:nvPr/>
        </p:nvCxnSpPr>
        <p:spPr>
          <a:xfrm>
            <a:off x="3941648" y="3141175"/>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8CD6AA37-1AA7-43D6-8D38-7894F5D82551}"/>
              </a:ext>
            </a:extLst>
          </p:cNvPr>
          <p:cNvCxnSpPr/>
          <p:nvPr/>
        </p:nvCxnSpPr>
        <p:spPr>
          <a:xfrm>
            <a:off x="3459280" y="3385226"/>
            <a:ext cx="411061" cy="0"/>
          </a:xfrm>
          <a:prstGeom prst="line">
            <a:avLst/>
          </a:prstGeom>
          <a:ln w="25400"/>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C659EB8C-59E0-4935-A7A1-40BEDB79145A}"/>
              </a:ext>
            </a:extLst>
          </p:cNvPr>
          <p:cNvCxnSpPr/>
          <p:nvPr/>
        </p:nvCxnSpPr>
        <p:spPr>
          <a:xfrm>
            <a:off x="3428519" y="2583308"/>
            <a:ext cx="411061" cy="0"/>
          </a:xfrm>
          <a:prstGeom prst="line">
            <a:avLst/>
          </a:prstGeom>
          <a:ln w="25400"/>
        </p:spPr>
        <p:style>
          <a:lnRef idx="1">
            <a:schemeClr val="dk1"/>
          </a:lnRef>
          <a:fillRef idx="0">
            <a:schemeClr val="dk1"/>
          </a:fillRef>
          <a:effectRef idx="0">
            <a:schemeClr val="dk1"/>
          </a:effectRef>
          <a:fontRef idx="minor">
            <a:schemeClr val="tx1"/>
          </a:fontRef>
        </p:style>
      </p:cxnSp>
      <p:sp>
        <p:nvSpPr>
          <p:cNvPr id="69" name="Left Brace 68">
            <a:extLst>
              <a:ext uri="{FF2B5EF4-FFF2-40B4-BE49-F238E27FC236}">
                <a16:creationId xmlns:a16="http://schemas.microsoft.com/office/drawing/2014/main" id="{56FB691E-D560-4D7A-85BF-B348AD002C70}"/>
              </a:ext>
            </a:extLst>
          </p:cNvPr>
          <p:cNvSpPr/>
          <p:nvPr/>
        </p:nvSpPr>
        <p:spPr>
          <a:xfrm rot="5400000">
            <a:off x="6237760" y="1701715"/>
            <a:ext cx="201640" cy="1223654"/>
          </a:xfrm>
          <a:prstGeom prst="leftBrace">
            <a:avLst/>
          </a:prstGeom>
          <a:ln>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0" name="TextBox 69">
                <a:extLst>
                  <a:ext uri="{FF2B5EF4-FFF2-40B4-BE49-F238E27FC236}">
                    <a16:creationId xmlns:a16="http://schemas.microsoft.com/office/drawing/2014/main" id="{9C3E9952-A13F-4B4F-AE03-577BE213A1C4}"/>
                  </a:ext>
                </a:extLst>
              </p:cNvPr>
              <p:cNvSpPr txBox="1"/>
              <p:nvPr/>
            </p:nvSpPr>
            <p:spPr>
              <a:xfrm>
                <a:off x="5852895" y="1861842"/>
                <a:ext cx="10416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solidFill>
                            <a:schemeClr val="accent1"/>
                          </a:solidFill>
                          <a:latin typeface="Cambria Math" panose="02040503050406030204" pitchFamily="18" charset="0"/>
                        </a:rPr>
                        <m:t>𝐿</m:t>
                      </m:r>
                      <m:r>
                        <a:rPr lang="en-US" b="0" i="1" smtClean="0">
                          <a:solidFill>
                            <a:schemeClr val="accent1"/>
                          </a:solidFill>
                          <a:latin typeface="Cambria Math" panose="02040503050406030204" pitchFamily="18" charset="0"/>
                        </a:rPr>
                        <m:t>≈</m:t>
                      </m:r>
                      <m:sSup>
                        <m:sSupPr>
                          <m:ctrlPr>
                            <a:rPr lang="en-US" b="0" i="1" smtClean="0">
                              <a:solidFill>
                                <a:schemeClr val="accent1"/>
                              </a:solidFill>
                              <a:latin typeface="Cambria Math" panose="02040503050406030204" pitchFamily="18" charset="0"/>
                            </a:rPr>
                          </m:ctrlPr>
                        </m:sSupPr>
                        <m:e>
                          <m:r>
                            <a:rPr lang="en-US" b="0" i="1" smtClean="0">
                              <a:solidFill>
                                <a:schemeClr val="accent1"/>
                              </a:solidFill>
                              <a:latin typeface="Cambria Math" panose="02040503050406030204" pitchFamily="18" charset="0"/>
                            </a:rPr>
                            <m:t>10</m:t>
                          </m:r>
                        </m:e>
                        <m:sup>
                          <m:r>
                            <a:rPr lang="en-US" b="0" i="1" smtClean="0">
                              <a:solidFill>
                                <a:schemeClr val="accent1"/>
                              </a:solidFill>
                              <a:latin typeface="Cambria Math" panose="02040503050406030204" pitchFamily="18" charset="0"/>
                            </a:rPr>
                            <m:t>4</m:t>
                          </m:r>
                        </m:sup>
                      </m:sSup>
                    </m:oMath>
                  </m:oMathPara>
                </a14:m>
                <a:endParaRPr lang="en-US" dirty="0">
                  <a:solidFill>
                    <a:schemeClr val="accent1"/>
                  </a:solidFill>
                </a:endParaRPr>
              </a:p>
            </p:txBody>
          </p:sp>
        </mc:Choice>
        <mc:Fallback xmlns="">
          <p:sp>
            <p:nvSpPr>
              <p:cNvPr id="70" name="TextBox 69">
                <a:extLst>
                  <a:ext uri="{FF2B5EF4-FFF2-40B4-BE49-F238E27FC236}">
                    <a16:creationId xmlns:a16="http://schemas.microsoft.com/office/drawing/2014/main" id="{9C3E9952-A13F-4B4F-AE03-577BE213A1C4}"/>
                  </a:ext>
                </a:extLst>
              </p:cNvPr>
              <p:cNvSpPr txBox="1">
                <a:spLocks noRot="1" noChangeAspect="1" noMove="1" noResize="1" noEditPoints="1" noAdjustHandles="1" noChangeArrowheads="1" noChangeShapeType="1" noTextEdit="1"/>
              </p:cNvSpPr>
              <p:nvPr/>
            </p:nvSpPr>
            <p:spPr>
              <a:xfrm>
                <a:off x="5852895" y="1861842"/>
                <a:ext cx="1041632" cy="369332"/>
              </a:xfrm>
              <a:prstGeom prst="rect">
                <a:avLst/>
              </a:prstGeom>
              <a:blipFill>
                <a:blip r:embed="rId4"/>
                <a:stretch>
                  <a:fillRect/>
                </a:stretch>
              </a:blipFill>
            </p:spPr>
            <p:txBody>
              <a:bodyPr/>
              <a:lstStyle/>
              <a:p>
                <a:r>
                  <a:rPr lang="en-US">
                    <a:noFill/>
                  </a:rPr>
                  <a:t> </a:t>
                </a:r>
              </a:p>
            </p:txBody>
          </p:sp>
        </mc:Fallback>
      </mc:AlternateContent>
      <p:sp>
        <p:nvSpPr>
          <p:cNvPr id="71" name="TextBox 70">
            <a:extLst>
              <a:ext uri="{FF2B5EF4-FFF2-40B4-BE49-F238E27FC236}">
                <a16:creationId xmlns:a16="http://schemas.microsoft.com/office/drawing/2014/main" id="{FD2D6320-FB8E-4BDD-A627-D2D9C9911BEF}"/>
              </a:ext>
            </a:extLst>
          </p:cNvPr>
          <p:cNvSpPr txBox="1"/>
          <p:nvPr/>
        </p:nvSpPr>
        <p:spPr>
          <a:xfrm>
            <a:off x="5516261" y="3972778"/>
            <a:ext cx="2438038" cy="369332"/>
          </a:xfrm>
          <a:prstGeom prst="rect">
            <a:avLst/>
          </a:prstGeom>
          <a:noFill/>
        </p:spPr>
        <p:txBody>
          <a:bodyPr wrap="square" rtlCol="0">
            <a:spAutoFit/>
          </a:bodyPr>
          <a:lstStyle/>
          <a:p>
            <a:r>
              <a:rPr lang="en-US" dirty="0">
                <a:solidFill>
                  <a:schemeClr val="accent1"/>
                </a:solidFill>
              </a:rPr>
              <a:t>Thousands of “Contigs”</a:t>
            </a:r>
          </a:p>
        </p:txBody>
      </p:sp>
      <p:sp>
        <p:nvSpPr>
          <p:cNvPr id="75" name="Arrow: Right 74">
            <a:extLst>
              <a:ext uri="{FF2B5EF4-FFF2-40B4-BE49-F238E27FC236}">
                <a16:creationId xmlns:a16="http://schemas.microsoft.com/office/drawing/2014/main" id="{0887A03E-A1E2-406A-A403-DF83B26EFBEB}"/>
              </a:ext>
            </a:extLst>
          </p:cNvPr>
          <p:cNvSpPr/>
          <p:nvPr/>
        </p:nvSpPr>
        <p:spPr>
          <a:xfrm>
            <a:off x="4565101" y="2974498"/>
            <a:ext cx="665134" cy="233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378BEE-81B4-4F91-B032-0D4AC061902E}"/>
              </a:ext>
            </a:extLst>
          </p:cNvPr>
          <p:cNvSpPr txBox="1"/>
          <p:nvPr/>
        </p:nvSpPr>
        <p:spPr>
          <a:xfrm>
            <a:off x="4422833" y="2730198"/>
            <a:ext cx="949670" cy="307777"/>
          </a:xfrm>
          <a:prstGeom prst="rect">
            <a:avLst/>
          </a:prstGeom>
          <a:noFill/>
        </p:spPr>
        <p:txBody>
          <a:bodyPr wrap="square" rtlCol="0">
            <a:spAutoFit/>
          </a:bodyPr>
          <a:lstStyle/>
          <a:p>
            <a:r>
              <a:rPr lang="en-US" sz="1400" dirty="0"/>
              <a:t>Assembly</a:t>
            </a:r>
          </a:p>
        </p:txBody>
      </p:sp>
      <p:graphicFrame>
        <p:nvGraphicFramePr>
          <p:cNvPr id="79" name="Chart 78">
            <a:extLst>
              <a:ext uri="{FF2B5EF4-FFF2-40B4-BE49-F238E27FC236}">
                <a16:creationId xmlns:a16="http://schemas.microsoft.com/office/drawing/2014/main" id="{14E1656A-0DAA-41F4-9973-E5638724ED0D}"/>
              </a:ext>
            </a:extLst>
          </p:cNvPr>
          <p:cNvGraphicFramePr/>
          <p:nvPr>
            <p:extLst>
              <p:ext uri="{D42A27DB-BD31-4B8C-83A1-F6EECF244321}">
                <p14:modId xmlns:p14="http://schemas.microsoft.com/office/powerpoint/2010/main" val="1772661219"/>
              </p:ext>
            </p:extLst>
          </p:nvPr>
        </p:nvGraphicFramePr>
        <p:xfrm>
          <a:off x="8427393" y="1631593"/>
          <a:ext cx="3807415" cy="2345911"/>
        </p:xfrm>
        <a:graphic>
          <a:graphicData uri="http://schemas.openxmlformats.org/drawingml/2006/chart">
            <c:chart xmlns:c="http://schemas.openxmlformats.org/drawingml/2006/chart" xmlns:r="http://schemas.openxmlformats.org/officeDocument/2006/relationships" r:id="rId5"/>
          </a:graphicData>
        </a:graphic>
      </p:graphicFrame>
      <p:sp>
        <p:nvSpPr>
          <p:cNvPr id="80" name="TextBox 79">
            <a:extLst>
              <a:ext uri="{FF2B5EF4-FFF2-40B4-BE49-F238E27FC236}">
                <a16:creationId xmlns:a16="http://schemas.microsoft.com/office/drawing/2014/main" id="{EB87B97B-369C-4DBE-8D5C-D4BF06184AD2}"/>
              </a:ext>
            </a:extLst>
          </p:cNvPr>
          <p:cNvSpPr txBox="1"/>
          <p:nvPr/>
        </p:nvSpPr>
        <p:spPr>
          <a:xfrm>
            <a:off x="11070077" y="1881746"/>
            <a:ext cx="758757" cy="276999"/>
          </a:xfrm>
          <a:prstGeom prst="rect">
            <a:avLst/>
          </a:prstGeom>
          <a:noFill/>
        </p:spPr>
        <p:txBody>
          <a:bodyPr wrap="square" rtlCol="0">
            <a:spAutoFit/>
          </a:bodyPr>
          <a:lstStyle/>
          <a:p>
            <a:r>
              <a:rPr lang="en-US" sz="1200" dirty="0"/>
              <a:t>E. Coli</a:t>
            </a:r>
          </a:p>
        </p:txBody>
      </p:sp>
      <p:sp>
        <p:nvSpPr>
          <p:cNvPr id="81" name="TextBox 80">
            <a:extLst>
              <a:ext uri="{FF2B5EF4-FFF2-40B4-BE49-F238E27FC236}">
                <a16:creationId xmlns:a16="http://schemas.microsoft.com/office/drawing/2014/main" id="{112BB7FD-1993-4A91-86E5-0CBBD6966F16}"/>
              </a:ext>
            </a:extLst>
          </p:cNvPr>
          <p:cNvSpPr txBox="1"/>
          <p:nvPr/>
        </p:nvSpPr>
        <p:spPr>
          <a:xfrm>
            <a:off x="11223371" y="3139886"/>
            <a:ext cx="829506" cy="276999"/>
          </a:xfrm>
          <a:prstGeom prst="rect">
            <a:avLst/>
          </a:prstGeom>
          <a:noFill/>
        </p:spPr>
        <p:txBody>
          <a:bodyPr wrap="square" rtlCol="0">
            <a:spAutoFit/>
          </a:bodyPr>
          <a:lstStyle/>
          <a:p>
            <a:r>
              <a:rPr lang="en-US" sz="1200" dirty="0"/>
              <a:t>S. Aureus</a:t>
            </a:r>
          </a:p>
        </p:txBody>
      </p:sp>
      <p:sp>
        <p:nvSpPr>
          <p:cNvPr id="82" name="TextBox 81">
            <a:extLst>
              <a:ext uri="{FF2B5EF4-FFF2-40B4-BE49-F238E27FC236}">
                <a16:creationId xmlns:a16="http://schemas.microsoft.com/office/drawing/2014/main" id="{5C574C5C-0FFD-443A-A51E-2339D0F4FCBD}"/>
              </a:ext>
            </a:extLst>
          </p:cNvPr>
          <p:cNvSpPr txBox="1"/>
          <p:nvPr/>
        </p:nvSpPr>
        <p:spPr>
          <a:xfrm>
            <a:off x="9824935" y="3776958"/>
            <a:ext cx="1186775" cy="276999"/>
          </a:xfrm>
          <a:prstGeom prst="rect">
            <a:avLst/>
          </a:prstGeom>
          <a:noFill/>
        </p:spPr>
        <p:txBody>
          <a:bodyPr wrap="square" rtlCol="0">
            <a:spAutoFit/>
          </a:bodyPr>
          <a:lstStyle/>
          <a:p>
            <a:r>
              <a:rPr lang="en-US" sz="1200" dirty="0"/>
              <a:t>K. Pneumoniae</a:t>
            </a:r>
          </a:p>
        </p:txBody>
      </p:sp>
      <p:sp>
        <p:nvSpPr>
          <p:cNvPr id="83" name="TextBox 82">
            <a:extLst>
              <a:ext uri="{FF2B5EF4-FFF2-40B4-BE49-F238E27FC236}">
                <a16:creationId xmlns:a16="http://schemas.microsoft.com/office/drawing/2014/main" id="{BF097393-064B-4037-AA61-9D6DCCE1D0E4}"/>
              </a:ext>
            </a:extLst>
          </p:cNvPr>
          <p:cNvSpPr txBox="1"/>
          <p:nvPr/>
        </p:nvSpPr>
        <p:spPr>
          <a:xfrm>
            <a:off x="8744323" y="3405166"/>
            <a:ext cx="871532" cy="276999"/>
          </a:xfrm>
          <a:prstGeom prst="rect">
            <a:avLst/>
          </a:prstGeom>
          <a:noFill/>
        </p:spPr>
        <p:txBody>
          <a:bodyPr wrap="square" rtlCol="0">
            <a:spAutoFit/>
          </a:bodyPr>
          <a:lstStyle/>
          <a:p>
            <a:r>
              <a:rPr lang="en-US" sz="1200" dirty="0"/>
              <a:t>Salmonella</a:t>
            </a:r>
          </a:p>
        </p:txBody>
      </p:sp>
      <p:sp>
        <p:nvSpPr>
          <p:cNvPr id="84" name="TextBox 83">
            <a:extLst>
              <a:ext uri="{FF2B5EF4-FFF2-40B4-BE49-F238E27FC236}">
                <a16:creationId xmlns:a16="http://schemas.microsoft.com/office/drawing/2014/main" id="{A1597714-D68E-468C-B64D-B61D9455C2EC}"/>
              </a:ext>
            </a:extLst>
          </p:cNvPr>
          <p:cNvSpPr txBox="1"/>
          <p:nvPr/>
        </p:nvSpPr>
        <p:spPr>
          <a:xfrm>
            <a:off x="8946908" y="2952337"/>
            <a:ext cx="421531" cy="276999"/>
          </a:xfrm>
          <a:prstGeom prst="rect">
            <a:avLst/>
          </a:prstGeom>
          <a:noFill/>
        </p:spPr>
        <p:txBody>
          <a:bodyPr wrap="square" rtlCol="0">
            <a:spAutoFit/>
          </a:bodyPr>
          <a:lstStyle/>
          <a:p>
            <a:r>
              <a:rPr lang="en-US" sz="1200" dirty="0"/>
              <a:t>???</a:t>
            </a:r>
          </a:p>
        </p:txBody>
      </p:sp>
      <p:sp>
        <p:nvSpPr>
          <p:cNvPr id="85" name="TextBox 84">
            <a:extLst>
              <a:ext uri="{FF2B5EF4-FFF2-40B4-BE49-F238E27FC236}">
                <a16:creationId xmlns:a16="http://schemas.microsoft.com/office/drawing/2014/main" id="{1446B75B-F153-46F4-A4DB-E3DFC270369E}"/>
              </a:ext>
            </a:extLst>
          </p:cNvPr>
          <p:cNvSpPr txBox="1"/>
          <p:nvPr/>
        </p:nvSpPr>
        <p:spPr>
          <a:xfrm>
            <a:off x="9020204" y="2171696"/>
            <a:ext cx="421531" cy="276999"/>
          </a:xfrm>
          <a:prstGeom prst="rect">
            <a:avLst/>
          </a:prstGeom>
          <a:noFill/>
        </p:spPr>
        <p:txBody>
          <a:bodyPr wrap="square" rtlCol="0">
            <a:spAutoFit/>
          </a:bodyPr>
          <a:lstStyle/>
          <a:p>
            <a:r>
              <a:rPr lang="en-US" sz="1200" dirty="0"/>
              <a:t>???</a:t>
            </a:r>
          </a:p>
        </p:txBody>
      </p:sp>
      <p:sp>
        <p:nvSpPr>
          <p:cNvPr id="86" name="Arrow: Right 85">
            <a:extLst>
              <a:ext uri="{FF2B5EF4-FFF2-40B4-BE49-F238E27FC236}">
                <a16:creationId xmlns:a16="http://schemas.microsoft.com/office/drawing/2014/main" id="{A37F87AA-25DF-4B6A-94A0-786B006E4039}"/>
              </a:ext>
            </a:extLst>
          </p:cNvPr>
          <p:cNvSpPr/>
          <p:nvPr/>
        </p:nvSpPr>
        <p:spPr>
          <a:xfrm>
            <a:off x="7888734" y="2980978"/>
            <a:ext cx="665134" cy="233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B24A3741-1BFD-498A-A241-FC6DEC0E037D}"/>
              </a:ext>
            </a:extLst>
          </p:cNvPr>
          <p:cNvSpPr txBox="1"/>
          <p:nvPr/>
        </p:nvSpPr>
        <p:spPr>
          <a:xfrm>
            <a:off x="7585328" y="2726841"/>
            <a:ext cx="1264484" cy="307777"/>
          </a:xfrm>
          <a:prstGeom prst="rect">
            <a:avLst/>
          </a:prstGeom>
          <a:noFill/>
        </p:spPr>
        <p:txBody>
          <a:bodyPr wrap="square" rtlCol="0">
            <a:spAutoFit/>
          </a:bodyPr>
          <a:lstStyle/>
          <a:p>
            <a:r>
              <a:rPr lang="en-US" sz="1400" dirty="0"/>
              <a:t>Metagenomics</a:t>
            </a:r>
          </a:p>
        </p:txBody>
      </p:sp>
      <p:sp>
        <p:nvSpPr>
          <p:cNvPr id="88" name="Rectangle: Rounded Corners 87">
            <a:extLst>
              <a:ext uri="{FF2B5EF4-FFF2-40B4-BE49-F238E27FC236}">
                <a16:creationId xmlns:a16="http://schemas.microsoft.com/office/drawing/2014/main" id="{2CB4BFB7-E7B0-4630-9895-EAEDCFAC22B4}"/>
              </a:ext>
            </a:extLst>
          </p:cNvPr>
          <p:cNvSpPr/>
          <p:nvPr/>
        </p:nvSpPr>
        <p:spPr>
          <a:xfrm>
            <a:off x="5423165" y="1643248"/>
            <a:ext cx="6577687" cy="2887372"/>
          </a:xfrm>
          <a:prstGeom prst="roundRect">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Content Placeholder 2">
            <a:extLst>
              <a:ext uri="{FF2B5EF4-FFF2-40B4-BE49-F238E27FC236}">
                <a16:creationId xmlns:a16="http://schemas.microsoft.com/office/drawing/2014/main" id="{C012D351-A498-45B8-B06F-D4F90DBC2FB5}"/>
              </a:ext>
            </a:extLst>
          </p:cNvPr>
          <p:cNvSpPr txBox="1">
            <a:spLocks/>
          </p:cNvSpPr>
          <p:nvPr/>
        </p:nvSpPr>
        <p:spPr>
          <a:xfrm>
            <a:off x="825047" y="4740061"/>
            <a:ext cx="10058400" cy="508076"/>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Samples contain many species of microorganisms</a:t>
            </a:r>
          </a:p>
        </p:txBody>
      </p:sp>
      <p:sp>
        <p:nvSpPr>
          <p:cNvPr id="90" name="TextBox 89">
            <a:extLst>
              <a:ext uri="{FF2B5EF4-FFF2-40B4-BE49-F238E27FC236}">
                <a16:creationId xmlns:a16="http://schemas.microsoft.com/office/drawing/2014/main" id="{AA549982-448B-4B34-B774-342B194E16B0}"/>
              </a:ext>
            </a:extLst>
          </p:cNvPr>
          <p:cNvSpPr txBox="1"/>
          <p:nvPr/>
        </p:nvSpPr>
        <p:spPr>
          <a:xfrm>
            <a:off x="9599684" y="3972778"/>
            <a:ext cx="1906979" cy="369332"/>
          </a:xfrm>
          <a:prstGeom prst="rect">
            <a:avLst/>
          </a:prstGeom>
          <a:noFill/>
        </p:spPr>
        <p:txBody>
          <a:bodyPr wrap="square" rtlCol="0">
            <a:spAutoFit/>
          </a:bodyPr>
          <a:lstStyle/>
          <a:p>
            <a:r>
              <a:rPr lang="en-US" dirty="0">
                <a:solidFill>
                  <a:schemeClr val="accent1"/>
                </a:solidFill>
              </a:rPr>
              <a:t>Species Profile</a:t>
            </a:r>
          </a:p>
        </p:txBody>
      </p:sp>
      <p:sp>
        <p:nvSpPr>
          <p:cNvPr id="91" name="Content Placeholder 2">
            <a:extLst>
              <a:ext uri="{FF2B5EF4-FFF2-40B4-BE49-F238E27FC236}">
                <a16:creationId xmlns:a16="http://schemas.microsoft.com/office/drawing/2014/main" id="{C70CBACC-3A62-4565-9D72-090876D3B0ED}"/>
              </a:ext>
            </a:extLst>
          </p:cNvPr>
          <p:cNvSpPr txBox="1">
            <a:spLocks/>
          </p:cNvSpPr>
          <p:nvPr/>
        </p:nvSpPr>
        <p:spPr>
          <a:xfrm>
            <a:off x="825047" y="5747590"/>
            <a:ext cx="10058400" cy="49290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Profile provides insight into health and diversity of samples</a:t>
            </a:r>
          </a:p>
        </p:txBody>
      </p:sp>
      <p:sp>
        <p:nvSpPr>
          <p:cNvPr id="66" name="TextBox 65">
            <a:extLst>
              <a:ext uri="{FF2B5EF4-FFF2-40B4-BE49-F238E27FC236}">
                <a16:creationId xmlns:a16="http://schemas.microsoft.com/office/drawing/2014/main" id="{BA1DE5FB-C247-4DBB-B4F4-C2CA80E6A473}"/>
              </a:ext>
            </a:extLst>
          </p:cNvPr>
          <p:cNvSpPr txBox="1"/>
          <p:nvPr/>
        </p:nvSpPr>
        <p:spPr>
          <a:xfrm>
            <a:off x="267569" y="3972778"/>
            <a:ext cx="2064569" cy="553998"/>
          </a:xfrm>
          <a:prstGeom prst="rect">
            <a:avLst/>
          </a:prstGeom>
          <a:noFill/>
        </p:spPr>
        <p:txBody>
          <a:bodyPr wrap="square" rtlCol="0">
            <a:spAutoFit/>
          </a:bodyPr>
          <a:lstStyle/>
          <a:p>
            <a:pPr algn="ctr"/>
            <a:r>
              <a:rPr lang="en-US" dirty="0">
                <a:solidFill>
                  <a:schemeClr val="accent1"/>
                </a:solidFill>
              </a:rPr>
              <a:t>Sample </a:t>
            </a:r>
          </a:p>
          <a:p>
            <a:r>
              <a:rPr lang="en-US" sz="1200" dirty="0">
                <a:solidFill>
                  <a:schemeClr val="accent1"/>
                </a:solidFill>
              </a:rPr>
              <a:t>(e.g. Microbiome, Soil, Ocean)</a:t>
            </a:r>
          </a:p>
        </p:txBody>
      </p:sp>
      <p:cxnSp>
        <p:nvCxnSpPr>
          <p:cNvPr id="67" name="Straight Connector 66">
            <a:extLst>
              <a:ext uri="{FF2B5EF4-FFF2-40B4-BE49-F238E27FC236}">
                <a16:creationId xmlns:a16="http://schemas.microsoft.com/office/drawing/2014/main" id="{6B42551E-EF3C-4E30-A233-33E7F1217CBD}"/>
              </a:ext>
            </a:extLst>
          </p:cNvPr>
          <p:cNvCxnSpPr>
            <a:cxnSpLocks/>
          </p:cNvCxnSpPr>
          <p:nvPr/>
        </p:nvCxnSpPr>
        <p:spPr>
          <a:xfrm>
            <a:off x="4320550" y="1607064"/>
            <a:ext cx="568267"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68" name="Straight Connector 67">
            <a:extLst>
              <a:ext uri="{FF2B5EF4-FFF2-40B4-BE49-F238E27FC236}">
                <a16:creationId xmlns:a16="http://schemas.microsoft.com/office/drawing/2014/main" id="{FD5E0B4E-8A10-45A9-BDF0-EA1EA44AB355}"/>
              </a:ext>
            </a:extLst>
          </p:cNvPr>
          <p:cNvCxnSpPr>
            <a:cxnSpLocks/>
          </p:cNvCxnSpPr>
          <p:nvPr/>
        </p:nvCxnSpPr>
        <p:spPr>
          <a:xfrm>
            <a:off x="4700760" y="1697276"/>
            <a:ext cx="580680"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sp>
        <p:nvSpPr>
          <p:cNvPr id="94" name="TextBox 93">
            <a:extLst>
              <a:ext uri="{FF2B5EF4-FFF2-40B4-BE49-F238E27FC236}">
                <a16:creationId xmlns:a16="http://schemas.microsoft.com/office/drawing/2014/main" id="{0AAB6BB5-611C-4AA7-8EEB-4243A03758E7}"/>
              </a:ext>
            </a:extLst>
          </p:cNvPr>
          <p:cNvSpPr txBox="1"/>
          <p:nvPr/>
        </p:nvSpPr>
        <p:spPr>
          <a:xfrm>
            <a:off x="3639764" y="1385938"/>
            <a:ext cx="596385" cy="276999"/>
          </a:xfrm>
          <a:prstGeom prst="rect">
            <a:avLst/>
          </a:prstGeom>
          <a:noFill/>
        </p:spPr>
        <p:txBody>
          <a:bodyPr wrap="square" rtlCol="0">
            <a:spAutoFit/>
          </a:bodyPr>
          <a:lstStyle/>
          <a:p>
            <a:pPr algn="ctr"/>
            <a:r>
              <a:rPr lang="en-US" sz="1200" dirty="0"/>
              <a:t>Reads</a:t>
            </a:r>
          </a:p>
        </p:txBody>
      </p:sp>
      <p:cxnSp>
        <p:nvCxnSpPr>
          <p:cNvPr id="78" name="Straight Connector 77">
            <a:extLst>
              <a:ext uri="{FF2B5EF4-FFF2-40B4-BE49-F238E27FC236}">
                <a16:creationId xmlns:a16="http://schemas.microsoft.com/office/drawing/2014/main" id="{B2ED0C88-51A2-4992-9891-1D14CF729848}"/>
              </a:ext>
            </a:extLst>
          </p:cNvPr>
          <p:cNvCxnSpPr>
            <a:cxnSpLocks/>
          </p:cNvCxnSpPr>
          <p:nvPr/>
        </p:nvCxnSpPr>
        <p:spPr>
          <a:xfrm>
            <a:off x="4494979" y="1781569"/>
            <a:ext cx="568267" cy="0"/>
          </a:xfrm>
          <a:prstGeom prst="line">
            <a:avLst/>
          </a:prstGeom>
          <a:ln w="19050">
            <a:solidFill>
              <a:srgbClr val="FF0000"/>
            </a:solidFill>
          </a:ln>
        </p:spPr>
        <p:style>
          <a:lnRef idx="1">
            <a:schemeClr val="dk1"/>
          </a:lnRef>
          <a:fillRef idx="0">
            <a:schemeClr val="dk1"/>
          </a:fillRef>
          <a:effectRef idx="0">
            <a:schemeClr val="dk1"/>
          </a:effectRef>
          <a:fontRef idx="minor">
            <a:schemeClr val="tx1"/>
          </a:fontRef>
        </p:style>
      </p:cxnSp>
      <p:cxnSp>
        <p:nvCxnSpPr>
          <p:cNvPr id="95" name="Straight Connector 94">
            <a:extLst>
              <a:ext uri="{FF2B5EF4-FFF2-40B4-BE49-F238E27FC236}">
                <a16:creationId xmlns:a16="http://schemas.microsoft.com/office/drawing/2014/main" id="{D4B3099D-CA0F-4CB4-8EE6-E2B6720AAB8E}"/>
              </a:ext>
            </a:extLst>
          </p:cNvPr>
          <p:cNvCxnSpPr>
            <a:cxnSpLocks/>
          </p:cNvCxnSpPr>
          <p:nvPr/>
        </p:nvCxnSpPr>
        <p:spPr>
          <a:xfrm>
            <a:off x="4320550" y="1904942"/>
            <a:ext cx="960890" cy="0"/>
          </a:xfrm>
          <a:prstGeom prst="line">
            <a:avLst/>
          </a:prstGeom>
          <a:ln w="38100">
            <a:solidFill>
              <a:srgbClr val="FF0000"/>
            </a:solidFill>
          </a:ln>
        </p:spPr>
        <p:style>
          <a:lnRef idx="1">
            <a:schemeClr val="dk1"/>
          </a:lnRef>
          <a:fillRef idx="0">
            <a:schemeClr val="dk1"/>
          </a:fillRef>
          <a:effectRef idx="0">
            <a:schemeClr val="dk1"/>
          </a:effectRef>
          <a:fontRef idx="minor">
            <a:schemeClr val="tx1"/>
          </a:fontRef>
        </p:style>
      </p:cxnSp>
      <p:sp>
        <p:nvSpPr>
          <p:cNvPr id="6" name="Freeform: Shape 5">
            <a:extLst>
              <a:ext uri="{FF2B5EF4-FFF2-40B4-BE49-F238E27FC236}">
                <a16:creationId xmlns:a16="http://schemas.microsoft.com/office/drawing/2014/main" id="{BC1863C5-9B01-41CA-B8AB-527052FAF757}"/>
              </a:ext>
            </a:extLst>
          </p:cNvPr>
          <p:cNvSpPr/>
          <p:nvPr/>
        </p:nvSpPr>
        <p:spPr>
          <a:xfrm>
            <a:off x="4133850" y="1543886"/>
            <a:ext cx="157163" cy="56314"/>
          </a:xfrm>
          <a:custGeom>
            <a:avLst/>
            <a:gdLst>
              <a:gd name="connsiteX0" fmla="*/ 0 w 100013"/>
              <a:gd name="connsiteY0" fmla="*/ 0 h 38100"/>
              <a:gd name="connsiteX1" fmla="*/ 100013 w 100013"/>
              <a:gd name="connsiteY1" fmla="*/ 38100 h 38100"/>
            </a:gdLst>
            <a:ahLst/>
            <a:cxnLst>
              <a:cxn ang="0">
                <a:pos x="connsiteX0" y="connsiteY0"/>
              </a:cxn>
              <a:cxn ang="0">
                <a:pos x="connsiteX1" y="connsiteY1"/>
              </a:cxn>
            </a:cxnLst>
            <a:rect l="l" t="t" r="r" b="b"/>
            <a:pathLst>
              <a:path w="100013" h="38100">
                <a:moveTo>
                  <a:pt x="0" y="0"/>
                </a:moveTo>
                <a:lnTo>
                  <a:pt x="100013" y="38100"/>
                </a:ln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3070AAF0-9B21-44FA-A385-ADFC1B10FC75}"/>
              </a:ext>
            </a:extLst>
          </p:cNvPr>
          <p:cNvSpPr/>
          <p:nvPr/>
        </p:nvSpPr>
        <p:spPr>
          <a:xfrm>
            <a:off x="4133850" y="1571625"/>
            <a:ext cx="376238" cy="123825"/>
          </a:xfrm>
          <a:custGeom>
            <a:avLst/>
            <a:gdLst>
              <a:gd name="connsiteX0" fmla="*/ 0 w 376238"/>
              <a:gd name="connsiteY0" fmla="*/ 0 h 123825"/>
              <a:gd name="connsiteX1" fmla="*/ 95250 w 376238"/>
              <a:gd name="connsiteY1" fmla="*/ 95250 h 123825"/>
              <a:gd name="connsiteX2" fmla="*/ 376238 w 376238"/>
              <a:gd name="connsiteY2" fmla="*/ 123825 h 123825"/>
            </a:gdLst>
            <a:ahLst/>
            <a:cxnLst>
              <a:cxn ang="0">
                <a:pos x="connsiteX0" y="connsiteY0"/>
              </a:cxn>
              <a:cxn ang="0">
                <a:pos x="connsiteX1" y="connsiteY1"/>
              </a:cxn>
              <a:cxn ang="0">
                <a:pos x="connsiteX2" y="connsiteY2"/>
              </a:cxn>
            </a:cxnLst>
            <a:rect l="l" t="t" r="r" b="b"/>
            <a:pathLst>
              <a:path w="376238" h="123825">
                <a:moveTo>
                  <a:pt x="0" y="0"/>
                </a:moveTo>
                <a:cubicBezTo>
                  <a:pt x="16272" y="37306"/>
                  <a:pt x="32544" y="74613"/>
                  <a:pt x="95250" y="95250"/>
                </a:cubicBezTo>
                <a:cubicBezTo>
                  <a:pt x="157956" y="115887"/>
                  <a:pt x="267097" y="119856"/>
                  <a:pt x="376238" y="123825"/>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5B9EF-FDDB-4A2B-ADE1-5FE86FDF77DF}"/>
              </a:ext>
            </a:extLst>
          </p:cNvPr>
          <p:cNvSpPr/>
          <p:nvPr/>
        </p:nvSpPr>
        <p:spPr>
          <a:xfrm>
            <a:off x="4110038" y="1585913"/>
            <a:ext cx="280987" cy="176212"/>
          </a:xfrm>
          <a:custGeom>
            <a:avLst/>
            <a:gdLst>
              <a:gd name="connsiteX0" fmla="*/ 0 w 280987"/>
              <a:gd name="connsiteY0" fmla="*/ 0 h 176212"/>
              <a:gd name="connsiteX1" fmla="*/ 61912 w 280987"/>
              <a:gd name="connsiteY1" fmla="*/ 138112 h 176212"/>
              <a:gd name="connsiteX2" fmla="*/ 280987 w 280987"/>
              <a:gd name="connsiteY2" fmla="*/ 176212 h 176212"/>
            </a:gdLst>
            <a:ahLst/>
            <a:cxnLst>
              <a:cxn ang="0">
                <a:pos x="connsiteX0" y="connsiteY0"/>
              </a:cxn>
              <a:cxn ang="0">
                <a:pos x="connsiteX1" y="connsiteY1"/>
              </a:cxn>
              <a:cxn ang="0">
                <a:pos x="connsiteX2" y="connsiteY2"/>
              </a:cxn>
            </a:cxnLst>
            <a:rect l="l" t="t" r="r" b="b"/>
            <a:pathLst>
              <a:path w="280987" h="176212">
                <a:moveTo>
                  <a:pt x="0" y="0"/>
                </a:moveTo>
                <a:cubicBezTo>
                  <a:pt x="7540" y="54371"/>
                  <a:pt x="15081" y="108743"/>
                  <a:pt x="61912" y="138112"/>
                </a:cubicBezTo>
                <a:cubicBezTo>
                  <a:pt x="108743" y="167481"/>
                  <a:pt x="194865" y="171846"/>
                  <a:pt x="280987" y="176212"/>
                </a:cubicBezTo>
              </a:path>
            </a:pathLst>
          </a:custGeom>
          <a:noFill/>
          <a:ln>
            <a:solidFill>
              <a:schemeClr val="tx1"/>
            </a:solidFill>
            <a:headEnd type="none"/>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TextBox 95">
            <a:extLst>
              <a:ext uri="{FF2B5EF4-FFF2-40B4-BE49-F238E27FC236}">
                <a16:creationId xmlns:a16="http://schemas.microsoft.com/office/drawing/2014/main" id="{E1471B09-A37E-4D84-8BE3-84139BAF733E}"/>
              </a:ext>
            </a:extLst>
          </p:cNvPr>
          <p:cNvSpPr txBox="1"/>
          <p:nvPr/>
        </p:nvSpPr>
        <p:spPr>
          <a:xfrm>
            <a:off x="4483781" y="1931868"/>
            <a:ext cx="1142197" cy="461665"/>
          </a:xfrm>
          <a:prstGeom prst="rect">
            <a:avLst/>
          </a:prstGeom>
          <a:noFill/>
        </p:spPr>
        <p:txBody>
          <a:bodyPr wrap="square" rtlCol="0">
            <a:spAutoFit/>
          </a:bodyPr>
          <a:lstStyle/>
          <a:p>
            <a:pPr algn="ctr"/>
            <a:r>
              <a:rPr lang="en-US" sz="1200" b="1" dirty="0"/>
              <a:t>Contig</a:t>
            </a:r>
            <a:r>
              <a:rPr lang="en-US" sz="1200" dirty="0"/>
              <a:t>uous Sequence</a:t>
            </a:r>
          </a:p>
        </p:txBody>
      </p:sp>
      <p:sp>
        <p:nvSpPr>
          <p:cNvPr id="31" name="Freeform: Shape 30">
            <a:extLst>
              <a:ext uri="{FF2B5EF4-FFF2-40B4-BE49-F238E27FC236}">
                <a16:creationId xmlns:a16="http://schemas.microsoft.com/office/drawing/2014/main" id="{15B8D229-5C3B-48E0-8196-AEBFDA86172F}"/>
              </a:ext>
            </a:extLst>
          </p:cNvPr>
          <p:cNvSpPr/>
          <p:nvPr/>
        </p:nvSpPr>
        <p:spPr>
          <a:xfrm>
            <a:off x="4540726" y="1957388"/>
            <a:ext cx="131287" cy="180975"/>
          </a:xfrm>
          <a:custGeom>
            <a:avLst/>
            <a:gdLst>
              <a:gd name="connsiteX0" fmla="*/ 131287 w 131287"/>
              <a:gd name="connsiteY0" fmla="*/ 180975 h 180975"/>
              <a:gd name="connsiteX1" fmla="*/ 16987 w 131287"/>
              <a:gd name="connsiteY1" fmla="*/ 133350 h 180975"/>
              <a:gd name="connsiteX2" fmla="*/ 2699 w 131287"/>
              <a:gd name="connsiteY2" fmla="*/ 0 h 180975"/>
            </a:gdLst>
            <a:ahLst/>
            <a:cxnLst>
              <a:cxn ang="0">
                <a:pos x="connsiteX0" y="connsiteY0"/>
              </a:cxn>
              <a:cxn ang="0">
                <a:pos x="connsiteX1" y="connsiteY1"/>
              </a:cxn>
              <a:cxn ang="0">
                <a:pos x="connsiteX2" y="connsiteY2"/>
              </a:cxn>
            </a:cxnLst>
            <a:rect l="l" t="t" r="r" b="b"/>
            <a:pathLst>
              <a:path w="131287" h="180975">
                <a:moveTo>
                  <a:pt x="131287" y="180975"/>
                </a:moveTo>
                <a:cubicBezTo>
                  <a:pt x="84852" y="172243"/>
                  <a:pt x="38418" y="163512"/>
                  <a:pt x="16987" y="133350"/>
                </a:cubicBezTo>
                <a:cubicBezTo>
                  <a:pt x="-4444" y="103188"/>
                  <a:pt x="-873" y="51594"/>
                  <a:pt x="2699" y="0"/>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Box 96">
            <a:extLst>
              <a:ext uri="{FF2B5EF4-FFF2-40B4-BE49-F238E27FC236}">
                <a16:creationId xmlns:a16="http://schemas.microsoft.com/office/drawing/2014/main" id="{32610EB4-F0A1-4FDC-9617-C6FDB274496A}"/>
              </a:ext>
            </a:extLst>
          </p:cNvPr>
          <p:cNvSpPr txBox="1"/>
          <p:nvPr/>
        </p:nvSpPr>
        <p:spPr>
          <a:xfrm>
            <a:off x="51942" y="6459817"/>
            <a:ext cx="1092572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[1] M. Land et al. Insights from 20 years of bacterial  genomic sequencing, Functional and Integrative Genomics, 2015</a:t>
            </a:r>
          </a:p>
          <a:p>
            <a:pPr algn="l"/>
            <a:endParaRPr lang="en-US" sz="1600" dirty="0">
              <a:cs typeface="Calibri"/>
            </a:endParaRPr>
          </a:p>
        </p:txBody>
      </p:sp>
      <p:pic>
        <p:nvPicPr>
          <p:cNvPr id="5" name="Picture 31">
            <a:extLst>
              <a:ext uri="{FF2B5EF4-FFF2-40B4-BE49-F238E27FC236}">
                <a16:creationId xmlns:a16="http://schemas.microsoft.com/office/drawing/2014/main" id="{5F4A5438-6573-4AEE-849A-B8E3C7333C11}"/>
              </a:ext>
            </a:extLst>
          </p:cNvPr>
          <p:cNvPicPr>
            <a:picLocks noChangeAspect="1"/>
          </p:cNvPicPr>
          <p:nvPr/>
        </p:nvPicPr>
        <p:blipFill>
          <a:blip r:embed="rId6"/>
          <a:stretch>
            <a:fillRect/>
          </a:stretch>
        </p:blipFill>
        <p:spPr>
          <a:xfrm>
            <a:off x="10454131" y="6456842"/>
            <a:ext cx="1685925" cy="323850"/>
          </a:xfrm>
          <a:prstGeom prst="rect">
            <a:avLst/>
          </a:prstGeom>
        </p:spPr>
      </p:pic>
      <p:pic>
        <p:nvPicPr>
          <p:cNvPr id="33" name="Picture 33">
            <a:extLst>
              <a:ext uri="{FF2B5EF4-FFF2-40B4-BE49-F238E27FC236}">
                <a16:creationId xmlns:a16="http://schemas.microsoft.com/office/drawing/2014/main" id="{6FFB5A36-6DFF-49AD-B5BB-8110ED216330}"/>
              </a:ext>
            </a:extLst>
          </p:cNvPr>
          <p:cNvPicPr>
            <a:picLocks noChangeAspect="1"/>
          </p:cNvPicPr>
          <p:nvPr/>
        </p:nvPicPr>
        <p:blipFill>
          <a:blip r:embed="rId7"/>
          <a:stretch>
            <a:fillRect/>
          </a:stretch>
        </p:blipFill>
        <p:spPr>
          <a:xfrm>
            <a:off x="2992954" y="1764894"/>
            <a:ext cx="942975" cy="333375"/>
          </a:xfrm>
          <a:prstGeom prst="rect">
            <a:avLst/>
          </a:prstGeom>
        </p:spPr>
      </p:pic>
    </p:spTree>
    <p:extLst>
      <p:ext uri="{BB962C8B-B14F-4D97-AF65-F5344CB8AC3E}">
        <p14:creationId xmlns:p14="http://schemas.microsoft.com/office/powerpoint/2010/main" val="2531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1"/>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5"/>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3"/>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4"/>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5"/>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43"/>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0"/>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40"/>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45"/>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47"/>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48"/>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4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50"/>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51"/>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52"/>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5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2"/>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69"/>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70"/>
                                        </p:tgtEl>
                                        <p:attrNameLst>
                                          <p:attrName>style.visibility</p:attrName>
                                        </p:attrNameLst>
                                      </p:cBhvr>
                                      <p:to>
                                        <p:strVal val="visible"/>
                                      </p:to>
                                    </p:set>
                                  </p:childTnLst>
                                </p:cTn>
                              </p:par>
                              <p:par>
                                <p:cTn id="99" presetID="1" presetClass="entr" presetSubtype="0" fill="hold" grpId="0" nodeType="withEffect">
                                  <p:stCondLst>
                                    <p:cond delay="0"/>
                                  </p:stCondLst>
                                  <p:childTnLst>
                                    <p:set>
                                      <p:cBhvr>
                                        <p:cTn id="100" dur="1" fill="hold">
                                          <p:stCondLst>
                                            <p:cond delay="0"/>
                                          </p:stCondLst>
                                        </p:cTn>
                                        <p:tgtEl>
                                          <p:spTgt spid="71"/>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75"/>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76"/>
                                        </p:tgtEl>
                                        <p:attrNameLst>
                                          <p:attrName>style.visibility</p:attrName>
                                        </p:attrNameLst>
                                      </p:cBhvr>
                                      <p:to>
                                        <p:strVal val="visible"/>
                                      </p:to>
                                    </p:set>
                                  </p:childTnLst>
                                </p:cTn>
                              </p:par>
                            </p:childTnLst>
                          </p:cTn>
                        </p:par>
                      </p:childTnLst>
                    </p:cTn>
                  </p:par>
                  <p:par>
                    <p:cTn id="105" fill="hold">
                      <p:stCondLst>
                        <p:cond delay="indefinite"/>
                      </p:stCondLst>
                      <p:childTnLst>
                        <p:par>
                          <p:cTn id="106" fill="hold">
                            <p:stCondLst>
                              <p:cond delay="0"/>
                            </p:stCondLst>
                            <p:childTnLst>
                              <p:par>
                                <p:cTn id="107" presetID="1" presetClass="entr" presetSubtype="0" fill="hold" nodeType="clickEffect">
                                  <p:stCondLst>
                                    <p:cond delay="0"/>
                                  </p:stCondLst>
                                  <p:childTnLst>
                                    <p:set>
                                      <p:cBhvr>
                                        <p:cTn id="108" dur="1" fill="hold">
                                          <p:stCondLst>
                                            <p:cond delay="0"/>
                                          </p:stCondLst>
                                        </p:cTn>
                                        <p:tgtEl>
                                          <p:spTgt spid="67"/>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6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78"/>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95"/>
                                        </p:tgtEl>
                                        <p:attrNameLst>
                                          <p:attrName>style.visibility</p:attrName>
                                        </p:attrNameLst>
                                      </p:cBhvr>
                                      <p:to>
                                        <p:strVal val="visible"/>
                                      </p:to>
                                    </p:set>
                                  </p:childTnLst>
                                </p:cTn>
                              </p:par>
                              <p:par>
                                <p:cTn id="115" presetID="1" presetClass="entr" presetSubtype="0" fill="hold" grpId="0" nodeType="withEffect">
                                  <p:stCondLst>
                                    <p:cond delay="0"/>
                                  </p:stCondLst>
                                  <p:childTnLst>
                                    <p:set>
                                      <p:cBhvr>
                                        <p:cTn id="116" dur="1" fill="hold">
                                          <p:stCondLst>
                                            <p:cond delay="0"/>
                                          </p:stCondLst>
                                        </p:cTn>
                                        <p:tgtEl>
                                          <p:spTgt spid="6"/>
                                        </p:tgtEl>
                                        <p:attrNameLst>
                                          <p:attrName>style.visibility</p:attrName>
                                        </p:attrNameLst>
                                      </p:cBhvr>
                                      <p:to>
                                        <p:strVal val="visible"/>
                                      </p:to>
                                    </p:set>
                                  </p:childTnLst>
                                </p:cTn>
                              </p:par>
                              <p:par>
                                <p:cTn id="117" presetID="1" presetClass="entr" presetSubtype="0" fill="hold" grpId="0" nodeType="withEffect">
                                  <p:stCondLst>
                                    <p:cond delay="0"/>
                                  </p:stCondLst>
                                  <p:childTnLst>
                                    <p:set>
                                      <p:cBhvr>
                                        <p:cTn id="118" dur="1" fill="hold">
                                          <p:stCondLst>
                                            <p:cond delay="0"/>
                                          </p:stCondLst>
                                        </p:cTn>
                                        <p:tgtEl>
                                          <p:spTgt spid="7"/>
                                        </p:tgtEl>
                                        <p:attrNameLst>
                                          <p:attrName>style.visibility</p:attrName>
                                        </p:attrNameLst>
                                      </p:cBhvr>
                                      <p:to>
                                        <p:strVal val="visible"/>
                                      </p:to>
                                    </p:set>
                                  </p:childTnLst>
                                </p:cTn>
                              </p:par>
                              <p:par>
                                <p:cTn id="119" presetID="1" presetClass="entr" presetSubtype="0" fill="hold" grpId="0" nodeType="withEffect">
                                  <p:stCondLst>
                                    <p:cond delay="0"/>
                                  </p:stCondLst>
                                  <p:childTnLst>
                                    <p:set>
                                      <p:cBhvr>
                                        <p:cTn id="120" dur="1" fill="hold">
                                          <p:stCondLst>
                                            <p:cond delay="0"/>
                                          </p:stCondLst>
                                        </p:cTn>
                                        <p:tgtEl>
                                          <p:spTgt spid="27"/>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31"/>
                                        </p:tgtEl>
                                        <p:attrNameLst>
                                          <p:attrName>style.visibility</p:attrName>
                                        </p:attrNameLst>
                                      </p:cBhvr>
                                      <p:to>
                                        <p:strVal val="visible"/>
                                      </p:to>
                                    </p:set>
                                  </p:childTnLst>
                                </p:cTn>
                              </p:par>
                              <p:par>
                                <p:cTn id="123" presetID="1" presetClass="entr" presetSubtype="0" fill="hold" grpId="0" nodeType="withEffect">
                                  <p:stCondLst>
                                    <p:cond delay="0"/>
                                  </p:stCondLst>
                                  <p:childTnLst>
                                    <p:set>
                                      <p:cBhvr>
                                        <p:cTn id="124" dur="1" fill="hold">
                                          <p:stCondLst>
                                            <p:cond delay="0"/>
                                          </p:stCondLst>
                                        </p:cTn>
                                        <p:tgtEl>
                                          <p:spTgt spid="96"/>
                                        </p:tgtEl>
                                        <p:attrNameLst>
                                          <p:attrName>style.visibility</p:attrName>
                                        </p:attrNameLst>
                                      </p:cBhvr>
                                      <p:to>
                                        <p:strVal val="visible"/>
                                      </p:to>
                                    </p:set>
                                  </p:childTnLst>
                                </p:cTn>
                              </p:par>
                              <p:par>
                                <p:cTn id="125" presetID="1" presetClass="entr" presetSubtype="0" fill="hold" grpId="0" nodeType="withEffect">
                                  <p:stCondLst>
                                    <p:cond delay="0"/>
                                  </p:stCondLst>
                                  <p:childTnLst>
                                    <p:set>
                                      <p:cBhvr>
                                        <p:cTn id="126" dur="1" fill="hold">
                                          <p:stCondLst>
                                            <p:cond delay="0"/>
                                          </p:stCondLst>
                                        </p:cTn>
                                        <p:tgtEl>
                                          <p:spTgt spid="94"/>
                                        </p:tgtEl>
                                        <p:attrNameLst>
                                          <p:attrName>style.visibility</p:attrName>
                                        </p:attrNameLst>
                                      </p:cBhvr>
                                      <p:to>
                                        <p:strVal val="visible"/>
                                      </p:to>
                                    </p:set>
                                  </p:childTnLst>
                                </p:cTn>
                              </p:par>
                            </p:childTnLst>
                          </p:cTn>
                        </p:par>
                      </p:childTnLst>
                    </p:cTn>
                  </p:par>
                  <p:par>
                    <p:cTn id="127" fill="hold">
                      <p:stCondLst>
                        <p:cond delay="indefinite"/>
                      </p:stCondLst>
                      <p:childTnLst>
                        <p:par>
                          <p:cTn id="128" fill="hold">
                            <p:stCondLst>
                              <p:cond delay="0"/>
                            </p:stCondLst>
                            <p:childTnLst>
                              <p:par>
                                <p:cTn id="129" presetID="1" presetClass="entr" presetSubtype="0" fill="hold" grpId="0" nodeType="clickEffect">
                                  <p:stCondLst>
                                    <p:cond delay="0"/>
                                  </p:stCondLst>
                                  <p:childTnLst>
                                    <p:set>
                                      <p:cBhvr>
                                        <p:cTn id="130" dur="1" fill="hold">
                                          <p:stCondLst>
                                            <p:cond delay="0"/>
                                          </p:stCondLst>
                                        </p:cTn>
                                        <p:tgtEl>
                                          <p:spTgt spid="80"/>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81"/>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82"/>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83"/>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84"/>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85"/>
                                        </p:tgtEl>
                                        <p:attrNameLst>
                                          <p:attrName>style.visibility</p:attrName>
                                        </p:attrNameLst>
                                      </p:cBhvr>
                                      <p:to>
                                        <p:strVal val="visible"/>
                                      </p:to>
                                    </p:set>
                                  </p:childTnLst>
                                </p:cTn>
                              </p:par>
                              <p:par>
                                <p:cTn id="141" presetID="1" presetClass="entr" presetSubtype="0" fill="hold" grpId="0" nodeType="withEffect">
                                  <p:stCondLst>
                                    <p:cond delay="0"/>
                                  </p:stCondLst>
                                  <p:childTnLst>
                                    <p:set>
                                      <p:cBhvr>
                                        <p:cTn id="142" dur="1" fill="hold">
                                          <p:stCondLst>
                                            <p:cond delay="0"/>
                                          </p:stCondLst>
                                        </p:cTn>
                                        <p:tgtEl>
                                          <p:spTgt spid="86"/>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87"/>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0"/>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7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8"/>
                                        </p:tgtEl>
                                        <p:attrNameLst>
                                          <p:attrName>style.visibility</p:attrName>
                                        </p:attrNameLst>
                                      </p:cBhvr>
                                      <p:to>
                                        <p:strVal val="visible"/>
                                      </p:to>
                                    </p:set>
                                  </p:childTnLst>
                                </p:cTn>
                              </p:par>
                              <p:par>
                                <p:cTn id="151" presetID="1" presetClass="entr" presetSubtype="0" fill="hold" grpId="0" nodeType="withEffect">
                                  <p:stCondLst>
                                    <p:cond delay="0"/>
                                  </p:stCondLst>
                                  <p:childTnLst>
                                    <p:set>
                                      <p:cBhvr>
                                        <p:cTn id="152" dur="1" fill="hold">
                                          <p:stCondLst>
                                            <p:cond delay="0"/>
                                          </p:stCondLst>
                                        </p:cTn>
                                        <p:tgtEl>
                                          <p:spTgt spid="4"/>
                                        </p:tgtEl>
                                        <p:attrNameLst>
                                          <p:attrName>style.visibility</p:attrName>
                                        </p:attrNameLst>
                                      </p:cBhvr>
                                      <p:to>
                                        <p:strVal val="visible"/>
                                      </p:to>
                                    </p:set>
                                  </p:childTnLst>
                                </p:cTn>
                              </p:par>
                            </p:childTnLst>
                          </p:cTn>
                        </p:par>
                      </p:childTnLst>
                    </p:cTn>
                  </p:par>
                  <p:par>
                    <p:cTn id="153" fill="hold">
                      <p:stCondLst>
                        <p:cond delay="indefinite"/>
                      </p:stCondLst>
                      <p:childTnLst>
                        <p:par>
                          <p:cTn id="154" fill="hold">
                            <p:stCondLst>
                              <p:cond delay="0"/>
                            </p:stCondLst>
                            <p:childTnLst>
                              <p:par>
                                <p:cTn id="155" presetID="1" presetClass="entr" presetSubtype="0" fill="hold" grpId="0" nodeType="clickEffect">
                                  <p:stCondLst>
                                    <p:cond delay="0"/>
                                  </p:stCondLst>
                                  <p:childTnLst>
                                    <p:set>
                                      <p:cBhvr>
                                        <p:cTn id="156" dur="1" fill="hold">
                                          <p:stCondLst>
                                            <p:cond delay="0"/>
                                          </p:stCondLst>
                                        </p:cTn>
                                        <p:tgtEl>
                                          <p:spTgt spid="9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1" grpId="0" animBg="1"/>
      <p:bldP spid="29" grpId="0"/>
      <p:bldP spid="30" grpId="0" animBg="1"/>
      <p:bldP spid="43" grpId="0"/>
      <p:bldP spid="69" grpId="0" animBg="1"/>
      <p:bldP spid="70" grpId="0"/>
      <p:bldP spid="71" grpId="0"/>
      <p:bldP spid="75" grpId="0" animBg="1"/>
      <p:bldP spid="76" grpId="0"/>
      <p:bldGraphic spid="79" grpId="0">
        <p:bldAsOne/>
      </p:bldGraphic>
      <p:bldP spid="80" grpId="0"/>
      <p:bldP spid="81" grpId="0"/>
      <p:bldP spid="82" grpId="0"/>
      <p:bldP spid="83" grpId="0"/>
      <p:bldP spid="84" grpId="0"/>
      <p:bldP spid="85" grpId="0"/>
      <p:bldP spid="86" grpId="0" animBg="1"/>
      <p:bldP spid="87" grpId="0"/>
      <p:bldP spid="88" grpId="0" animBg="1"/>
      <p:bldP spid="89" grpId="0"/>
      <p:bldP spid="90" grpId="0"/>
      <p:bldP spid="91" grpId="0"/>
      <p:bldP spid="66" grpId="0"/>
      <p:bldP spid="94" grpId="0"/>
      <p:bldP spid="6" grpId="0" animBg="1"/>
      <p:bldP spid="7" grpId="0" animBg="1"/>
      <p:bldP spid="27" grpId="0" animBg="1"/>
      <p:bldP spid="96" grpId="0"/>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BE19-415F-4DFB-B14B-B478E43C75A5}"/>
              </a:ext>
            </a:extLst>
          </p:cNvPr>
          <p:cNvSpPr>
            <a:spLocks noGrp="1"/>
          </p:cNvSpPr>
          <p:nvPr>
            <p:ph type="title"/>
          </p:nvPr>
        </p:nvSpPr>
        <p:spPr/>
        <p:txBody>
          <a:bodyPr/>
          <a:lstStyle/>
          <a:p>
            <a:r>
              <a:rPr lang="en-US" dirty="0"/>
              <a:t>Metagenomic Binning</a:t>
            </a:r>
          </a:p>
        </p:txBody>
      </p:sp>
      <p:sp>
        <p:nvSpPr>
          <p:cNvPr id="3" name="Content Placeholder 2">
            <a:extLst>
              <a:ext uri="{FF2B5EF4-FFF2-40B4-BE49-F238E27FC236}">
                <a16:creationId xmlns:a16="http://schemas.microsoft.com/office/drawing/2014/main" id="{EDD3E245-7C09-4324-A35A-576A9CA05D6A}"/>
              </a:ext>
            </a:extLst>
          </p:cNvPr>
          <p:cNvSpPr>
            <a:spLocks noGrp="1"/>
          </p:cNvSpPr>
          <p:nvPr>
            <p:ph idx="1"/>
          </p:nvPr>
        </p:nvSpPr>
        <p:spPr>
          <a:xfrm>
            <a:off x="925830" y="4993417"/>
            <a:ext cx="10058400" cy="726533"/>
          </a:xfrm>
        </p:spPr>
        <p:txBody>
          <a:bodyPr>
            <a:normAutofit/>
          </a:bodyPr>
          <a:lstStyle/>
          <a:p>
            <a:pPr>
              <a:buFont typeface="Courier New" panose="02070309020205020404" pitchFamily="49" charset="0"/>
              <a:buChar char="o"/>
            </a:pPr>
            <a:r>
              <a:rPr lang="en-US" sz="2400" dirty="0">
                <a:latin typeface="Calibri Light" panose="020F0302020204030204" pitchFamily="34" charset="0"/>
                <a:cs typeface="Calibri Light" panose="020F0302020204030204" pitchFamily="34" charset="0"/>
              </a:rPr>
              <a:t> Cluster the contigs into “bins”</a:t>
            </a:r>
          </a:p>
        </p:txBody>
      </p:sp>
      <p:cxnSp>
        <p:nvCxnSpPr>
          <p:cNvPr id="4" name="Straight Connector 3">
            <a:extLst>
              <a:ext uri="{FF2B5EF4-FFF2-40B4-BE49-F238E27FC236}">
                <a16:creationId xmlns:a16="http://schemas.microsoft.com/office/drawing/2014/main" id="{7BF392DC-2DE3-4E1B-8CA2-E7EBFD020A4B}"/>
              </a:ext>
            </a:extLst>
          </p:cNvPr>
          <p:cNvCxnSpPr/>
          <p:nvPr/>
        </p:nvCxnSpPr>
        <p:spPr>
          <a:xfrm>
            <a:off x="2200859" y="1989167"/>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DCD759-8E89-4599-A45D-0B3CB7C765A2}"/>
              </a:ext>
            </a:extLst>
          </p:cNvPr>
          <p:cNvCxnSpPr>
            <a:cxnSpLocks/>
          </p:cNvCxnSpPr>
          <p:nvPr/>
        </p:nvCxnSpPr>
        <p:spPr>
          <a:xfrm>
            <a:off x="1378401" y="2224204"/>
            <a:ext cx="183690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9414BC-AB1F-40C0-BC9E-6AF5CDE38D74}"/>
              </a:ext>
            </a:extLst>
          </p:cNvPr>
          <p:cNvCxnSpPr/>
          <p:nvPr/>
        </p:nvCxnSpPr>
        <p:spPr>
          <a:xfrm>
            <a:off x="2093851" y="2469443"/>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AF5A58-4CEB-4FCB-BBD9-67A9F56DD1D8}"/>
              </a:ext>
            </a:extLst>
          </p:cNvPr>
          <p:cNvCxnSpPr/>
          <p:nvPr/>
        </p:nvCxnSpPr>
        <p:spPr>
          <a:xfrm>
            <a:off x="3773864" y="2199407"/>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108475-4BF4-4128-85BA-7E23E6BE9B00}"/>
              </a:ext>
            </a:extLst>
          </p:cNvPr>
          <p:cNvCxnSpPr>
            <a:cxnSpLocks/>
          </p:cNvCxnSpPr>
          <p:nvPr/>
        </p:nvCxnSpPr>
        <p:spPr>
          <a:xfrm>
            <a:off x="3751748" y="2367488"/>
            <a:ext cx="67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10A1B1-ABF5-424D-AD42-DFD444B3BD74}"/>
              </a:ext>
            </a:extLst>
          </p:cNvPr>
          <p:cNvCxnSpPr/>
          <p:nvPr/>
        </p:nvCxnSpPr>
        <p:spPr>
          <a:xfrm>
            <a:off x="3773864" y="1799513"/>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DA4FBF-26AE-4B00-8344-030FBBD7E0BC}"/>
              </a:ext>
            </a:extLst>
          </p:cNvPr>
          <p:cNvCxnSpPr/>
          <p:nvPr/>
        </p:nvCxnSpPr>
        <p:spPr>
          <a:xfrm>
            <a:off x="1051715" y="2752111"/>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AC6F50-3955-47E8-A00D-94154FDAEB15}"/>
              </a:ext>
            </a:extLst>
          </p:cNvPr>
          <p:cNvCxnSpPr>
            <a:cxnSpLocks/>
          </p:cNvCxnSpPr>
          <p:nvPr/>
        </p:nvCxnSpPr>
        <p:spPr>
          <a:xfrm>
            <a:off x="1959420" y="3107401"/>
            <a:ext cx="5950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2F52DE-7AFD-44E3-98E2-7C9121A87278}"/>
              </a:ext>
            </a:extLst>
          </p:cNvPr>
          <p:cNvCxnSpPr>
            <a:cxnSpLocks/>
          </p:cNvCxnSpPr>
          <p:nvPr/>
        </p:nvCxnSpPr>
        <p:spPr>
          <a:xfrm>
            <a:off x="1093359" y="2453654"/>
            <a:ext cx="67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653815-2F5A-4359-9C5D-FFC663F98E2D}"/>
              </a:ext>
            </a:extLst>
          </p:cNvPr>
          <p:cNvCxnSpPr>
            <a:cxnSpLocks/>
          </p:cNvCxnSpPr>
          <p:nvPr/>
        </p:nvCxnSpPr>
        <p:spPr>
          <a:xfrm>
            <a:off x="2554429" y="3280742"/>
            <a:ext cx="16196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A5378A-DC5B-4D15-A8B7-87BA56382725}"/>
              </a:ext>
            </a:extLst>
          </p:cNvPr>
          <p:cNvCxnSpPr/>
          <p:nvPr/>
        </p:nvCxnSpPr>
        <p:spPr>
          <a:xfrm>
            <a:off x="3656276" y="2703471"/>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78E130-FECD-4BB8-A230-CE0E33357D48}"/>
              </a:ext>
            </a:extLst>
          </p:cNvPr>
          <p:cNvCxnSpPr>
            <a:cxnSpLocks/>
          </p:cNvCxnSpPr>
          <p:nvPr/>
        </p:nvCxnSpPr>
        <p:spPr>
          <a:xfrm>
            <a:off x="1680770" y="1799513"/>
            <a:ext cx="12321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353827-3A63-45D5-8283-E5FB0419B1C0}"/>
              </a:ext>
            </a:extLst>
          </p:cNvPr>
          <p:cNvCxnSpPr/>
          <p:nvPr/>
        </p:nvCxnSpPr>
        <p:spPr>
          <a:xfrm>
            <a:off x="4202371" y="2541004"/>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7B1EE3-21B6-44A0-A211-129190E2B6A8}"/>
              </a:ext>
            </a:extLst>
          </p:cNvPr>
          <p:cNvCxnSpPr>
            <a:cxnSpLocks/>
          </p:cNvCxnSpPr>
          <p:nvPr/>
        </p:nvCxnSpPr>
        <p:spPr>
          <a:xfrm>
            <a:off x="3546519" y="3090671"/>
            <a:ext cx="1836907"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012D91-CF14-4882-B8F4-FCDC2F1807D1}"/>
              </a:ext>
            </a:extLst>
          </p:cNvPr>
          <p:cNvCxnSpPr/>
          <p:nvPr/>
        </p:nvCxnSpPr>
        <p:spPr>
          <a:xfrm>
            <a:off x="4376749" y="3470431"/>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3E8526-5027-4D80-93F2-42520D015182}"/>
              </a:ext>
            </a:extLst>
          </p:cNvPr>
          <p:cNvCxnSpPr/>
          <p:nvPr/>
        </p:nvCxnSpPr>
        <p:spPr>
          <a:xfrm>
            <a:off x="2296855" y="3512285"/>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ACD763-11BC-4A70-A9C0-C3E896C03141}"/>
              </a:ext>
            </a:extLst>
          </p:cNvPr>
          <p:cNvCxnSpPr>
            <a:cxnSpLocks/>
          </p:cNvCxnSpPr>
          <p:nvPr/>
        </p:nvCxnSpPr>
        <p:spPr>
          <a:xfrm>
            <a:off x="4446694" y="3675079"/>
            <a:ext cx="67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995CC43-76BE-4CA7-92A7-2227BA4302F9}"/>
              </a:ext>
            </a:extLst>
          </p:cNvPr>
          <p:cNvCxnSpPr/>
          <p:nvPr/>
        </p:nvCxnSpPr>
        <p:spPr>
          <a:xfrm>
            <a:off x="1956046" y="3795540"/>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458DA7-1CBA-4CBA-9BED-F9FEFC5A55F3}"/>
              </a:ext>
            </a:extLst>
          </p:cNvPr>
          <p:cNvCxnSpPr/>
          <p:nvPr/>
        </p:nvCxnSpPr>
        <p:spPr>
          <a:xfrm>
            <a:off x="4376749" y="4058461"/>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9D513C-63BE-4F66-85A4-4DF05F6DA55A}"/>
              </a:ext>
            </a:extLst>
          </p:cNvPr>
          <p:cNvCxnSpPr>
            <a:cxnSpLocks/>
          </p:cNvCxnSpPr>
          <p:nvPr/>
        </p:nvCxnSpPr>
        <p:spPr>
          <a:xfrm>
            <a:off x="3178855" y="4058461"/>
            <a:ext cx="5950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2FB0CA-ECB6-4409-93B1-CB28863C4067}"/>
              </a:ext>
            </a:extLst>
          </p:cNvPr>
          <p:cNvCxnSpPr>
            <a:cxnSpLocks/>
          </p:cNvCxnSpPr>
          <p:nvPr/>
        </p:nvCxnSpPr>
        <p:spPr>
          <a:xfrm>
            <a:off x="5001936" y="1989167"/>
            <a:ext cx="67283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5B2855-EBFB-4122-9AFB-002DD5E8895E}"/>
              </a:ext>
            </a:extLst>
          </p:cNvPr>
          <p:cNvCxnSpPr>
            <a:cxnSpLocks/>
          </p:cNvCxnSpPr>
          <p:nvPr/>
        </p:nvCxnSpPr>
        <p:spPr>
          <a:xfrm>
            <a:off x="3805132" y="4355713"/>
            <a:ext cx="161965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0240AF-397A-4503-BD6D-DF03D8E632FA}"/>
              </a:ext>
            </a:extLst>
          </p:cNvPr>
          <p:cNvCxnSpPr/>
          <p:nvPr/>
        </p:nvCxnSpPr>
        <p:spPr>
          <a:xfrm>
            <a:off x="1766189" y="4279842"/>
            <a:ext cx="134566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DA6286-7020-4587-9285-DDA088633D2C}"/>
              </a:ext>
            </a:extLst>
          </p:cNvPr>
          <p:cNvCxnSpPr>
            <a:cxnSpLocks/>
          </p:cNvCxnSpPr>
          <p:nvPr/>
        </p:nvCxnSpPr>
        <p:spPr>
          <a:xfrm>
            <a:off x="2519578" y="2952674"/>
            <a:ext cx="123217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7E8D9B-BD80-4291-93AE-051EBE3CC096}"/>
              </a:ext>
            </a:extLst>
          </p:cNvPr>
          <p:cNvCxnSpPr>
            <a:cxnSpLocks/>
          </p:cNvCxnSpPr>
          <p:nvPr/>
        </p:nvCxnSpPr>
        <p:spPr>
          <a:xfrm>
            <a:off x="1456033" y="4058461"/>
            <a:ext cx="59500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340CDAB7-CF62-40F8-9A70-AF24B96A15E3}"/>
              </a:ext>
            </a:extLst>
          </p:cNvPr>
          <p:cNvSpPr/>
          <p:nvPr/>
        </p:nvSpPr>
        <p:spPr>
          <a:xfrm>
            <a:off x="902398" y="1555648"/>
            <a:ext cx="2804459" cy="1073341"/>
          </a:xfrm>
          <a:custGeom>
            <a:avLst/>
            <a:gdLst>
              <a:gd name="connsiteX0" fmla="*/ 226007 w 2804459"/>
              <a:gd name="connsiteY0" fmla="*/ 312063 h 1073341"/>
              <a:gd name="connsiteX1" fmla="*/ 799939 w 2804459"/>
              <a:gd name="connsiteY1" fmla="*/ 59143 h 1073341"/>
              <a:gd name="connsiteX2" fmla="*/ 1237684 w 2804459"/>
              <a:gd name="connsiteY2" fmla="*/ 10505 h 1073341"/>
              <a:gd name="connsiteX3" fmla="*/ 1733794 w 2804459"/>
              <a:gd name="connsiteY3" fmla="*/ 778 h 1073341"/>
              <a:gd name="connsiteX4" fmla="*/ 1986713 w 2804459"/>
              <a:gd name="connsiteY4" fmla="*/ 10505 h 1073341"/>
              <a:gd name="connsiteX5" fmla="*/ 2307726 w 2804459"/>
              <a:gd name="connsiteY5" fmla="*/ 88326 h 1073341"/>
              <a:gd name="connsiteX6" fmla="*/ 2443913 w 2804459"/>
              <a:gd name="connsiteY6" fmla="*/ 136965 h 1073341"/>
              <a:gd name="connsiteX7" fmla="*/ 2774654 w 2804459"/>
              <a:gd name="connsiteY7" fmla="*/ 234241 h 1073341"/>
              <a:gd name="connsiteX8" fmla="*/ 2784381 w 2804459"/>
              <a:gd name="connsiteY8" fmla="*/ 467705 h 1073341"/>
              <a:gd name="connsiteX9" fmla="*/ 2735743 w 2804459"/>
              <a:gd name="connsiteY9" fmla="*/ 603892 h 1073341"/>
              <a:gd name="connsiteX10" fmla="*/ 2687105 w 2804459"/>
              <a:gd name="connsiteY10" fmla="*/ 895722 h 1073341"/>
              <a:gd name="connsiteX11" fmla="*/ 2589828 w 2804459"/>
              <a:gd name="connsiteY11" fmla="*/ 1061092 h 1073341"/>
              <a:gd name="connsiteX12" fmla="*/ 2122901 w 2804459"/>
              <a:gd name="connsiteY12" fmla="*/ 1061092 h 1073341"/>
              <a:gd name="connsiteX13" fmla="*/ 1558696 w 2804459"/>
              <a:gd name="connsiteY13" fmla="*/ 1070820 h 1073341"/>
              <a:gd name="connsiteX14" fmla="*/ 712390 w 2804459"/>
              <a:gd name="connsiteY14" fmla="*/ 1041637 h 1073341"/>
              <a:gd name="connsiteX15" fmla="*/ 128730 w 2804459"/>
              <a:gd name="connsiteY15" fmla="*/ 1051365 h 1073341"/>
              <a:gd name="connsiteX16" fmla="*/ 2271 w 2804459"/>
              <a:gd name="connsiteY16" fmla="*/ 808173 h 1073341"/>
              <a:gd name="connsiteX17" fmla="*/ 226007 w 2804459"/>
              <a:gd name="connsiteY17" fmla="*/ 312063 h 107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4459" h="1073341">
                <a:moveTo>
                  <a:pt x="226007" y="312063"/>
                </a:moveTo>
                <a:cubicBezTo>
                  <a:pt x="358952" y="187225"/>
                  <a:pt x="631326" y="109403"/>
                  <a:pt x="799939" y="59143"/>
                </a:cubicBezTo>
                <a:cubicBezTo>
                  <a:pt x="968552" y="8883"/>
                  <a:pt x="1082041" y="20233"/>
                  <a:pt x="1237684" y="10505"/>
                </a:cubicBezTo>
                <a:cubicBezTo>
                  <a:pt x="1393327" y="777"/>
                  <a:pt x="1608956" y="778"/>
                  <a:pt x="1733794" y="778"/>
                </a:cubicBezTo>
                <a:cubicBezTo>
                  <a:pt x="1858632" y="778"/>
                  <a:pt x="1891058" y="-4086"/>
                  <a:pt x="1986713" y="10505"/>
                </a:cubicBezTo>
                <a:cubicBezTo>
                  <a:pt x="2082368" y="25096"/>
                  <a:pt x="2231526" y="67249"/>
                  <a:pt x="2307726" y="88326"/>
                </a:cubicBezTo>
                <a:cubicBezTo>
                  <a:pt x="2383926" y="109403"/>
                  <a:pt x="2366092" y="112646"/>
                  <a:pt x="2443913" y="136965"/>
                </a:cubicBezTo>
                <a:cubicBezTo>
                  <a:pt x="2521734" y="161284"/>
                  <a:pt x="2717909" y="179118"/>
                  <a:pt x="2774654" y="234241"/>
                </a:cubicBezTo>
                <a:cubicBezTo>
                  <a:pt x="2831399" y="289364"/>
                  <a:pt x="2790866" y="406097"/>
                  <a:pt x="2784381" y="467705"/>
                </a:cubicBezTo>
                <a:cubicBezTo>
                  <a:pt x="2777896" y="529313"/>
                  <a:pt x="2751956" y="532556"/>
                  <a:pt x="2735743" y="603892"/>
                </a:cubicBezTo>
                <a:cubicBezTo>
                  <a:pt x="2719530" y="675228"/>
                  <a:pt x="2711424" y="819522"/>
                  <a:pt x="2687105" y="895722"/>
                </a:cubicBezTo>
                <a:cubicBezTo>
                  <a:pt x="2662786" y="971922"/>
                  <a:pt x="2683862" y="1033530"/>
                  <a:pt x="2589828" y="1061092"/>
                </a:cubicBezTo>
                <a:cubicBezTo>
                  <a:pt x="2495794" y="1088654"/>
                  <a:pt x="2122901" y="1061092"/>
                  <a:pt x="2122901" y="1061092"/>
                </a:cubicBezTo>
                <a:cubicBezTo>
                  <a:pt x="1951046" y="1062713"/>
                  <a:pt x="1793781" y="1074062"/>
                  <a:pt x="1558696" y="1070820"/>
                </a:cubicBezTo>
                <a:cubicBezTo>
                  <a:pt x="1323611" y="1067578"/>
                  <a:pt x="712390" y="1041637"/>
                  <a:pt x="712390" y="1041637"/>
                </a:cubicBezTo>
                <a:cubicBezTo>
                  <a:pt x="474062" y="1038395"/>
                  <a:pt x="247083" y="1090276"/>
                  <a:pt x="128730" y="1051365"/>
                </a:cubicBezTo>
                <a:cubicBezTo>
                  <a:pt x="10377" y="1012454"/>
                  <a:pt x="-7457" y="928147"/>
                  <a:pt x="2271" y="808173"/>
                </a:cubicBezTo>
                <a:cubicBezTo>
                  <a:pt x="11999" y="688199"/>
                  <a:pt x="93062" y="436901"/>
                  <a:pt x="226007" y="312063"/>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240E1D3-A273-4749-8115-F1E58152B183}"/>
              </a:ext>
            </a:extLst>
          </p:cNvPr>
          <p:cNvSpPr/>
          <p:nvPr/>
        </p:nvSpPr>
        <p:spPr>
          <a:xfrm>
            <a:off x="3642514" y="1490198"/>
            <a:ext cx="2301083" cy="1368864"/>
          </a:xfrm>
          <a:custGeom>
            <a:avLst/>
            <a:gdLst>
              <a:gd name="connsiteX0" fmla="*/ 225295 w 2630220"/>
              <a:gd name="connsiteY0" fmla="*/ 182959 h 1372394"/>
              <a:gd name="connsiteX1" fmla="*/ 1353704 w 2630220"/>
              <a:gd name="connsiteY1" fmla="*/ 7862 h 1372394"/>
              <a:gd name="connsiteX2" fmla="*/ 2345925 w 2630220"/>
              <a:gd name="connsiteY2" fmla="*/ 367785 h 1372394"/>
              <a:gd name="connsiteX3" fmla="*/ 2540478 w 2630220"/>
              <a:gd name="connsiteY3" fmla="*/ 1107087 h 1372394"/>
              <a:gd name="connsiteX4" fmla="*/ 1061874 w 2630220"/>
              <a:gd name="connsiteY4" fmla="*/ 1360006 h 1372394"/>
              <a:gd name="connsiteX5" fmla="*/ 322572 w 2630220"/>
              <a:gd name="connsiteY5" fmla="*/ 1321096 h 1372394"/>
              <a:gd name="connsiteX6" fmla="*/ 11287 w 2630220"/>
              <a:gd name="connsiteY6" fmla="*/ 1214091 h 1372394"/>
              <a:gd name="connsiteX7" fmla="*/ 79381 w 2630220"/>
              <a:gd name="connsiteY7" fmla="*/ 883351 h 1372394"/>
              <a:gd name="connsiteX8" fmla="*/ 225295 w 2630220"/>
              <a:gd name="connsiteY8" fmla="*/ 182959 h 13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220" h="1372394">
                <a:moveTo>
                  <a:pt x="225295" y="182959"/>
                </a:moveTo>
                <a:cubicBezTo>
                  <a:pt x="437682" y="37044"/>
                  <a:pt x="1000266" y="-22942"/>
                  <a:pt x="1353704" y="7862"/>
                </a:cubicBezTo>
                <a:cubicBezTo>
                  <a:pt x="1707142" y="38666"/>
                  <a:pt x="2148129" y="184581"/>
                  <a:pt x="2345925" y="367785"/>
                </a:cubicBezTo>
                <a:cubicBezTo>
                  <a:pt x="2543721" y="550989"/>
                  <a:pt x="2754486" y="941717"/>
                  <a:pt x="2540478" y="1107087"/>
                </a:cubicBezTo>
                <a:cubicBezTo>
                  <a:pt x="2326470" y="1272457"/>
                  <a:pt x="1431525" y="1324338"/>
                  <a:pt x="1061874" y="1360006"/>
                </a:cubicBezTo>
                <a:cubicBezTo>
                  <a:pt x="692223" y="1395674"/>
                  <a:pt x="497670" y="1345415"/>
                  <a:pt x="322572" y="1321096"/>
                </a:cubicBezTo>
                <a:cubicBezTo>
                  <a:pt x="147474" y="1296777"/>
                  <a:pt x="51819" y="1287049"/>
                  <a:pt x="11287" y="1214091"/>
                </a:cubicBezTo>
                <a:cubicBezTo>
                  <a:pt x="-29245" y="1141133"/>
                  <a:pt x="50198" y="1053585"/>
                  <a:pt x="79381" y="883351"/>
                </a:cubicBezTo>
                <a:cubicBezTo>
                  <a:pt x="108564" y="713117"/>
                  <a:pt x="12908" y="328874"/>
                  <a:pt x="225295" y="182959"/>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F20C653-3926-4122-9675-8F562257FB83}"/>
              </a:ext>
            </a:extLst>
          </p:cNvPr>
          <p:cNvSpPr/>
          <p:nvPr/>
        </p:nvSpPr>
        <p:spPr>
          <a:xfrm>
            <a:off x="1626303" y="2796944"/>
            <a:ext cx="4338924" cy="1070042"/>
          </a:xfrm>
          <a:custGeom>
            <a:avLst/>
            <a:gdLst>
              <a:gd name="connsiteX0" fmla="*/ 27396 w 4338924"/>
              <a:gd name="connsiteY0" fmla="*/ 286724 h 1070042"/>
              <a:gd name="connsiteX1" fmla="*/ 95489 w 4338924"/>
              <a:gd name="connsiteY1" fmla="*/ 257541 h 1070042"/>
              <a:gd name="connsiteX2" fmla="*/ 951523 w 4338924"/>
              <a:gd name="connsiteY2" fmla="*/ 14350 h 1070042"/>
              <a:gd name="connsiteX3" fmla="*/ 1904834 w 4338924"/>
              <a:gd name="connsiteY3" fmla="*/ 43533 h 1070042"/>
              <a:gd name="connsiteX4" fmla="*/ 2731685 w 4338924"/>
              <a:gd name="connsiteY4" fmla="*/ 169992 h 1070042"/>
              <a:gd name="connsiteX5" fmla="*/ 4025464 w 4338924"/>
              <a:gd name="connsiteY5" fmla="*/ 169992 h 1070042"/>
              <a:gd name="connsiteX6" fmla="*/ 4327021 w 4338924"/>
              <a:gd name="connsiteY6" fmla="*/ 763379 h 1070042"/>
              <a:gd name="connsiteX7" fmla="*/ 3753089 w 4338924"/>
              <a:gd name="connsiteY7" fmla="*/ 1026026 h 1070042"/>
              <a:gd name="connsiteX8" fmla="*/ 2663591 w 4338924"/>
              <a:gd name="connsiteY8" fmla="*/ 1035754 h 1070042"/>
              <a:gd name="connsiteX9" fmla="*/ 2332851 w 4338924"/>
              <a:gd name="connsiteY9" fmla="*/ 685558 h 1070042"/>
              <a:gd name="connsiteX10" fmla="*/ 1739464 w 4338924"/>
              <a:gd name="connsiteY10" fmla="*/ 617465 h 1070042"/>
              <a:gd name="connsiteX11" fmla="*/ 679149 w 4338924"/>
              <a:gd name="connsiteY11" fmla="*/ 617465 h 1070042"/>
              <a:gd name="connsiteX12" fmla="*/ 153855 w 4338924"/>
              <a:gd name="connsiteY12" fmla="*/ 471550 h 1070042"/>
              <a:gd name="connsiteX13" fmla="*/ 27396 w 4338924"/>
              <a:gd name="connsiteY13" fmla="*/ 286724 h 10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38924" h="1070042">
                <a:moveTo>
                  <a:pt x="27396" y="286724"/>
                </a:moveTo>
                <a:cubicBezTo>
                  <a:pt x="17668" y="251056"/>
                  <a:pt x="-58532" y="302937"/>
                  <a:pt x="95489" y="257541"/>
                </a:cubicBezTo>
                <a:cubicBezTo>
                  <a:pt x="249510" y="212145"/>
                  <a:pt x="649966" y="50018"/>
                  <a:pt x="951523" y="14350"/>
                </a:cubicBezTo>
                <a:cubicBezTo>
                  <a:pt x="1253080" y="-21318"/>
                  <a:pt x="1608140" y="17593"/>
                  <a:pt x="1904834" y="43533"/>
                </a:cubicBezTo>
                <a:cubicBezTo>
                  <a:pt x="2201528" y="69473"/>
                  <a:pt x="2378247" y="148915"/>
                  <a:pt x="2731685" y="169992"/>
                </a:cubicBezTo>
                <a:cubicBezTo>
                  <a:pt x="3085123" y="191069"/>
                  <a:pt x="3759575" y="71094"/>
                  <a:pt x="4025464" y="169992"/>
                </a:cubicBezTo>
                <a:cubicBezTo>
                  <a:pt x="4291353" y="268890"/>
                  <a:pt x="4372417" y="620707"/>
                  <a:pt x="4327021" y="763379"/>
                </a:cubicBezTo>
                <a:cubicBezTo>
                  <a:pt x="4281625" y="906051"/>
                  <a:pt x="4030327" y="980630"/>
                  <a:pt x="3753089" y="1026026"/>
                </a:cubicBezTo>
                <a:cubicBezTo>
                  <a:pt x="3475851" y="1071422"/>
                  <a:pt x="2900297" y="1092499"/>
                  <a:pt x="2663591" y="1035754"/>
                </a:cubicBezTo>
                <a:cubicBezTo>
                  <a:pt x="2426885" y="979009"/>
                  <a:pt x="2486872" y="755273"/>
                  <a:pt x="2332851" y="685558"/>
                </a:cubicBezTo>
                <a:cubicBezTo>
                  <a:pt x="2178830" y="615843"/>
                  <a:pt x="2015081" y="628814"/>
                  <a:pt x="1739464" y="617465"/>
                </a:cubicBezTo>
                <a:cubicBezTo>
                  <a:pt x="1463847" y="606116"/>
                  <a:pt x="943417" y="641784"/>
                  <a:pt x="679149" y="617465"/>
                </a:cubicBezTo>
                <a:cubicBezTo>
                  <a:pt x="414881" y="593146"/>
                  <a:pt x="262480" y="521810"/>
                  <a:pt x="153855" y="471550"/>
                </a:cubicBezTo>
                <a:cubicBezTo>
                  <a:pt x="45230" y="421290"/>
                  <a:pt x="37124" y="322392"/>
                  <a:pt x="27396" y="286724"/>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A9CFEF6A-13A9-4A8B-95C3-865F15876F2C}"/>
              </a:ext>
            </a:extLst>
          </p:cNvPr>
          <p:cNvSpPr/>
          <p:nvPr/>
        </p:nvSpPr>
        <p:spPr>
          <a:xfrm>
            <a:off x="1303503" y="3448650"/>
            <a:ext cx="2818738" cy="1100020"/>
          </a:xfrm>
          <a:custGeom>
            <a:avLst/>
            <a:gdLst>
              <a:gd name="connsiteX0" fmla="*/ 701485 w 2907381"/>
              <a:gd name="connsiteY0" fmla="*/ 72764 h 1349582"/>
              <a:gd name="connsiteX1" fmla="*/ 1094 w 2907381"/>
              <a:gd name="connsiteY1" fmla="*/ 481325 h 1349582"/>
              <a:gd name="connsiteX2" fmla="*/ 604209 w 2907381"/>
              <a:gd name="connsiteY2" fmla="*/ 1347087 h 1349582"/>
              <a:gd name="connsiteX3" fmla="*/ 2744294 w 2907381"/>
              <a:gd name="connsiteY3" fmla="*/ 724517 h 1349582"/>
              <a:gd name="connsiteX4" fmla="*/ 2666473 w 2907381"/>
              <a:gd name="connsiteY4" fmla="*/ 150585 h 1349582"/>
              <a:gd name="connsiteX5" fmla="*/ 1927171 w 2907381"/>
              <a:gd name="connsiteY5" fmla="*/ 4670 h 1349582"/>
              <a:gd name="connsiteX6" fmla="*/ 701485 w 2907381"/>
              <a:gd name="connsiteY6" fmla="*/ 72764 h 134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7381" h="1349582">
                <a:moveTo>
                  <a:pt x="701485" y="72764"/>
                </a:moveTo>
                <a:cubicBezTo>
                  <a:pt x="380472" y="152206"/>
                  <a:pt x="17307" y="268938"/>
                  <a:pt x="1094" y="481325"/>
                </a:cubicBezTo>
                <a:cubicBezTo>
                  <a:pt x="-15119" y="693712"/>
                  <a:pt x="147009" y="1306555"/>
                  <a:pt x="604209" y="1347087"/>
                </a:cubicBezTo>
                <a:cubicBezTo>
                  <a:pt x="1061409" y="1387619"/>
                  <a:pt x="2400583" y="923934"/>
                  <a:pt x="2744294" y="724517"/>
                </a:cubicBezTo>
                <a:cubicBezTo>
                  <a:pt x="3088005" y="525100"/>
                  <a:pt x="2802660" y="270559"/>
                  <a:pt x="2666473" y="150585"/>
                </a:cubicBezTo>
                <a:cubicBezTo>
                  <a:pt x="2530286" y="30611"/>
                  <a:pt x="2261154" y="14398"/>
                  <a:pt x="1927171" y="4670"/>
                </a:cubicBezTo>
                <a:cubicBezTo>
                  <a:pt x="1593188" y="-5058"/>
                  <a:pt x="1022498" y="-6678"/>
                  <a:pt x="701485" y="72764"/>
                </a:cubicBezTo>
                <a:close/>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D115223-9C51-4C17-847F-951D67F421EC}"/>
              </a:ext>
            </a:extLst>
          </p:cNvPr>
          <p:cNvSpPr txBox="1"/>
          <p:nvPr/>
        </p:nvSpPr>
        <p:spPr>
          <a:xfrm>
            <a:off x="2564143" y="4581629"/>
            <a:ext cx="2495634" cy="369332"/>
          </a:xfrm>
          <a:prstGeom prst="rect">
            <a:avLst/>
          </a:prstGeom>
          <a:noFill/>
        </p:spPr>
        <p:txBody>
          <a:bodyPr wrap="square" rtlCol="0">
            <a:spAutoFit/>
          </a:bodyPr>
          <a:lstStyle/>
          <a:p>
            <a:r>
              <a:rPr lang="en-US" dirty="0">
                <a:solidFill>
                  <a:schemeClr val="accent1"/>
                </a:solidFill>
              </a:rPr>
              <a:t>Set of Contigs</a:t>
            </a:r>
          </a:p>
        </p:txBody>
      </p:sp>
      <p:pic>
        <p:nvPicPr>
          <p:cNvPr id="28" name="Picture 6">
            <a:extLst>
              <a:ext uri="{FF2B5EF4-FFF2-40B4-BE49-F238E27FC236}">
                <a16:creationId xmlns:a16="http://schemas.microsoft.com/office/drawing/2014/main" id="{1CDEB578-2157-4CAC-836E-81FE7F5DD521}"/>
              </a:ext>
            </a:extLst>
          </p:cNvPr>
          <p:cNvPicPr>
            <a:picLocks noChangeAspect="1"/>
          </p:cNvPicPr>
          <p:nvPr/>
        </p:nvPicPr>
        <p:blipFill>
          <a:blip r:embed="rId2"/>
          <a:stretch>
            <a:fillRect/>
          </a:stretch>
        </p:blipFill>
        <p:spPr>
          <a:xfrm>
            <a:off x="10374388" y="6456845"/>
            <a:ext cx="1774529" cy="341570"/>
          </a:xfrm>
          <a:prstGeom prst="rect">
            <a:avLst/>
          </a:prstGeom>
        </p:spPr>
      </p:pic>
    </p:spTree>
    <p:extLst>
      <p:ext uri="{BB962C8B-B14F-4D97-AF65-F5344CB8AC3E}">
        <p14:creationId xmlns:p14="http://schemas.microsoft.com/office/powerpoint/2010/main" val="323023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0" grpId="0" animBg="1"/>
      <p:bldP spid="41" grpId="0" animBg="1"/>
      <p:bldP spid="42" grpId="0" animBg="1"/>
      <p:bldP spid="4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73BE19-415F-4DFB-B14B-B478E43C75A5}"/>
              </a:ext>
            </a:extLst>
          </p:cNvPr>
          <p:cNvSpPr>
            <a:spLocks noGrp="1"/>
          </p:cNvSpPr>
          <p:nvPr>
            <p:ph type="title"/>
          </p:nvPr>
        </p:nvSpPr>
        <p:spPr/>
        <p:txBody>
          <a:bodyPr/>
          <a:lstStyle/>
          <a:p>
            <a:r>
              <a:rPr lang="en-US" dirty="0"/>
              <a:t>Metagenomic Binning</a:t>
            </a:r>
          </a:p>
        </p:txBody>
      </p:sp>
      <p:sp>
        <p:nvSpPr>
          <p:cNvPr id="3" name="Content Placeholder 2">
            <a:extLst>
              <a:ext uri="{FF2B5EF4-FFF2-40B4-BE49-F238E27FC236}">
                <a16:creationId xmlns:a16="http://schemas.microsoft.com/office/drawing/2014/main" id="{EDD3E245-7C09-4324-A35A-576A9CA05D6A}"/>
              </a:ext>
            </a:extLst>
          </p:cNvPr>
          <p:cNvSpPr>
            <a:spLocks noGrp="1"/>
          </p:cNvSpPr>
          <p:nvPr>
            <p:ph idx="1"/>
          </p:nvPr>
        </p:nvSpPr>
        <p:spPr>
          <a:xfrm>
            <a:off x="927947" y="5011514"/>
            <a:ext cx="4455479" cy="369324"/>
          </a:xfrm>
        </p:spPr>
        <p:txBody>
          <a:bodyPr>
            <a:noAutofit/>
          </a:bodyPr>
          <a:lstStyle/>
          <a:p>
            <a:pPr>
              <a:buFont typeface="Courier New" panose="02070309020205020404" pitchFamily="49" charset="0"/>
              <a:buChar char="o"/>
            </a:pPr>
            <a:r>
              <a:rPr lang="en-US" sz="2400" dirty="0">
                <a:latin typeface="Calibri Light" panose="020F0302020204030204" pitchFamily="34" charset="0"/>
                <a:cs typeface="Calibri Light" panose="020F0302020204030204" pitchFamily="34" charset="0"/>
              </a:rPr>
              <a:t> Cluster the contigs into “bins”</a:t>
            </a:r>
          </a:p>
        </p:txBody>
      </p:sp>
      <p:cxnSp>
        <p:nvCxnSpPr>
          <p:cNvPr id="4" name="Straight Connector 3">
            <a:extLst>
              <a:ext uri="{FF2B5EF4-FFF2-40B4-BE49-F238E27FC236}">
                <a16:creationId xmlns:a16="http://schemas.microsoft.com/office/drawing/2014/main" id="{7BF392DC-2DE3-4E1B-8CA2-E7EBFD020A4B}"/>
              </a:ext>
            </a:extLst>
          </p:cNvPr>
          <p:cNvCxnSpPr/>
          <p:nvPr/>
        </p:nvCxnSpPr>
        <p:spPr>
          <a:xfrm>
            <a:off x="2200859" y="1989167"/>
            <a:ext cx="1345660" cy="0"/>
          </a:xfrm>
          <a:prstGeom prst="line">
            <a:avLst/>
          </a:prstGeom>
          <a:ln w="25400">
            <a:solidFill>
              <a:srgbClr val="F4D500"/>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C3DCD759-8E89-4599-A45D-0B3CB7C765A2}"/>
              </a:ext>
            </a:extLst>
          </p:cNvPr>
          <p:cNvCxnSpPr>
            <a:cxnSpLocks/>
          </p:cNvCxnSpPr>
          <p:nvPr/>
        </p:nvCxnSpPr>
        <p:spPr>
          <a:xfrm>
            <a:off x="1378401" y="2224204"/>
            <a:ext cx="1836907" cy="0"/>
          </a:xfrm>
          <a:prstGeom prst="line">
            <a:avLst/>
          </a:prstGeom>
          <a:ln w="25400">
            <a:solidFill>
              <a:srgbClr val="F4D5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8A9414BC-AB1F-40C0-BC9E-6AF5CDE38D74}"/>
              </a:ext>
            </a:extLst>
          </p:cNvPr>
          <p:cNvCxnSpPr/>
          <p:nvPr/>
        </p:nvCxnSpPr>
        <p:spPr>
          <a:xfrm>
            <a:off x="2093851" y="2469443"/>
            <a:ext cx="1345660" cy="0"/>
          </a:xfrm>
          <a:prstGeom prst="line">
            <a:avLst/>
          </a:prstGeom>
          <a:ln w="25400">
            <a:solidFill>
              <a:srgbClr val="F4D5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3CAF5A58-4CEB-4FCB-BBD9-67A9F56DD1D8}"/>
              </a:ext>
            </a:extLst>
          </p:cNvPr>
          <p:cNvCxnSpPr/>
          <p:nvPr/>
        </p:nvCxnSpPr>
        <p:spPr>
          <a:xfrm>
            <a:off x="3773864" y="2199407"/>
            <a:ext cx="1345660" cy="0"/>
          </a:xfrm>
          <a:prstGeom prst="line">
            <a:avLst/>
          </a:prstGeom>
          <a:ln w="25400">
            <a:solidFill>
              <a:srgbClr val="F50C07"/>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84108475-4BF4-4128-85BA-7E23E6BE9B00}"/>
              </a:ext>
            </a:extLst>
          </p:cNvPr>
          <p:cNvCxnSpPr>
            <a:cxnSpLocks/>
          </p:cNvCxnSpPr>
          <p:nvPr/>
        </p:nvCxnSpPr>
        <p:spPr>
          <a:xfrm>
            <a:off x="3751748" y="2367488"/>
            <a:ext cx="672830" cy="0"/>
          </a:xfrm>
          <a:prstGeom prst="line">
            <a:avLst/>
          </a:prstGeom>
          <a:ln w="25400">
            <a:solidFill>
              <a:srgbClr val="F50C07"/>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F510A1B1-ABF5-424D-AD42-DFD444B3BD74}"/>
              </a:ext>
            </a:extLst>
          </p:cNvPr>
          <p:cNvCxnSpPr/>
          <p:nvPr/>
        </p:nvCxnSpPr>
        <p:spPr>
          <a:xfrm>
            <a:off x="3773864" y="1799513"/>
            <a:ext cx="1345660" cy="0"/>
          </a:xfrm>
          <a:prstGeom prst="line">
            <a:avLst/>
          </a:prstGeom>
          <a:ln w="25400">
            <a:solidFill>
              <a:srgbClr val="F50C07"/>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7DA4FBF-26AE-4B00-8344-030FBBD7E0BC}"/>
              </a:ext>
            </a:extLst>
          </p:cNvPr>
          <p:cNvCxnSpPr/>
          <p:nvPr/>
        </p:nvCxnSpPr>
        <p:spPr>
          <a:xfrm>
            <a:off x="1051715" y="2752111"/>
            <a:ext cx="13456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90AC6F50-3955-47E8-A00D-94154FDAEB15}"/>
              </a:ext>
            </a:extLst>
          </p:cNvPr>
          <p:cNvCxnSpPr>
            <a:cxnSpLocks/>
          </p:cNvCxnSpPr>
          <p:nvPr/>
        </p:nvCxnSpPr>
        <p:spPr>
          <a:xfrm>
            <a:off x="1959420" y="3107401"/>
            <a:ext cx="595009" cy="0"/>
          </a:xfrm>
          <a:prstGeom prst="line">
            <a:avLst/>
          </a:prstGeom>
          <a:ln w="25400">
            <a:solidFill>
              <a:srgbClr val="A3EC1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532F52DE-7AFD-44E3-98E2-7C9121A87278}"/>
              </a:ext>
            </a:extLst>
          </p:cNvPr>
          <p:cNvCxnSpPr>
            <a:cxnSpLocks/>
          </p:cNvCxnSpPr>
          <p:nvPr/>
        </p:nvCxnSpPr>
        <p:spPr>
          <a:xfrm>
            <a:off x="1093359" y="2453654"/>
            <a:ext cx="672830" cy="0"/>
          </a:xfrm>
          <a:prstGeom prst="line">
            <a:avLst/>
          </a:prstGeom>
          <a:ln w="25400">
            <a:solidFill>
              <a:srgbClr val="F4D5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8653815-2F5A-4359-9C5D-FFC663F98E2D}"/>
              </a:ext>
            </a:extLst>
          </p:cNvPr>
          <p:cNvCxnSpPr>
            <a:cxnSpLocks/>
          </p:cNvCxnSpPr>
          <p:nvPr/>
        </p:nvCxnSpPr>
        <p:spPr>
          <a:xfrm>
            <a:off x="2554429" y="3280742"/>
            <a:ext cx="1619656" cy="0"/>
          </a:xfrm>
          <a:prstGeom prst="line">
            <a:avLst/>
          </a:prstGeom>
          <a:ln w="25400">
            <a:solidFill>
              <a:srgbClr val="A3EC1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B6A5378A-DC5B-4D15-A8B7-87BA56382725}"/>
              </a:ext>
            </a:extLst>
          </p:cNvPr>
          <p:cNvCxnSpPr/>
          <p:nvPr/>
        </p:nvCxnSpPr>
        <p:spPr>
          <a:xfrm>
            <a:off x="3656276" y="2703471"/>
            <a:ext cx="1345660" cy="0"/>
          </a:xfrm>
          <a:prstGeom prst="line">
            <a:avLst/>
          </a:prstGeom>
          <a:ln w="25400">
            <a:solidFill>
              <a:srgbClr val="F50C07"/>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678E130-FECD-4BB8-A230-CE0E33357D48}"/>
              </a:ext>
            </a:extLst>
          </p:cNvPr>
          <p:cNvCxnSpPr>
            <a:cxnSpLocks/>
          </p:cNvCxnSpPr>
          <p:nvPr/>
        </p:nvCxnSpPr>
        <p:spPr>
          <a:xfrm>
            <a:off x="1680770" y="1799513"/>
            <a:ext cx="1232170" cy="0"/>
          </a:xfrm>
          <a:prstGeom prst="line">
            <a:avLst/>
          </a:prstGeom>
          <a:ln w="25400">
            <a:solidFill>
              <a:srgbClr val="F4D5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353827-3A63-45D5-8283-E5FB0419B1C0}"/>
              </a:ext>
            </a:extLst>
          </p:cNvPr>
          <p:cNvCxnSpPr/>
          <p:nvPr/>
        </p:nvCxnSpPr>
        <p:spPr>
          <a:xfrm>
            <a:off x="4202371" y="2541004"/>
            <a:ext cx="1345660" cy="0"/>
          </a:xfrm>
          <a:prstGeom prst="line">
            <a:avLst/>
          </a:prstGeom>
          <a:ln w="25400">
            <a:solidFill>
              <a:srgbClr val="F50C07"/>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27B1EE3-21B6-44A0-A211-129190E2B6A8}"/>
              </a:ext>
            </a:extLst>
          </p:cNvPr>
          <p:cNvCxnSpPr>
            <a:cxnSpLocks/>
          </p:cNvCxnSpPr>
          <p:nvPr/>
        </p:nvCxnSpPr>
        <p:spPr>
          <a:xfrm>
            <a:off x="3546519" y="3090671"/>
            <a:ext cx="1836907" cy="0"/>
          </a:xfrm>
          <a:prstGeom prst="line">
            <a:avLst/>
          </a:prstGeom>
          <a:ln w="25400">
            <a:solidFill>
              <a:srgbClr val="A3EC17"/>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F012D91-CF14-4882-B8F4-FCDC2F1807D1}"/>
              </a:ext>
            </a:extLst>
          </p:cNvPr>
          <p:cNvCxnSpPr/>
          <p:nvPr/>
        </p:nvCxnSpPr>
        <p:spPr>
          <a:xfrm>
            <a:off x="4376749" y="3470431"/>
            <a:ext cx="1345660" cy="0"/>
          </a:xfrm>
          <a:prstGeom prst="line">
            <a:avLst/>
          </a:prstGeom>
          <a:ln w="25400">
            <a:solidFill>
              <a:srgbClr val="A3EC1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3E8526-5027-4D80-93F2-42520D015182}"/>
              </a:ext>
            </a:extLst>
          </p:cNvPr>
          <p:cNvCxnSpPr/>
          <p:nvPr/>
        </p:nvCxnSpPr>
        <p:spPr>
          <a:xfrm>
            <a:off x="2296855" y="3512285"/>
            <a:ext cx="1345660" cy="0"/>
          </a:xfrm>
          <a:prstGeom prst="line">
            <a:avLst/>
          </a:prstGeom>
          <a:ln w="25400">
            <a:solidFill>
              <a:srgbClr val="008DD5"/>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70ACD763-11BC-4A70-A9C0-C3E896C03141}"/>
              </a:ext>
            </a:extLst>
          </p:cNvPr>
          <p:cNvCxnSpPr>
            <a:cxnSpLocks/>
          </p:cNvCxnSpPr>
          <p:nvPr/>
        </p:nvCxnSpPr>
        <p:spPr>
          <a:xfrm>
            <a:off x="4446694" y="3675079"/>
            <a:ext cx="672830" cy="0"/>
          </a:xfrm>
          <a:prstGeom prst="line">
            <a:avLst/>
          </a:prstGeom>
          <a:ln w="25400">
            <a:solidFill>
              <a:srgbClr val="A3EC17"/>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5995CC43-76BE-4CA7-92A7-2227BA4302F9}"/>
              </a:ext>
            </a:extLst>
          </p:cNvPr>
          <p:cNvCxnSpPr/>
          <p:nvPr/>
        </p:nvCxnSpPr>
        <p:spPr>
          <a:xfrm>
            <a:off x="1956046" y="3795540"/>
            <a:ext cx="1345660" cy="0"/>
          </a:xfrm>
          <a:prstGeom prst="line">
            <a:avLst/>
          </a:prstGeom>
          <a:ln w="25400">
            <a:solidFill>
              <a:srgbClr val="008DD5"/>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94458DA7-1CBA-4CBA-9BED-F9FEFC5A55F3}"/>
              </a:ext>
            </a:extLst>
          </p:cNvPr>
          <p:cNvCxnSpPr/>
          <p:nvPr/>
        </p:nvCxnSpPr>
        <p:spPr>
          <a:xfrm>
            <a:off x="4376749" y="4058461"/>
            <a:ext cx="1345660"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9D513C-63BE-4F66-85A4-4DF05F6DA55A}"/>
              </a:ext>
            </a:extLst>
          </p:cNvPr>
          <p:cNvCxnSpPr>
            <a:cxnSpLocks/>
          </p:cNvCxnSpPr>
          <p:nvPr/>
        </p:nvCxnSpPr>
        <p:spPr>
          <a:xfrm>
            <a:off x="3178855" y="4058461"/>
            <a:ext cx="595009" cy="0"/>
          </a:xfrm>
          <a:prstGeom prst="line">
            <a:avLst/>
          </a:prstGeom>
          <a:ln w="25400">
            <a:solidFill>
              <a:srgbClr val="008DD5"/>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F22FB0CA-ECB6-4409-93B1-CB28863C4067}"/>
              </a:ext>
            </a:extLst>
          </p:cNvPr>
          <p:cNvCxnSpPr>
            <a:cxnSpLocks/>
          </p:cNvCxnSpPr>
          <p:nvPr/>
        </p:nvCxnSpPr>
        <p:spPr>
          <a:xfrm>
            <a:off x="5001936" y="1989167"/>
            <a:ext cx="672830" cy="0"/>
          </a:xfrm>
          <a:prstGeom prst="line">
            <a:avLst/>
          </a:prstGeom>
          <a:ln w="25400">
            <a:solidFill>
              <a:srgbClr val="F50C07"/>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45B2855-EBFB-4122-9AFB-002DD5E8895E}"/>
              </a:ext>
            </a:extLst>
          </p:cNvPr>
          <p:cNvCxnSpPr>
            <a:cxnSpLocks/>
          </p:cNvCxnSpPr>
          <p:nvPr/>
        </p:nvCxnSpPr>
        <p:spPr>
          <a:xfrm>
            <a:off x="3805132" y="4355713"/>
            <a:ext cx="1619656" cy="0"/>
          </a:xfrm>
          <a:prstGeom prst="line">
            <a:avLst/>
          </a:prstGeom>
          <a:ln w="254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20240AF-397A-4503-BD6D-DF03D8E632FA}"/>
              </a:ext>
            </a:extLst>
          </p:cNvPr>
          <p:cNvCxnSpPr/>
          <p:nvPr/>
        </p:nvCxnSpPr>
        <p:spPr>
          <a:xfrm>
            <a:off x="1766189" y="4279842"/>
            <a:ext cx="1345660" cy="0"/>
          </a:xfrm>
          <a:prstGeom prst="line">
            <a:avLst/>
          </a:prstGeom>
          <a:ln w="25400">
            <a:solidFill>
              <a:srgbClr val="008DD5"/>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6DA6286-7020-4587-9285-DDA088633D2C}"/>
              </a:ext>
            </a:extLst>
          </p:cNvPr>
          <p:cNvCxnSpPr>
            <a:cxnSpLocks/>
          </p:cNvCxnSpPr>
          <p:nvPr/>
        </p:nvCxnSpPr>
        <p:spPr>
          <a:xfrm>
            <a:off x="2519578" y="2952674"/>
            <a:ext cx="1232170" cy="0"/>
          </a:xfrm>
          <a:prstGeom prst="line">
            <a:avLst/>
          </a:prstGeom>
          <a:ln w="25400">
            <a:solidFill>
              <a:srgbClr val="A3EC17"/>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B57E8D9B-BD80-4291-93AE-051EBE3CC096}"/>
              </a:ext>
            </a:extLst>
          </p:cNvPr>
          <p:cNvCxnSpPr>
            <a:cxnSpLocks/>
          </p:cNvCxnSpPr>
          <p:nvPr/>
        </p:nvCxnSpPr>
        <p:spPr>
          <a:xfrm>
            <a:off x="1456033" y="4058461"/>
            <a:ext cx="595009" cy="0"/>
          </a:xfrm>
          <a:prstGeom prst="line">
            <a:avLst/>
          </a:prstGeom>
          <a:ln w="25400">
            <a:solidFill>
              <a:srgbClr val="008DD5"/>
            </a:solidFill>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340CDAB7-CF62-40F8-9A70-AF24B96A15E3}"/>
              </a:ext>
            </a:extLst>
          </p:cNvPr>
          <p:cNvSpPr/>
          <p:nvPr/>
        </p:nvSpPr>
        <p:spPr>
          <a:xfrm>
            <a:off x="902398" y="1555648"/>
            <a:ext cx="2804459" cy="1073341"/>
          </a:xfrm>
          <a:custGeom>
            <a:avLst/>
            <a:gdLst>
              <a:gd name="connsiteX0" fmla="*/ 226007 w 2804459"/>
              <a:gd name="connsiteY0" fmla="*/ 312063 h 1073341"/>
              <a:gd name="connsiteX1" fmla="*/ 799939 w 2804459"/>
              <a:gd name="connsiteY1" fmla="*/ 59143 h 1073341"/>
              <a:gd name="connsiteX2" fmla="*/ 1237684 w 2804459"/>
              <a:gd name="connsiteY2" fmla="*/ 10505 h 1073341"/>
              <a:gd name="connsiteX3" fmla="*/ 1733794 w 2804459"/>
              <a:gd name="connsiteY3" fmla="*/ 778 h 1073341"/>
              <a:gd name="connsiteX4" fmla="*/ 1986713 w 2804459"/>
              <a:gd name="connsiteY4" fmla="*/ 10505 h 1073341"/>
              <a:gd name="connsiteX5" fmla="*/ 2307726 w 2804459"/>
              <a:gd name="connsiteY5" fmla="*/ 88326 h 1073341"/>
              <a:gd name="connsiteX6" fmla="*/ 2443913 w 2804459"/>
              <a:gd name="connsiteY6" fmla="*/ 136965 h 1073341"/>
              <a:gd name="connsiteX7" fmla="*/ 2774654 w 2804459"/>
              <a:gd name="connsiteY7" fmla="*/ 234241 h 1073341"/>
              <a:gd name="connsiteX8" fmla="*/ 2784381 w 2804459"/>
              <a:gd name="connsiteY8" fmla="*/ 467705 h 1073341"/>
              <a:gd name="connsiteX9" fmla="*/ 2735743 w 2804459"/>
              <a:gd name="connsiteY9" fmla="*/ 603892 h 1073341"/>
              <a:gd name="connsiteX10" fmla="*/ 2687105 w 2804459"/>
              <a:gd name="connsiteY10" fmla="*/ 895722 h 1073341"/>
              <a:gd name="connsiteX11" fmla="*/ 2589828 w 2804459"/>
              <a:gd name="connsiteY11" fmla="*/ 1061092 h 1073341"/>
              <a:gd name="connsiteX12" fmla="*/ 2122901 w 2804459"/>
              <a:gd name="connsiteY12" fmla="*/ 1061092 h 1073341"/>
              <a:gd name="connsiteX13" fmla="*/ 1558696 w 2804459"/>
              <a:gd name="connsiteY13" fmla="*/ 1070820 h 1073341"/>
              <a:gd name="connsiteX14" fmla="*/ 712390 w 2804459"/>
              <a:gd name="connsiteY14" fmla="*/ 1041637 h 1073341"/>
              <a:gd name="connsiteX15" fmla="*/ 128730 w 2804459"/>
              <a:gd name="connsiteY15" fmla="*/ 1051365 h 1073341"/>
              <a:gd name="connsiteX16" fmla="*/ 2271 w 2804459"/>
              <a:gd name="connsiteY16" fmla="*/ 808173 h 1073341"/>
              <a:gd name="connsiteX17" fmla="*/ 226007 w 2804459"/>
              <a:gd name="connsiteY17" fmla="*/ 312063 h 1073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804459" h="1073341">
                <a:moveTo>
                  <a:pt x="226007" y="312063"/>
                </a:moveTo>
                <a:cubicBezTo>
                  <a:pt x="358952" y="187225"/>
                  <a:pt x="631326" y="109403"/>
                  <a:pt x="799939" y="59143"/>
                </a:cubicBezTo>
                <a:cubicBezTo>
                  <a:pt x="968552" y="8883"/>
                  <a:pt x="1082041" y="20233"/>
                  <a:pt x="1237684" y="10505"/>
                </a:cubicBezTo>
                <a:cubicBezTo>
                  <a:pt x="1393327" y="777"/>
                  <a:pt x="1608956" y="778"/>
                  <a:pt x="1733794" y="778"/>
                </a:cubicBezTo>
                <a:cubicBezTo>
                  <a:pt x="1858632" y="778"/>
                  <a:pt x="1891058" y="-4086"/>
                  <a:pt x="1986713" y="10505"/>
                </a:cubicBezTo>
                <a:cubicBezTo>
                  <a:pt x="2082368" y="25096"/>
                  <a:pt x="2231526" y="67249"/>
                  <a:pt x="2307726" y="88326"/>
                </a:cubicBezTo>
                <a:cubicBezTo>
                  <a:pt x="2383926" y="109403"/>
                  <a:pt x="2366092" y="112646"/>
                  <a:pt x="2443913" y="136965"/>
                </a:cubicBezTo>
                <a:cubicBezTo>
                  <a:pt x="2521734" y="161284"/>
                  <a:pt x="2717909" y="179118"/>
                  <a:pt x="2774654" y="234241"/>
                </a:cubicBezTo>
                <a:cubicBezTo>
                  <a:pt x="2831399" y="289364"/>
                  <a:pt x="2790866" y="406097"/>
                  <a:pt x="2784381" y="467705"/>
                </a:cubicBezTo>
                <a:cubicBezTo>
                  <a:pt x="2777896" y="529313"/>
                  <a:pt x="2751956" y="532556"/>
                  <a:pt x="2735743" y="603892"/>
                </a:cubicBezTo>
                <a:cubicBezTo>
                  <a:pt x="2719530" y="675228"/>
                  <a:pt x="2711424" y="819522"/>
                  <a:pt x="2687105" y="895722"/>
                </a:cubicBezTo>
                <a:cubicBezTo>
                  <a:pt x="2662786" y="971922"/>
                  <a:pt x="2683862" y="1033530"/>
                  <a:pt x="2589828" y="1061092"/>
                </a:cubicBezTo>
                <a:cubicBezTo>
                  <a:pt x="2495794" y="1088654"/>
                  <a:pt x="2122901" y="1061092"/>
                  <a:pt x="2122901" y="1061092"/>
                </a:cubicBezTo>
                <a:cubicBezTo>
                  <a:pt x="1951046" y="1062713"/>
                  <a:pt x="1793781" y="1074062"/>
                  <a:pt x="1558696" y="1070820"/>
                </a:cubicBezTo>
                <a:cubicBezTo>
                  <a:pt x="1323611" y="1067578"/>
                  <a:pt x="712390" y="1041637"/>
                  <a:pt x="712390" y="1041637"/>
                </a:cubicBezTo>
                <a:cubicBezTo>
                  <a:pt x="474062" y="1038395"/>
                  <a:pt x="247083" y="1090276"/>
                  <a:pt x="128730" y="1051365"/>
                </a:cubicBezTo>
                <a:cubicBezTo>
                  <a:pt x="10377" y="1012454"/>
                  <a:pt x="-7457" y="928147"/>
                  <a:pt x="2271" y="808173"/>
                </a:cubicBezTo>
                <a:cubicBezTo>
                  <a:pt x="11999" y="688199"/>
                  <a:pt x="93062" y="436901"/>
                  <a:pt x="226007" y="312063"/>
                </a:cubicBezTo>
                <a:close/>
              </a:path>
            </a:pathLst>
          </a:custGeom>
          <a:noFill/>
          <a:ln>
            <a:solidFill>
              <a:srgbClr val="F4D5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E240E1D3-A273-4749-8115-F1E58152B183}"/>
              </a:ext>
            </a:extLst>
          </p:cNvPr>
          <p:cNvSpPr/>
          <p:nvPr/>
        </p:nvSpPr>
        <p:spPr>
          <a:xfrm>
            <a:off x="3642514" y="1490198"/>
            <a:ext cx="2301083" cy="1368864"/>
          </a:xfrm>
          <a:custGeom>
            <a:avLst/>
            <a:gdLst>
              <a:gd name="connsiteX0" fmla="*/ 225295 w 2630220"/>
              <a:gd name="connsiteY0" fmla="*/ 182959 h 1372394"/>
              <a:gd name="connsiteX1" fmla="*/ 1353704 w 2630220"/>
              <a:gd name="connsiteY1" fmla="*/ 7862 h 1372394"/>
              <a:gd name="connsiteX2" fmla="*/ 2345925 w 2630220"/>
              <a:gd name="connsiteY2" fmla="*/ 367785 h 1372394"/>
              <a:gd name="connsiteX3" fmla="*/ 2540478 w 2630220"/>
              <a:gd name="connsiteY3" fmla="*/ 1107087 h 1372394"/>
              <a:gd name="connsiteX4" fmla="*/ 1061874 w 2630220"/>
              <a:gd name="connsiteY4" fmla="*/ 1360006 h 1372394"/>
              <a:gd name="connsiteX5" fmla="*/ 322572 w 2630220"/>
              <a:gd name="connsiteY5" fmla="*/ 1321096 h 1372394"/>
              <a:gd name="connsiteX6" fmla="*/ 11287 w 2630220"/>
              <a:gd name="connsiteY6" fmla="*/ 1214091 h 1372394"/>
              <a:gd name="connsiteX7" fmla="*/ 79381 w 2630220"/>
              <a:gd name="connsiteY7" fmla="*/ 883351 h 1372394"/>
              <a:gd name="connsiteX8" fmla="*/ 225295 w 2630220"/>
              <a:gd name="connsiteY8" fmla="*/ 182959 h 1372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30220" h="1372394">
                <a:moveTo>
                  <a:pt x="225295" y="182959"/>
                </a:moveTo>
                <a:cubicBezTo>
                  <a:pt x="437682" y="37044"/>
                  <a:pt x="1000266" y="-22942"/>
                  <a:pt x="1353704" y="7862"/>
                </a:cubicBezTo>
                <a:cubicBezTo>
                  <a:pt x="1707142" y="38666"/>
                  <a:pt x="2148129" y="184581"/>
                  <a:pt x="2345925" y="367785"/>
                </a:cubicBezTo>
                <a:cubicBezTo>
                  <a:pt x="2543721" y="550989"/>
                  <a:pt x="2754486" y="941717"/>
                  <a:pt x="2540478" y="1107087"/>
                </a:cubicBezTo>
                <a:cubicBezTo>
                  <a:pt x="2326470" y="1272457"/>
                  <a:pt x="1431525" y="1324338"/>
                  <a:pt x="1061874" y="1360006"/>
                </a:cubicBezTo>
                <a:cubicBezTo>
                  <a:pt x="692223" y="1395674"/>
                  <a:pt x="497670" y="1345415"/>
                  <a:pt x="322572" y="1321096"/>
                </a:cubicBezTo>
                <a:cubicBezTo>
                  <a:pt x="147474" y="1296777"/>
                  <a:pt x="51819" y="1287049"/>
                  <a:pt x="11287" y="1214091"/>
                </a:cubicBezTo>
                <a:cubicBezTo>
                  <a:pt x="-29245" y="1141133"/>
                  <a:pt x="50198" y="1053585"/>
                  <a:pt x="79381" y="883351"/>
                </a:cubicBezTo>
                <a:cubicBezTo>
                  <a:pt x="108564" y="713117"/>
                  <a:pt x="12908" y="328874"/>
                  <a:pt x="225295" y="182959"/>
                </a:cubicBezTo>
                <a:close/>
              </a:path>
            </a:pathLst>
          </a:custGeom>
          <a:noFill/>
          <a:ln>
            <a:solidFill>
              <a:srgbClr val="F50C0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F20C653-3926-4122-9675-8F562257FB83}"/>
              </a:ext>
            </a:extLst>
          </p:cNvPr>
          <p:cNvSpPr/>
          <p:nvPr/>
        </p:nvSpPr>
        <p:spPr>
          <a:xfrm>
            <a:off x="1626303" y="2796944"/>
            <a:ext cx="4338924" cy="1070042"/>
          </a:xfrm>
          <a:custGeom>
            <a:avLst/>
            <a:gdLst>
              <a:gd name="connsiteX0" fmla="*/ 27396 w 4338924"/>
              <a:gd name="connsiteY0" fmla="*/ 286724 h 1070042"/>
              <a:gd name="connsiteX1" fmla="*/ 95489 w 4338924"/>
              <a:gd name="connsiteY1" fmla="*/ 257541 h 1070042"/>
              <a:gd name="connsiteX2" fmla="*/ 951523 w 4338924"/>
              <a:gd name="connsiteY2" fmla="*/ 14350 h 1070042"/>
              <a:gd name="connsiteX3" fmla="*/ 1904834 w 4338924"/>
              <a:gd name="connsiteY3" fmla="*/ 43533 h 1070042"/>
              <a:gd name="connsiteX4" fmla="*/ 2731685 w 4338924"/>
              <a:gd name="connsiteY4" fmla="*/ 169992 h 1070042"/>
              <a:gd name="connsiteX5" fmla="*/ 4025464 w 4338924"/>
              <a:gd name="connsiteY5" fmla="*/ 169992 h 1070042"/>
              <a:gd name="connsiteX6" fmla="*/ 4327021 w 4338924"/>
              <a:gd name="connsiteY6" fmla="*/ 763379 h 1070042"/>
              <a:gd name="connsiteX7" fmla="*/ 3753089 w 4338924"/>
              <a:gd name="connsiteY7" fmla="*/ 1026026 h 1070042"/>
              <a:gd name="connsiteX8" fmla="*/ 2663591 w 4338924"/>
              <a:gd name="connsiteY8" fmla="*/ 1035754 h 1070042"/>
              <a:gd name="connsiteX9" fmla="*/ 2332851 w 4338924"/>
              <a:gd name="connsiteY9" fmla="*/ 685558 h 1070042"/>
              <a:gd name="connsiteX10" fmla="*/ 1739464 w 4338924"/>
              <a:gd name="connsiteY10" fmla="*/ 617465 h 1070042"/>
              <a:gd name="connsiteX11" fmla="*/ 679149 w 4338924"/>
              <a:gd name="connsiteY11" fmla="*/ 617465 h 1070042"/>
              <a:gd name="connsiteX12" fmla="*/ 153855 w 4338924"/>
              <a:gd name="connsiteY12" fmla="*/ 471550 h 1070042"/>
              <a:gd name="connsiteX13" fmla="*/ 27396 w 4338924"/>
              <a:gd name="connsiteY13" fmla="*/ 286724 h 10700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338924" h="1070042">
                <a:moveTo>
                  <a:pt x="27396" y="286724"/>
                </a:moveTo>
                <a:cubicBezTo>
                  <a:pt x="17668" y="251056"/>
                  <a:pt x="-58532" y="302937"/>
                  <a:pt x="95489" y="257541"/>
                </a:cubicBezTo>
                <a:cubicBezTo>
                  <a:pt x="249510" y="212145"/>
                  <a:pt x="649966" y="50018"/>
                  <a:pt x="951523" y="14350"/>
                </a:cubicBezTo>
                <a:cubicBezTo>
                  <a:pt x="1253080" y="-21318"/>
                  <a:pt x="1608140" y="17593"/>
                  <a:pt x="1904834" y="43533"/>
                </a:cubicBezTo>
                <a:cubicBezTo>
                  <a:pt x="2201528" y="69473"/>
                  <a:pt x="2378247" y="148915"/>
                  <a:pt x="2731685" y="169992"/>
                </a:cubicBezTo>
                <a:cubicBezTo>
                  <a:pt x="3085123" y="191069"/>
                  <a:pt x="3759575" y="71094"/>
                  <a:pt x="4025464" y="169992"/>
                </a:cubicBezTo>
                <a:cubicBezTo>
                  <a:pt x="4291353" y="268890"/>
                  <a:pt x="4372417" y="620707"/>
                  <a:pt x="4327021" y="763379"/>
                </a:cubicBezTo>
                <a:cubicBezTo>
                  <a:pt x="4281625" y="906051"/>
                  <a:pt x="4030327" y="980630"/>
                  <a:pt x="3753089" y="1026026"/>
                </a:cubicBezTo>
                <a:cubicBezTo>
                  <a:pt x="3475851" y="1071422"/>
                  <a:pt x="2900297" y="1092499"/>
                  <a:pt x="2663591" y="1035754"/>
                </a:cubicBezTo>
                <a:cubicBezTo>
                  <a:pt x="2426885" y="979009"/>
                  <a:pt x="2486872" y="755273"/>
                  <a:pt x="2332851" y="685558"/>
                </a:cubicBezTo>
                <a:cubicBezTo>
                  <a:pt x="2178830" y="615843"/>
                  <a:pt x="2015081" y="628814"/>
                  <a:pt x="1739464" y="617465"/>
                </a:cubicBezTo>
                <a:cubicBezTo>
                  <a:pt x="1463847" y="606116"/>
                  <a:pt x="943417" y="641784"/>
                  <a:pt x="679149" y="617465"/>
                </a:cubicBezTo>
                <a:cubicBezTo>
                  <a:pt x="414881" y="593146"/>
                  <a:pt x="262480" y="521810"/>
                  <a:pt x="153855" y="471550"/>
                </a:cubicBezTo>
                <a:cubicBezTo>
                  <a:pt x="45230" y="421290"/>
                  <a:pt x="37124" y="322392"/>
                  <a:pt x="27396" y="286724"/>
                </a:cubicBezTo>
                <a:close/>
              </a:path>
            </a:pathLst>
          </a:custGeom>
          <a:noFill/>
          <a:ln>
            <a:solidFill>
              <a:srgbClr val="A3EC17"/>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A9CFEF6A-13A9-4A8B-95C3-865F15876F2C}"/>
              </a:ext>
            </a:extLst>
          </p:cNvPr>
          <p:cNvSpPr/>
          <p:nvPr/>
        </p:nvSpPr>
        <p:spPr>
          <a:xfrm>
            <a:off x="1303503" y="3448650"/>
            <a:ext cx="2818738" cy="1100020"/>
          </a:xfrm>
          <a:custGeom>
            <a:avLst/>
            <a:gdLst>
              <a:gd name="connsiteX0" fmla="*/ 701485 w 2907381"/>
              <a:gd name="connsiteY0" fmla="*/ 72764 h 1349582"/>
              <a:gd name="connsiteX1" fmla="*/ 1094 w 2907381"/>
              <a:gd name="connsiteY1" fmla="*/ 481325 h 1349582"/>
              <a:gd name="connsiteX2" fmla="*/ 604209 w 2907381"/>
              <a:gd name="connsiteY2" fmla="*/ 1347087 h 1349582"/>
              <a:gd name="connsiteX3" fmla="*/ 2744294 w 2907381"/>
              <a:gd name="connsiteY3" fmla="*/ 724517 h 1349582"/>
              <a:gd name="connsiteX4" fmla="*/ 2666473 w 2907381"/>
              <a:gd name="connsiteY4" fmla="*/ 150585 h 1349582"/>
              <a:gd name="connsiteX5" fmla="*/ 1927171 w 2907381"/>
              <a:gd name="connsiteY5" fmla="*/ 4670 h 1349582"/>
              <a:gd name="connsiteX6" fmla="*/ 701485 w 2907381"/>
              <a:gd name="connsiteY6" fmla="*/ 72764 h 1349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07381" h="1349582">
                <a:moveTo>
                  <a:pt x="701485" y="72764"/>
                </a:moveTo>
                <a:cubicBezTo>
                  <a:pt x="380472" y="152206"/>
                  <a:pt x="17307" y="268938"/>
                  <a:pt x="1094" y="481325"/>
                </a:cubicBezTo>
                <a:cubicBezTo>
                  <a:pt x="-15119" y="693712"/>
                  <a:pt x="147009" y="1306555"/>
                  <a:pt x="604209" y="1347087"/>
                </a:cubicBezTo>
                <a:cubicBezTo>
                  <a:pt x="1061409" y="1387619"/>
                  <a:pt x="2400583" y="923934"/>
                  <a:pt x="2744294" y="724517"/>
                </a:cubicBezTo>
                <a:cubicBezTo>
                  <a:pt x="3088005" y="525100"/>
                  <a:pt x="2802660" y="270559"/>
                  <a:pt x="2666473" y="150585"/>
                </a:cubicBezTo>
                <a:cubicBezTo>
                  <a:pt x="2530286" y="30611"/>
                  <a:pt x="2261154" y="14398"/>
                  <a:pt x="1927171" y="4670"/>
                </a:cubicBezTo>
                <a:cubicBezTo>
                  <a:pt x="1593188" y="-5058"/>
                  <a:pt x="1022498" y="-6678"/>
                  <a:pt x="701485" y="72764"/>
                </a:cubicBezTo>
                <a:close/>
              </a:path>
            </a:pathLst>
          </a:custGeom>
          <a:noFill/>
          <a:ln>
            <a:solidFill>
              <a:srgbClr val="008DD5"/>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3D115223-9C51-4C17-847F-951D67F421EC}"/>
              </a:ext>
            </a:extLst>
          </p:cNvPr>
          <p:cNvSpPr txBox="1"/>
          <p:nvPr/>
        </p:nvSpPr>
        <p:spPr>
          <a:xfrm>
            <a:off x="2564143" y="4581629"/>
            <a:ext cx="2495634" cy="369332"/>
          </a:xfrm>
          <a:prstGeom prst="rect">
            <a:avLst/>
          </a:prstGeom>
          <a:noFill/>
        </p:spPr>
        <p:txBody>
          <a:bodyPr wrap="square" rtlCol="0">
            <a:spAutoFit/>
          </a:bodyPr>
          <a:lstStyle/>
          <a:p>
            <a:r>
              <a:rPr lang="en-US" dirty="0">
                <a:solidFill>
                  <a:schemeClr val="accent1"/>
                </a:solidFill>
              </a:rPr>
              <a:t>Set of Contigs</a:t>
            </a:r>
          </a:p>
        </p:txBody>
      </p:sp>
      <p:sp>
        <p:nvSpPr>
          <p:cNvPr id="34" name="Content Placeholder 2">
            <a:extLst>
              <a:ext uri="{FF2B5EF4-FFF2-40B4-BE49-F238E27FC236}">
                <a16:creationId xmlns:a16="http://schemas.microsoft.com/office/drawing/2014/main" id="{6D83E3EB-9855-4310-998B-961DB6C076ED}"/>
              </a:ext>
            </a:extLst>
          </p:cNvPr>
          <p:cNvSpPr txBox="1">
            <a:spLocks/>
          </p:cNvSpPr>
          <p:nvPr/>
        </p:nvSpPr>
        <p:spPr>
          <a:xfrm>
            <a:off x="936027" y="5436937"/>
            <a:ext cx="5096627" cy="3693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en-US" sz="2400" dirty="0">
                <a:latin typeface="+mj-lt"/>
              </a:rPr>
              <a:t> Assign species and determine profile</a:t>
            </a:r>
          </a:p>
        </p:txBody>
      </p:sp>
      <p:pic>
        <p:nvPicPr>
          <p:cNvPr id="29" name="Picture 28">
            <a:extLst>
              <a:ext uri="{FF2B5EF4-FFF2-40B4-BE49-F238E27FC236}">
                <a16:creationId xmlns:a16="http://schemas.microsoft.com/office/drawing/2014/main" id="{128E6310-A8C2-4B29-8778-EADFD890328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5345" y="3920735"/>
            <a:ext cx="774302" cy="660894"/>
          </a:xfrm>
          <a:prstGeom prst="rect">
            <a:avLst/>
          </a:prstGeom>
        </p:spPr>
      </p:pic>
      <p:pic>
        <p:nvPicPr>
          <p:cNvPr id="31" name="Picture 30" descr="A close up of a logo&#10;&#10;Description automatically generated">
            <a:extLst>
              <a:ext uri="{FF2B5EF4-FFF2-40B4-BE49-F238E27FC236}">
                <a16:creationId xmlns:a16="http://schemas.microsoft.com/office/drawing/2014/main" id="{BFFEAB68-FF37-40BB-B224-C2776B0B38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2654" y="2896157"/>
            <a:ext cx="511407" cy="871615"/>
          </a:xfrm>
          <a:prstGeom prst="rect">
            <a:avLst/>
          </a:prstGeom>
        </p:spPr>
      </p:pic>
      <p:pic>
        <p:nvPicPr>
          <p:cNvPr id="33" name="Picture 32" descr="A drawing of a face&#10;&#10;Description automatically generated">
            <a:extLst>
              <a:ext uri="{FF2B5EF4-FFF2-40B4-BE49-F238E27FC236}">
                <a16:creationId xmlns:a16="http://schemas.microsoft.com/office/drawing/2014/main" id="{865EBA9C-1C6B-42AF-AB16-484AAAFF9D5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05532" y="1555648"/>
            <a:ext cx="876009" cy="756940"/>
          </a:xfrm>
          <a:prstGeom prst="rect">
            <a:avLst/>
          </a:prstGeom>
        </p:spPr>
      </p:pic>
      <p:pic>
        <p:nvPicPr>
          <p:cNvPr id="36" name="Picture 35" descr="A drawing of a cartoon character&#10;&#10;Description automatically generated">
            <a:extLst>
              <a:ext uri="{FF2B5EF4-FFF2-40B4-BE49-F238E27FC236}">
                <a16:creationId xmlns:a16="http://schemas.microsoft.com/office/drawing/2014/main" id="{C4A1EC93-BC24-4039-821D-B25C2FEFE9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0136" y="1432526"/>
            <a:ext cx="631296" cy="647693"/>
          </a:xfrm>
          <a:prstGeom prst="rect">
            <a:avLst/>
          </a:prstGeom>
        </p:spPr>
      </p:pic>
      <p:graphicFrame>
        <p:nvGraphicFramePr>
          <p:cNvPr id="45" name="Chart 44">
            <a:extLst>
              <a:ext uri="{FF2B5EF4-FFF2-40B4-BE49-F238E27FC236}">
                <a16:creationId xmlns:a16="http://schemas.microsoft.com/office/drawing/2014/main" id="{03A4819E-7FEE-4A6D-AA22-E8569762A74F}"/>
              </a:ext>
            </a:extLst>
          </p:cNvPr>
          <p:cNvGraphicFramePr/>
          <p:nvPr>
            <p:extLst>
              <p:ext uri="{D42A27DB-BD31-4B8C-83A1-F6EECF244321}">
                <p14:modId xmlns:p14="http://schemas.microsoft.com/office/powerpoint/2010/main" val="665752508"/>
              </p:ext>
            </p:extLst>
          </p:nvPr>
        </p:nvGraphicFramePr>
        <p:xfrm>
          <a:off x="8126421" y="1768198"/>
          <a:ext cx="3807415" cy="2345911"/>
        </p:xfrm>
        <a:graphic>
          <a:graphicData uri="http://schemas.openxmlformats.org/drawingml/2006/chart">
            <c:chart xmlns:c="http://schemas.openxmlformats.org/drawingml/2006/chart" xmlns:r="http://schemas.openxmlformats.org/officeDocument/2006/relationships" r:id="rId6"/>
          </a:graphicData>
        </a:graphic>
      </p:graphicFrame>
      <p:sp>
        <p:nvSpPr>
          <p:cNvPr id="46" name="TextBox 45">
            <a:extLst>
              <a:ext uri="{FF2B5EF4-FFF2-40B4-BE49-F238E27FC236}">
                <a16:creationId xmlns:a16="http://schemas.microsoft.com/office/drawing/2014/main" id="{875789AE-9B93-446E-8599-0A6050EF65D8}"/>
              </a:ext>
            </a:extLst>
          </p:cNvPr>
          <p:cNvSpPr txBox="1"/>
          <p:nvPr/>
        </p:nvSpPr>
        <p:spPr>
          <a:xfrm>
            <a:off x="10769105" y="2018351"/>
            <a:ext cx="758757" cy="276999"/>
          </a:xfrm>
          <a:prstGeom prst="rect">
            <a:avLst/>
          </a:prstGeom>
          <a:noFill/>
        </p:spPr>
        <p:txBody>
          <a:bodyPr wrap="square" rtlCol="0">
            <a:spAutoFit/>
          </a:bodyPr>
          <a:lstStyle/>
          <a:p>
            <a:r>
              <a:rPr lang="en-US" sz="1200" dirty="0"/>
              <a:t>E. Coli</a:t>
            </a:r>
          </a:p>
        </p:txBody>
      </p:sp>
      <p:sp>
        <p:nvSpPr>
          <p:cNvPr id="47" name="TextBox 46">
            <a:extLst>
              <a:ext uri="{FF2B5EF4-FFF2-40B4-BE49-F238E27FC236}">
                <a16:creationId xmlns:a16="http://schemas.microsoft.com/office/drawing/2014/main" id="{31A628EA-D28A-46A6-A8CE-9DC1EB3A166B}"/>
              </a:ext>
            </a:extLst>
          </p:cNvPr>
          <p:cNvSpPr txBox="1"/>
          <p:nvPr/>
        </p:nvSpPr>
        <p:spPr>
          <a:xfrm>
            <a:off x="9523963" y="3913563"/>
            <a:ext cx="1186775" cy="276999"/>
          </a:xfrm>
          <a:prstGeom prst="rect">
            <a:avLst/>
          </a:prstGeom>
          <a:noFill/>
        </p:spPr>
        <p:txBody>
          <a:bodyPr wrap="square" rtlCol="0">
            <a:spAutoFit/>
          </a:bodyPr>
          <a:lstStyle/>
          <a:p>
            <a:r>
              <a:rPr lang="en-US" sz="1200" dirty="0"/>
              <a:t>K. Pneumoniae</a:t>
            </a:r>
          </a:p>
        </p:txBody>
      </p:sp>
      <p:sp>
        <p:nvSpPr>
          <p:cNvPr id="48" name="TextBox 47">
            <a:extLst>
              <a:ext uri="{FF2B5EF4-FFF2-40B4-BE49-F238E27FC236}">
                <a16:creationId xmlns:a16="http://schemas.microsoft.com/office/drawing/2014/main" id="{2AC454C4-F356-4ACA-AA51-B188FF9C9BD4}"/>
              </a:ext>
            </a:extLst>
          </p:cNvPr>
          <p:cNvSpPr txBox="1"/>
          <p:nvPr/>
        </p:nvSpPr>
        <p:spPr>
          <a:xfrm>
            <a:off x="8443351" y="3541771"/>
            <a:ext cx="871532" cy="276999"/>
          </a:xfrm>
          <a:prstGeom prst="rect">
            <a:avLst/>
          </a:prstGeom>
          <a:noFill/>
        </p:spPr>
        <p:txBody>
          <a:bodyPr wrap="square" rtlCol="0">
            <a:spAutoFit/>
          </a:bodyPr>
          <a:lstStyle/>
          <a:p>
            <a:r>
              <a:rPr lang="en-US" sz="1200" dirty="0"/>
              <a:t>Salmonella</a:t>
            </a:r>
          </a:p>
        </p:txBody>
      </p:sp>
      <p:sp>
        <p:nvSpPr>
          <p:cNvPr id="49" name="TextBox 48">
            <a:extLst>
              <a:ext uri="{FF2B5EF4-FFF2-40B4-BE49-F238E27FC236}">
                <a16:creationId xmlns:a16="http://schemas.microsoft.com/office/drawing/2014/main" id="{594C2BE4-D784-491A-A257-ABDD9EF5B06D}"/>
              </a:ext>
            </a:extLst>
          </p:cNvPr>
          <p:cNvSpPr txBox="1"/>
          <p:nvPr/>
        </p:nvSpPr>
        <p:spPr>
          <a:xfrm>
            <a:off x="8645936" y="3088942"/>
            <a:ext cx="421531" cy="276999"/>
          </a:xfrm>
          <a:prstGeom prst="rect">
            <a:avLst/>
          </a:prstGeom>
          <a:noFill/>
        </p:spPr>
        <p:txBody>
          <a:bodyPr wrap="square" rtlCol="0">
            <a:spAutoFit/>
          </a:bodyPr>
          <a:lstStyle/>
          <a:p>
            <a:r>
              <a:rPr lang="en-US" sz="1200" dirty="0"/>
              <a:t>???</a:t>
            </a:r>
          </a:p>
        </p:txBody>
      </p:sp>
      <p:sp>
        <p:nvSpPr>
          <p:cNvPr id="50" name="TextBox 49">
            <a:extLst>
              <a:ext uri="{FF2B5EF4-FFF2-40B4-BE49-F238E27FC236}">
                <a16:creationId xmlns:a16="http://schemas.microsoft.com/office/drawing/2014/main" id="{10E336B0-22A2-49B4-AD66-78AEBE82D11A}"/>
              </a:ext>
            </a:extLst>
          </p:cNvPr>
          <p:cNvSpPr txBox="1"/>
          <p:nvPr/>
        </p:nvSpPr>
        <p:spPr>
          <a:xfrm>
            <a:off x="8719232" y="2308301"/>
            <a:ext cx="421531" cy="276999"/>
          </a:xfrm>
          <a:prstGeom prst="rect">
            <a:avLst/>
          </a:prstGeom>
          <a:noFill/>
        </p:spPr>
        <p:txBody>
          <a:bodyPr wrap="square" rtlCol="0">
            <a:spAutoFit/>
          </a:bodyPr>
          <a:lstStyle/>
          <a:p>
            <a:r>
              <a:rPr lang="en-US" sz="1200" dirty="0"/>
              <a:t>???</a:t>
            </a:r>
          </a:p>
        </p:txBody>
      </p:sp>
      <p:sp>
        <p:nvSpPr>
          <p:cNvPr id="51" name="Arrow: Right 50">
            <a:extLst>
              <a:ext uri="{FF2B5EF4-FFF2-40B4-BE49-F238E27FC236}">
                <a16:creationId xmlns:a16="http://schemas.microsoft.com/office/drawing/2014/main" id="{DDDC7F4A-722C-48D1-8D6B-7068B3296EF7}"/>
              </a:ext>
            </a:extLst>
          </p:cNvPr>
          <p:cNvSpPr/>
          <p:nvPr/>
        </p:nvSpPr>
        <p:spPr>
          <a:xfrm>
            <a:off x="7180959" y="2857196"/>
            <a:ext cx="665134" cy="2334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49F965A6-9E4D-4721-8F18-537A79E42ED6}"/>
              </a:ext>
            </a:extLst>
          </p:cNvPr>
          <p:cNvSpPr txBox="1"/>
          <p:nvPr/>
        </p:nvSpPr>
        <p:spPr>
          <a:xfrm>
            <a:off x="9248701" y="4279842"/>
            <a:ext cx="1906979" cy="369332"/>
          </a:xfrm>
          <a:prstGeom prst="rect">
            <a:avLst/>
          </a:prstGeom>
          <a:noFill/>
        </p:spPr>
        <p:txBody>
          <a:bodyPr wrap="square" rtlCol="0">
            <a:spAutoFit/>
          </a:bodyPr>
          <a:lstStyle/>
          <a:p>
            <a:r>
              <a:rPr lang="en-US" dirty="0">
                <a:solidFill>
                  <a:schemeClr val="accent1"/>
                </a:solidFill>
              </a:rPr>
              <a:t>Species Profile</a:t>
            </a:r>
          </a:p>
        </p:txBody>
      </p:sp>
      <p:pic>
        <p:nvPicPr>
          <p:cNvPr id="53" name="Picture 52">
            <a:extLst>
              <a:ext uri="{FF2B5EF4-FFF2-40B4-BE49-F238E27FC236}">
                <a16:creationId xmlns:a16="http://schemas.microsoft.com/office/drawing/2014/main" id="{B4C714A9-B232-440F-8C43-06EC0BBE198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05049" y="3574264"/>
            <a:ext cx="328380" cy="280285"/>
          </a:xfrm>
          <a:prstGeom prst="rect">
            <a:avLst/>
          </a:prstGeom>
        </p:spPr>
      </p:pic>
      <p:pic>
        <p:nvPicPr>
          <p:cNvPr id="54" name="Picture 53" descr="A close up of a logo&#10;&#10;Description automatically generated">
            <a:extLst>
              <a:ext uri="{FF2B5EF4-FFF2-40B4-BE49-F238E27FC236}">
                <a16:creationId xmlns:a16="http://schemas.microsoft.com/office/drawing/2014/main" id="{35BC8EBE-0F2E-46A5-866F-F72720F0A5A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291150" y="1994257"/>
            <a:ext cx="216886" cy="369650"/>
          </a:xfrm>
          <a:prstGeom prst="rect">
            <a:avLst/>
          </a:prstGeom>
        </p:spPr>
      </p:pic>
      <p:pic>
        <p:nvPicPr>
          <p:cNvPr id="55" name="Picture 54" descr="A drawing of a face&#10;&#10;Description automatically generated">
            <a:extLst>
              <a:ext uri="{FF2B5EF4-FFF2-40B4-BE49-F238E27FC236}">
                <a16:creationId xmlns:a16="http://schemas.microsoft.com/office/drawing/2014/main" id="{1BE353BD-2145-4757-A451-0F552ABEAA6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605782" y="3894557"/>
            <a:ext cx="307036" cy="265303"/>
          </a:xfrm>
          <a:prstGeom prst="rect">
            <a:avLst/>
          </a:prstGeom>
        </p:spPr>
      </p:pic>
      <p:pic>
        <p:nvPicPr>
          <p:cNvPr id="56" name="Picture 55" descr="A drawing of a cartoon character&#10;&#10;Description automatically generated">
            <a:extLst>
              <a:ext uri="{FF2B5EF4-FFF2-40B4-BE49-F238E27FC236}">
                <a16:creationId xmlns:a16="http://schemas.microsoft.com/office/drawing/2014/main" id="{AF147CC1-845C-4B95-95F0-F0AF7104490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175619" y="2683040"/>
            <a:ext cx="267732" cy="274685"/>
          </a:xfrm>
          <a:prstGeom prst="rect">
            <a:avLst/>
          </a:prstGeom>
        </p:spPr>
      </p:pic>
      <p:sp>
        <p:nvSpPr>
          <p:cNvPr id="57" name="Content Placeholder 2">
            <a:extLst>
              <a:ext uri="{FF2B5EF4-FFF2-40B4-BE49-F238E27FC236}">
                <a16:creationId xmlns:a16="http://schemas.microsoft.com/office/drawing/2014/main" id="{D3E849B3-86D4-48CA-9552-7268E23AF6ED}"/>
              </a:ext>
            </a:extLst>
          </p:cNvPr>
          <p:cNvSpPr txBox="1">
            <a:spLocks/>
          </p:cNvSpPr>
          <p:nvPr/>
        </p:nvSpPr>
        <p:spPr>
          <a:xfrm>
            <a:off x="936027" y="5862361"/>
            <a:ext cx="5096627" cy="369324"/>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buFont typeface="Courier New" panose="02070309020205020404" pitchFamily="49" charset="0"/>
              <a:buChar char="o"/>
            </a:pPr>
            <a:r>
              <a:rPr lang="en-US" sz="2400" dirty="0">
                <a:latin typeface="+mj-lt"/>
              </a:rPr>
              <a:t> </a:t>
            </a:r>
            <a:r>
              <a:rPr lang="en-US" sz="2400" b="1" dirty="0">
                <a:latin typeface="+mj-lt"/>
              </a:rPr>
              <a:t>How do we cluster?</a:t>
            </a:r>
          </a:p>
        </p:txBody>
      </p:sp>
      <p:pic>
        <p:nvPicPr>
          <p:cNvPr id="28" name="Picture 6">
            <a:extLst>
              <a:ext uri="{FF2B5EF4-FFF2-40B4-BE49-F238E27FC236}">
                <a16:creationId xmlns:a16="http://schemas.microsoft.com/office/drawing/2014/main" id="{0024094A-4839-4F6D-BC93-A3C001681BE5}"/>
              </a:ext>
            </a:extLst>
          </p:cNvPr>
          <p:cNvPicPr>
            <a:picLocks noChangeAspect="1"/>
          </p:cNvPicPr>
          <p:nvPr/>
        </p:nvPicPr>
        <p:blipFill>
          <a:blip r:embed="rId11"/>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343388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6"/>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Graphic spid="45" grpId="0">
        <p:bldAsOne/>
      </p:bldGraphic>
      <p:bldP spid="46" grpId="0"/>
      <p:bldP spid="47" grpId="0"/>
      <p:bldP spid="48" grpId="0"/>
      <p:bldP spid="49" grpId="0"/>
      <p:bldP spid="50" grpId="0"/>
      <p:bldP spid="51" grpId="0" animBg="1"/>
      <p:bldP spid="52" grpId="0"/>
      <p:bldP spid="5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ell phone&#10;&#10;Description automatically generated">
            <a:extLst>
              <a:ext uri="{FF2B5EF4-FFF2-40B4-BE49-F238E27FC236}">
                <a16:creationId xmlns:a16="http://schemas.microsoft.com/office/drawing/2014/main" id="{A90D585D-BDD2-45EE-AA1A-DBD1D729DC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60754" y="2298520"/>
            <a:ext cx="5931246" cy="3707029"/>
          </a:xfrm>
          <a:prstGeom prst="rect">
            <a:avLst/>
          </a:prstGeom>
        </p:spPr>
      </p:pic>
      <p:sp>
        <p:nvSpPr>
          <p:cNvPr id="2" name="Title 1">
            <a:extLst>
              <a:ext uri="{FF2B5EF4-FFF2-40B4-BE49-F238E27FC236}">
                <a16:creationId xmlns:a16="http://schemas.microsoft.com/office/drawing/2014/main" id="{737854B9-908B-4C78-84FC-D743832BD0A5}"/>
              </a:ext>
            </a:extLst>
          </p:cNvPr>
          <p:cNvSpPr>
            <a:spLocks noGrp="1"/>
          </p:cNvSpPr>
          <p:nvPr>
            <p:ph type="title"/>
          </p:nvPr>
        </p:nvSpPr>
        <p:spPr/>
        <p:txBody>
          <a:bodyPr/>
          <a:lstStyle/>
          <a:p>
            <a:r>
              <a:rPr lang="en-US" dirty="0">
                <a:cs typeface="Calibri Light"/>
              </a:rPr>
              <a:t>Tetranucleotide Frequency (TNF)</a:t>
            </a:r>
            <a:endParaRPr lang="en-US" dirty="0"/>
          </a:p>
        </p:txBody>
      </p:sp>
      <p:sp>
        <p:nvSpPr>
          <p:cNvPr id="4" name="TextBox 3">
            <a:extLst>
              <a:ext uri="{FF2B5EF4-FFF2-40B4-BE49-F238E27FC236}">
                <a16:creationId xmlns:a16="http://schemas.microsoft.com/office/drawing/2014/main" id="{30B47C2F-1598-4AE4-A61C-EF74064304AB}"/>
              </a:ext>
            </a:extLst>
          </p:cNvPr>
          <p:cNvSpPr txBox="1"/>
          <p:nvPr/>
        </p:nvSpPr>
        <p:spPr>
          <a:xfrm>
            <a:off x="52131" y="6459816"/>
            <a:ext cx="8848845"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dirty="0">
                <a:ea typeface="+mn-lt"/>
                <a:cs typeface="+mn-lt"/>
              </a:rPr>
              <a:t>[2] P. A. Noble et al. Tetranucleotide frequencies in microbial genomes, Electrophoresis 1998</a:t>
            </a:r>
          </a:p>
          <a:p>
            <a:pPr algn="l"/>
            <a:endParaRPr lang="en-US" sz="1600" dirty="0">
              <a:cs typeface="Calibri"/>
            </a:endParaRPr>
          </a:p>
        </p:txBody>
      </p:sp>
      <p:sp>
        <p:nvSpPr>
          <p:cNvPr id="6" name="TextBox 5">
            <a:extLst>
              <a:ext uri="{FF2B5EF4-FFF2-40B4-BE49-F238E27FC236}">
                <a16:creationId xmlns:a16="http://schemas.microsoft.com/office/drawing/2014/main" id="{A6062AE0-6AB0-450A-B91C-7E0750DDA54A}"/>
              </a:ext>
            </a:extLst>
          </p:cNvPr>
          <p:cNvSpPr txBox="1"/>
          <p:nvPr/>
        </p:nvSpPr>
        <p:spPr>
          <a:xfrm>
            <a:off x="8482342" y="5349569"/>
            <a:ext cx="603663" cy="795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3600" dirty="0"/>
              <a:t>...</a:t>
            </a:r>
            <a:endParaRPr lang="en-US" sz="3600" dirty="0">
              <a:cs typeface="Calibri"/>
            </a:endParaRPr>
          </a:p>
        </p:txBody>
      </p:sp>
      <p:sp>
        <p:nvSpPr>
          <p:cNvPr id="7" name="TextBox 6">
            <a:extLst>
              <a:ext uri="{FF2B5EF4-FFF2-40B4-BE49-F238E27FC236}">
                <a16:creationId xmlns:a16="http://schemas.microsoft.com/office/drawing/2014/main" id="{3390C684-728E-4D4B-9CC7-4B143FF287FF}"/>
              </a:ext>
            </a:extLst>
          </p:cNvPr>
          <p:cNvSpPr txBox="1"/>
          <p:nvPr/>
        </p:nvSpPr>
        <p:spPr>
          <a:xfrm>
            <a:off x="10273908" y="5349569"/>
            <a:ext cx="603663" cy="7952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r>
              <a:rPr lang="en-US" sz="3600" dirty="0"/>
              <a:t>...</a:t>
            </a:r>
            <a:endParaRPr lang="en-US" sz="3600" dirty="0">
              <a:cs typeface="Calibri"/>
            </a:endParaRPr>
          </a:p>
        </p:txBody>
      </p:sp>
      <p:sp>
        <p:nvSpPr>
          <p:cNvPr id="10" name="Content Placeholder 2">
            <a:extLst>
              <a:ext uri="{FF2B5EF4-FFF2-40B4-BE49-F238E27FC236}">
                <a16:creationId xmlns:a16="http://schemas.microsoft.com/office/drawing/2014/main" id="{02DC0F75-534F-45C2-A552-CAFDBA022E91}"/>
              </a:ext>
            </a:extLst>
          </p:cNvPr>
          <p:cNvSpPr>
            <a:spLocks noGrp="1"/>
          </p:cNvSpPr>
          <p:nvPr>
            <p:ph idx="1"/>
          </p:nvPr>
        </p:nvSpPr>
        <p:spPr>
          <a:xfrm>
            <a:off x="517340" y="1694205"/>
            <a:ext cx="10058400" cy="553224"/>
          </a:xfrm>
        </p:spPr>
        <p:txBody>
          <a:bodyPr vert="horz" lIns="0" tIns="45720" rIns="0" bIns="45720" rtlCol="0" anchor="t">
            <a:normAutofit/>
          </a:body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Frequencies of 4-letter strings across genome is consistent</a:t>
            </a:r>
          </a:p>
        </p:txBody>
      </p:sp>
      <p:pic>
        <p:nvPicPr>
          <p:cNvPr id="8" name="Picture 7" descr="A drawing of a face&#10;&#10;Description automatically generated">
            <a:extLst>
              <a:ext uri="{FF2B5EF4-FFF2-40B4-BE49-F238E27FC236}">
                <a16:creationId xmlns:a16="http://schemas.microsoft.com/office/drawing/2014/main" id="{C2BB2654-9C73-4BBB-83C7-478EB295738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74261" y="2408635"/>
            <a:ext cx="397601" cy="343558"/>
          </a:xfrm>
          <a:prstGeom prst="rect">
            <a:avLst/>
          </a:prstGeom>
        </p:spPr>
      </p:pic>
      <p:sp>
        <p:nvSpPr>
          <p:cNvPr id="11" name="Content Placeholder 2">
            <a:extLst>
              <a:ext uri="{FF2B5EF4-FFF2-40B4-BE49-F238E27FC236}">
                <a16:creationId xmlns:a16="http://schemas.microsoft.com/office/drawing/2014/main" id="{00259216-5E0E-4A29-8524-1CD3FDE79B57}"/>
              </a:ext>
            </a:extLst>
          </p:cNvPr>
          <p:cNvSpPr txBox="1">
            <a:spLocks/>
          </p:cNvSpPr>
          <p:nvPr/>
        </p:nvSpPr>
        <p:spPr>
          <a:xfrm>
            <a:off x="517340" y="2602864"/>
            <a:ext cx="10058400"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We can bin contigs based on TNF. </a:t>
            </a:r>
            <a:r>
              <a:rPr lang="en-US" sz="2400" b="1" dirty="0">
                <a:latin typeface="Calibri Light"/>
                <a:ea typeface="+mn-lt"/>
                <a:cs typeface="+mn-lt"/>
              </a:rPr>
              <a:t>How?</a:t>
            </a:r>
            <a:endParaRPr lang="en-US" sz="2400" dirty="0">
              <a:latin typeface="Calibri Light"/>
              <a:ea typeface="+mn-lt"/>
              <a:cs typeface="+mn-lt"/>
            </a:endParaRPr>
          </a:p>
        </p:txBody>
      </p:sp>
      <p:sp>
        <p:nvSpPr>
          <p:cNvPr id="12" name="Content Placeholder 2">
            <a:extLst>
              <a:ext uri="{FF2B5EF4-FFF2-40B4-BE49-F238E27FC236}">
                <a16:creationId xmlns:a16="http://schemas.microsoft.com/office/drawing/2014/main" id="{D0295B65-7CBC-46FE-9F47-C066D9852FD4}"/>
              </a:ext>
            </a:extLst>
          </p:cNvPr>
          <p:cNvSpPr txBox="1">
            <a:spLocks/>
          </p:cNvSpPr>
          <p:nvPr/>
        </p:nvSpPr>
        <p:spPr>
          <a:xfrm>
            <a:off x="517340" y="3511523"/>
            <a:ext cx="3688900"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Species “generate” contigs</a:t>
            </a:r>
          </a:p>
        </p:txBody>
      </p:sp>
      <p:sp>
        <p:nvSpPr>
          <p:cNvPr id="13" name="Content Placeholder 2">
            <a:extLst>
              <a:ext uri="{FF2B5EF4-FFF2-40B4-BE49-F238E27FC236}">
                <a16:creationId xmlns:a16="http://schemas.microsoft.com/office/drawing/2014/main" id="{4F906DC9-6087-4A52-BC9C-A458E4A7D704}"/>
              </a:ext>
            </a:extLst>
          </p:cNvPr>
          <p:cNvSpPr txBox="1">
            <a:spLocks/>
          </p:cNvSpPr>
          <p:nvPr/>
        </p:nvSpPr>
        <p:spPr>
          <a:xfrm>
            <a:off x="517340" y="4420183"/>
            <a:ext cx="10058400"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Model genome as Markov process</a:t>
            </a:r>
          </a:p>
        </p:txBody>
      </p:sp>
      <mc:AlternateContent xmlns:mc="http://schemas.openxmlformats.org/markup-compatibility/2006" xmlns:a14="http://schemas.microsoft.com/office/drawing/2010/main">
        <mc:Choice Requires="a14">
          <p:sp>
            <p:nvSpPr>
              <p:cNvPr id="15" name="Content Placeholder 2">
                <a:extLst>
                  <a:ext uri="{FF2B5EF4-FFF2-40B4-BE49-F238E27FC236}">
                    <a16:creationId xmlns:a16="http://schemas.microsoft.com/office/drawing/2014/main" id="{554A514A-B782-4EF1-8E4A-7E3D8D95C7DD}"/>
                  </a:ext>
                </a:extLst>
              </p:cNvPr>
              <p:cNvSpPr txBox="1">
                <a:spLocks/>
              </p:cNvSpPr>
              <p:nvPr/>
            </p:nvSpPr>
            <p:spPr>
              <a:xfrm>
                <a:off x="512428" y="5329669"/>
                <a:ext cx="10058400"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Stationary distribution </a:t>
                </a:r>
                <a14:m>
                  <m:oMath xmlns:m="http://schemas.openxmlformats.org/officeDocument/2006/math">
                    <m:r>
                      <a:rPr lang="en-US" sz="2400" b="0" i="1" smtClean="0">
                        <a:latin typeface="Cambria Math" panose="02040503050406030204" pitchFamily="18" charset="0"/>
                        <a:ea typeface="+mn-lt"/>
                        <a:cs typeface="+mn-lt"/>
                      </a:rPr>
                      <m:t>≡</m:t>
                    </m:r>
                  </m:oMath>
                </a14:m>
                <a:r>
                  <a:rPr lang="en-US" sz="2400" dirty="0">
                    <a:latin typeface="Calibri Light"/>
                    <a:ea typeface="+mn-lt"/>
                    <a:cs typeface="+mn-lt"/>
                  </a:rPr>
                  <a:t> TNF</a:t>
                </a:r>
              </a:p>
            </p:txBody>
          </p:sp>
        </mc:Choice>
        <mc:Fallback xmlns="">
          <p:sp>
            <p:nvSpPr>
              <p:cNvPr id="15" name="Content Placeholder 2">
                <a:extLst>
                  <a:ext uri="{FF2B5EF4-FFF2-40B4-BE49-F238E27FC236}">
                    <a16:creationId xmlns:a16="http://schemas.microsoft.com/office/drawing/2014/main" id="{554A514A-B782-4EF1-8E4A-7E3D8D95C7DD}"/>
                  </a:ext>
                </a:extLst>
              </p:cNvPr>
              <p:cNvSpPr txBox="1">
                <a:spLocks noRot="1" noChangeAspect="1" noMove="1" noResize="1" noEditPoints="1" noAdjustHandles="1" noChangeArrowheads="1" noChangeShapeType="1" noTextEdit="1"/>
              </p:cNvSpPr>
              <p:nvPr/>
            </p:nvSpPr>
            <p:spPr>
              <a:xfrm>
                <a:off x="512428" y="5329669"/>
                <a:ext cx="10058400" cy="553224"/>
              </a:xfrm>
              <a:prstGeom prst="rect">
                <a:avLst/>
              </a:prstGeom>
              <a:blipFill>
                <a:blip r:embed="rId4"/>
                <a:stretch>
                  <a:fillRect l="-1758" t="-8791" b="-8791"/>
                </a:stretch>
              </a:blipFill>
            </p:spPr>
            <p:txBody>
              <a:bodyPr/>
              <a:lstStyle/>
              <a:p>
                <a:r>
                  <a:rPr lang="en-US">
                    <a:noFill/>
                  </a:rPr>
                  <a:t> </a:t>
                </a:r>
              </a:p>
            </p:txBody>
          </p:sp>
        </mc:Fallback>
      </mc:AlternateContent>
      <p:sp>
        <p:nvSpPr>
          <p:cNvPr id="16" name="Content Placeholder 2">
            <a:extLst>
              <a:ext uri="{FF2B5EF4-FFF2-40B4-BE49-F238E27FC236}">
                <a16:creationId xmlns:a16="http://schemas.microsoft.com/office/drawing/2014/main" id="{7E3C202C-4BDC-49E9-AEB9-FDF84B8B518C}"/>
              </a:ext>
            </a:extLst>
          </p:cNvPr>
          <p:cNvSpPr txBox="1">
            <a:spLocks/>
          </p:cNvSpPr>
          <p:nvPr/>
        </p:nvSpPr>
        <p:spPr>
          <a:xfrm>
            <a:off x="4123812" y="3480206"/>
            <a:ext cx="1901396" cy="553224"/>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buNone/>
            </a:pPr>
            <a:r>
              <a:rPr lang="en-US" sz="3200" b="1" dirty="0">
                <a:solidFill>
                  <a:srgbClr val="FF0000"/>
                </a:solidFill>
                <a:latin typeface="Calibri Light"/>
                <a:ea typeface="+mn-lt"/>
                <a:cs typeface="+mn-lt"/>
              </a:rPr>
              <a:t>ATAC</a:t>
            </a:r>
          </a:p>
        </p:txBody>
      </p:sp>
      <p:sp>
        <p:nvSpPr>
          <p:cNvPr id="17" name="Content Placeholder 2">
            <a:extLst>
              <a:ext uri="{FF2B5EF4-FFF2-40B4-BE49-F238E27FC236}">
                <a16:creationId xmlns:a16="http://schemas.microsoft.com/office/drawing/2014/main" id="{9718BDFB-7B7B-403E-92E9-F33CE042BFA0}"/>
              </a:ext>
            </a:extLst>
          </p:cNvPr>
          <p:cNvSpPr txBox="1">
            <a:spLocks/>
          </p:cNvSpPr>
          <p:nvPr/>
        </p:nvSpPr>
        <p:spPr>
          <a:xfrm>
            <a:off x="4359784" y="3485465"/>
            <a:ext cx="1901396" cy="553224"/>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buNone/>
            </a:pPr>
            <a:r>
              <a:rPr lang="en-US" sz="3200" b="1" dirty="0">
                <a:solidFill>
                  <a:srgbClr val="00B0F0"/>
                </a:solidFill>
                <a:latin typeface="Calibri Light"/>
                <a:ea typeface="+mn-lt"/>
                <a:cs typeface="+mn-lt"/>
              </a:rPr>
              <a:t>TACG</a:t>
            </a:r>
          </a:p>
        </p:txBody>
      </p:sp>
      <p:pic>
        <p:nvPicPr>
          <p:cNvPr id="3" name="Picture 6">
            <a:extLst>
              <a:ext uri="{FF2B5EF4-FFF2-40B4-BE49-F238E27FC236}">
                <a16:creationId xmlns:a16="http://schemas.microsoft.com/office/drawing/2014/main" id="{4634363D-3EB1-40BF-AB71-D46E7E013853}"/>
              </a:ext>
            </a:extLst>
          </p:cNvPr>
          <p:cNvPicPr>
            <a:picLocks noChangeAspect="1"/>
          </p:cNvPicPr>
          <p:nvPr/>
        </p:nvPicPr>
        <p:blipFill>
          <a:blip r:embed="rId5"/>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3410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build="p"/>
      <p:bldP spid="11" grpId="0"/>
      <p:bldP spid="12" grpId="0"/>
      <p:bldP spid="13"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D990-FC2F-4EC4-A9DB-66C14655CA9B}"/>
              </a:ext>
            </a:extLst>
          </p:cNvPr>
          <p:cNvSpPr>
            <a:spLocks noGrp="1"/>
          </p:cNvSpPr>
          <p:nvPr>
            <p:ph type="title"/>
          </p:nvPr>
        </p:nvSpPr>
        <p:spPr/>
        <p:txBody>
          <a:bodyPr/>
          <a:lstStyle/>
          <a:p>
            <a:r>
              <a:rPr lang="en-US" dirty="0"/>
              <a:t>Problem Statement</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1D4C6B93-9B05-4D17-8A6E-9619F4558562}"/>
                  </a:ext>
                </a:extLst>
              </p:cNvPr>
              <p:cNvSpPr>
                <a:spLocks noGrp="1"/>
              </p:cNvSpPr>
              <p:nvPr>
                <p:ph idx="1"/>
              </p:nvPr>
            </p:nvSpPr>
            <p:spPr>
              <a:xfrm>
                <a:off x="488156" y="1750493"/>
                <a:ext cx="5578660" cy="553224"/>
              </a:xfrm>
            </p:spPr>
            <p:txBody>
              <a:bodyPr vert="horz" lIns="0" tIns="45720" rIns="0" bIns="45720" rtlCol="0" anchor="t">
                <a:normAutofit/>
              </a:body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Each </a:t>
                </a:r>
                <a14:m>
                  <m:oMath xmlns:m="http://schemas.openxmlformats.org/officeDocument/2006/math">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𝑘</m:t>
                        </m:r>
                      </m:sub>
                    </m:sSub>
                  </m:oMath>
                </a14:m>
                <a:r>
                  <a:rPr lang="en-US" sz="2400" dirty="0">
                    <a:latin typeface="Calibri Light"/>
                    <a:ea typeface="+mn-lt"/>
                    <a:cs typeface="+mn-lt"/>
                  </a:rPr>
                  <a:t> is a 3</a:t>
                </a:r>
                <a:r>
                  <a:rPr lang="en-US" sz="2400" baseline="30000" dirty="0">
                    <a:latin typeface="Calibri Light"/>
                    <a:ea typeface="+mn-lt"/>
                    <a:cs typeface="+mn-lt"/>
                  </a:rPr>
                  <a:t>rd</a:t>
                </a:r>
                <a:r>
                  <a:rPr lang="en-US" sz="2400" dirty="0">
                    <a:latin typeface="Calibri Light"/>
                    <a:ea typeface="+mn-lt"/>
                    <a:cs typeface="+mn-lt"/>
                  </a:rPr>
                  <a:t> order Markov process</a:t>
                </a:r>
              </a:p>
            </p:txBody>
          </p:sp>
        </mc:Choice>
        <mc:Fallback xmlns="">
          <p:sp>
            <p:nvSpPr>
              <p:cNvPr id="4" name="Content Placeholder 2">
                <a:extLst>
                  <a:ext uri="{FF2B5EF4-FFF2-40B4-BE49-F238E27FC236}">
                    <a16:creationId xmlns:a16="http://schemas.microsoft.com/office/drawing/2014/main" id="{1D4C6B93-9B05-4D17-8A6E-9619F4558562}"/>
                  </a:ext>
                </a:extLst>
              </p:cNvPr>
              <p:cNvSpPr>
                <a:spLocks noGrp="1" noRot="1" noChangeAspect="1" noMove="1" noResize="1" noEditPoints="1" noAdjustHandles="1" noChangeArrowheads="1" noChangeShapeType="1" noTextEdit="1"/>
              </p:cNvSpPr>
              <p:nvPr>
                <p:ph idx="1"/>
              </p:nvPr>
            </p:nvSpPr>
            <p:spPr>
              <a:xfrm>
                <a:off x="488156" y="1750493"/>
                <a:ext cx="5578660" cy="553224"/>
              </a:xfrm>
              <a:blipFill>
                <a:blip r:embed="rId2"/>
                <a:stretch>
                  <a:fillRect l="-3169" t="-8791"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CD86BE3-94B8-4962-A809-B600BEB173E8}"/>
                  </a:ext>
                </a:extLst>
              </p:cNvPr>
              <p:cNvSpPr txBox="1">
                <a:spLocks/>
              </p:cNvSpPr>
              <p:nvPr/>
            </p:nvSpPr>
            <p:spPr>
              <a:xfrm>
                <a:off x="488156" y="2698386"/>
                <a:ext cx="4579593"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14:m>
                  <m:oMath xmlns:m="http://schemas.openxmlformats.org/officeDocument/2006/math">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0</m:t>
                        </m:r>
                      </m:sub>
                    </m:sSub>
                    <m:r>
                      <a:rPr lang="en-US" sz="2400" b="0" i="1" smtClean="0">
                        <a:latin typeface="Cambria Math" panose="02040503050406030204" pitchFamily="18" charset="0"/>
                        <a:ea typeface="+mn-lt"/>
                        <a:cs typeface="+mn-lt"/>
                      </a:rPr>
                      <m:t>, </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1</m:t>
                        </m:r>
                      </m:sub>
                    </m:sSub>
                    <m:r>
                      <a:rPr lang="en-US" sz="2400" b="0" i="1" smtClean="0">
                        <a:latin typeface="Cambria Math" panose="02040503050406030204" pitchFamily="18" charset="0"/>
                        <a:ea typeface="+mn-lt"/>
                        <a:cs typeface="+mn-lt"/>
                      </a:rPr>
                      <m:t>, …, </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𝑀</m:t>
                        </m:r>
                      </m:sub>
                    </m:sSub>
                  </m:oMath>
                </a14:m>
                <a:r>
                  <a:rPr lang="en-US" sz="2400" dirty="0">
                    <a:latin typeface="Calibri Light"/>
                    <a:ea typeface="+mn-lt"/>
                    <a:cs typeface="+mn-lt"/>
                  </a:rPr>
                  <a:t> are </a:t>
                </a:r>
                <a:r>
                  <a:rPr lang="en-US" sz="2400" u="sng" dirty="0">
                    <a:latin typeface="Calibri Light"/>
                    <a:ea typeface="+mn-lt"/>
                    <a:cs typeface="+mn-lt"/>
                  </a:rPr>
                  <a:t>unknown</a:t>
                </a:r>
                <a:endParaRPr lang="en-US" sz="2400" dirty="0">
                  <a:latin typeface="Calibri Light"/>
                  <a:ea typeface="+mn-lt"/>
                  <a:cs typeface="+mn-lt"/>
                </a:endParaRPr>
              </a:p>
            </p:txBody>
          </p:sp>
        </mc:Choice>
        <mc:Fallback xmlns="">
          <p:sp>
            <p:nvSpPr>
              <p:cNvPr id="5" name="Content Placeholder 2">
                <a:extLst>
                  <a:ext uri="{FF2B5EF4-FFF2-40B4-BE49-F238E27FC236}">
                    <a16:creationId xmlns:a16="http://schemas.microsoft.com/office/drawing/2014/main" id="{FCD86BE3-94B8-4962-A809-B600BEB173E8}"/>
                  </a:ext>
                </a:extLst>
              </p:cNvPr>
              <p:cNvSpPr txBox="1">
                <a:spLocks noRot="1" noChangeAspect="1" noMove="1" noResize="1" noEditPoints="1" noAdjustHandles="1" noChangeArrowheads="1" noChangeShapeType="1" noTextEdit="1"/>
              </p:cNvSpPr>
              <p:nvPr/>
            </p:nvSpPr>
            <p:spPr>
              <a:xfrm>
                <a:off x="488156" y="2698386"/>
                <a:ext cx="4579593" cy="553224"/>
              </a:xfrm>
              <a:prstGeom prst="rect">
                <a:avLst/>
              </a:prstGeom>
              <a:blipFill>
                <a:blip r:embed="rId3"/>
                <a:stretch>
                  <a:fillRect l="-3862" t="-8889"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4FB4329-00F5-47DF-AEC8-4D7F49A5CCEE}"/>
                  </a:ext>
                </a:extLst>
              </p:cNvPr>
              <p:cNvSpPr txBox="1">
                <a:spLocks/>
              </p:cNvSpPr>
              <p:nvPr/>
            </p:nvSpPr>
            <p:spPr>
              <a:xfrm>
                <a:off x="488156" y="3646279"/>
                <a:ext cx="4410260" cy="553224"/>
              </a:xfrm>
              <a:prstGeom prst="rect">
                <a:avLst/>
              </a:prstGeom>
            </p:spPr>
            <p:txBody>
              <a:bodyPr vert="horz" lIns="0" tIns="45720" rIns="0" bIns="45720" rtlCol="0" anchor="t">
                <a:normAutofit fontScale="92500" lnSpcReduction="2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Equal priors across species </a:t>
                </a:r>
                <a14:m>
                  <m:oMath xmlns:m="http://schemas.openxmlformats.org/officeDocument/2006/math">
                    <m:d>
                      <m:dPr>
                        <m:ctrlPr>
                          <a:rPr lang="en-US" sz="2400" i="1" smtClean="0">
                            <a:latin typeface="Cambria Math" panose="02040503050406030204" pitchFamily="18" charset="0"/>
                            <a:ea typeface="+mn-lt"/>
                            <a:cs typeface="+mn-lt"/>
                          </a:rPr>
                        </m:ctrlPr>
                      </m:dPr>
                      <m:e>
                        <m:f>
                          <m:fPr>
                            <m:ctrlPr>
                              <a:rPr lang="en-US" sz="2400" i="1" smtClean="0">
                                <a:latin typeface="Cambria Math" panose="02040503050406030204" pitchFamily="18" charset="0"/>
                                <a:ea typeface="+mn-lt"/>
                                <a:cs typeface="+mn-lt"/>
                              </a:rPr>
                            </m:ctrlPr>
                          </m:fPr>
                          <m:num>
                            <m:r>
                              <a:rPr lang="en-US" sz="2400" b="0" i="1" smtClean="0">
                                <a:latin typeface="Cambria Math" panose="02040503050406030204" pitchFamily="18" charset="0"/>
                                <a:ea typeface="+mn-lt"/>
                                <a:cs typeface="+mn-lt"/>
                              </a:rPr>
                              <m:t>1</m:t>
                            </m:r>
                          </m:num>
                          <m:den>
                            <m:r>
                              <a:rPr lang="en-US" sz="2400" b="0" i="1" smtClean="0">
                                <a:latin typeface="Cambria Math" panose="02040503050406030204" pitchFamily="18" charset="0"/>
                                <a:ea typeface="+mn-lt"/>
                                <a:cs typeface="+mn-lt"/>
                              </a:rPr>
                              <m:t>𝑀</m:t>
                            </m:r>
                          </m:den>
                        </m:f>
                      </m:e>
                    </m:d>
                  </m:oMath>
                </a14:m>
                <a:endParaRPr lang="en-US" sz="2400" dirty="0">
                  <a:latin typeface="Calibri Light"/>
                  <a:ea typeface="+mn-lt"/>
                  <a:cs typeface="+mn-lt"/>
                </a:endParaRPr>
              </a:p>
            </p:txBody>
          </p:sp>
        </mc:Choice>
        <mc:Fallback xmlns="">
          <p:sp>
            <p:nvSpPr>
              <p:cNvPr id="6" name="Content Placeholder 2">
                <a:extLst>
                  <a:ext uri="{FF2B5EF4-FFF2-40B4-BE49-F238E27FC236}">
                    <a16:creationId xmlns:a16="http://schemas.microsoft.com/office/drawing/2014/main" id="{14FB4329-00F5-47DF-AEC8-4D7F49A5CCEE}"/>
                  </a:ext>
                </a:extLst>
              </p:cNvPr>
              <p:cNvSpPr txBox="1">
                <a:spLocks noRot="1" noChangeAspect="1" noMove="1" noResize="1" noEditPoints="1" noAdjustHandles="1" noChangeArrowheads="1" noChangeShapeType="1" noTextEdit="1"/>
              </p:cNvSpPr>
              <p:nvPr/>
            </p:nvSpPr>
            <p:spPr>
              <a:xfrm>
                <a:off x="488156" y="3646279"/>
                <a:ext cx="4410260" cy="553224"/>
              </a:xfrm>
              <a:prstGeom prst="rect">
                <a:avLst/>
              </a:prstGeom>
              <a:blipFill>
                <a:blip r:embed="rId4"/>
                <a:stretch>
                  <a:fillRect l="-3591" t="-5495" b="-21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Content Placeholder 2">
                <a:extLst>
                  <a:ext uri="{FF2B5EF4-FFF2-40B4-BE49-F238E27FC236}">
                    <a16:creationId xmlns:a16="http://schemas.microsoft.com/office/drawing/2014/main" id="{51F8C218-2CA9-45BF-8F02-E093B8FDF888}"/>
                  </a:ext>
                </a:extLst>
              </p:cNvPr>
              <p:cNvSpPr txBox="1">
                <a:spLocks/>
              </p:cNvSpPr>
              <p:nvPr/>
            </p:nvSpPr>
            <p:spPr>
              <a:xfrm>
                <a:off x="488155" y="4594171"/>
                <a:ext cx="6322633"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b="1" dirty="0">
                    <a:latin typeface="Calibri Light"/>
                    <a:ea typeface="+mn-lt"/>
                    <a:cs typeface="+mn-lt"/>
                  </a:rPr>
                  <a:t>When can we perfectly bin all contigs as </a:t>
                </a:r>
                <a14:m>
                  <m:oMath xmlns:m="http://schemas.openxmlformats.org/officeDocument/2006/math">
                    <m:r>
                      <a:rPr lang="en-US" sz="2400" b="1" i="1">
                        <a:latin typeface="Cambria Math" panose="02040503050406030204" pitchFamily="18" charset="0"/>
                        <a:ea typeface="+mn-lt"/>
                        <a:cs typeface="+mn-lt"/>
                      </a:rPr>
                      <m:t>𝑵</m:t>
                    </m:r>
                    <m:r>
                      <a:rPr lang="en-US" sz="2400" b="1" i="1">
                        <a:latin typeface="Cambria Math" panose="02040503050406030204" pitchFamily="18" charset="0"/>
                        <a:ea typeface="+mn-lt"/>
                        <a:cs typeface="+mn-lt"/>
                      </a:rPr>
                      <m:t>→∞</m:t>
                    </m:r>
                  </m:oMath>
                </a14:m>
                <a:r>
                  <a:rPr lang="en-US" sz="2400" b="1" dirty="0">
                    <a:latin typeface="Calibri Light"/>
                    <a:ea typeface="+mn-lt"/>
                    <a:cs typeface="+mn-lt"/>
                  </a:rPr>
                  <a:t>?</a:t>
                </a:r>
              </a:p>
            </p:txBody>
          </p:sp>
        </mc:Choice>
        <mc:Fallback xmlns="">
          <p:sp>
            <p:nvSpPr>
              <p:cNvPr id="7" name="Content Placeholder 2">
                <a:extLst>
                  <a:ext uri="{FF2B5EF4-FFF2-40B4-BE49-F238E27FC236}">
                    <a16:creationId xmlns:a16="http://schemas.microsoft.com/office/drawing/2014/main" id="{51F8C218-2CA9-45BF-8F02-E093B8FDF888}"/>
                  </a:ext>
                </a:extLst>
              </p:cNvPr>
              <p:cNvSpPr txBox="1">
                <a:spLocks noRot="1" noChangeAspect="1" noMove="1" noResize="1" noEditPoints="1" noAdjustHandles="1" noChangeArrowheads="1" noChangeShapeType="1" noTextEdit="1"/>
              </p:cNvSpPr>
              <p:nvPr/>
            </p:nvSpPr>
            <p:spPr>
              <a:xfrm>
                <a:off x="488155" y="4594171"/>
                <a:ext cx="6322633" cy="553224"/>
              </a:xfrm>
              <a:prstGeom prst="rect">
                <a:avLst/>
              </a:prstGeom>
              <a:blipFill>
                <a:blip r:embed="rId5"/>
                <a:stretch>
                  <a:fillRect l="-2797" t="-8889" r="-1254" b="-8889"/>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640317-07E2-4276-A0ED-E235B7A16158}"/>
                  </a:ext>
                </a:extLst>
              </p:cNvPr>
              <p:cNvSpPr txBox="1"/>
              <p:nvPr/>
            </p:nvSpPr>
            <p:spPr>
              <a:xfrm>
                <a:off x="7318804" y="1872457"/>
                <a:ext cx="4910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0</m:t>
                          </m:r>
                        </m:sub>
                      </m:sSub>
                    </m:oMath>
                  </m:oMathPara>
                </a14:m>
                <a:endParaRPr lang="en-US" sz="2400" dirty="0"/>
              </a:p>
            </p:txBody>
          </p:sp>
        </mc:Choice>
        <mc:Fallback xmlns="">
          <p:sp>
            <p:nvSpPr>
              <p:cNvPr id="8" name="TextBox 7">
                <a:extLst>
                  <a:ext uri="{FF2B5EF4-FFF2-40B4-BE49-F238E27FC236}">
                    <a16:creationId xmlns:a16="http://schemas.microsoft.com/office/drawing/2014/main" id="{F8640317-07E2-4276-A0ED-E235B7A16158}"/>
                  </a:ext>
                </a:extLst>
              </p:cNvPr>
              <p:cNvSpPr txBox="1">
                <a:spLocks noRot="1" noChangeAspect="1" noMove="1" noResize="1" noEditPoints="1" noAdjustHandles="1" noChangeArrowheads="1" noChangeShapeType="1" noTextEdit="1"/>
              </p:cNvSpPr>
              <p:nvPr/>
            </p:nvSpPr>
            <p:spPr>
              <a:xfrm>
                <a:off x="7318804" y="1872457"/>
                <a:ext cx="491067" cy="461665"/>
              </a:xfrm>
              <a:prstGeom prst="rect">
                <a:avLst/>
              </a:prstGeom>
              <a:blipFill>
                <a:blip r:embed="rId6"/>
                <a:stretch>
                  <a:fillRect l="-250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CC36E1-9476-40FE-B31D-F60F70F9BEF9}"/>
                  </a:ext>
                </a:extLst>
              </p:cNvPr>
              <p:cNvSpPr txBox="1"/>
              <p:nvPr/>
            </p:nvSpPr>
            <p:spPr>
              <a:xfrm>
                <a:off x="7318804" y="2720239"/>
                <a:ext cx="4910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m:t>
                          </m:r>
                        </m:sub>
                      </m:sSub>
                    </m:oMath>
                  </m:oMathPara>
                </a14:m>
                <a:endParaRPr lang="en-US" sz="2400" dirty="0"/>
              </a:p>
            </p:txBody>
          </p:sp>
        </mc:Choice>
        <mc:Fallback xmlns="">
          <p:sp>
            <p:nvSpPr>
              <p:cNvPr id="9" name="TextBox 8">
                <a:extLst>
                  <a:ext uri="{FF2B5EF4-FFF2-40B4-BE49-F238E27FC236}">
                    <a16:creationId xmlns:a16="http://schemas.microsoft.com/office/drawing/2014/main" id="{9ACC36E1-9476-40FE-B31D-F60F70F9BEF9}"/>
                  </a:ext>
                </a:extLst>
              </p:cNvPr>
              <p:cNvSpPr txBox="1">
                <a:spLocks noRot="1" noChangeAspect="1" noMove="1" noResize="1" noEditPoints="1" noAdjustHandles="1" noChangeArrowheads="1" noChangeShapeType="1" noTextEdit="1"/>
              </p:cNvSpPr>
              <p:nvPr/>
            </p:nvSpPr>
            <p:spPr>
              <a:xfrm>
                <a:off x="7318804" y="2720239"/>
                <a:ext cx="491067" cy="461665"/>
              </a:xfrm>
              <a:prstGeom prst="rect">
                <a:avLst/>
              </a:prstGeom>
              <a:blipFill>
                <a:blip r:embed="rId7"/>
                <a:stretch>
                  <a:fillRect l="-250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4D9BE89-015F-4A2B-9E64-49D669698F44}"/>
                  </a:ext>
                </a:extLst>
              </p:cNvPr>
              <p:cNvSpPr txBox="1"/>
              <p:nvPr/>
            </p:nvSpPr>
            <p:spPr>
              <a:xfrm>
                <a:off x="7318804" y="3568021"/>
                <a:ext cx="4910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m:t>
                          </m:r>
                        </m:sub>
                      </m:sSub>
                    </m:oMath>
                  </m:oMathPara>
                </a14:m>
                <a:endParaRPr lang="en-US" sz="2400" dirty="0"/>
              </a:p>
            </p:txBody>
          </p:sp>
        </mc:Choice>
        <mc:Fallback xmlns="">
          <p:sp>
            <p:nvSpPr>
              <p:cNvPr id="10" name="TextBox 9">
                <a:extLst>
                  <a:ext uri="{FF2B5EF4-FFF2-40B4-BE49-F238E27FC236}">
                    <a16:creationId xmlns:a16="http://schemas.microsoft.com/office/drawing/2014/main" id="{84D9BE89-015F-4A2B-9E64-49D669698F44}"/>
                  </a:ext>
                </a:extLst>
              </p:cNvPr>
              <p:cNvSpPr txBox="1">
                <a:spLocks noRot="1" noChangeAspect="1" noMove="1" noResize="1" noEditPoints="1" noAdjustHandles="1" noChangeArrowheads="1" noChangeShapeType="1" noTextEdit="1"/>
              </p:cNvSpPr>
              <p:nvPr/>
            </p:nvSpPr>
            <p:spPr>
              <a:xfrm>
                <a:off x="7318804" y="3568021"/>
                <a:ext cx="491067" cy="461665"/>
              </a:xfrm>
              <a:prstGeom prst="rect">
                <a:avLst/>
              </a:prstGeom>
              <a:blipFill>
                <a:blip r:embed="rId8"/>
                <a:stretch>
                  <a:fillRect l="-250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B851E9-03A9-4F3B-AF0A-957DD1E131CA}"/>
                  </a:ext>
                </a:extLst>
              </p:cNvPr>
              <p:cNvSpPr txBox="1"/>
              <p:nvPr/>
            </p:nvSpPr>
            <p:spPr>
              <a:xfrm>
                <a:off x="7318804" y="5292987"/>
                <a:ext cx="4910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𝑀</m:t>
                          </m:r>
                        </m:sub>
                      </m:sSub>
                    </m:oMath>
                  </m:oMathPara>
                </a14:m>
                <a:endParaRPr lang="en-US" sz="2400" dirty="0"/>
              </a:p>
            </p:txBody>
          </p:sp>
        </mc:Choice>
        <mc:Fallback xmlns="">
          <p:sp>
            <p:nvSpPr>
              <p:cNvPr id="11" name="TextBox 10">
                <a:extLst>
                  <a:ext uri="{FF2B5EF4-FFF2-40B4-BE49-F238E27FC236}">
                    <a16:creationId xmlns:a16="http://schemas.microsoft.com/office/drawing/2014/main" id="{B9B851E9-03A9-4F3B-AF0A-957DD1E131CA}"/>
                  </a:ext>
                </a:extLst>
              </p:cNvPr>
              <p:cNvSpPr txBox="1">
                <a:spLocks noRot="1" noChangeAspect="1" noMove="1" noResize="1" noEditPoints="1" noAdjustHandles="1" noChangeArrowheads="1" noChangeShapeType="1" noTextEdit="1"/>
              </p:cNvSpPr>
              <p:nvPr/>
            </p:nvSpPr>
            <p:spPr>
              <a:xfrm>
                <a:off x="7318804" y="5292987"/>
                <a:ext cx="491067" cy="461665"/>
              </a:xfrm>
              <a:prstGeom prst="rect">
                <a:avLst/>
              </a:prstGeom>
              <a:blipFill>
                <a:blip r:embed="rId9"/>
                <a:stretch>
                  <a:fillRect l="-3750" r="-750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7ADA61-F897-42DC-9E2C-387C5C2CE041}"/>
                  </a:ext>
                </a:extLst>
              </p:cNvPr>
              <p:cNvSpPr txBox="1"/>
              <p:nvPr/>
            </p:nvSpPr>
            <p:spPr>
              <a:xfrm rot="5400000">
                <a:off x="7427214" y="4307394"/>
                <a:ext cx="491067"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dirty="0"/>
              </a:p>
            </p:txBody>
          </p:sp>
        </mc:Choice>
        <mc:Fallback xmlns="">
          <p:sp>
            <p:nvSpPr>
              <p:cNvPr id="12" name="TextBox 11">
                <a:extLst>
                  <a:ext uri="{FF2B5EF4-FFF2-40B4-BE49-F238E27FC236}">
                    <a16:creationId xmlns:a16="http://schemas.microsoft.com/office/drawing/2014/main" id="{B67ADA61-F897-42DC-9E2C-387C5C2CE041}"/>
                  </a:ext>
                </a:extLst>
              </p:cNvPr>
              <p:cNvSpPr txBox="1">
                <a:spLocks noRot="1" noChangeAspect="1" noMove="1" noResize="1" noEditPoints="1" noAdjustHandles="1" noChangeArrowheads="1" noChangeShapeType="1" noTextEdit="1"/>
              </p:cNvSpPr>
              <p:nvPr/>
            </p:nvSpPr>
            <p:spPr>
              <a:xfrm rot="5400000">
                <a:off x="7427214" y="4307394"/>
                <a:ext cx="491067" cy="707886"/>
              </a:xfrm>
              <a:prstGeom prst="rect">
                <a:avLst/>
              </a:prstGeom>
              <a:blipFill>
                <a:blip r:embed="rId10"/>
                <a:stretch>
                  <a:fillRect/>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B7474EDA-A03A-4D63-8DDE-6148616924E2}"/>
              </a:ext>
            </a:extLst>
          </p:cNvPr>
          <p:cNvSpPr/>
          <p:nvPr/>
        </p:nvSpPr>
        <p:spPr>
          <a:xfrm>
            <a:off x="6743073" y="2035558"/>
            <a:ext cx="491067" cy="365136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789B00F-CFD2-41F5-8360-D427CABC7856}"/>
                  </a:ext>
                </a:extLst>
              </p:cNvPr>
              <p:cNvSpPr txBox="1"/>
              <p:nvPr/>
            </p:nvSpPr>
            <p:spPr>
              <a:xfrm>
                <a:off x="5599744" y="3633524"/>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14" name="TextBox 13">
                <a:extLst>
                  <a:ext uri="{FF2B5EF4-FFF2-40B4-BE49-F238E27FC236}">
                    <a16:creationId xmlns:a16="http://schemas.microsoft.com/office/drawing/2014/main" id="{5789B00F-CFD2-41F5-8360-D427CABC7856}"/>
                  </a:ext>
                </a:extLst>
              </p:cNvPr>
              <p:cNvSpPr txBox="1">
                <a:spLocks noRot="1" noChangeAspect="1" noMove="1" noResize="1" noEditPoints="1" noAdjustHandles="1" noChangeArrowheads="1" noChangeShapeType="1" noTextEdit="1"/>
              </p:cNvSpPr>
              <p:nvPr/>
            </p:nvSpPr>
            <p:spPr>
              <a:xfrm>
                <a:off x="5599744" y="3633524"/>
                <a:ext cx="1422395" cy="369332"/>
              </a:xfrm>
              <a:prstGeom prst="rect">
                <a:avLst/>
              </a:prstGeom>
              <a:blipFill>
                <a:blip r:embed="rId11"/>
                <a:stretch>
                  <a:fillRect t="-8197" b="-24590"/>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036DBFD5-2534-4391-95FA-27029C8AE93F}"/>
              </a:ext>
            </a:extLst>
          </p:cNvPr>
          <p:cNvCxnSpPr/>
          <p:nvPr/>
        </p:nvCxnSpPr>
        <p:spPr>
          <a:xfrm>
            <a:off x="8287967" y="2431919"/>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8A4D8DD-082E-49BA-ACA4-E90B729D3073}"/>
              </a:ext>
            </a:extLst>
          </p:cNvPr>
          <p:cNvCxnSpPr/>
          <p:nvPr/>
        </p:nvCxnSpPr>
        <p:spPr>
          <a:xfrm>
            <a:off x="8287967" y="2764687"/>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8C362E-8853-4964-9390-B8D07F8EBD17}"/>
              </a:ext>
            </a:extLst>
          </p:cNvPr>
          <p:cNvCxnSpPr/>
          <p:nvPr/>
        </p:nvCxnSpPr>
        <p:spPr>
          <a:xfrm>
            <a:off x="8287967" y="3097455"/>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6663C22-F2DF-47A3-AFEC-FCAB457FBBAE}"/>
              </a:ext>
            </a:extLst>
          </p:cNvPr>
          <p:cNvCxnSpPr/>
          <p:nvPr/>
        </p:nvCxnSpPr>
        <p:spPr>
          <a:xfrm>
            <a:off x="8287967" y="3430223"/>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163354D-7F86-4BB8-BFDB-7193EC8B1763}"/>
              </a:ext>
            </a:extLst>
          </p:cNvPr>
          <p:cNvCxnSpPr/>
          <p:nvPr/>
        </p:nvCxnSpPr>
        <p:spPr>
          <a:xfrm>
            <a:off x="8287967" y="3762991"/>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B9E0E0-796F-4643-9336-A144AC10F27E}"/>
              </a:ext>
            </a:extLst>
          </p:cNvPr>
          <p:cNvCxnSpPr/>
          <p:nvPr/>
        </p:nvCxnSpPr>
        <p:spPr>
          <a:xfrm>
            <a:off x="8287967" y="4095759"/>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C31E58-CCF3-4859-BFCE-FB1DD3BA0CE4}"/>
              </a:ext>
            </a:extLst>
          </p:cNvPr>
          <p:cNvCxnSpPr/>
          <p:nvPr/>
        </p:nvCxnSpPr>
        <p:spPr>
          <a:xfrm>
            <a:off x="8287967" y="4428527"/>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94A5AA-091E-49E6-9C87-E4E0D9F1FE84}"/>
              </a:ext>
            </a:extLst>
          </p:cNvPr>
          <p:cNvCxnSpPr/>
          <p:nvPr/>
        </p:nvCxnSpPr>
        <p:spPr>
          <a:xfrm>
            <a:off x="8287967" y="4761295"/>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51D6867-20C7-4A99-84AD-EBCD026FDE9A}"/>
              </a:ext>
            </a:extLst>
          </p:cNvPr>
          <p:cNvCxnSpPr/>
          <p:nvPr/>
        </p:nvCxnSpPr>
        <p:spPr>
          <a:xfrm>
            <a:off x="8287967" y="5094055"/>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1F7974-C9B7-4A3C-9A08-0D8785B5FD36}"/>
              </a:ext>
            </a:extLst>
          </p:cNvPr>
          <p:cNvCxnSpPr/>
          <p:nvPr/>
        </p:nvCxnSpPr>
        <p:spPr>
          <a:xfrm>
            <a:off x="9338554" y="2190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607DE1A-1BB1-4174-934F-CF78756CE58B}"/>
              </a:ext>
            </a:extLst>
          </p:cNvPr>
          <p:cNvCxnSpPr/>
          <p:nvPr/>
        </p:nvCxnSpPr>
        <p:spPr>
          <a:xfrm>
            <a:off x="9338554" y="2343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6E5B12-6BF6-485A-BD6B-F460C206CE71}"/>
              </a:ext>
            </a:extLst>
          </p:cNvPr>
          <p:cNvCxnSpPr/>
          <p:nvPr/>
        </p:nvCxnSpPr>
        <p:spPr>
          <a:xfrm>
            <a:off x="9338554" y="24956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C17D1C-1034-4E0A-8784-F21DD48A845A}"/>
              </a:ext>
            </a:extLst>
          </p:cNvPr>
          <p:cNvCxnSpPr/>
          <p:nvPr/>
        </p:nvCxnSpPr>
        <p:spPr>
          <a:xfrm>
            <a:off x="9338554" y="26480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A75214-9917-4E59-A908-347F4FBA8954}"/>
              </a:ext>
            </a:extLst>
          </p:cNvPr>
          <p:cNvCxnSpPr/>
          <p:nvPr/>
        </p:nvCxnSpPr>
        <p:spPr>
          <a:xfrm>
            <a:off x="9338554" y="28004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4787EE-6CCE-4586-82FD-3030760C8418}"/>
              </a:ext>
            </a:extLst>
          </p:cNvPr>
          <p:cNvCxnSpPr/>
          <p:nvPr/>
        </p:nvCxnSpPr>
        <p:spPr>
          <a:xfrm>
            <a:off x="9338554" y="2952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FC5704-0285-4808-AE5F-503A85B2E669}"/>
              </a:ext>
            </a:extLst>
          </p:cNvPr>
          <p:cNvCxnSpPr/>
          <p:nvPr/>
        </p:nvCxnSpPr>
        <p:spPr>
          <a:xfrm>
            <a:off x="9338554" y="3105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4436D4-26AD-4615-9254-236620DD5951}"/>
              </a:ext>
            </a:extLst>
          </p:cNvPr>
          <p:cNvCxnSpPr/>
          <p:nvPr/>
        </p:nvCxnSpPr>
        <p:spPr>
          <a:xfrm>
            <a:off x="9338554" y="32576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2688CC1-E892-40A9-9E27-2783A62E2D84}"/>
              </a:ext>
            </a:extLst>
          </p:cNvPr>
          <p:cNvCxnSpPr/>
          <p:nvPr/>
        </p:nvCxnSpPr>
        <p:spPr>
          <a:xfrm>
            <a:off x="9338554" y="34100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1914F8C-99E0-47C9-AD10-742EBA7A82E9}"/>
              </a:ext>
            </a:extLst>
          </p:cNvPr>
          <p:cNvCxnSpPr/>
          <p:nvPr/>
        </p:nvCxnSpPr>
        <p:spPr>
          <a:xfrm>
            <a:off x="9338554" y="35624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AE4AFA-8191-45DC-A191-6BA51430F232}"/>
              </a:ext>
            </a:extLst>
          </p:cNvPr>
          <p:cNvCxnSpPr/>
          <p:nvPr/>
        </p:nvCxnSpPr>
        <p:spPr>
          <a:xfrm>
            <a:off x="9338554" y="3714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3D5D6E2-3CA0-4B0D-9AA8-498DD02109CE}"/>
              </a:ext>
            </a:extLst>
          </p:cNvPr>
          <p:cNvCxnSpPr/>
          <p:nvPr/>
        </p:nvCxnSpPr>
        <p:spPr>
          <a:xfrm>
            <a:off x="9338554" y="3867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01E68E9-6272-4A15-B267-70354BB116BD}"/>
              </a:ext>
            </a:extLst>
          </p:cNvPr>
          <p:cNvCxnSpPr/>
          <p:nvPr/>
        </p:nvCxnSpPr>
        <p:spPr>
          <a:xfrm>
            <a:off x="9338554" y="40196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F154F9A-DEBB-4D1C-AB2B-99B6A2C7B802}"/>
              </a:ext>
            </a:extLst>
          </p:cNvPr>
          <p:cNvCxnSpPr/>
          <p:nvPr/>
        </p:nvCxnSpPr>
        <p:spPr>
          <a:xfrm>
            <a:off x="9338554" y="41720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C9F2FD-2ADA-48FD-9868-E5494D3C49EF}"/>
              </a:ext>
            </a:extLst>
          </p:cNvPr>
          <p:cNvCxnSpPr/>
          <p:nvPr/>
        </p:nvCxnSpPr>
        <p:spPr>
          <a:xfrm>
            <a:off x="9338554" y="43244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7B479A-800B-43F5-AD16-04B5F9B651B7}"/>
              </a:ext>
            </a:extLst>
          </p:cNvPr>
          <p:cNvCxnSpPr/>
          <p:nvPr/>
        </p:nvCxnSpPr>
        <p:spPr>
          <a:xfrm>
            <a:off x="9338554" y="4476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65F5681-C404-4298-97EA-3D18B5B9DA4B}"/>
              </a:ext>
            </a:extLst>
          </p:cNvPr>
          <p:cNvCxnSpPr/>
          <p:nvPr/>
        </p:nvCxnSpPr>
        <p:spPr>
          <a:xfrm>
            <a:off x="9338554" y="4629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7AD137-CD43-45B7-BA97-3903C25C3361}"/>
              </a:ext>
            </a:extLst>
          </p:cNvPr>
          <p:cNvCxnSpPr/>
          <p:nvPr/>
        </p:nvCxnSpPr>
        <p:spPr>
          <a:xfrm>
            <a:off x="9338554" y="47816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C521A8D-DE96-4FCB-A4FD-0F2B8806D1CC}"/>
              </a:ext>
            </a:extLst>
          </p:cNvPr>
          <p:cNvCxnSpPr/>
          <p:nvPr/>
        </p:nvCxnSpPr>
        <p:spPr>
          <a:xfrm>
            <a:off x="9338554" y="49340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77E8E19-7AC4-430A-A5E3-6FF2F4305545}"/>
              </a:ext>
            </a:extLst>
          </p:cNvPr>
          <p:cNvCxnSpPr/>
          <p:nvPr/>
        </p:nvCxnSpPr>
        <p:spPr>
          <a:xfrm>
            <a:off x="9338554" y="50864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5699CC9-4214-4AB5-BC57-BBE68FA3BE8B}"/>
              </a:ext>
            </a:extLst>
          </p:cNvPr>
          <p:cNvCxnSpPr/>
          <p:nvPr/>
        </p:nvCxnSpPr>
        <p:spPr>
          <a:xfrm>
            <a:off x="9338554" y="5238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735917C-C2FA-4244-8232-F2BFF836E0C0}"/>
              </a:ext>
            </a:extLst>
          </p:cNvPr>
          <p:cNvCxnSpPr/>
          <p:nvPr/>
        </p:nvCxnSpPr>
        <p:spPr>
          <a:xfrm>
            <a:off x="9338554" y="5391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Left Brace 56">
            <a:extLst>
              <a:ext uri="{FF2B5EF4-FFF2-40B4-BE49-F238E27FC236}">
                <a16:creationId xmlns:a16="http://schemas.microsoft.com/office/drawing/2014/main" id="{3FD83426-5FFC-4309-B7AB-BC61FA4F805A}"/>
              </a:ext>
            </a:extLst>
          </p:cNvPr>
          <p:cNvSpPr/>
          <p:nvPr/>
        </p:nvSpPr>
        <p:spPr>
          <a:xfrm rot="10800000">
            <a:off x="10125069" y="2089797"/>
            <a:ext cx="491067" cy="3429851"/>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837DE10D-E6CA-4188-A61F-B64718DBB819}"/>
                  </a:ext>
                </a:extLst>
              </p:cNvPr>
              <p:cNvSpPr txBox="1"/>
              <p:nvPr/>
            </p:nvSpPr>
            <p:spPr>
              <a:xfrm>
                <a:off x="10620101" y="3604407"/>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58" name="TextBox 57">
                <a:extLst>
                  <a:ext uri="{FF2B5EF4-FFF2-40B4-BE49-F238E27FC236}">
                    <a16:creationId xmlns:a16="http://schemas.microsoft.com/office/drawing/2014/main" id="{837DE10D-E6CA-4188-A61F-B64718DBB819}"/>
                  </a:ext>
                </a:extLst>
              </p:cNvPr>
              <p:cNvSpPr txBox="1">
                <a:spLocks noRot="1" noChangeAspect="1" noMove="1" noResize="1" noEditPoints="1" noAdjustHandles="1" noChangeArrowheads="1" noChangeShapeType="1" noTextEdit="1"/>
              </p:cNvSpPr>
              <p:nvPr/>
            </p:nvSpPr>
            <p:spPr>
              <a:xfrm>
                <a:off x="10620101" y="3604407"/>
                <a:ext cx="1422395" cy="369332"/>
              </a:xfrm>
              <a:prstGeom prst="rect">
                <a:avLst/>
              </a:prstGeom>
              <a:blipFill>
                <a:blip r:embed="rId12"/>
                <a:stretch>
                  <a:fillRect t="-8197" b="-24590"/>
                </a:stretch>
              </a:blipFill>
            </p:spPr>
            <p:txBody>
              <a:bodyPr/>
              <a:lstStyle/>
              <a:p>
                <a:r>
                  <a:rPr lang="en-US">
                    <a:noFill/>
                  </a:rPr>
                  <a:t> </a:t>
                </a:r>
              </a:p>
            </p:txBody>
          </p:sp>
        </mc:Fallback>
      </mc:AlternateContent>
      <p:sp>
        <p:nvSpPr>
          <p:cNvPr id="59" name="Left Brace 58">
            <a:extLst>
              <a:ext uri="{FF2B5EF4-FFF2-40B4-BE49-F238E27FC236}">
                <a16:creationId xmlns:a16="http://schemas.microsoft.com/office/drawing/2014/main" id="{0FCD9A4E-E9BD-41DB-81BC-A26B2119397B}"/>
              </a:ext>
            </a:extLst>
          </p:cNvPr>
          <p:cNvSpPr/>
          <p:nvPr/>
        </p:nvSpPr>
        <p:spPr>
          <a:xfrm rot="5400000">
            <a:off x="9484467" y="1752097"/>
            <a:ext cx="210784" cy="50782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C73883E-9535-4A0C-A6AD-01ED118E857A}"/>
                  </a:ext>
                </a:extLst>
              </p:cNvPr>
              <p:cNvSpPr txBox="1"/>
              <p:nvPr/>
            </p:nvSpPr>
            <p:spPr>
              <a:xfrm>
                <a:off x="8933242" y="1489449"/>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60" name="TextBox 59">
                <a:extLst>
                  <a:ext uri="{FF2B5EF4-FFF2-40B4-BE49-F238E27FC236}">
                    <a16:creationId xmlns:a16="http://schemas.microsoft.com/office/drawing/2014/main" id="{BC73883E-9535-4A0C-A6AD-01ED118E857A}"/>
                  </a:ext>
                </a:extLst>
              </p:cNvPr>
              <p:cNvSpPr txBox="1">
                <a:spLocks noRot="1" noChangeAspect="1" noMove="1" noResize="1" noEditPoints="1" noAdjustHandles="1" noChangeArrowheads="1" noChangeShapeType="1" noTextEdit="1"/>
              </p:cNvSpPr>
              <p:nvPr/>
            </p:nvSpPr>
            <p:spPr>
              <a:xfrm>
                <a:off x="8933242" y="1489449"/>
                <a:ext cx="1313234" cy="369332"/>
              </a:xfrm>
              <a:prstGeom prst="rect">
                <a:avLst/>
              </a:prstGeom>
              <a:blipFill>
                <a:blip r:embed="rId13"/>
                <a:stretch>
                  <a:fillRect b="-13115"/>
                </a:stretch>
              </a:blipFill>
            </p:spPr>
            <p:txBody>
              <a:bodyPr/>
              <a:lstStyle/>
              <a:p>
                <a:r>
                  <a:rPr lang="en-US">
                    <a:noFill/>
                  </a:rPr>
                  <a:t> </a:t>
                </a:r>
              </a:p>
            </p:txBody>
          </p:sp>
        </mc:Fallback>
      </mc:AlternateContent>
      <p:pic>
        <p:nvPicPr>
          <p:cNvPr id="3" name="Picture 6">
            <a:extLst>
              <a:ext uri="{FF2B5EF4-FFF2-40B4-BE49-F238E27FC236}">
                <a16:creationId xmlns:a16="http://schemas.microsoft.com/office/drawing/2014/main" id="{A7578591-3EDE-4613-8643-88CA52B8EC2C}"/>
              </a:ext>
            </a:extLst>
          </p:cNvPr>
          <p:cNvPicPr>
            <a:picLocks noChangeAspect="1"/>
          </p:cNvPicPr>
          <p:nvPr/>
        </p:nvPicPr>
        <p:blipFill>
          <a:blip r:embed="rId14"/>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1109574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30"/>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8"/>
                                        </p:tgtEl>
                                        <p:attrNameLst>
                                          <p:attrName>style.visibility</p:attrName>
                                        </p:attrNameLst>
                                      </p:cBhvr>
                                      <p:to>
                                        <p:strVal val="visible"/>
                                      </p:to>
                                    </p:set>
                                  </p:childTnLst>
                                </p:cTn>
                              </p:par>
                              <p:par>
                                <p:cTn id="49" presetID="10" presetClass="entr" presetSubtype="0" fill="hold" grpId="1" nodeType="with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500"/>
                                        <p:tgtEl>
                                          <p:spTgt spid="58"/>
                                        </p:tgtEl>
                                      </p:cBhvr>
                                    </p:animEffect>
                                  </p:childTnLst>
                                </p:cTn>
                              </p:par>
                              <p:par>
                                <p:cTn id="52" presetID="10" presetClass="entr" presetSubtype="0" fill="hold" nodeType="with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500"/>
                                        <p:tgtEl>
                                          <p:spTgt spid="35"/>
                                        </p:tgtEl>
                                      </p:cBhvr>
                                    </p:animEffect>
                                  </p:childTnLst>
                                </p:cTn>
                              </p:par>
                              <p:par>
                                <p:cTn id="55" presetID="10" presetClass="entr" presetSubtype="0" fill="hold" nodeType="with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fade">
                                      <p:cBhvr>
                                        <p:cTn id="57" dur="500"/>
                                        <p:tgtEl>
                                          <p:spTgt spid="36"/>
                                        </p:tgtEl>
                                      </p:cBhvr>
                                    </p:animEffect>
                                  </p:childTnLst>
                                </p:cTn>
                              </p:par>
                              <p:par>
                                <p:cTn id="58" presetID="10" presetClass="entr" presetSubtype="0" fill="hold" nodeType="with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500"/>
                                        <p:tgtEl>
                                          <p:spTgt spid="37"/>
                                        </p:tgtEl>
                                      </p:cBhvr>
                                    </p:animEffect>
                                  </p:childTnLst>
                                </p:cTn>
                              </p:par>
                              <p:par>
                                <p:cTn id="61" presetID="10" presetClass="entr" presetSubtype="0" fill="hold" nodeType="withEffect">
                                  <p:stCondLst>
                                    <p:cond delay="0"/>
                                  </p:stCondLst>
                                  <p:childTnLst>
                                    <p:set>
                                      <p:cBhvr>
                                        <p:cTn id="62" dur="1" fill="hold">
                                          <p:stCondLst>
                                            <p:cond delay="0"/>
                                          </p:stCondLst>
                                        </p:cTn>
                                        <p:tgtEl>
                                          <p:spTgt spid="38"/>
                                        </p:tgtEl>
                                        <p:attrNameLst>
                                          <p:attrName>style.visibility</p:attrName>
                                        </p:attrNameLst>
                                      </p:cBhvr>
                                      <p:to>
                                        <p:strVal val="visible"/>
                                      </p:to>
                                    </p:set>
                                    <p:animEffect transition="in" filter="fade">
                                      <p:cBhvr>
                                        <p:cTn id="63" dur="500"/>
                                        <p:tgtEl>
                                          <p:spTgt spid="38"/>
                                        </p:tgtEl>
                                      </p:cBhvr>
                                    </p:animEffect>
                                  </p:childTnLst>
                                </p:cTn>
                              </p:par>
                              <p:par>
                                <p:cTn id="64" presetID="10" presetClass="entr" presetSubtype="0" fill="hold" nodeType="withEffect">
                                  <p:stCondLst>
                                    <p:cond delay="0"/>
                                  </p:stCondLst>
                                  <p:childTnLst>
                                    <p:set>
                                      <p:cBhvr>
                                        <p:cTn id="65" dur="1" fill="hold">
                                          <p:stCondLst>
                                            <p:cond delay="0"/>
                                          </p:stCondLst>
                                        </p:cTn>
                                        <p:tgtEl>
                                          <p:spTgt spid="39"/>
                                        </p:tgtEl>
                                        <p:attrNameLst>
                                          <p:attrName>style.visibility</p:attrName>
                                        </p:attrNameLst>
                                      </p:cBhvr>
                                      <p:to>
                                        <p:strVal val="visible"/>
                                      </p:to>
                                    </p:set>
                                    <p:animEffect transition="in" filter="fade">
                                      <p:cBhvr>
                                        <p:cTn id="66" dur="500"/>
                                        <p:tgtEl>
                                          <p:spTgt spid="39"/>
                                        </p:tgtEl>
                                      </p:cBhvr>
                                    </p:animEffect>
                                  </p:childTnLst>
                                </p:cTn>
                              </p:par>
                              <p:par>
                                <p:cTn id="67" presetID="10" presetClass="entr" presetSubtype="0" fill="hold" nodeType="withEffect">
                                  <p:stCondLst>
                                    <p:cond delay="0"/>
                                  </p:stCondLst>
                                  <p:childTnLst>
                                    <p:set>
                                      <p:cBhvr>
                                        <p:cTn id="68" dur="1" fill="hold">
                                          <p:stCondLst>
                                            <p:cond delay="0"/>
                                          </p:stCondLst>
                                        </p:cTn>
                                        <p:tgtEl>
                                          <p:spTgt spid="40"/>
                                        </p:tgtEl>
                                        <p:attrNameLst>
                                          <p:attrName>style.visibility</p:attrName>
                                        </p:attrNameLst>
                                      </p:cBhvr>
                                      <p:to>
                                        <p:strVal val="visible"/>
                                      </p:to>
                                    </p:set>
                                    <p:animEffect transition="in" filter="fade">
                                      <p:cBhvr>
                                        <p:cTn id="69" dur="500"/>
                                        <p:tgtEl>
                                          <p:spTgt spid="40"/>
                                        </p:tgtEl>
                                      </p:cBhvr>
                                    </p:animEffect>
                                  </p:childTnLst>
                                </p:cTn>
                              </p:par>
                              <p:par>
                                <p:cTn id="70" presetID="10" presetClass="entr" presetSubtype="0" fill="hold" nodeType="with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par>
                                <p:cTn id="73" presetID="10" presetClass="entr" presetSubtype="0" fill="hold" nodeType="withEffect">
                                  <p:stCondLst>
                                    <p:cond delay="0"/>
                                  </p:stCondLst>
                                  <p:childTnLst>
                                    <p:set>
                                      <p:cBhvr>
                                        <p:cTn id="74" dur="1" fill="hold">
                                          <p:stCondLst>
                                            <p:cond delay="0"/>
                                          </p:stCondLst>
                                        </p:cTn>
                                        <p:tgtEl>
                                          <p:spTgt spid="42"/>
                                        </p:tgtEl>
                                        <p:attrNameLst>
                                          <p:attrName>style.visibility</p:attrName>
                                        </p:attrNameLst>
                                      </p:cBhvr>
                                      <p:to>
                                        <p:strVal val="visible"/>
                                      </p:to>
                                    </p:set>
                                    <p:animEffect transition="in" filter="fade">
                                      <p:cBhvr>
                                        <p:cTn id="75" dur="500"/>
                                        <p:tgtEl>
                                          <p:spTgt spid="42"/>
                                        </p:tgtEl>
                                      </p:cBhvr>
                                    </p:animEffect>
                                  </p:childTnLst>
                                </p:cTn>
                              </p:par>
                              <p:par>
                                <p:cTn id="76" presetID="10" presetClass="entr" presetSubtype="0" fill="hold" nodeType="withEffect">
                                  <p:stCondLst>
                                    <p:cond delay="0"/>
                                  </p:stCondLst>
                                  <p:childTnLst>
                                    <p:set>
                                      <p:cBhvr>
                                        <p:cTn id="77" dur="1" fill="hold">
                                          <p:stCondLst>
                                            <p:cond delay="0"/>
                                          </p:stCondLst>
                                        </p:cTn>
                                        <p:tgtEl>
                                          <p:spTgt spid="43"/>
                                        </p:tgtEl>
                                        <p:attrNameLst>
                                          <p:attrName>style.visibility</p:attrName>
                                        </p:attrNameLst>
                                      </p:cBhvr>
                                      <p:to>
                                        <p:strVal val="visible"/>
                                      </p:to>
                                    </p:set>
                                    <p:animEffect transition="in" filter="fade">
                                      <p:cBhvr>
                                        <p:cTn id="78" dur="500"/>
                                        <p:tgtEl>
                                          <p:spTgt spid="43"/>
                                        </p:tgtEl>
                                      </p:cBhvr>
                                    </p:animEffect>
                                  </p:childTnLst>
                                </p:cTn>
                              </p:par>
                              <p:par>
                                <p:cTn id="79" presetID="10" presetClass="entr" presetSubtype="0" fill="hold" nodeType="with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500"/>
                                        <p:tgtEl>
                                          <p:spTgt spid="44"/>
                                        </p:tgtEl>
                                      </p:cBhvr>
                                    </p:animEffect>
                                  </p:childTnLst>
                                </p:cTn>
                              </p:par>
                              <p:par>
                                <p:cTn id="82" presetID="10" presetClass="entr" presetSubtype="0" fill="hold" nodeType="withEffect">
                                  <p:stCondLst>
                                    <p:cond delay="0"/>
                                  </p:stCondLst>
                                  <p:childTnLst>
                                    <p:set>
                                      <p:cBhvr>
                                        <p:cTn id="83" dur="1" fill="hold">
                                          <p:stCondLst>
                                            <p:cond delay="0"/>
                                          </p:stCondLst>
                                        </p:cTn>
                                        <p:tgtEl>
                                          <p:spTgt spid="45"/>
                                        </p:tgtEl>
                                        <p:attrNameLst>
                                          <p:attrName>style.visibility</p:attrName>
                                        </p:attrNameLst>
                                      </p:cBhvr>
                                      <p:to>
                                        <p:strVal val="visible"/>
                                      </p:to>
                                    </p:set>
                                    <p:animEffect transition="in" filter="fade">
                                      <p:cBhvr>
                                        <p:cTn id="84" dur="500"/>
                                        <p:tgtEl>
                                          <p:spTgt spid="45"/>
                                        </p:tgtEl>
                                      </p:cBhvr>
                                    </p:animEffect>
                                  </p:childTnLst>
                                </p:cTn>
                              </p:par>
                              <p:par>
                                <p:cTn id="85" presetID="10" presetClass="entr" presetSubtype="0" fill="hold" nodeType="withEffect">
                                  <p:stCondLst>
                                    <p:cond delay="0"/>
                                  </p:stCondLst>
                                  <p:childTnLst>
                                    <p:set>
                                      <p:cBhvr>
                                        <p:cTn id="86" dur="1" fill="hold">
                                          <p:stCondLst>
                                            <p:cond delay="0"/>
                                          </p:stCondLst>
                                        </p:cTn>
                                        <p:tgtEl>
                                          <p:spTgt spid="46"/>
                                        </p:tgtEl>
                                        <p:attrNameLst>
                                          <p:attrName>style.visibility</p:attrName>
                                        </p:attrNameLst>
                                      </p:cBhvr>
                                      <p:to>
                                        <p:strVal val="visible"/>
                                      </p:to>
                                    </p:set>
                                    <p:animEffect transition="in" filter="fade">
                                      <p:cBhvr>
                                        <p:cTn id="87" dur="500"/>
                                        <p:tgtEl>
                                          <p:spTgt spid="46"/>
                                        </p:tgtEl>
                                      </p:cBhvr>
                                    </p:animEffect>
                                  </p:childTnLst>
                                </p:cTn>
                              </p:par>
                              <p:par>
                                <p:cTn id="88" presetID="10" presetClass="entr" presetSubtype="0" fill="hold" nodeType="withEffect">
                                  <p:stCondLst>
                                    <p:cond delay="0"/>
                                  </p:stCondLst>
                                  <p:childTnLst>
                                    <p:set>
                                      <p:cBhvr>
                                        <p:cTn id="89" dur="1" fill="hold">
                                          <p:stCondLst>
                                            <p:cond delay="0"/>
                                          </p:stCondLst>
                                        </p:cTn>
                                        <p:tgtEl>
                                          <p:spTgt spid="47"/>
                                        </p:tgtEl>
                                        <p:attrNameLst>
                                          <p:attrName>style.visibility</p:attrName>
                                        </p:attrNameLst>
                                      </p:cBhvr>
                                      <p:to>
                                        <p:strVal val="visible"/>
                                      </p:to>
                                    </p:set>
                                    <p:animEffect transition="in" filter="fade">
                                      <p:cBhvr>
                                        <p:cTn id="90" dur="500"/>
                                        <p:tgtEl>
                                          <p:spTgt spid="47"/>
                                        </p:tgtEl>
                                      </p:cBhvr>
                                    </p:animEffect>
                                  </p:childTnLst>
                                </p:cTn>
                              </p:par>
                              <p:par>
                                <p:cTn id="91" presetID="10" presetClass="entr" presetSubtype="0" fill="hold" nodeType="withEffect">
                                  <p:stCondLst>
                                    <p:cond delay="0"/>
                                  </p:stCondLst>
                                  <p:childTnLst>
                                    <p:set>
                                      <p:cBhvr>
                                        <p:cTn id="92" dur="1" fill="hold">
                                          <p:stCondLst>
                                            <p:cond delay="0"/>
                                          </p:stCondLst>
                                        </p:cTn>
                                        <p:tgtEl>
                                          <p:spTgt spid="48"/>
                                        </p:tgtEl>
                                        <p:attrNameLst>
                                          <p:attrName>style.visibility</p:attrName>
                                        </p:attrNameLst>
                                      </p:cBhvr>
                                      <p:to>
                                        <p:strVal val="visible"/>
                                      </p:to>
                                    </p:set>
                                    <p:animEffect transition="in" filter="fade">
                                      <p:cBhvr>
                                        <p:cTn id="93" dur="500"/>
                                        <p:tgtEl>
                                          <p:spTgt spid="48"/>
                                        </p:tgtEl>
                                      </p:cBhvr>
                                    </p:animEffect>
                                  </p:childTnLst>
                                </p:cTn>
                              </p:par>
                              <p:par>
                                <p:cTn id="94" presetID="10" presetClass="entr" presetSubtype="0" fill="hold" nodeType="with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500"/>
                                        <p:tgtEl>
                                          <p:spTgt spid="49"/>
                                        </p:tgtEl>
                                      </p:cBhvr>
                                    </p:animEffect>
                                  </p:childTnLst>
                                </p:cTn>
                              </p:par>
                              <p:par>
                                <p:cTn id="97" presetID="10" presetClass="entr" presetSubtype="0" fill="hold" nodeType="withEffect">
                                  <p:stCondLst>
                                    <p:cond delay="0"/>
                                  </p:stCondLst>
                                  <p:childTnLst>
                                    <p:set>
                                      <p:cBhvr>
                                        <p:cTn id="98" dur="1" fill="hold">
                                          <p:stCondLst>
                                            <p:cond delay="0"/>
                                          </p:stCondLst>
                                        </p:cTn>
                                        <p:tgtEl>
                                          <p:spTgt spid="50"/>
                                        </p:tgtEl>
                                        <p:attrNameLst>
                                          <p:attrName>style.visibility</p:attrName>
                                        </p:attrNameLst>
                                      </p:cBhvr>
                                      <p:to>
                                        <p:strVal val="visible"/>
                                      </p:to>
                                    </p:set>
                                    <p:animEffect transition="in" filter="fade">
                                      <p:cBhvr>
                                        <p:cTn id="99" dur="500"/>
                                        <p:tgtEl>
                                          <p:spTgt spid="50"/>
                                        </p:tgtEl>
                                      </p:cBhvr>
                                    </p:animEffect>
                                  </p:childTnLst>
                                </p:cTn>
                              </p:par>
                              <p:par>
                                <p:cTn id="100" presetID="10" presetClass="entr" presetSubtype="0" fill="hold" nodeType="withEffect">
                                  <p:stCondLst>
                                    <p:cond delay="0"/>
                                  </p:stCondLst>
                                  <p:childTnLst>
                                    <p:set>
                                      <p:cBhvr>
                                        <p:cTn id="101" dur="1" fill="hold">
                                          <p:stCondLst>
                                            <p:cond delay="0"/>
                                          </p:stCondLst>
                                        </p:cTn>
                                        <p:tgtEl>
                                          <p:spTgt spid="51"/>
                                        </p:tgtEl>
                                        <p:attrNameLst>
                                          <p:attrName>style.visibility</p:attrName>
                                        </p:attrNameLst>
                                      </p:cBhvr>
                                      <p:to>
                                        <p:strVal val="visible"/>
                                      </p:to>
                                    </p:set>
                                    <p:animEffect transition="in" filter="fade">
                                      <p:cBhvr>
                                        <p:cTn id="102" dur="500"/>
                                        <p:tgtEl>
                                          <p:spTgt spid="51"/>
                                        </p:tgtEl>
                                      </p:cBhvr>
                                    </p:animEffect>
                                  </p:childTnLst>
                                </p:cTn>
                              </p:par>
                              <p:par>
                                <p:cTn id="103" presetID="10" presetClass="entr" presetSubtype="0" fill="hold" nodeType="withEffect">
                                  <p:stCondLst>
                                    <p:cond delay="0"/>
                                  </p:stCondLst>
                                  <p:childTnLst>
                                    <p:set>
                                      <p:cBhvr>
                                        <p:cTn id="104" dur="1" fill="hold">
                                          <p:stCondLst>
                                            <p:cond delay="0"/>
                                          </p:stCondLst>
                                        </p:cTn>
                                        <p:tgtEl>
                                          <p:spTgt spid="52"/>
                                        </p:tgtEl>
                                        <p:attrNameLst>
                                          <p:attrName>style.visibility</p:attrName>
                                        </p:attrNameLst>
                                      </p:cBhvr>
                                      <p:to>
                                        <p:strVal val="visible"/>
                                      </p:to>
                                    </p:set>
                                    <p:animEffect transition="in" filter="fade">
                                      <p:cBhvr>
                                        <p:cTn id="105" dur="500"/>
                                        <p:tgtEl>
                                          <p:spTgt spid="52"/>
                                        </p:tgtEl>
                                      </p:cBhvr>
                                    </p:animEffect>
                                  </p:childTnLst>
                                </p:cTn>
                              </p:par>
                              <p:par>
                                <p:cTn id="106" presetID="10" presetClass="entr" presetSubtype="0" fill="hold" nodeType="withEffect">
                                  <p:stCondLst>
                                    <p:cond delay="0"/>
                                  </p:stCondLst>
                                  <p:childTnLst>
                                    <p:set>
                                      <p:cBhvr>
                                        <p:cTn id="107" dur="1" fill="hold">
                                          <p:stCondLst>
                                            <p:cond delay="0"/>
                                          </p:stCondLst>
                                        </p:cTn>
                                        <p:tgtEl>
                                          <p:spTgt spid="53"/>
                                        </p:tgtEl>
                                        <p:attrNameLst>
                                          <p:attrName>style.visibility</p:attrName>
                                        </p:attrNameLst>
                                      </p:cBhvr>
                                      <p:to>
                                        <p:strVal val="visible"/>
                                      </p:to>
                                    </p:set>
                                    <p:animEffect transition="in" filter="fade">
                                      <p:cBhvr>
                                        <p:cTn id="108" dur="500"/>
                                        <p:tgtEl>
                                          <p:spTgt spid="53"/>
                                        </p:tgtEl>
                                      </p:cBhvr>
                                    </p:animEffect>
                                  </p:childTnLst>
                                </p:cTn>
                              </p:par>
                              <p:par>
                                <p:cTn id="109" presetID="10" presetClass="entr" presetSubtype="0" fill="hold" nodeType="withEffect">
                                  <p:stCondLst>
                                    <p:cond delay="0"/>
                                  </p:stCondLst>
                                  <p:childTnLst>
                                    <p:set>
                                      <p:cBhvr>
                                        <p:cTn id="110" dur="1" fill="hold">
                                          <p:stCondLst>
                                            <p:cond delay="0"/>
                                          </p:stCondLst>
                                        </p:cTn>
                                        <p:tgtEl>
                                          <p:spTgt spid="54"/>
                                        </p:tgtEl>
                                        <p:attrNameLst>
                                          <p:attrName>style.visibility</p:attrName>
                                        </p:attrNameLst>
                                      </p:cBhvr>
                                      <p:to>
                                        <p:strVal val="visible"/>
                                      </p:to>
                                    </p:set>
                                    <p:animEffect transition="in" filter="fade">
                                      <p:cBhvr>
                                        <p:cTn id="111" dur="500"/>
                                        <p:tgtEl>
                                          <p:spTgt spid="54"/>
                                        </p:tgtEl>
                                      </p:cBhvr>
                                    </p:animEffect>
                                  </p:childTnLst>
                                </p:cTn>
                              </p:par>
                              <p:par>
                                <p:cTn id="112" presetID="10" presetClass="entr" presetSubtype="0" fill="hold"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500"/>
                                        <p:tgtEl>
                                          <p:spTgt spid="55"/>
                                        </p:tgtEl>
                                      </p:cBhvr>
                                    </p:animEffect>
                                  </p:childTnLst>
                                </p:cTn>
                              </p:par>
                              <p:par>
                                <p:cTn id="115" presetID="10" presetClass="entr" presetSubtype="0" fill="hold" nodeType="with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fade">
                                      <p:cBhvr>
                                        <p:cTn id="117" dur="500"/>
                                        <p:tgtEl>
                                          <p:spTgt spid="56"/>
                                        </p:tgtEl>
                                      </p:cBhvr>
                                    </p:animEffect>
                                  </p:childTnLst>
                                </p:cTn>
                              </p:par>
                              <p:par>
                                <p:cTn id="118" presetID="10" presetClass="entr" presetSubtype="0" fill="hold" grpId="0" nodeType="with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500"/>
                                        <p:tgtEl>
                                          <p:spTgt spid="57"/>
                                        </p:tgtEl>
                                      </p:cBhvr>
                                    </p:animEffect>
                                  </p:childTnLst>
                                </p:cTn>
                              </p:par>
                            </p:childTnLst>
                          </p:cTn>
                        </p:par>
                      </p:childTnLst>
                    </p:cTn>
                  </p:par>
                  <p:par>
                    <p:cTn id="121" fill="hold">
                      <p:stCondLst>
                        <p:cond delay="indefinite"/>
                      </p:stCondLst>
                      <p:childTnLst>
                        <p:par>
                          <p:cTn id="122" fill="hold">
                            <p:stCondLst>
                              <p:cond delay="0"/>
                            </p:stCondLst>
                            <p:childTnLst>
                              <p:par>
                                <p:cTn id="123" presetID="1" presetClass="entr" presetSubtype="0" fill="hold" grpId="0" nodeType="clickEffect">
                                  <p:stCondLst>
                                    <p:cond delay="0"/>
                                  </p:stCondLst>
                                  <p:childTnLst>
                                    <p:set>
                                      <p:cBhvr>
                                        <p:cTn id="124" dur="1" fill="hold">
                                          <p:stCondLst>
                                            <p:cond delay="0"/>
                                          </p:stCondLst>
                                        </p:cTn>
                                        <p:tgtEl>
                                          <p:spTgt spid="6"/>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7"/>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60"/>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59"/>
                                        </p:tgtEl>
                                        <p:attrNameLst>
                                          <p:attrName>style.visibility</p:attrName>
                                        </p:attrNameLst>
                                      </p:cBhvr>
                                      <p:to>
                                        <p:strVal val="visible"/>
                                      </p:to>
                                    </p:set>
                                  </p:childTnLst>
                                </p:cTn>
                              </p:par>
                            </p:childTnLst>
                          </p:cTn>
                        </p:par>
                      </p:childTnLst>
                    </p:cTn>
                  </p:par>
                  <p:par>
                    <p:cTn id="135" fill="hold">
                      <p:stCondLst>
                        <p:cond delay="indefinite"/>
                      </p:stCondLst>
                      <p:childTnLst>
                        <p:par>
                          <p:cTn id="136" fill="hold">
                            <p:stCondLst>
                              <p:cond delay="0"/>
                            </p:stCondLst>
                            <p:childTnLst>
                              <p:par>
                                <p:cTn id="137" presetID="42" presetClass="path" presetSubtype="0" accel="50000" decel="50000" fill="hold" grpId="1" nodeType="clickEffect">
                                  <p:stCondLst>
                                    <p:cond delay="0"/>
                                  </p:stCondLst>
                                  <p:childTnLst>
                                    <p:animMotion origin="layout" path="M 1.25E-6 4.81481E-6 L 1.25E-6 -0.41436 " pathEditMode="relative" rAng="0" ptsTypes="AA">
                                      <p:cBhvr>
                                        <p:cTn id="138" dur="2000" fill="hold"/>
                                        <p:tgtEl>
                                          <p:spTgt spid="7"/>
                                        </p:tgtEl>
                                        <p:attrNameLst>
                                          <p:attrName>ppt_x</p:attrName>
                                          <p:attrName>ppt_y</p:attrName>
                                        </p:attrNameLst>
                                      </p:cBhvr>
                                      <p:rCtr x="0" y="-20718"/>
                                    </p:animMotion>
                                  </p:childTnLst>
                                </p:cTn>
                              </p:par>
                              <p:par>
                                <p:cTn id="139" presetID="10" presetClass="exit" presetSubtype="0" fill="hold" grpId="1" nodeType="withEffect">
                                  <p:stCondLst>
                                    <p:cond delay="0"/>
                                  </p:stCondLst>
                                  <p:childTnLst>
                                    <p:animEffect transition="out" filter="fade">
                                      <p:cBhvr>
                                        <p:cTn id="140" dur="500"/>
                                        <p:tgtEl>
                                          <p:spTgt spid="4">
                                            <p:txEl>
                                              <p:pRg st="0" end="0"/>
                                            </p:txEl>
                                          </p:spTgt>
                                        </p:tgtEl>
                                      </p:cBhvr>
                                    </p:animEffect>
                                    <p:set>
                                      <p:cBhvr>
                                        <p:cTn id="141" dur="1" fill="hold">
                                          <p:stCondLst>
                                            <p:cond delay="499"/>
                                          </p:stCondLst>
                                        </p:cTn>
                                        <p:tgtEl>
                                          <p:spTgt spid="4">
                                            <p:txEl>
                                              <p:pRg st="0" end="0"/>
                                            </p:txEl>
                                          </p:spTgt>
                                        </p:tgtEl>
                                        <p:attrNameLst>
                                          <p:attrName>style.visibility</p:attrName>
                                        </p:attrNameLst>
                                      </p:cBhvr>
                                      <p:to>
                                        <p:strVal val="hidden"/>
                                      </p:to>
                                    </p:set>
                                  </p:childTnLst>
                                </p:cTn>
                              </p:par>
                              <p:par>
                                <p:cTn id="142" presetID="10" presetClass="exit" presetSubtype="0" fill="hold" grpId="1" nodeType="withEffect">
                                  <p:stCondLst>
                                    <p:cond delay="0"/>
                                  </p:stCondLst>
                                  <p:childTnLst>
                                    <p:animEffect transition="out" filter="fade">
                                      <p:cBhvr>
                                        <p:cTn id="143" dur="500"/>
                                        <p:tgtEl>
                                          <p:spTgt spid="5"/>
                                        </p:tgtEl>
                                      </p:cBhvr>
                                    </p:animEffect>
                                    <p:set>
                                      <p:cBhvr>
                                        <p:cTn id="144" dur="1" fill="hold">
                                          <p:stCondLst>
                                            <p:cond delay="499"/>
                                          </p:stCondLst>
                                        </p:cTn>
                                        <p:tgtEl>
                                          <p:spTgt spid="5"/>
                                        </p:tgtEl>
                                        <p:attrNameLst>
                                          <p:attrName>style.visibility</p:attrName>
                                        </p:attrNameLst>
                                      </p:cBhvr>
                                      <p:to>
                                        <p:strVal val="hidden"/>
                                      </p:to>
                                    </p:set>
                                  </p:childTnLst>
                                </p:cTn>
                              </p:par>
                              <p:par>
                                <p:cTn id="145" presetID="10" presetClass="exit" presetSubtype="0" fill="hold" grpId="1" nodeType="withEffect">
                                  <p:stCondLst>
                                    <p:cond delay="0"/>
                                  </p:stCondLst>
                                  <p:childTnLst>
                                    <p:animEffect transition="out" filter="fade">
                                      <p:cBhvr>
                                        <p:cTn id="146" dur="500"/>
                                        <p:tgtEl>
                                          <p:spTgt spid="6"/>
                                        </p:tgtEl>
                                      </p:cBhvr>
                                    </p:animEffect>
                                    <p:set>
                                      <p:cBhvr>
                                        <p:cTn id="14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 grpId="1" build="p"/>
      <p:bldP spid="5" grpId="0"/>
      <p:bldP spid="5" grpId="1"/>
      <p:bldP spid="6" grpId="0"/>
      <p:bldP spid="6" grpId="1"/>
      <p:bldP spid="7" grpId="0"/>
      <p:bldP spid="7" grpId="1"/>
      <p:bldP spid="8" grpId="0"/>
      <p:bldP spid="9" grpId="0"/>
      <p:bldP spid="10" grpId="0"/>
      <p:bldP spid="11" grpId="0"/>
      <p:bldP spid="12" grpId="0"/>
      <p:bldP spid="13" grpId="0" animBg="1"/>
      <p:bldP spid="14" grpId="0"/>
      <p:bldP spid="57" grpId="0" animBg="1"/>
      <p:bldP spid="58" grpId="0"/>
      <p:bldP spid="58" grpId="1"/>
      <p:bldP spid="59" grpId="0" animBg="1"/>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0BD990-FC2F-4EC4-A9DB-66C14655CA9B}"/>
              </a:ext>
            </a:extLst>
          </p:cNvPr>
          <p:cNvSpPr>
            <a:spLocks noGrp="1"/>
          </p:cNvSpPr>
          <p:nvPr>
            <p:ph type="title"/>
          </p:nvPr>
        </p:nvSpPr>
        <p:spPr/>
        <p:txBody>
          <a:bodyPr/>
          <a:lstStyle/>
          <a:p>
            <a:r>
              <a:rPr lang="en-US" dirty="0"/>
              <a:t>Main Result</a:t>
            </a:r>
          </a:p>
        </p:txBody>
      </p:sp>
      <p:sp>
        <p:nvSpPr>
          <p:cNvPr id="4" name="Content Placeholder 2">
            <a:extLst>
              <a:ext uri="{FF2B5EF4-FFF2-40B4-BE49-F238E27FC236}">
                <a16:creationId xmlns:a16="http://schemas.microsoft.com/office/drawing/2014/main" id="{1D4C6B93-9B05-4D17-8A6E-9619F4558562}"/>
              </a:ext>
            </a:extLst>
          </p:cNvPr>
          <p:cNvSpPr>
            <a:spLocks noGrp="1"/>
          </p:cNvSpPr>
          <p:nvPr>
            <p:ph idx="1"/>
          </p:nvPr>
        </p:nvSpPr>
        <p:spPr>
          <a:xfrm>
            <a:off x="724048" y="5064772"/>
            <a:ext cx="2127225" cy="461665"/>
          </a:xfrm>
        </p:spPr>
        <p:txBody>
          <a:bodyPr vert="horz" lIns="0" tIns="45720" rIns="0" bIns="45720" rtlCol="0" anchor="t">
            <a:normAutofit/>
          </a:bodyPr>
          <a:lstStyle/>
          <a:p>
            <a:pPr marL="0" indent="0">
              <a:lnSpc>
                <a:spcPct val="100000"/>
              </a:lnSpc>
              <a:spcBef>
                <a:spcPts val="0"/>
              </a:spcBef>
              <a:spcAft>
                <a:spcPts val="0"/>
              </a:spcAft>
              <a:buNone/>
            </a:pPr>
            <a:r>
              <a:rPr lang="en-US" sz="1800" dirty="0">
                <a:latin typeface="Calibri Light"/>
                <a:ea typeface="+mn-lt"/>
                <a:cs typeface="+mn-lt"/>
              </a:rPr>
              <a:t>Chernoff Information</a:t>
            </a:r>
          </a:p>
        </p:txBody>
      </p:sp>
      <mc:AlternateContent xmlns:mc="http://schemas.openxmlformats.org/markup-compatibility/2006" xmlns:a14="http://schemas.microsoft.com/office/drawing/2010/main">
        <mc:Choice Requires="a14">
          <p:sp>
            <p:nvSpPr>
              <p:cNvPr id="5" name="Content Placeholder 2">
                <a:extLst>
                  <a:ext uri="{FF2B5EF4-FFF2-40B4-BE49-F238E27FC236}">
                    <a16:creationId xmlns:a16="http://schemas.microsoft.com/office/drawing/2014/main" id="{FCD86BE3-94B8-4962-A809-B600BEB173E8}"/>
                  </a:ext>
                </a:extLst>
              </p:cNvPr>
              <p:cNvSpPr txBox="1">
                <a:spLocks/>
              </p:cNvSpPr>
              <p:nvPr/>
            </p:nvSpPr>
            <p:spPr>
              <a:xfrm>
                <a:off x="488156" y="2722770"/>
                <a:ext cx="4960772" cy="874178"/>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b="1" dirty="0">
                    <a:latin typeface="Calibri Light"/>
                    <a:ea typeface="+mn-lt"/>
                    <a:cs typeface="+mn-lt"/>
                  </a:rPr>
                  <a:t>Theorem: </a:t>
                </a:r>
                <a:r>
                  <a:rPr lang="en-US" sz="2400" dirty="0">
                    <a:latin typeface="Calibri Light"/>
                    <a:ea typeface="+mn-lt"/>
                    <a:cs typeface="+mn-lt"/>
                  </a:rPr>
                  <a:t>As </a:t>
                </a:r>
                <a14:m>
                  <m:oMath xmlns:m="http://schemas.openxmlformats.org/officeDocument/2006/math">
                    <m:r>
                      <a:rPr lang="en-US" sz="2400" b="0" i="1" smtClean="0">
                        <a:latin typeface="Cambria Math" panose="02040503050406030204" pitchFamily="18" charset="0"/>
                        <a:ea typeface="+mn-lt"/>
                        <a:cs typeface="+mn-lt"/>
                      </a:rPr>
                      <m:t>𝑁</m:t>
                    </m:r>
                    <m:r>
                      <a:rPr lang="en-US" sz="2400" b="0" i="1" smtClean="0">
                        <a:latin typeface="Cambria Math" panose="02040503050406030204" pitchFamily="18" charset="0"/>
                        <a:ea typeface="+mn-lt"/>
                        <a:cs typeface="+mn-lt"/>
                      </a:rPr>
                      <m:t>→∞</m:t>
                    </m:r>
                  </m:oMath>
                </a14:m>
                <a:r>
                  <a:rPr lang="en-US" sz="2400" dirty="0">
                    <a:latin typeface="Calibri Light"/>
                    <a:ea typeface="+mn-lt"/>
                    <a:cs typeface="+mn-lt"/>
                  </a:rPr>
                  <a:t>, perfect binning is achievable </a:t>
                </a:r>
                <a:r>
                  <a:rPr lang="en-US" sz="2400" dirty="0" err="1">
                    <a:latin typeface="Calibri Light"/>
                    <a:ea typeface="+mn-lt"/>
                    <a:cs typeface="+mn-lt"/>
                  </a:rPr>
                  <a:t>iff</a:t>
                </a:r>
                <a:endParaRPr lang="en-US" sz="2400" dirty="0">
                  <a:latin typeface="Calibri Light"/>
                  <a:ea typeface="+mn-lt"/>
                  <a:cs typeface="+mn-lt"/>
                </a:endParaRPr>
              </a:p>
            </p:txBody>
          </p:sp>
        </mc:Choice>
        <mc:Fallback xmlns="">
          <p:sp>
            <p:nvSpPr>
              <p:cNvPr id="5" name="Content Placeholder 2">
                <a:extLst>
                  <a:ext uri="{FF2B5EF4-FFF2-40B4-BE49-F238E27FC236}">
                    <a16:creationId xmlns:a16="http://schemas.microsoft.com/office/drawing/2014/main" id="{FCD86BE3-94B8-4962-A809-B600BEB173E8}"/>
                  </a:ext>
                </a:extLst>
              </p:cNvPr>
              <p:cNvSpPr txBox="1">
                <a:spLocks noRot="1" noChangeAspect="1" noMove="1" noResize="1" noEditPoints="1" noAdjustHandles="1" noChangeArrowheads="1" noChangeShapeType="1" noTextEdit="1"/>
              </p:cNvSpPr>
              <p:nvPr/>
            </p:nvSpPr>
            <p:spPr>
              <a:xfrm>
                <a:off x="488156" y="2722770"/>
                <a:ext cx="4960772" cy="874178"/>
              </a:xfrm>
              <a:prstGeom prst="rect">
                <a:avLst/>
              </a:prstGeom>
              <a:blipFill>
                <a:blip r:embed="rId2"/>
                <a:stretch>
                  <a:fillRect l="-3563" t="-5594" r="-1720" b="-104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6" name="Content Placeholder 2">
                <a:extLst>
                  <a:ext uri="{FF2B5EF4-FFF2-40B4-BE49-F238E27FC236}">
                    <a16:creationId xmlns:a16="http://schemas.microsoft.com/office/drawing/2014/main" id="{14FB4329-00F5-47DF-AEC8-4D7F49A5CCEE}"/>
                  </a:ext>
                </a:extLst>
              </p:cNvPr>
              <p:cNvSpPr txBox="1">
                <a:spLocks/>
              </p:cNvSpPr>
              <p:nvPr/>
            </p:nvSpPr>
            <p:spPr>
              <a:xfrm>
                <a:off x="488156" y="3689790"/>
                <a:ext cx="4726234" cy="968754"/>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lnSpc>
                    <a:spcPct val="100000"/>
                  </a:lnSpc>
                  <a:spcBef>
                    <a:spcPts val="0"/>
                  </a:spcBef>
                  <a:spcAft>
                    <a:spcPts val="0"/>
                  </a:spcAft>
                  <a:buNone/>
                </a:pPr>
                <a14:m>
                  <m:oMathPara xmlns:m="http://schemas.openxmlformats.org/officeDocument/2006/math">
                    <m:oMathParaPr>
                      <m:jc m:val="centerGroup"/>
                    </m:oMathParaPr>
                    <m:oMath xmlns:m="http://schemas.openxmlformats.org/officeDocument/2006/math">
                      <m:acc>
                        <m:accPr>
                          <m:chr m:val="̅"/>
                          <m:ctrlPr>
                            <a:rPr lang="en-US" sz="2400" b="0" i="1" smtClean="0">
                              <a:latin typeface="Cambria Math" panose="02040503050406030204" pitchFamily="18" charset="0"/>
                              <a:ea typeface="+mn-lt"/>
                              <a:cs typeface="+mn-lt"/>
                            </a:rPr>
                          </m:ctrlPr>
                        </m:accPr>
                        <m:e>
                          <m:r>
                            <a:rPr lang="en-US" sz="2400" b="0" i="1" smtClean="0">
                              <a:latin typeface="Cambria Math" panose="02040503050406030204" pitchFamily="18" charset="0"/>
                              <a:ea typeface="+mn-lt"/>
                              <a:cs typeface="+mn-lt"/>
                            </a:rPr>
                            <m:t>𝐿</m:t>
                          </m:r>
                        </m:e>
                      </m:acc>
                      <m:r>
                        <a:rPr lang="en-US" sz="2400" b="0" i="1" smtClean="0">
                          <a:latin typeface="Cambria Math" panose="02040503050406030204" pitchFamily="18" charset="0"/>
                          <a:ea typeface="+mn-lt"/>
                          <a:cs typeface="+mn-lt"/>
                        </a:rPr>
                        <m:t>&gt; </m:t>
                      </m:r>
                      <m:f>
                        <m:fPr>
                          <m:ctrlPr>
                            <a:rPr lang="en-US" sz="2400" b="0" i="1" smtClean="0">
                              <a:latin typeface="Cambria Math" panose="02040503050406030204" pitchFamily="18" charset="0"/>
                              <a:ea typeface="+mn-lt"/>
                              <a:cs typeface="+mn-lt"/>
                            </a:rPr>
                          </m:ctrlPr>
                        </m:fPr>
                        <m:num>
                          <m:r>
                            <a:rPr lang="en-US" sz="2400" b="0" i="1" smtClean="0">
                              <a:latin typeface="Cambria Math" panose="02040503050406030204" pitchFamily="18" charset="0"/>
                              <a:ea typeface="+mn-lt"/>
                              <a:cs typeface="+mn-lt"/>
                            </a:rPr>
                            <m:t>1</m:t>
                          </m:r>
                        </m:num>
                        <m:den>
                          <m:func>
                            <m:funcPr>
                              <m:ctrlPr>
                                <a:rPr lang="en-US" sz="2400" b="0" i="1" smtClean="0">
                                  <a:latin typeface="Cambria Math" panose="02040503050406030204" pitchFamily="18" charset="0"/>
                                  <a:ea typeface="+mn-lt"/>
                                  <a:cs typeface="+mn-lt"/>
                                </a:rPr>
                              </m:ctrlPr>
                            </m:funcPr>
                            <m:fName>
                              <m:limLow>
                                <m:limLowPr>
                                  <m:ctrlPr>
                                    <a:rPr lang="en-US" sz="2400" b="0" i="1" smtClean="0">
                                      <a:latin typeface="Cambria Math" panose="02040503050406030204" pitchFamily="18" charset="0"/>
                                      <a:ea typeface="+mn-lt"/>
                                      <a:cs typeface="+mn-lt"/>
                                    </a:rPr>
                                  </m:ctrlPr>
                                </m:limLowPr>
                                <m:e>
                                  <m:r>
                                    <m:rPr>
                                      <m:sty m:val="p"/>
                                    </m:rPr>
                                    <a:rPr lang="en-US" sz="2400" b="0" i="0" smtClean="0">
                                      <a:latin typeface="Cambria Math" panose="02040503050406030204" pitchFamily="18" charset="0"/>
                                      <a:ea typeface="+mn-lt"/>
                                      <a:cs typeface="+mn-lt"/>
                                    </a:rPr>
                                    <m:t>min</m:t>
                                  </m:r>
                                </m:e>
                                <m:lim>
                                  <m:r>
                                    <a:rPr lang="en-US" sz="2400" b="0" i="1" smtClean="0">
                                      <a:latin typeface="Cambria Math" panose="02040503050406030204" pitchFamily="18" charset="0"/>
                                      <a:ea typeface="+mn-lt"/>
                                      <a:cs typeface="+mn-lt"/>
                                    </a:rPr>
                                    <m:t>𝑘</m:t>
                                  </m:r>
                                  <m:r>
                                    <a:rPr lang="en-US" sz="2400" b="0" i="1" smtClean="0">
                                      <a:latin typeface="Cambria Math" panose="02040503050406030204" pitchFamily="18" charset="0"/>
                                      <a:ea typeface="+mn-lt"/>
                                      <a:cs typeface="+mn-lt"/>
                                    </a:rPr>
                                    <m:t>,ℓ</m:t>
                                  </m:r>
                                </m:lim>
                              </m:limLow>
                            </m:fName>
                            <m:e>
                              <m:r>
                                <a:rPr lang="en-US" sz="2400" b="0" i="1" smtClean="0">
                                  <a:latin typeface="Cambria Math" panose="02040503050406030204" pitchFamily="18" charset="0"/>
                                  <a:ea typeface="+mn-lt"/>
                                  <a:cs typeface="+mn-lt"/>
                                </a:rPr>
                                <m:t>𝐶</m:t>
                              </m:r>
                              <m:r>
                                <a:rPr lang="en-US" sz="2400" b="0" i="1" smtClean="0">
                                  <a:latin typeface="Cambria Math" panose="02040503050406030204" pitchFamily="18" charset="0"/>
                                  <a:ea typeface="+mn-lt"/>
                                  <a:cs typeface="+mn-lt"/>
                                </a:rPr>
                                <m:t>(</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𝑘</m:t>
                                  </m:r>
                                </m:sub>
                              </m:sSub>
                              <m:r>
                                <a:rPr lang="en-US" sz="2400" b="0" i="1" smtClean="0">
                                  <a:latin typeface="Cambria Math" panose="02040503050406030204" pitchFamily="18" charset="0"/>
                                  <a:ea typeface="+mn-lt"/>
                                  <a:cs typeface="+mn-lt"/>
                                </a:rPr>
                                <m:t>,</m:t>
                              </m:r>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𝑝</m:t>
                                  </m:r>
                                </m:e>
                                <m:sub>
                                  <m:r>
                                    <a:rPr lang="en-US" sz="2400" b="0" i="1" smtClean="0">
                                      <a:latin typeface="Cambria Math" panose="02040503050406030204" pitchFamily="18" charset="0"/>
                                      <a:ea typeface="+mn-lt"/>
                                      <a:cs typeface="+mn-lt"/>
                                    </a:rPr>
                                    <m:t>ℓ</m:t>
                                  </m:r>
                                </m:sub>
                              </m:sSub>
                              <m:r>
                                <a:rPr lang="en-US" sz="2400" b="0" i="1" smtClean="0">
                                  <a:latin typeface="Cambria Math" panose="02040503050406030204" pitchFamily="18" charset="0"/>
                                  <a:ea typeface="+mn-lt"/>
                                  <a:cs typeface="+mn-lt"/>
                                </a:rPr>
                                <m:t>)</m:t>
                              </m:r>
                            </m:e>
                          </m:func>
                        </m:den>
                      </m:f>
                    </m:oMath>
                  </m:oMathPara>
                </a14:m>
                <a:endParaRPr lang="en-US" sz="2400" dirty="0">
                  <a:latin typeface="Calibri Light"/>
                  <a:ea typeface="+mn-lt"/>
                  <a:cs typeface="+mn-lt"/>
                </a:endParaRPr>
              </a:p>
            </p:txBody>
          </p:sp>
        </mc:Choice>
        <mc:Fallback xmlns="">
          <p:sp>
            <p:nvSpPr>
              <p:cNvPr id="6" name="Content Placeholder 2">
                <a:extLst>
                  <a:ext uri="{FF2B5EF4-FFF2-40B4-BE49-F238E27FC236}">
                    <a16:creationId xmlns:a16="http://schemas.microsoft.com/office/drawing/2014/main" id="{14FB4329-00F5-47DF-AEC8-4D7F49A5CCEE}"/>
                  </a:ext>
                </a:extLst>
              </p:cNvPr>
              <p:cNvSpPr txBox="1">
                <a:spLocks noRot="1" noChangeAspect="1" noMove="1" noResize="1" noEditPoints="1" noAdjustHandles="1" noChangeArrowheads="1" noChangeShapeType="1" noTextEdit="1"/>
              </p:cNvSpPr>
              <p:nvPr/>
            </p:nvSpPr>
            <p:spPr>
              <a:xfrm>
                <a:off x="488156" y="3689790"/>
                <a:ext cx="4726234" cy="968754"/>
              </a:xfrm>
              <a:prstGeom prst="rect">
                <a:avLst/>
              </a:prstGeom>
              <a:blipFill>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F8640317-07E2-4276-A0ED-E235B7A16158}"/>
                  </a:ext>
                </a:extLst>
              </p:cNvPr>
              <p:cNvSpPr txBox="1"/>
              <p:nvPr/>
            </p:nvSpPr>
            <p:spPr>
              <a:xfrm>
                <a:off x="7318804" y="1872457"/>
                <a:ext cx="4910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0</m:t>
                          </m:r>
                        </m:sub>
                      </m:sSub>
                    </m:oMath>
                  </m:oMathPara>
                </a14:m>
                <a:endParaRPr lang="en-US" sz="2400" dirty="0"/>
              </a:p>
            </p:txBody>
          </p:sp>
        </mc:Choice>
        <mc:Fallback xmlns="">
          <p:sp>
            <p:nvSpPr>
              <p:cNvPr id="8" name="TextBox 7">
                <a:extLst>
                  <a:ext uri="{FF2B5EF4-FFF2-40B4-BE49-F238E27FC236}">
                    <a16:creationId xmlns:a16="http://schemas.microsoft.com/office/drawing/2014/main" id="{F8640317-07E2-4276-A0ED-E235B7A16158}"/>
                  </a:ext>
                </a:extLst>
              </p:cNvPr>
              <p:cNvSpPr txBox="1">
                <a:spLocks noRot="1" noChangeAspect="1" noMove="1" noResize="1" noEditPoints="1" noAdjustHandles="1" noChangeArrowheads="1" noChangeShapeType="1" noTextEdit="1"/>
              </p:cNvSpPr>
              <p:nvPr/>
            </p:nvSpPr>
            <p:spPr>
              <a:xfrm>
                <a:off x="7318804" y="1872457"/>
                <a:ext cx="491067" cy="461665"/>
              </a:xfrm>
              <a:prstGeom prst="rect">
                <a:avLst/>
              </a:prstGeom>
              <a:blipFill>
                <a:blip r:embed="rId5"/>
                <a:stretch>
                  <a:fillRect l="-250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9ACC36E1-9476-40FE-B31D-F60F70F9BEF9}"/>
                  </a:ext>
                </a:extLst>
              </p:cNvPr>
              <p:cNvSpPr txBox="1"/>
              <p:nvPr/>
            </p:nvSpPr>
            <p:spPr>
              <a:xfrm>
                <a:off x="7318804" y="2720239"/>
                <a:ext cx="4910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1</m:t>
                          </m:r>
                        </m:sub>
                      </m:sSub>
                    </m:oMath>
                  </m:oMathPara>
                </a14:m>
                <a:endParaRPr lang="en-US" sz="2400" dirty="0"/>
              </a:p>
            </p:txBody>
          </p:sp>
        </mc:Choice>
        <mc:Fallback xmlns="">
          <p:sp>
            <p:nvSpPr>
              <p:cNvPr id="9" name="TextBox 8">
                <a:extLst>
                  <a:ext uri="{FF2B5EF4-FFF2-40B4-BE49-F238E27FC236}">
                    <a16:creationId xmlns:a16="http://schemas.microsoft.com/office/drawing/2014/main" id="{9ACC36E1-9476-40FE-B31D-F60F70F9BEF9}"/>
                  </a:ext>
                </a:extLst>
              </p:cNvPr>
              <p:cNvSpPr txBox="1">
                <a:spLocks noRot="1" noChangeAspect="1" noMove="1" noResize="1" noEditPoints="1" noAdjustHandles="1" noChangeArrowheads="1" noChangeShapeType="1" noTextEdit="1"/>
              </p:cNvSpPr>
              <p:nvPr/>
            </p:nvSpPr>
            <p:spPr>
              <a:xfrm>
                <a:off x="7318804" y="2720239"/>
                <a:ext cx="491067" cy="461665"/>
              </a:xfrm>
              <a:prstGeom prst="rect">
                <a:avLst/>
              </a:prstGeom>
              <a:blipFill>
                <a:blip r:embed="rId6"/>
                <a:stretch>
                  <a:fillRect l="-250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a:extLst>
                  <a:ext uri="{FF2B5EF4-FFF2-40B4-BE49-F238E27FC236}">
                    <a16:creationId xmlns:a16="http://schemas.microsoft.com/office/drawing/2014/main" id="{84D9BE89-015F-4A2B-9E64-49D669698F44}"/>
                  </a:ext>
                </a:extLst>
              </p:cNvPr>
              <p:cNvSpPr txBox="1"/>
              <p:nvPr/>
            </p:nvSpPr>
            <p:spPr>
              <a:xfrm>
                <a:off x="7318804" y="3568021"/>
                <a:ext cx="4910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2</m:t>
                          </m:r>
                        </m:sub>
                      </m:sSub>
                    </m:oMath>
                  </m:oMathPara>
                </a14:m>
                <a:endParaRPr lang="en-US" sz="2400" dirty="0"/>
              </a:p>
            </p:txBody>
          </p:sp>
        </mc:Choice>
        <mc:Fallback xmlns="">
          <p:sp>
            <p:nvSpPr>
              <p:cNvPr id="10" name="TextBox 9">
                <a:extLst>
                  <a:ext uri="{FF2B5EF4-FFF2-40B4-BE49-F238E27FC236}">
                    <a16:creationId xmlns:a16="http://schemas.microsoft.com/office/drawing/2014/main" id="{84D9BE89-015F-4A2B-9E64-49D669698F44}"/>
                  </a:ext>
                </a:extLst>
              </p:cNvPr>
              <p:cNvSpPr txBox="1">
                <a:spLocks noRot="1" noChangeAspect="1" noMove="1" noResize="1" noEditPoints="1" noAdjustHandles="1" noChangeArrowheads="1" noChangeShapeType="1" noTextEdit="1"/>
              </p:cNvSpPr>
              <p:nvPr/>
            </p:nvSpPr>
            <p:spPr>
              <a:xfrm>
                <a:off x="7318804" y="3568021"/>
                <a:ext cx="491067" cy="461665"/>
              </a:xfrm>
              <a:prstGeom prst="rect">
                <a:avLst/>
              </a:prstGeom>
              <a:blipFill>
                <a:blip r:embed="rId7"/>
                <a:stretch>
                  <a:fillRect l="-250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B9B851E9-03A9-4F3B-AF0A-957DD1E131CA}"/>
                  </a:ext>
                </a:extLst>
              </p:cNvPr>
              <p:cNvSpPr txBox="1"/>
              <p:nvPr/>
            </p:nvSpPr>
            <p:spPr>
              <a:xfrm>
                <a:off x="7318804" y="5292987"/>
                <a:ext cx="491067"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𝑝</m:t>
                          </m:r>
                        </m:e>
                        <m:sub>
                          <m:r>
                            <a:rPr lang="en-US" sz="2400" b="0" i="1" smtClean="0">
                              <a:latin typeface="Cambria Math" panose="02040503050406030204" pitchFamily="18" charset="0"/>
                            </a:rPr>
                            <m:t>𝑀</m:t>
                          </m:r>
                        </m:sub>
                      </m:sSub>
                    </m:oMath>
                  </m:oMathPara>
                </a14:m>
                <a:endParaRPr lang="en-US" sz="2400" dirty="0"/>
              </a:p>
            </p:txBody>
          </p:sp>
        </mc:Choice>
        <mc:Fallback xmlns="">
          <p:sp>
            <p:nvSpPr>
              <p:cNvPr id="11" name="TextBox 10">
                <a:extLst>
                  <a:ext uri="{FF2B5EF4-FFF2-40B4-BE49-F238E27FC236}">
                    <a16:creationId xmlns:a16="http://schemas.microsoft.com/office/drawing/2014/main" id="{B9B851E9-03A9-4F3B-AF0A-957DD1E131CA}"/>
                  </a:ext>
                </a:extLst>
              </p:cNvPr>
              <p:cNvSpPr txBox="1">
                <a:spLocks noRot="1" noChangeAspect="1" noMove="1" noResize="1" noEditPoints="1" noAdjustHandles="1" noChangeArrowheads="1" noChangeShapeType="1" noTextEdit="1"/>
              </p:cNvSpPr>
              <p:nvPr/>
            </p:nvSpPr>
            <p:spPr>
              <a:xfrm>
                <a:off x="7318804" y="5292987"/>
                <a:ext cx="491067" cy="461665"/>
              </a:xfrm>
              <a:prstGeom prst="rect">
                <a:avLst/>
              </a:prstGeom>
              <a:blipFill>
                <a:blip r:embed="rId8"/>
                <a:stretch>
                  <a:fillRect l="-3750" r="-7500" b="-1052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a:extLst>
                  <a:ext uri="{FF2B5EF4-FFF2-40B4-BE49-F238E27FC236}">
                    <a16:creationId xmlns:a16="http://schemas.microsoft.com/office/drawing/2014/main" id="{B67ADA61-F897-42DC-9E2C-387C5C2CE041}"/>
                  </a:ext>
                </a:extLst>
              </p:cNvPr>
              <p:cNvSpPr txBox="1"/>
              <p:nvPr/>
            </p:nvSpPr>
            <p:spPr>
              <a:xfrm rot="5400000">
                <a:off x="7427214" y="4307394"/>
                <a:ext cx="491067" cy="70788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4000" b="0" i="1" smtClean="0">
                          <a:latin typeface="Cambria Math" panose="02040503050406030204" pitchFamily="18" charset="0"/>
                        </a:rPr>
                        <m:t>…</m:t>
                      </m:r>
                    </m:oMath>
                  </m:oMathPara>
                </a14:m>
                <a:endParaRPr lang="en-US" sz="4000" dirty="0"/>
              </a:p>
            </p:txBody>
          </p:sp>
        </mc:Choice>
        <mc:Fallback xmlns="">
          <p:sp>
            <p:nvSpPr>
              <p:cNvPr id="12" name="TextBox 11">
                <a:extLst>
                  <a:ext uri="{FF2B5EF4-FFF2-40B4-BE49-F238E27FC236}">
                    <a16:creationId xmlns:a16="http://schemas.microsoft.com/office/drawing/2014/main" id="{B67ADA61-F897-42DC-9E2C-387C5C2CE041}"/>
                  </a:ext>
                </a:extLst>
              </p:cNvPr>
              <p:cNvSpPr txBox="1">
                <a:spLocks noRot="1" noChangeAspect="1" noMove="1" noResize="1" noEditPoints="1" noAdjustHandles="1" noChangeArrowheads="1" noChangeShapeType="1" noTextEdit="1"/>
              </p:cNvSpPr>
              <p:nvPr/>
            </p:nvSpPr>
            <p:spPr>
              <a:xfrm rot="5400000">
                <a:off x="7427214" y="4307394"/>
                <a:ext cx="491067" cy="707886"/>
              </a:xfrm>
              <a:prstGeom prst="rect">
                <a:avLst/>
              </a:prstGeom>
              <a:blipFill>
                <a:blip r:embed="rId9"/>
                <a:stretch>
                  <a:fillRect/>
                </a:stretch>
              </a:blipFill>
            </p:spPr>
            <p:txBody>
              <a:bodyPr/>
              <a:lstStyle/>
              <a:p>
                <a:r>
                  <a:rPr lang="en-US">
                    <a:noFill/>
                  </a:rPr>
                  <a:t> </a:t>
                </a:r>
              </a:p>
            </p:txBody>
          </p:sp>
        </mc:Fallback>
      </mc:AlternateContent>
      <p:sp>
        <p:nvSpPr>
          <p:cNvPr id="13" name="Left Brace 12">
            <a:extLst>
              <a:ext uri="{FF2B5EF4-FFF2-40B4-BE49-F238E27FC236}">
                <a16:creationId xmlns:a16="http://schemas.microsoft.com/office/drawing/2014/main" id="{B7474EDA-A03A-4D63-8DDE-6148616924E2}"/>
              </a:ext>
            </a:extLst>
          </p:cNvPr>
          <p:cNvSpPr/>
          <p:nvPr/>
        </p:nvSpPr>
        <p:spPr>
          <a:xfrm>
            <a:off x="6743073" y="2035558"/>
            <a:ext cx="491067" cy="3651362"/>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4" name="TextBox 13">
                <a:extLst>
                  <a:ext uri="{FF2B5EF4-FFF2-40B4-BE49-F238E27FC236}">
                    <a16:creationId xmlns:a16="http://schemas.microsoft.com/office/drawing/2014/main" id="{5789B00F-CFD2-41F5-8360-D427CABC7856}"/>
                  </a:ext>
                </a:extLst>
              </p:cNvPr>
              <p:cNvSpPr txBox="1"/>
              <p:nvPr/>
            </p:nvSpPr>
            <p:spPr>
              <a:xfrm>
                <a:off x="5599744" y="3633524"/>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14" name="TextBox 13">
                <a:extLst>
                  <a:ext uri="{FF2B5EF4-FFF2-40B4-BE49-F238E27FC236}">
                    <a16:creationId xmlns:a16="http://schemas.microsoft.com/office/drawing/2014/main" id="{5789B00F-CFD2-41F5-8360-D427CABC7856}"/>
                  </a:ext>
                </a:extLst>
              </p:cNvPr>
              <p:cNvSpPr txBox="1">
                <a:spLocks noRot="1" noChangeAspect="1" noMove="1" noResize="1" noEditPoints="1" noAdjustHandles="1" noChangeArrowheads="1" noChangeShapeType="1" noTextEdit="1"/>
              </p:cNvSpPr>
              <p:nvPr/>
            </p:nvSpPr>
            <p:spPr>
              <a:xfrm>
                <a:off x="5599744" y="3633524"/>
                <a:ext cx="1422395" cy="369332"/>
              </a:xfrm>
              <a:prstGeom prst="rect">
                <a:avLst/>
              </a:prstGeom>
              <a:blipFill>
                <a:blip r:embed="rId10"/>
                <a:stretch>
                  <a:fillRect t="-8197" b="-24590"/>
                </a:stretch>
              </a:blipFill>
            </p:spPr>
            <p:txBody>
              <a:bodyPr/>
              <a:lstStyle/>
              <a:p>
                <a:r>
                  <a:rPr lang="en-US">
                    <a:noFill/>
                  </a:rPr>
                  <a:t> </a:t>
                </a:r>
              </a:p>
            </p:txBody>
          </p:sp>
        </mc:Fallback>
      </mc:AlternateContent>
      <p:cxnSp>
        <p:nvCxnSpPr>
          <p:cNvPr id="16" name="Straight Arrow Connector 15">
            <a:extLst>
              <a:ext uri="{FF2B5EF4-FFF2-40B4-BE49-F238E27FC236}">
                <a16:creationId xmlns:a16="http://schemas.microsoft.com/office/drawing/2014/main" id="{036DBFD5-2534-4391-95FA-27029C8AE93F}"/>
              </a:ext>
            </a:extLst>
          </p:cNvPr>
          <p:cNvCxnSpPr/>
          <p:nvPr/>
        </p:nvCxnSpPr>
        <p:spPr>
          <a:xfrm>
            <a:off x="8287967" y="2431919"/>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28A4D8DD-082E-49BA-ACA4-E90B729D3073}"/>
              </a:ext>
            </a:extLst>
          </p:cNvPr>
          <p:cNvCxnSpPr/>
          <p:nvPr/>
        </p:nvCxnSpPr>
        <p:spPr>
          <a:xfrm>
            <a:off x="8287967" y="2764687"/>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C78C362E-8853-4964-9390-B8D07F8EBD17}"/>
              </a:ext>
            </a:extLst>
          </p:cNvPr>
          <p:cNvCxnSpPr/>
          <p:nvPr/>
        </p:nvCxnSpPr>
        <p:spPr>
          <a:xfrm>
            <a:off x="8287967" y="3097455"/>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A6663C22-F2DF-47A3-AFEC-FCAB457FBBAE}"/>
              </a:ext>
            </a:extLst>
          </p:cNvPr>
          <p:cNvCxnSpPr/>
          <p:nvPr/>
        </p:nvCxnSpPr>
        <p:spPr>
          <a:xfrm>
            <a:off x="8287967" y="3430223"/>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2163354D-7F86-4BB8-BFDB-7193EC8B1763}"/>
              </a:ext>
            </a:extLst>
          </p:cNvPr>
          <p:cNvCxnSpPr/>
          <p:nvPr/>
        </p:nvCxnSpPr>
        <p:spPr>
          <a:xfrm>
            <a:off x="8287967" y="3762991"/>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DB9E0E0-796F-4643-9336-A144AC10F27E}"/>
              </a:ext>
            </a:extLst>
          </p:cNvPr>
          <p:cNvCxnSpPr/>
          <p:nvPr/>
        </p:nvCxnSpPr>
        <p:spPr>
          <a:xfrm>
            <a:off x="8287967" y="4095759"/>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FCC31E58-CCF3-4859-BFCE-FB1DD3BA0CE4}"/>
              </a:ext>
            </a:extLst>
          </p:cNvPr>
          <p:cNvCxnSpPr/>
          <p:nvPr/>
        </p:nvCxnSpPr>
        <p:spPr>
          <a:xfrm>
            <a:off x="8287967" y="4428527"/>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C94A5AA-091E-49E6-9C87-E4E0D9F1FE84}"/>
              </a:ext>
            </a:extLst>
          </p:cNvPr>
          <p:cNvCxnSpPr/>
          <p:nvPr/>
        </p:nvCxnSpPr>
        <p:spPr>
          <a:xfrm>
            <a:off x="8287967" y="4761295"/>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651D6867-20C7-4A99-84AD-EBCD026FDE9A}"/>
              </a:ext>
            </a:extLst>
          </p:cNvPr>
          <p:cNvCxnSpPr/>
          <p:nvPr/>
        </p:nvCxnSpPr>
        <p:spPr>
          <a:xfrm>
            <a:off x="8287967" y="5094055"/>
            <a:ext cx="359923" cy="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6A1F7974-C9B7-4A3C-9A08-0D8785B5FD36}"/>
              </a:ext>
            </a:extLst>
          </p:cNvPr>
          <p:cNvCxnSpPr/>
          <p:nvPr/>
        </p:nvCxnSpPr>
        <p:spPr>
          <a:xfrm>
            <a:off x="9338554" y="2190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0607DE1A-1BB1-4174-934F-CF78756CE58B}"/>
              </a:ext>
            </a:extLst>
          </p:cNvPr>
          <p:cNvCxnSpPr/>
          <p:nvPr/>
        </p:nvCxnSpPr>
        <p:spPr>
          <a:xfrm>
            <a:off x="9338554" y="2343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846E5B12-6BF6-485A-BD6B-F460C206CE71}"/>
              </a:ext>
            </a:extLst>
          </p:cNvPr>
          <p:cNvCxnSpPr/>
          <p:nvPr/>
        </p:nvCxnSpPr>
        <p:spPr>
          <a:xfrm>
            <a:off x="9338554" y="24956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47C17D1C-1034-4E0A-8784-F21DD48A845A}"/>
              </a:ext>
            </a:extLst>
          </p:cNvPr>
          <p:cNvCxnSpPr/>
          <p:nvPr/>
        </p:nvCxnSpPr>
        <p:spPr>
          <a:xfrm>
            <a:off x="9338554" y="26480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FA75214-9917-4E59-A908-347F4FBA8954}"/>
              </a:ext>
            </a:extLst>
          </p:cNvPr>
          <p:cNvCxnSpPr/>
          <p:nvPr/>
        </p:nvCxnSpPr>
        <p:spPr>
          <a:xfrm>
            <a:off x="9338554" y="28004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3D4787EE-6CCE-4586-82FD-3030760C8418}"/>
              </a:ext>
            </a:extLst>
          </p:cNvPr>
          <p:cNvCxnSpPr/>
          <p:nvPr/>
        </p:nvCxnSpPr>
        <p:spPr>
          <a:xfrm>
            <a:off x="9338554" y="2952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3FC5704-0285-4808-AE5F-503A85B2E669}"/>
              </a:ext>
            </a:extLst>
          </p:cNvPr>
          <p:cNvCxnSpPr/>
          <p:nvPr/>
        </p:nvCxnSpPr>
        <p:spPr>
          <a:xfrm>
            <a:off x="9338554" y="3105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244436D4-26AD-4615-9254-236620DD5951}"/>
              </a:ext>
            </a:extLst>
          </p:cNvPr>
          <p:cNvCxnSpPr/>
          <p:nvPr/>
        </p:nvCxnSpPr>
        <p:spPr>
          <a:xfrm>
            <a:off x="9338554" y="32576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2688CC1-E892-40A9-9E27-2783A62E2D84}"/>
              </a:ext>
            </a:extLst>
          </p:cNvPr>
          <p:cNvCxnSpPr/>
          <p:nvPr/>
        </p:nvCxnSpPr>
        <p:spPr>
          <a:xfrm>
            <a:off x="9338554" y="34100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1914F8C-99E0-47C9-AD10-742EBA7A82E9}"/>
              </a:ext>
            </a:extLst>
          </p:cNvPr>
          <p:cNvCxnSpPr/>
          <p:nvPr/>
        </p:nvCxnSpPr>
        <p:spPr>
          <a:xfrm>
            <a:off x="9338554" y="35624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ABAE4AFA-8191-45DC-A191-6BA51430F232}"/>
              </a:ext>
            </a:extLst>
          </p:cNvPr>
          <p:cNvCxnSpPr/>
          <p:nvPr/>
        </p:nvCxnSpPr>
        <p:spPr>
          <a:xfrm>
            <a:off x="9338554" y="3714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F3D5D6E2-3CA0-4B0D-9AA8-498DD02109CE}"/>
              </a:ext>
            </a:extLst>
          </p:cNvPr>
          <p:cNvCxnSpPr/>
          <p:nvPr/>
        </p:nvCxnSpPr>
        <p:spPr>
          <a:xfrm>
            <a:off x="9338554" y="3867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F01E68E9-6272-4A15-B267-70354BB116BD}"/>
              </a:ext>
            </a:extLst>
          </p:cNvPr>
          <p:cNvCxnSpPr/>
          <p:nvPr/>
        </p:nvCxnSpPr>
        <p:spPr>
          <a:xfrm>
            <a:off x="9338554" y="40196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F154F9A-DEBB-4D1C-AB2B-99B6A2C7B802}"/>
              </a:ext>
            </a:extLst>
          </p:cNvPr>
          <p:cNvCxnSpPr/>
          <p:nvPr/>
        </p:nvCxnSpPr>
        <p:spPr>
          <a:xfrm>
            <a:off x="9338554" y="41720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C0C9F2FD-2ADA-48FD-9868-E5494D3C49EF}"/>
              </a:ext>
            </a:extLst>
          </p:cNvPr>
          <p:cNvCxnSpPr/>
          <p:nvPr/>
        </p:nvCxnSpPr>
        <p:spPr>
          <a:xfrm>
            <a:off x="9338554" y="43244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587B479A-800B-43F5-AD16-04B5F9B651B7}"/>
              </a:ext>
            </a:extLst>
          </p:cNvPr>
          <p:cNvCxnSpPr/>
          <p:nvPr/>
        </p:nvCxnSpPr>
        <p:spPr>
          <a:xfrm>
            <a:off x="9338554" y="4476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A65F5681-C404-4298-97EA-3D18B5B9DA4B}"/>
              </a:ext>
            </a:extLst>
          </p:cNvPr>
          <p:cNvCxnSpPr/>
          <p:nvPr/>
        </p:nvCxnSpPr>
        <p:spPr>
          <a:xfrm>
            <a:off x="9338554" y="4629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D7AD137-CD43-45B7-BA97-3903C25C3361}"/>
              </a:ext>
            </a:extLst>
          </p:cNvPr>
          <p:cNvCxnSpPr/>
          <p:nvPr/>
        </p:nvCxnSpPr>
        <p:spPr>
          <a:xfrm>
            <a:off x="9338554" y="47816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2C521A8D-DE96-4FCB-A4FD-0F2B8806D1CC}"/>
              </a:ext>
            </a:extLst>
          </p:cNvPr>
          <p:cNvCxnSpPr/>
          <p:nvPr/>
        </p:nvCxnSpPr>
        <p:spPr>
          <a:xfrm>
            <a:off x="9338554" y="49340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377E8E19-7AC4-430A-A5E3-6FF2F4305545}"/>
              </a:ext>
            </a:extLst>
          </p:cNvPr>
          <p:cNvCxnSpPr/>
          <p:nvPr/>
        </p:nvCxnSpPr>
        <p:spPr>
          <a:xfrm>
            <a:off x="9338554" y="50864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E5699CC9-4214-4AB5-BC57-BBE68FA3BE8B}"/>
              </a:ext>
            </a:extLst>
          </p:cNvPr>
          <p:cNvCxnSpPr/>
          <p:nvPr/>
        </p:nvCxnSpPr>
        <p:spPr>
          <a:xfrm>
            <a:off x="9338554" y="52388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735917C-C2FA-4244-8232-F2BFF836E0C0}"/>
              </a:ext>
            </a:extLst>
          </p:cNvPr>
          <p:cNvCxnSpPr/>
          <p:nvPr/>
        </p:nvCxnSpPr>
        <p:spPr>
          <a:xfrm>
            <a:off x="9338554" y="5391242"/>
            <a:ext cx="515566"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57" name="Left Brace 56">
            <a:extLst>
              <a:ext uri="{FF2B5EF4-FFF2-40B4-BE49-F238E27FC236}">
                <a16:creationId xmlns:a16="http://schemas.microsoft.com/office/drawing/2014/main" id="{3FD83426-5FFC-4309-B7AB-BC61FA4F805A}"/>
              </a:ext>
            </a:extLst>
          </p:cNvPr>
          <p:cNvSpPr/>
          <p:nvPr/>
        </p:nvSpPr>
        <p:spPr>
          <a:xfrm rot="10800000">
            <a:off x="10125069" y="2089797"/>
            <a:ext cx="491067" cy="3429851"/>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58" name="TextBox 57">
                <a:extLst>
                  <a:ext uri="{FF2B5EF4-FFF2-40B4-BE49-F238E27FC236}">
                    <a16:creationId xmlns:a16="http://schemas.microsoft.com/office/drawing/2014/main" id="{837DE10D-E6CA-4188-A61F-B64718DBB819}"/>
                  </a:ext>
                </a:extLst>
              </p:cNvPr>
              <p:cNvSpPr txBox="1"/>
              <p:nvPr/>
            </p:nvSpPr>
            <p:spPr>
              <a:xfrm>
                <a:off x="10620101" y="3604407"/>
                <a:ext cx="10837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58" name="TextBox 57">
                <a:extLst>
                  <a:ext uri="{FF2B5EF4-FFF2-40B4-BE49-F238E27FC236}">
                    <a16:creationId xmlns:a16="http://schemas.microsoft.com/office/drawing/2014/main" id="{837DE10D-E6CA-4188-A61F-B64718DBB819}"/>
                  </a:ext>
                </a:extLst>
              </p:cNvPr>
              <p:cNvSpPr txBox="1">
                <a:spLocks noRot="1" noChangeAspect="1" noMove="1" noResize="1" noEditPoints="1" noAdjustHandles="1" noChangeArrowheads="1" noChangeShapeType="1" noTextEdit="1"/>
              </p:cNvSpPr>
              <p:nvPr/>
            </p:nvSpPr>
            <p:spPr>
              <a:xfrm>
                <a:off x="10620101" y="3604407"/>
                <a:ext cx="1083743" cy="369332"/>
              </a:xfrm>
              <a:prstGeom prst="rect">
                <a:avLst/>
              </a:prstGeom>
              <a:blipFill>
                <a:blip r:embed="rId11"/>
                <a:stretch>
                  <a:fillRect t="-8197" r="-5056" b="-24590"/>
                </a:stretch>
              </a:blipFill>
            </p:spPr>
            <p:txBody>
              <a:bodyPr/>
              <a:lstStyle/>
              <a:p>
                <a:r>
                  <a:rPr lang="en-US">
                    <a:noFill/>
                  </a:rPr>
                  <a:t> </a:t>
                </a:r>
              </a:p>
            </p:txBody>
          </p:sp>
        </mc:Fallback>
      </mc:AlternateContent>
      <p:sp>
        <p:nvSpPr>
          <p:cNvPr id="59" name="Left Brace 58">
            <a:extLst>
              <a:ext uri="{FF2B5EF4-FFF2-40B4-BE49-F238E27FC236}">
                <a16:creationId xmlns:a16="http://schemas.microsoft.com/office/drawing/2014/main" id="{0FCD9A4E-E9BD-41DB-81BC-A26B2119397B}"/>
              </a:ext>
            </a:extLst>
          </p:cNvPr>
          <p:cNvSpPr/>
          <p:nvPr/>
        </p:nvSpPr>
        <p:spPr>
          <a:xfrm rot="5400000">
            <a:off x="9484467" y="1752097"/>
            <a:ext cx="210784" cy="507825"/>
          </a:xfrm>
          <a:prstGeom prst="leftBrace">
            <a:avLst/>
          </a:prstGeom>
          <a:ln w="254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0" name="TextBox 59">
                <a:extLst>
                  <a:ext uri="{FF2B5EF4-FFF2-40B4-BE49-F238E27FC236}">
                    <a16:creationId xmlns:a16="http://schemas.microsoft.com/office/drawing/2014/main" id="{BC73883E-9535-4A0C-A6AD-01ED118E857A}"/>
                  </a:ext>
                </a:extLst>
              </p:cNvPr>
              <p:cNvSpPr txBox="1"/>
              <p:nvPr/>
            </p:nvSpPr>
            <p:spPr>
              <a:xfrm>
                <a:off x="8933242" y="1489449"/>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60" name="TextBox 59">
                <a:extLst>
                  <a:ext uri="{FF2B5EF4-FFF2-40B4-BE49-F238E27FC236}">
                    <a16:creationId xmlns:a16="http://schemas.microsoft.com/office/drawing/2014/main" id="{BC73883E-9535-4A0C-A6AD-01ED118E857A}"/>
                  </a:ext>
                </a:extLst>
              </p:cNvPr>
              <p:cNvSpPr txBox="1">
                <a:spLocks noRot="1" noChangeAspect="1" noMove="1" noResize="1" noEditPoints="1" noAdjustHandles="1" noChangeArrowheads="1" noChangeShapeType="1" noTextEdit="1"/>
              </p:cNvSpPr>
              <p:nvPr/>
            </p:nvSpPr>
            <p:spPr>
              <a:xfrm>
                <a:off x="8933242" y="1489449"/>
                <a:ext cx="1313234" cy="369332"/>
              </a:xfrm>
              <a:prstGeom prst="rect">
                <a:avLst/>
              </a:prstGeom>
              <a:blipFill>
                <a:blip r:embed="rId12"/>
                <a:stretch>
                  <a:fillRect b="-13115"/>
                </a:stretch>
              </a:blipFill>
            </p:spPr>
            <p:txBody>
              <a:bodyPr/>
              <a:lstStyle/>
              <a:p>
                <a:r>
                  <a:rPr lang="en-US">
                    <a:noFill/>
                  </a:rPr>
                  <a:t> </a:t>
                </a:r>
              </a:p>
            </p:txBody>
          </p:sp>
        </mc:Fallback>
      </mc:AlternateContent>
      <p:sp>
        <p:nvSpPr>
          <p:cNvPr id="15" name="Freeform: Shape 14">
            <a:extLst>
              <a:ext uri="{FF2B5EF4-FFF2-40B4-BE49-F238E27FC236}">
                <a16:creationId xmlns:a16="http://schemas.microsoft.com/office/drawing/2014/main" id="{CBE0A49C-D448-4332-BF69-9CC570AB4EFA}"/>
              </a:ext>
            </a:extLst>
          </p:cNvPr>
          <p:cNvSpPr/>
          <p:nvPr/>
        </p:nvSpPr>
        <p:spPr>
          <a:xfrm rot="19800000">
            <a:off x="2553544" y="4565301"/>
            <a:ext cx="528984" cy="518472"/>
          </a:xfrm>
          <a:custGeom>
            <a:avLst/>
            <a:gdLst>
              <a:gd name="connsiteX0" fmla="*/ 548640 w 548640"/>
              <a:gd name="connsiteY0" fmla="*/ 0 h 548640"/>
              <a:gd name="connsiteX1" fmla="*/ 243840 w 548640"/>
              <a:gd name="connsiteY1" fmla="*/ 414528 h 548640"/>
              <a:gd name="connsiteX2" fmla="*/ 0 w 548640"/>
              <a:gd name="connsiteY2" fmla="*/ 548640 h 548640"/>
            </a:gdLst>
            <a:ahLst/>
            <a:cxnLst>
              <a:cxn ang="0">
                <a:pos x="connsiteX0" y="connsiteY0"/>
              </a:cxn>
              <a:cxn ang="0">
                <a:pos x="connsiteX1" y="connsiteY1"/>
              </a:cxn>
              <a:cxn ang="0">
                <a:pos x="connsiteX2" y="connsiteY2"/>
              </a:cxn>
            </a:cxnLst>
            <a:rect l="l" t="t" r="r" b="b"/>
            <a:pathLst>
              <a:path w="548640" h="548640">
                <a:moveTo>
                  <a:pt x="548640" y="0"/>
                </a:moveTo>
                <a:cubicBezTo>
                  <a:pt x="441960" y="161544"/>
                  <a:pt x="335280" y="323088"/>
                  <a:pt x="243840" y="414528"/>
                </a:cubicBezTo>
                <a:cubicBezTo>
                  <a:pt x="152400" y="505968"/>
                  <a:pt x="76200" y="527304"/>
                  <a:pt x="0" y="548640"/>
                </a:cubicBezTo>
              </a:path>
            </a:pathLst>
          </a:custGeom>
          <a:noFill/>
          <a:ln w="25400">
            <a:solidFill>
              <a:schemeClr val="tx1"/>
            </a:solidFill>
            <a:head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61" name="Content Placeholder 2">
                <a:extLst>
                  <a:ext uri="{FF2B5EF4-FFF2-40B4-BE49-F238E27FC236}">
                    <a16:creationId xmlns:a16="http://schemas.microsoft.com/office/drawing/2014/main" id="{73028572-864A-4CDC-8C64-7EA23468E0BE}"/>
                  </a:ext>
                </a:extLst>
              </p:cNvPr>
              <p:cNvSpPr txBox="1">
                <a:spLocks/>
              </p:cNvSpPr>
              <p:nvPr/>
            </p:nvSpPr>
            <p:spPr>
              <a:xfrm>
                <a:off x="488156" y="1750493"/>
                <a:ext cx="6388132"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b="1" dirty="0">
                    <a:latin typeface="Calibri Light"/>
                    <a:ea typeface="+mn-lt"/>
                    <a:cs typeface="+mn-lt"/>
                  </a:rPr>
                  <a:t>When can we perfectly bin all contigs as </a:t>
                </a:r>
                <a14:m>
                  <m:oMath xmlns:m="http://schemas.openxmlformats.org/officeDocument/2006/math">
                    <m:r>
                      <a:rPr lang="en-US" sz="2400" b="1" i="1">
                        <a:latin typeface="Cambria Math" panose="02040503050406030204" pitchFamily="18" charset="0"/>
                        <a:ea typeface="+mn-lt"/>
                        <a:cs typeface="+mn-lt"/>
                      </a:rPr>
                      <m:t>𝑵</m:t>
                    </m:r>
                    <m:r>
                      <a:rPr lang="en-US" sz="2400" b="1" i="1">
                        <a:latin typeface="Cambria Math" panose="02040503050406030204" pitchFamily="18" charset="0"/>
                        <a:ea typeface="+mn-lt"/>
                        <a:cs typeface="+mn-lt"/>
                      </a:rPr>
                      <m:t>→∞</m:t>
                    </m:r>
                  </m:oMath>
                </a14:m>
                <a:r>
                  <a:rPr lang="en-US" sz="2400" b="1" dirty="0">
                    <a:latin typeface="Calibri Light"/>
                    <a:ea typeface="+mn-lt"/>
                    <a:cs typeface="+mn-lt"/>
                  </a:rPr>
                  <a:t>?</a:t>
                </a:r>
              </a:p>
            </p:txBody>
          </p:sp>
        </mc:Choice>
        <mc:Fallback xmlns="">
          <p:sp>
            <p:nvSpPr>
              <p:cNvPr id="61" name="Content Placeholder 2">
                <a:extLst>
                  <a:ext uri="{FF2B5EF4-FFF2-40B4-BE49-F238E27FC236}">
                    <a16:creationId xmlns:a16="http://schemas.microsoft.com/office/drawing/2014/main" id="{73028572-864A-4CDC-8C64-7EA23468E0BE}"/>
                  </a:ext>
                </a:extLst>
              </p:cNvPr>
              <p:cNvSpPr txBox="1">
                <a:spLocks noRot="1" noChangeAspect="1" noMove="1" noResize="1" noEditPoints="1" noAdjustHandles="1" noChangeArrowheads="1" noChangeShapeType="1" noTextEdit="1"/>
              </p:cNvSpPr>
              <p:nvPr/>
            </p:nvSpPr>
            <p:spPr>
              <a:xfrm>
                <a:off x="488156" y="1750493"/>
                <a:ext cx="6388132" cy="553224"/>
              </a:xfrm>
              <a:prstGeom prst="rect">
                <a:avLst/>
              </a:prstGeom>
              <a:blipFill>
                <a:blip r:embed="rId13"/>
                <a:stretch>
                  <a:fillRect l="-2767" t="-8791" r="-191" b="-8791"/>
                </a:stretch>
              </a:blipFill>
            </p:spPr>
            <p:txBody>
              <a:bodyPr/>
              <a:lstStyle/>
              <a:p>
                <a:r>
                  <a:rPr lang="en-US">
                    <a:noFill/>
                  </a:rPr>
                  <a:t> </a:t>
                </a:r>
              </a:p>
            </p:txBody>
          </p:sp>
        </mc:Fallback>
      </mc:AlternateContent>
      <p:sp>
        <p:nvSpPr>
          <p:cNvPr id="3" name="Rectangle: Rounded Corners 2">
            <a:extLst>
              <a:ext uri="{FF2B5EF4-FFF2-40B4-BE49-F238E27FC236}">
                <a16:creationId xmlns:a16="http://schemas.microsoft.com/office/drawing/2014/main" id="{A329848F-C3D1-464F-B87E-CE893111C6F9}"/>
              </a:ext>
            </a:extLst>
          </p:cNvPr>
          <p:cNvSpPr/>
          <p:nvPr/>
        </p:nvSpPr>
        <p:spPr>
          <a:xfrm>
            <a:off x="316992" y="2648042"/>
            <a:ext cx="5114218" cy="2133600"/>
          </a:xfrm>
          <a:prstGeom prst="roundRect">
            <a:avLst/>
          </a:prstGeom>
          <a:noFill/>
          <a:ln w="25400">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52EF8A0-A78F-4CBC-9103-255184F76EF0}"/>
              </a:ext>
            </a:extLst>
          </p:cNvPr>
          <p:cNvPicPr>
            <a:picLocks noChangeAspect="1"/>
          </p:cNvPicPr>
          <p:nvPr/>
        </p:nvPicPr>
        <p:blipFill>
          <a:blip r:embed="rId14"/>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4251639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0" nodeType="clickEffect">
                                  <p:stCondLst>
                                    <p:cond delay="0"/>
                                  </p:stCondLst>
                                  <p:childTnLst>
                                    <p:animMotion origin="layout" path="M 1.66667E-6 -1.48148E-6 L 0.08893 -0.08958 " pathEditMode="relative" rAng="0" ptsTypes="AA">
                                      <p:cBhvr>
                                        <p:cTn id="20" dur="2000" fill="hold"/>
                                        <p:tgtEl>
                                          <p:spTgt spid="60"/>
                                        </p:tgtEl>
                                        <p:attrNameLst>
                                          <p:attrName>ppt_x</p:attrName>
                                          <p:attrName>ppt_y</p:attrName>
                                        </p:attrNameLst>
                                      </p:cBhvr>
                                      <p:rCtr x="4440" y="-4491"/>
                                    </p:animMotion>
                                  </p:childTnLst>
                                </p:cTn>
                              </p:par>
                              <p:par>
                                <p:cTn id="21" presetID="42" presetClass="path" presetSubtype="0" accel="50000" decel="50000" fill="hold" grpId="0" nodeType="withEffect">
                                  <p:stCondLst>
                                    <p:cond delay="0"/>
                                  </p:stCondLst>
                                  <p:childTnLst>
                                    <p:animMotion origin="layout" path="M -4.79167E-6 -4.81481E-6 L -0.04804 -0.45092 " pathEditMode="relative" rAng="0" ptsTypes="AA">
                                      <p:cBhvr>
                                        <p:cTn id="22" dur="2000" fill="hold"/>
                                        <p:tgtEl>
                                          <p:spTgt spid="58"/>
                                        </p:tgtEl>
                                        <p:attrNameLst>
                                          <p:attrName>ppt_x</p:attrName>
                                          <p:attrName>ppt_y</p:attrName>
                                        </p:attrNameLst>
                                      </p:cBhvr>
                                      <p:rCtr x="-2409" y="-22546"/>
                                    </p:animMotion>
                                  </p:childTnLst>
                                </p:cTn>
                              </p:par>
                              <p:par>
                                <p:cTn id="23" presetID="42" presetClass="path" presetSubtype="0" accel="50000" decel="50000" fill="hold" grpId="0" nodeType="withEffect">
                                  <p:stCondLst>
                                    <p:cond delay="0"/>
                                  </p:stCondLst>
                                  <p:childTnLst>
                                    <p:animMotion origin="layout" path="M 1.875E-6 -2.96296E-6 L 0.36445 -0.50023 " pathEditMode="relative" rAng="0" ptsTypes="AA">
                                      <p:cBhvr>
                                        <p:cTn id="24" dur="2000" fill="hold"/>
                                        <p:tgtEl>
                                          <p:spTgt spid="14"/>
                                        </p:tgtEl>
                                        <p:attrNameLst>
                                          <p:attrName>ppt_x</p:attrName>
                                          <p:attrName>ppt_y</p:attrName>
                                        </p:attrNameLst>
                                      </p:cBhvr>
                                      <p:rCtr x="18216" y="-250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p:bldP spid="14" grpId="0"/>
      <p:bldP spid="58" grpId="0"/>
      <p:bldP spid="60" grpId="0"/>
      <p:bldP spid="15"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FEC91-DA41-46B8-B687-234D3EDB57FD}"/>
              </a:ext>
            </a:extLst>
          </p:cNvPr>
          <p:cNvSpPr>
            <a:spLocks noGrp="1"/>
          </p:cNvSpPr>
          <p:nvPr>
            <p:ph type="title"/>
          </p:nvPr>
        </p:nvSpPr>
        <p:spPr/>
        <p:txBody>
          <a:bodyPr/>
          <a:lstStyle/>
          <a:p>
            <a:r>
              <a:rPr lang="en-US" dirty="0"/>
              <a:t>Achievability Scheme</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93A75FB-89F6-4476-B520-85BCE4AB8BB0}"/>
                  </a:ext>
                </a:extLst>
              </p:cNvPr>
              <p:cNvSpPr>
                <a:spLocks noGrp="1"/>
              </p:cNvSpPr>
              <p:nvPr>
                <p:ph idx="1"/>
              </p:nvPr>
            </p:nvSpPr>
            <p:spPr>
              <a:xfrm>
                <a:off x="488156" y="1811453"/>
                <a:ext cx="5578660" cy="553224"/>
              </a:xfrm>
            </p:spPr>
            <p:txBody>
              <a:bodyPr vert="horz" lIns="0" tIns="45720" rIns="0" bIns="45720" rtlCol="0" anchor="t">
                <a:normAutofit/>
              </a:body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For each contig </a:t>
                </a:r>
                <a14:m>
                  <m:oMath xmlns:m="http://schemas.openxmlformats.org/officeDocument/2006/math">
                    <m:r>
                      <a:rPr lang="en-US" sz="2400" b="1" i="1" smtClean="0">
                        <a:latin typeface="Cambria Math" panose="02040503050406030204" pitchFamily="18" charset="0"/>
                        <a:ea typeface="+mn-lt"/>
                        <a:cs typeface="+mn-lt"/>
                      </a:rPr>
                      <m:t>𝒙</m:t>
                    </m:r>
                  </m:oMath>
                </a14:m>
                <a:r>
                  <a:rPr lang="en-US" sz="2400" dirty="0">
                    <a:latin typeface="Calibri Light"/>
                    <a:ea typeface="+mn-lt"/>
                    <a:cs typeface="+mn-lt"/>
                  </a:rPr>
                  <a:t>, calculate </a:t>
                </a:r>
                <a14:m>
                  <m:oMath xmlns:m="http://schemas.openxmlformats.org/officeDocument/2006/math">
                    <m:sSub>
                      <m:sSubPr>
                        <m:ctrlPr>
                          <a:rPr lang="en-US" sz="2400" b="0" i="1" dirty="0" smtClean="0">
                            <a:latin typeface="Cambria Math" panose="02040503050406030204" pitchFamily="18" charset="0"/>
                            <a:ea typeface="+mn-lt"/>
                            <a:cs typeface="+mn-lt"/>
                          </a:rPr>
                        </m:ctrlPr>
                      </m:sSubPr>
                      <m:e>
                        <m:acc>
                          <m:accPr>
                            <m:chr m:val="̂"/>
                            <m:ctrlPr>
                              <a:rPr lang="en-US" sz="2400" b="0" i="1" smtClean="0">
                                <a:latin typeface="Cambria Math" panose="02040503050406030204" pitchFamily="18" charset="0"/>
                                <a:ea typeface="+mn-lt"/>
                                <a:cs typeface="+mn-lt"/>
                              </a:rPr>
                            </m:ctrlPr>
                          </m:accPr>
                          <m:e>
                            <m:r>
                              <a:rPr lang="en-US" sz="2400" b="0" i="1" smtClean="0">
                                <a:latin typeface="Cambria Math" panose="02040503050406030204" pitchFamily="18" charset="0"/>
                                <a:ea typeface="+mn-lt"/>
                                <a:cs typeface="+mn-lt"/>
                              </a:rPr>
                              <m:t>𝑝</m:t>
                            </m:r>
                          </m:e>
                        </m:acc>
                      </m:e>
                      <m:sub>
                        <m:r>
                          <a:rPr lang="en-US" sz="2400" b="1" i="1" dirty="0" smtClean="0">
                            <a:latin typeface="Cambria Math" panose="02040503050406030204" pitchFamily="18" charset="0"/>
                            <a:ea typeface="+mn-lt"/>
                            <a:cs typeface="+mn-lt"/>
                          </a:rPr>
                          <m:t>𝒙</m:t>
                        </m:r>
                      </m:sub>
                    </m:sSub>
                  </m:oMath>
                </a14:m>
                <a:endParaRPr lang="en-US" sz="2400" dirty="0">
                  <a:latin typeface="Calibri Light"/>
                  <a:ea typeface="+mn-lt"/>
                  <a:cs typeface="+mn-lt"/>
                </a:endParaRPr>
              </a:p>
            </p:txBody>
          </p:sp>
        </mc:Choice>
        <mc:Fallback xmlns="">
          <p:sp>
            <p:nvSpPr>
              <p:cNvPr id="4" name="Content Placeholder 2">
                <a:extLst>
                  <a:ext uri="{FF2B5EF4-FFF2-40B4-BE49-F238E27FC236}">
                    <a16:creationId xmlns:a16="http://schemas.microsoft.com/office/drawing/2014/main" id="{993A75FB-89F6-4476-B520-85BCE4AB8BB0}"/>
                  </a:ext>
                </a:extLst>
              </p:cNvPr>
              <p:cNvSpPr>
                <a:spLocks noGrp="1" noRot="1" noChangeAspect="1" noMove="1" noResize="1" noEditPoints="1" noAdjustHandles="1" noChangeArrowheads="1" noChangeShapeType="1" noTextEdit="1"/>
              </p:cNvSpPr>
              <p:nvPr>
                <p:ph idx="1"/>
              </p:nvPr>
            </p:nvSpPr>
            <p:spPr>
              <a:xfrm>
                <a:off x="488156" y="1811453"/>
                <a:ext cx="5578660" cy="553224"/>
              </a:xfrm>
              <a:blipFill>
                <a:blip r:embed="rId2"/>
                <a:stretch>
                  <a:fillRect l="-3169" t="-8791"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ontent Placeholder 2">
                <a:extLst>
                  <a:ext uri="{FF2B5EF4-FFF2-40B4-BE49-F238E27FC236}">
                    <a16:creationId xmlns:a16="http://schemas.microsoft.com/office/drawing/2014/main" id="{CFD49BBF-B7D6-4881-A8B5-0ABC6D0AD566}"/>
                  </a:ext>
                </a:extLst>
              </p:cNvPr>
              <p:cNvSpPr txBox="1">
                <a:spLocks/>
              </p:cNvSpPr>
              <p:nvPr/>
            </p:nvSpPr>
            <p:spPr>
              <a:xfrm>
                <a:off x="488156" y="2777268"/>
                <a:ext cx="5578660"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Form a graph </a:t>
                </a:r>
                <a14:m>
                  <m:oMath xmlns:m="http://schemas.openxmlformats.org/officeDocument/2006/math">
                    <m:r>
                      <a:rPr lang="en-US" sz="2400" b="0" i="1" smtClean="0">
                        <a:latin typeface="Cambria Math" panose="02040503050406030204" pitchFamily="18" charset="0"/>
                        <a:ea typeface="+mn-lt"/>
                        <a:cs typeface="+mn-lt"/>
                      </a:rPr>
                      <m:t>𝒢</m:t>
                    </m:r>
                  </m:oMath>
                </a14:m>
                <a:r>
                  <a:rPr lang="en-US" sz="2400" dirty="0">
                    <a:latin typeface="Calibri Light"/>
                    <a:ea typeface="+mn-lt"/>
                    <a:cs typeface="+mn-lt"/>
                  </a:rPr>
                  <a:t> of the contigs</a:t>
                </a:r>
              </a:p>
            </p:txBody>
          </p:sp>
        </mc:Choice>
        <mc:Fallback xmlns="">
          <p:sp>
            <p:nvSpPr>
              <p:cNvPr id="40" name="Content Placeholder 2">
                <a:extLst>
                  <a:ext uri="{FF2B5EF4-FFF2-40B4-BE49-F238E27FC236}">
                    <a16:creationId xmlns:a16="http://schemas.microsoft.com/office/drawing/2014/main" id="{CFD49BBF-B7D6-4881-A8B5-0ABC6D0AD566}"/>
                  </a:ext>
                </a:extLst>
              </p:cNvPr>
              <p:cNvSpPr txBox="1">
                <a:spLocks noRot="1" noChangeAspect="1" noMove="1" noResize="1" noEditPoints="1" noAdjustHandles="1" noChangeArrowheads="1" noChangeShapeType="1" noTextEdit="1"/>
              </p:cNvSpPr>
              <p:nvPr/>
            </p:nvSpPr>
            <p:spPr>
              <a:xfrm>
                <a:off x="488156" y="2777268"/>
                <a:ext cx="5578660" cy="553224"/>
              </a:xfrm>
              <a:prstGeom prst="rect">
                <a:avLst/>
              </a:prstGeom>
              <a:blipFill>
                <a:blip r:embed="rId3"/>
                <a:stretch>
                  <a:fillRect l="-3169" t="-8889" b="-8889"/>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E32457D9-D065-4FE9-9DFE-49887D818973}"/>
              </a:ext>
            </a:extLst>
          </p:cNvPr>
          <p:cNvSpPr/>
          <p:nvPr/>
        </p:nvSpPr>
        <p:spPr>
          <a:xfrm>
            <a:off x="10854083" y="228122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FA841CFB-CD21-4923-ABBD-C9EBE5A95F63}"/>
              </a:ext>
            </a:extLst>
          </p:cNvPr>
          <p:cNvSpPr/>
          <p:nvPr/>
        </p:nvSpPr>
        <p:spPr>
          <a:xfrm>
            <a:off x="7331044" y="20663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C78D964-256D-45CC-868A-5DD3E6434531}"/>
              </a:ext>
            </a:extLst>
          </p:cNvPr>
          <p:cNvSpPr/>
          <p:nvPr/>
        </p:nvSpPr>
        <p:spPr>
          <a:xfrm>
            <a:off x="8360815" y="516421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5EA7C12-E04A-4A16-99A8-419B04994FB0}"/>
              </a:ext>
            </a:extLst>
          </p:cNvPr>
          <p:cNvSpPr/>
          <p:nvPr/>
        </p:nvSpPr>
        <p:spPr>
          <a:xfrm>
            <a:off x="8902564" y="536130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47129C-E2AC-43C6-B80B-AD1F85C04C2B}"/>
              </a:ext>
            </a:extLst>
          </p:cNvPr>
          <p:cNvSpPr/>
          <p:nvPr/>
        </p:nvSpPr>
        <p:spPr>
          <a:xfrm>
            <a:off x="8041155" y="477493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90C317-5029-4C0F-9AB6-F31A2AD63754}"/>
              </a:ext>
            </a:extLst>
          </p:cNvPr>
          <p:cNvSpPr/>
          <p:nvPr/>
        </p:nvSpPr>
        <p:spPr>
          <a:xfrm>
            <a:off x="9069580" y="502297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3F503D2-4FE9-48E0-AF8F-16A1E4E0D7DD}"/>
              </a:ext>
            </a:extLst>
          </p:cNvPr>
          <p:cNvSpPr/>
          <p:nvPr/>
        </p:nvSpPr>
        <p:spPr>
          <a:xfrm>
            <a:off x="11221538" y="297676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971DBE-DECA-4316-81E1-D0B7C026E1D9}"/>
              </a:ext>
            </a:extLst>
          </p:cNvPr>
          <p:cNvSpPr/>
          <p:nvPr/>
        </p:nvSpPr>
        <p:spPr>
          <a:xfrm>
            <a:off x="9156280" y="433834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9E27DD-B5E9-4D3A-825E-F69816281D1D}"/>
              </a:ext>
            </a:extLst>
          </p:cNvPr>
          <p:cNvSpPr/>
          <p:nvPr/>
        </p:nvSpPr>
        <p:spPr>
          <a:xfrm>
            <a:off x="10715069" y="2228910"/>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DB62E2-62F7-471A-ACDF-9264467C756B}"/>
              </a:ext>
            </a:extLst>
          </p:cNvPr>
          <p:cNvSpPr/>
          <p:nvPr/>
        </p:nvSpPr>
        <p:spPr>
          <a:xfrm>
            <a:off x="8497007" y="228359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90DA12-0596-4B35-A1D2-138710EA27A8}"/>
              </a:ext>
            </a:extLst>
          </p:cNvPr>
          <p:cNvSpPr/>
          <p:nvPr/>
        </p:nvSpPr>
        <p:spPr>
          <a:xfrm>
            <a:off x="10854083" y="313671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D3C253-FEC3-4C72-8D46-B86D54C8D76C}"/>
              </a:ext>
            </a:extLst>
          </p:cNvPr>
          <p:cNvSpPr/>
          <p:nvPr/>
        </p:nvSpPr>
        <p:spPr>
          <a:xfrm>
            <a:off x="10241251" y="336860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799511-0C47-4A80-A9A8-922CFFD4C839}"/>
              </a:ext>
            </a:extLst>
          </p:cNvPr>
          <p:cNvSpPr/>
          <p:nvPr/>
        </p:nvSpPr>
        <p:spPr>
          <a:xfrm>
            <a:off x="8853777" y="254888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B1B794-5595-48A5-B701-705502E89933}"/>
              </a:ext>
            </a:extLst>
          </p:cNvPr>
          <p:cNvSpPr/>
          <p:nvPr/>
        </p:nvSpPr>
        <p:spPr>
          <a:xfrm>
            <a:off x="9735947" y="54377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F3CA576-5F2A-4465-BCE5-BC40CB661677}"/>
              </a:ext>
            </a:extLst>
          </p:cNvPr>
          <p:cNvSpPr/>
          <p:nvPr/>
        </p:nvSpPr>
        <p:spPr>
          <a:xfrm>
            <a:off x="8051418" y="249305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D60FD7E-DC61-4893-80A1-4CE370F2F6CA}"/>
              </a:ext>
            </a:extLst>
          </p:cNvPr>
          <p:cNvSpPr/>
          <p:nvPr/>
        </p:nvSpPr>
        <p:spPr>
          <a:xfrm>
            <a:off x="8300574" y="188720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CA3B7A4-2E8B-4F60-85AF-518C7769FE61}"/>
              </a:ext>
            </a:extLst>
          </p:cNvPr>
          <p:cNvSpPr/>
          <p:nvPr/>
        </p:nvSpPr>
        <p:spPr>
          <a:xfrm>
            <a:off x="10168099" y="256016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DF3A0C9-1413-4BF2-BB54-F94F9A267C32}"/>
              </a:ext>
            </a:extLst>
          </p:cNvPr>
          <p:cNvSpPr/>
          <p:nvPr/>
        </p:nvSpPr>
        <p:spPr>
          <a:xfrm>
            <a:off x="8245444" y="29807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1F4FD57-0CB6-44AE-AC9A-38AF9B06444F}"/>
              </a:ext>
            </a:extLst>
          </p:cNvPr>
          <p:cNvSpPr/>
          <p:nvPr/>
        </p:nvSpPr>
        <p:spPr>
          <a:xfrm>
            <a:off x="9661697" y="476017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4BBA32-197C-43A4-8953-7123CDD7A013}"/>
              </a:ext>
            </a:extLst>
          </p:cNvPr>
          <p:cNvSpPr/>
          <p:nvPr/>
        </p:nvSpPr>
        <p:spPr>
          <a:xfrm>
            <a:off x="10715069" y="273005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C77A617-8D39-4C1B-BD04-89EAF79191E5}"/>
              </a:ext>
            </a:extLst>
          </p:cNvPr>
          <p:cNvSpPr/>
          <p:nvPr/>
        </p:nvSpPr>
        <p:spPr>
          <a:xfrm>
            <a:off x="8954672" y="441149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AC86F16-1308-4754-8461-4A75B220AFE2}"/>
              </a:ext>
            </a:extLst>
          </p:cNvPr>
          <p:cNvSpPr/>
          <p:nvPr/>
        </p:nvSpPr>
        <p:spPr>
          <a:xfrm>
            <a:off x="9518555" y="523715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C389A21-D47C-4E41-8ED4-5110B0132559}"/>
              </a:ext>
            </a:extLst>
          </p:cNvPr>
          <p:cNvSpPr/>
          <p:nvPr/>
        </p:nvSpPr>
        <p:spPr>
          <a:xfrm>
            <a:off x="11445711" y="203300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7BC6C66-690E-4609-B86D-900501070703}"/>
              </a:ext>
            </a:extLst>
          </p:cNvPr>
          <p:cNvSpPr/>
          <p:nvPr/>
        </p:nvSpPr>
        <p:spPr>
          <a:xfrm>
            <a:off x="7635844" y="23711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36" name="TextBox 35">
                <a:extLst>
                  <a:ext uri="{FF2B5EF4-FFF2-40B4-BE49-F238E27FC236}">
                    <a16:creationId xmlns:a16="http://schemas.microsoft.com/office/drawing/2014/main" id="{36252C38-AC92-4F81-A68D-75748C5AA722}"/>
                  </a:ext>
                </a:extLst>
              </p:cNvPr>
              <p:cNvSpPr txBox="1"/>
              <p:nvPr/>
            </p:nvSpPr>
            <p:spPr>
              <a:xfrm>
                <a:off x="7168065" y="1683878"/>
                <a:ext cx="293105" cy="358315"/>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US" b="1" dirty="0"/>
              </a:p>
            </p:txBody>
          </p:sp>
        </mc:Choice>
        <mc:Fallback xmlns="">
          <p:sp>
            <p:nvSpPr>
              <p:cNvPr id="36" name="TextBox 35">
                <a:extLst>
                  <a:ext uri="{FF2B5EF4-FFF2-40B4-BE49-F238E27FC236}">
                    <a16:creationId xmlns:a16="http://schemas.microsoft.com/office/drawing/2014/main" id="{36252C38-AC92-4F81-A68D-75748C5AA722}"/>
                  </a:ext>
                </a:extLst>
              </p:cNvPr>
              <p:cNvSpPr txBox="1">
                <a:spLocks noRot="1" noChangeAspect="1" noMove="1" noResize="1" noEditPoints="1" noAdjustHandles="1" noChangeArrowheads="1" noChangeShapeType="1" noTextEdit="1"/>
              </p:cNvSpPr>
              <p:nvPr/>
            </p:nvSpPr>
            <p:spPr>
              <a:xfrm>
                <a:off x="7168065" y="1683878"/>
                <a:ext cx="293105" cy="358315"/>
              </a:xfrm>
              <a:prstGeom prst="rect">
                <a:avLst/>
              </a:prstGeom>
              <a:blipFill>
                <a:blip r:embed="rId4"/>
                <a:stretch>
                  <a:fillRect r="-33333" b="-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8843C0A0-1A8E-4196-8F32-23028018A63F}"/>
                  </a:ext>
                </a:extLst>
              </p:cNvPr>
              <p:cNvSpPr txBox="1"/>
              <p:nvPr/>
            </p:nvSpPr>
            <p:spPr>
              <a:xfrm>
                <a:off x="11274419" y="1655905"/>
                <a:ext cx="293105" cy="36746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US" b="1" dirty="0"/>
              </a:p>
            </p:txBody>
          </p:sp>
        </mc:Choice>
        <mc:Fallback xmlns="">
          <p:sp>
            <p:nvSpPr>
              <p:cNvPr id="37" name="TextBox 36">
                <a:extLst>
                  <a:ext uri="{FF2B5EF4-FFF2-40B4-BE49-F238E27FC236}">
                    <a16:creationId xmlns:a16="http://schemas.microsoft.com/office/drawing/2014/main" id="{8843C0A0-1A8E-4196-8F32-23028018A63F}"/>
                  </a:ext>
                </a:extLst>
              </p:cNvPr>
              <p:cNvSpPr txBox="1">
                <a:spLocks noRot="1" noChangeAspect="1" noMove="1" noResize="1" noEditPoints="1" noAdjustHandles="1" noChangeArrowheads="1" noChangeShapeType="1" noTextEdit="1"/>
              </p:cNvSpPr>
              <p:nvPr/>
            </p:nvSpPr>
            <p:spPr>
              <a:xfrm>
                <a:off x="11274419" y="1655905"/>
                <a:ext cx="293105" cy="367466"/>
              </a:xfrm>
              <a:prstGeom prst="rect">
                <a:avLst/>
              </a:prstGeom>
              <a:blipFill>
                <a:blip r:embed="rId5"/>
                <a:stretch>
                  <a:fillRect r="-30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9F3FE6EA-F4A4-44C7-B19E-011A76809A92}"/>
                  </a:ext>
                </a:extLst>
              </p:cNvPr>
              <p:cNvSpPr txBox="1"/>
              <p:nvPr/>
            </p:nvSpPr>
            <p:spPr>
              <a:xfrm>
                <a:off x="8297493" y="2826289"/>
                <a:ext cx="293105" cy="36746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oMath>
                  </m:oMathPara>
                </a14:m>
                <a:endParaRPr lang="en-US" b="1" dirty="0"/>
              </a:p>
            </p:txBody>
          </p:sp>
        </mc:Choice>
        <mc:Fallback xmlns="">
          <p:sp>
            <p:nvSpPr>
              <p:cNvPr id="38" name="TextBox 37">
                <a:extLst>
                  <a:ext uri="{FF2B5EF4-FFF2-40B4-BE49-F238E27FC236}">
                    <a16:creationId xmlns:a16="http://schemas.microsoft.com/office/drawing/2014/main" id="{9F3FE6EA-F4A4-44C7-B19E-011A76809A92}"/>
                  </a:ext>
                </a:extLst>
              </p:cNvPr>
              <p:cNvSpPr txBox="1">
                <a:spLocks noRot="1" noChangeAspect="1" noMove="1" noResize="1" noEditPoints="1" noAdjustHandles="1" noChangeArrowheads="1" noChangeShapeType="1" noTextEdit="1"/>
              </p:cNvSpPr>
              <p:nvPr/>
            </p:nvSpPr>
            <p:spPr>
              <a:xfrm>
                <a:off x="8297493" y="2826289"/>
                <a:ext cx="293105" cy="367466"/>
              </a:xfrm>
              <a:prstGeom prst="rect">
                <a:avLst/>
              </a:prstGeom>
              <a:blipFill>
                <a:blip r:embed="rId6"/>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305B4DDB-C2B7-491E-8F3F-25377D192903}"/>
                  </a:ext>
                </a:extLst>
              </p:cNvPr>
              <p:cNvSpPr txBox="1"/>
              <p:nvPr/>
            </p:nvSpPr>
            <p:spPr>
              <a:xfrm>
                <a:off x="8084379" y="4621648"/>
                <a:ext cx="293105" cy="36746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𝑵</m:t>
                          </m:r>
                        </m:sub>
                      </m:sSub>
                    </m:oMath>
                  </m:oMathPara>
                </a14:m>
                <a:endParaRPr lang="en-US" b="1" dirty="0"/>
              </a:p>
            </p:txBody>
          </p:sp>
        </mc:Choice>
        <mc:Fallback xmlns="">
          <p:sp>
            <p:nvSpPr>
              <p:cNvPr id="39" name="TextBox 38">
                <a:extLst>
                  <a:ext uri="{FF2B5EF4-FFF2-40B4-BE49-F238E27FC236}">
                    <a16:creationId xmlns:a16="http://schemas.microsoft.com/office/drawing/2014/main" id="{305B4DDB-C2B7-491E-8F3F-25377D192903}"/>
                  </a:ext>
                </a:extLst>
              </p:cNvPr>
              <p:cNvSpPr txBox="1">
                <a:spLocks noRot="1" noChangeAspect="1" noMove="1" noResize="1" noEditPoints="1" noAdjustHandles="1" noChangeArrowheads="1" noChangeShapeType="1" noTextEdit="1"/>
              </p:cNvSpPr>
              <p:nvPr/>
            </p:nvSpPr>
            <p:spPr>
              <a:xfrm>
                <a:off x="8084379" y="4621648"/>
                <a:ext cx="293105" cy="367466"/>
              </a:xfrm>
              <a:prstGeom prst="rect">
                <a:avLst/>
              </a:prstGeom>
              <a:blipFill>
                <a:blip r:embed="rId7"/>
                <a:stretch>
                  <a:fillRect r="-41667" b="-1667"/>
                </a:stretch>
              </a:blipFill>
            </p:spPr>
            <p:txBody>
              <a:bodyPr/>
              <a:lstStyle/>
              <a:p>
                <a:r>
                  <a:rPr lang="en-US">
                    <a:noFill/>
                  </a:rPr>
                  <a:t> </a:t>
                </a:r>
              </a:p>
            </p:txBody>
          </p:sp>
        </mc:Fallback>
      </mc:AlternateContent>
      <p:sp>
        <p:nvSpPr>
          <p:cNvPr id="190" name="Oval 189">
            <a:extLst>
              <a:ext uri="{FF2B5EF4-FFF2-40B4-BE49-F238E27FC236}">
                <a16:creationId xmlns:a16="http://schemas.microsoft.com/office/drawing/2014/main" id="{3215BA7A-CFE6-4BFB-B45D-5CD660908C25}"/>
              </a:ext>
            </a:extLst>
          </p:cNvPr>
          <p:cNvSpPr/>
          <p:nvPr/>
        </p:nvSpPr>
        <p:spPr>
          <a:xfrm>
            <a:off x="7333918" y="378946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F04D3F65-523C-48FA-8F23-6E281C84BEE9}"/>
              </a:ext>
            </a:extLst>
          </p:cNvPr>
          <p:cNvSpPr/>
          <p:nvPr/>
        </p:nvSpPr>
        <p:spPr>
          <a:xfrm>
            <a:off x="9882120" y="157692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4B6F4B9-2AB2-4475-B05A-45A0013B109A}"/>
              </a:ext>
            </a:extLst>
          </p:cNvPr>
          <p:cNvSpPr/>
          <p:nvPr/>
        </p:nvSpPr>
        <p:spPr>
          <a:xfrm>
            <a:off x="10832291" y="440624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50EBC4EB-F840-4921-89CC-A387A8236A07}"/>
              </a:ext>
            </a:extLst>
          </p:cNvPr>
          <p:cNvSpPr/>
          <p:nvPr/>
        </p:nvSpPr>
        <p:spPr>
          <a:xfrm>
            <a:off x="11472580" y="430529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41" name="Content Placeholder 2">
                <a:extLst>
                  <a:ext uri="{FF2B5EF4-FFF2-40B4-BE49-F238E27FC236}">
                    <a16:creationId xmlns:a16="http://schemas.microsoft.com/office/drawing/2014/main" id="{A36A7468-1679-442D-96F7-6376F88BE6BC}"/>
                  </a:ext>
                </a:extLst>
              </p:cNvPr>
              <p:cNvSpPr txBox="1">
                <a:spLocks/>
              </p:cNvSpPr>
              <p:nvPr/>
            </p:nvSpPr>
            <p:spPr>
              <a:xfrm>
                <a:off x="488156" y="3724471"/>
                <a:ext cx="5578660" cy="103570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Form edges if </a:t>
                </a:r>
                <a14:m>
                  <m:oMath xmlns:m="http://schemas.openxmlformats.org/officeDocument/2006/math">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ℓ</m:t>
                        </m:r>
                      </m:e>
                      <m:sub>
                        <m:r>
                          <a:rPr lang="en-US" sz="2400" b="0" i="1" smtClean="0">
                            <a:latin typeface="Cambria Math" panose="02040503050406030204" pitchFamily="18" charset="0"/>
                            <a:ea typeface="+mn-lt"/>
                            <a:cs typeface="+mn-lt"/>
                          </a:rPr>
                          <m:t>1</m:t>
                        </m:r>
                      </m:sub>
                    </m:sSub>
                  </m:oMath>
                </a14:m>
                <a:r>
                  <a:rPr lang="en-US" sz="2400" dirty="0">
                    <a:latin typeface="Calibri Light"/>
                    <a:ea typeface="+mn-lt"/>
                    <a:cs typeface="+mn-lt"/>
                  </a:rPr>
                  <a:t> distance is less than </a:t>
                </a:r>
                <a14:m>
                  <m:oMath xmlns:m="http://schemas.openxmlformats.org/officeDocument/2006/math">
                    <m:r>
                      <a:rPr lang="en-US" sz="2400" b="0" i="1" smtClean="0">
                        <a:latin typeface="Cambria Math" panose="02040503050406030204" pitchFamily="18" charset="0"/>
                        <a:ea typeface="+mn-lt"/>
                        <a:cs typeface="+mn-lt"/>
                      </a:rPr>
                      <m:t>𝜖</m:t>
                    </m:r>
                  </m:oMath>
                </a14:m>
                <a:endParaRPr lang="en-US" sz="2400" dirty="0">
                  <a:latin typeface="Calibri Light"/>
                  <a:ea typeface="+mn-lt"/>
                  <a:cs typeface="+mn-lt"/>
                </a:endParaRPr>
              </a:p>
              <a:p>
                <a:pPr marL="578358" lvl="1" indent="-285750">
                  <a:lnSpc>
                    <a:spcPct val="100000"/>
                  </a:lnSpc>
                  <a:spcBef>
                    <a:spcPts val="0"/>
                  </a:spcBef>
                  <a:spcAft>
                    <a:spcPts val="0"/>
                  </a:spcAft>
                  <a:buFont typeface="Courier New,monospace" panose="020F0502020204030204" pitchFamily="34" charset="0"/>
                  <a:buChar char="o"/>
                </a:pPr>
                <a:r>
                  <a:rPr lang="en-US" sz="2200" dirty="0">
                    <a:latin typeface="Calibri Light"/>
                    <a:ea typeface="+mn-lt"/>
                    <a:cs typeface="+mn-lt"/>
                  </a:rPr>
                  <a:t>Start </a:t>
                </a:r>
                <a14:m>
                  <m:oMath xmlns:m="http://schemas.openxmlformats.org/officeDocument/2006/math">
                    <m:r>
                      <a:rPr lang="en-US" sz="2200" b="0" i="1" smtClean="0">
                        <a:latin typeface="Cambria Math" panose="02040503050406030204" pitchFamily="18" charset="0"/>
                        <a:ea typeface="+mn-lt"/>
                        <a:cs typeface="+mn-lt"/>
                      </a:rPr>
                      <m:t>𝜖</m:t>
                    </m:r>
                  </m:oMath>
                </a14:m>
                <a:r>
                  <a:rPr lang="en-US" sz="2200" dirty="0">
                    <a:latin typeface="Calibri Light"/>
                    <a:ea typeface="+mn-lt"/>
                    <a:cs typeface="+mn-lt"/>
                  </a:rPr>
                  <a:t> at minimum </a:t>
                </a:r>
              </a:p>
            </p:txBody>
          </p:sp>
        </mc:Choice>
        <mc:Fallback xmlns="">
          <p:sp>
            <p:nvSpPr>
              <p:cNvPr id="41" name="Content Placeholder 2">
                <a:extLst>
                  <a:ext uri="{FF2B5EF4-FFF2-40B4-BE49-F238E27FC236}">
                    <a16:creationId xmlns:a16="http://schemas.microsoft.com/office/drawing/2014/main" id="{A36A7468-1679-442D-96F7-6376F88BE6BC}"/>
                  </a:ext>
                </a:extLst>
              </p:cNvPr>
              <p:cNvSpPr txBox="1">
                <a:spLocks noRot="1" noChangeAspect="1" noMove="1" noResize="1" noEditPoints="1" noAdjustHandles="1" noChangeArrowheads="1" noChangeShapeType="1" noTextEdit="1"/>
              </p:cNvSpPr>
              <p:nvPr/>
            </p:nvSpPr>
            <p:spPr>
              <a:xfrm>
                <a:off x="488156" y="3724471"/>
                <a:ext cx="5578660" cy="1035702"/>
              </a:xfrm>
              <a:prstGeom prst="rect">
                <a:avLst/>
              </a:prstGeom>
              <a:blipFill>
                <a:blip r:embed="rId8"/>
                <a:stretch>
                  <a:fillRect l="-3169" t="-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2" name="TextBox 41">
                <a:extLst>
                  <a:ext uri="{FF2B5EF4-FFF2-40B4-BE49-F238E27FC236}">
                    <a16:creationId xmlns:a16="http://schemas.microsoft.com/office/drawing/2014/main" id="{A3998A64-70E4-43BB-ABDF-7020E510F074}"/>
                  </a:ext>
                </a:extLst>
              </p:cNvPr>
              <p:cNvSpPr txBox="1"/>
              <p:nvPr/>
            </p:nvSpPr>
            <p:spPr>
              <a:xfrm>
                <a:off x="10047593" y="199390"/>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42" name="TextBox 41">
                <a:extLst>
                  <a:ext uri="{FF2B5EF4-FFF2-40B4-BE49-F238E27FC236}">
                    <a16:creationId xmlns:a16="http://schemas.microsoft.com/office/drawing/2014/main" id="{A3998A64-70E4-43BB-ABDF-7020E510F074}"/>
                  </a:ext>
                </a:extLst>
              </p:cNvPr>
              <p:cNvSpPr txBox="1">
                <a:spLocks noRot="1" noChangeAspect="1" noMove="1" noResize="1" noEditPoints="1" noAdjustHandles="1" noChangeArrowheads="1" noChangeShapeType="1" noTextEdit="1"/>
              </p:cNvSpPr>
              <p:nvPr/>
            </p:nvSpPr>
            <p:spPr>
              <a:xfrm>
                <a:off x="10047593" y="199390"/>
                <a:ext cx="1422395" cy="369332"/>
              </a:xfrm>
              <a:prstGeom prst="rect">
                <a:avLst/>
              </a:prstGeom>
              <a:blipFill>
                <a:blip r:embed="rId9"/>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77C411F-2CDB-490D-BF55-32294D500258}"/>
                  </a:ext>
                </a:extLst>
              </p:cNvPr>
              <p:cNvSpPr txBox="1"/>
              <p:nvPr/>
            </p:nvSpPr>
            <p:spPr>
              <a:xfrm>
                <a:off x="10031270" y="517525"/>
                <a:ext cx="10837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43" name="TextBox 42">
                <a:extLst>
                  <a:ext uri="{FF2B5EF4-FFF2-40B4-BE49-F238E27FC236}">
                    <a16:creationId xmlns:a16="http://schemas.microsoft.com/office/drawing/2014/main" id="{677C411F-2CDB-490D-BF55-32294D500258}"/>
                  </a:ext>
                </a:extLst>
              </p:cNvPr>
              <p:cNvSpPr txBox="1">
                <a:spLocks noRot="1" noChangeAspect="1" noMove="1" noResize="1" noEditPoints="1" noAdjustHandles="1" noChangeArrowheads="1" noChangeShapeType="1" noTextEdit="1"/>
              </p:cNvSpPr>
              <p:nvPr/>
            </p:nvSpPr>
            <p:spPr>
              <a:xfrm>
                <a:off x="10031270" y="517525"/>
                <a:ext cx="1083743" cy="369332"/>
              </a:xfrm>
              <a:prstGeom prst="rect">
                <a:avLst/>
              </a:prstGeom>
              <a:blipFill>
                <a:blip r:embed="rId10"/>
                <a:stretch>
                  <a:fillRect t="-10000" r="-50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4" name="TextBox 43">
                <a:extLst>
                  <a:ext uri="{FF2B5EF4-FFF2-40B4-BE49-F238E27FC236}">
                    <a16:creationId xmlns:a16="http://schemas.microsoft.com/office/drawing/2014/main" id="{43F0B7E9-9FB2-44AF-AE66-7674EC90CC7A}"/>
                  </a:ext>
                </a:extLst>
              </p:cNvPr>
              <p:cNvSpPr txBox="1"/>
              <p:nvPr/>
            </p:nvSpPr>
            <p:spPr>
              <a:xfrm>
                <a:off x="10019078" y="879932"/>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44" name="TextBox 43">
                <a:extLst>
                  <a:ext uri="{FF2B5EF4-FFF2-40B4-BE49-F238E27FC236}">
                    <a16:creationId xmlns:a16="http://schemas.microsoft.com/office/drawing/2014/main" id="{43F0B7E9-9FB2-44AF-AE66-7674EC90CC7A}"/>
                  </a:ext>
                </a:extLst>
              </p:cNvPr>
              <p:cNvSpPr txBox="1">
                <a:spLocks noRot="1" noChangeAspect="1" noMove="1" noResize="1" noEditPoints="1" noAdjustHandles="1" noChangeArrowheads="1" noChangeShapeType="1" noTextEdit="1"/>
              </p:cNvSpPr>
              <p:nvPr/>
            </p:nvSpPr>
            <p:spPr>
              <a:xfrm>
                <a:off x="10019078" y="879932"/>
                <a:ext cx="1313234" cy="369332"/>
              </a:xfrm>
              <a:prstGeom prst="rect">
                <a:avLst/>
              </a:prstGeom>
              <a:blipFill>
                <a:blip r:embed="rId11"/>
                <a:stretch>
                  <a:fillRect b="-13115"/>
                </a:stretch>
              </a:blipFill>
            </p:spPr>
            <p:txBody>
              <a:bodyPr/>
              <a:lstStyle/>
              <a:p>
                <a:r>
                  <a:rPr lang="en-US">
                    <a:noFill/>
                  </a:rPr>
                  <a:t> </a:t>
                </a:r>
              </a:p>
            </p:txBody>
          </p:sp>
        </mc:Fallback>
      </mc:AlternateContent>
      <p:pic>
        <p:nvPicPr>
          <p:cNvPr id="3" name="Picture 6">
            <a:extLst>
              <a:ext uri="{FF2B5EF4-FFF2-40B4-BE49-F238E27FC236}">
                <a16:creationId xmlns:a16="http://schemas.microsoft.com/office/drawing/2014/main" id="{2671D1AE-5BBD-4DB8-AE54-B1E07E7AB0B1}"/>
              </a:ext>
            </a:extLst>
          </p:cNvPr>
          <p:cNvPicPr>
            <a:picLocks noChangeAspect="1"/>
          </p:cNvPicPr>
          <p:nvPr/>
        </p:nvPicPr>
        <p:blipFill>
          <a:blip r:embed="rId12"/>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1566433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500"/>
                                        <p:tgtEl>
                                          <p:spTgt spid="40"/>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500"/>
                                        <p:tgtEl>
                                          <p:spTgt spid="16"/>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fade">
                                      <p:cBhvr>
                                        <p:cTn id="23" dur="500"/>
                                        <p:tgtEl>
                                          <p:spTgt spid="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500"/>
                                        <p:tgtEl>
                                          <p:spTgt spid="12"/>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500"/>
                                        <p:tgtEl>
                                          <p:spTgt spid="11"/>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fade">
                                      <p:cBhvr>
                                        <p:cTn id="50" dur="500"/>
                                        <p:tgtEl>
                                          <p:spTgt spid="1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500"/>
                                        <p:tgtEl>
                                          <p:spTgt spid="2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fade">
                                      <p:cBhvr>
                                        <p:cTn id="62" dur="500"/>
                                        <p:tgtEl>
                                          <p:spTgt spid="23"/>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Effect transition="in" filter="fade">
                                      <p:cBhvr>
                                        <p:cTn id="65" dur="500"/>
                                        <p:tgtEl>
                                          <p:spTgt spid="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500"/>
                                        <p:tgtEl>
                                          <p:spTgt spid="26"/>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Effect transition="in" filter="fade">
                                      <p:cBhvr>
                                        <p:cTn id="71" dur="500"/>
                                        <p:tgtEl>
                                          <p:spTgt spid="27"/>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25"/>
                                        </p:tgtEl>
                                        <p:attrNameLst>
                                          <p:attrName>style.visibility</p:attrName>
                                        </p:attrNameLst>
                                      </p:cBhvr>
                                      <p:to>
                                        <p:strVal val="visible"/>
                                      </p:to>
                                    </p:set>
                                    <p:animEffect transition="in" filter="fade">
                                      <p:cBhvr>
                                        <p:cTn id="74" dur="500"/>
                                        <p:tgtEl>
                                          <p:spTgt spid="25"/>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fade">
                                      <p:cBhvr>
                                        <p:cTn id="77" dur="500"/>
                                        <p:tgtEl>
                                          <p:spTgt spid="28"/>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9"/>
                                        </p:tgtEl>
                                        <p:attrNameLst>
                                          <p:attrName>style.visibility</p:attrName>
                                        </p:attrNameLst>
                                      </p:cBhvr>
                                      <p:to>
                                        <p:strVal val="visible"/>
                                      </p:to>
                                    </p:set>
                                    <p:animEffect transition="in" filter="fade">
                                      <p:cBhvr>
                                        <p:cTn id="80" dur="500"/>
                                        <p:tgtEl>
                                          <p:spTgt spid="2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500"/>
                                        <p:tgtEl>
                                          <p:spTgt spid="3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37"/>
                                        </p:tgtEl>
                                        <p:attrNameLst>
                                          <p:attrName>style.visibility</p:attrName>
                                        </p:attrNameLst>
                                      </p:cBhvr>
                                      <p:to>
                                        <p:strVal val="visible"/>
                                      </p:to>
                                    </p:set>
                                    <p:animEffect transition="in" filter="fade">
                                      <p:cBhvr>
                                        <p:cTn id="89" dur="500"/>
                                        <p:tgtEl>
                                          <p:spTgt spid="37"/>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fade">
                                      <p:cBhvr>
                                        <p:cTn id="92" dur="500"/>
                                        <p:tgtEl>
                                          <p:spTgt spid="38"/>
                                        </p:tgtEl>
                                      </p:cBhvr>
                                    </p:animEffect>
                                  </p:childTnLst>
                                </p:cTn>
                              </p:par>
                              <p:par>
                                <p:cTn id="93" presetID="10" presetClass="entr" presetSubtype="0" fill="hold" grpId="0" nodeType="withEffect">
                                  <p:stCondLst>
                                    <p:cond delay="0"/>
                                  </p:stCondLst>
                                  <p:childTnLst>
                                    <p:set>
                                      <p:cBhvr>
                                        <p:cTn id="94" dur="1" fill="hold">
                                          <p:stCondLst>
                                            <p:cond delay="0"/>
                                          </p:stCondLst>
                                        </p:cTn>
                                        <p:tgtEl>
                                          <p:spTgt spid="39"/>
                                        </p:tgtEl>
                                        <p:attrNameLst>
                                          <p:attrName>style.visibility</p:attrName>
                                        </p:attrNameLst>
                                      </p:cBhvr>
                                      <p:to>
                                        <p:strVal val="visible"/>
                                      </p:to>
                                    </p:set>
                                    <p:animEffect transition="in" filter="fade">
                                      <p:cBhvr>
                                        <p:cTn id="95" dur="500"/>
                                        <p:tgtEl>
                                          <p:spTgt spid="39"/>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90"/>
                                        </p:tgtEl>
                                        <p:attrNameLst>
                                          <p:attrName>style.visibility</p:attrName>
                                        </p:attrNameLst>
                                      </p:cBhvr>
                                      <p:to>
                                        <p:strVal val="visible"/>
                                      </p:to>
                                    </p:set>
                                    <p:animEffect transition="in" filter="fade">
                                      <p:cBhvr>
                                        <p:cTn id="98" dur="500"/>
                                        <p:tgtEl>
                                          <p:spTgt spid="190"/>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191"/>
                                        </p:tgtEl>
                                        <p:attrNameLst>
                                          <p:attrName>style.visibility</p:attrName>
                                        </p:attrNameLst>
                                      </p:cBhvr>
                                      <p:to>
                                        <p:strVal val="visible"/>
                                      </p:to>
                                    </p:set>
                                    <p:animEffect transition="in" filter="fade">
                                      <p:cBhvr>
                                        <p:cTn id="101" dur="500"/>
                                        <p:tgtEl>
                                          <p:spTgt spid="191"/>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192"/>
                                        </p:tgtEl>
                                        <p:attrNameLst>
                                          <p:attrName>style.visibility</p:attrName>
                                        </p:attrNameLst>
                                      </p:cBhvr>
                                      <p:to>
                                        <p:strVal val="visible"/>
                                      </p:to>
                                    </p:set>
                                    <p:animEffect transition="in" filter="fade">
                                      <p:cBhvr>
                                        <p:cTn id="104" dur="500"/>
                                        <p:tgtEl>
                                          <p:spTgt spid="192"/>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193"/>
                                        </p:tgtEl>
                                        <p:attrNameLst>
                                          <p:attrName>style.visibility</p:attrName>
                                        </p:attrNameLst>
                                      </p:cBhvr>
                                      <p:to>
                                        <p:strVal val="visible"/>
                                      </p:to>
                                    </p:set>
                                    <p:animEffect transition="in" filter="fade">
                                      <p:cBhvr>
                                        <p:cTn id="107" dur="500"/>
                                        <p:tgtEl>
                                          <p:spTgt spid="193"/>
                                        </p:tgtEl>
                                      </p:cBhvr>
                                    </p:animEffect>
                                  </p:childTnLst>
                                </p:cTn>
                              </p:par>
                            </p:childTnLst>
                          </p:cTn>
                        </p:par>
                      </p:childTnLst>
                    </p:cTn>
                  </p:par>
                  <p:par>
                    <p:cTn id="108" fill="hold">
                      <p:stCondLst>
                        <p:cond delay="indefinite"/>
                      </p:stCondLst>
                      <p:childTnLst>
                        <p:par>
                          <p:cTn id="109" fill="hold">
                            <p:stCondLst>
                              <p:cond delay="0"/>
                            </p:stCondLst>
                            <p:childTnLst>
                              <p:par>
                                <p:cTn id="110" presetID="1" presetClass="entr" presetSubtype="0" fill="hold" grpId="0" nodeType="clickEffect">
                                  <p:stCondLst>
                                    <p:cond delay="0"/>
                                  </p:stCondLst>
                                  <p:childTnLst>
                                    <p:set>
                                      <p:cBhvr>
                                        <p:cTn id="111"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0" grpId="0"/>
      <p:bldP spid="16" grpId="0" animBg="1"/>
      <p:bldP spid="7" grpId="0" animBg="1"/>
      <p:bldP spid="8" grpId="0" animBg="1"/>
      <p:bldP spid="9" grpId="0" animBg="1"/>
      <p:bldP spid="10" grpId="0" animBg="1"/>
      <p:bldP spid="12" grpId="0" animBg="1"/>
      <p:bldP spid="13" grpId="0" animBg="1"/>
      <p:bldP spid="11" grpId="0" animBg="1"/>
      <p:bldP spid="14" grpId="0" animBg="1"/>
      <p:bldP spid="15" grpId="0" animBg="1"/>
      <p:bldP spid="17" grpId="0" animBg="1"/>
      <p:bldP spid="18" grpId="0" animBg="1"/>
      <p:bldP spid="19" grpId="0" animBg="1"/>
      <p:bldP spid="20" grpId="0" animBg="1"/>
      <p:bldP spid="21" grpId="0" animBg="1"/>
      <p:bldP spid="22" grpId="0" animBg="1"/>
      <p:bldP spid="23" grpId="0" animBg="1"/>
      <p:bldP spid="24" grpId="0" animBg="1"/>
      <p:bldP spid="26" grpId="0" animBg="1"/>
      <p:bldP spid="27" grpId="0" animBg="1"/>
      <p:bldP spid="25" grpId="0" animBg="1"/>
      <p:bldP spid="28" grpId="0" animBg="1"/>
      <p:bldP spid="29" grpId="0" animBg="1"/>
      <p:bldP spid="30" grpId="0" animBg="1"/>
      <p:bldP spid="36" grpId="0"/>
      <p:bldP spid="37" grpId="0"/>
      <p:bldP spid="38" grpId="0"/>
      <p:bldP spid="39" grpId="0"/>
      <p:bldP spid="190" grpId="0" animBg="1"/>
      <p:bldP spid="191" grpId="0" animBg="1"/>
      <p:bldP spid="192" grpId="0" animBg="1"/>
      <p:bldP spid="193" grpId="0" animBg="1"/>
      <p:bldP spid="4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Straight Connector 44">
            <a:extLst>
              <a:ext uri="{FF2B5EF4-FFF2-40B4-BE49-F238E27FC236}">
                <a16:creationId xmlns:a16="http://schemas.microsoft.com/office/drawing/2014/main" id="{0ACA2C84-23A9-489C-B4F8-9E2E577F3272}"/>
              </a:ext>
            </a:extLst>
          </p:cNvPr>
          <p:cNvCxnSpPr>
            <a:cxnSpLocks/>
            <a:endCxn id="16" idx="2"/>
          </p:cNvCxnSpPr>
          <p:nvPr/>
        </p:nvCxnSpPr>
        <p:spPr>
          <a:xfrm>
            <a:off x="10788219" y="2278146"/>
            <a:ext cx="65862" cy="39862"/>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50FEC91-DA41-46B8-B687-234D3EDB57FD}"/>
              </a:ext>
            </a:extLst>
          </p:cNvPr>
          <p:cNvSpPr>
            <a:spLocks noGrp="1"/>
          </p:cNvSpPr>
          <p:nvPr>
            <p:ph type="title"/>
          </p:nvPr>
        </p:nvSpPr>
        <p:spPr/>
        <p:txBody>
          <a:bodyPr/>
          <a:lstStyle/>
          <a:p>
            <a:r>
              <a:rPr lang="en-US" dirty="0"/>
              <a:t>Achievability Scheme</a:t>
            </a: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993A75FB-89F6-4476-B520-85BCE4AB8BB0}"/>
                  </a:ext>
                </a:extLst>
              </p:cNvPr>
              <p:cNvSpPr>
                <a:spLocks noGrp="1"/>
              </p:cNvSpPr>
              <p:nvPr>
                <p:ph idx="1"/>
              </p:nvPr>
            </p:nvSpPr>
            <p:spPr>
              <a:xfrm>
                <a:off x="488156" y="1811453"/>
                <a:ext cx="5578660" cy="553224"/>
              </a:xfrm>
            </p:spPr>
            <p:txBody>
              <a:bodyPr vert="horz" lIns="0" tIns="45720" rIns="0" bIns="45720" rtlCol="0" anchor="t">
                <a:normAutofit/>
              </a:body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For each contig </a:t>
                </a:r>
                <a14:m>
                  <m:oMath xmlns:m="http://schemas.openxmlformats.org/officeDocument/2006/math">
                    <m:r>
                      <a:rPr lang="en-US" sz="2400" b="1" i="1" smtClean="0">
                        <a:latin typeface="Cambria Math" panose="02040503050406030204" pitchFamily="18" charset="0"/>
                        <a:ea typeface="+mn-lt"/>
                        <a:cs typeface="+mn-lt"/>
                      </a:rPr>
                      <m:t>𝒙</m:t>
                    </m:r>
                  </m:oMath>
                </a14:m>
                <a:r>
                  <a:rPr lang="en-US" sz="2400" dirty="0">
                    <a:latin typeface="Calibri Light"/>
                    <a:ea typeface="+mn-lt"/>
                    <a:cs typeface="+mn-lt"/>
                  </a:rPr>
                  <a:t>, calculate </a:t>
                </a:r>
                <a14:m>
                  <m:oMath xmlns:m="http://schemas.openxmlformats.org/officeDocument/2006/math">
                    <m:sSub>
                      <m:sSubPr>
                        <m:ctrlPr>
                          <a:rPr lang="en-US" sz="2400" b="0" i="1" dirty="0" smtClean="0">
                            <a:latin typeface="Cambria Math" panose="02040503050406030204" pitchFamily="18" charset="0"/>
                            <a:ea typeface="+mn-lt"/>
                            <a:cs typeface="+mn-lt"/>
                          </a:rPr>
                        </m:ctrlPr>
                      </m:sSubPr>
                      <m:e>
                        <m:acc>
                          <m:accPr>
                            <m:chr m:val="̂"/>
                            <m:ctrlPr>
                              <a:rPr lang="en-US" sz="2400" b="0" i="1" smtClean="0">
                                <a:latin typeface="Cambria Math" panose="02040503050406030204" pitchFamily="18" charset="0"/>
                                <a:ea typeface="+mn-lt"/>
                                <a:cs typeface="+mn-lt"/>
                              </a:rPr>
                            </m:ctrlPr>
                          </m:accPr>
                          <m:e>
                            <m:r>
                              <a:rPr lang="en-US" sz="2400" b="0" i="1" smtClean="0">
                                <a:latin typeface="Cambria Math" panose="02040503050406030204" pitchFamily="18" charset="0"/>
                                <a:ea typeface="+mn-lt"/>
                                <a:cs typeface="+mn-lt"/>
                              </a:rPr>
                              <m:t>𝑝</m:t>
                            </m:r>
                          </m:e>
                        </m:acc>
                      </m:e>
                      <m:sub>
                        <m:r>
                          <a:rPr lang="en-US" sz="2400" b="1" i="1" dirty="0" smtClean="0">
                            <a:latin typeface="Cambria Math" panose="02040503050406030204" pitchFamily="18" charset="0"/>
                            <a:ea typeface="+mn-lt"/>
                            <a:cs typeface="+mn-lt"/>
                          </a:rPr>
                          <m:t>𝒙</m:t>
                        </m:r>
                      </m:sub>
                    </m:sSub>
                  </m:oMath>
                </a14:m>
                <a:endParaRPr lang="en-US" sz="2400" dirty="0">
                  <a:latin typeface="Calibri Light"/>
                  <a:ea typeface="+mn-lt"/>
                  <a:cs typeface="+mn-lt"/>
                </a:endParaRPr>
              </a:p>
            </p:txBody>
          </p:sp>
        </mc:Choice>
        <mc:Fallback xmlns="">
          <p:sp>
            <p:nvSpPr>
              <p:cNvPr id="4" name="Content Placeholder 2">
                <a:extLst>
                  <a:ext uri="{FF2B5EF4-FFF2-40B4-BE49-F238E27FC236}">
                    <a16:creationId xmlns:a16="http://schemas.microsoft.com/office/drawing/2014/main" id="{993A75FB-89F6-4476-B520-85BCE4AB8BB0}"/>
                  </a:ext>
                </a:extLst>
              </p:cNvPr>
              <p:cNvSpPr>
                <a:spLocks noGrp="1" noRot="1" noChangeAspect="1" noMove="1" noResize="1" noEditPoints="1" noAdjustHandles="1" noChangeArrowheads="1" noChangeShapeType="1" noTextEdit="1"/>
              </p:cNvSpPr>
              <p:nvPr>
                <p:ph idx="1"/>
              </p:nvPr>
            </p:nvSpPr>
            <p:spPr>
              <a:xfrm>
                <a:off x="488156" y="1811453"/>
                <a:ext cx="5578660" cy="553224"/>
              </a:xfrm>
              <a:blipFill>
                <a:blip r:embed="rId2"/>
                <a:stretch>
                  <a:fillRect l="-3169" t="-8791" b="-879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0" name="Content Placeholder 2">
                <a:extLst>
                  <a:ext uri="{FF2B5EF4-FFF2-40B4-BE49-F238E27FC236}">
                    <a16:creationId xmlns:a16="http://schemas.microsoft.com/office/drawing/2014/main" id="{CFD49BBF-B7D6-4881-A8B5-0ABC6D0AD566}"/>
                  </a:ext>
                </a:extLst>
              </p:cNvPr>
              <p:cNvSpPr txBox="1">
                <a:spLocks/>
              </p:cNvSpPr>
              <p:nvPr/>
            </p:nvSpPr>
            <p:spPr>
              <a:xfrm>
                <a:off x="488156" y="2780154"/>
                <a:ext cx="5578660" cy="553224"/>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Form a graph </a:t>
                </a:r>
                <a14:m>
                  <m:oMath xmlns:m="http://schemas.openxmlformats.org/officeDocument/2006/math">
                    <m:r>
                      <a:rPr lang="en-US" sz="2400" b="0" i="1" smtClean="0">
                        <a:latin typeface="Cambria Math" panose="02040503050406030204" pitchFamily="18" charset="0"/>
                        <a:ea typeface="+mn-lt"/>
                        <a:cs typeface="+mn-lt"/>
                      </a:rPr>
                      <m:t>𝒢</m:t>
                    </m:r>
                  </m:oMath>
                </a14:m>
                <a:r>
                  <a:rPr lang="en-US" sz="2400" dirty="0">
                    <a:latin typeface="Calibri Light"/>
                    <a:ea typeface="+mn-lt"/>
                    <a:cs typeface="+mn-lt"/>
                  </a:rPr>
                  <a:t> of the contigs</a:t>
                </a:r>
              </a:p>
            </p:txBody>
          </p:sp>
        </mc:Choice>
        <mc:Fallback xmlns="">
          <p:sp>
            <p:nvSpPr>
              <p:cNvPr id="40" name="Content Placeholder 2">
                <a:extLst>
                  <a:ext uri="{FF2B5EF4-FFF2-40B4-BE49-F238E27FC236}">
                    <a16:creationId xmlns:a16="http://schemas.microsoft.com/office/drawing/2014/main" id="{CFD49BBF-B7D6-4881-A8B5-0ABC6D0AD566}"/>
                  </a:ext>
                </a:extLst>
              </p:cNvPr>
              <p:cNvSpPr txBox="1">
                <a:spLocks noRot="1" noChangeAspect="1" noMove="1" noResize="1" noEditPoints="1" noAdjustHandles="1" noChangeArrowheads="1" noChangeShapeType="1" noTextEdit="1"/>
              </p:cNvSpPr>
              <p:nvPr/>
            </p:nvSpPr>
            <p:spPr>
              <a:xfrm>
                <a:off x="488156" y="2780154"/>
                <a:ext cx="5578660" cy="553224"/>
              </a:xfrm>
              <a:prstGeom prst="rect">
                <a:avLst/>
              </a:prstGeom>
              <a:blipFill>
                <a:blip r:embed="rId3"/>
                <a:stretch>
                  <a:fillRect l="-3169" t="-8791" b="-8791"/>
                </a:stretch>
              </a:blipFill>
            </p:spPr>
            <p:txBody>
              <a:bodyPr/>
              <a:lstStyle/>
              <a:p>
                <a:r>
                  <a:rPr lang="en-US">
                    <a:noFill/>
                  </a:rPr>
                  <a:t> </a:t>
                </a:r>
              </a:p>
            </p:txBody>
          </p:sp>
        </mc:Fallback>
      </mc:AlternateContent>
      <p:sp>
        <p:nvSpPr>
          <p:cNvPr id="16" name="Oval 15">
            <a:extLst>
              <a:ext uri="{FF2B5EF4-FFF2-40B4-BE49-F238E27FC236}">
                <a16:creationId xmlns:a16="http://schemas.microsoft.com/office/drawing/2014/main" id="{E32457D9-D065-4FE9-9DFE-49887D818973}"/>
              </a:ext>
            </a:extLst>
          </p:cNvPr>
          <p:cNvSpPr/>
          <p:nvPr/>
        </p:nvSpPr>
        <p:spPr>
          <a:xfrm>
            <a:off x="10854081" y="228143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3" name="Straight Connector 42">
            <a:extLst>
              <a:ext uri="{FF2B5EF4-FFF2-40B4-BE49-F238E27FC236}">
                <a16:creationId xmlns:a16="http://schemas.microsoft.com/office/drawing/2014/main" id="{BCBE6D4D-371D-4555-A69A-90C3373E0745}"/>
              </a:ext>
            </a:extLst>
          </p:cNvPr>
          <p:cNvCxnSpPr>
            <a:cxnSpLocks/>
            <a:stCxn id="11" idx="2"/>
            <a:endCxn id="25" idx="7"/>
          </p:cNvCxnSpPr>
          <p:nvPr/>
        </p:nvCxnSpPr>
        <p:spPr>
          <a:xfrm flipH="1">
            <a:off x="9017112" y="4374722"/>
            <a:ext cx="139169" cy="47289"/>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FA841CFB-CD21-4923-ABBD-C9EBE5A95F63}"/>
              </a:ext>
            </a:extLst>
          </p:cNvPr>
          <p:cNvSpPr/>
          <p:nvPr/>
        </p:nvSpPr>
        <p:spPr>
          <a:xfrm>
            <a:off x="7331044" y="20663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C78D964-256D-45CC-868A-5DD3E6434531}"/>
              </a:ext>
            </a:extLst>
          </p:cNvPr>
          <p:cNvSpPr/>
          <p:nvPr/>
        </p:nvSpPr>
        <p:spPr>
          <a:xfrm>
            <a:off x="8360816" y="516401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5EA7C12-E04A-4A16-99A8-419B04994FB0}"/>
              </a:ext>
            </a:extLst>
          </p:cNvPr>
          <p:cNvSpPr/>
          <p:nvPr/>
        </p:nvSpPr>
        <p:spPr>
          <a:xfrm>
            <a:off x="8902565" y="536110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1A47129C-E2AC-43C6-B80B-AD1F85C04C2B}"/>
              </a:ext>
            </a:extLst>
          </p:cNvPr>
          <p:cNvSpPr/>
          <p:nvPr/>
        </p:nvSpPr>
        <p:spPr>
          <a:xfrm>
            <a:off x="8041156" y="477473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5E90C317-5029-4C0F-9AB6-F31A2AD63754}"/>
              </a:ext>
            </a:extLst>
          </p:cNvPr>
          <p:cNvSpPr/>
          <p:nvPr/>
        </p:nvSpPr>
        <p:spPr>
          <a:xfrm>
            <a:off x="9069581" y="502277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3F503D2-4FE9-48E0-AF8F-16A1E4E0D7DD}"/>
              </a:ext>
            </a:extLst>
          </p:cNvPr>
          <p:cNvSpPr/>
          <p:nvPr/>
        </p:nvSpPr>
        <p:spPr>
          <a:xfrm>
            <a:off x="11221536" y="2976971"/>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A971DBE-DECA-4316-81E1-D0B7C026E1D9}"/>
              </a:ext>
            </a:extLst>
          </p:cNvPr>
          <p:cNvSpPr/>
          <p:nvPr/>
        </p:nvSpPr>
        <p:spPr>
          <a:xfrm>
            <a:off x="9156281" y="433814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69E27DD-B5E9-4D3A-825E-F69816281D1D}"/>
              </a:ext>
            </a:extLst>
          </p:cNvPr>
          <p:cNvSpPr/>
          <p:nvPr/>
        </p:nvSpPr>
        <p:spPr>
          <a:xfrm>
            <a:off x="10715067" y="222911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95DB62E2-62F7-471A-ACDF-9264467C756B}"/>
              </a:ext>
            </a:extLst>
          </p:cNvPr>
          <p:cNvSpPr/>
          <p:nvPr/>
        </p:nvSpPr>
        <p:spPr>
          <a:xfrm>
            <a:off x="8497007" y="228359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E190DA12-0596-4B35-A1D2-138710EA27A8}"/>
              </a:ext>
            </a:extLst>
          </p:cNvPr>
          <p:cNvSpPr/>
          <p:nvPr/>
        </p:nvSpPr>
        <p:spPr>
          <a:xfrm>
            <a:off x="10854081" y="313692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77D3C253-FEC3-4C72-8D46-B86D54C8D76C}"/>
              </a:ext>
            </a:extLst>
          </p:cNvPr>
          <p:cNvSpPr/>
          <p:nvPr/>
        </p:nvSpPr>
        <p:spPr>
          <a:xfrm>
            <a:off x="10241249" y="336881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80799511-0C47-4A80-A9A8-922CFFD4C839}"/>
              </a:ext>
            </a:extLst>
          </p:cNvPr>
          <p:cNvSpPr/>
          <p:nvPr/>
        </p:nvSpPr>
        <p:spPr>
          <a:xfrm>
            <a:off x="8853777" y="254888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81B1B794-5595-48A5-B701-705502E89933}"/>
              </a:ext>
            </a:extLst>
          </p:cNvPr>
          <p:cNvSpPr/>
          <p:nvPr/>
        </p:nvSpPr>
        <p:spPr>
          <a:xfrm>
            <a:off x="9735948" y="5437527"/>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7F3CA576-5F2A-4465-BCE5-BC40CB661677}"/>
              </a:ext>
            </a:extLst>
          </p:cNvPr>
          <p:cNvSpPr/>
          <p:nvPr/>
        </p:nvSpPr>
        <p:spPr>
          <a:xfrm>
            <a:off x="8051418" y="249305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6D60FD7E-DC61-4893-80A1-4CE370F2F6CA}"/>
              </a:ext>
            </a:extLst>
          </p:cNvPr>
          <p:cNvSpPr/>
          <p:nvPr/>
        </p:nvSpPr>
        <p:spPr>
          <a:xfrm>
            <a:off x="8300574" y="188720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CA3B7A4-2E8B-4F60-85AF-518C7769FE61}"/>
              </a:ext>
            </a:extLst>
          </p:cNvPr>
          <p:cNvSpPr/>
          <p:nvPr/>
        </p:nvSpPr>
        <p:spPr>
          <a:xfrm>
            <a:off x="10168097" y="2560376"/>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DF3A0C9-1413-4BF2-BB54-F94F9A267C32}"/>
              </a:ext>
            </a:extLst>
          </p:cNvPr>
          <p:cNvSpPr/>
          <p:nvPr/>
        </p:nvSpPr>
        <p:spPr>
          <a:xfrm>
            <a:off x="8245444" y="29807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51F4FD57-0CB6-44AE-AC9A-38AF9B06444F}"/>
              </a:ext>
            </a:extLst>
          </p:cNvPr>
          <p:cNvSpPr/>
          <p:nvPr/>
        </p:nvSpPr>
        <p:spPr>
          <a:xfrm>
            <a:off x="9661698" y="4759972"/>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584BBA32-197C-43A4-8953-7123CDD7A013}"/>
              </a:ext>
            </a:extLst>
          </p:cNvPr>
          <p:cNvSpPr/>
          <p:nvPr/>
        </p:nvSpPr>
        <p:spPr>
          <a:xfrm>
            <a:off x="10715067" y="2730259"/>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1C77A617-8D39-4C1B-BD04-89EAF79191E5}"/>
              </a:ext>
            </a:extLst>
          </p:cNvPr>
          <p:cNvSpPr/>
          <p:nvPr/>
        </p:nvSpPr>
        <p:spPr>
          <a:xfrm>
            <a:off x="8954673" y="441129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4AC86F16-1308-4754-8461-4A75B220AFE2}"/>
              </a:ext>
            </a:extLst>
          </p:cNvPr>
          <p:cNvSpPr/>
          <p:nvPr/>
        </p:nvSpPr>
        <p:spPr>
          <a:xfrm>
            <a:off x="9518556" y="5236954"/>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CC389A21-D47C-4E41-8ED4-5110B0132559}"/>
              </a:ext>
            </a:extLst>
          </p:cNvPr>
          <p:cNvSpPr/>
          <p:nvPr/>
        </p:nvSpPr>
        <p:spPr>
          <a:xfrm>
            <a:off x="11445709" y="2033215"/>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37BC6C66-690E-4609-B86D-900501070703}"/>
              </a:ext>
            </a:extLst>
          </p:cNvPr>
          <p:cNvSpPr/>
          <p:nvPr/>
        </p:nvSpPr>
        <p:spPr>
          <a:xfrm>
            <a:off x="7635844" y="23711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83F08578-1D87-4B9F-870B-CAEE0316559C}"/>
              </a:ext>
            </a:extLst>
          </p:cNvPr>
          <p:cNvCxnSpPr>
            <a:cxnSpLocks/>
            <a:stCxn id="30" idx="5"/>
            <a:endCxn id="21" idx="1"/>
          </p:cNvCxnSpPr>
          <p:nvPr/>
        </p:nvCxnSpPr>
        <p:spPr>
          <a:xfrm>
            <a:off x="7698283" y="2433567"/>
            <a:ext cx="363848" cy="702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DB5BB07C-D847-434B-A4F4-148B69EA6B0D}"/>
              </a:ext>
            </a:extLst>
          </p:cNvPr>
          <p:cNvCxnSpPr>
            <a:cxnSpLocks/>
            <a:stCxn id="28" idx="5"/>
            <a:endCxn id="20" idx="1"/>
          </p:cNvCxnSpPr>
          <p:nvPr/>
        </p:nvCxnSpPr>
        <p:spPr>
          <a:xfrm>
            <a:off x="9580995" y="5299393"/>
            <a:ext cx="165666" cy="148847"/>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34B9261-05E0-4B9D-AE0E-921F0FF845A6}"/>
              </a:ext>
            </a:extLst>
          </p:cNvPr>
          <p:cNvCxnSpPr>
            <a:stCxn id="28" idx="0"/>
            <a:endCxn id="26" idx="4"/>
          </p:cNvCxnSpPr>
          <p:nvPr/>
        </p:nvCxnSpPr>
        <p:spPr>
          <a:xfrm flipV="1">
            <a:off x="9555132" y="4833124"/>
            <a:ext cx="143142" cy="403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529B07C8-E0DC-4169-BE69-679C92A0E05D}"/>
              </a:ext>
            </a:extLst>
          </p:cNvPr>
          <p:cNvCxnSpPr>
            <a:cxnSpLocks/>
            <a:stCxn id="12" idx="5"/>
            <a:endCxn id="28" idx="1"/>
          </p:cNvCxnSpPr>
          <p:nvPr/>
        </p:nvCxnSpPr>
        <p:spPr>
          <a:xfrm>
            <a:off x="9132020" y="5085213"/>
            <a:ext cx="397249" cy="162454"/>
          </a:xfrm>
          <a:prstGeom prst="line">
            <a:avLst/>
          </a:prstGeom>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DFF8B29B-5282-484F-A240-B7FD6B9CF9DA}"/>
              </a:ext>
            </a:extLst>
          </p:cNvPr>
          <p:cNvCxnSpPr>
            <a:cxnSpLocks/>
            <a:stCxn id="12" idx="0"/>
            <a:endCxn id="25" idx="4"/>
          </p:cNvCxnSpPr>
          <p:nvPr/>
        </p:nvCxnSpPr>
        <p:spPr>
          <a:xfrm flipH="1" flipV="1">
            <a:off x="8991249" y="4484450"/>
            <a:ext cx="114908" cy="538324"/>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F8ED9EF-9705-4275-A609-126130735AB4}"/>
              </a:ext>
            </a:extLst>
          </p:cNvPr>
          <p:cNvCxnSpPr>
            <a:stCxn id="12" idx="0"/>
            <a:endCxn id="11" idx="5"/>
          </p:cNvCxnSpPr>
          <p:nvPr/>
        </p:nvCxnSpPr>
        <p:spPr>
          <a:xfrm flipV="1">
            <a:off x="9106157" y="4400585"/>
            <a:ext cx="112563" cy="622189"/>
          </a:xfrm>
          <a:prstGeom prst="line">
            <a:avLst/>
          </a:prstGeom>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F00ADAE-CDBD-4397-A28B-3507C3F63F63}"/>
              </a:ext>
            </a:extLst>
          </p:cNvPr>
          <p:cNvCxnSpPr>
            <a:stCxn id="11" idx="5"/>
            <a:endCxn id="26" idx="0"/>
          </p:cNvCxnSpPr>
          <p:nvPr/>
        </p:nvCxnSpPr>
        <p:spPr>
          <a:xfrm>
            <a:off x="9218720" y="4400585"/>
            <a:ext cx="479554" cy="359387"/>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D451061-3CA7-4CF9-8C5F-7CF8ED3610FA}"/>
              </a:ext>
            </a:extLst>
          </p:cNvPr>
          <p:cNvCxnSpPr>
            <a:stCxn id="26" idx="5"/>
            <a:endCxn id="20" idx="7"/>
          </p:cNvCxnSpPr>
          <p:nvPr/>
        </p:nvCxnSpPr>
        <p:spPr>
          <a:xfrm>
            <a:off x="9724137" y="4822411"/>
            <a:ext cx="74250" cy="62582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0A0F067C-183F-40B7-A95F-AD6661C3D377}"/>
              </a:ext>
            </a:extLst>
          </p:cNvPr>
          <p:cNvCxnSpPr>
            <a:cxnSpLocks/>
            <a:endCxn id="9" idx="2"/>
          </p:cNvCxnSpPr>
          <p:nvPr/>
        </p:nvCxnSpPr>
        <p:spPr>
          <a:xfrm>
            <a:off x="8437064" y="5240180"/>
            <a:ext cx="465501" cy="157502"/>
          </a:xfrm>
          <a:prstGeom prst="line">
            <a:avLst/>
          </a:prstGeom>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38F9E6EA-2645-4033-9943-DF1B7999A7CA}"/>
              </a:ext>
            </a:extLst>
          </p:cNvPr>
          <p:cNvCxnSpPr>
            <a:cxnSpLocks/>
            <a:stCxn id="10" idx="5"/>
            <a:endCxn id="8" idx="1"/>
          </p:cNvCxnSpPr>
          <p:nvPr/>
        </p:nvCxnSpPr>
        <p:spPr>
          <a:xfrm>
            <a:off x="8103595" y="4837172"/>
            <a:ext cx="267934" cy="337555"/>
          </a:xfrm>
          <a:prstGeom prst="line">
            <a:avLst/>
          </a:prstGeom>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2EC5201E-A774-48AC-957F-3FBCDA6FB28B}"/>
              </a:ext>
            </a:extLst>
          </p:cNvPr>
          <p:cNvCxnSpPr>
            <a:cxnSpLocks/>
            <a:stCxn id="9" idx="7"/>
            <a:endCxn id="12" idx="3"/>
          </p:cNvCxnSpPr>
          <p:nvPr/>
        </p:nvCxnSpPr>
        <p:spPr>
          <a:xfrm flipV="1">
            <a:off x="8965004" y="5085213"/>
            <a:ext cx="115290" cy="286606"/>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A89B0B92-3099-4EC3-A514-01BEF50B49F5}"/>
              </a:ext>
            </a:extLst>
          </p:cNvPr>
          <p:cNvCxnSpPr>
            <a:cxnSpLocks/>
            <a:stCxn id="8" idx="6"/>
            <a:endCxn id="12" idx="3"/>
          </p:cNvCxnSpPr>
          <p:nvPr/>
        </p:nvCxnSpPr>
        <p:spPr>
          <a:xfrm flipV="1">
            <a:off x="8433968" y="5085213"/>
            <a:ext cx="646326" cy="1153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A9D51A5-A0AD-48AE-8D9A-D5BCB8F125AB}"/>
              </a:ext>
            </a:extLst>
          </p:cNvPr>
          <p:cNvCxnSpPr>
            <a:cxnSpLocks/>
            <a:stCxn id="8" idx="7"/>
            <a:endCxn id="25" idx="4"/>
          </p:cNvCxnSpPr>
          <p:nvPr/>
        </p:nvCxnSpPr>
        <p:spPr>
          <a:xfrm flipV="1">
            <a:off x="8423255" y="4484450"/>
            <a:ext cx="567994" cy="690277"/>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a:extLst>
              <a:ext uri="{FF2B5EF4-FFF2-40B4-BE49-F238E27FC236}">
                <a16:creationId xmlns:a16="http://schemas.microsoft.com/office/drawing/2014/main" id="{56357CE7-B6D0-46B2-A093-982539022C98}"/>
              </a:ext>
            </a:extLst>
          </p:cNvPr>
          <p:cNvCxnSpPr>
            <a:cxnSpLocks/>
            <a:stCxn id="10" idx="7"/>
            <a:endCxn id="25" idx="2"/>
          </p:cNvCxnSpPr>
          <p:nvPr/>
        </p:nvCxnSpPr>
        <p:spPr>
          <a:xfrm flipV="1">
            <a:off x="8103595" y="4447874"/>
            <a:ext cx="851078" cy="337572"/>
          </a:xfrm>
          <a:prstGeom prst="line">
            <a:avLst/>
          </a:prstGeom>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13F1F362-45BA-400D-922F-2849687B63A2}"/>
              </a:ext>
            </a:extLst>
          </p:cNvPr>
          <p:cNvCxnSpPr>
            <a:cxnSpLocks/>
            <a:stCxn id="28" idx="3"/>
            <a:endCxn id="9" idx="6"/>
          </p:cNvCxnSpPr>
          <p:nvPr/>
        </p:nvCxnSpPr>
        <p:spPr>
          <a:xfrm flipH="1">
            <a:off x="8975717" y="5299393"/>
            <a:ext cx="553552" cy="98289"/>
          </a:xfrm>
          <a:prstGeom prst="line">
            <a:avLst/>
          </a:prstGeom>
        </p:spPr>
        <p:style>
          <a:lnRef idx="1">
            <a:schemeClr val="accent1"/>
          </a:lnRef>
          <a:fillRef idx="0">
            <a:schemeClr val="accent1"/>
          </a:fillRef>
          <a:effectRef idx="0">
            <a:schemeClr val="accent1"/>
          </a:effectRef>
          <a:fontRef idx="minor">
            <a:schemeClr val="tx1"/>
          </a:fontRef>
        </p:style>
      </p:cxnSp>
      <p:cxnSp>
        <p:nvCxnSpPr>
          <p:cNvPr id="86" name="Straight Connector 85">
            <a:extLst>
              <a:ext uri="{FF2B5EF4-FFF2-40B4-BE49-F238E27FC236}">
                <a16:creationId xmlns:a16="http://schemas.microsoft.com/office/drawing/2014/main" id="{BAC4412B-7D82-4D58-A277-3179514FEF20}"/>
              </a:ext>
            </a:extLst>
          </p:cNvPr>
          <p:cNvCxnSpPr>
            <a:cxnSpLocks/>
            <a:stCxn id="9" idx="6"/>
            <a:endCxn id="20" idx="2"/>
          </p:cNvCxnSpPr>
          <p:nvPr/>
        </p:nvCxnSpPr>
        <p:spPr>
          <a:xfrm>
            <a:off x="8975717" y="5397682"/>
            <a:ext cx="760231" cy="76421"/>
          </a:xfrm>
          <a:prstGeom prst="line">
            <a:avLst/>
          </a:prstGeom>
        </p:spPr>
        <p:style>
          <a:lnRef idx="1">
            <a:schemeClr val="accent1"/>
          </a:lnRef>
          <a:fillRef idx="0">
            <a:schemeClr val="accent1"/>
          </a:fillRef>
          <a:effectRef idx="0">
            <a:schemeClr val="accent1"/>
          </a:effectRef>
          <a:fontRef idx="minor">
            <a:schemeClr val="tx1"/>
          </a:fontRef>
        </p:style>
      </p:cxnSp>
      <p:cxnSp>
        <p:nvCxnSpPr>
          <p:cNvPr id="88" name="Straight Connector 87">
            <a:extLst>
              <a:ext uri="{FF2B5EF4-FFF2-40B4-BE49-F238E27FC236}">
                <a16:creationId xmlns:a16="http://schemas.microsoft.com/office/drawing/2014/main" id="{37EFE9C2-C030-4846-ACFA-E7DB5200E4E5}"/>
              </a:ext>
            </a:extLst>
          </p:cNvPr>
          <p:cNvCxnSpPr>
            <a:cxnSpLocks/>
            <a:stCxn id="25" idx="5"/>
            <a:endCxn id="26" idx="1"/>
          </p:cNvCxnSpPr>
          <p:nvPr/>
        </p:nvCxnSpPr>
        <p:spPr>
          <a:xfrm>
            <a:off x="9017112" y="4473737"/>
            <a:ext cx="655299" cy="296948"/>
          </a:xfrm>
          <a:prstGeom prst="line">
            <a:avLst/>
          </a:prstGeom>
        </p:spPr>
        <p:style>
          <a:lnRef idx="1">
            <a:schemeClr val="accent1"/>
          </a:lnRef>
          <a:fillRef idx="0">
            <a:schemeClr val="accent1"/>
          </a:fillRef>
          <a:effectRef idx="0">
            <a:schemeClr val="accent1"/>
          </a:effectRef>
          <a:fontRef idx="minor">
            <a:schemeClr val="tx1"/>
          </a:fontRef>
        </p:style>
      </p:cxnSp>
      <p:cxnSp>
        <p:nvCxnSpPr>
          <p:cNvPr id="90" name="Straight Connector 89">
            <a:extLst>
              <a:ext uri="{FF2B5EF4-FFF2-40B4-BE49-F238E27FC236}">
                <a16:creationId xmlns:a16="http://schemas.microsoft.com/office/drawing/2014/main" id="{341FC633-4274-4ACA-923D-EE78C5DB1E15}"/>
              </a:ext>
            </a:extLst>
          </p:cNvPr>
          <p:cNvCxnSpPr>
            <a:cxnSpLocks/>
            <a:stCxn id="25" idx="4"/>
            <a:endCxn id="9" idx="0"/>
          </p:cNvCxnSpPr>
          <p:nvPr/>
        </p:nvCxnSpPr>
        <p:spPr>
          <a:xfrm flipH="1">
            <a:off x="8939141" y="4484450"/>
            <a:ext cx="52108" cy="876656"/>
          </a:xfrm>
          <a:prstGeom prst="line">
            <a:avLst/>
          </a:prstGeom>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B26C0EF4-A25C-41F0-9EFD-93A332BE0140}"/>
              </a:ext>
            </a:extLst>
          </p:cNvPr>
          <p:cNvCxnSpPr>
            <a:cxnSpLocks/>
            <a:stCxn id="25" idx="5"/>
            <a:endCxn id="28" idx="0"/>
          </p:cNvCxnSpPr>
          <p:nvPr/>
        </p:nvCxnSpPr>
        <p:spPr>
          <a:xfrm>
            <a:off x="9017112" y="4473737"/>
            <a:ext cx="538020" cy="763217"/>
          </a:xfrm>
          <a:prstGeom prst="line">
            <a:avLst/>
          </a:prstGeom>
        </p:spPr>
        <p:style>
          <a:lnRef idx="1">
            <a:schemeClr val="accent1"/>
          </a:lnRef>
          <a:fillRef idx="0">
            <a:schemeClr val="accent1"/>
          </a:fillRef>
          <a:effectRef idx="0">
            <a:schemeClr val="accent1"/>
          </a:effectRef>
          <a:fontRef idx="minor">
            <a:schemeClr val="tx1"/>
          </a:fontRef>
        </p:style>
      </p:cxnSp>
      <p:cxnSp>
        <p:nvCxnSpPr>
          <p:cNvPr id="94" name="Straight Connector 93">
            <a:extLst>
              <a:ext uri="{FF2B5EF4-FFF2-40B4-BE49-F238E27FC236}">
                <a16:creationId xmlns:a16="http://schemas.microsoft.com/office/drawing/2014/main" id="{59F341AC-CB20-460B-8C50-C983A3E954A3}"/>
              </a:ext>
            </a:extLst>
          </p:cNvPr>
          <p:cNvCxnSpPr>
            <a:stCxn id="9" idx="7"/>
            <a:endCxn id="26" idx="4"/>
          </p:cNvCxnSpPr>
          <p:nvPr/>
        </p:nvCxnSpPr>
        <p:spPr>
          <a:xfrm flipV="1">
            <a:off x="8965004" y="4833124"/>
            <a:ext cx="733270" cy="538695"/>
          </a:xfrm>
          <a:prstGeom prst="line">
            <a:avLst/>
          </a:prstGeom>
        </p:spPr>
        <p:style>
          <a:lnRef idx="1">
            <a:schemeClr val="accent1"/>
          </a:lnRef>
          <a:fillRef idx="0">
            <a:schemeClr val="accent1"/>
          </a:fillRef>
          <a:effectRef idx="0">
            <a:schemeClr val="accent1"/>
          </a:effectRef>
          <a:fontRef idx="minor">
            <a:schemeClr val="tx1"/>
          </a:fontRef>
        </p:style>
      </p:cxnSp>
      <p:cxnSp>
        <p:nvCxnSpPr>
          <p:cNvPr id="96" name="Straight Connector 95">
            <a:extLst>
              <a:ext uri="{FF2B5EF4-FFF2-40B4-BE49-F238E27FC236}">
                <a16:creationId xmlns:a16="http://schemas.microsoft.com/office/drawing/2014/main" id="{FCD2C176-28EA-40FD-881B-71551D1A14C7}"/>
              </a:ext>
            </a:extLst>
          </p:cNvPr>
          <p:cNvCxnSpPr>
            <a:cxnSpLocks/>
            <a:stCxn id="20" idx="0"/>
            <a:endCxn id="11" idx="5"/>
          </p:cNvCxnSpPr>
          <p:nvPr/>
        </p:nvCxnSpPr>
        <p:spPr>
          <a:xfrm flipH="1" flipV="1">
            <a:off x="9218720" y="4400585"/>
            <a:ext cx="553804" cy="1036942"/>
          </a:xfrm>
          <a:prstGeom prst="line">
            <a:avLst/>
          </a:prstGeom>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311E9E9E-678B-4BC2-96C5-5C21DEBE4931}"/>
              </a:ext>
            </a:extLst>
          </p:cNvPr>
          <p:cNvCxnSpPr>
            <a:cxnSpLocks/>
            <a:stCxn id="8" idx="5"/>
            <a:endCxn id="11" idx="3"/>
          </p:cNvCxnSpPr>
          <p:nvPr/>
        </p:nvCxnSpPr>
        <p:spPr>
          <a:xfrm flipV="1">
            <a:off x="8423255" y="4400585"/>
            <a:ext cx="743739" cy="825868"/>
          </a:xfrm>
          <a:prstGeom prst="line">
            <a:avLst/>
          </a:prstGeom>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F2755F53-81D2-47BB-B225-54A679335629}"/>
              </a:ext>
            </a:extLst>
          </p:cNvPr>
          <p:cNvCxnSpPr>
            <a:cxnSpLocks/>
            <a:stCxn id="10" idx="6"/>
            <a:endCxn id="26" idx="2"/>
          </p:cNvCxnSpPr>
          <p:nvPr/>
        </p:nvCxnSpPr>
        <p:spPr>
          <a:xfrm flipV="1">
            <a:off x="8114308" y="4796548"/>
            <a:ext cx="1547390" cy="147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5EC140C1-13F0-4F93-B809-945235A0C6EC}"/>
              </a:ext>
            </a:extLst>
          </p:cNvPr>
          <p:cNvCxnSpPr>
            <a:cxnSpLocks/>
            <a:stCxn id="10" idx="6"/>
            <a:endCxn id="12" idx="2"/>
          </p:cNvCxnSpPr>
          <p:nvPr/>
        </p:nvCxnSpPr>
        <p:spPr>
          <a:xfrm>
            <a:off x="8114308" y="4811309"/>
            <a:ext cx="955273" cy="24804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D04090C1-2C46-4261-8BB2-92AE8C7409CF}"/>
              </a:ext>
            </a:extLst>
          </p:cNvPr>
          <p:cNvCxnSpPr>
            <a:cxnSpLocks/>
            <a:stCxn id="28" idx="2"/>
            <a:endCxn id="8" idx="5"/>
          </p:cNvCxnSpPr>
          <p:nvPr/>
        </p:nvCxnSpPr>
        <p:spPr>
          <a:xfrm flipH="1" flipV="1">
            <a:off x="8423255" y="5226453"/>
            <a:ext cx="1095301" cy="47077"/>
          </a:xfrm>
          <a:prstGeom prst="line">
            <a:avLst/>
          </a:prstGeom>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3ACAE0B4-F8E8-4458-AF02-7A9C603328E1}"/>
              </a:ext>
            </a:extLst>
          </p:cNvPr>
          <p:cNvCxnSpPr>
            <a:cxnSpLocks/>
            <a:stCxn id="12" idx="6"/>
            <a:endCxn id="26" idx="3"/>
          </p:cNvCxnSpPr>
          <p:nvPr/>
        </p:nvCxnSpPr>
        <p:spPr>
          <a:xfrm flipV="1">
            <a:off x="9142733" y="4822411"/>
            <a:ext cx="529678" cy="23693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381B8D24-DFB0-4908-8D53-9CE7F34D2597}"/>
              </a:ext>
            </a:extLst>
          </p:cNvPr>
          <p:cNvCxnSpPr>
            <a:cxnSpLocks/>
            <a:stCxn id="21" idx="6"/>
            <a:endCxn id="15" idx="3"/>
          </p:cNvCxnSpPr>
          <p:nvPr/>
        </p:nvCxnSpPr>
        <p:spPr>
          <a:xfrm flipV="1">
            <a:off x="8124570" y="2346035"/>
            <a:ext cx="383150" cy="1835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6F89156C-C671-42C0-8AB9-61BC27D0ADC9}"/>
              </a:ext>
            </a:extLst>
          </p:cNvPr>
          <p:cNvCxnSpPr>
            <a:cxnSpLocks/>
            <a:stCxn id="21" idx="6"/>
            <a:endCxn id="22" idx="3"/>
          </p:cNvCxnSpPr>
          <p:nvPr/>
        </p:nvCxnSpPr>
        <p:spPr>
          <a:xfrm flipV="1">
            <a:off x="8124570" y="1949645"/>
            <a:ext cx="186717" cy="579986"/>
          </a:xfrm>
          <a:prstGeom prst="line">
            <a:avLst/>
          </a:prstGeom>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23816115-A447-4F8D-A0FC-3B614587BD0C}"/>
              </a:ext>
            </a:extLst>
          </p:cNvPr>
          <p:cNvCxnSpPr>
            <a:cxnSpLocks/>
            <a:stCxn id="22" idx="5"/>
            <a:endCxn id="15" idx="1"/>
          </p:cNvCxnSpPr>
          <p:nvPr/>
        </p:nvCxnSpPr>
        <p:spPr>
          <a:xfrm>
            <a:off x="8363013" y="1949645"/>
            <a:ext cx="144707" cy="344664"/>
          </a:xfrm>
          <a:prstGeom prst="line">
            <a:avLst/>
          </a:prstGeom>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9DCF016F-DD92-43B6-B9D5-FBF0B6CB796C}"/>
              </a:ext>
            </a:extLst>
          </p:cNvPr>
          <p:cNvCxnSpPr>
            <a:cxnSpLocks/>
            <a:stCxn id="15" idx="5"/>
            <a:endCxn id="19" idx="2"/>
          </p:cNvCxnSpPr>
          <p:nvPr/>
        </p:nvCxnSpPr>
        <p:spPr>
          <a:xfrm>
            <a:off x="8559446" y="2346035"/>
            <a:ext cx="294331" cy="239426"/>
          </a:xfrm>
          <a:prstGeom prst="line">
            <a:avLst/>
          </a:prstGeom>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8E0ECB16-A9AD-4749-83D3-972C088A2D20}"/>
              </a:ext>
            </a:extLst>
          </p:cNvPr>
          <p:cNvCxnSpPr>
            <a:cxnSpLocks/>
            <a:stCxn id="19" idx="3"/>
            <a:endCxn id="24" idx="6"/>
          </p:cNvCxnSpPr>
          <p:nvPr/>
        </p:nvCxnSpPr>
        <p:spPr>
          <a:xfrm flipH="1">
            <a:off x="8318596" y="2611324"/>
            <a:ext cx="545894" cy="405980"/>
          </a:xfrm>
          <a:prstGeom prst="line">
            <a:avLst/>
          </a:prstGeom>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1AB16596-EA7F-40E9-A195-6770032800A5}"/>
              </a:ext>
            </a:extLst>
          </p:cNvPr>
          <p:cNvCxnSpPr>
            <a:cxnSpLocks/>
            <a:stCxn id="24" idx="0"/>
            <a:endCxn id="21" idx="5"/>
          </p:cNvCxnSpPr>
          <p:nvPr/>
        </p:nvCxnSpPr>
        <p:spPr>
          <a:xfrm flipH="1" flipV="1">
            <a:off x="8113857" y="2555494"/>
            <a:ext cx="168163" cy="425234"/>
          </a:xfrm>
          <a:prstGeom prst="line">
            <a:avLst/>
          </a:prstGeom>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5385266D-0376-4CAD-8383-0319932B8FA1}"/>
              </a:ext>
            </a:extLst>
          </p:cNvPr>
          <p:cNvCxnSpPr>
            <a:cxnSpLocks/>
            <a:stCxn id="21" idx="0"/>
            <a:endCxn id="7" idx="5"/>
          </p:cNvCxnSpPr>
          <p:nvPr/>
        </p:nvCxnSpPr>
        <p:spPr>
          <a:xfrm flipH="1" flipV="1">
            <a:off x="7393483" y="2128767"/>
            <a:ext cx="694511" cy="3642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B7B9D6C-19A1-46C8-B6D3-E11D4495D421}"/>
              </a:ext>
            </a:extLst>
          </p:cNvPr>
          <p:cNvCxnSpPr>
            <a:cxnSpLocks/>
            <a:stCxn id="7" idx="4"/>
            <a:endCxn id="30" idx="1"/>
          </p:cNvCxnSpPr>
          <p:nvPr/>
        </p:nvCxnSpPr>
        <p:spPr>
          <a:xfrm>
            <a:off x="7367620" y="2139480"/>
            <a:ext cx="278937" cy="2423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3089CEBE-6CF2-44E7-8D2B-2D1A828DA0CC}"/>
              </a:ext>
            </a:extLst>
          </p:cNvPr>
          <p:cNvCxnSpPr>
            <a:cxnSpLocks/>
            <a:stCxn id="7" idx="7"/>
            <a:endCxn id="22" idx="2"/>
          </p:cNvCxnSpPr>
          <p:nvPr/>
        </p:nvCxnSpPr>
        <p:spPr>
          <a:xfrm flipV="1">
            <a:off x="7393483" y="1923782"/>
            <a:ext cx="907091" cy="1532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42556E6D-45AB-477C-9193-2CA9741E44C6}"/>
              </a:ext>
            </a:extLst>
          </p:cNvPr>
          <p:cNvCxnSpPr>
            <a:cxnSpLocks/>
            <a:stCxn id="22" idx="4"/>
            <a:endCxn id="24" idx="0"/>
          </p:cNvCxnSpPr>
          <p:nvPr/>
        </p:nvCxnSpPr>
        <p:spPr>
          <a:xfrm flipH="1">
            <a:off x="8282020" y="1960358"/>
            <a:ext cx="55130" cy="102037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252FBCA4-0971-44AB-B17C-95B9BD8F8523}"/>
              </a:ext>
            </a:extLst>
          </p:cNvPr>
          <p:cNvCxnSpPr>
            <a:cxnSpLocks/>
            <a:stCxn id="15" idx="2"/>
            <a:endCxn id="7" idx="5"/>
          </p:cNvCxnSpPr>
          <p:nvPr/>
        </p:nvCxnSpPr>
        <p:spPr>
          <a:xfrm flipH="1" flipV="1">
            <a:off x="7393483" y="2128767"/>
            <a:ext cx="1103524" cy="191405"/>
          </a:xfrm>
          <a:prstGeom prst="line">
            <a:avLst/>
          </a:prstGeom>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D63B834E-3A40-4B49-8C44-350D8A875CA7}"/>
              </a:ext>
            </a:extLst>
          </p:cNvPr>
          <p:cNvCxnSpPr>
            <a:cxnSpLocks/>
            <a:stCxn id="30" idx="4"/>
            <a:endCxn id="24" idx="1"/>
          </p:cNvCxnSpPr>
          <p:nvPr/>
        </p:nvCxnSpPr>
        <p:spPr>
          <a:xfrm>
            <a:off x="7672420" y="2444280"/>
            <a:ext cx="583737" cy="547161"/>
          </a:xfrm>
          <a:prstGeom prst="line">
            <a:avLst/>
          </a:prstGeom>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8AC2B748-8176-49D5-9228-E776F03C5D3D}"/>
              </a:ext>
            </a:extLst>
          </p:cNvPr>
          <p:cNvCxnSpPr>
            <a:cxnSpLocks/>
            <a:stCxn id="15" idx="3"/>
            <a:endCxn id="24" idx="7"/>
          </p:cNvCxnSpPr>
          <p:nvPr/>
        </p:nvCxnSpPr>
        <p:spPr>
          <a:xfrm flipH="1">
            <a:off x="8307883" y="2346035"/>
            <a:ext cx="199837" cy="64540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192B42E4-2A35-4DBA-B6E9-A09910C79A7E}"/>
              </a:ext>
            </a:extLst>
          </p:cNvPr>
          <p:cNvCxnSpPr>
            <a:cxnSpLocks/>
            <a:stCxn id="19" idx="2"/>
            <a:endCxn id="21" idx="6"/>
          </p:cNvCxnSpPr>
          <p:nvPr/>
        </p:nvCxnSpPr>
        <p:spPr>
          <a:xfrm flipH="1" flipV="1">
            <a:off x="8124570" y="2529631"/>
            <a:ext cx="729207" cy="55830"/>
          </a:xfrm>
          <a:prstGeom prst="line">
            <a:avLst/>
          </a:prstGeom>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2D8BE555-A06B-4C77-867D-B66FFF809A91}"/>
              </a:ext>
            </a:extLst>
          </p:cNvPr>
          <p:cNvCxnSpPr>
            <a:stCxn id="30" idx="6"/>
            <a:endCxn id="22" idx="3"/>
          </p:cNvCxnSpPr>
          <p:nvPr/>
        </p:nvCxnSpPr>
        <p:spPr>
          <a:xfrm flipV="1">
            <a:off x="7708996" y="1949645"/>
            <a:ext cx="602291" cy="458059"/>
          </a:xfrm>
          <a:prstGeom prst="line">
            <a:avLst/>
          </a:prstGeom>
        </p:spPr>
        <p:style>
          <a:lnRef idx="1">
            <a:schemeClr val="accent1"/>
          </a:lnRef>
          <a:fillRef idx="0">
            <a:schemeClr val="accent1"/>
          </a:fillRef>
          <a:effectRef idx="0">
            <a:schemeClr val="accent1"/>
          </a:effectRef>
          <a:fontRef idx="minor">
            <a:schemeClr val="tx1"/>
          </a:fontRef>
        </p:style>
      </p:cxnSp>
      <p:cxnSp>
        <p:nvCxnSpPr>
          <p:cNvPr id="148" name="Straight Connector 147">
            <a:extLst>
              <a:ext uri="{FF2B5EF4-FFF2-40B4-BE49-F238E27FC236}">
                <a16:creationId xmlns:a16="http://schemas.microsoft.com/office/drawing/2014/main" id="{A33D3A40-EE69-4563-9441-429BD16D7835}"/>
              </a:ext>
            </a:extLst>
          </p:cNvPr>
          <p:cNvCxnSpPr>
            <a:cxnSpLocks/>
            <a:stCxn id="22" idx="5"/>
            <a:endCxn id="19" idx="1"/>
          </p:cNvCxnSpPr>
          <p:nvPr/>
        </p:nvCxnSpPr>
        <p:spPr>
          <a:xfrm>
            <a:off x="8363013" y="1949645"/>
            <a:ext cx="501477" cy="60995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330C6749-3F7E-48D2-AC03-94011C1B6112}"/>
              </a:ext>
            </a:extLst>
          </p:cNvPr>
          <p:cNvCxnSpPr>
            <a:cxnSpLocks/>
            <a:stCxn id="23" idx="5"/>
            <a:endCxn id="18" idx="7"/>
          </p:cNvCxnSpPr>
          <p:nvPr/>
        </p:nvCxnSpPr>
        <p:spPr>
          <a:xfrm>
            <a:off x="10230536" y="2622815"/>
            <a:ext cx="73152" cy="756714"/>
          </a:xfrm>
          <a:prstGeom prst="line">
            <a:avLst/>
          </a:prstGeom>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624CF6B9-4460-4DB5-8B45-8CB4001D6350}"/>
              </a:ext>
            </a:extLst>
          </p:cNvPr>
          <p:cNvCxnSpPr>
            <a:stCxn id="23" idx="6"/>
            <a:endCxn id="27" idx="2"/>
          </p:cNvCxnSpPr>
          <p:nvPr/>
        </p:nvCxnSpPr>
        <p:spPr>
          <a:xfrm>
            <a:off x="10241249" y="2596952"/>
            <a:ext cx="473818" cy="169883"/>
          </a:xfrm>
          <a:prstGeom prst="line">
            <a:avLst/>
          </a:prstGeom>
        </p:spPr>
        <p:style>
          <a:lnRef idx="1">
            <a:schemeClr val="accent1"/>
          </a:lnRef>
          <a:fillRef idx="0">
            <a:schemeClr val="accent1"/>
          </a:fillRef>
          <a:effectRef idx="0">
            <a:schemeClr val="accent1"/>
          </a:effectRef>
          <a:fontRef idx="minor">
            <a:schemeClr val="tx1"/>
          </a:fontRef>
        </p:style>
      </p:cxnSp>
      <p:cxnSp>
        <p:nvCxnSpPr>
          <p:cNvPr id="154" name="Straight Connector 153">
            <a:extLst>
              <a:ext uri="{FF2B5EF4-FFF2-40B4-BE49-F238E27FC236}">
                <a16:creationId xmlns:a16="http://schemas.microsoft.com/office/drawing/2014/main" id="{F54248D3-93D0-4005-A868-6924A6763D19}"/>
              </a:ext>
            </a:extLst>
          </p:cNvPr>
          <p:cNvCxnSpPr>
            <a:cxnSpLocks/>
            <a:stCxn id="27" idx="7"/>
            <a:endCxn id="16" idx="3"/>
          </p:cNvCxnSpPr>
          <p:nvPr/>
        </p:nvCxnSpPr>
        <p:spPr>
          <a:xfrm flipV="1">
            <a:off x="10777506" y="2343871"/>
            <a:ext cx="87288" cy="3971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56" name="Straight Connector 155">
            <a:extLst>
              <a:ext uri="{FF2B5EF4-FFF2-40B4-BE49-F238E27FC236}">
                <a16:creationId xmlns:a16="http://schemas.microsoft.com/office/drawing/2014/main" id="{81053A71-175B-4C73-B13D-D6B768797366}"/>
              </a:ext>
            </a:extLst>
          </p:cNvPr>
          <p:cNvCxnSpPr>
            <a:cxnSpLocks/>
            <a:stCxn id="14" idx="3"/>
            <a:endCxn id="23" idx="6"/>
          </p:cNvCxnSpPr>
          <p:nvPr/>
        </p:nvCxnSpPr>
        <p:spPr>
          <a:xfrm flipH="1">
            <a:off x="10241249" y="2291556"/>
            <a:ext cx="484531" cy="30539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8" name="Straight Connector 157">
            <a:extLst>
              <a:ext uri="{FF2B5EF4-FFF2-40B4-BE49-F238E27FC236}">
                <a16:creationId xmlns:a16="http://schemas.microsoft.com/office/drawing/2014/main" id="{EE4CABC0-960A-4064-9E25-02684D13BA8A}"/>
              </a:ext>
            </a:extLst>
          </p:cNvPr>
          <p:cNvCxnSpPr>
            <a:cxnSpLocks/>
            <a:stCxn id="14" idx="6"/>
            <a:endCxn id="29" idx="2"/>
          </p:cNvCxnSpPr>
          <p:nvPr/>
        </p:nvCxnSpPr>
        <p:spPr>
          <a:xfrm flipV="1">
            <a:off x="10788219" y="2069791"/>
            <a:ext cx="657490" cy="195902"/>
          </a:xfrm>
          <a:prstGeom prst="line">
            <a:avLst/>
          </a:prstGeom>
        </p:spPr>
        <p:style>
          <a:lnRef idx="1">
            <a:schemeClr val="accent1"/>
          </a:lnRef>
          <a:fillRef idx="0">
            <a:schemeClr val="accent1"/>
          </a:fillRef>
          <a:effectRef idx="0">
            <a:schemeClr val="accent1"/>
          </a:effectRef>
          <a:fontRef idx="minor">
            <a:schemeClr val="tx1"/>
          </a:fontRef>
        </p:style>
      </p:cxnSp>
      <p:cxnSp>
        <p:nvCxnSpPr>
          <p:cNvPr id="160" name="Straight Connector 159">
            <a:extLst>
              <a:ext uri="{FF2B5EF4-FFF2-40B4-BE49-F238E27FC236}">
                <a16:creationId xmlns:a16="http://schemas.microsoft.com/office/drawing/2014/main" id="{99E6A229-8A8D-4F43-A4ED-9B839EB6CD93}"/>
              </a:ext>
            </a:extLst>
          </p:cNvPr>
          <p:cNvCxnSpPr>
            <a:stCxn id="16" idx="7"/>
            <a:endCxn id="29" idx="3"/>
          </p:cNvCxnSpPr>
          <p:nvPr/>
        </p:nvCxnSpPr>
        <p:spPr>
          <a:xfrm flipV="1">
            <a:off x="10916520" y="2095654"/>
            <a:ext cx="539902" cy="196491"/>
          </a:xfrm>
          <a:prstGeom prst="line">
            <a:avLst/>
          </a:prstGeom>
        </p:spPr>
        <p:style>
          <a:lnRef idx="1">
            <a:schemeClr val="accent1"/>
          </a:lnRef>
          <a:fillRef idx="0">
            <a:schemeClr val="accent1"/>
          </a:fillRef>
          <a:effectRef idx="0">
            <a:schemeClr val="accent1"/>
          </a:effectRef>
          <a:fontRef idx="minor">
            <a:schemeClr val="tx1"/>
          </a:fontRef>
        </p:style>
      </p:cxnSp>
      <p:cxnSp>
        <p:nvCxnSpPr>
          <p:cNvPr id="162" name="Straight Connector 161">
            <a:extLst>
              <a:ext uri="{FF2B5EF4-FFF2-40B4-BE49-F238E27FC236}">
                <a16:creationId xmlns:a16="http://schemas.microsoft.com/office/drawing/2014/main" id="{EC774D33-8F4F-4BFF-BA91-2DA977349C31}"/>
              </a:ext>
            </a:extLst>
          </p:cNvPr>
          <p:cNvCxnSpPr>
            <a:stCxn id="29" idx="4"/>
            <a:endCxn id="13" idx="0"/>
          </p:cNvCxnSpPr>
          <p:nvPr/>
        </p:nvCxnSpPr>
        <p:spPr>
          <a:xfrm flipH="1">
            <a:off x="11258112" y="2106367"/>
            <a:ext cx="224173" cy="870604"/>
          </a:xfrm>
          <a:prstGeom prst="line">
            <a:avLst/>
          </a:prstGeom>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A4348E07-8890-4B34-BA4A-5FFB7B4047E4}"/>
              </a:ext>
            </a:extLst>
          </p:cNvPr>
          <p:cNvCxnSpPr>
            <a:stCxn id="13" idx="0"/>
            <a:endCxn id="17" idx="7"/>
          </p:cNvCxnSpPr>
          <p:nvPr/>
        </p:nvCxnSpPr>
        <p:spPr>
          <a:xfrm flipH="1">
            <a:off x="10916520" y="2976971"/>
            <a:ext cx="341592" cy="170665"/>
          </a:xfrm>
          <a:prstGeom prst="line">
            <a:avLst/>
          </a:prstGeom>
        </p:spPr>
        <p:style>
          <a:lnRef idx="1">
            <a:schemeClr val="accent1"/>
          </a:lnRef>
          <a:fillRef idx="0">
            <a:schemeClr val="accent1"/>
          </a:fillRef>
          <a:effectRef idx="0">
            <a:schemeClr val="accent1"/>
          </a:effectRef>
          <a:fontRef idx="minor">
            <a:schemeClr val="tx1"/>
          </a:fontRef>
        </p:style>
      </p:cxnSp>
      <p:cxnSp>
        <p:nvCxnSpPr>
          <p:cNvPr id="166" name="Straight Connector 165">
            <a:extLst>
              <a:ext uri="{FF2B5EF4-FFF2-40B4-BE49-F238E27FC236}">
                <a16:creationId xmlns:a16="http://schemas.microsoft.com/office/drawing/2014/main" id="{E30BF78F-BDBC-4CCA-8149-9BEF3C45136D}"/>
              </a:ext>
            </a:extLst>
          </p:cNvPr>
          <p:cNvCxnSpPr>
            <a:cxnSpLocks/>
            <a:stCxn id="17" idx="2"/>
            <a:endCxn id="18" idx="6"/>
          </p:cNvCxnSpPr>
          <p:nvPr/>
        </p:nvCxnSpPr>
        <p:spPr>
          <a:xfrm flipH="1">
            <a:off x="10314401" y="3173499"/>
            <a:ext cx="539680" cy="231893"/>
          </a:xfrm>
          <a:prstGeom prst="line">
            <a:avLst/>
          </a:prstGeom>
        </p:spPr>
        <p:style>
          <a:lnRef idx="1">
            <a:schemeClr val="accent1"/>
          </a:lnRef>
          <a:fillRef idx="0">
            <a:schemeClr val="accent1"/>
          </a:fillRef>
          <a:effectRef idx="0">
            <a:schemeClr val="accent1"/>
          </a:effectRef>
          <a:fontRef idx="minor">
            <a:schemeClr val="tx1"/>
          </a:fontRef>
        </p:style>
      </p:cxnSp>
      <p:cxnSp>
        <p:nvCxnSpPr>
          <p:cNvPr id="168" name="Straight Connector 167">
            <a:extLst>
              <a:ext uri="{FF2B5EF4-FFF2-40B4-BE49-F238E27FC236}">
                <a16:creationId xmlns:a16="http://schemas.microsoft.com/office/drawing/2014/main" id="{A01D62EE-1A55-434F-A6F3-3D46643B6453}"/>
              </a:ext>
            </a:extLst>
          </p:cNvPr>
          <p:cNvCxnSpPr>
            <a:cxnSpLocks/>
            <a:stCxn id="18" idx="7"/>
            <a:endCxn id="27" idx="3"/>
          </p:cNvCxnSpPr>
          <p:nvPr/>
        </p:nvCxnSpPr>
        <p:spPr>
          <a:xfrm flipV="1">
            <a:off x="10303688" y="2792698"/>
            <a:ext cx="422092" cy="5868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72" name="Straight Connector 171">
            <a:extLst>
              <a:ext uri="{FF2B5EF4-FFF2-40B4-BE49-F238E27FC236}">
                <a16:creationId xmlns:a16="http://schemas.microsoft.com/office/drawing/2014/main" id="{D307BBFA-D7FA-40B7-BA63-A4657C836E50}"/>
              </a:ext>
            </a:extLst>
          </p:cNvPr>
          <p:cNvCxnSpPr>
            <a:cxnSpLocks/>
            <a:stCxn id="16" idx="3"/>
            <a:endCxn id="13" idx="0"/>
          </p:cNvCxnSpPr>
          <p:nvPr/>
        </p:nvCxnSpPr>
        <p:spPr>
          <a:xfrm>
            <a:off x="10864794" y="2343871"/>
            <a:ext cx="393318" cy="6331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4" name="Straight Connector 173">
            <a:extLst>
              <a:ext uri="{FF2B5EF4-FFF2-40B4-BE49-F238E27FC236}">
                <a16:creationId xmlns:a16="http://schemas.microsoft.com/office/drawing/2014/main" id="{99340934-F969-4B5C-A382-ED7A253B0873}"/>
              </a:ext>
            </a:extLst>
          </p:cNvPr>
          <p:cNvCxnSpPr>
            <a:cxnSpLocks/>
            <a:stCxn id="27" idx="5"/>
            <a:endCxn id="17" idx="1"/>
          </p:cNvCxnSpPr>
          <p:nvPr/>
        </p:nvCxnSpPr>
        <p:spPr>
          <a:xfrm>
            <a:off x="10777506" y="2792698"/>
            <a:ext cx="87288" cy="354938"/>
          </a:xfrm>
          <a:prstGeom prst="line">
            <a:avLst/>
          </a:prstGeom>
        </p:spPr>
        <p:style>
          <a:lnRef idx="1">
            <a:schemeClr val="accent1"/>
          </a:lnRef>
          <a:fillRef idx="0">
            <a:schemeClr val="accent1"/>
          </a:fillRef>
          <a:effectRef idx="0">
            <a:schemeClr val="accent1"/>
          </a:effectRef>
          <a:fontRef idx="minor">
            <a:schemeClr val="tx1"/>
          </a:fontRef>
        </p:style>
      </p:cxnSp>
      <p:cxnSp>
        <p:nvCxnSpPr>
          <p:cNvPr id="176" name="Straight Connector 175">
            <a:extLst>
              <a:ext uri="{FF2B5EF4-FFF2-40B4-BE49-F238E27FC236}">
                <a16:creationId xmlns:a16="http://schemas.microsoft.com/office/drawing/2014/main" id="{521244EB-6AB3-4FA8-8C76-90A477FAA05C}"/>
              </a:ext>
            </a:extLst>
          </p:cNvPr>
          <p:cNvCxnSpPr>
            <a:cxnSpLocks/>
            <a:stCxn id="14" idx="4"/>
            <a:endCxn id="27" idx="0"/>
          </p:cNvCxnSpPr>
          <p:nvPr/>
        </p:nvCxnSpPr>
        <p:spPr>
          <a:xfrm>
            <a:off x="10751643" y="2302269"/>
            <a:ext cx="0" cy="42799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a:extLst>
              <a:ext uri="{FF2B5EF4-FFF2-40B4-BE49-F238E27FC236}">
                <a16:creationId xmlns:a16="http://schemas.microsoft.com/office/drawing/2014/main" id="{58F88C13-5FA4-4886-801A-DFFB25B33AB5}"/>
              </a:ext>
            </a:extLst>
          </p:cNvPr>
          <p:cNvCxnSpPr>
            <a:stCxn id="13" idx="0"/>
            <a:endCxn id="27" idx="5"/>
          </p:cNvCxnSpPr>
          <p:nvPr/>
        </p:nvCxnSpPr>
        <p:spPr>
          <a:xfrm flipH="1" flipV="1">
            <a:off x="10777506" y="2792698"/>
            <a:ext cx="480606" cy="184273"/>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a:extLst>
              <a:ext uri="{FF2B5EF4-FFF2-40B4-BE49-F238E27FC236}">
                <a16:creationId xmlns:a16="http://schemas.microsoft.com/office/drawing/2014/main" id="{3C3F0B63-5028-458E-9617-C3F5302D9712}"/>
              </a:ext>
            </a:extLst>
          </p:cNvPr>
          <p:cNvCxnSpPr>
            <a:stCxn id="14" idx="4"/>
            <a:endCxn id="18" idx="7"/>
          </p:cNvCxnSpPr>
          <p:nvPr/>
        </p:nvCxnSpPr>
        <p:spPr>
          <a:xfrm flipH="1">
            <a:off x="10303688" y="2302269"/>
            <a:ext cx="447955" cy="107726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a:extLst>
              <a:ext uri="{FF2B5EF4-FFF2-40B4-BE49-F238E27FC236}">
                <a16:creationId xmlns:a16="http://schemas.microsoft.com/office/drawing/2014/main" id="{1B9616CF-AFE3-4B6C-8A80-8454B35FC46C}"/>
              </a:ext>
            </a:extLst>
          </p:cNvPr>
          <p:cNvCxnSpPr>
            <a:stCxn id="17" idx="0"/>
            <a:endCxn id="29" idx="3"/>
          </p:cNvCxnSpPr>
          <p:nvPr/>
        </p:nvCxnSpPr>
        <p:spPr>
          <a:xfrm flipV="1">
            <a:off x="10890657" y="2095654"/>
            <a:ext cx="565765" cy="1041269"/>
          </a:xfrm>
          <a:prstGeom prst="line">
            <a:avLst/>
          </a:prstGeom>
        </p:spPr>
        <p:style>
          <a:lnRef idx="1">
            <a:schemeClr val="accent1"/>
          </a:lnRef>
          <a:fillRef idx="0">
            <a:schemeClr val="accent1"/>
          </a:fillRef>
          <a:effectRef idx="0">
            <a:schemeClr val="accent1"/>
          </a:effectRef>
          <a:fontRef idx="minor">
            <a:schemeClr val="tx1"/>
          </a:fontRef>
        </p:style>
      </p:cxnSp>
      <p:cxnSp>
        <p:nvCxnSpPr>
          <p:cNvPr id="185" name="Straight Connector 184">
            <a:extLst>
              <a:ext uri="{FF2B5EF4-FFF2-40B4-BE49-F238E27FC236}">
                <a16:creationId xmlns:a16="http://schemas.microsoft.com/office/drawing/2014/main" id="{05AEEAE4-D8CE-4AC9-922E-5BB69CA9D6E2}"/>
              </a:ext>
            </a:extLst>
          </p:cNvPr>
          <p:cNvCxnSpPr>
            <a:stCxn id="23" idx="5"/>
            <a:endCxn id="17" idx="1"/>
          </p:cNvCxnSpPr>
          <p:nvPr/>
        </p:nvCxnSpPr>
        <p:spPr>
          <a:xfrm>
            <a:off x="10230536" y="2622815"/>
            <a:ext cx="634258" cy="52482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7" name="Straight Connector 186">
            <a:extLst>
              <a:ext uri="{FF2B5EF4-FFF2-40B4-BE49-F238E27FC236}">
                <a16:creationId xmlns:a16="http://schemas.microsoft.com/office/drawing/2014/main" id="{FB52EBDA-CE8D-4BC6-B508-5CFFD400FAB0}"/>
              </a:ext>
            </a:extLst>
          </p:cNvPr>
          <p:cNvCxnSpPr>
            <a:cxnSpLocks/>
            <a:stCxn id="27" idx="6"/>
            <a:endCxn id="29" idx="3"/>
          </p:cNvCxnSpPr>
          <p:nvPr/>
        </p:nvCxnSpPr>
        <p:spPr>
          <a:xfrm flipV="1">
            <a:off x="10788219" y="2095654"/>
            <a:ext cx="668203" cy="67118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a:extLst>
              <a:ext uri="{FF2B5EF4-FFF2-40B4-BE49-F238E27FC236}">
                <a16:creationId xmlns:a16="http://schemas.microsoft.com/office/drawing/2014/main" id="{6AA59FF8-A71A-45B1-965C-EF27D5AD52F7}"/>
              </a:ext>
            </a:extLst>
          </p:cNvPr>
          <p:cNvCxnSpPr>
            <a:stCxn id="13" idx="0"/>
            <a:endCxn id="14" idx="5"/>
          </p:cNvCxnSpPr>
          <p:nvPr/>
        </p:nvCxnSpPr>
        <p:spPr>
          <a:xfrm flipH="1" flipV="1">
            <a:off x="10777506" y="2291556"/>
            <a:ext cx="480606" cy="685415"/>
          </a:xfrm>
          <a:prstGeom prst="line">
            <a:avLst/>
          </a:prstGeom>
        </p:spPr>
        <p:style>
          <a:lnRef idx="1">
            <a:schemeClr val="accent1"/>
          </a:lnRef>
          <a:fillRef idx="0">
            <a:schemeClr val="accent1"/>
          </a:fillRef>
          <a:effectRef idx="0">
            <a:schemeClr val="accent1"/>
          </a:effectRef>
          <a:fontRef idx="minor">
            <a:schemeClr val="tx1"/>
          </a:fontRef>
        </p:style>
      </p:cxnSp>
      <p:sp>
        <p:nvSpPr>
          <p:cNvPr id="190" name="Oval 189">
            <a:extLst>
              <a:ext uri="{FF2B5EF4-FFF2-40B4-BE49-F238E27FC236}">
                <a16:creationId xmlns:a16="http://schemas.microsoft.com/office/drawing/2014/main" id="{3215BA7A-CFE6-4BFB-B45D-5CD660908C25}"/>
              </a:ext>
            </a:extLst>
          </p:cNvPr>
          <p:cNvSpPr/>
          <p:nvPr/>
        </p:nvSpPr>
        <p:spPr>
          <a:xfrm>
            <a:off x="7337728" y="379441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190">
            <a:extLst>
              <a:ext uri="{FF2B5EF4-FFF2-40B4-BE49-F238E27FC236}">
                <a16:creationId xmlns:a16="http://schemas.microsoft.com/office/drawing/2014/main" id="{F04D3F65-523C-48FA-8F23-6E281C84BEE9}"/>
              </a:ext>
            </a:extLst>
          </p:cNvPr>
          <p:cNvSpPr/>
          <p:nvPr/>
        </p:nvSpPr>
        <p:spPr>
          <a:xfrm>
            <a:off x="9876244" y="157712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191">
            <a:extLst>
              <a:ext uri="{FF2B5EF4-FFF2-40B4-BE49-F238E27FC236}">
                <a16:creationId xmlns:a16="http://schemas.microsoft.com/office/drawing/2014/main" id="{14B6F4B9-2AB2-4475-B05A-45A0013B109A}"/>
              </a:ext>
            </a:extLst>
          </p:cNvPr>
          <p:cNvSpPr/>
          <p:nvPr/>
        </p:nvSpPr>
        <p:spPr>
          <a:xfrm>
            <a:off x="10832291" y="4406243"/>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192">
            <a:extLst>
              <a:ext uri="{FF2B5EF4-FFF2-40B4-BE49-F238E27FC236}">
                <a16:creationId xmlns:a16="http://schemas.microsoft.com/office/drawing/2014/main" id="{50EBC4EB-F840-4921-89CC-A387A8236A07}"/>
              </a:ext>
            </a:extLst>
          </p:cNvPr>
          <p:cNvSpPr/>
          <p:nvPr/>
        </p:nvSpPr>
        <p:spPr>
          <a:xfrm>
            <a:off x="11472580" y="4305298"/>
            <a:ext cx="73152" cy="7315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6" name="Straight Connector 195">
            <a:extLst>
              <a:ext uri="{FF2B5EF4-FFF2-40B4-BE49-F238E27FC236}">
                <a16:creationId xmlns:a16="http://schemas.microsoft.com/office/drawing/2014/main" id="{6E37387E-B7F0-49ED-B008-BB8E7A8AF21C}"/>
              </a:ext>
            </a:extLst>
          </p:cNvPr>
          <p:cNvCxnSpPr>
            <a:stCxn id="192" idx="6"/>
            <a:endCxn id="193" idx="2"/>
          </p:cNvCxnSpPr>
          <p:nvPr/>
        </p:nvCxnSpPr>
        <p:spPr>
          <a:xfrm flipV="1">
            <a:off x="10905443" y="4341874"/>
            <a:ext cx="567137" cy="100945"/>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97" name="Content Placeholder 2">
                <a:extLst>
                  <a:ext uri="{FF2B5EF4-FFF2-40B4-BE49-F238E27FC236}">
                    <a16:creationId xmlns:a16="http://schemas.microsoft.com/office/drawing/2014/main" id="{DB39AE10-B8A7-44A7-A8CD-6607522A9B93}"/>
                  </a:ext>
                </a:extLst>
              </p:cNvPr>
              <p:cNvSpPr txBox="1">
                <a:spLocks/>
              </p:cNvSpPr>
              <p:nvPr/>
            </p:nvSpPr>
            <p:spPr>
              <a:xfrm>
                <a:off x="488156" y="4680981"/>
                <a:ext cx="5029867" cy="1081241"/>
              </a:xfrm>
              <a:prstGeom prst="rect">
                <a:avLst/>
              </a:prstGeom>
            </p:spPr>
            <p:txBody>
              <a:bodyPr vert="horz" lIns="0" tIns="45720" rIns="0" bIns="45720" rtlCol="0" anchor="t">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Increase </a:t>
                </a:r>
                <a14:m>
                  <m:oMath xmlns:m="http://schemas.openxmlformats.org/officeDocument/2006/math">
                    <m:r>
                      <a:rPr lang="en-US" sz="2400" b="0" i="1" smtClean="0">
                        <a:latin typeface="Cambria Math" panose="02040503050406030204" pitchFamily="18" charset="0"/>
                        <a:ea typeface="+mn-lt"/>
                        <a:cs typeface="+mn-lt"/>
                      </a:rPr>
                      <m:t>𝜖</m:t>
                    </m:r>
                  </m:oMath>
                </a14:m>
                <a:r>
                  <a:rPr lang="en-US" sz="2400" dirty="0">
                    <a:latin typeface="Calibri Light"/>
                    <a:ea typeface="+mn-lt"/>
                    <a:cs typeface="+mn-lt"/>
                  </a:rPr>
                  <a:t> until </a:t>
                </a:r>
                <a14:m>
                  <m:oMath xmlns:m="http://schemas.openxmlformats.org/officeDocument/2006/math">
                    <m:r>
                      <a:rPr lang="en-US" sz="2400" b="0" i="1" smtClean="0">
                        <a:latin typeface="Cambria Math" panose="02040503050406030204" pitchFamily="18" charset="0"/>
                        <a:ea typeface="+mn-lt"/>
                        <a:cs typeface="+mn-lt"/>
                      </a:rPr>
                      <m:t>𝑀</m:t>
                    </m:r>
                  </m:oMath>
                </a14:m>
                <a:r>
                  <a:rPr lang="en-US" sz="2400" dirty="0">
                    <a:latin typeface="Calibri Light"/>
                    <a:ea typeface="+mn-lt"/>
                    <a:cs typeface="+mn-lt"/>
                  </a:rPr>
                  <a:t> large cliques of size  </a:t>
                </a:r>
                <a14:m>
                  <m:oMath xmlns:m="http://schemas.openxmlformats.org/officeDocument/2006/math">
                    <m:r>
                      <a:rPr lang="en-US" sz="2400" b="0" i="1" smtClean="0">
                        <a:latin typeface="Cambria Math" panose="02040503050406030204" pitchFamily="18" charset="0"/>
                        <a:ea typeface="+mn-lt"/>
                        <a:cs typeface="+mn-lt"/>
                      </a:rPr>
                      <m:t>&gt;(1−</m:t>
                    </m:r>
                    <m:r>
                      <a:rPr lang="en-US" sz="2400" b="0" i="1" smtClean="0">
                        <a:latin typeface="Cambria Math" panose="02040503050406030204" pitchFamily="18" charset="0"/>
                        <a:ea typeface="+mn-lt"/>
                        <a:cs typeface="+mn-lt"/>
                      </a:rPr>
                      <m:t>𝛼</m:t>
                    </m:r>
                    <m:r>
                      <a:rPr lang="en-US" sz="2400" b="0" i="1" smtClean="0">
                        <a:latin typeface="Cambria Math" panose="02040503050406030204" pitchFamily="18" charset="0"/>
                        <a:ea typeface="+mn-lt"/>
                        <a:cs typeface="+mn-lt"/>
                      </a:rPr>
                      <m:t>)</m:t>
                    </m:r>
                    <m:f>
                      <m:fPr>
                        <m:ctrlPr>
                          <a:rPr lang="en-US" sz="2400" b="0" i="1" smtClean="0">
                            <a:latin typeface="Cambria Math" panose="02040503050406030204" pitchFamily="18" charset="0"/>
                            <a:ea typeface="+mn-lt"/>
                            <a:cs typeface="+mn-lt"/>
                          </a:rPr>
                        </m:ctrlPr>
                      </m:fPr>
                      <m:num>
                        <m:r>
                          <a:rPr lang="en-US" sz="2400" b="0" i="1" smtClean="0">
                            <a:latin typeface="Cambria Math" panose="02040503050406030204" pitchFamily="18" charset="0"/>
                            <a:ea typeface="+mn-lt"/>
                            <a:cs typeface="+mn-lt"/>
                          </a:rPr>
                          <m:t>𝑁</m:t>
                        </m:r>
                      </m:num>
                      <m:den>
                        <m:r>
                          <a:rPr lang="en-US" sz="2400" b="0" i="1" smtClean="0">
                            <a:latin typeface="Cambria Math" panose="02040503050406030204" pitchFamily="18" charset="0"/>
                            <a:ea typeface="+mn-lt"/>
                            <a:cs typeface="+mn-lt"/>
                          </a:rPr>
                          <m:t>𝑀</m:t>
                        </m:r>
                      </m:den>
                    </m:f>
                  </m:oMath>
                </a14:m>
                <a:r>
                  <a:rPr lang="en-US" sz="2400" dirty="0">
                    <a:latin typeface="Calibri Light"/>
                    <a:ea typeface="+mn-lt"/>
                    <a:cs typeface="+mn-lt"/>
                  </a:rPr>
                  <a:t>  form</a:t>
                </a:r>
              </a:p>
            </p:txBody>
          </p:sp>
        </mc:Choice>
        <mc:Fallback xmlns="">
          <p:sp>
            <p:nvSpPr>
              <p:cNvPr id="197" name="Content Placeholder 2">
                <a:extLst>
                  <a:ext uri="{FF2B5EF4-FFF2-40B4-BE49-F238E27FC236}">
                    <a16:creationId xmlns:a16="http://schemas.microsoft.com/office/drawing/2014/main" id="{DB39AE10-B8A7-44A7-A8CD-6607522A9B93}"/>
                  </a:ext>
                </a:extLst>
              </p:cNvPr>
              <p:cNvSpPr txBox="1">
                <a:spLocks noRot="1" noChangeAspect="1" noMove="1" noResize="1" noEditPoints="1" noAdjustHandles="1" noChangeArrowheads="1" noChangeShapeType="1" noTextEdit="1"/>
              </p:cNvSpPr>
              <p:nvPr/>
            </p:nvSpPr>
            <p:spPr>
              <a:xfrm>
                <a:off x="488156" y="4680981"/>
                <a:ext cx="5029867" cy="1081241"/>
              </a:xfrm>
              <a:prstGeom prst="rect">
                <a:avLst/>
              </a:prstGeom>
              <a:blipFill>
                <a:blip r:embed="rId4"/>
                <a:stretch>
                  <a:fillRect l="-3515" t="-4520" r="-4000"/>
                </a:stretch>
              </a:blipFill>
            </p:spPr>
            <p:txBody>
              <a:bodyPr/>
              <a:lstStyle/>
              <a:p>
                <a:r>
                  <a:rPr lang="en-US">
                    <a:noFill/>
                  </a:rPr>
                  <a:t> </a:t>
                </a:r>
              </a:p>
            </p:txBody>
          </p:sp>
        </mc:Fallback>
      </mc:AlternateContent>
      <p:cxnSp>
        <p:nvCxnSpPr>
          <p:cNvPr id="199" name="Straight Connector 198">
            <a:extLst>
              <a:ext uri="{FF2B5EF4-FFF2-40B4-BE49-F238E27FC236}">
                <a16:creationId xmlns:a16="http://schemas.microsoft.com/office/drawing/2014/main" id="{0D9C3195-0A4A-40A2-9EF8-DBC72E585697}"/>
              </a:ext>
            </a:extLst>
          </p:cNvPr>
          <p:cNvCxnSpPr>
            <a:stCxn id="16" idx="4"/>
            <a:endCxn id="17" idx="0"/>
          </p:cNvCxnSpPr>
          <p:nvPr/>
        </p:nvCxnSpPr>
        <p:spPr>
          <a:xfrm>
            <a:off x="10890657" y="2354584"/>
            <a:ext cx="0" cy="782339"/>
          </a:xfrm>
          <a:prstGeom prst="line">
            <a:avLst/>
          </a:prstGeom>
        </p:spPr>
        <p:style>
          <a:lnRef idx="1">
            <a:schemeClr val="accent1"/>
          </a:lnRef>
          <a:fillRef idx="0">
            <a:schemeClr val="accent1"/>
          </a:fillRef>
          <a:effectRef idx="0">
            <a:schemeClr val="accent1"/>
          </a:effectRef>
          <a:fontRef idx="minor">
            <a:schemeClr val="tx1"/>
          </a:fontRef>
        </p:style>
      </p:cxnSp>
      <p:sp>
        <p:nvSpPr>
          <p:cNvPr id="32" name="Freeform: Shape 31">
            <a:extLst>
              <a:ext uri="{FF2B5EF4-FFF2-40B4-BE49-F238E27FC236}">
                <a16:creationId xmlns:a16="http://schemas.microsoft.com/office/drawing/2014/main" id="{8DF3A5EC-6952-4E5E-9030-450561AF1552}"/>
              </a:ext>
            </a:extLst>
          </p:cNvPr>
          <p:cNvSpPr/>
          <p:nvPr/>
        </p:nvSpPr>
        <p:spPr>
          <a:xfrm>
            <a:off x="1762125" y="5581651"/>
            <a:ext cx="95250" cy="242008"/>
          </a:xfrm>
          <a:custGeom>
            <a:avLst/>
            <a:gdLst>
              <a:gd name="connsiteX0" fmla="*/ 0 w 1104900"/>
              <a:gd name="connsiteY0" fmla="*/ 571500 h 605449"/>
              <a:gd name="connsiteX1" fmla="*/ 962025 w 1104900"/>
              <a:gd name="connsiteY1" fmla="*/ 542925 h 605449"/>
              <a:gd name="connsiteX2" fmla="*/ 1104900 w 1104900"/>
              <a:gd name="connsiteY2" fmla="*/ 0 h 605449"/>
            </a:gdLst>
            <a:ahLst/>
            <a:cxnLst>
              <a:cxn ang="0">
                <a:pos x="connsiteX0" y="connsiteY0"/>
              </a:cxn>
              <a:cxn ang="0">
                <a:pos x="connsiteX1" y="connsiteY1"/>
              </a:cxn>
              <a:cxn ang="0">
                <a:pos x="connsiteX2" y="connsiteY2"/>
              </a:cxn>
            </a:cxnLst>
            <a:rect l="l" t="t" r="r" b="b"/>
            <a:pathLst>
              <a:path w="1104900" h="605449">
                <a:moveTo>
                  <a:pt x="0" y="571500"/>
                </a:moveTo>
                <a:cubicBezTo>
                  <a:pt x="388937" y="604837"/>
                  <a:pt x="777875" y="638175"/>
                  <a:pt x="962025" y="542925"/>
                </a:cubicBezTo>
                <a:cubicBezTo>
                  <a:pt x="1146175" y="447675"/>
                  <a:pt x="1066800" y="66675"/>
                  <a:pt x="1104900" y="0"/>
                </a:cubicBezTo>
              </a:path>
            </a:pathLst>
          </a:custGeom>
          <a:noFill/>
          <a:ln>
            <a:solidFill>
              <a:schemeClr val="tx1"/>
            </a:solidFill>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11" name="TextBox 110">
                <a:extLst>
                  <a:ext uri="{FF2B5EF4-FFF2-40B4-BE49-F238E27FC236}">
                    <a16:creationId xmlns:a16="http://schemas.microsoft.com/office/drawing/2014/main" id="{80021064-C03F-420A-8BCE-FCD7AF5C4318}"/>
                  </a:ext>
                </a:extLst>
              </p:cNvPr>
              <p:cNvSpPr txBox="1"/>
              <p:nvPr/>
            </p:nvSpPr>
            <p:spPr>
              <a:xfrm>
                <a:off x="584362" y="5660517"/>
                <a:ext cx="129719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0&lt;</m:t>
                      </m:r>
                      <m:r>
                        <a:rPr lang="en-US" b="0" i="1" smtClean="0">
                          <a:latin typeface="Cambria Math" panose="02040503050406030204" pitchFamily="18" charset="0"/>
                        </a:rPr>
                        <m:t>𝛼</m:t>
                      </m:r>
                      <m:r>
                        <a:rPr lang="en-US" b="0" i="1" smtClean="0">
                          <a:latin typeface="Cambria Math" panose="02040503050406030204" pitchFamily="18" charset="0"/>
                        </a:rPr>
                        <m:t>&lt;1</m:t>
                      </m:r>
                    </m:oMath>
                  </m:oMathPara>
                </a14:m>
                <a:endParaRPr lang="en-US" dirty="0"/>
              </a:p>
            </p:txBody>
          </p:sp>
        </mc:Choice>
        <mc:Fallback xmlns="">
          <p:sp>
            <p:nvSpPr>
              <p:cNvPr id="111" name="TextBox 110">
                <a:extLst>
                  <a:ext uri="{FF2B5EF4-FFF2-40B4-BE49-F238E27FC236}">
                    <a16:creationId xmlns:a16="http://schemas.microsoft.com/office/drawing/2014/main" id="{80021064-C03F-420A-8BCE-FCD7AF5C4318}"/>
                  </a:ext>
                </a:extLst>
              </p:cNvPr>
              <p:cNvSpPr txBox="1">
                <a:spLocks noRot="1" noChangeAspect="1" noMove="1" noResize="1" noEditPoints="1" noAdjustHandles="1" noChangeArrowheads="1" noChangeShapeType="1" noTextEdit="1"/>
              </p:cNvSpPr>
              <p:nvPr/>
            </p:nvSpPr>
            <p:spPr>
              <a:xfrm>
                <a:off x="584362" y="5660517"/>
                <a:ext cx="1297195" cy="369332"/>
              </a:xfrm>
              <a:prstGeom prst="rect">
                <a:avLst/>
              </a:prstGeom>
              <a:blipFill>
                <a:blip r:embed="rId5"/>
                <a:stretch>
                  <a:fillRect/>
                </a:stretch>
              </a:blipFill>
            </p:spPr>
            <p:txBody>
              <a:bodyPr/>
              <a:lstStyle/>
              <a:p>
                <a:r>
                  <a:rPr lang="en-US">
                    <a:noFill/>
                  </a:rPr>
                  <a:t> </a:t>
                </a:r>
              </a:p>
            </p:txBody>
          </p:sp>
        </mc:Fallback>
      </mc:AlternateContent>
      <p:sp>
        <p:nvSpPr>
          <p:cNvPr id="182" name="TextBox 181">
            <a:extLst>
              <a:ext uri="{FF2B5EF4-FFF2-40B4-BE49-F238E27FC236}">
                <a16:creationId xmlns:a16="http://schemas.microsoft.com/office/drawing/2014/main" id="{C7B8760F-C158-4DE5-83BA-84F41E7A7079}"/>
              </a:ext>
            </a:extLst>
          </p:cNvPr>
          <p:cNvSpPr txBox="1"/>
          <p:nvPr/>
        </p:nvSpPr>
        <p:spPr>
          <a:xfrm>
            <a:off x="2306144" y="5762222"/>
            <a:ext cx="3396917" cy="369332"/>
          </a:xfrm>
          <a:prstGeom prst="rect">
            <a:avLst/>
          </a:prstGeom>
          <a:noFill/>
        </p:spPr>
        <p:txBody>
          <a:bodyPr wrap="square" rtlCol="0">
            <a:spAutoFit/>
          </a:bodyPr>
          <a:lstStyle/>
          <a:p>
            <a:r>
              <a:rPr lang="en-US" dirty="0"/>
              <a:t>expected # contigs per species</a:t>
            </a:r>
          </a:p>
        </p:txBody>
      </p:sp>
      <p:sp>
        <p:nvSpPr>
          <p:cNvPr id="184" name="Freeform: Shape 183">
            <a:extLst>
              <a:ext uri="{FF2B5EF4-FFF2-40B4-BE49-F238E27FC236}">
                <a16:creationId xmlns:a16="http://schemas.microsoft.com/office/drawing/2014/main" id="{54B8543C-8FAA-4466-8708-D373302B8452}"/>
              </a:ext>
            </a:extLst>
          </p:cNvPr>
          <p:cNvSpPr/>
          <p:nvPr/>
        </p:nvSpPr>
        <p:spPr>
          <a:xfrm>
            <a:off x="2210894" y="5653999"/>
            <a:ext cx="95250" cy="292889"/>
          </a:xfrm>
          <a:custGeom>
            <a:avLst/>
            <a:gdLst>
              <a:gd name="connsiteX0" fmla="*/ 97482 w 418494"/>
              <a:gd name="connsiteY0" fmla="*/ 0 h 758758"/>
              <a:gd name="connsiteX1" fmla="*/ 19660 w 418494"/>
              <a:gd name="connsiteY1" fmla="*/ 544749 h 758758"/>
              <a:gd name="connsiteX2" fmla="*/ 418494 w 418494"/>
              <a:gd name="connsiteY2" fmla="*/ 758758 h 758758"/>
            </a:gdLst>
            <a:ahLst/>
            <a:cxnLst>
              <a:cxn ang="0">
                <a:pos x="connsiteX0" y="connsiteY0"/>
              </a:cxn>
              <a:cxn ang="0">
                <a:pos x="connsiteX1" y="connsiteY1"/>
              </a:cxn>
              <a:cxn ang="0">
                <a:pos x="connsiteX2" y="connsiteY2"/>
              </a:cxn>
            </a:cxnLst>
            <a:rect l="l" t="t" r="r" b="b"/>
            <a:pathLst>
              <a:path w="418494" h="758758">
                <a:moveTo>
                  <a:pt x="97482" y="0"/>
                </a:moveTo>
                <a:cubicBezTo>
                  <a:pt x="31820" y="209144"/>
                  <a:pt x="-33842" y="418289"/>
                  <a:pt x="19660" y="544749"/>
                </a:cubicBezTo>
                <a:cubicBezTo>
                  <a:pt x="73162" y="671209"/>
                  <a:pt x="316353" y="711741"/>
                  <a:pt x="418494" y="758758"/>
                </a:cubicBezTo>
              </a:path>
            </a:pathLst>
          </a:custGeom>
          <a:noFill/>
          <a:ln>
            <a:solidFill>
              <a:schemeClr val="tx1"/>
            </a:solidFill>
            <a:headEnd type="triangle"/>
            <a:tailEnd type="non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106" name="Content Placeholder 2">
                <a:extLst>
                  <a:ext uri="{FF2B5EF4-FFF2-40B4-BE49-F238E27FC236}">
                    <a16:creationId xmlns:a16="http://schemas.microsoft.com/office/drawing/2014/main" id="{B5FD5725-3F57-427E-B632-C00F63318F85}"/>
                  </a:ext>
                </a:extLst>
              </p:cNvPr>
              <p:cNvSpPr txBox="1">
                <a:spLocks/>
              </p:cNvSpPr>
              <p:nvPr/>
            </p:nvSpPr>
            <p:spPr>
              <a:xfrm>
                <a:off x="488156" y="3724471"/>
                <a:ext cx="5578660" cy="1035702"/>
              </a:xfrm>
              <a:prstGeom prst="rect">
                <a:avLst/>
              </a:prstGeom>
            </p:spPr>
            <p:txBody>
              <a:bodyPr vert="horz" lIns="0" tIns="45720" rIns="0" bIns="45720" rtlCol="0" anchor="t">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lnSpc>
                    <a:spcPct val="100000"/>
                  </a:lnSpc>
                  <a:spcBef>
                    <a:spcPts val="0"/>
                  </a:spcBef>
                  <a:spcAft>
                    <a:spcPts val="0"/>
                  </a:spcAft>
                  <a:buFont typeface="Courier New,monospace" panose="020F0502020204030204" pitchFamily="34" charset="0"/>
                  <a:buChar char="o"/>
                </a:pPr>
                <a:r>
                  <a:rPr lang="en-US" sz="2400" dirty="0">
                    <a:latin typeface="Calibri Light"/>
                    <a:ea typeface="+mn-lt"/>
                    <a:cs typeface="+mn-lt"/>
                  </a:rPr>
                  <a:t>Form edges if </a:t>
                </a:r>
                <a14:m>
                  <m:oMath xmlns:m="http://schemas.openxmlformats.org/officeDocument/2006/math">
                    <m:sSub>
                      <m:sSubPr>
                        <m:ctrlPr>
                          <a:rPr lang="en-US" sz="2400" b="0" i="1" smtClean="0">
                            <a:latin typeface="Cambria Math" panose="02040503050406030204" pitchFamily="18" charset="0"/>
                            <a:ea typeface="+mn-lt"/>
                            <a:cs typeface="+mn-lt"/>
                          </a:rPr>
                        </m:ctrlPr>
                      </m:sSubPr>
                      <m:e>
                        <m:r>
                          <a:rPr lang="en-US" sz="2400" b="0" i="1" smtClean="0">
                            <a:latin typeface="Cambria Math" panose="02040503050406030204" pitchFamily="18" charset="0"/>
                            <a:ea typeface="+mn-lt"/>
                            <a:cs typeface="+mn-lt"/>
                          </a:rPr>
                          <m:t>ℓ</m:t>
                        </m:r>
                      </m:e>
                      <m:sub>
                        <m:r>
                          <a:rPr lang="en-US" sz="2400" b="0" i="1" smtClean="0">
                            <a:latin typeface="Cambria Math" panose="02040503050406030204" pitchFamily="18" charset="0"/>
                            <a:ea typeface="+mn-lt"/>
                            <a:cs typeface="+mn-lt"/>
                          </a:rPr>
                          <m:t>1</m:t>
                        </m:r>
                      </m:sub>
                    </m:sSub>
                  </m:oMath>
                </a14:m>
                <a:r>
                  <a:rPr lang="en-US" sz="2400" dirty="0">
                    <a:latin typeface="Calibri Light"/>
                    <a:ea typeface="+mn-lt"/>
                    <a:cs typeface="+mn-lt"/>
                  </a:rPr>
                  <a:t> distance is less than </a:t>
                </a:r>
                <a14:m>
                  <m:oMath xmlns:m="http://schemas.openxmlformats.org/officeDocument/2006/math">
                    <m:r>
                      <a:rPr lang="en-US" sz="2400" b="0" i="1" smtClean="0">
                        <a:latin typeface="Cambria Math" panose="02040503050406030204" pitchFamily="18" charset="0"/>
                        <a:ea typeface="+mn-lt"/>
                        <a:cs typeface="+mn-lt"/>
                      </a:rPr>
                      <m:t>𝜖</m:t>
                    </m:r>
                  </m:oMath>
                </a14:m>
                <a:endParaRPr lang="en-US" sz="2400" dirty="0">
                  <a:latin typeface="Calibri Light"/>
                  <a:ea typeface="+mn-lt"/>
                  <a:cs typeface="+mn-lt"/>
                </a:endParaRPr>
              </a:p>
              <a:p>
                <a:pPr marL="578358" lvl="1" indent="-285750">
                  <a:lnSpc>
                    <a:spcPct val="100000"/>
                  </a:lnSpc>
                  <a:spcBef>
                    <a:spcPts val="0"/>
                  </a:spcBef>
                  <a:spcAft>
                    <a:spcPts val="0"/>
                  </a:spcAft>
                  <a:buFont typeface="Courier New,monospace" panose="020F0502020204030204" pitchFamily="34" charset="0"/>
                  <a:buChar char="o"/>
                </a:pPr>
                <a:r>
                  <a:rPr lang="en-US" sz="2200" dirty="0">
                    <a:latin typeface="Calibri Light"/>
                    <a:ea typeface="+mn-lt"/>
                    <a:cs typeface="+mn-lt"/>
                  </a:rPr>
                  <a:t>Start </a:t>
                </a:r>
                <a14:m>
                  <m:oMath xmlns:m="http://schemas.openxmlformats.org/officeDocument/2006/math">
                    <m:r>
                      <a:rPr lang="en-US" sz="2200" b="0" i="1" smtClean="0">
                        <a:latin typeface="Cambria Math" panose="02040503050406030204" pitchFamily="18" charset="0"/>
                        <a:ea typeface="+mn-lt"/>
                        <a:cs typeface="+mn-lt"/>
                      </a:rPr>
                      <m:t>𝜖</m:t>
                    </m:r>
                  </m:oMath>
                </a14:m>
                <a:r>
                  <a:rPr lang="en-US" sz="2200" dirty="0">
                    <a:latin typeface="Calibri Light"/>
                    <a:ea typeface="+mn-lt"/>
                    <a:cs typeface="+mn-lt"/>
                  </a:rPr>
                  <a:t> at minimum </a:t>
                </a:r>
              </a:p>
            </p:txBody>
          </p:sp>
        </mc:Choice>
        <mc:Fallback xmlns="">
          <p:sp>
            <p:nvSpPr>
              <p:cNvPr id="106" name="Content Placeholder 2">
                <a:extLst>
                  <a:ext uri="{FF2B5EF4-FFF2-40B4-BE49-F238E27FC236}">
                    <a16:creationId xmlns:a16="http://schemas.microsoft.com/office/drawing/2014/main" id="{B5FD5725-3F57-427E-B632-C00F63318F85}"/>
                  </a:ext>
                </a:extLst>
              </p:cNvPr>
              <p:cNvSpPr txBox="1">
                <a:spLocks noRot="1" noChangeAspect="1" noMove="1" noResize="1" noEditPoints="1" noAdjustHandles="1" noChangeArrowheads="1" noChangeShapeType="1" noTextEdit="1"/>
              </p:cNvSpPr>
              <p:nvPr/>
            </p:nvSpPr>
            <p:spPr>
              <a:xfrm>
                <a:off x="488156" y="3724471"/>
                <a:ext cx="5578660" cy="1035702"/>
              </a:xfrm>
              <a:prstGeom prst="rect">
                <a:avLst/>
              </a:prstGeom>
              <a:blipFill>
                <a:blip r:embed="rId6"/>
                <a:stretch>
                  <a:fillRect l="-3169" t="-4706"/>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7" name="TextBox 106">
                <a:extLst>
                  <a:ext uri="{FF2B5EF4-FFF2-40B4-BE49-F238E27FC236}">
                    <a16:creationId xmlns:a16="http://schemas.microsoft.com/office/drawing/2014/main" id="{2525847A-2EF6-42B4-B6C9-AFC6C9E935A3}"/>
                  </a:ext>
                </a:extLst>
              </p:cNvPr>
              <p:cNvSpPr txBox="1"/>
              <p:nvPr/>
            </p:nvSpPr>
            <p:spPr>
              <a:xfrm>
                <a:off x="10047593" y="199390"/>
                <a:ext cx="1422395"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𝑀</m:t>
                    </m:r>
                  </m:oMath>
                </a14:m>
                <a:r>
                  <a:rPr lang="en-US" dirty="0"/>
                  <a:t> species</a:t>
                </a:r>
              </a:p>
            </p:txBody>
          </p:sp>
        </mc:Choice>
        <mc:Fallback xmlns="">
          <p:sp>
            <p:nvSpPr>
              <p:cNvPr id="107" name="TextBox 106">
                <a:extLst>
                  <a:ext uri="{FF2B5EF4-FFF2-40B4-BE49-F238E27FC236}">
                    <a16:creationId xmlns:a16="http://schemas.microsoft.com/office/drawing/2014/main" id="{2525847A-2EF6-42B4-B6C9-AFC6C9E935A3}"/>
                  </a:ext>
                </a:extLst>
              </p:cNvPr>
              <p:cNvSpPr txBox="1">
                <a:spLocks noRot="1" noChangeAspect="1" noMove="1" noResize="1" noEditPoints="1" noAdjustHandles="1" noChangeArrowheads="1" noChangeShapeType="1" noTextEdit="1"/>
              </p:cNvSpPr>
              <p:nvPr/>
            </p:nvSpPr>
            <p:spPr>
              <a:xfrm>
                <a:off x="10047593" y="199390"/>
                <a:ext cx="1422395" cy="369332"/>
              </a:xfrm>
              <a:prstGeom prst="rect">
                <a:avLst/>
              </a:prstGeom>
              <a:blipFill>
                <a:blip r:embed="rId7"/>
                <a:stretch>
                  <a:fillRect t="-10000"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9" name="TextBox 108">
                <a:extLst>
                  <a:ext uri="{FF2B5EF4-FFF2-40B4-BE49-F238E27FC236}">
                    <a16:creationId xmlns:a16="http://schemas.microsoft.com/office/drawing/2014/main" id="{D98E2996-B3FD-4262-B894-21E000B6EC11}"/>
                  </a:ext>
                </a:extLst>
              </p:cNvPr>
              <p:cNvSpPr txBox="1"/>
              <p:nvPr/>
            </p:nvSpPr>
            <p:spPr>
              <a:xfrm>
                <a:off x="10031270" y="517525"/>
                <a:ext cx="1083743" cy="369332"/>
              </a:xfrm>
              <a:prstGeom prst="rect">
                <a:avLst/>
              </a:prstGeom>
              <a:noFill/>
            </p:spPr>
            <p:txBody>
              <a:bodyPr wrap="square" rtlCol="0">
                <a:spAutoFit/>
              </a:bodyPr>
              <a:lstStyle/>
              <a:p>
                <a14:m>
                  <m:oMath xmlns:m="http://schemas.openxmlformats.org/officeDocument/2006/math">
                    <m:r>
                      <a:rPr lang="en-US" b="0" i="1" smtClean="0">
                        <a:latin typeface="Cambria Math" panose="02040503050406030204" pitchFamily="18" charset="0"/>
                      </a:rPr>
                      <m:t>𝑁</m:t>
                    </m:r>
                  </m:oMath>
                </a14:m>
                <a:r>
                  <a:rPr lang="en-US" dirty="0"/>
                  <a:t> contigs</a:t>
                </a:r>
              </a:p>
            </p:txBody>
          </p:sp>
        </mc:Choice>
        <mc:Fallback xmlns="">
          <p:sp>
            <p:nvSpPr>
              <p:cNvPr id="109" name="TextBox 108">
                <a:extLst>
                  <a:ext uri="{FF2B5EF4-FFF2-40B4-BE49-F238E27FC236}">
                    <a16:creationId xmlns:a16="http://schemas.microsoft.com/office/drawing/2014/main" id="{D98E2996-B3FD-4262-B894-21E000B6EC11}"/>
                  </a:ext>
                </a:extLst>
              </p:cNvPr>
              <p:cNvSpPr txBox="1">
                <a:spLocks noRot="1" noChangeAspect="1" noMove="1" noResize="1" noEditPoints="1" noAdjustHandles="1" noChangeArrowheads="1" noChangeShapeType="1" noTextEdit="1"/>
              </p:cNvSpPr>
              <p:nvPr/>
            </p:nvSpPr>
            <p:spPr>
              <a:xfrm>
                <a:off x="10031270" y="517525"/>
                <a:ext cx="1083743" cy="369332"/>
              </a:xfrm>
              <a:prstGeom prst="rect">
                <a:avLst/>
              </a:prstGeom>
              <a:blipFill>
                <a:blip r:embed="rId8"/>
                <a:stretch>
                  <a:fillRect t="-10000" r="-5085" b="-26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3" name="TextBox 112">
                <a:extLst>
                  <a:ext uri="{FF2B5EF4-FFF2-40B4-BE49-F238E27FC236}">
                    <a16:creationId xmlns:a16="http://schemas.microsoft.com/office/drawing/2014/main" id="{77261175-EA11-46C3-9D13-D7EE1B0C31F4}"/>
                  </a:ext>
                </a:extLst>
              </p:cNvPr>
              <p:cNvSpPr txBox="1"/>
              <p:nvPr/>
            </p:nvSpPr>
            <p:spPr>
              <a:xfrm>
                <a:off x="10019078" y="879932"/>
                <a:ext cx="131323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𝐿</m:t>
                      </m:r>
                      <m:r>
                        <a:rPr lang="en-US" b="0" i="1" smtClean="0">
                          <a:latin typeface="Cambria Math" panose="02040503050406030204" pitchFamily="18" charset="0"/>
                        </a:rPr>
                        <m:t>=</m:t>
                      </m:r>
                      <m:acc>
                        <m:accPr>
                          <m:chr m:val="̅"/>
                          <m:ctrlPr>
                            <a:rPr lang="en-US" b="0" i="1" smtClean="0">
                              <a:latin typeface="Cambria Math" panose="02040503050406030204" pitchFamily="18" charset="0"/>
                            </a:rPr>
                          </m:ctrlPr>
                        </m:accPr>
                        <m:e>
                          <m:r>
                            <a:rPr lang="en-US" b="0" i="1" smtClean="0">
                              <a:latin typeface="Cambria Math" panose="02040503050406030204" pitchFamily="18" charset="0"/>
                            </a:rPr>
                            <m:t>𝐿</m:t>
                          </m:r>
                        </m:e>
                      </m:acc>
                      <m:func>
                        <m:funcPr>
                          <m:ctrlPr>
                            <a:rPr lang="en-US" b="0" i="1" smtClean="0">
                              <a:latin typeface="Cambria Math" panose="02040503050406030204" pitchFamily="18" charset="0"/>
                            </a:rPr>
                          </m:ctrlPr>
                        </m:funcPr>
                        <m:fName>
                          <m:r>
                            <m:rPr>
                              <m:sty m:val="p"/>
                            </m:rPr>
                            <a:rPr lang="en-US" b="0" i="0" smtClean="0">
                              <a:latin typeface="Cambria Math" panose="02040503050406030204" pitchFamily="18" charset="0"/>
                            </a:rPr>
                            <m:t>log</m:t>
                          </m:r>
                        </m:fName>
                        <m:e>
                          <m:r>
                            <a:rPr lang="en-US" b="0" i="1" smtClean="0">
                              <a:latin typeface="Cambria Math" panose="02040503050406030204" pitchFamily="18" charset="0"/>
                            </a:rPr>
                            <m:t>𝑁</m:t>
                          </m:r>
                        </m:e>
                      </m:func>
                    </m:oMath>
                  </m:oMathPara>
                </a14:m>
                <a:endParaRPr lang="en-US" dirty="0"/>
              </a:p>
            </p:txBody>
          </p:sp>
        </mc:Choice>
        <mc:Fallback xmlns="">
          <p:sp>
            <p:nvSpPr>
              <p:cNvPr id="113" name="TextBox 112">
                <a:extLst>
                  <a:ext uri="{FF2B5EF4-FFF2-40B4-BE49-F238E27FC236}">
                    <a16:creationId xmlns:a16="http://schemas.microsoft.com/office/drawing/2014/main" id="{77261175-EA11-46C3-9D13-D7EE1B0C31F4}"/>
                  </a:ext>
                </a:extLst>
              </p:cNvPr>
              <p:cNvSpPr txBox="1">
                <a:spLocks noRot="1" noChangeAspect="1" noMove="1" noResize="1" noEditPoints="1" noAdjustHandles="1" noChangeArrowheads="1" noChangeShapeType="1" noTextEdit="1"/>
              </p:cNvSpPr>
              <p:nvPr/>
            </p:nvSpPr>
            <p:spPr>
              <a:xfrm>
                <a:off x="10019078" y="879932"/>
                <a:ext cx="1313234" cy="369332"/>
              </a:xfrm>
              <a:prstGeom prst="rect">
                <a:avLst/>
              </a:prstGeom>
              <a:blipFill>
                <a:blip r:embed="rId9"/>
                <a:stretch>
                  <a:fillRect b="-1311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5" name="TextBox 114">
                <a:extLst>
                  <a:ext uri="{FF2B5EF4-FFF2-40B4-BE49-F238E27FC236}">
                    <a16:creationId xmlns:a16="http://schemas.microsoft.com/office/drawing/2014/main" id="{F8BAA39F-AE20-4D77-A213-2C62D1024C5E}"/>
                  </a:ext>
                </a:extLst>
              </p:cNvPr>
              <p:cNvSpPr txBox="1"/>
              <p:nvPr/>
            </p:nvSpPr>
            <p:spPr>
              <a:xfrm>
                <a:off x="7168065" y="1683878"/>
                <a:ext cx="293105" cy="358315"/>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𝟏</m:t>
                          </m:r>
                        </m:sub>
                      </m:sSub>
                    </m:oMath>
                  </m:oMathPara>
                </a14:m>
                <a:endParaRPr lang="en-US" b="1" dirty="0"/>
              </a:p>
            </p:txBody>
          </p:sp>
        </mc:Choice>
        <mc:Fallback xmlns="">
          <p:sp>
            <p:nvSpPr>
              <p:cNvPr id="115" name="TextBox 114">
                <a:extLst>
                  <a:ext uri="{FF2B5EF4-FFF2-40B4-BE49-F238E27FC236}">
                    <a16:creationId xmlns:a16="http://schemas.microsoft.com/office/drawing/2014/main" id="{F8BAA39F-AE20-4D77-A213-2C62D1024C5E}"/>
                  </a:ext>
                </a:extLst>
              </p:cNvPr>
              <p:cNvSpPr txBox="1">
                <a:spLocks noRot="1" noChangeAspect="1" noMove="1" noResize="1" noEditPoints="1" noAdjustHandles="1" noChangeArrowheads="1" noChangeShapeType="1" noTextEdit="1"/>
              </p:cNvSpPr>
              <p:nvPr/>
            </p:nvSpPr>
            <p:spPr>
              <a:xfrm>
                <a:off x="7168065" y="1683878"/>
                <a:ext cx="293105" cy="358315"/>
              </a:xfrm>
              <a:prstGeom prst="rect">
                <a:avLst/>
              </a:prstGeom>
              <a:blipFill>
                <a:blip r:embed="rId10"/>
                <a:stretch>
                  <a:fillRect r="-33333" b="-339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7" name="TextBox 116">
                <a:extLst>
                  <a:ext uri="{FF2B5EF4-FFF2-40B4-BE49-F238E27FC236}">
                    <a16:creationId xmlns:a16="http://schemas.microsoft.com/office/drawing/2014/main" id="{5437EC2B-8FA4-4C93-B335-4463F43029A5}"/>
                  </a:ext>
                </a:extLst>
              </p:cNvPr>
              <p:cNvSpPr txBox="1"/>
              <p:nvPr/>
            </p:nvSpPr>
            <p:spPr>
              <a:xfrm>
                <a:off x="11274419" y="1655905"/>
                <a:ext cx="293105" cy="36746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𝟐</m:t>
                          </m:r>
                        </m:sub>
                      </m:sSub>
                    </m:oMath>
                  </m:oMathPara>
                </a14:m>
                <a:endParaRPr lang="en-US" b="1" dirty="0"/>
              </a:p>
            </p:txBody>
          </p:sp>
        </mc:Choice>
        <mc:Fallback xmlns="">
          <p:sp>
            <p:nvSpPr>
              <p:cNvPr id="117" name="TextBox 116">
                <a:extLst>
                  <a:ext uri="{FF2B5EF4-FFF2-40B4-BE49-F238E27FC236}">
                    <a16:creationId xmlns:a16="http://schemas.microsoft.com/office/drawing/2014/main" id="{5437EC2B-8FA4-4C93-B335-4463F43029A5}"/>
                  </a:ext>
                </a:extLst>
              </p:cNvPr>
              <p:cNvSpPr txBox="1">
                <a:spLocks noRot="1" noChangeAspect="1" noMove="1" noResize="1" noEditPoints="1" noAdjustHandles="1" noChangeArrowheads="1" noChangeShapeType="1" noTextEdit="1"/>
              </p:cNvSpPr>
              <p:nvPr/>
            </p:nvSpPr>
            <p:spPr>
              <a:xfrm>
                <a:off x="11274419" y="1655905"/>
                <a:ext cx="293105" cy="367466"/>
              </a:xfrm>
              <a:prstGeom prst="rect">
                <a:avLst/>
              </a:prstGeom>
              <a:blipFill>
                <a:blip r:embed="rId11"/>
                <a:stretch>
                  <a:fillRect r="-306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9" name="TextBox 118">
                <a:extLst>
                  <a:ext uri="{FF2B5EF4-FFF2-40B4-BE49-F238E27FC236}">
                    <a16:creationId xmlns:a16="http://schemas.microsoft.com/office/drawing/2014/main" id="{570274F4-EE45-4E03-ABCC-D0F48E0428A8}"/>
                  </a:ext>
                </a:extLst>
              </p:cNvPr>
              <p:cNvSpPr txBox="1"/>
              <p:nvPr/>
            </p:nvSpPr>
            <p:spPr>
              <a:xfrm>
                <a:off x="8297493" y="2826289"/>
                <a:ext cx="293105" cy="36746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𝟑</m:t>
                          </m:r>
                        </m:sub>
                      </m:sSub>
                    </m:oMath>
                  </m:oMathPara>
                </a14:m>
                <a:endParaRPr lang="en-US" b="1" dirty="0"/>
              </a:p>
            </p:txBody>
          </p:sp>
        </mc:Choice>
        <mc:Fallback xmlns="">
          <p:sp>
            <p:nvSpPr>
              <p:cNvPr id="119" name="TextBox 118">
                <a:extLst>
                  <a:ext uri="{FF2B5EF4-FFF2-40B4-BE49-F238E27FC236}">
                    <a16:creationId xmlns:a16="http://schemas.microsoft.com/office/drawing/2014/main" id="{570274F4-EE45-4E03-ABCC-D0F48E0428A8}"/>
                  </a:ext>
                </a:extLst>
              </p:cNvPr>
              <p:cNvSpPr txBox="1">
                <a:spLocks noRot="1" noChangeAspect="1" noMove="1" noResize="1" noEditPoints="1" noAdjustHandles="1" noChangeArrowheads="1" noChangeShapeType="1" noTextEdit="1"/>
              </p:cNvSpPr>
              <p:nvPr/>
            </p:nvSpPr>
            <p:spPr>
              <a:xfrm>
                <a:off x="8297493" y="2826289"/>
                <a:ext cx="293105" cy="367466"/>
              </a:xfrm>
              <a:prstGeom prst="rect">
                <a:avLst/>
              </a:prstGeom>
              <a:blipFill>
                <a:blip r:embed="rId12"/>
                <a:stretch>
                  <a:fillRect r="-3333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1" name="TextBox 120">
                <a:extLst>
                  <a:ext uri="{FF2B5EF4-FFF2-40B4-BE49-F238E27FC236}">
                    <a16:creationId xmlns:a16="http://schemas.microsoft.com/office/drawing/2014/main" id="{8F87FFC0-A24A-4FD4-AF3D-6906F125E7BA}"/>
                  </a:ext>
                </a:extLst>
              </p:cNvPr>
              <p:cNvSpPr txBox="1"/>
              <p:nvPr/>
            </p:nvSpPr>
            <p:spPr>
              <a:xfrm>
                <a:off x="8084379" y="4621648"/>
                <a:ext cx="293105" cy="367466"/>
              </a:xfrm>
              <a:prstGeom prst="rect">
                <a:avLst/>
              </a:prstGeom>
              <a:noFill/>
            </p:spPr>
            <p:txBody>
              <a:bodyPr wrap="square" rtlCol="0">
                <a:noAutofit/>
              </a:bodyPr>
              <a:lstStyle/>
              <a:p>
                <a:pPr/>
                <a14:m>
                  <m:oMathPara xmlns:m="http://schemas.openxmlformats.org/officeDocument/2006/math">
                    <m:oMathParaPr>
                      <m:jc m:val="centerGroup"/>
                    </m:oMathParaPr>
                    <m:oMath xmlns:m="http://schemas.openxmlformats.org/officeDocument/2006/math">
                      <m:sSub>
                        <m:sSubPr>
                          <m:ctrlPr>
                            <a:rPr lang="en-US" b="1" i="1" smtClean="0">
                              <a:latin typeface="Cambria Math" panose="02040503050406030204" pitchFamily="18" charset="0"/>
                            </a:rPr>
                          </m:ctrlPr>
                        </m:sSubPr>
                        <m:e>
                          <m:r>
                            <a:rPr lang="en-US" b="1" i="1" smtClean="0">
                              <a:latin typeface="Cambria Math" panose="02040503050406030204" pitchFamily="18" charset="0"/>
                            </a:rPr>
                            <m:t>𝒙</m:t>
                          </m:r>
                        </m:e>
                        <m:sub>
                          <m:r>
                            <a:rPr lang="en-US" b="1" i="1" smtClean="0">
                              <a:latin typeface="Cambria Math" panose="02040503050406030204" pitchFamily="18" charset="0"/>
                            </a:rPr>
                            <m:t>𝑵</m:t>
                          </m:r>
                        </m:sub>
                      </m:sSub>
                    </m:oMath>
                  </m:oMathPara>
                </a14:m>
                <a:endParaRPr lang="en-US" b="1" dirty="0"/>
              </a:p>
            </p:txBody>
          </p:sp>
        </mc:Choice>
        <mc:Fallback xmlns="">
          <p:sp>
            <p:nvSpPr>
              <p:cNvPr id="121" name="TextBox 120">
                <a:extLst>
                  <a:ext uri="{FF2B5EF4-FFF2-40B4-BE49-F238E27FC236}">
                    <a16:creationId xmlns:a16="http://schemas.microsoft.com/office/drawing/2014/main" id="{8F87FFC0-A24A-4FD4-AF3D-6906F125E7BA}"/>
                  </a:ext>
                </a:extLst>
              </p:cNvPr>
              <p:cNvSpPr txBox="1">
                <a:spLocks noRot="1" noChangeAspect="1" noMove="1" noResize="1" noEditPoints="1" noAdjustHandles="1" noChangeArrowheads="1" noChangeShapeType="1" noTextEdit="1"/>
              </p:cNvSpPr>
              <p:nvPr/>
            </p:nvSpPr>
            <p:spPr>
              <a:xfrm>
                <a:off x="8084379" y="4621648"/>
                <a:ext cx="293105" cy="367466"/>
              </a:xfrm>
              <a:prstGeom prst="rect">
                <a:avLst/>
              </a:prstGeom>
              <a:blipFill>
                <a:blip r:embed="rId13"/>
                <a:stretch>
                  <a:fillRect r="-41667" b="-1667"/>
                </a:stretch>
              </a:blipFill>
            </p:spPr>
            <p:txBody>
              <a:bodyPr/>
              <a:lstStyle/>
              <a:p>
                <a:r>
                  <a:rPr lang="en-US">
                    <a:noFill/>
                  </a:rPr>
                  <a:t> </a:t>
                </a:r>
              </a:p>
            </p:txBody>
          </p:sp>
        </mc:Fallback>
      </mc:AlternateContent>
      <p:pic>
        <p:nvPicPr>
          <p:cNvPr id="3" name="Picture 6">
            <a:extLst>
              <a:ext uri="{FF2B5EF4-FFF2-40B4-BE49-F238E27FC236}">
                <a16:creationId xmlns:a16="http://schemas.microsoft.com/office/drawing/2014/main" id="{A7CED5EC-9F2D-47A3-9FE4-E06F01FA34AB}"/>
              </a:ext>
            </a:extLst>
          </p:cNvPr>
          <p:cNvPicPr>
            <a:picLocks noChangeAspect="1"/>
          </p:cNvPicPr>
          <p:nvPr/>
        </p:nvPicPr>
        <p:blipFill>
          <a:blip r:embed="rId14"/>
          <a:stretch>
            <a:fillRect/>
          </a:stretch>
        </p:blipFill>
        <p:spPr>
          <a:xfrm>
            <a:off x="10374388" y="6456844"/>
            <a:ext cx="1774529" cy="341570"/>
          </a:xfrm>
          <a:prstGeom prst="rect">
            <a:avLst/>
          </a:prstGeom>
        </p:spPr>
      </p:pic>
    </p:spTree>
    <p:extLst>
      <p:ext uri="{BB962C8B-B14F-4D97-AF65-F5344CB8AC3E}">
        <p14:creationId xmlns:p14="http://schemas.microsoft.com/office/powerpoint/2010/main" val="869325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2" nodeType="withEffect">
                                  <p:stCondLst>
                                    <p:cond delay="0"/>
                                  </p:stCondLst>
                                  <p:childTnLst>
                                    <p:animEffect transition="out" filter="fade">
                                      <p:cBhvr>
                                        <p:cTn id="6" dur="500"/>
                                        <p:tgtEl>
                                          <p:spTgt spid="115"/>
                                        </p:tgtEl>
                                      </p:cBhvr>
                                    </p:animEffect>
                                    <p:set>
                                      <p:cBhvr>
                                        <p:cTn id="7" dur="1" fill="hold">
                                          <p:stCondLst>
                                            <p:cond delay="499"/>
                                          </p:stCondLst>
                                        </p:cTn>
                                        <p:tgtEl>
                                          <p:spTgt spid="115"/>
                                        </p:tgtEl>
                                        <p:attrNameLst>
                                          <p:attrName>style.visibility</p:attrName>
                                        </p:attrNameLst>
                                      </p:cBhvr>
                                      <p:to>
                                        <p:strVal val="hidden"/>
                                      </p:to>
                                    </p:set>
                                  </p:childTnLst>
                                </p:cTn>
                              </p:par>
                              <p:par>
                                <p:cTn id="8" presetID="10" presetClass="exit" presetSubtype="0" fill="hold" grpId="2" nodeType="withEffect">
                                  <p:stCondLst>
                                    <p:cond delay="0"/>
                                  </p:stCondLst>
                                  <p:childTnLst>
                                    <p:animEffect transition="out" filter="fade">
                                      <p:cBhvr>
                                        <p:cTn id="9" dur="500"/>
                                        <p:tgtEl>
                                          <p:spTgt spid="117"/>
                                        </p:tgtEl>
                                      </p:cBhvr>
                                    </p:animEffect>
                                    <p:set>
                                      <p:cBhvr>
                                        <p:cTn id="10" dur="1" fill="hold">
                                          <p:stCondLst>
                                            <p:cond delay="499"/>
                                          </p:stCondLst>
                                        </p:cTn>
                                        <p:tgtEl>
                                          <p:spTgt spid="117"/>
                                        </p:tgtEl>
                                        <p:attrNameLst>
                                          <p:attrName>style.visibility</p:attrName>
                                        </p:attrNameLst>
                                      </p:cBhvr>
                                      <p:to>
                                        <p:strVal val="hidden"/>
                                      </p:to>
                                    </p:set>
                                  </p:childTnLst>
                                </p:cTn>
                              </p:par>
                              <p:par>
                                <p:cTn id="11" presetID="10" presetClass="exit" presetSubtype="0" fill="hold" grpId="2" nodeType="withEffect">
                                  <p:stCondLst>
                                    <p:cond delay="0"/>
                                  </p:stCondLst>
                                  <p:childTnLst>
                                    <p:animEffect transition="out" filter="fade">
                                      <p:cBhvr>
                                        <p:cTn id="12" dur="500"/>
                                        <p:tgtEl>
                                          <p:spTgt spid="119"/>
                                        </p:tgtEl>
                                      </p:cBhvr>
                                    </p:animEffect>
                                    <p:set>
                                      <p:cBhvr>
                                        <p:cTn id="13" dur="1" fill="hold">
                                          <p:stCondLst>
                                            <p:cond delay="499"/>
                                          </p:stCondLst>
                                        </p:cTn>
                                        <p:tgtEl>
                                          <p:spTgt spid="119"/>
                                        </p:tgtEl>
                                        <p:attrNameLst>
                                          <p:attrName>style.visibility</p:attrName>
                                        </p:attrNameLst>
                                      </p:cBhvr>
                                      <p:to>
                                        <p:strVal val="hidden"/>
                                      </p:to>
                                    </p:set>
                                  </p:childTnLst>
                                </p:cTn>
                              </p:par>
                              <p:par>
                                <p:cTn id="14" presetID="10" presetClass="exit" presetSubtype="0" fill="hold" grpId="2" nodeType="withEffect">
                                  <p:stCondLst>
                                    <p:cond delay="0"/>
                                  </p:stCondLst>
                                  <p:childTnLst>
                                    <p:animEffect transition="out" filter="fade">
                                      <p:cBhvr>
                                        <p:cTn id="15" dur="500"/>
                                        <p:tgtEl>
                                          <p:spTgt spid="121"/>
                                        </p:tgtEl>
                                      </p:cBhvr>
                                    </p:animEffect>
                                    <p:set>
                                      <p:cBhvr>
                                        <p:cTn id="16" dur="1" fill="hold">
                                          <p:stCondLst>
                                            <p:cond delay="499"/>
                                          </p:stCondLst>
                                        </p:cTn>
                                        <p:tgtEl>
                                          <p:spTgt spid="1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9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12"/>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53"/>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7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3"/>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19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166"/>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4"/>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20"/>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0"/>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26"/>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128"/>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132"/>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124"/>
                                        </p:tgtEl>
                                        <p:attrNameLst>
                                          <p:attrName>style.visibility</p:attrName>
                                        </p:attrNameLst>
                                      </p:cBhvr>
                                      <p:to>
                                        <p:strVal val="visible"/>
                                      </p:to>
                                    </p:set>
                                  </p:childTnLst>
                                </p:cTn>
                              </p:par>
                              <p:par>
                                <p:cTn id="69" presetID="1" presetClass="entr" presetSubtype="0" fill="hold" nodeType="withEffect">
                                  <p:stCondLst>
                                    <p:cond delay="0"/>
                                  </p:stCondLst>
                                  <p:childTnLst>
                                    <p:set>
                                      <p:cBhvr>
                                        <p:cTn id="70" dur="1" fill="hold">
                                          <p:stCondLst>
                                            <p:cond delay="0"/>
                                          </p:stCondLst>
                                        </p:cTn>
                                        <p:tgtEl>
                                          <p:spTgt spid="130"/>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142"/>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185"/>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181"/>
                                        </p:tgtEl>
                                        <p:attrNameLst>
                                          <p:attrName>style.visibility</p:attrName>
                                        </p:attrNameLst>
                                      </p:cBhvr>
                                      <p:to>
                                        <p:strVal val="visible"/>
                                      </p:to>
                                    </p:set>
                                  </p:childTnLst>
                                </p:cTn>
                              </p:par>
                              <p:par>
                                <p:cTn id="77" presetID="1" presetClass="entr" presetSubtype="0" fill="hold" nodeType="withEffect">
                                  <p:stCondLst>
                                    <p:cond delay="0"/>
                                  </p:stCondLst>
                                  <p:childTnLst>
                                    <p:set>
                                      <p:cBhvr>
                                        <p:cTn id="78" dur="1" fill="hold">
                                          <p:stCondLst>
                                            <p:cond delay="0"/>
                                          </p:stCondLst>
                                        </p:cTn>
                                        <p:tgtEl>
                                          <p:spTgt spid="160"/>
                                        </p:tgtEl>
                                        <p:attrNameLst>
                                          <p:attrName>style.visibility</p:attrName>
                                        </p:attrNameLst>
                                      </p:cBhvr>
                                      <p:to>
                                        <p:strVal val="visible"/>
                                      </p:to>
                                    </p:set>
                                  </p:childTnLst>
                                </p:cTn>
                              </p:par>
                              <p:par>
                                <p:cTn id="79" presetID="1" presetClass="entr" presetSubtype="0" fill="hold" nodeType="withEffect">
                                  <p:stCondLst>
                                    <p:cond delay="0"/>
                                  </p:stCondLst>
                                  <p:childTnLst>
                                    <p:set>
                                      <p:cBhvr>
                                        <p:cTn id="80" dur="1" fill="hold">
                                          <p:stCondLst>
                                            <p:cond delay="0"/>
                                          </p:stCondLst>
                                        </p:cTn>
                                        <p:tgtEl>
                                          <p:spTgt spid="158"/>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78"/>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4"/>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76"/>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56"/>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68"/>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8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65"/>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86"/>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81"/>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55"/>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59"/>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57"/>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92"/>
                                        </p:tgtEl>
                                        <p:attrNameLst>
                                          <p:attrName>style.visibility</p:attrName>
                                        </p:attrNameLst>
                                      </p:cBhvr>
                                      <p:to>
                                        <p:strVal val="visible"/>
                                      </p:to>
                                    </p:set>
                                  </p:childTnLst>
                                </p:cTn>
                              </p:par>
                              <p:par>
                                <p:cTn id="107" presetID="1" presetClass="entr" presetSubtype="0" fill="hold" nodeType="withEffect">
                                  <p:stCondLst>
                                    <p:cond delay="0"/>
                                  </p:stCondLst>
                                  <p:childTnLst>
                                    <p:set>
                                      <p:cBhvr>
                                        <p:cTn id="108" dur="1" fill="hold">
                                          <p:stCondLst>
                                            <p:cond delay="0"/>
                                          </p:stCondLst>
                                        </p:cTn>
                                        <p:tgtEl>
                                          <p:spTgt spid="96"/>
                                        </p:tgtEl>
                                        <p:attrNameLst>
                                          <p:attrName>style.visibility</p:attrName>
                                        </p:attrNameLst>
                                      </p:cBhvr>
                                      <p:to>
                                        <p:strVal val="visible"/>
                                      </p:to>
                                    </p:set>
                                  </p:childTnLst>
                                </p:cTn>
                              </p:par>
                              <p:par>
                                <p:cTn id="109" presetID="1" presetClass="entr" presetSubtype="0" fill="hold" nodeType="withEffect">
                                  <p:stCondLst>
                                    <p:cond delay="0"/>
                                  </p:stCondLst>
                                  <p:childTnLst>
                                    <p:set>
                                      <p:cBhvr>
                                        <p:cTn id="110" dur="1" fill="hold">
                                          <p:stCondLst>
                                            <p:cond delay="0"/>
                                          </p:stCondLst>
                                        </p:cTn>
                                        <p:tgtEl>
                                          <p:spTgt spid="88"/>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102"/>
                                        </p:tgtEl>
                                        <p:attrNameLst>
                                          <p:attrName>style.visibility</p:attrName>
                                        </p:attrNameLst>
                                      </p:cBhvr>
                                      <p:to>
                                        <p:strVal val="visible"/>
                                      </p:to>
                                    </p:set>
                                  </p:childTnLst>
                                </p:cTn>
                              </p:par>
                              <p:par>
                                <p:cTn id="113" presetID="1" presetClass="entr" presetSubtype="0" fill="hold" nodeType="withEffect">
                                  <p:stCondLst>
                                    <p:cond delay="0"/>
                                  </p:stCondLst>
                                  <p:childTnLst>
                                    <p:set>
                                      <p:cBhvr>
                                        <p:cTn id="114" dur="1" fill="hold">
                                          <p:stCondLst>
                                            <p:cond delay="0"/>
                                          </p:stCondLst>
                                        </p:cTn>
                                        <p:tgtEl>
                                          <p:spTgt spid="79"/>
                                        </p:tgtEl>
                                        <p:attrNameLst>
                                          <p:attrName>style.visibility</p:attrName>
                                        </p:attrNameLst>
                                      </p:cBhvr>
                                      <p:to>
                                        <p:strVal val="visible"/>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nodeType="clickEffect">
                                  <p:stCondLst>
                                    <p:cond delay="0"/>
                                  </p:stCondLst>
                                  <p:childTnLst>
                                    <p:set>
                                      <p:cBhvr>
                                        <p:cTn id="118" dur="1" fill="hold">
                                          <p:stCondLst>
                                            <p:cond delay="0"/>
                                          </p:stCondLst>
                                        </p:cTn>
                                        <p:tgtEl>
                                          <p:spTgt spid="67"/>
                                        </p:tgtEl>
                                        <p:attrNameLst>
                                          <p:attrName>style.visibility</p:attrName>
                                        </p:attrNameLst>
                                      </p:cBhvr>
                                      <p:to>
                                        <p:strVal val="visible"/>
                                      </p:to>
                                    </p:set>
                                  </p:childTnLst>
                                </p:cTn>
                              </p:par>
                              <p:par>
                                <p:cTn id="119" presetID="1" presetClass="entr" presetSubtype="0" fill="hold" nodeType="withEffect">
                                  <p:stCondLst>
                                    <p:cond delay="0"/>
                                  </p:stCondLst>
                                  <p:childTnLst>
                                    <p:set>
                                      <p:cBhvr>
                                        <p:cTn id="120" dur="1" fill="hold">
                                          <p:stCondLst>
                                            <p:cond delay="0"/>
                                          </p:stCondLst>
                                        </p:cTn>
                                        <p:tgtEl>
                                          <p:spTgt spid="75"/>
                                        </p:tgtEl>
                                        <p:attrNameLst>
                                          <p:attrName>style.visibility</p:attrName>
                                        </p:attrNameLst>
                                      </p:cBhvr>
                                      <p:to>
                                        <p:strVal val="visible"/>
                                      </p:to>
                                    </p:set>
                                  </p:childTnLst>
                                </p:cTn>
                              </p:par>
                              <p:par>
                                <p:cTn id="121" presetID="1" presetClass="entr" presetSubtype="0" fill="hold" nodeType="withEffect">
                                  <p:stCondLst>
                                    <p:cond delay="0"/>
                                  </p:stCondLst>
                                  <p:childTnLst>
                                    <p:set>
                                      <p:cBhvr>
                                        <p:cTn id="122" dur="1" fill="hold">
                                          <p:stCondLst>
                                            <p:cond delay="0"/>
                                          </p:stCondLst>
                                        </p:cTn>
                                        <p:tgtEl>
                                          <p:spTgt spid="100"/>
                                        </p:tgtEl>
                                        <p:attrNameLst>
                                          <p:attrName>style.visibility</p:attrName>
                                        </p:attrNameLst>
                                      </p:cBhvr>
                                      <p:to>
                                        <p:strVal val="visible"/>
                                      </p:to>
                                    </p:set>
                                  </p:childTnLst>
                                </p:cTn>
                              </p:par>
                              <p:par>
                                <p:cTn id="123" presetID="1" presetClass="entr" presetSubtype="0" fill="hold" nodeType="withEffect">
                                  <p:stCondLst>
                                    <p:cond delay="0"/>
                                  </p:stCondLst>
                                  <p:childTnLst>
                                    <p:set>
                                      <p:cBhvr>
                                        <p:cTn id="124" dur="1" fill="hold">
                                          <p:stCondLst>
                                            <p:cond delay="0"/>
                                          </p:stCondLst>
                                        </p:cTn>
                                        <p:tgtEl>
                                          <p:spTgt spid="144"/>
                                        </p:tgtEl>
                                        <p:attrNameLst>
                                          <p:attrName>style.visibility</p:attrName>
                                        </p:attrNameLst>
                                      </p:cBhvr>
                                      <p:to>
                                        <p:strVal val="visible"/>
                                      </p:to>
                                    </p:set>
                                  </p:childTnLst>
                                </p:cTn>
                              </p:par>
                              <p:par>
                                <p:cTn id="125" presetID="1" presetClass="entr" presetSubtype="0" fill="hold" nodeType="withEffect">
                                  <p:stCondLst>
                                    <p:cond delay="0"/>
                                  </p:stCondLst>
                                  <p:childTnLst>
                                    <p:set>
                                      <p:cBhvr>
                                        <p:cTn id="126" dur="1" fill="hold">
                                          <p:stCondLst>
                                            <p:cond delay="0"/>
                                          </p:stCondLst>
                                        </p:cTn>
                                        <p:tgtEl>
                                          <p:spTgt spid="148"/>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87"/>
                                        </p:tgtEl>
                                        <p:attrNameLst>
                                          <p:attrName>style.visibility</p:attrName>
                                        </p:attrNameLst>
                                      </p:cBhvr>
                                      <p:to>
                                        <p:strVal val="visible"/>
                                      </p:to>
                                    </p:set>
                                  </p:childTnLst>
                                </p:cTn>
                              </p:par>
                              <p:par>
                                <p:cTn id="129" presetID="1" presetClass="entr" presetSubtype="0" fill="hold" nodeType="withEffect">
                                  <p:stCondLst>
                                    <p:cond delay="0"/>
                                  </p:stCondLst>
                                  <p:childTnLst>
                                    <p:set>
                                      <p:cBhvr>
                                        <p:cTn id="130" dur="1" fill="hold">
                                          <p:stCondLst>
                                            <p:cond delay="0"/>
                                          </p:stCondLst>
                                        </p:cTn>
                                        <p:tgtEl>
                                          <p:spTgt spid="162"/>
                                        </p:tgtEl>
                                        <p:attrNameLst>
                                          <p:attrName>style.visibility</p:attrName>
                                        </p:attrNameLst>
                                      </p:cBhvr>
                                      <p:to>
                                        <p:strVal val="visible"/>
                                      </p:to>
                                    </p:set>
                                  </p:childTnLst>
                                </p:cTn>
                              </p:par>
                              <p:par>
                                <p:cTn id="131" presetID="1" presetClass="entr" presetSubtype="0" fill="hold" nodeType="withEffect">
                                  <p:stCondLst>
                                    <p:cond delay="0"/>
                                  </p:stCondLst>
                                  <p:childTnLst>
                                    <p:set>
                                      <p:cBhvr>
                                        <p:cTn id="132" dur="1" fill="hold">
                                          <p:stCondLst>
                                            <p:cond delay="0"/>
                                          </p:stCondLst>
                                        </p:cTn>
                                        <p:tgtEl>
                                          <p:spTgt spid="108"/>
                                        </p:tgtEl>
                                        <p:attrNameLst>
                                          <p:attrName>style.visibility</p:attrName>
                                        </p:attrNameLst>
                                      </p:cBhvr>
                                      <p:to>
                                        <p:strVal val="visible"/>
                                      </p:to>
                                    </p:set>
                                  </p:childTnLst>
                                </p:cTn>
                              </p:par>
                              <p:par>
                                <p:cTn id="133" presetID="1" presetClass="entr" presetSubtype="0" fill="hold" nodeType="withEffect">
                                  <p:stCondLst>
                                    <p:cond delay="0"/>
                                  </p:stCondLst>
                                  <p:childTnLst>
                                    <p:set>
                                      <p:cBhvr>
                                        <p:cTn id="134" dur="1" fill="hold">
                                          <p:stCondLst>
                                            <p:cond delay="0"/>
                                          </p:stCondLst>
                                        </p:cTn>
                                        <p:tgtEl>
                                          <p:spTgt spid="137"/>
                                        </p:tgtEl>
                                        <p:attrNameLst>
                                          <p:attrName>style.visibility</p:attrName>
                                        </p:attrNameLst>
                                      </p:cBhvr>
                                      <p:to>
                                        <p:strVal val="visible"/>
                                      </p:to>
                                    </p:set>
                                  </p:childTnLst>
                                </p:cTn>
                              </p:par>
                              <p:par>
                                <p:cTn id="135" presetID="1" presetClass="entr" presetSubtype="0" fill="hold" nodeType="withEffect">
                                  <p:stCondLst>
                                    <p:cond delay="0"/>
                                  </p:stCondLst>
                                  <p:childTnLst>
                                    <p:set>
                                      <p:cBhvr>
                                        <p:cTn id="136" dur="1" fill="hold">
                                          <p:stCondLst>
                                            <p:cond delay="0"/>
                                          </p:stCondLst>
                                        </p:cTn>
                                        <p:tgtEl>
                                          <p:spTgt spid="150"/>
                                        </p:tgtEl>
                                        <p:attrNameLst>
                                          <p:attrName>style.visibility</p:attrName>
                                        </p:attrNameLst>
                                      </p:cBhvr>
                                      <p:to>
                                        <p:strVal val="visible"/>
                                      </p:to>
                                    </p:set>
                                  </p:childTnLst>
                                </p:cTn>
                              </p:par>
                              <p:par>
                                <p:cTn id="137" presetID="1" presetClass="entr" presetSubtype="0" fill="hold" nodeType="withEffect">
                                  <p:stCondLst>
                                    <p:cond delay="0"/>
                                  </p:stCondLst>
                                  <p:childTnLst>
                                    <p:set>
                                      <p:cBhvr>
                                        <p:cTn id="138" dur="1" fill="hold">
                                          <p:stCondLst>
                                            <p:cond delay="0"/>
                                          </p:stCondLst>
                                        </p:cTn>
                                        <p:tgtEl>
                                          <p:spTgt spid="183"/>
                                        </p:tgtEl>
                                        <p:attrNameLst>
                                          <p:attrName>style.visibility</p:attrName>
                                        </p:attrNameLst>
                                      </p:cBhvr>
                                      <p:to>
                                        <p:strVal val="visible"/>
                                      </p:to>
                                    </p:set>
                                  </p:childTnLst>
                                </p:cTn>
                              </p:par>
                              <p:par>
                                <p:cTn id="139" presetID="1" presetClass="entr" presetSubtype="0" fill="hold" nodeType="withEffect">
                                  <p:stCondLst>
                                    <p:cond delay="0"/>
                                  </p:stCondLst>
                                  <p:childTnLst>
                                    <p:set>
                                      <p:cBhvr>
                                        <p:cTn id="140" dur="1" fill="hold">
                                          <p:stCondLst>
                                            <p:cond delay="0"/>
                                          </p:stCondLst>
                                        </p:cTn>
                                        <p:tgtEl>
                                          <p:spTgt spid="152"/>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99"/>
                                        </p:tgtEl>
                                        <p:attrNameLst>
                                          <p:attrName>style.visibility</p:attrName>
                                        </p:attrNameLst>
                                      </p:cBhvr>
                                      <p:to>
                                        <p:strVal val="visible"/>
                                      </p:to>
                                    </p:set>
                                  </p:childTnLst>
                                </p:cTn>
                              </p:par>
                              <p:par>
                                <p:cTn id="143" presetID="1" presetClass="entr" presetSubtype="0" fill="hold" nodeType="withEffect">
                                  <p:stCondLst>
                                    <p:cond delay="0"/>
                                  </p:stCondLst>
                                  <p:childTnLst>
                                    <p:set>
                                      <p:cBhvr>
                                        <p:cTn id="144" dur="1" fill="hold">
                                          <p:stCondLst>
                                            <p:cond delay="0"/>
                                          </p:stCondLst>
                                        </p:cTn>
                                        <p:tgtEl>
                                          <p:spTgt spid="94"/>
                                        </p:tgtEl>
                                        <p:attrNameLst>
                                          <p:attrName>style.visibility</p:attrName>
                                        </p:attrNameLst>
                                      </p:cBhvr>
                                      <p:to>
                                        <p:strVal val="visible"/>
                                      </p:to>
                                    </p:set>
                                  </p:childTnLst>
                                </p:cTn>
                              </p:par>
                              <p:par>
                                <p:cTn id="145" presetID="1" presetClass="entr" presetSubtype="0" fill="hold" nodeType="withEffect">
                                  <p:stCondLst>
                                    <p:cond delay="0"/>
                                  </p:stCondLst>
                                  <p:childTnLst>
                                    <p:set>
                                      <p:cBhvr>
                                        <p:cTn id="146" dur="1" fill="hold">
                                          <p:stCondLst>
                                            <p:cond delay="0"/>
                                          </p:stCondLst>
                                        </p:cTn>
                                        <p:tgtEl>
                                          <p:spTgt spid="104"/>
                                        </p:tgtEl>
                                        <p:attrNameLst>
                                          <p:attrName>style.visibility</p:attrName>
                                        </p:attrNameLst>
                                      </p:cBhvr>
                                      <p:to>
                                        <p:strVal val="visible"/>
                                      </p:to>
                                    </p:set>
                                  </p:childTnLst>
                                </p:cTn>
                              </p:par>
                              <p:par>
                                <p:cTn id="147" presetID="1" presetClass="entr" presetSubtype="0" fill="hold" nodeType="withEffect">
                                  <p:stCondLst>
                                    <p:cond delay="0"/>
                                  </p:stCondLst>
                                  <p:childTnLst>
                                    <p:set>
                                      <p:cBhvr>
                                        <p:cTn id="148" dur="1" fill="hold">
                                          <p:stCondLst>
                                            <p:cond delay="0"/>
                                          </p:stCondLst>
                                        </p:cTn>
                                        <p:tgtEl>
                                          <p:spTgt spid="51"/>
                                        </p:tgtEl>
                                        <p:attrNameLst>
                                          <p:attrName>style.visibility</p:attrName>
                                        </p:attrNameLst>
                                      </p:cBhvr>
                                      <p:to>
                                        <p:strVal val="visible"/>
                                      </p:to>
                                    </p:set>
                                  </p:childTnLst>
                                </p:cTn>
                              </p:par>
                              <p:par>
                                <p:cTn id="149" presetID="1" presetClass="entr" presetSubtype="0" fill="hold" nodeType="withEffect">
                                  <p:stCondLst>
                                    <p:cond delay="0"/>
                                  </p:stCondLst>
                                  <p:childTnLst>
                                    <p:set>
                                      <p:cBhvr>
                                        <p:cTn id="150" dur="1" fill="hold">
                                          <p:stCondLst>
                                            <p:cond delay="0"/>
                                          </p:stCondLst>
                                        </p:cTn>
                                        <p:tgtEl>
                                          <p:spTgt spid="90"/>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72"/>
                                        </p:tgtEl>
                                        <p:attrNameLst>
                                          <p:attrName>style.visibility</p:attrName>
                                        </p:attrNameLst>
                                      </p:cBhvr>
                                      <p:to>
                                        <p:strVal val="visible"/>
                                      </p:to>
                                    </p:set>
                                  </p:childTnLst>
                                </p:cTn>
                              </p:par>
                              <p:par>
                                <p:cTn id="153" presetID="1" presetClass="entr" presetSubtype="0" fill="hold" nodeType="withEffect">
                                  <p:stCondLst>
                                    <p:cond delay="0"/>
                                  </p:stCondLst>
                                  <p:childTnLst>
                                    <p:set>
                                      <p:cBhvr>
                                        <p:cTn id="154" dur="1" fill="hold">
                                          <p:stCondLst>
                                            <p:cond delay="0"/>
                                          </p:stCondLst>
                                        </p:cTn>
                                        <p:tgtEl>
                                          <p:spTgt spid="114"/>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16"/>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82"/>
                                        </p:tgtEl>
                                        <p:attrNameLst>
                                          <p:attrName>style.visibility</p:attrName>
                                        </p:attrNameLst>
                                      </p:cBhvr>
                                      <p:to>
                                        <p:strVal val="visible"/>
                                      </p:to>
                                    </p:set>
                                  </p:childTnLst>
                                </p:cTn>
                              </p:par>
                              <p:par>
                                <p:cTn id="161" presetID="1" presetClass="entr" presetSubtype="0" fill="hold" grpId="0" nodeType="withEffect">
                                  <p:stCondLst>
                                    <p:cond delay="0"/>
                                  </p:stCondLst>
                                  <p:childTnLst>
                                    <p:set>
                                      <p:cBhvr>
                                        <p:cTn id="162" dur="1" fill="hold">
                                          <p:stCondLst>
                                            <p:cond delay="0"/>
                                          </p:stCondLst>
                                        </p:cTn>
                                        <p:tgtEl>
                                          <p:spTgt spid="184"/>
                                        </p:tgtEl>
                                        <p:attrNameLst>
                                          <p:attrName>style.visibility</p:attrName>
                                        </p:attrNameLst>
                                      </p:cBhvr>
                                      <p:to>
                                        <p:strVal val="visible"/>
                                      </p:to>
                                    </p:set>
                                  </p:childTnLst>
                                </p:cTn>
                              </p:par>
                            </p:childTnLst>
                          </p:cTn>
                        </p:par>
                      </p:childTnLst>
                    </p:cTn>
                  </p:par>
                  <p:par>
                    <p:cTn id="163" fill="hold">
                      <p:stCondLst>
                        <p:cond delay="indefinite"/>
                      </p:stCondLst>
                      <p:childTnLst>
                        <p:par>
                          <p:cTn id="164" fill="hold">
                            <p:stCondLst>
                              <p:cond delay="0"/>
                            </p:stCondLst>
                            <p:childTnLst>
                              <p:par>
                                <p:cTn id="165" presetID="1" presetClass="entr" presetSubtype="0" fill="hold" grpId="0" nodeType="clickEffect">
                                  <p:stCondLst>
                                    <p:cond delay="0"/>
                                  </p:stCondLst>
                                  <p:childTnLst>
                                    <p:set>
                                      <p:cBhvr>
                                        <p:cTn id="166" dur="1" fill="hold">
                                          <p:stCondLst>
                                            <p:cond delay="0"/>
                                          </p:stCondLst>
                                        </p:cTn>
                                        <p:tgtEl>
                                          <p:spTgt spid="111"/>
                                        </p:tgtEl>
                                        <p:attrNameLst>
                                          <p:attrName>style.visibility</p:attrName>
                                        </p:attrNameLst>
                                      </p:cBhvr>
                                      <p:to>
                                        <p:strVal val="visible"/>
                                      </p:to>
                                    </p:set>
                                  </p:childTnLst>
                                </p:cTn>
                              </p:par>
                              <p:par>
                                <p:cTn id="167" presetID="1" presetClass="entr" presetSubtype="0" fill="hold" grpId="0" nodeType="withEffect">
                                  <p:stCondLst>
                                    <p:cond delay="0"/>
                                  </p:stCondLst>
                                  <p:childTnLst>
                                    <p:set>
                                      <p:cBhvr>
                                        <p:cTn id="168" dur="1" fill="hold">
                                          <p:stCondLst>
                                            <p:cond delay="0"/>
                                          </p:stCondLst>
                                        </p:cTn>
                                        <p:tgtEl>
                                          <p:spTgt spid="32"/>
                                        </p:tgtEl>
                                        <p:attrNameLst>
                                          <p:attrName>style.visibility</p:attrName>
                                        </p:attrNameLst>
                                      </p:cBhvr>
                                      <p:to>
                                        <p:strVal val="visible"/>
                                      </p:to>
                                    </p:set>
                                  </p:childTnLst>
                                </p:cTn>
                              </p:par>
                            </p:childTnLst>
                          </p:cTn>
                        </p:par>
                      </p:childTnLst>
                    </p:cTn>
                  </p:par>
                  <p:par>
                    <p:cTn id="169" fill="hold">
                      <p:stCondLst>
                        <p:cond delay="indefinite"/>
                      </p:stCondLst>
                      <p:childTnLst>
                        <p:par>
                          <p:cTn id="170" fill="hold">
                            <p:stCondLst>
                              <p:cond delay="0"/>
                            </p:stCondLst>
                            <p:childTnLst>
                              <p:par>
                                <p:cTn id="171" presetID="10" presetClass="exit" presetSubtype="0" fill="hold" grpId="1" nodeType="clickEffect">
                                  <p:stCondLst>
                                    <p:cond delay="0"/>
                                  </p:stCondLst>
                                  <p:childTnLst>
                                    <p:animEffect transition="out" filter="fade">
                                      <p:cBhvr>
                                        <p:cTn id="172" dur="500"/>
                                        <p:tgtEl>
                                          <p:spTgt spid="182"/>
                                        </p:tgtEl>
                                      </p:cBhvr>
                                    </p:animEffect>
                                    <p:set>
                                      <p:cBhvr>
                                        <p:cTn id="173" dur="1" fill="hold">
                                          <p:stCondLst>
                                            <p:cond delay="499"/>
                                          </p:stCondLst>
                                        </p:cTn>
                                        <p:tgtEl>
                                          <p:spTgt spid="182"/>
                                        </p:tgtEl>
                                        <p:attrNameLst>
                                          <p:attrName>style.visibility</p:attrName>
                                        </p:attrNameLst>
                                      </p:cBhvr>
                                      <p:to>
                                        <p:strVal val="hidden"/>
                                      </p:to>
                                    </p:set>
                                  </p:childTnLst>
                                </p:cTn>
                              </p:par>
                              <p:par>
                                <p:cTn id="174" presetID="10" presetClass="exit" presetSubtype="0" fill="hold" grpId="1" nodeType="withEffect">
                                  <p:stCondLst>
                                    <p:cond delay="0"/>
                                  </p:stCondLst>
                                  <p:childTnLst>
                                    <p:animEffect transition="out" filter="fade">
                                      <p:cBhvr>
                                        <p:cTn id="175" dur="500"/>
                                        <p:tgtEl>
                                          <p:spTgt spid="184"/>
                                        </p:tgtEl>
                                      </p:cBhvr>
                                    </p:animEffect>
                                    <p:set>
                                      <p:cBhvr>
                                        <p:cTn id="176" dur="1" fill="hold">
                                          <p:stCondLst>
                                            <p:cond delay="499"/>
                                          </p:stCondLst>
                                        </p:cTn>
                                        <p:tgtEl>
                                          <p:spTgt spid="184"/>
                                        </p:tgtEl>
                                        <p:attrNameLst>
                                          <p:attrName>style.visibility</p:attrName>
                                        </p:attrNameLst>
                                      </p:cBhvr>
                                      <p:to>
                                        <p:strVal val="hidden"/>
                                      </p:to>
                                    </p:set>
                                  </p:childTnLst>
                                </p:cTn>
                              </p:par>
                              <p:par>
                                <p:cTn id="177" presetID="10" presetClass="exit" presetSubtype="0" fill="hold" grpId="1" nodeType="withEffect">
                                  <p:stCondLst>
                                    <p:cond delay="0"/>
                                  </p:stCondLst>
                                  <p:childTnLst>
                                    <p:animEffect transition="out" filter="fade">
                                      <p:cBhvr>
                                        <p:cTn id="178" dur="500"/>
                                        <p:tgtEl>
                                          <p:spTgt spid="111"/>
                                        </p:tgtEl>
                                      </p:cBhvr>
                                    </p:animEffect>
                                    <p:set>
                                      <p:cBhvr>
                                        <p:cTn id="179" dur="1" fill="hold">
                                          <p:stCondLst>
                                            <p:cond delay="499"/>
                                          </p:stCondLst>
                                        </p:cTn>
                                        <p:tgtEl>
                                          <p:spTgt spid="111"/>
                                        </p:tgtEl>
                                        <p:attrNameLst>
                                          <p:attrName>style.visibility</p:attrName>
                                        </p:attrNameLst>
                                      </p:cBhvr>
                                      <p:to>
                                        <p:strVal val="hidden"/>
                                      </p:to>
                                    </p:set>
                                  </p:childTnLst>
                                </p:cTn>
                              </p:par>
                              <p:par>
                                <p:cTn id="180" presetID="10" presetClass="exit" presetSubtype="0" fill="hold" grpId="1" nodeType="withEffect">
                                  <p:stCondLst>
                                    <p:cond delay="0"/>
                                  </p:stCondLst>
                                  <p:childTnLst>
                                    <p:animEffect transition="out" filter="fade">
                                      <p:cBhvr>
                                        <p:cTn id="181" dur="500"/>
                                        <p:tgtEl>
                                          <p:spTgt spid="32"/>
                                        </p:tgtEl>
                                      </p:cBhvr>
                                    </p:animEffect>
                                    <p:set>
                                      <p:cBhvr>
                                        <p:cTn id="182" dur="1" fill="hold">
                                          <p:stCondLst>
                                            <p:cond delay="499"/>
                                          </p:stCondLst>
                                        </p:cTn>
                                        <p:tgtEl>
                                          <p:spTgt spid="32"/>
                                        </p:tgtEl>
                                        <p:attrNameLst>
                                          <p:attrName>style.visibility</p:attrName>
                                        </p:attrNameLst>
                                      </p:cBhvr>
                                      <p:to>
                                        <p:strVal val="hidden"/>
                                      </p:to>
                                    </p:set>
                                  </p:childTnLst>
                                </p:cTn>
                              </p:par>
                              <p:par>
                                <p:cTn id="183" presetID="10" presetClass="exit" presetSubtype="0" fill="hold" grpId="0" nodeType="withEffect">
                                  <p:stCondLst>
                                    <p:cond delay="0"/>
                                  </p:stCondLst>
                                  <p:childTnLst>
                                    <p:animEffect transition="out" filter="fade">
                                      <p:cBhvr>
                                        <p:cTn id="184" dur="500"/>
                                        <p:tgtEl>
                                          <p:spTgt spid="106"/>
                                        </p:tgtEl>
                                      </p:cBhvr>
                                    </p:animEffect>
                                    <p:set>
                                      <p:cBhvr>
                                        <p:cTn id="185" dur="1" fill="hold">
                                          <p:stCondLst>
                                            <p:cond delay="499"/>
                                          </p:stCondLst>
                                        </p:cTn>
                                        <p:tgtEl>
                                          <p:spTgt spid="106"/>
                                        </p:tgtEl>
                                        <p:attrNameLst>
                                          <p:attrName>style.visibility</p:attrName>
                                        </p:attrNameLst>
                                      </p:cBhvr>
                                      <p:to>
                                        <p:strVal val="hidden"/>
                                      </p:to>
                                    </p:set>
                                  </p:childTnLst>
                                </p:cTn>
                              </p:par>
                              <p:par>
                                <p:cTn id="186" presetID="10" presetClass="exit" presetSubtype="0" fill="hold" grpId="0" nodeType="withEffect">
                                  <p:stCondLst>
                                    <p:cond delay="0"/>
                                  </p:stCondLst>
                                  <p:childTnLst>
                                    <p:animEffect transition="out" filter="fade">
                                      <p:cBhvr>
                                        <p:cTn id="187" dur="500"/>
                                        <p:tgtEl>
                                          <p:spTgt spid="40"/>
                                        </p:tgtEl>
                                      </p:cBhvr>
                                    </p:animEffect>
                                    <p:set>
                                      <p:cBhvr>
                                        <p:cTn id="188" dur="1" fill="hold">
                                          <p:stCondLst>
                                            <p:cond delay="499"/>
                                          </p:stCondLst>
                                        </p:cTn>
                                        <p:tgtEl>
                                          <p:spTgt spid="40"/>
                                        </p:tgtEl>
                                        <p:attrNameLst>
                                          <p:attrName>style.visibility</p:attrName>
                                        </p:attrNameLst>
                                      </p:cBhvr>
                                      <p:to>
                                        <p:strVal val="hidden"/>
                                      </p:to>
                                    </p:set>
                                  </p:childTnLst>
                                </p:cTn>
                              </p:par>
                              <p:par>
                                <p:cTn id="189" presetID="10" presetClass="exit" presetSubtype="0" fill="hold" grpId="0" nodeType="withEffect">
                                  <p:stCondLst>
                                    <p:cond delay="0"/>
                                  </p:stCondLst>
                                  <p:childTnLst>
                                    <p:animEffect transition="out" filter="fade">
                                      <p:cBhvr>
                                        <p:cTn id="190" dur="500"/>
                                        <p:tgtEl>
                                          <p:spTgt spid="4">
                                            <p:txEl>
                                              <p:pRg st="0" end="0"/>
                                            </p:txEl>
                                          </p:spTgt>
                                        </p:tgtEl>
                                      </p:cBhvr>
                                    </p:animEffect>
                                    <p:set>
                                      <p:cBhvr>
                                        <p:cTn id="191" dur="1" fill="hold">
                                          <p:stCondLst>
                                            <p:cond delay="499"/>
                                          </p:stCondLst>
                                        </p:cTn>
                                        <p:tgtEl>
                                          <p:spTgt spid="4">
                                            <p:txEl>
                                              <p:pRg st="0" end="0"/>
                                            </p:txEl>
                                          </p:spTgt>
                                        </p:tgtEl>
                                        <p:attrNameLst>
                                          <p:attrName>style.visibility</p:attrName>
                                        </p:attrNameLst>
                                      </p:cBhvr>
                                      <p:to>
                                        <p:strVal val="hidden"/>
                                      </p:to>
                                    </p:set>
                                  </p:childTnLst>
                                </p:cTn>
                              </p:par>
                              <p:par>
                                <p:cTn id="192" presetID="42" presetClass="path" presetSubtype="0" accel="50000" decel="50000" fill="hold" grpId="1" nodeType="withEffect">
                                  <p:stCondLst>
                                    <p:cond delay="0"/>
                                  </p:stCondLst>
                                  <p:childTnLst>
                                    <p:animMotion origin="layout" path="M -3.95833E-6 -2.59259E-6 L -3.95833E-6 -0.43102 " pathEditMode="relative" rAng="0" ptsTypes="AA">
                                      <p:cBhvr>
                                        <p:cTn id="193" dur="2000" fill="hold"/>
                                        <p:tgtEl>
                                          <p:spTgt spid="197"/>
                                        </p:tgtEl>
                                        <p:attrNameLst>
                                          <p:attrName>ppt_x</p:attrName>
                                          <p:attrName>ppt_y</p:attrName>
                                        </p:attrNameLst>
                                      </p:cBhvr>
                                      <p:rCtr x="0" y="-21551"/>
                                    </p:animMotion>
                                  </p:childTnLst>
                                </p:cTn>
                              </p:par>
                              <p:par>
                                <p:cTn id="194" presetID="10" presetClass="entr" presetSubtype="0" fill="hold" grpId="0" nodeType="withEffect">
                                  <p:stCondLst>
                                    <p:cond delay="0"/>
                                  </p:stCondLst>
                                  <p:childTnLst>
                                    <p:set>
                                      <p:cBhvr>
                                        <p:cTn id="195" dur="1" fill="hold">
                                          <p:stCondLst>
                                            <p:cond delay="0"/>
                                          </p:stCondLst>
                                        </p:cTn>
                                        <p:tgtEl>
                                          <p:spTgt spid="115"/>
                                        </p:tgtEl>
                                        <p:attrNameLst>
                                          <p:attrName>style.visibility</p:attrName>
                                        </p:attrNameLst>
                                      </p:cBhvr>
                                      <p:to>
                                        <p:strVal val="visible"/>
                                      </p:to>
                                    </p:set>
                                    <p:animEffect transition="in" filter="fade">
                                      <p:cBhvr>
                                        <p:cTn id="196" dur="500"/>
                                        <p:tgtEl>
                                          <p:spTgt spid="115"/>
                                        </p:tgtEl>
                                      </p:cBhvr>
                                    </p:animEffect>
                                  </p:childTnLst>
                                </p:cTn>
                              </p:par>
                              <p:par>
                                <p:cTn id="197" presetID="10" presetClass="entr" presetSubtype="0" fill="hold" grpId="0" nodeType="withEffect">
                                  <p:stCondLst>
                                    <p:cond delay="0"/>
                                  </p:stCondLst>
                                  <p:childTnLst>
                                    <p:set>
                                      <p:cBhvr>
                                        <p:cTn id="198" dur="1" fill="hold">
                                          <p:stCondLst>
                                            <p:cond delay="0"/>
                                          </p:stCondLst>
                                        </p:cTn>
                                        <p:tgtEl>
                                          <p:spTgt spid="117"/>
                                        </p:tgtEl>
                                        <p:attrNameLst>
                                          <p:attrName>style.visibility</p:attrName>
                                        </p:attrNameLst>
                                      </p:cBhvr>
                                      <p:to>
                                        <p:strVal val="visible"/>
                                      </p:to>
                                    </p:set>
                                    <p:animEffect transition="in" filter="fade">
                                      <p:cBhvr>
                                        <p:cTn id="199" dur="500"/>
                                        <p:tgtEl>
                                          <p:spTgt spid="117"/>
                                        </p:tgtEl>
                                      </p:cBhvr>
                                    </p:animEffect>
                                  </p:childTnLst>
                                </p:cTn>
                              </p:par>
                              <p:par>
                                <p:cTn id="200" presetID="10" presetClass="entr" presetSubtype="0" fill="hold" grpId="0" nodeType="withEffect">
                                  <p:stCondLst>
                                    <p:cond delay="0"/>
                                  </p:stCondLst>
                                  <p:childTnLst>
                                    <p:set>
                                      <p:cBhvr>
                                        <p:cTn id="201" dur="1" fill="hold">
                                          <p:stCondLst>
                                            <p:cond delay="0"/>
                                          </p:stCondLst>
                                        </p:cTn>
                                        <p:tgtEl>
                                          <p:spTgt spid="119"/>
                                        </p:tgtEl>
                                        <p:attrNameLst>
                                          <p:attrName>style.visibility</p:attrName>
                                        </p:attrNameLst>
                                      </p:cBhvr>
                                      <p:to>
                                        <p:strVal val="visible"/>
                                      </p:to>
                                    </p:set>
                                    <p:animEffect transition="in" filter="fade">
                                      <p:cBhvr>
                                        <p:cTn id="202" dur="500"/>
                                        <p:tgtEl>
                                          <p:spTgt spid="119"/>
                                        </p:tgtEl>
                                      </p:cBhvr>
                                    </p:animEffect>
                                  </p:childTnLst>
                                </p:cTn>
                              </p:par>
                              <p:par>
                                <p:cTn id="203" presetID="10" presetClass="entr" presetSubtype="0" fill="hold" grpId="0" nodeType="withEffect">
                                  <p:stCondLst>
                                    <p:cond delay="0"/>
                                  </p:stCondLst>
                                  <p:childTnLst>
                                    <p:set>
                                      <p:cBhvr>
                                        <p:cTn id="204" dur="1" fill="hold">
                                          <p:stCondLst>
                                            <p:cond delay="0"/>
                                          </p:stCondLst>
                                        </p:cTn>
                                        <p:tgtEl>
                                          <p:spTgt spid="121"/>
                                        </p:tgtEl>
                                        <p:attrNameLst>
                                          <p:attrName>style.visibility</p:attrName>
                                        </p:attrNameLst>
                                      </p:cBhvr>
                                      <p:to>
                                        <p:strVal val="visible"/>
                                      </p:to>
                                    </p:set>
                                    <p:animEffect transition="in" filter="fade">
                                      <p:cBhvr>
                                        <p:cTn id="205"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40" grpId="0"/>
      <p:bldP spid="197" grpId="0"/>
      <p:bldP spid="197" grpId="1"/>
      <p:bldP spid="32" grpId="0" animBg="1"/>
      <p:bldP spid="32" grpId="1" animBg="1"/>
      <p:bldP spid="111" grpId="0"/>
      <p:bldP spid="111" grpId="1"/>
      <p:bldP spid="182" grpId="0"/>
      <p:bldP spid="182" grpId="1"/>
      <p:bldP spid="184" grpId="0" animBg="1"/>
      <p:bldP spid="184" grpId="1" animBg="1"/>
      <p:bldP spid="106" grpId="0"/>
      <p:bldP spid="115" grpId="0"/>
      <p:bldP spid="115" grpId="2"/>
      <p:bldP spid="117" grpId="0"/>
      <p:bldP spid="117" grpId="2"/>
      <p:bldP spid="119" grpId="0"/>
      <p:bldP spid="119" grpId="2"/>
      <p:bldP spid="121" grpId="0"/>
      <p:bldP spid="121" grpId="2"/>
    </p:bldLst>
  </p:timing>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6D38370E95EC74F9D1C61C3F7D6A2CC" ma:contentTypeVersion="2" ma:contentTypeDescription="Create a new document." ma:contentTypeScope="" ma:versionID="d000a3bd4eceb729591ca130bbb8b2c4">
  <xsd:schema xmlns:xsd="http://www.w3.org/2001/XMLSchema" xmlns:xs="http://www.w3.org/2001/XMLSchema" xmlns:p="http://schemas.microsoft.com/office/2006/metadata/properties" xmlns:ns3="64819ec5-74e0-4101-93ef-931234f5f993" targetNamespace="http://schemas.microsoft.com/office/2006/metadata/properties" ma:root="true" ma:fieldsID="3a800f8a9ea2e52fdcc9f6b06a34c5c4" ns3:_="">
    <xsd:import namespace="64819ec5-74e0-4101-93ef-931234f5f993"/>
    <xsd:element name="properties">
      <xsd:complexType>
        <xsd:sequence>
          <xsd:element name="documentManagement">
            <xsd:complexType>
              <xsd:all>
                <xsd:element ref="ns3:MediaServiceMetadata" minOccurs="0"/>
                <xsd:element ref="ns3: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19ec5-74e0-4101-93ef-931234f5f99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71DF314-C23C-4D03-9888-C44C4A4EB0D2}">
  <ds:schemaRefs>
    <ds:schemaRef ds:uri="http://schemas.microsoft.com/sharepoint/v3/contenttype/forms"/>
  </ds:schemaRefs>
</ds:datastoreItem>
</file>

<file path=customXml/itemProps2.xml><?xml version="1.0" encoding="utf-8"?>
<ds:datastoreItem xmlns:ds="http://schemas.openxmlformats.org/officeDocument/2006/customXml" ds:itemID="{57FCCF02-95D3-4950-B861-55602AF9D7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19ec5-74e0-4101-93ef-931234f5f99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C32C882-D6BE-4D51-AA41-D31ABDA865C6}">
  <ds:schemaRefs>
    <ds:schemaRef ds:uri="64819ec5-74e0-4101-93ef-931234f5f993"/>
    <ds:schemaRef ds:uri="http://purl.org/dc/terms/"/>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www.w3.org/XML/1998/namespace"/>
    <ds:schemaRef ds:uri="http://schemas.openxmlformats.org/package/2006/metadata/core-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7556</TotalTime>
  <Words>762</Words>
  <Application>Microsoft Office PowerPoint</Application>
  <PresentationFormat>Widescreen</PresentationFormat>
  <Paragraphs>210</Paragraphs>
  <Slides>17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Calibri</vt:lpstr>
      <vt:lpstr>Calibri Light</vt:lpstr>
      <vt:lpstr>Cambria Math</vt:lpstr>
      <vt:lpstr>Courier New</vt:lpstr>
      <vt:lpstr>Courier New,monospace</vt:lpstr>
      <vt:lpstr>Retrospect</vt:lpstr>
      <vt:lpstr>The Metagenomic Binning Problem: Clustering Markov Sequences</vt:lpstr>
      <vt:lpstr>Metagenomics Analysis</vt:lpstr>
      <vt:lpstr>Metagenomic Binning</vt:lpstr>
      <vt:lpstr>Metagenomic Binning</vt:lpstr>
      <vt:lpstr>Tetranucleotide Frequency (TNF)</vt:lpstr>
      <vt:lpstr>Problem Statement</vt:lpstr>
      <vt:lpstr>Main Result</vt:lpstr>
      <vt:lpstr>Achievability Scheme</vt:lpstr>
      <vt:lpstr>Achievability Scheme</vt:lpstr>
      <vt:lpstr>Achievability Scheme</vt:lpstr>
      <vt:lpstr>Achievability Scheme</vt:lpstr>
      <vt:lpstr>Achievability Scheme</vt:lpstr>
      <vt:lpstr>Hypothesis Test</vt:lpstr>
      <vt:lpstr>Hypothesis Test</vt:lpstr>
      <vt:lpstr>Hypothesis Test</vt:lpstr>
      <vt:lpstr>Results</vt:lpstr>
      <vt:lpstr>THANK YOU!  Any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Greenberg, Grant C</dc:creator>
  <cp:lastModifiedBy>Greenberg, Grant C</cp:lastModifiedBy>
  <cp:revision>756</cp:revision>
  <dcterms:created xsi:type="dcterms:W3CDTF">2013-07-15T20:26:40Z</dcterms:created>
  <dcterms:modified xsi:type="dcterms:W3CDTF">2020-03-25T17:53:26Z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0x01010086D38370E95EC74F9D1C61C3F7D6A2CC</vt:lpwstr>
  </property>
</Properties>
</file>