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0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1"/>
  </p:notesMasterIdLst>
  <p:handoutMasterIdLst>
    <p:handoutMasterId r:id="rId72"/>
  </p:handoutMasterIdLst>
  <p:sldIdLst>
    <p:sldId id="256" r:id="rId2"/>
    <p:sldId id="386" r:id="rId3"/>
    <p:sldId id="318" r:id="rId4"/>
    <p:sldId id="319" r:id="rId5"/>
    <p:sldId id="320" r:id="rId6"/>
    <p:sldId id="321" r:id="rId7"/>
    <p:sldId id="327" r:id="rId8"/>
    <p:sldId id="322" r:id="rId9"/>
    <p:sldId id="323" r:id="rId10"/>
    <p:sldId id="324" r:id="rId11"/>
    <p:sldId id="325" r:id="rId12"/>
    <p:sldId id="328" r:id="rId13"/>
    <p:sldId id="424" r:id="rId14"/>
    <p:sldId id="425" r:id="rId15"/>
    <p:sldId id="326" r:id="rId16"/>
    <p:sldId id="387" r:id="rId17"/>
    <p:sldId id="330" r:id="rId18"/>
    <p:sldId id="388" r:id="rId19"/>
    <p:sldId id="389" r:id="rId20"/>
    <p:sldId id="390" r:id="rId21"/>
    <p:sldId id="391" r:id="rId22"/>
    <p:sldId id="443" r:id="rId23"/>
    <p:sldId id="392" r:id="rId24"/>
    <p:sldId id="418" r:id="rId25"/>
    <p:sldId id="419" r:id="rId26"/>
    <p:sldId id="420" r:id="rId27"/>
    <p:sldId id="444" r:id="rId28"/>
    <p:sldId id="445" r:id="rId29"/>
    <p:sldId id="331" r:id="rId30"/>
    <p:sldId id="393" r:id="rId31"/>
    <p:sldId id="394" r:id="rId32"/>
    <p:sldId id="398" r:id="rId33"/>
    <p:sldId id="399" r:id="rId34"/>
    <p:sldId id="400" r:id="rId35"/>
    <p:sldId id="401" r:id="rId36"/>
    <p:sldId id="402" r:id="rId37"/>
    <p:sldId id="403" r:id="rId38"/>
    <p:sldId id="404" r:id="rId39"/>
    <p:sldId id="405" r:id="rId40"/>
    <p:sldId id="406" r:id="rId41"/>
    <p:sldId id="407" r:id="rId42"/>
    <p:sldId id="408" r:id="rId43"/>
    <p:sldId id="409" r:id="rId44"/>
    <p:sldId id="448" r:id="rId45"/>
    <p:sldId id="410" r:id="rId46"/>
    <p:sldId id="411" r:id="rId47"/>
    <p:sldId id="412" r:id="rId48"/>
    <p:sldId id="413" r:id="rId49"/>
    <p:sldId id="414" r:id="rId50"/>
    <p:sldId id="417" r:id="rId51"/>
    <p:sldId id="422" r:id="rId52"/>
    <p:sldId id="446" r:id="rId53"/>
    <p:sldId id="426" r:id="rId54"/>
    <p:sldId id="427" r:id="rId55"/>
    <p:sldId id="428" r:id="rId56"/>
    <p:sldId id="429" r:id="rId57"/>
    <p:sldId id="430" r:id="rId58"/>
    <p:sldId id="431" r:id="rId59"/>
    <p:sldId id="432" r:id="rId60"/>
    <p:sldId id="442" r:id="rId61"/>
    <p:sldId id="434" r:id="rId62"/>
    <p:sldId id="435" r:id="rId63"/>
    <p:sldId id="436" r:id="rId64"/>
    <p:sldId id="437" r:id="rId65"/>
    <p:sldId id="438" r:id="rId66"/>
    <p:sldId id="439" r:id="rId67"/>
    <p:sldId id="440" r:id="rId68"/>
    <p:sldId id="441" r:id="rId69"/>
    <p:sldId id="447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5024" autoAdjust="0"/>
  </p:normalViewPr>
  <p:slideViewPr>
    <p:cSldViewPr snapToGrid="0" snapToObjects="1">
      <p:cViewPr varScale="1">
        <p:scale>
          <a:sx n="102" d="100"/>
          <a:sy n="102" d="100"/>
        </p:scale>
        <p:origin x="176" y="1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Relationship Id="rId2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3B7E0-3B6F-0A4F-818B-E60D152C1672}" type="datetimeFigureOut">
              <a:rPr lang="en-US" smtClean="0"/>
              <a:pPr/>
              <a:t>6/19/18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110F0-70EB-E84A-8E87-A9DC89F594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62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141F0D-935F-5F4E-A54B-4F354EDBF3CA}" type="datetimeFigureOut">
              <a:rPr lang="en-US" smtClean="0"/>
              <a:pPr/>
              <a:t>6/19/18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62BDA-05F5-B54A-8B4A-891370A0F7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7D7BFB-51E8-B24F-BFAB-5DF11E2C1CD8}" type="slidenum">
              <a:rPr lang="en-US"/>
              <a:pPr/>
              <a:t>29</a:t>
            </a:fld>
            <a:endParaRPr lang="en-US"/>
          </a:p>
        </p:txBody>
      </p:sp>
      <p:sp>
        <p:nvSpPr>
          <p:cNvPr id="3399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49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6FD926-A5B0-1F4C-AB51-5D62A44695DA}" type="slidenum">
              <a:rPr lang="en-US"/>
              <a:pPr/>
              <a:t>57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2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91BA4F-71C3-6A4E-835D-807F01566AE6}" type="slidenum">
              <a:rPr lang="en-US"/>
              <a:pPr/>
              <a:t>61</a:t>
            </a:fld>
            <a:endParaRPr lang="en-US"/>
          </a:p>
        </p:txBody>
      </p:sp>
      <p:sp>
        <p:nvSpPr>
          <p:cNvPr id="3358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58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73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656DB33-F942-D44E-9DEF-89188BA80607}" type="slidenum">
              <a:rPr lang="en-US" sz="1200"/>
              <a:pPr/>
              <a:t>63</a:t>
            </a:fld>
            <a:endParaRPr lang="en-US" sz="12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56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656DB33-F942-D44E-9DEF-89188BA80607}" type="slidenum">
              <a:rPr lang="en-US" sz="1200"/>
              <a:pPr/>
              <a:t>64</a:t>
            </a:fld>
            <a:endParaRPr lang="en-US" sz="12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59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BCC477-B519-8F49-9462-C7C5BAFC8CD9}" type="slidenum">
              <a:rPr lang="en-US"/>
              <a:pPr/>
              <a:t>65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09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446C7A-B41F-9442-A086-C6CBFBA900DA}" type="slidenum">
              <a:rPr lang="en-US"/>
              <a:pPr/>
              <a:t>66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76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C62BDA-05F5-B54A-8B4A-891370A0F76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03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2A9327-1456-B949-ABEC-8BF46A23A35D}" type="slidenum">
              <a:rPr lang="en-US"/>
              <a:pPr/>
              <a:t>43</a:t>
            </a:fld>
            <a:endParaRPr lang="en-US"/>
          </a:p>
        </p:txBody>
      </p:sp>
      <p:sp>
        <p:nvSpPr>
          <p:cNvPr id="1536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01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2A9327-1456-B949-ABEC-8BF46A23A35D}" type="slidenum">
              <a:rPr lang="en-US"/>
              <a:pPr/>
              <a:t>44</a:t>
            </a:fld>
            <a:endParaRPr lang="en-US"/>
          </a:p>
        </p:txBody>
      </p:sp>
      <p:sp>
        <p:nvSpPr>
          <p:cNvPr id="1536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06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644897-D59E-AF49-B8AB-F069B8FC27DD}" type="slidenum">
              <a:rPr lang="en-US"/>
              <a:pPr/>
              <a:t>45</a:t>
            </a:fld>
            <a:endParaRPr lang="en-US"/>
          </a:p>
        </p:txBody>
      </p:sp>
      <p:sp>
        <p:nvSpPr>
          <p:cNvPr id="155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21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2B2611-2DE3-D840-A120-48D8FECD1B91}" type="slidenum">
              <a:rPr lang="en-US"/>
              <a:pPr/>
              <a:t>46</a:t>
            </a:fld>
            <a:endParaRPr lang="en-US"/>
          </a:p>
        </p:txBody>
      </p:sp>
      <p:sp>
        <p:nvSpPr>
          <p:cNvPr id="1607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16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C17896-4041-3B4D-BE31-AC6F612E1953}" type="slidenum">
              <a:rPr lang="en-US"/>
              <a:pPr/>
              <a:t>47</a:t>
            </a:fld>
            <a:endParaRPr lang="en-US"/>
          </a:p>
        </p:txBody>
      </p:sp>
      <p:sp>
        <p:nvSpPr>
          <p:cNvPr id="1628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81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B772C7-94FC-FF44-A524-A2BFC5B74830}" type="slidenum">
              <a:rPr lang="en-US"/>
              <a:pPr/>
              <a:t>48</a:t>
            </a:fld>
            <a:endParaRPr 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3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A26048-BFF5-C04D-803F-B1A0E9770459}" type="slidenum">
              <a:rPr lang="en-US"/>
              <a:pPr/>
              <a:t>49</a:t>
            </a:fld>
            <a:endParaRPr lang="en-US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49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695950"/>
            <a:ext cx="9144000" cy="11620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latin typeface="Tw Cen MT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5849938"/>
            <a:ext cx="2249488" cy="9159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latin typeface="Tw Cen MT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5849938"/>
            <a:ext cx="6784975" cy="908050"/>
          </a:xfrm>
          <a:prstGeom prst="rect">
            <a:avLst/>
          </a:prstGeom>
          <a:solidFill>
            <a:srgbClr val="FF66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latin typeface="Tw Cen MT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5849938"/>
            <a:ext cx="2057400" cy="904875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95D1549-7C1D-7443-A511-8CA6FB22F7CB}" type="datetimeFigureOut">
              <a:rPr lang="en-US" smtClean="0"/>
              <a:pPr/>
              <a:t>6/19/18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latin typeface="Tw Cen MT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1800">
              <a:solidFill>
                <a:srgbClr val="000000"/>
              </a:solidFill>
              <a:latin typeface="Tw Cen MT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rgbClr val="FF660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720512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328608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10/11/10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328608"/>
            <a:ext cx="5421313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Saurabh Sinha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08B525-E5A7-9347-A5D9-4726575CE6B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Tw Cen MT" charset="0"/>
              </a:defRPr>
            </a:lvl1pPr>
          </a:lstStyle>
          <a:p>
            <a:r>
              <a:rPr lang="en-US" dirty="0" smtClean="0"/>
              <a:t>10/11/10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Tw Cen MT" charset="0"/>
              </a:defRPr>
            </a:lvl1pPr>
          </a:lstStyle>
          <a:p>
            <a:r>
              <a:rPr lang="en-US" dirty="0" smtClean="0"/>
              <a:t>Saurabh Sinha	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FFFFFF"/>
                </a:solidFill>
                <a:latin typeface="Tw Cen MT" charset="0"/>
              </a:defRPr>
            </a:lvl1pPr>
          </a:lstStyle>
          <a:p>
            <a:fld id="{0C08B525-E5A7-9347-A5D9-4726575CE6B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Tw Cen M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charset="-128"/>
          <a:cs typeface="ＭＳ Ｐゴシック" charset="-128"/>
        </a:defRPr>
      </a:lvl9pPr>
    </p:titleStyle>
    <p:bodyStyle>
      <a:lvl1pPr marL="319088" indent="-319088" algn="l" rtl="0" eaLnBrk="1" fontAlgn="base" hangingPunct="1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"/>
        <a:defRPr sz="2900" kern="1200">
          <a:solidFill>
            <a:srgbClr val="FBEACB"/>
          </a:solidFill>
          <a:latin typeface="Tw Cen MT"/>
          <a:ea typeface="+mn-ea"/>
          <a:cs typeface="+mn-cs"/>
        </a:defRPr>
      </a:lvl1pPr>
      <a:lvl2pPr marL="639763" indent="-273050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charset="2"/>
        <a:buChar char=""/>
        <a:defRPr sz="2600" kern="1200">
          <a:solidFill>
            <a:srgbClr val="FBEACB"/>
          </a:solidFill>
          <a:latin typeface="Tw Cen MT"/>
          <a:ea typeface="+mn-ea"/>
          <a:cs typeface="+mn-cs"/>
        </a:defRPr>
      </a:lvl2pPr>
      <a:lvl3pPr marL="914400" indent="-228600" algn="l" rtl="0" eaLnBrk="1" fontAlgn="base" hangingPunct="1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"/>
        <a:defRPr sz="2300" kern="1200">
          <a:solidFill>
            <a:srgbClr val="FBEACB"/>
          </a:solidFill>
          <a:latin typeface="Tw Cen MT"/>
          <a:ea typeface="+mn-ea"/>
          <a:cs typeface="+mn-cs"/>
        </a:defRPr>
      </a:lvl3pPr>
      <a:lvl4pPr marL="1371600" indent="-228600" algn="l" rtl="0" eaLnBrk="1" fontAlgn="base" hangingPunct="1">
        <a:spcBef>
          <a:spcPts val="400"/>
        </a:spcBef>
        <a:spcAft>
          <a:spcPct val="0"/>
        </a:spcAft>
        <a:buClr>
          <a:srgbClr val="908342"/>
        </a:buClr>
        <a:buSzPct val="75000"/>
        <a:buFont typeface="Wingdings" charset="2"/>
        <a:buChar char=""/>
        <a:defRPr sz="2000" kern="1200">
          <a:solidFill>
            <a:srgbClr val="FBEACB"/>
          </a:solidFill>
          <a:latin typeface="Tw Cen MT"/>
          <a:ea typeface="+mn-ea"/>
          <a:cs typeface="+mn-cs"/>
        </a:defRPr>
      </a:lvl4pPr>
      <a:lvl5pPr marL="1828800" indent="-228600" algn="l" rtl="0" eaLnBrk="1" fontAlgn="base" hangingPunct="1">
        <a:spcBef>
          <a:spcPts val="400"/>
        </a:spcBef>
        <a:spcAft>
          <a:spcPct val="0"/>
        </a:spcAft>
        <a:buClr>
          <a:srgbClr val="423E5C"/>
        </a:buClr>
        <a:buSzPct val="65000"/>
        <a:buFont typeface="Wingdings" charset="2"/>
        <a:buChar char=""/>
        <a:defRPr sz="2000" kern="1200">
          <a:solidFill>
            <a:srgbClr val="FBEACB"/>
          </a:solidFill>
          <a:latin typeface="Tw Cen M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he_brain.bwh.harvard.edu/uniprobe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gfe.umassmed.edu/TFDBS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8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17.emf"/><Relationship Id="rId1" Type="http://schemas.openxmlformats.org/officeDocument/2006/relationships/vmlDrawing" Target="../drawings/vmlDrawing1.vml"/><Relationship Id="rId2" Type="http://schemas.openxmlformats.org/officeDocument/2006/relationships/tags" Target="../tags/tag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2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oseslab.csb.utoronto.ca/Moses_Sinha_Bioinf_Tools_apps_2009.pdf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159.149.109.9/modtools/" TargetMode="External"/><Relationship Id="rId3" Type="http://schemas.openxmlformats.org/officeDocument/2006/relationships/hyperlink" Target="http://lgsun.grc.nia.nih.gov/CisFinder/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oleObject" Target="../embeddings/oleObject4.bin"/><Relationship Id="rId6" Type="http://schemas.openxmlformats.org/officeDocument/2006/relationships/image" Target="../media/image29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30.emf"/><Relationship Id="rId1" Type="http://schemas.openxmlformats.org/officeDocument/2006/relationships/vmlDrawing" Target="../drawings/vmlDrawing4.vml"/><Relationship Id="rId2" Type="http://schemas.openxmlformats.org/officeDocument/2006/relationships/tags" Target="../tags/tag1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2.png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37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loscompbiol.org/article/info:doi/10.1371/journal.pcbi.1000652" TargetMode="External"/><Relationship Id="rId3" Type="http://schemas.openxmlformats.org/officeDocument/2006/relationships/hyperlink" Target="http://genome.cshlp.org/content/18/3/477.long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ejerano.stanford.edu/great/public/html/" TargetMode="External"/><Relationship Id="rId3" Type="http://schemas.openxmlformats.org/officeDocument/2006/relationships/hyperlink" Target="https://david.ncifcrf.gov/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3775270"/>
            <a:ext cx="6477000" cy="1828800"/>
          </a:xfrm>
        </p:spPr>
        <p:txBody>
          <a:bodyPr/>
          <a:lstStyle/>
          <a:p>
            <a:r>
              <a:rPr lang="en-US" sz="3600" dirty="0" smtClean="0"/>
              <a:t>REGULATORY GENOMICS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Saurabh Sinha, Dept. of Computer Science &amp; Institute of Genomic </a:t>
            </a:r>
            <a:r>
              <a:rPr lang="en-US" smtClean="0"/>
              <a:t>Biology, University of Illinois.</a:t>
            </a:r>
            <a:endParaRPr lang="en-US" dirty="0"/>
          </a:p>
        </p:txBody>
      </p:sp>
    </p:spTree>
  </p:cSld>
  <p:clrMapOvr>
    <a:masterClrMapping/>
  </p:clrMapOvr>
  <p:transition advTm="1216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Gene regulation by transcription factors determines cell state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67040"/>
            <a:ext cx="8153400" cy="4495800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4" name="Group 21"/>
          <p:cNvGrpSpPr/>
          <p:nvPr/>
        </p:nvGrpSpPr>
        <p:grpSpPr>
          <a:xfrm>
            <a:off x="2695415" y="2410179"/>
            <a:ext cx="3978328" cy="3415753"/>
            <a:chOff x="2695415" y="2747087"/>
            <a:chExt cx="3978328" cy="3415753"/>
          </a:xfrm>
        </p:grpSpPr>
        <p:sp>
          <p:nvSpPr>
            <p:cNvPr id="6" name="Rectangle 5"/>
            <p:cNvSpPr/>
            <p:nvPr/>
          </p:nvSpPr>
          <p:spPr>
            <a:xfrm>
              <a:off x="2695415" y="2747087"/>
              <a:ext cx="3978328" cy="3415753"/>
            </a:xfrm>
            <a:prstGeom prst="rect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3641386" y="4418664"/>
              <a:ext cx="557225" cy="158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5400000">
              <a:off x="3153486" y="3830268"/>
              <a:ext cx="1181556" cy="1588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>
              <a:off x="3765578" y="4052031"/>
              <a:ext cx="597654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364184" y="2870952"/>
              <a:ext cx="10373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Bcd</a:t>
              </a:r>
              <a:r>
                <a:rPr lang="en-US" dirty="0" smtClean="0"/>
                <a:t> (TF)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94276" y="3360258"/>
              <a:ext cx="909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Kr (TF)</a:t>
              </a:r>
              <a:endParaRPr lang="en-US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612648" y="6211669"/>
            <a:ext cx="8531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BEACB"/>
                </a:solidFill>
                <a:latin typeface="Tw Cen MT"/>
                <a:cs typeface="Tw Cen MT"/>
              </a:rPr>
              <a:t>Gene Eve is “on” in a cell if “</a:t>
            </a:r>
            <a:r>
              <a:rPr lang="en-US" sz="2400" b="1" dirty="0" err="1" smtClean="0">
                <a:solidFill>
                  <a:srgbClr val="FBEACB"/>
                </a:solidFill>
                <a:latin typeface="Tw Cen MT"/>
                <a:cs typeface="Tw Cen MT"/>
              </a:rPr>
              <a:t>Bcd</a:t>
            </a:r>
            <a:r>
              <a:rPr lang="en-US" sz="2400" b="1" dirty="0" smtClean="0">
                <a:solidFill>
                  <a:srgbClr val="FBEACB"/>
                </a:solidFill>
                <a:latin typeface="Tw Cen MT"/>
                <a:cs typeface="Tw Cen MT"/>
              </a:rPr>
              <a:t> present AND Kr NOT present”.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54872" y="4059016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040044" y="4059016"/>
            <a:ext cx="60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(TF)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3779490" y="4428349"/>
            <a:ext cx="723275" cy="1072336"/>
            <a:chOff x="3779490" y="4428349"/>
            <a:chExt cx="723275" cy="1072336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3844285" y="5168638"/>
              <a:ext cx="557225" cy="158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5400000">
              <a:off x="3603477" y="4796902"/>
              <a:ext cx="741878" cy="4771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3779490" y="5131353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Hairy</a:t>
              </a:r>
              <a:endParaRPr lang="en-US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1153078" y="6208573"/>
            <a:ext cx="72662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BEACB"/>
                </a:solidFill>
                <a:latin typeface="Tw Cen MT"/>
                <a:cs typeface="Tw Cen MT"/>
              </a:rPr>
              <a:t>Regulatory effects can “cascade”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10</a:t>
            </a:fld>
            <a:endParaRPr lang="en-US" dirty="0">
              <a:latin typeface="Tw Cen MT"/>
              <a:cs typeface="Tw Cen MT"/>
            </a:endParaRPr>
          </a:p>
        </p:txBody>
      </p:sp>
    </p:spTree>
    <p:custDataLst>
      <p:tags r:id="rId1"/>
    </p:custDataLst>
  </p:cSld>
  <p:clrMapOvr>
    <a:masterClrMapping/>
  </p:clrMapOvr>
  <p:transition advTm="19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14" grpId="0"/>
      <p:bldP spid="15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 regulatory networks</a:t>
            </a:r>
            <a:endParaRPr lang="en-US" dirty="0"/>
          </a:p>
        </p:txBody>
      </p:sp>
      <p:pic>
        <p:nvPicPr>
          <p:cNvPr id="7" name="Picture 6" descr="journal.pbio.1000456.g006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353" y="1712689"/>
            <a:ext cx="6633816" cy="4947702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11</a:t>
            </a:fld>
            <a:endParaRPr lang="en-US" dirty="0">
              <a:latin typeface="Tw Cen MT"/>
              <a:cs typeface="Tw Cen MT"/>
            </a:endParaRPr>
          </a:p>
        </p:txBody>
      </p:sp>
    </p:spTree>
  </p:cSld>
  <p:clrMapOvr>
    <a:masterClrMapping/>
  </p:clrMapOvr>
  <p:transition advTm="133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i="1" dirty="0" smtClean="0"/>
              <a:t>Goal: discover the gene regulatory network</a:t>
            </a:r>
          </a:p>
          <a:p>
            <a:r>
              <a:rPr lang="en-US" i="1" dirty="0" smtClean="0"/>
              <a:t>Sub-goal: discover the genes regulated by a transcription factor</a:t>
            </a:r>
            <a:endParaRPr lang="en-US" i="1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12</a:t>
            </a:fld>
            <a:endParaRPr lang="en-US" dirty="0">
              <a:latin typeface="Tw Cen MT"/>
              <a:cs typeface="Tw Cen MT"/>
            </a:endParaRPr>
          </a:p>
        </p:txBody>
      </p:sp>
    </p:spTree>
    <p:custDataLst>
      <p:tags r:id="rId1"/>
    </p:custDataLst>
  </p:cSld>
  <p:clrMapOvr>
    <a:masterClrMapping/>
  </p:clrMapOvr>
  <p:transition advTm="8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uiExpand="1" build="p"/>
      <p:bldP spid="3" grpId="2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Genome-wide assays</a:t>
            </a:r>
            <a:endParaRPr lang="en-US" dirty="0"/>
          </a:p>
        </p:txBody>
      </p:sp>
      <p:pic>
        <p:nvPicPr>
          <p:cNvPr id="4" name="Picture 3" descr="hgt_genome_24fb_771a7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04" y="1944780"/>
            <a:ext cx="8888866" cy="27654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/>
          <p:cNvSpPr/>
          <p:nvPr/>
        </p:nvSpPr>
        <p:spPr>
          <a:xfrm>
            <a:off x="0" y="2584824"/>
            <a:ext cx="1613647" cy="186764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16000" y="5054315"/>
            <a:ext cx="7212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Tw Cen MT"/>
                <a:cs typeface="Tw Cen MT"/>
              </a:rPr>
              <a:t>One experiment per cell type ... tells us where the regulatory signals may lie</a:t>
            </a:r>
            <a:endParaRPr lang="en-US" dirty="0">
              <a:solidFill>
                <a:schemeClr val="tx2"/>
              </a:solidFill>
              <a:latin typeface="Tw Cen MT"/>
              <a:cs typeface="Tw Cen M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0941" y="5623859"/>
            <a:ext cx="5391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Tw Cen MT"/>
                <a:cs typeface="Tw Cen MT"/>
              </a:rPr>
              <a:t>One experiment per cell type AND PER TF</a:t>
            </a:r>
          </a:p>
          <a:p>
            <a:r>
              <a:rPr lang="en-US" dirty="0">
                <a:solidFill>
                  <a:schemeClr val="tx2"/>
                </a:solidFill>
                <a:latin typeface="Tw Cen MT"/>
                <a:cs typeface="Tw Cen MT"/>
              </a:rPr>
              <a:t>	</a:t>
            </a:r>
            <a:r>
              <a:rPr lang="en-US" dirty="0" smtClean="0">
                <a:solidFill>
                  <a:schemeClr val="tx2"/>
                </a:solidFill>
                <a:latin typeface="Tw Cen MT"/>
                <a:cs typeface="Tw Cen MT"/>
              </a:rPr>
              <a:t>... tells us which TF might regulate a gene of interest</a:t>
            </a:r>
            <a:endParaRPr lang="en-US" dirty="0">
              <a:solidFill>
                <a:schemeClr val="tx2"/>
              </a:solidFill>
              <a:latin typeface="Tw Cen MT"/>
              <a:cs typeface="Tw Cen 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459" y="4289612"/>
            <a:ext cx="1613647" cy="60063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30941" y="6273178"/>
            <a:ext cx="1198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Tw Cen MT"/>
                <a:cs typeface="Tw Cen MT"/>
              </a:rPr>
              <a:t>Expensive !</a:t>
            </a:r>
            <a:endParaRPr lang="en-US" dirty="0">
              <a:solidFill>
                <a:schemeClr val="tx2"/>
              </a:solidFill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774006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  <p:bldP spid="7" grpId="0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i="1" dirty="0" smtClean="0"/>
              <a:t>Goal: discover the gene regulatory network</a:t>
            </a:r>
          </a:p>
          <a:p>
            <a:r>
              <a:rPr lang="en-US" i="1" dirty="0" smtClean="0"/>
              <a:t>Sub-goal: discover the genes regulated by a transcription factor</a:t>
            </a:r>
          </a:p>
          <a:p>
            <a:r>
              <a:rPr lang="en-US" i="1" dirty="0" smtClean="0"/>
              <a:t>… by DNA sequence analysis</a:t>
            </a:r>
            <a:endParaRPr lang="en-US" i="1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14</a:t>
            </a:fld>
            <a:endParaRPr lang="en-US" dirty="0">
              <a:latin typeface="Tw Cen MT"/>
              <a:cs typeface="Tw Cen M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7640398"/>
      </p:ext>
    </p:extLst>
  </p:cSld>
  <p:clrMapOvr>
    <a:masterClrMapping/>
  </p:clrMapOvr>
  <p:transition advTm="2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FF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1774877" y="2283649"/>
            <a:ext cx="4519084" cy="293393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regulatory network is encoded in the DNA</a:t>
            </a:r>
            <a:endParaRPr lang="en-US" sz="3200" dirty="0"/>
          </a:p>
        </p:txBody>
      </p:sp>
      <p:sp>
        <p:nvSpPr>
          <p:cNvPr id="4" name="Can 3"/>
          <p:cNvSpPr/>
          <p:nvPr/>
        </p:nvSpPr>
        <p:spPr>
          <a:xfrm rot="16200000">
            <a:off x="4323229" y="3307789"/>
            <a:ext cx="383910" cy="1530684"/>
          </a:xfrm>
          <a:prstGeom prst="can">
            <a:avLst>
              <a:gd name="adj" fmla="val 62500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124157" y="2794000"/>
            <a:ext cx="648925" cy="63932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n 6"/>
          <p:cNvSpPr/>
          <p:nvPr/>
        </p:nvSpPr>
        <p:spPr>
          <a:xfrm rot="16200000">
            <a:off x="3019026" y="3307789"/>
            <a:ext cx="383910" cy="1530684"/>
          </a:xfrm>
          <a:prstGeom prst="can">
            <a:avLst>
              <a:gd name="adj" fmla="val 625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94201" y="2794000"/>
            <a:ext cx="608041" cy="29064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TF</a:t>
            </a:r>
            <a:endParaRPr lang="en-US" dirty="0"/>
          </a:p>
        </p:txBody>
      </p:sp>
      <p:sp>
        <p:nvSpPr>
          <p:cNvPr id="9" name="Can 8"/>
          <p:cNvSpPr/>
          <p:nvPr/>
        </p:nvSpPr>
        <p:spPr>
          <a:xfrm rot="16200000">
            <a:off x="3076977" y="3849499"/>
            <a:ext cx="383910" cy="447261"/>
          </a:xfrm>
          <a:prstGeom prst="can">
            <a:avLst>
              <a:gd name="adj" fmla="val 62500"/>
            </a:avLst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1"/>
          <p:cNvGrpSpPr/>
          <p:nvPr/>
        </p:nvGrpSpPr>
        <p:grpSpPr>
          <a:xfrm>
            <a:off x="2332574" y="4303961"/>
            <a:ext cx="1947091" cy="2110228"/>
            <a:chOff x="2345533" y="4265087"/>
            <a:chExt cx="1947091" cy="2110228"/>
          </a:xfrm>
        </p:grpSpPr>
        <p:sp>
          <p:nvSpPr>
            <p:cNvPr id="10" name="Trapezoid 9"/>
            <p:cNvSpPr/>
            <p:nvPr/>
          </p:nvSpPr>
          <p:spPr>
            <a:xfrm>
              <a:off x="2345533" y="4265087"/>
              <a:ext cx="1947091" cy="1462332"/>
            </a:xfrm>
            <a:prstGeom prst="trapezoid">
              <a:avLst>
                <a:gd name="adj" fmla="val 56281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45533" y="5727418"/>
              <a:ext cx="1947091" cy="64789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bIns="0" rtlCol="0" anchor="ctr"/>
            <a:lstStyle/>
            <a:p>
              <a:pPr algn="ctr"/>
              <a:r>
                <a:rPr lang="en-US" sz="2400" dirty="0" smtClean="0"/>
                <a:t>TCTAATTG</a:t>
              </a:r>
              <a:endParaRPr lang="en-US" sz="105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145324" y="4341699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BINDING</a:t>
            </a:r>
          </a:p>
          <a:p>
            <a:r>
              <a:rPr lang="en-US" dirty="0" smtClean="0"/>
              <a:t>SITE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280526" y="5490859"/>
            <a:ext cx="3485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2E2AB"/>
                </a:solidFill>
                <a:latin typeface="Tw Cen MT"/>
                <a:cs typeface="Tw Cen MT"/>
              </a:rPr>
              <a:t>It should be possible to predict where transcription factors bind, by reading the DNA sequence</a:t>
            </a:r>
            <a:endParaRPr lang="en-US" b="1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24157" y="389575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CE8D6"/>
                </a:solidFill>
              </a:rPr>
              <a:t>GENE</a:t>
            </a:r>
            <a:endParaRPr lang="en-US" dirty="0">
              <a:solidFill>
                <a:srgbClr val="ECE8D6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15</a:t>
            </a:fld>
            <a:endParaRPr lang="en-US" dirty="0">
              <a:latin typeface="Tw Cen MT"/>
              <a:cs typeface="Tw Cen M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770" y="1794184"/>
            <a:ext cx="2179278" cy="256160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586770" y="4341699"/>
            <a:ext cx="2179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E2AB"/>
                </a:solidFill>
                <a:latin typeface="Tw Cen MT"/>
                <a:cs typeface="Tw Cen MT"/>
              </a:rPr>
              <a:t>A TF bound to a “TAAT” site in DNA. </a:t>
            </a:r>
            <a:endParaRPr lang="en-US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79665" y="1516063"/>
            <a:ext cx="56317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http://</a:t>
            </a:r>
            <a:r>
              <a:rPr lang="en-US" sz="1200" dirty="0" err="1" smtClean="0">
                <a:solidFill>
                  <a:schemeClr val="bg1"/>
                </a:solidFill>
              </a:rPr>
              <a:t>www.ncbi.nlm.nih.gov/bookshelf/br.fcgi?book</a:t>
            </a:r>
            <a:r>
              <a:rPr lang="en-US" sz="1200" dirty="0" smtClean="0">
                <a:solidFill>
                  <a:schemeClr val="bg1"/>
                </a:solidFill>
              </a:rPr>
              <a:t>=</a:t>
            </a:r>
            <a:r>
              <a:rPr lang="en-US" sz="1200" dirty="0" err="1" smtClean="0">
                <a:solidFill>
                  <a:schemeClr val="bg1"/>
                </a:solidFill>
              </a:rPr>
              <a:t>mcb&amp;part</a:t>
            </a:r>
            <a:r>
              <a:rPr lang="en-US" sz="1200" dirty="0" smtClean="0">
                <a:solidFill>
                  <a:schemeClr val="bg1"/>
                </a:solidFill>
              </a:rPr>
              <a:t>=A2574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5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22222E-6 L -0.03663 0.11621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0" y="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04636 0.0687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" y="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36 0.06875 L 0.05173 0.06875 " pathEditMode="relative" ptsTypes="AA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9" grpId="0" animBg="1"/>
      <p:bldP spid="13" grpId="0"/>
      <p:bldP spid="14" grpId="0"/>
      <p:bldP spid="19" grpId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12648" y="3291322"/>
            <a:ext cx="8153400" cy="990600"/>
          </a:xfrm>
        </p:spPr>
        <p:txBody>
          <a:bodyPr/>
          <a:lstStyle/>
          <a:p>
            <a:r>
              <a:rPr lang="en-US" dirty="0" smtClean="0"/>
              <a:t>Motifs and DNA sequence analysis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TF targets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Step 1. Determine the binding specificity of a TF</a:t>
            </a:r>
          </a:p>
          <a:p>
            <a:endParaRPr lang="en-US" dirty="0" smtClean="0"/>
          </a:p>
          <a:p>
            <a:r>
              <a:rPr lang="en-US" dirty="0" smtClean="0"/>
              <a:t>Step 2. Find motif matches in DNA</a:t>
            </a:r>
          </a:p>
          <a:p>
            <a:endParaRPr lang="en-US" dirty="0" smtClean="0"/>
          </a:p>
          <a:p>
            <a:r>
              <a:rPr lang="en-US" dirty="0" smtClean="0"/>
              <a:t>Step 3. Designate nearby genes as TF targets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17</a:t>
            </a:fld>
            <a:endParaRPr lang="en-US" dirty="0">
              <a:latin typeface="Tw Cen MT"/>
              <a:cs typeface="Tw Cen MT"/>
            </a:endParaRPr>
          </a:p>
        </p:txBody>
      </p:sp>
    </p:spTree>
    <p:custDataLst>
      <p:tags r:id="rId1"/>
    </p:custDataLst>
  </p:cSld>
  <p:clrMapOvr>
    <a:masterClrMapping/>
  </p:clrMapOvr>
  <p:transition advTm="40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Step 1. Determine the binding specificity of a TF</a:t>
            </a:r>
            <a:endParaRPr lang="en-US" sz="3200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124200" y="2461419"/>
            <a:ext cx="2133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chemeClr val="tx2"/>
                </a:solidFill>
                <a:latin typeface="Courier New" charset="0"/>
              </a:rPr>
              <a:t>ACCCGTT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124200" y="2750344"/>
            <a:ext cx="2133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chemeClr val="tx2"/>
                </a:solidFill>
                <a:latin typeface="Courier New" charset="0"/>
              </a:rPr>
              <a:t>ACCGGTT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124200" y="3055144"/>
            <a:ext cx="2133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chemeClr val="tx2"/>
                </a:solidFill>
                <a:latin typeface="Courier New" charset="0"/>
              </a:rPr>
              <a:t>ACAGGAT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124200" y="3359944"/>
            <a:ext cx="2133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chemeClr val="tx2"/>
                </a:solidFill>
                <a:latin typeface="Courier New" charset="0"/>
              </a:rPr>
              <a:t>ACCGGTT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124200" y="3664744"/>
            <a:ext cx="2133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  <a:latin typeface="Courier New" charset="0"/>
              </a:rPr>
              <a:t>ACATGAT</a:t>
            </a:r>
          </a:p>
        </p:txBody>
      </p:sp>
      <p:graphicFrame>
        <p:nvGraphicFramePr>
          <p:cNvPr id="10" name="Group 22"/>
          <p:cNvGraphicFramePr>
            <a:graphicFrameLocks noGrp="1"/>
          </p:cNvGraphicFramePr>
          <p:nvPr/>
        </p:nvGraphicFramePr>
        <p:xfrm>
          <a:off x="3200400" y="4229894"/>
          <a:ext cx="2057400" cy="1295400"/>
        </p:xfrm>
        <a:graphic>
          <a:graphicData uri="http://schemas.openxmlformats.org/drawingml/2006/table">
            <a:tbl>
              <a:tblPr/>
              <a:tblGrid>
                <a:gridCol w="247650"/>
                <a:gridCol w="247650"/>
                <a:gridCol w="247650"/>
                <a:gridCol w="244475"/>
                <a:gridCol w="247650"/>
                <a:gridCol w="246063"/>
                <a:gridCol w="271462"/>
                <a:gridCol w="304800"/>
              </a:tblGrid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A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C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G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T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Picture 175" descr="motif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5695" y="4184417"/>
            <a:ext cx="1819835" cy="205835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090601" y="3664744"/>
            <a:ext cx="1620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“MOTIF”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18</a:t>
            </a:fld>
            <a:endParaRPr lang="en-US" dirty="0">
              <a:latin typeface="Tw Cen MT"/>
              <a:cs typeface="Tw Cen MT"/>
            </a:endParaRPr>
          </a:p>
        </p:txBody>
      </p:sp>
    </p:spTree>
    <p:custDataLst>
      <p:tags r:id="rId1"/>
    </p:custDataLst>
  </p:cSld>
  <p:clrMapOvr>
    <a:masterClrMapping/>
  </p:clrMapOvr>
  <p:transition advTm="40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US" dirty="0" err="1" smtClean="0"/>
              <a:t>DNase</a:t>
            </a:r>
            <a:r>
              <a:rPr lang="en-US" dirty="0" smtClean="0"/>
              <a:t> I </a:t>
            </a:r>
            <a:r>
              <a:rPr lang="en-US" dirty="0" err="1" smtClean="0"/>
              <a:t>footprinting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043121" y="2502473"/>
            <a:ext cx="4572000" cy="3268700"/>
            <a:chOff x="2040943" y="2502473"/>
            <a:chExt cx="4572000" cy="32687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40943" y="2502473"/>
              <a:ext cx="4490254" cy="292764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040943" y="5494174"/>
              <a:ext cx="4572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200" dirty="0" smtClean="0">
                  <a:solidFill>
                    <a:srgbClr val="FFFFFF"/>
                  </a:solidFill>
                </a:rPr>
                <a:t>http://nationaldiagnostics.com/article_info.php/articles_id/31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632448" y="3040062"/>
            <a:ext cx="2133600" cy="1664990"/>
            <a:chOff x="6632448" y="3040062"/>
            <a:chExt cx="2133600" cy="1664990"/>
          </a:xfrm>
        </p:grpSpPr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6632448" y="3040062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TAACCCGTTC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6632448" y="33289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GTACCGGTTG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6632448" y="36337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ACACAGGATT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6632448" y="39385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 AACCGGTTA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632448" y="42433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GGACATGAT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5770629" y="3712904"/>
            <a:ext cx="734654" cy="452735"/>
          </a:xfrm>
          <a:prstGeom prst="righ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6632448" y="3041302"/>
            <a:ext cx="2133600" cy="1664990"/>
            <a:chOff x="6632448" y="3040062"/>
            <a:chExt cx="2133600" cy="1664990"/>
          </a:xfrm>
        </p:grpSpPr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6632448" y="3040062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TA</a:t>
              </a:r>
              <a:r>
                <a:rPr lang="en-US" sz="2400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Courier New" charset="0"/>
                </a:rPr>
                <a:t>ACCCGTT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C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6632448" y="33289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GT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ACCGGTT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6632448" y="36337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AC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ACAGGAT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T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6632448" y="39385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 A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ACCGGTT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A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6632448" y="42433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GG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ACATGAT</a:t>
              </a:r>
              <a:endParaRPr lang="en-US" sz="2400" dirty="0">
                <a:solidFill>
                  <a:srgbClr val="E67CBD"/>
                </a:solidFill>
                <a:latin typeface="Courier New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12648" y="3291322"/>
            <a:ext cx="8153400" cy="990600"/>
          </a:xfrm>
        </p:spPr>
        <p:txBody>
          <a:bodyPr/>
          <a:lstStyle/>
          <a:p>
            <a:r>
              <a:rPr lang="en-US" dirty="0" smtClean="0"/>
              <a:t>Introduction 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2. SELEX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3121" y="549417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http://altair.sci.hokudai.ac.jp/g6/Projects/Selex-e.html</a:t>
            </a:r>
            <a:endParaRPr lang="en-US" sz="1200" dirty="0">
              <a:solidFill>
                <a:srgbClr val="FFFFFF"/>
              </a:solidFill>
            </a:endParaRPr>
          </a:p>
        </p:txBody>
      </p:sp>
      <p:grpSp>
        <p:nvGrpSpPr>
          <p:cNvPr id="7" name="Group 12"/>
          <p:cNvGrpSpPr/>
          <p:nvPr/>
        </p:nvGrpSpPr>
        <p:grpSpPr>
          <a:xfrm>
            <a:off x="6632448" y="3040062"/>
            <a:ext cx="2133600" cy="1664990"/>
            <a:chOff x="6632448" y="3040062"/>
            <a:chExt cx="2133600" cy="1664990"/>
          </a:xfrm>
        </p:grpSpPr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6632448" y="3040062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TAACCCGTTC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6632448" y="33289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GTACCGGTTG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6632448" y="36337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ACACAGGATT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6632448" y="39385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 AACCGGTTA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632448" y="42433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GGACATGAT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5770629" y="3712904"/>
            <a:ext cx="734654" cy="452735"/>
          </a:xfrm>
          <a:prstGeom prst="righ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4"/>
          <p:cNvGrpSpPr/>
          <p:nvPr/>
        </p:nvGrpSpPr>
        <p:grpSpPr>
          <a:xfrm>
            <a:off x="6632448" y="3041302"/>
            <a:ext cx="2133600" cy="1664990"/>
            <a:chOff x="6632448" y="3040062"/>
            <a:chExt cx="2133600" cy="1664990"/>
          </a:xfrm>
        </p:grpSpPr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6632448" y="3040062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TA</a:t>
              </a:r>
              <a:r>
                <a:rPr lang="en-US" sz="2400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Courier New" charset="0"/>
                </a:rPr>
                <a:t>ACCCGTT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C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6632448" y="33289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GT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ACCGGTT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6632448" y="36337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AC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ACAGGAT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T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6632448" y="39385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 A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ACCGGTT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A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6632448" y="42433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GG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ACATGAT</a:t>
              </a:r>
              <a:endParaRPr lang="en-US" sz="2400" dirty="0">
                <a:solidFill>
                  <a:srgbClr val="E67CBD"/>
                </a:solidFill>
                <a:latin typeface="Courier New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99" y="2324834"/>
            <a:ext cx="3463666" cy="31275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3. Bacterial 1-hybrid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3121" y="549417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http://upload.wikimedia.org/wikipedia/commons/5/56/FigureB1H.JPG</a:t>
            </a:r>
            <a:endParaRPr lang="en-US" sz="1200" dirty="0">
              <a:solidFill>
                <a:srgbClr val="FFFFFF"/>
              </a:solidFill>
            </a:endParaRPr>
          </a:p>
        </p:txBody>
      </p:sp>
      <p:grpSp>
        <p:nvGrpSpPr>
          <p:cNvPr id="4" name="Group 12"/>
          <p:cNvGrpSpPr/>
          <p:nvPr/>
        </p:nvGrpSpPr>
        <p:grpSpPr>
          <a:xfrm>
            <a:off x="6632448" y="3040062"/>
            <a:ext cx="2133600" cy="1664990"/>
            <a:chOff x="6632448" y="3040062"/>
            <a:chExt cx="2133600" cy="1664990"/>
          </a:xfrm>
        </p:grpSpPr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6632448" y="3040062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TAACCCGTTC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6632448" y="33289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GTACCGGTTG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6632448" y="36337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ACACAGGATT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6632448" y="39385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 AACCGGTTA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632448" y="42433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GGACATGAT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5770629" y="3712904"/>
            <a:ext cx="734654" cy="452735"/>
          </a:xfrm>
          <a:prstGeom prst="righ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14"/>
          <p:cNvGrpSpPr/>
          <p:nvPr/>
        </p:nvGrpSpPr>
        <p:grpSpPr>
          <a:xfrm>
            <a:off x="6632448" y="3041302"/>
            <a:ext cx="2133600" cy="1664990"/>
            <a:chOff x="6632448" y="3040062"/>
            <a:chExt cx="2133600" cy="1664990"/>
          </a:xfrm>
        </p:grpSpPr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6632448" y="3040062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TA</a:t>
              </a:r>
              <a:r>
                <a:rPr lang="en-US" sz="2400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Courier New" charset="0"/>
                </a:rPr>
                <a:t>ACCCGTT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C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6632448" y="33289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GT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ACCGGTT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6632448" y="36337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AC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ACAGGAT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T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6632448" y="39385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 A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ACCGGTT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A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6632448" y="42433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GG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ACATGAT</a:t>
              </a:r>
              <a:endParaRPr lang="en-US" sz="2400" dirty="0">
                <a:solidFill>
                  <a:srgbClr val="E67CBD"/>
                </a:solidFill>
                <a:latin typeface="Courier New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57" y="2315321"/>
            <a:ext cx="4044467" cy="3033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4. Protein binding microarrays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08651" y="607781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http://</a:t>
            </a:r>
            <a:r>
              <a:rPr lang="en-US" sz="1200" dirty="0" err="1">
                <a:solidFill>
                  <a:srgbClr val="FFFFFF"/>
                </a:solidFill>
              </a:rPr>
              <a:t>bfg.oxfordjournals.org</a:t>
            </a:r>
            <a:r>
              <a:rPr lang="en-US" sz="1200" dirty="0">
                <a:solidFill>
                  <a:srgbClr val="FFFFFF"/>
                </a:solidFill>
              </a:rPr>
              <a:t>/content/9/5-6/362/F2.large.jpg</a:t>
            </a:r>
          </a:p>
        </p:txBody>
      </p:sp>
      <p:grpSp>
        <p:nvGrpSpPr>
          <p:cNvPr id="4" name="Group 12"/>
          <p:cNvGrpSpPr/>
          <p:nvPr/>
        </p:nvGrpSpPr>
        <p:grpSpPr>
          <a:xfrm>
            <a:off x="6632448" y="3040062"/>
            <a:ext cx="2133600" cy="1664990"/>
            <a:chOff x="6632448" y="3040062"/>
            <a:chExt cx="2133600" cy="1664990"/>
          </a:xfrm>
        </p:grpSpPr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6632448" y="3040062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TAACCCGTTC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6632448" y="33289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GTACCGGTTG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6632448" y="36337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ACACAGGATT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6632448" y="39385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 AACCGGTTA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632448" y="42433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GGACATGAT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5770629" y="3712904"/>
            <a:ext cx="734654" cy="452735"/>
          </a:xfrm>
          <a:prstGeom prst="righ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14"/>
          <p:cNvGrpSpPr/>
          <p:nvPr/>
        </p:nvGrpSpPr>
        <p:grpSpPr>
          <a:xfrm>
            <a:off x="6632448" y="3041302"/>
            <a:ext cx="2133600" cy="1664990"/>
            <a:chOff x="6632448" y="3040062"/>
            <a:chExt cx="2133600" cy="1664990"/>
          </a:xfrm>
        </p:grpSpPr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6632448" y="3040062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TA</a:t>
              </a:r>
              <a:r>
                <a:rPr lang="en-US" sz="2400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Courier New" charset="0"/>
                </a:rPr>
                <a:t>ACCCGTT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C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6632448" y="33289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GT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ACCGGTT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6632448" y="36337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AC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ACAGGAT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T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6632448" y="39385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 A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ACCGGTT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A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6632448" y="42433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GG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ACATGAT</a:t>
              </a:r>
              <a:endParaRPr lang="en-US" sz="2400" dirty="0">
                <a:solidFill>
                  <a:srgbClr val="E67CBD"/>
                </a:solidFill>
                <a:latin typeface="Courier New" charset="0"/>
              </a:endParaRPr>
            </a:p>
          </p:txBody>
        </p:sp>
      </p:grpSp>
      <p:pic>
        <p:nvPicPr>
          <p:cNvPr id="7" name="Picture 6" descr="F2.lar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7" r="4416" b="45537"/>
          <a:stretch/>
        </p:blipFill>
        <p:spPr>
          <a:xfrm>
            <a:off x="1707287" y="2227932"/>
            <a:ext cx="2625654" cy="37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7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Motif finding tools</a:t>
            </a:r>
            <a:endParaRPr lang="en-US" dirty="0"/>
          </a:p>
        </p:txBody>
      </p:sp>
      <p:grpSp>
        <p:nvGrpSpPr>
          <p:cNvPr id="4" name="Group 12"/>
          <p:cNvGrpSpPr/>
          <p:nvPr/>
        </p:nvGrpSpPr>
        <p:grpSpPr>
          <a:xfrm>
            <a:off x="3405726" y="2735262"/>
            <a:ext cx="2133600" cy="1664990"/>
            <a:chOff x="6632448" y="3040062"/>
            <a:chExt cx="2133600" cy="1664990"/>
          </a:xfrm>
        </p:grpSpPr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6632448" y="3040062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TAACCCGTTC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6632448" y="33289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GTACCGGTTG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6632448" y="36337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ACACAGGATT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6632448" y="39385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 AACCGGTTA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632448" y="42433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GGACATGAT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</p:grpSp>
      <p:grpSp>
        <p:nvGrpSpPr>
          <p:cNvPr id="5" name="Group 14"/>
          <p:cNvGrpSpPr/>
          <p:nvPr/>
        </p:nvGrpSpPr>
        <p:grpSpPr>
          <a:xfrm>
            <a:off x="3405726" y="2736502"/>
            <a:ext cx="2134970" cy="1664990"/>
            <a:chOff x="6632448" y="3040062"/>
            <a:chExt cx="2134970" cy="1664990"/>
          </a:xfrm>
        </p:grpSpPr>
        <p:sp>
          <p:nvSpPr>
            <p:cNvPr id="16" name="Text Box 5"/>
            <p:cNvSpPr txBox="1">
              <a:spLocks noChangeArrowheads="1"/>
            </p:cNvSpPr>
            <p:nvPr/>
          </p:nvSpPr>
          <p:spPr bwMode="auto">
            <a:xfrm>
              <a:off x="6632448" y="3040062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TA</a:t>
              </a:r>
              <a:r>
                <a:rPr lang="en-US" sz="2400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Courier New" charset="0"/>
                </a:rPr>
                <a:t>ACCCGTT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C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6632448" y="33289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GT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ACCGGTT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6632448" y="36337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AC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ACAGGAT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T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auto">
            <a:xfrm>
              <a:off x="6633818" y="3933566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 A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ACCGGTT</a:t>
              </a: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A</a:t>
              </a:r>
              <a:endParaRPr lang="en-US" sz="2400" dirty="0">
                <a:solidFill>
                  <a:schemeClr val="tx2"/>
                </a:solidFill>
                <a:latin typeface="Courier New" charset="0"/>
              </a:endParaRPr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6632448" y="4243387"/>
              <a:ext cx="2133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chemeClr val="tx2"/>
                  </a:solidFill>
                  <a:latin typeface="Courier New" charset="0"/>
                </a:rPr>
                <a:t>GG</a:t>
              </a:r>
              <a:r>
                <a:rPr lang="en-US" sz="2400" dirty="0" smtClean="0">
                  <a:solidFill>
                    <a:srgbClr val="E67CBD"/>
                  </a:solidFill>
                  <a:latin typeface="Courier New" charset="0"/>
                </a:rPr>
                <a:t>ACATGAT</a:t>
              </a:r>
              <a:endParaRPr lang="en-US" sz="2400" dirty="0">
                <a:solidFill>
                  <a:srgbClr val="E67CBD"/>
                </a:solidFill>
                <a:latin typeface="Courier New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277506" y="2112147"/>
            <a:ext cx="2261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Tw Cen MT"/>
                <a:cs typeface="Tw Cen MT"/>
              </a:rPr>
              <a:t> How did this happen?</a:t>
            </a:r>
            <a:endParaRPr lang="en-US" dirty="0">
              <a:solidFill>
                <a:schemeClr val="tx2"/>
              </a:solidFill>
              <a:latin typeface="Tw Cen MT"/>
              <a:cs typeface="Tw Cen M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65700" y="4610667"/>
            <a:ext cx="505495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Tw Cen MT"/>
                <a:cs typeface="Tw Cen MT"/>
              </a:rPr>
              <a:t>Run a motif finding tool (e.g., “MEME”) on the collection of experimentally determined binding sites, which could be of variable lengths, and in either orientation.</a:t>
            </a:r>
          </a:p>
          <a:p>
            <a:endParaRPr lang="en-US" dirty="0" smtClean="0">
              <a:solidFill>
                <a:schemeClr val="tx2"/>
              </a:solidFill>
              <a:latin typeface="Tw Cen MT"/>
              <a:cs typeface="Tw Cen MT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Tw Cen MT"/>
                <a:cs typeface="Tw Cen MT"/>
              </a:rPr>
              <a:t>We’ll come back to motif finding tools later.</a:t>
            </a:r>
            <a:endParaRPr lang="en-US" dirty="0">
              <a:solidFill>
                <a:schemeClr val="tx2"/>
              </a:solidFill>
              <a:latin typeface="Tw Cen MT"/>
              <a:cs typeface="Tw Cen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Motif Databases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JASPAR: http://</a:t>
            </a:r>
            <a:r>
              <a:rPr lang="en-US" dirty="0" err="1" smtClean="0"/>
              <a:t>jaspar.genereg.net</a:t>
            </a:r>
            <a:r>
              <a:rPr lang="en-US" dirty="0" smtClean="0"/>
              <a:t>/</a:t>
            </a:r>
            <a:endParaRPr lang="en-US" dirty="0"/>
          </a:p>
        </p:txBody>
      </p:sp>
      <p:pic>
        <p:nvPicPr>
          <p:cNvPr id="4" name="Picture 3" descr="Screen shot 2010-11-06 at 9.02.3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976" y="2399798"/>
            <a:ext cx="5042096" cy="44582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Motif Databases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JASPAR: http://</a:t>
            </a:r>
            <a:r>
              <a:rPr lang="en-US" dirty="0" err="1" smtClean="0"/>
              <a:t>jaspar.genereg.net</a:t>
            </a:r>
            <a:r>
              <a:rPr lang="en-US" dirty="0" smtClean="0"/>
              <a:t>/</a:t>
            </a:r>
            <a:endParaRPr lang="en-US" dirty="0"/>
          </a:p>
        </p:txBody>
      </p:sp>
      <p:pic>
        <p:nvPicPr>
          <p:cNvPr id="5" name="Picture 4" descr="Screen shot 2010-11-06 at 9.08.1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3559"/>
            <a:ext cx="9144000" cy="45644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Motif Databases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36927" y="1720512"/>
            <a:ext cx="8429121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TRANSFAC</a:t>
            </a:r>
          </a:p>
          <a:p>
            <a:pPr lvl="1"/>
            <a:r>
              <a:rPr lang="en-US" dirty="0" smtClean="0"/>
              <a:t>Public version and License version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Hocomoco: http://hocomoco.autosome.ru/</a:t>
            </a:r>
          </a:p>
          <a:p>
            <a:pPr lvl="1"/>
            <a:r>
              <a:rPr lang="en-US" dirty="0" smtClean="0"/>
              <a:t>Human and mouse motifs</a:t>
            </a:r>
          </a:p>
          <a:p>
            <a:pPr lvl="1"/>
            <a:endParaRPr lang="en-US" dirty="0"/>
          </a:p>
          <a:p>
            <a:r>
              <a:rPr lang="en-US" dirty="0" err="1"/>
              <a:t>UniProbe</a:t>
            </a:r>
            <a:r>
              <a:rPr lang="en-US" dirty="0"/>
              <a:t>: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://the_brain.bwh.harvard.edu/uniprobe/</a:t>
            </a:r>
            <a:endParaRPr lang="en-US" dirty="0"/>
          </a:p>
          <a:p>
            <a:pPr lvl="1"/>
            <a:r>
              <a:rPr lang="en-US" dirty="0"/>
              <a:t>variety of organisms, mostly mouse and human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Motif Databases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927" y="1720512"/>
            <a:ext cx="8429121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Fly Factor Survey: </a:t>
            </a:r>
            <a:r>
              <a:rPr lang="en-US" dirty="0" smtClean="0">
                <a:hlinkClick r:id="rId2"/>
              </a:rPr>
              <a:t>http://pgfe.umassmed.edu/TFDBS/</a:t>
            </a:r>
            <a:endParaRPr lang="en-US" dirty="0" smtClean="0"/>
          </a:p>
          <a:p>
            <a:pPr lvl="1"/>
            <a:r>
              <a:rPr lang="en-US" dirty="0" smtClean="0"/>
              <a:t>Drosophila specific</a:t>
            </a:r>
          </a:p>
          <a:p>
            <a:pPr lvl="1"/>
            <a:r>
              <a:rPr lang="en-US" dirty="0" smtClean="0"/>
              <a:t>In analyzing insect genomes, motifs from this database can be used, with some additional checks.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2525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entry in Fly Factor Survey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Picture 6" descr="Screen Shot 2014-06-12 at 1.03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1403"/>
            <a:ext cx="9144000" cy="468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67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12648" y="228600"/>
            <a:ext cx="8153400" cy="820995"/>
          </a:xfrm>
        </p:spPr>
        <p:txBody>
          <a:bodyPr/>
          <a:lstStyle/>
          <a:p>
            <a:r>
              <a:rPr lang="en-US" sz="4000" dirty="0" smtClean="0"/>
              <a:t>Step 2. Finding motif matches in DNA</a:t>
            </a:r>
            <a:endParaRPr lang="en-US" sz="4000" dirty="0"/>
          </a:p>
        </p:txBody>
      </p:sp>
      <p:sp>
        <p:nvSpPr>
          <p:cNvPr id="3389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4800" y="1752600"/>
            <a:ext cx="8839200" cy="4343400"/>
          </a:xfrm>
        </p:spPr>
        <p:txBody>
          <a:bodyPr>
            <a:normAutofit/>
          </a:bodyPr>
          <a:lstStyle/>
          <a:p>
            <a:r>
              <a:rPr lang="en-US" dirty="0"/>
              <a:t>Basic idea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0">
              <a:buClr>
                <a:srgbClr val="790A14"/>
              </a:buClr>
            </a:pPr>
            <a:endParaRPr lang="en-US" dirty="0" smtClean="0"/>
          </a:p>
          <a:p>
            <a:pPr lvl="0">
              <a:buClr>
                <a:srgbClr val="790A14"/>
              </a:buClr>
            </a:pPr>
            <a:r>
              <a:rPr lang="en-US" dirty="0" smtClean="0"/>
              <a:t>To score a single site </a:t>
            </a:r>
            <a:r>
              <a:rPr lang="en-US" b="1" i="1" dirty="0" err="1" smtClean="0"/>
              <a:t>s</a:t>
            </a:r>
            <a:r>
              <a:rPr lang="en-US" i="1" dirty="0" smtClean="0"/>
              <a:t> </a:t>
            </a:r>
            <a:r>
              <a:rPr lang="en-US" dirty="0" smtClean="0"/>
              <a:t>for match to a motif </a:t>
            </a:r>
            <a:r>
              <a:rPr lang="en-US" b="1" i="1" dirty="0" smtClean="0"/>
              <a:t>W</a:t>
            </a:r>
            <a:r>
              <a:rPr lang="en-US" dirty="0" smtClean="0"/>
              <a:t>, we use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25550" y="2614213"/>
            <a:ext cx="7092954" cy="1273175"/>
            <a:chOff x="672" y="2928"/>
            <a:chExt cx="4468" cy="802"/>
          </a:xfrm>
        </p:grpSpPr>
        <p:pic>
          <p:nvPicPr>
            <p:cNvPr id="338949" name="Picture 5" descr="kruppel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40" y="2928"/>
              <a:ext cx="1284" cy="802"/>
            </a:xfrm>
            <a:prstGeom prst="rect">
              <a:avLst/>
            </a:prstGeom>
            <a:noFill/>
          </p:spPr>
        </p:pic>
        <p:sp>
          <p:nvSpPr>
            <p:cNvPr id="338950" name="Text Box 6"/>
            <p:cNvSpPr txBox="1">
              <a:spLocks noChangeArrowheads="1"/>
            </p:cNvSpPr>
            <p:nvPr/>
          </p:nvSpPr>
          <p:spPr bwMode="auto">
            <a:xfrm>
              <a:off x="672" y="3072"/>
              <a:ext cx="48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rgbClr val="F2E2AB"/>
                  </a:solidFill>
                </a:rPr>
                <a:t>Motif:</a:t>
              </a:r>
              <a:endParaRPr lang="en-US" dirty="0">
                <a:solidFill>
                  <a:srgbClr val="F2E2AB"/>
                </a:solidFill>
              </a:endParaRPr>
            </a:p>
          </p:txBody>
        </p:sp>
        <p:sp>
          <p:nvSpPr>
            <p:cNvPr id="338951" name="Text Box 7"/>
            <p:cNvSpPr txBox="1">
              <a:spLocks noChangeArrowheads="1"/>
            </p:cNvSpPr>
            <p:nvPr/>
          </p:nvSpPr>
          <p:spPr bwMode="auto">
            <a:xfrm>
              <a:off x="3480" y="3072"/>
              <a:ext cx="166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rgbClr val="F2E2AB"/>
                  </a:solidFill>
                </a:rPr>
                <a:t>Match: </a:t>
              </a:r>
              <a:r>
                <a:rPr lang="en-US" sz="1800" dirty="0" smtClean="0">
                  <a:solidFill>
                    <a:srgbClr val="F2E2AB"/>
                  </a:solidFill>
                </a:rPr>
                <a:t>CAAAAGGGTTA</a:t>
              </a:r>
              <a:endParaRPr lang="en-US" sz="1800" dirty="0">
                <a:solidFill>
                  <a:srgbClr val="F2E2AB"/>
                </a:solidFill>
              </a:endParaRPr>
            </a:p>
          </p:txBody>
        </p:sp>
      </p:grp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993565" y="3150709"/>
            <a:ext cx="33654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err="1" smtClean="0">
                <a:solidFill>
                  <a:srgbClr val="F2E2AB"/>
                </a:solidFill>
              </a:rPr>
              <a:t>Apprx</a:t>
            </a:r>
            <a:r>
              <a:rPr lang="en-US" sz="1800" dirty="0" smtClean="0">
                <a:solidFill>
                  <a:srgbClr val="F2E2AB"/>
                </a:solidFill>
              </a:rPr>
              <a:t>. Match</a:t>
            </a:r>
            <a:r>
              <a:rPr lang="en-US" sz="1800" dirty="0">
                <a:solidFill>
                  <a:srgbClr val="F2E2AB"/>
                </a:solidFill>
              </a:rPr>
              <a:t>: </a:t>
            </a:r>
            <a:r>
              <a:rPr lang="en-US" sz="1800" dirty="0" smtClean="0">
                <a:solidFill>
                  <a:srgbClr val="F2E2AB"/>
                </a:solidFill>
              </a:rPr>
              <a:t>CAAAAGGG</a:t>
            </a:r>
            <a:r>
              <a:rPr lang="en-US" sz="1800" dirty="0" smtClean="0">
                <a:solidFill>
                  <a:srgbClr val="FF0000"/>
                </a:solidFill>
              </a:rPr>
              <a:t>G</a:t>
            </a:r>
            <a:r>
              <a:rPr lang="en-US" sz="1800" dirty="0" smtClean="0">
                <a:solidFill>
                  <a:srgbClr val="F2E2AB"/>
                </a:solidFill>
              </a:rPr>
              <a:t>TA</a:t>
            </a:r>
            <a:endParaRPr lang="en-US" sz="1800" dirty="0">
              <a:solidFill>
                <a:srgbClr val="F2E2AB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29</a:t>
            </a:fld>
            <a:endParaRPr lang="en-US" dirty="0">
              <a:latin typeface="Tw Cen MT"/>
              <a:cs typeface="Tw Cen MT"/>
            </a:endParaRPr>
          </a:p>
        </p:txBody>
      </p:sp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2656765" y="5076764"/>
          <a:ext cx="2336800" cy="69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8" name="Equation" r:id="rId6" imgW="558800" imgH="165100" progId="Equation.3">
                  <p:embed/>
                </p:oleObj>
              </mc:Choice>
              <mc:Fallback>
                <p:oleObj name="Equation" r:id="rId6" imgW="558800" imgH="1651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6765" y="5076764"/>
                        <a:ext cx="2336800" cy="690562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ransition advTm="7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947" grpId="0" uiExpand="1" build="p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/>
          <p:nvPr/>
        </p:nvGrpSpPr>
        <p:grpSpPr>
          <a:xfrm>
            <a:off x="1892064" y="1630242"/>
            <a:ext cx="4950143" cy="4950143"/>
            <a:chOff x="1892064" y="1630242"/>
            <a:chExt cx="4950143" cy="4950143"/>
          </a:xfrm>
        </p:grpSpPr>
        <p:pic>
          <p:nvPicPr>
            <p:cNvPr id="4" name="Picture 3" descr="Transcription[1]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2064" y="1630242"/>
              <a:ext cx="4950143" cy="495014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826095" y="2419684"/>
              <a:ext cx="1026643" cy="173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188167" y="4171343"/>
              <a:ext cx="322062" cy="173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349198" y="6029160"/>
              <a:ext cx="322062" cy="173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Oval 20"/>
          <p:cNvSpPr/>
          <p:nvPr/>
        </p:nvSpPr>
        <p:spPr>
          <a:xfrm>
            <a:off x="4896934" y="3355869"/>
            <a:ext cx="652784" cy="8288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876957" y="5711439"/>
            <a:ext cx="652784" cy="8288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Genes to proteins: “transcription”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986732" y="6580385"/>
            <a:ext cx="62926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http://instruct.westvalley.edu/svensson/CellsandGenes/Transcription%5B1%5D.gif</a:t>
            </a:r>
            <a:endParaRPr lang="en-US" sz="12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92064" y="3154947"/>
            <a:ext cx="4950143" cy="16175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878696" y="4858086"/>
            <a:ext cx="4950143" cy="17222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04277" y="2593474"/>
            <a:ext cx="2033823" cy="3609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RNA Polymerase</a:t>
            </a:r>
            <a:endParaRPr lang="en-US" b="1" dirty="0"/>
          </a:p>
        </p:txBody>
      </p:sp>
      <p:sp>
        <p:nvSpPr>
          <p:cNvPr id="18" name="Oval 17"/>
          <p:cNvSpPr/>
          <p:nvPr/>
        </p:nvSpPr>
        <p:spPr>
          <a:xfrm>
            <a:off x="3293844" y="2005263"/>
            <a:ext cx="652784" cy="8288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3</a:t>
            </a:fld>
            <a:endParaRPr lang="en-US" dirty="0">
              <a:latin typeface="Tw Cen MT"/>
              <a:cs typeface="Tw Cen MT"/>
            </a:endParaRPr>
          </a:p>
        </p:txBody>
      </p:sp>
    </p:spTree>
    <p:custDataLst>
      <p:tags r:id="rId1"/>
    </p:custDataLst>
  </p:cSld>
  <p:clrMapOvr>
    <a:masterClrMapping/>
  </p:clrMapOvr>
  <p:transition advTm="5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Pr (</a:t>
            </a:r>
            <a:r>
              <a:rPr lang="en-US" dirty="0" err="1" smtClean="0"/>
              <a:t>s</a:t>
            </a:r>
            <a:r>
              <a:rPr lang="en-US" dirty="0" smtClean="0"/>
              <a:t> | W)?</a:t>
            </a:r>
            <a:endParaRPr lang="en-US" dirty="0"/>
          </a:p>
        </p:txBody>
      </p:sp>
      <p:graphicFrame>
        <p:nvGraphicFramePr>
          <p:cNvPr id="4" name="Group 22"/>
          <p:cNvGraphicFramePr>
            <a:graphicFrameLocks noGrp="1"/>
          </p:cNvGraphicFramePr>
          <p:nvPr/>
        </p:nvGraphicFramePr>
        <p:xfrm>
          <a:off x="803035" y="1956652"/>
          <a:ext cx="2057400" cy="1295400"/>
        </p:xfrm>
        <a:graphic>
          <a:graphicData uri="http://schemas.openxmlformats.org/drawingml/2006/table">
            <a:tbl>
              <a:tblPr/>
              <a:tblGrid>
                <a:gridCol w="247650"/>
                <a:gridCol w="247650"/>
                <a:gridCol w="247650"/>
                <a:gridCol w="244475"/>
                <a:gridCol w="247650"/>
                <a:gridCol w="246063"/>
                <a:gridCol w="271462"/>
                <a:gridCol w="304800"/>
              </a:tblGrid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A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C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G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3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5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T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Group 22"/>
          <p:cNvGraphicFramePr>
            <a:graphicFrameLocks noGrp="1"/>
          </p:cNvGraphicFramePr>
          <p:nvPr/>
        </p:nvGraphicFramePr>
        <p:xfrm>
          <a:off x="4405979" y="1956652"/>
          <a:ext cx="3706194" cy="2072640"/>
        </p:xfrm>
        <a:graphic>
          <a:graphicData uri="http://schemas.openxmlformats.org/drawingml/2006/table">
            <a:tbl>
              <a:tblPr/>
              <a:tblGrid>
                <a:gridCol w="446116"/>
                <a:gridCol w="446116"/>
                <a:gridCol w="446116"/>
                <a:gridCol w="440397"/>
                <a:gridCol w="446116"/>
                <a:gridCol w="443257"/>
                <a:gridCol w="489010"/>
                <a:gridCol w="549066"/>
              </a:tblGrid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0.4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0.4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A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0.6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0.2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C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0.6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G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0.2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0.6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T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</a:tr>
            </a:tbl>
          </a:graphicData>
        </a:graphic>
      </p:graphicFrame>
      <p:sp>
        <p:nvSpPr>
          <p:cNvPr id="7" name="Right Arrow 6"/>
          <p:cNvSpPr/>
          <p:nvPr/>
        </p:nvSpPr>
        <p:spPr>
          <a:xfrm>
            <a:off x="3200806" y="2669340"/>
            <a:ext cx="881193" cy="583108"/>
          </a:xfrm>
          <a:prstGeom prst="righ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10781" y="4470496"/>
            <a:ext cx="70983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Now,  say s =ACCGGTT (consensus)</a:t>
            </a:r>
          </a:p>
          <a:p>
            <a:r>
              <a:rPr lang="en-US" sz="2400" dirty="0" err="1" smtClean="0">
                <a:solidFill>
                  <a:srgbClr val="F2E2AB"/>
                </a:solidFill>
                <a:latin typeface="Tw Cen MT"/>
                <a:cs typeface="Tw Cen MT"/>
              </a:rPr>
              <a:t>Pr(s|W</a:t>
            </a:r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) = 1 </a:t>
            </a:r>
            <a:r>
              <a:rPr lang="en-US" sz="2400" dirty="0" err="1" smtClean="0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 1 </a:t>
            </a:r>
            <a:r>
              <a:rPr lang="en-US" sz="2400" dirty="0" err="1" smtClean="0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 0.6 </a:t>
            </a:r>
            <a:r>
              <a:rPr lang="en-US" sz="2400" dirty="0" err="1" smtClean="0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 0.6 </a:t>
            </a:r>
            <a:r>
              <a:rPr lang="en-US" sz="2400" dirty="0" err="1" smtClean="0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 1 </a:t>
            </a:r>
            <a:r>
              <a:rPr lang="en-US" sz="2400" dirty="0" err="1" smtClean="0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 0.6 </a:t>
            </a:r>
            <a:r>
              <a:rPr lang="en-US" sz="2400" dirty="0" err="1" smtClean="0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 1 = 0.216.</a:t>
            </a:r>
          </a:p>
          <a:p>
            <a:endParaRPr lang="en-US" sz="2400" dirty="0" smtClean="0">
              <a:solidFill>
                <a:srgbClr val="F2E2AB"/>
              </a:solidFill>
              <a:latin typeface="Tw Cen MT"/>
              <a:cs typeface="Tw Cen MT"/>
            </a:endParaRPr>
          </a:p>
          <a:p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Then, say s = ACACGTT (two mismatches from consensus)</a:t>
            </a:r>
          </a:p>
          <a:p>
            <a:r>
              <a:rPr lang="en-US" sz="2400" dirty="0" err="1" smtClean="0">
                <a:solidFill>
                  <a:srgbClr val="F2E2AB"/>
                </a:solidFill>
                <a:latin typeface="Tw Cen MT"/>
                <a:cs typeface="Tw Cen MT"/>
              </a:rPr>
              <a:t>Pr(s|W</a:t>
            </a:r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) = 1 </a:t>
            </a:r>
            <a:r>
              <a:rPr lang="en-US" sz="2400" dirty="0" err="1" smtClean="0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 1 </a:t>
            </a:r>
            <a:r>
              <a:rPr lang="en-US" sz="2400" dirty="0" err="1" smtClean="0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 0.4 </a:t>
            </a:r>
            <a:r>
              <a:rPr lang="en-US" sz="2400" dirty="0" err="1" smtClean="0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 0.2 </a:t>
            </a:r>
            <a:r>
              <a:rPr lang="en-US" sz="2400" dirty="0" err="1" smtClean="0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 1 </a:t>
            </a:r>
            <a:r>
              <a:rPr lang="en-US" sz="2400" dirty="0" err="1" smtClean="0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 0.6 </a:t>
            </a:r>
            <a:r>
              <a:rPr lang="en-US" sz="2400" dirty="0" err="1" smtClean="0">
                <a:solidFill>
                  <a:srgbClr val="F2E2AB"/>
                </a:solidFill>
                <a:latin typeface="Tw Cen MT"/>
                <a:cs typeface="Tw Cen MT"/>
              </a:rPr>
              <a:t>x</a:t>
            </a:r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 1 = 0.048.  </a:t>
            </a:r>
            <a:endParaRPr lang="en-US" sz="2400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405979" y="1956652"/>
            <a:ext cx="3122965" cy="2072640"/>
            <a:chOff x="4405979" y="1956652"/>
            <a:chExt cx="3122965" cy="2072640"/>
          </a:xfrm>
        </p:grpSpPr>
        <p:sp>
          <p:nvSpPr>
            <p:cNvPr id="9" name="Oval 8"/>
            <p:cNvSpPr/>
            <p:nvPr/>
          </p:nvSpPr>
          <p:spPr>
            <a:xfrm>
              <a:off x="4405979" y="1956652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846563" y="2462012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300106" y="2474970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727731" y="2993289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168315" y="3006247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621858" y="3536889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7075401" y="3536890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405979" y="1948214"/>
            <a:ext cx="3122965" cy="2072640"/>
            <a:chOff x="4405979" y="1956652"/>
            <a:chExt cx="3122965" cy="2072640"/>
          </a:xfrm>
        </p:grpSpPr>
        <p:sp>
          <p:nvSpPr>
            <p:cNvPr id="19" name="Oval 18"/>
            <p:cNvSpPr/>
            <p:nvPr/>
          </p:nvSpPr>
          <p:spPr>
            <a:xfrm>
              <a:off x="4405979" y="1956652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846563" y="2462012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300106" y="1982566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5727731" y="2513843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6168315" y="3006247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621858" y="3536889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7075401" y="3536890"/>
              <a:ext cx="453543" cy="49240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Scoring motif matches with “LLR”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 (</a:t>
            </a:r>
            <a:r>
              <a:rPr lang="en-US" dirty="0" err="1" smtClean="0"/>
              <a:t>s</a:t>
            </a:r>
            <a:r>
              <a:rPr lang="en-US" dirty="0" smtClean="0"/>
              <a:t> | W) is the key idea.</a:t>
            </a:r>
          </a:p>
          <a:p>
            <a:r>
              <a:rPr lang="en-US" dirty="0" smtClean="0"/>
              <a:t>However, some statistical massaging is done on this.</a:t>
            </a:r>
          </a:p>
          <a:p>
            <a:r>
              <a:rPr lang="en-US" dirty="0"/>
              <a:t>Given a motif W, background nucleotide frequencies </a:t>
            </a:r>
            <a:r>
              <a:rPr lang="en-US" dirty="0" err="1"/>
              <a:t>W</a:t>
            </a:r>
            <a:r>
              <a:rPr lang="en-US" baseline="-25000" dirty="0" err="1"/>
              <a:t>b</a:t>
            </a:r>
            <a:r>
              <a:rPr lang="en-US" dirty="0"/>
              <a:t> and a site s</a:t>
            </a:r>
            <a:r>
              <a:rPr lang="en-US" dirty="0" smtClean="0"/>
              <a:t>,</a:t>
            </a:r>
            <a:endParaRPr lang="en-US" dirty="0"/>
          </a:p>
          <a:p>
            <a:r>
              <a:rPr lang="en-US" dirty="0"/>
              <a:t>LLR score of </a:t>
            </a:r>
            <a:r>
              <a:rPr lang="en-US" i="1" dirty="0"/>
              <a:t>s</a:t>
            </a:r>
            <a:r>
              <a:rPr lang="en-US" dirty="0"/>
              <a:t> </a:t>
            </a:r>
            <a:r>
              <a:rPr lang="en-US" dirty="0" smtClean="0"/>
              <a:t>=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Good </a:t>
            </a:r>
            <a:r>
              <a:rPr lang="en-US" dirty="0"/>
              <a:t>scores &gt; 0. Bad scores &lt; 0. </a:t>
            </a:r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3062501"/>
              </p:ext>
            </p:extLst>
          </p:nvPr>
        </p:nvGraphicFramePr>
        <p:xfrm>
          <a:off x="3315757" y="4375942"/>
          <a:ext cx="1698489" cy="79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70" name="Equation" r:id="rId4" imgW="838200" imgH="393700" progId="Equation.3">
                  <p:embed/>
                </p:oleObj>
              </mc:Choice>
              <mc:Fallback>
                <p:oleObj name="Equation" r:id="rId4" imgW="8382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5757" y="4375942"/>
                        <a:ext cx="1698489" cy="79777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FIMO </a:t>
            </a:r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Grant, Bailey, Noble; </a:t>
            </a:r>
            <a:r>
              <a:rPr lang="en-US" i="1" dirty="0" smtClean="0">
                <a:solidFill>
                  <a:srgbClr val="FFFF00"/>
                </a:solidFill>
              </a:rPr>
              <a:t>Bioinformatics</a:t>
            </a:r>
            <a:r>
              <a:rPr lang="en-US" dirty="0" smtClean="0">
                <a:solidFill>
                  <a:srgbClr val="FFFF00"/>
                </a:solidFill>
              </a:rPr>
              <a:t> 2011.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91" y="2337476"/>
            <a:ext cx="4105571" cy="403123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475746" y="2337476"/>
            <a:ext cx="455098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19088" indent="-319088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charset="2"/>
              <a:buChar char=""/>
              <a:defRPr sz="2900" kern="1200">
                <a:solidFill>
                  <a:srgbClr val="FBEACB"/>
                </a:solidFill>
                <a:latin typeface="Tw Cen MT"/>
                <a:ea typeface="+mn-ea"/>
                <a:cs typeface="+mn-cs"/>
              </a:defRPr>
            </a:lvl1pPr>
            <a:lvl2pPr marL="639763" indent="-273050" algn="l" rtl="0" eaLnBrk="1" fontAlgn="base" hangingPunct="1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charset="2"/>
              <a:buChar char=""/>
              <a:defRPr sz="2600" kern="1200">
                <a:solidFill>
                  <a:srgbClr val="FBEACB"/>
                </a:solidFill>
                <a:latin typeface="Tw Cen MT"/>
                <a:ea typeface="+mn-ea"/>
                <a:cs typeface="+mn-cs"/>
              </a:defRPr>
            </a:lvl2pPr>
            <a:lvl3pPr marL="914400" indent="-228600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"/>
              <a:defRPr sz="2300" kern="1200">
                <a:solidFill>
                  <a:srgbClr val="FBEACB"/>
                </a:solidFill>
                <a:latin typeface="Tw Cen MT"/>
                <a:ea typeface="+mn-ea"/>
                <a:cs typeface="+mn-cs"/>
              </a:defRPr>
            </a:lvl3pPr>
            <a:lvl4pPr marL="1371600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908342"/>
              </a:buClr>
              <a:buSzPct val="75000"/>
              <a:buFont typeface="Wingdings" charset="2"/>
              <a:buChar char=""/>
              <a:defRPr sz="2000" kern="1200">
                <a:solidFill>
                  <a:srgbClr val="FBEACB"/>
                </a:solidFill>
                <a:latin typeface="Tw Cen MT"/>
                <a:ea typeface="+mn-ea"/>
                <a:cs typeface="+mn-cs"/>
              </a:defRPr>
            </a:lvl4pPr>
            <a:lvl5pPr marL="1828800" indent="-22860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423E5C"/>
              </a:buClr>
              <a:buSzPct val="65000"/>
              <a:buFont typeface="Wingdings" charset="2"/>
              <a:buChar char=""/>
              <a:defRPr sz="2000" kern="1200">
                <a:solidFill>
                  <a:srgbClr val="FBEACB"/>
                </a:solidFill>
                <a:latin typeface="Tw Cen M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dirty="0" smtClean="0"/>
              <a:t>Takes motif W, </a:t>
            </a:r>
            <a:r>
              <a:rPr lang="en-US" dirty="0"/>
              <a:t> </a:t>
            </a:r>
            <a:r>
              <a:rPr lang="en-US" dirty="0" smtClean="0"/>
              <a:t>background </a:t>
            </a:r>
            <a:r>
              <a:rPr lang="en-US" dirty="0" err="1" smtClean="0"/>
              <a:t>W</a:t>
            </a:r>
            <a:r>
              <a:rPr lang="en-US" baseline="-25000" dirty="0" err="1" smtClean="0"/>
              <a:t>b</a:t>
            </a:r>
            <a:r>
              <a:rPr lang="en-US" dirty="0" smtClean="0"/>
              <a:t> and a sequence </a:t>
            </a:r>
            <a:r>
              <a:rPr lang="en-US" i="1" dirty="0" smtClean="0"/>
              <a:t>S</a:t>
            </a:r>
            <a:r>
              <a:rPr lang="en-US" dirty="0" smtClean="0"/>
              <a:t>.</a:t>
            </a:r>
          </a:p>
          <a:p>
            <a:pPr defTabSz="914400"/>
            <a:endParaRPr lang="en-US" dirty="0" smtClean="0"/>
          </a:p>
          <a:p>
            <a:pPr defTabSz="914400"/>
            <a:r>
              <a:rPr lang="en-US" dirty="0" smtClean="0"/>
              <a:t>Scans every site </a:t>
            </a:r>
            <a:r>
              <a:rPr lang="en-US" i="1" dirty="0" err="1" smtClean="0"/>
              <a:t>s</a:t>
            </a:r>
            <a:r>
              <a:rPr lang="en-US" dirty="0" smtClean="0"/>
              <a:t> in </a:t>
            </a:r>
            <a:r>
              <a:rPr lang="en-US" i="1" dirty="0" smtClean="0"/>
              <a:t>S</a:t>
            </a:r>
            <a:r>
              <a:rPr lang="en-US" dirty="0" smtClean="0"/>
              <a:t>, and computes its LLR score.</a:t>
            </a:r>
          </a:p>
          <a:p>
            <a:pPr defTabSz="914400"/>
            <a:endParaRPr lang="en-US" dirty="0" smtClean="0"/>
          </a:p>
          <a:p>
            <a:pPr defTabSz="914400"/>
            <a:r>
              <a:rPr lang="en-US" dirty="0" smtClean="0"/>
              <a:t>Uses sound statistics to deduce an appropriate (p-value) threshold on the LLR score. All sites above threshold are predicted as binding sites.</a:t>
            </a:r>
          </a:p>
          <a:p>
            <a:pPr defTabSz="91440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TF targets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Step 1. Determine the binding specificity of a TF</a:t>
            </a:r>
          </a:p>
          <a:p>
            <a:endParaRPr lang="en-US" dirty="0" smtClean="0"/>
          </a:p>
          <a:p>
            <a:r>
              <a:rPr lang="en-US" dirty="0" smtClean="0"/>
              <a:t>Step 2. Find motif matches in DNA</a:t>
            </a:r>
          </a:p>
          <a:p>
            <a:endParaRPr lang="en-US" dirty="0" smtClean="0"/>
          </a:p>
          <a:p>
            <a:r>
              <a:rPr lang="en-US" dirty="0" smtClean="0"/>
              <a:t>Step 3. Designate nearby genes as TF targets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33</a:t>
            </a:fld>
            <a:endParaRPr lang="en-US" dirty="0">
              <a:latin typeface="Tw Cen MT"/>
              <a:cs typeface="Tw Cen MT"/>
            </a:endParaRPr>
          </a:p>
        </p:txBody>
      </p:sp>
    </p:spTree>
    <p:custDataLst>
      <p:tags r:id="rId1"/>
    </p:custDataLst>
  </p:cSld>
  <p:clrMapOvr>
    <a:masterClrMapping/>
  </p:clrMapOvr>
  <p:transition advTm="40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DFB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DFB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0-11-03 at 10.57.4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6923"/>
            <a:ext cx="9144000" cy="15835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Step 3: Designating genes as targets</a:t>
            </a:r>
            <a:endParaRPr lang="en-US" sz="400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34</a:t>
            </a:fld>
            <a:endParaRPr lang="en-US" dirty="0">
              <a:latin typeface="Tw Cen MT"/>
              <a:cs typeface="Tw Cen MT"/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2425992" y="3019205"/>
            <a:ext cx="4880776" cy="1396314"/>
            <a:chOff x="3695947" y="3541154"/>
            <a:chExt cx="4880776" cy="1396314"/>
          </a:xfrm>
        </p:grpSpPr>
        <p:cxnSp>
          <p:nvCxnSpPr>
            <p:cNvPr id="6" name="Straight Arrow Connector 5"/>
            <p:cNvCxnSpPr/>
            <p:nvPr/>
          </p:nvCxnSpPr>
          <p:spPr>
            <a:xfrm rot="5400000" flipH="1" flipV="1">
              <a:off x="4003462" y="3981722"/>
              <a:ext cx="882724" cy="1588"/>
            </a:xfrm>
            <a:prstGeom prst="straightConnector1">
              <a:avLst/>
            </a:prstGeom>
            <a:ln w="28575">
              <a:solidFill>
                <a:srgbClr val="CCFFCC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695947" y="4568136"/>
              <a:ext cx="4880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00"/>
                  </a:solidFill>
                  <a:latin typeface="Calibri"/>
                </a:rPr>
                <a:t>Predicted binding sites for motif </a:t>
              </a:r>
              <a:r>
                <a:rPr lang="en-US" dirty="0" smtClean="0">
                  <a:solidFill>
                    <a:srgbClr val="FFFF00"/>
                  </a:solidFill>
                  <a:latin typeface="Calibri"/>
                </a:rPr>
                <a:t>of TF called “</a:t>
              </a:r>
              <a:r>
                <a:rPr lang="en-US" dirty="0" err="1" smtClean="0">
                  <a:solidFill>
                    <a:srgbClr val="FFFF00"/>
                  </a:solidFill>
                  <a:latin typeface="Calibri"/>
                </a:rPr>
                <a:t>bcd</a:t>
              </a:r>
              <a:r>
                <a:rPr lang="en-US" dirty="0" smtClean="0">
                  <a:solidFill>
                    <a:srgbClr val="FFFF00"/>
                  </a:solidFill>
                  <a:latin typeface="Calibri"/>
                </a:rPr>
                <a:t>”</a:t>
              </a:r>
              <a:endParaRPr lang="en-US" sz="1800" dirty="0" smtClean="0">
                <a:solidFill>
                  <a:srgbClr val="FFFF00"/>
                </a:solidFill>
                <a:latin typeface="Calibri"/>
              </a:endParaRPr>
            </a:p>
          </p:txBody>
        </p:sp>
      </p:grpSp>
      <p:grpSp>
        <p:nvGrpSpPr>
          <p:cNvPr id="5" name="Group 18"/>
          <p:cNvGrpSpPr/>
          <p:nvPr/>
        </p:nvGrpSpPr>
        <p:grpSpPr>
          <a:xfrm>
            <a:off x="2824608" y="2670134"/>
            <a:ext cx="3925549" cy="2286524"/>
            <a:chOff x="3695947" y="2650944"/>
            <a:chExt cx="3925549" cy="2286524"/>
          </a:xfrm>
        </p:grpSpPr>
        <p:cxnSp>
          <p:nvCxnSpPr>
            <p:cNvPr id="9" name="Straight Arrow Connector 8"/>
            <p:cNvCxnSpPr/>
            <p:nvPr/>
          </p:nvCxnSpPr>
          <p:spPr>
            <a:xfrm rot="5400000" flipH="1" flipV="1">
              <a:off x="4295377" y="3680015"/>
              <a:ext cx="2059730" cy="1588"/>
            </a:xfrm>
            <a:prstGeom prst="straightConnector1">
              <a:avLst/>
            </a:prstGeom>
            <a:ln w="50800">
              <a:solidFill>
                <a:srgbClr val="66FF99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695947" y="4568136"/>
              <a:ext cx="3925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00"/>
                  </a:solidFill>
                  <a:latin typeface="Calibri"/>
                </a:rPr>
                <a:t>Designate this gene as a target of the TF</a:t>
              </a:r>
              <a:endParaRPr lang="en-US" sz="1800" dirty="0">
                <a:solidFill>
                  <a:srgbClr val="FFFF00"/>
                </a:solidFill>
                <a:latin typeface="Calibri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2167109" y="54034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>
                <a:solidFill>
                  <a:srgbClr val="F2E2AB"/>
                </a:solidFill>
                <a:latin typeface="Tw Cen MT"/>
                <a:cs typeface="Tw Cen MT"/>
              </a:rPr>
              <a:t>Sub-goal: discover the genes regulated by a transcription factor … by DNA sequence analysis</a:t>
            </a:r>
            <a:endParaRPr lang="en-US" i="1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638" y="5403469"/>
            <a:ext cx="822471" cy="82247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12648" y="3226532"/>
            <a:ext cx="8153400" cy="990600"/>
          </a:xfrm>
        </p:spPr>
        <p:txBody>
          <a:bodyPr/>
          <a:lstStyle/>
          <a:p>
            <a:r>
              <a:rPr lang="en-US" dirty="0" smtClean="0"/>
              <a:t>Computational motif discovery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We assumed that we have experimental characterization of a transcription factor’s binding specificity (motif)</a:t>
            </a:r>
          </a:p>
          <a:p>
            <a:endParaRPr lang="en-US" dirty="0" smtClean="0"/>
          </a:p>
          <a:p>
            <a:r>
              <a:rPr lang="en-US" dirty="0" smtClean="0"/>
              <a:t>What if we don’t?</a:t>
            </a:r>
          </a:p>
          <a:p>
            <a:endParaRPr lang="en-US" dirty="0" smtClean="0"/>
          </a:p>
          <a:p>
            <a:r>
              <a:rPr lang="en-US" dirty="0" smtClean="0"/>
              <a:t>There’s a couple of options 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Suppose a transcription factor (TF) regulates five different genes</a:t>
            </a:r>
          </a:p>
          <a:p>
            <a:r>
              <a:rPr lang="en-US" dirty="0" smtClean="0"/>
              <a:t>Each of the five genes should have binding sites for TF in their promoter region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2430103" y="4269501"/>
            <a:ext cx="4124265" cy="1389479"/>
            <a:chOff x="2430103" y="4269501"/>
            <a:chExt cx="4124265" cy="1389479"/>
          </a:xfrm>
        </p:grpSpPr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2430103" y="4513976"/>
              <a:ext cx="297180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2430103" y="4742576"/>
              <a:ext cx="297180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430103" y="4971176"/>
              <a:ext cx="297180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2430103" y="5275976"/>
              <a:ext cx="297180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2430103" y="5580776"/>
              <a:ext cx="2971800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4487503" y="4361576"/>
              <a:ext cx="762000" cy="1524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4487503" y="4590176"/>
              <a:ext cx="914400" cy="1524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4487503" y="4818776"/>
              <a:ext cx="609600" cy="1524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4487503" y="5123576"/>
              <a:ext cx="838200" cy="1524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4487503" y="5428376"/>
              <a:ext cx="838200" cy="1524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5767028" y="4269501"/>
              <a:ext cx="77146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chemeClr val="tx2"/>
                  </a:solidFill>
                </a:rPr>
                <a:t>Gene 1</a:t>
              </a: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5770203" y="4501276"/>
              <a:ext cx="77146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</a:rPr>
                <a:t>Gene 2</a:t>
              </a: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5770203" y="4742576"/>
              <a:ext cx="77146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chemeClr val="tx2"/>
                  </a:solidFill>
                </a:rPr>
                <a:t>Gene 3</a:t>
              </a: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5782903" y="5015626"/>
              <a:ext cx="77146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chemeClr val="tx2"/>
                  </a:solidFill>
                </a:rPr>
                <a:t>Gene 4</a:t>
              </a: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5782903" y="5320426"/>
              <a:ext cx="77146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chemeClr val="tx2"/>
                  </a:solidFill>
                </a:rPr>
                <a:t>Gene 5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658703" y="4437776"/>
            <a:ext cx="2204691" cy="1770479"/>
            <a:chOff x="2658703" y="4437776"/>
            <a:chExt cx="2204691" cy="1770479"/>
          </a:xfrm>
        </p:grpSpPr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2658703" y="4437776"/>
              <a:ext cx="152400" cy="762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3115903" y="4437776"/>
              <a:ext cx="152400" cy="762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2811103" y="4666376"/>
              <a:ext cx="152400" cy="762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3420703" y="4894976"/>
              <a:ext cx="152400" cy="762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>
              <a:off x="2811103" y="5199776"/>
              <a:ext cx="152400" cy="762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3649303" y="5199776"/>
              <a:ext cx="152400" cy="762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>
              <a:off x="2658703" y="5504576"/>
              <a:ext cx="152400" cy="762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 flipH="1" flipV="1">
              <a:off x="2734903" y="5656976"/>
              <a:ext cx="228600" cy="4572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Line 27"/>
            <p:cNvSpPr>
              <a:spLocks noChangeShapeType="1"/>
            </p:cNvSpPr>
            <p:nvPr/>
          </p:nvSpPr>
          <p:spPr bwMode="auto">
            <a:xfrm flipH="1" flipV="1">
              <a:off x="2887303" y="5275976"/>
              <a:ext cx="76200" cy="8382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Line 28"/>
            <p:cNvSpPr>
              <a:spLocks noChangeShapeType="1"/>
            </p:cNvSpPr>
            <p:nvPr/>
          </p:nvSpPr>
          <p:spPr bwMode="auto">
            <a:xfrm flipV="1">
              <a:off x="2963503" y="4971176"/>
              <a:ext cx="533400" cy="10668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Line 29"/>
            <p:cNvSpPr>
              <a:spLocks noChangeShapeType="1"/>
            </p:cNvSpPr>
            <p:nvPr/>
          </p:nvSpPr>
          <p:spPr bwMode="auto">
            <a:xfrm flipV="1">
              <a:off x="2963503" y="4513976"/>
              <a:ext cx="228600" cy="15240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Text Box 30"/>
            <p:cNvSpPr txBox="1">
              <a:spLocks noChangeArrowheads="1"/>
            </p:cNvSpPr>
            <p:nvPr/>
          </p:nvSpPr>
          <p:spPr bwMode="auto">
            <a:xfrm>
              <a:off x="3023828" y="5869701"/>
              <a:ext cx="183956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chemeClr val="tx2"/>
                  </a:solidFill>
                </a:rPr>
                <a:t>Binding sites for TF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Now suppose we are given the promoter regions of the five genes G1, G2, … G5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Can we find the binding sites of TF, without knowing about them </a:t>
            </a:r>
            <a:r>
              <a:rPr lang="en-US" sz="2800" i="1" dirty="0" smtClean="0"/>
              <a:t>a priori </a:t>
            </a:r>
            <a:r>
              <a:rPr lang="en-US" sz="2800" dirty="0" smtClean="0"/>
              <a:t>?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This is the computational motif finding problem</a:t>
            </a:r>
          </a:p>
          <a:p>
            <a:pPr>
              <a:lnSpc>
                <a:spcPct val="90000"/>
              </a:lnSpc>
            </a:pP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To find a motif that represents binding sites of an unknown TF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Suppose we have ChIP-chip or ChIP-</a:t>
            </a:r>
            <a:r>
              <a:rPr lang="en-US" dirty="0" err="1" smtClean="0"/>
              <a:t>Seq</a:t>
            </a:r>
            <a:r>
              <a:rPr lang="en-US" dirty="0" smtClean="0"/>
              <a:t> data on binding locations of a transcription factor.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Collect sequences at the peaks</a:t>
            </a:r>
          </a:p>
          <a:p>
            <a:r>
              <a:rPr lang="en-US" dirty="0" smtClean="0"/>
              <a:t>Computationally find the motif from these sequences</a:t>
            </a:r>
          </a:p>
          <a:p>
            <a:r>
              <a:rPr lang="en-US" dirty="0" smtClean="0"/>
              <a:t>This is another version of the motif finding problem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Screen shot 2010-11-03 at 11.24.18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7129"/>
            <a:ext cx="9144000" cy="503741"/>
          </a:xfrm>
          <a:prstGeom prst="rect">
            <a:avLst/>
          </a:prstGeom>
        </p:spPr>
      </p:pic>
      <p:pic>
        <p:nvPicPr>
          <p:cNvPr id="8" name="Picture 7" descr="Screen shot 2010-11-03 at 11.27.1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5136"/>
            <a:ext cx="9144000" cy="46270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3177129"/>
            <a:ext cx="9144000" cy="1278380"/>
            <a:chOff x="0" y="3177129"/>
            <a:chExt cx="9144000" cy="1278380"/>
          </a:xfrm>
        </p:grpSpPr>
        <p:sp>
          <p:nvSpPr>
            <p:cNvPr id="9" name="Rectangle 8"/>
            <p:cNvSpPr/>
            <p:nvPr/>
          </p:nvSpPr>
          <p:spPr>
            <a:xfrm>
              <a:off x="0" y="3177129"/>
              <a:ext cx="5293895" cy="50374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75684" y="3177129"/>
              <a:ext cx="3168316" cy="50374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425030" y="3924103"/>
              <a:ext cx="3350127" cy="50374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253745" y="3924103"/>
              <a:ext cx="831517" cy="50374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649408" y="3924103"/>
              <a:ext cx="1494592" cy="50374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136320" y="3951768"/>
              <a:ext cx="347579" cy="50374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12122" y="3951768"/>
              <a:ext cx="510300" cy="50374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807782" y="3951768"/>
              <a:ext cx="184112" cy="50374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Regulation of gene expression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More frequent transcription =&gt; more mRNA =&gt; more protein. </a:t>
            </a:r>
            <a:endParaRPr lang="en-US" dirty="0"/>
          </a:p>
        </p:txBody>
      </p:sp>
      <p:sp>
        <p:nvSpPr>
          <p:cNvPr id="19" name="Round Diagonal Corner Rectangle 18"/>
          <p:cNvSpPr/>
          <p:nvPr/>
        </p:nvSpPr>
        <p:spPr>
          <a:xfrm>
            <a:off x="4664299" y="2876668"/>
            <a:ext cx="2007563" cy="3483999"/>
          </a:xfrm>
          <a:prstGeom prst="round2Diag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n 19"/>
          <p:cNvSpPr/>
          <p:nvPr/>
        </p:nvSpPr>
        <p:spPr>
          <a:xfrm rot="16200000">
            <a:off x="5525521" y="3322702"/>
            <a:ext cx="253996" cy="1530684"/>
          </a:xfrm>
          <a:prstGeom prst="can">
            <a:avLst>
              <a:gd name="adj" fmla="val 62500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775968" y="4347302"/>
            <a:ext cx="333208" cy="303630"/>
          </a:xfrm>
          <a:prstGeom prst="rect">
            <a:avLst/>
          </a:prstGeom>
        </p:spPr>
      </p:pic>
      <p:pic>
        <p:nvPicPr>
          <p:cNvPr id="23" name="Picture 22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231998" y="4347302"/>
            <a:ext cx="333208" cy="303630"/>
          </a:xfrm>
          <a:prstGeom prst="rect">
            <a:avLst/>
          </a:prstGeom>
        </p:spPr>
      </p:pic>
      <p:pic>
        <p:nvPicPr>
          <p:cNvPr id="24" name="Picture 23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688028" y="4347302"/>
            <a:ext cx="333208" cy="303630"/>
          </a:xfrm>
          <a:prstGeom prst="rect">
            <a:avLst/>
          </a:prstGeom>
        </p:spPr>
      </p:pic>
      <p:pic>
        <p:nvPicPr>
          <p:cNvPr id="25" name="Picture 24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6166027" y="4347302"/>
            <a:ext cx="333208" cy="303630"/>
          </a:xfrm>
          <a:prstGeom prst="rect">
            <a:avLst/>
          </a:prstGeom>
        </p:spPr>
      </p:pic>
      <p:pic>
        <p:nvPicPr>
          <p:cNvPr id="26" name="Picture 25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781320" y="4646750"/>
            <a:ext cx="333208" cy="303630"/>
          </a:xfrm>
          <a:prstGeom prst="rect">
            <a:avLst/>
          </a:prstGeom>
        </p:spPr>
      </p:pic>
      <p:pic>
        <p:nvPicPr>
          <p:cNvPr id="27" name="Picture 26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237350" y="4646750"/>
            <a:ext cx="333208" cy="303630"/>
          </a:xfrm>
          <a:prstGeom prst="rect">
            <a:avLst/>
          </a:prstGeom>
        </p:spPr>
      </p:pic>
      <p:pic>
        <p:nvPicPr>
          <p:cNvPr id="28" name="Picture 27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693380" y="4646750"/>
            <a:ext cx="333208" cy="303630"/>
          </a:xfrm>
          <a:prstGeom prst="rect">
            <a:avLst/>
          </a:prstGeom>
        </p:spPr>
      </p:pic>
      <p:pic>
        <p:nvPicPr>
          <p:cNvPr id="29" name="Picture 28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6171379" y="4646750"/>
            <a:ext cx="333208" cy="303630"/>
          </a:xfrm>
          <a:prstGeom prst="rect">
            <a:avLst/>
          </a:prstGeom>
        </p:spPr>
      </p:pic>
      <p:pic>
        <p:nvPicPr>
          <p:cNvPr id="30" name="Picture 29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794688" y="4940846"/>
            <a:ext cx="333208" cy="303630"/>
          </a:xfrm>
          <a:prstGeom prst="rect">
            <a:avLst/>
          </a:prstGeom>
        </p:spPr>
      </p:pic>
      <p:pic>
        <p:nvPicPr>
          <p:cNvPr id="31" name="Picture 30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250718" y="4940846"/>
            <a:ext cx="333208" cy="303630"/>
          </a:xfrm>
          <a:prstGeom prst="rect">
            <a:avLst/>
          </a:prstGeom>
        </p:spPr>
      </p:pic>
      <p:pic>
        <p:nvPicPr>
          <p:cNvPr id="32" name="Picture 31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706748" y="4940846"/>
            <a:ext cx="333208" cy="303630"/>
          </a:xfrm>
          <a:prstGeom prst="rect">
            <a:avLst/>
          </a:prstGeom>
        </p:spPr>
      </p:pic>
      <p:pic>
        <p:nvPicPr>
          <p:cNvPr id="33" name="Picture 32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6184747" y="4940846"/>
            <a:ext cx="333208" cy="303630"/>
          </a:xfrm>
          <a:prstGeom prst="rect">
            <a:avLst/>
          </a:prstGeom>
        </p:spPr>
      </p:pic>
      <p:pic>
        <p:nvPicPr>
          <p:cNvPr id="34" name="Picture 33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786672" y="5293766"/>
            <a:ext cx="333208" cy="303630"/>
          </a:xfrm>
          <a:prstGeom prst="rect">
            <a:avLst/>
          </a:prstGeom>
        </p:spPr>
      </p:pic>
      <p:pic>
        <p:nvPicPr>
          <p:cNvPr id="35" name="Picture 34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242702" y="5293766"/>
            <a:ext cx="333208" cy="303630"/>
          </a:xfrm>
          <a:prstGeom prst="rect">
            <a:avLst/>
          </a:prstGeom>
        </p:spPr>
      </p:pic>
      <p:pic>
        <p:nvPicPr>
          <p:cNvPr id="36" name="Picture 35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698732" y="5293766"/>
            <a:ext cx="333208" cy="303630"/>
          </a:xfrm>
          <a:prstGeom prst="rect">
            <a:avLst/>
          </a:prstGeom>
        </p:spPr>
      </p:pic>
      <p:pic>
        <p:nvPicPr>
          <p:cNvPr id="37" name="Picture 36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6176731" y="5293766"/>
            <a:ext cx="333208" cy="303630"/>
          </a:xfrm>
          <a:prstGeom prst="rect">
            <a:avLst/>
          </a:prstGeom>
        </p:spPr>
      </p:pic>
      <p:pic>
        <p:nvPicPr>
          <p:cNvPr id="38" name="Picture 37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778656" y="5606582"/>
            <a:ext cx="333208" cy="303630"/>
          </a:xfrm>
          <a:prstGeom prst="rect">
            <a:avLst/>
          </a:prstGeom>
        </p:spPr>
      </p:pic>
      <p:pic>
        <p:nvPicPr>
          <p:cNvPr id="39" name="Picture 38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234686" y="5606582"/>
            <a:ext cx="333208" cy="303630"/>
          </a:xfrm>
          <a:prstGeom prst="rect">
            <a:avLst/>
          </a:prstGeom>
        </p:spPr>
      </p:pic>
      <p:pic>
        <p:nvPicPr>
          <p:cNvPr id="40" name="Picture 39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690716" y="5606582"/>
            <a:ext cx="333208" cy="303630"/>
          </a:xfrm>
          <a:prstGeom prst="rect">
            <a:avLst/>
          </a:prstGeom>
        </p:spPr>
      </p:pic>
      <p:pic>
        <p:nvPicPr>
          <p:cNvPr id="41" name="Picture 40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6168715" y="5606582"/>
            <a:ext cx="333208" cy="303630"/>
          </a:xfrm>
          <a:prstGeom prst="rect">
            <a:avLst/>
          </a:prstGeom>
        </p:spPr>
      </p:pic>
      <p:pic>
        <p:nvPicPr>
          <p:cNvPr id="42" name="Picture 41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770640" y="5879294"/>
            <a:ext cx="333208" cy="303630"/>
          </a:xfrm>
          <a:prstGeom prst="rect">
            <a:avLst/>
          </a:prstGeom>
        </p:spPr>
      </p:pic>
      <p:pic>
        <p:nvPicPr>
          <p:cNvPr id="43" name="Picture 42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226670" y="5879294"/>
            <a:ext cx="333208" cy="303630"/>
          </a:xfrm>
          <a:prstGeom prst="rect">
            <a:avLst/>
          </a:prstGeom>
        </p:spPr>
      </p:pic>
      <p:pic>
        <p:nvPicPr>
          <p:cNvPr id="44" name="Picture 43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682700" y="5879294"/>
            <a:ext cx="333208" cy="303630"/>
          </a:xfrm>
          <a:prstGeom prst="rect">
            <a:avLst/>
          </a:prstGeom>
        </p:spPr>
      </p:pic>
      <p:pic>
        <p:nvPicPr>
          <p:cNvPr id="45" name="Picture 44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6160699" y="5879294"/>
            <a:ext cx="333208" cy="303630"/>
          </a:xfrm>
          <a:prstGeom prst="rect">
            <a:avLst/>
          </a:prstGeom>
        </p:spPr>
      </p:pic>
      <p:sp>
        <p:nvSpPr>
          <p:cNvPr id="88" name="Round Diagonal Corner Rectangle 87"/>
          <p:cNvSpPr/>
          <p:nvPr/>
        </p:nvSpPr>
        <p:spPr>
          <a:xfrm>
            <a:off x="1616429" y="2876668"/>
            <a:ext cx="2007563" cy="3544496"/>
          </a:xfrm>
          <a:prstGeom prst="round2Diag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Can 88"/>
          <p:cNvSpPr/>
          <p:nvPr/>
        </p:nvSpPr>
        <p:spPr>
          <a:xfrm rot="16200000">
            <a:off x="2477651" y="3383198"/>
            <a:ext cx="253996" cy="1530684"/>
          </a:xfrm>
          <a:prstGeom prst="can">
            <a:avLst>
              <a:gd name="adj" fmla="val 62500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" name="Picture 90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1728098" y="4407798"/>
            <a:ext cx="333208" cy="303630"/>
          </a:xfrm>
          <a:prstGeom prst="rect">
            <a:avLst/>
          </a:prstGeom>
        </p:spPr>
      </p:pic>
      <p:pic>
        <p:nvPicPr>
          <p:cNvPr id="92" name="Picture 91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184128" y="4407798"/>
            <a:ext cx="333208" cy="303630"/>
          </a:xfrm>
          <a:prstGeom prst="rect">
            <a:avLst/>
          </a:prstGeom>
        </p:spPr>
      </p:pic>
      <p:pic>
        <p:nvPicPr>
          <p:cNvPr id="93" name="Picture 92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640158" y="4407798"/>
            <a:ext cx="333208" cy="303630"/>
          </a:xfrm>
          <a:prstGeom prst="rect">
            <a:avLst/>
          </a:prstGeom>
        </p:spPr>
      </p:pic>
      <p:pic>
        <p:nvPicPr>
          <p:cNvPr id="94" name="Picture 93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3118157" y="4407798"/>
            <a:ext cx="333208" cy="303630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>
            <a:off x="5113107" y="3526561"/>
            <a:ext cx="360948" cy="43448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2141599" y="3587058"/>
            <a:ext cx="360948" cy="43448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4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4</a:t>
            </a:fld>
            <a:endParaRPr lang="en-US" dirty="0">
              <a:latin typeface="Tw Cen MT"/>
              <a:cs typeface="Tw Cen MT"/>
            </a:endParaRPr>
          </a:p>
        </p:txBody>
      </p:sp>
    </p:spTree>
    <p:custDataLst>
      <p:tags r:id="rId1"/>
    </p:custDataLst>
  </p:cSld>
  <p:clrMapOvr>
    <a:masterClrMapping/>
  </p:clrMapOvr>
  <p:transition advTm="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8437E-6 3.47846E-6 C 0.01978 3.47846E-6 0.03956 3.47846E-6 0.05934 3.47846E-6 L 0.06368 -0.02617 L 0.04945 -0.02293 L 0.06368 -0.04262 L 0.04667 -0.04586 L 0.05795 -0.07527 L 0.03956 -0.07851 L 0.04667 -0.11093 L 0.03678 -0.10144 L 0.03678 -0.13409 L 0.03245 -0.11093 L 0.04667 -0.11093 L 0.03678 -0.0982 L 0.05379 -0.09495 L 0.0439 -0.05257 L 0.0439 -0.08175 C 0.03054 -0.08546 0.02672 -0.085 0.03245 -0.085 L 0.04667 -0.10769 L 0.03678 -0.11464 L 0.0439 -0.085 L 0.03401 -0.11464 L 0.03401 -0.08824 L 0.01839 -0.0982 L 0.03106 -0.11093 L 0.0255 -0.09148 L 0.01405 -0.0982 L 0.01405 -0.12089 L 0.01266 -0.07527 L 0.00277 -0.07851 L -0.00573 -0.10144 L -0.00573 -0.0718 L 0.00139 -0.08175 L 0.00416 -0.11093 L 0.00416 -0.09148 L 2.68437E-6 -0.06207 L -0.00712 -0.03937 L 0.00555 -0.03937 L 0.017 -0.02293 L 2.68437E-6 3.47846E-6 Z " pathEditMode="relative" rAng="0" ptsTypes="fAAAAAAAAAAAAAAAfAAAAAAAAAAAAAAAAAAAAAAf">
                                      <p:cBhvr>
                                        <p:cTn id="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-67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024 C 0.02394 -0.00024 0.04754 -0.00024 0.07114 -0.00024 L 0.07114 -0.01043 L 0.06542 -0.01876 L 0.04841 -0.02594 L 0.02429 -0.02988 L 0.0059 -0.02756 L -0.00538 -0.01876 L -0.00538 -0.00811 L 0.00035 -0.00024 Z " pathEditMode="relative" rAng="0" ptsTypes="fAAAAAAAAf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0" y="-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Motif finding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Version 1: Given promoter regions of co-regulated genes, find the motif</a:t>
            </a:r>
          </a:p>
          <a:p>
            <a:endParaRPr lang="en-US" dirty="0" smtClean="0"/>
          </a:p>
          <a:p>
            <a:r>
              <a:rPr lang="en-US" dirty="0" smtClean="0"/>
              <a:t>Version 2: Given bound sequences (ChIP peaks) of a transcription factor, find the motif</a:t>
            </a:r>
          </a:p>
          <a:p>
            <a:endParaRPr lang="en-US" dirty="0" smtClean="0"/>
          </a:p>
          <a:p>
            <a:r>
              <a:rPr lang="en-US" dirty="0" smtClean="0"/>
              <a:t>Idea: Find a motif with many (surprisingly many) matches in the given sequences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Motif finding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700" dirty="0" smtClean="0"/>
              <a:t>Gibbs sampling (MCMC) : Lawrence et al. 1993</a:t>
            </a:r>
          </a:p>
          <a:p>
            <a:pPr lvl="1"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700" dirty="0" smtClean="0"/>
              <a:t>MEME (Expectation-Maximization) : Bailey &amp; </a:t>
            </a:r>
            <a:r>
              <a:rPr lang="en-US" sz="2700" dirty="0" err="1" smtClean="0"/>
              <a:t>Elkan</a:t>
            </a:r>
            <a:r>
              <a:rPr lang="en-US" sz="2700" dirty="0" smtClean="0"/>
              <a:t> 94. (Very popular, visited in today’s lab.) </a:t>
            </a:r>
          </a:p>
          <a:p>
            <a:pPr>
              <a:lnSpc>
                <a:spcPct val="90000"/>
              </a:lnSpc>
            </a:pPr>
            <a:endParaRPr lang="en-US" sz="2700" dirty="0" smtClean="0"/>
          </a:p>
          <a:p>
            <a:pPr>
              <a:lnSpc>
                <a:spcPct val="90000"/>
              </a:lnSpc>
            </a:pPr>
            <a:r>
              <a:rPr lang="en-US" sz="2700" dirty="0" smtClean="0"/>
              <a:t>CONSENSUS (Greedy search) : </a:t>
            </a:r>
            <a:r>
              <a:rPr lang="en-US" sz="2700" dirty="0" err="1" smtClean="0"/>
              <a:t>Stormo</a:t>
            </a:r>
            <a:r>
              <a:rPr lang="en-US" sz="2700" dirty="0" smtClean="0"/>
              <a:t> lab.</a:t>
            </a:r>
          </a:p>
          <a:p>
            <a:pPr>
              <a:lnSpc>
                <a:spcPct val="90000"/>
              </a:lnSpc>
            </a:pPr>
            <a:endParaRPr lang="en-US" sz="2700" dirty="0" smtClean="0"/>
          </a:p>
          <a:p>
            <a:pPr>
              <a:lnSpc>
                <a:spcPct val="90000"/>
              </a:lnSpc>
            </a:pPr>
            <a:r>
              <a:rPr lang="en-US" sz="2700" dirty="0" smtClean="0"/>
              <a:t>Priority (Gibbs sampling, but allows for additional prior information to be incorporated): </a:t>
            </a:r>
            <a:r>
              <a:rPr lang="en-US" sz="2700" dirty="0" err="1" smtClean="0"/>
              <a:t>Hartemink</a:t>
            </a:r>
            <a:r>
              <a:rPr lang="en-US" sz="2700" dirty="0" smtClean="0"/>
              <a:t> lab.</a:t>
            </a:r>
          </a:p>
          <a:p>
            <a:pPr>
              <a:lnSpc>
                <a:spcPct val="90000"/>
              </a:lnSpc>
            </a:pPr>
            <a:endParaRPr lang="en-US" sz="2700" dirty="0" smtClean="0"/>
          </a:p>
          <a:p>
            <a:pPr>
              <a:lnSpc>
                <a:spcPct val="90000"/>
              </a:lnSpc>
            </a:pPr>
            <a:r>
              <a:rPr lang="en-US" sz="2700" dirty="0" smtClean="0"/>
              <a:t>Many many others …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3200615"/>
            <a:ext cx="8153400" cy="990600"/>
          </a:xfrm>
        </p:spPr>
        <p:txBody>
          <a:bodyPr/>
          <a:lstStyle/>
          <a:p>
            <a:r>
              <a:rPr lang="en-US" dirty="0" smtClean="0"/>
              <a:t>Examining one such algorithm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“CONSENSUS” algorithm</a:t>
            </a:r>
            <a:endParaRPr lang="en-US" dirty="0"/>
          </a:p>
        </p:txBody>
      </p:sp>
      <p:sp>
        <p:nvSpPr>
          <p:cNvPr id="152579" name="Line 3"/>
          <p:cNvSpPr>
            <a:spLocks noChangeShapeType="1"/>
          </p:cNvSpPr>
          <p:nvPr/>
        </p:nvSpPr>
        <p:spPr bwMode="auto">
          <a:xfrm>
            <a:off x="762000" y="2759242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2580" name="Line 4"/>
          <p:cNvSpPr>
            <a:spLocks noChangeShapeType="1"/>
          </p:cNvSpPr>
          <p:nvPr/>
        </p:nvSpPr>
        <p:spPr bwMode="auto">
          <a:xfrm>
            <a:off x="762000" y="3292642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2581" name="Line 5"/>
          <p:cNvSpPr>
            <a:spLocks noChangeShapeType="1"/>
          </p:cNvSpPr>
          <p:nvPr/>
        </p:nvSpPr>
        <p:spPr bwMode="auto">
          <a:xfrm>
            <a:off x="762000" y="38862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2582" name="Line 6"/>
          <p:cNvSpPr>
            <a:spLocks noChangeShapeType="1"/>
          </p:cNvSpPr>
          <p:nvPr/>
        </p:nvSpPr>
        <p:spPr bwMode="auto">
          <a:xfrm>
            <a:off x="762000" y="45720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2583" name="Line 7"/>
          <p:cNvSpPr>
            <a:spLocks noChangeShapeType="1"/>
          </p:cNvSpPr>
          <p:nvPr/>
        </p:nvSpPr>
        <p:spPr bwMode="auto">
          <a:xfrm>
            <a:off x="762000" y="51816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2584" name="Rectangle 8"/>
          <p:cNvSpPr>
            <a:spLocks noChangeArrowheads="1"/>
          </p:cNvSpPr>
          <p:nvPr/>
        </p:nvSpPr>
        <p:spPr bwMode="auto">
          <a:xfrm>
            <a:off x="1066800" y="26670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152585" name="Rectangle 9"/>
          <p:cNvSpPr>
            <a:spLocks noChangeArrowheads="1"/>
          </p:cNvSpPr>
          <p:nvPr/>
        </p:nvSpPr>
        <p:spPr bwMode="auto">
          <a:xfrm>
            <a:off x="1524000" y="32004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152586" name="Rectangle 10"/>
          <p:cNvSpPr>
            <a:spLocks noChangeArrowheads="1"/>
          </p:cNvSpPr>
          <p:nvPr/>
        </p:nvSpPr>
        <p:spPr bwMode="auto">
          <a:xfrm>
            <a:off x="914400" y="44958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152587" name="Rectangle 11"/>
          <p:cNvSpPr>
            <a:spLocks noChangeArrowheads="1"/>
          </p:cNvSpPr>
          <p:nvPr/>
        </p:nvSpPr>
        <p:spPr bwMode="auto">
          <a:xfrm>
            <a:off x="3200400" y="38100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152588" name="Rectangle 12"/>
          <p:cNvSpPr>
            <a:spLocks noChangeArrowheads="1"/>
          </p:cNvSpPr>
          <p:nvPr/>
        </p:nvSpPr>
        <p:spPr bwMode="auto">
          <a:xfrm>
            <a:off x="2438400" y="51054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152589" name="Oval 13"/>
          <p:cNvSpPr>
            <a:spLocks noChangeArrowheads="1"/>
          </p:cNvSpPr>
          <p:nvPr/>
        </p:nvSpPr>
        <p:spPr bwMode="auto">
          <a:xfrm>
            <a:off x="914400" y="2362200"/>
            <a:ext cx="914400" cy="609600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2590" name="Oval 14"/>
          <p:cNvSpPr>
            <a:spLocks noChangeArrowheads="1"/>
          </p:cNvSpPr>
          <p:nvPr/>
        </p:nvSpPr>
        <p:spPr bwMode="auto">
          <a:xfrm>
            <a:off x="1371600" y="2971800"/>
            <a:ext cx="914400" cy="609600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2591" name="Oval 15"/>
          <p:cNvSpPr>
            <a:spLocks noChangeArrowheads="1"/>
          </p:cNvSpPr>
          <p:nvPr/>
        </p:nvSpPr>
        <p:spPr bwMode="auto">
          <a:xfrm>
            <a:off x="2971800" y="3505200"/>
            <a:ext cx="914400" cy="609600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2592" name="Oval 16"/>
          <p:cNvSpPr>
            <a:spLocks noChangeArrowheads="1"/>
          </p:cNvSpPr>
          <p:nvPr/>
        </p:nvSpPr>
        <p:spPr bwMode="auto">
          <a:xfrm>
            <a:off x="762000" y="4191000"/>
            <a:ext cx="914400" cy="609600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2593" name="Oval 17"/>
          <p:cNvSpPr>
            <a:spLocks noChangeArrowheads="1"/>
          </p:cNvSpPr>
          <p:nvPr/>
        </p:nvSpPr>
        <p:spPr bwMode="auto">
          <a:xfrm>
            <a:off x="2286000" y="4876800"/>
            <a:ext cx="914400" cy="609600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2594" name="Text Box 18"/>
          <p:cNvSpPr txBox="1">
            <a:spLocks noChangeArrowheads="1"/>
          </p:cNvSpPr>
          <p:nvPr/>
        </p:nvSpPr>
        <p:spPr bwMode="auto">
          <a:xfrm>
            <a:off x="4479925" y="2333625"/>
            <a:ext cx="281962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Final goal: Find a set of </a:t>
            </a:r>
          </a:p>
          <a:p>
            <a:r>
              <a:rPr lang="en-US" dirty="0">
                <a:solidFill>
                  <a:schemeClr val="tx2"/>
                </a:solidFill>
              </a:rPr>
              <a:t>substrings, one in each input</a:t>
            </a:r>
          </a:p>
          <a:p>
            <a:r>
              <a:rPr lang="en-US" dirty="0">
                <a:solidFill>
                  <a:schemeClr val="tx2"/>
                </a:solidFill>
              </a:rPr>
              <a:t>sequence</a:t>
            </a:r>
          </a:p>
        </p:txBody>
      </p:sp>
      <p:sp>
        <p:nvSpPr>
          <p:cNvPr id="152595" name="Text Box 19"/>
          <p:cNvSpPr txBox="1">
            <a:spLocks noChangeArrowheads="1"/>
          </p:cNvSpPr>
          <p:nvPr/>
        </p:nvSpPr>
        <p:spPr bwMode="auto">
          <a:xfrm>
            <a:off x="4479925" y="3933825"/>
            <a:ext cx="313375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Set of substrings define a</a:t>
            </a:r>
            <a:r>
              <a:rPr lang="en-US" dirty="0" smtClean="0">
                <a:solidFill>
                  <a:schemeClr val="tx2"/>
                </a:solidFill>
              </a:rPr>
              <a:t> motif.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Goal: This</a:t>
            </a:r>
            <a:r>
              <a:rPr lang="en-US" dirty="0" smtClean="0">
                <a:solidFill>
                  <a:schemeClr val="tx2"/>
                </a:solidFill>
              </a:rPr>
              <a:t> motif should </a:t>
            </a:r>
            <a:r>
              <a:rPr lang="en-US" dirty="0">
                <a:solidFill>
                  <a:schemeClr val="tx2"/>
                </a:solidFill>
              </a:rPr>
              <a:t>have </a:t>
            </a:r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high “information content”.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52596" name="Text Box 20"/>
          <p:cNvSpPr txBox="1">
            <a:spLocks noChangeArrowheads="1"/>
          </p:cNvSpPr>
          <p:nvPr/>
        </p:nvSpPr>
        <p:spPr bwMode="auto">
          <a:xfrm>
            <a:off x="4495800" y="5381625"/>
            <a:ext cx="31783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High information content means</a:t>
            </a:r>
          </a:p>
          <a:p>
            <a:r>
              <a:rPr lang="en-US" dirty="0">
                <a:solidFill>
                  <a:schemeClr val="tx2"/>
                </a:solidFill>
              </a:rPr>
              <a:t>that the motif “stands out”.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525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A7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94" grpId="0"/>
      <p:bldP spid="152595" grpId="0"/>
      <p:bldP spid="152596" grpId="0"/>
      <p:bldP spid="152596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“CONSENSUS” algorithm</a:t>
            </a:r>
            <a:endParaRPr lang="en-US" dirty="0"/>
          </a:p>
        </p:txBody>
      </p:sp>
      <p:sp>
        <p:nvSpPr>
          <p:cNvPr id="152596" name="Text Box 20"/>
          <p:cNvSpPr txBox="1">
            <a:spLocks noChangeArrowheads="1"/>
          </p:cNvSpPr>
          <p:nvPr/>
        </p:nvSpPr>
        <p:spPr bwMode="auto">
          <a:xfrm>
            <a:off x="4495800" y="5381625"/>
            <a:ext cx="34419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FF99"/>
                </a:solidFill>
              </a:rPr>
              <a:t>High information content means</a:t>
            </a:r>
          </a:p>
          <a:p>
            <a:r>
              <a:rPr lang="en-US" dirty="0">
                <a:solidFill>
                  <a:srgbClr val="00FF99"/>
                </a:solidFill>
              </a:rPr>
              <a:t>that the motif “stands out”.</a:t>
            </a:r>
          </a:p>
        </p:txBody>
      </p:sp>
      <p:sp>
        <p:nvSpPr>
          <p:cNvPr id="21" name="Text Box 66"/>
          <p:cNvSpPr txBox="1">
            <a:spLocks noChangeArrowheads="1"/>
          </p:cNvSpPr>
          <p:nvPr/>
        </p:nvSpPr>
        <p:spPr bwMode="auto">
          <a:xfrm>
            <a:off x="4473913" y="2134613"/>
            <a:ext cx="4673074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Compute information content of</a:t>
            </a:r>
            <a:r>
              <a:rPr lang="en-US" dirty="0" smtClean="0">
                <a:solidFill>
                  <a:schemeClr val="tx2"/>
                </a:solidFill>
              </a:rPr>
              <a:t> motif: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For </a:t>
            </a:r>
            <a:r>
              <a:rPr lang="en-US" dirty="0">
                <a:solidFill>
                  <a:schemeClr val="tx2"/>
                </a:solidFill>
              </a:rPr>
              <a:t>each column,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	Compute information content of column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Sum </a:t>
            </a:r>
            <a:r>
              <a:rPr lang="en-US" dirty="0">
                <a:solidFill>
                  <a:schemeClr val="tx2"/>
                </a:solidFill>
              </a:rPr>
              <a:t>over all columns</a:t>
            </a:r>
          </a:p>
        </p:txBody>
      </p:sp>
      <p:graphicFrame>
        <p:nvGraphicFramePr>
          <p:cNvPr id="22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605389"/>
              </p:ext>
            </p:extLst>
          </p:nvPr>
        </p:nvGraphicFramePr>
        <p:xfrm>
          <a:off x="5055861" y="3809999"/>
          <a:ext cx="2095500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388" name="Equation" r:id="rId4" imgW="965200" imgH="419100" progId="Equation.DSMT4">
                  <p:embed/>
                </p:oleObj>
              </mc:Choice>
              <mc:Fallback>
                <p:oleObj name="Equation" r:id="rId4" imgW="9652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5861" y="3809999"/>
                        <a:ext cx="2095500" cy="909638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Group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824463"/>
              </p:ext>
            </p:extLst>
          </p:nvPr>
        </p:nvGraphicFramePr>
        <p:xfrm>
          <a:off x="1136771" y="3086546"/>
          <a:ext cx="2327775" cy="2187388"/>
        </p:xfrm>
        <a:graphic>
          <a:graphicData uri="http://schemas.openxmlformats.org/drawingml/2006/table">
            <a:tbl>
              <a:tblPr/>
              <a:tblGrid>
                <a:gridCol w="256574"/>
                <a:gridCol w="256574"/>
                <a:gridCol w="256574"/>
                <a:gridCol w="275183"/>
                <a:gridCol w="256574"/>
                <a:gridCol w="256574"/>
                <a:gridCol w="256574"/>
                <a:gridCol w="256574"/>
                <a:gridCol w="256574"/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ヒラギノ角ゴ Pro W3" charset="-128"/>
                          <a:ea typeface="ＭＳ Ｐゴシック" charset="-128"/>
                          <a:cs typeface="ＭＳ Ｐゴシック" charset="-128"/>
                        </a:rPr>
                        <a:t>A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8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C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G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pSp>
        <p:nvGrpSpPr>
          <p:cNvPr id="25" name="Group 24"/>
          <p:cNvGrpSpPr/>
          <p:nvPr/>
        </p:nvGrpSpPr>
        <p:grpSpPr>
          <a:xfrm>
            <a:off x="329200" y="2388509"/>
            <a:ext cx="3135346" cy="2885425"/>
            <a:chOff x="49680" y="1587963"/>
            <a:chExt cx="3135346" cy="2885425"/>
          </a:xfrm>
        </p:grpSpPr>
        <p:sp>
          <p:nvSpPr>
            <p:cNvPr id="26" name="Left Brace 25"/>
            <p:cNvSpPr/>
            <p:nvPr/>
          </p:nvSpPr>
          <p:spPr>
            <a:xfrm>
              <a:off x="403413" y="2286000"/>
              <a:ext cx="364192" cy="2187388"/>
            </a:xfrm>
            <a:prstGeom prst="leftBrac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9680" y="3173791"/>
              <a:ext cx="3537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latin typeface="Lucida Grande"/>
                  <a:ea typeface="Lucida Grande"/>
                  <a:cs typeface="Lucida Grande"/>
                </a:rPr>
                <a:t>α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8" name="Left Brace 27"/>
            <p:cNvSpPr/>
            <p:nvPr/>
          </p:nvSpPr>
          <p:spPr>
            <a:xfrm rot="5400000">
              <a:off x="1996579" y="1097554"/>
              <a:ext cx="313766" cy="2063128"/>
            </a:xfrm>
            <a:prstGeom prst="leftBrac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591609" y="1587963"/>
              <a:ext cx="11475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dirty="0" err="1" smtClean="0">
                  <a:solidFill>
                    <a:srgbClr val="FFFF00"/>
                  </a:solidFill>
                  <a:latin typeface="Lucida Grande"/>
                  <a:ea typeface="Lucida Grande"/>
                  <a:cs typeface="Lucida Grande"/>
                </a:rPr>
                <a:t>i</a:t>
              </a:r>
              <a:r>
                <a:rPr lang="en-US" b="1" i="1" dirty="0" smtClean="0">
                  <a:solidFill>
                    <a:srgbClr val="FFFF00"/>
                  </a:solidFill>
                  <a:latin typeface="Lucida Grande"/>
                  <a:ea typeface="Lucida Grande"/>
                  <a:cs typeface="Lucida Grande"/>
                </a:rPr>
                <a:t>=1 ... 8</a:t>
              </a:r>
              <a:endParaRPr lang="en-US" i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815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7" name="Line 3"/>
          <p:cNvSpPr>
            <a:spLocks noChangeShapeType="1"/>
          </p:cNvSpPr>
          <p:nvPr/>
        </p:nvSpPr>
        <p:spPr bwMode="auto">
          <a:xfrm>
            <a:off x="762000" y="27432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4628" name="Line 4"/>
          <p:cNvSpPr>
            <a:spLocks noChangeShapeType="1"/>
          </p:cNvSpPr>
          <p:nvPr/>
        </p:nvSpPr>
        <p:spPr bwMode="auto">
          <a:xfrm>
            <a:off x="762000" y="32766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4629" name="Line 5"/>
          <p:cNvSpPr>
            <a:spLocks noChangeShapeType="1"/>
          </p:cNvSpPr>
          <p:nvPr/>
        </p:nvSpPr>
        <p:spPr bwMode="auto">
          <a:xfrm>
            <a:off x="762000" y="38862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4630" name="Line 6"/>
          <p:cNvSpPr>
            <a:spLocks noChangeShapeType="1"/>
          </p:cNvSpPr>
          <p:nvPr/>
        </p:nvSpPr>
        <p:spPr bwMode="auto">
          <a:xfrm>
            <a:off x="762000" y="45720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4631" name="Line 7"/>
          <p:cNvSpPr>
            <a:spLocks noChangeShapeType="1"/>
          </p:cNvSpPr>
          <p:nvPr/>
        </p:nvSpPr>
        <p:spPr bwMode="auto">
          <a:xfrm>
            <a:off x="762000" y="51816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4632" name="Rectangle 8"/>
          <p:cNvSpPr>
            <a:spLocks noChangeArrowheads="1"/>
          </p:cNvSpPr>
          <p:nvPr/>
        </p:nvSpPr>
        <p:spPr bwMode="auto">
          <a:xfrm>
            <a:off x="1066800" y="26670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4633" name="Text Box 9"/>
          <p:cNvSpPr txBox="1">
            <a:spLocks noChangeArrowheads="1"/>
          </p:cNvSpPr>
          <p:nvPr/>
        </p:nvSpPr>
        <p:spPr bwMode="auto">
          <a:xfrm>
            <a:off x="4556125" y="2409825"/>
            <a:ext cx="27813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Start with a substring in one </a:t>
            </a:r>
          </a:p>
          <a:p>
            <a:r>
              <a:rPr lang="en-US">
                <a:solidFill>
                  <a:schemeClr val="tx2"/>
                </a:solidFill>
              </a:rPr>
              <a:t>input sequence</a:t>
            </a:r>
          </a:p>
        </p:txBody>
      </p:sp>
      <p:sp>
        <p:nvSpPr>
          <p:cNvPr id="154634" name="Text Box 10"/>
          <p:cNvSpPr txBox="1">
            <a:spLocks noChangeArrowheads="1"/>
          </p:cNvSpPr>
          <p:nvPr/>
        </p:nvSpPr>
        <p:spPr bwMode="auto">
          <a:xfrm>
            <a:off x="4556125" y="3552825"/>
            <a:ext cx="259555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Build the set of substrings</a:t>
            </a:r>
          </a:p>
          <a:p>
            <a:r>
              <a:rPr lang="en-US">
                <a:solidFill>
                  <a:schemeClr val="tx2"/>
                </a:solidFill>
              </a:rPr>
              <a:t>incrementally, adding one </a:t>
            </a:r>
          </a:p>
          <a:p>
            <a:r>
              <a:rPr lang="en-US">
                <a:solidFill>
                  <a:schemeClr val="tx2"/>
                </a:solidFill>
              </a:rPr>
              <a:t>substring at a time</a:t>
            </a:r>
          </a:p>
        </p:txBody>
      </p:sp>
      <p:sp>
        <p:nvSpPr>
          <p:cNvPr id="154635" name="Rectangle 11"/>
          <p:cNvSpPr>
            <a:spLocks noChangeArrowheads="1"/>
          </p:cNvSpPr>
          <p:nvPr/>
        </p:nvSpPr>
        <p:spPr bwMode="auto">
          <a:xfrm>
            <a:off x="1524000" y="32004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4637" name="Rectangle 13"/>
          <p:cNvSpPr>
            <a:spLocks noChangeArrowheads="1"/>
          </p:cNvSpPr>
          <p:nvPr/>
        </p:nvSpPr>
        <p:spPr bwMode="auto">
          <a:xfrm>
            <a:off x="3200400" y="38100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4641" name="Rectangle 1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The “CONSENSUS” algorithm</a:t>
            </a:r>
            <a:endParaRPr lang="en-US" dirty="0"/>
          </a:p>
        </p:txBody>
      </p:sp>
      <p:sp>
        <p:nvSpPr>
          <p:cNvPr id="154642" name="Text Box 18"/>
          <p:cNvSpPr txBox="1">
            <a:spLocks noChangeArrowheads="1"/>
          </p:cNvSpPr>
          <p:nvPr/>
        </p:nvSpPr>
        <p:spPr bwMode="auto">
          <a:xfrm>
            <a:off x="4556125" y="4876800"/>
            <a:ext cx="28706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The current set of substrings.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33" grpId="0"/>
      <p:bldP spid="154634" grpId="0"/>
      <p:bldP spid="154635" grpId="0" animBg="1"/>
      <p:bldP spid="154637" grpId="0" animBg="1"/>
      <p:bldP spid="15464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9" name="Line 5"/>
          <p:cNvSpPr>
            <a:spLocks noChangeShapeType="1"/>
          </p:cNvSpPr>
          <p:nvPr/>
        </p:nvSpPr>
        <p:spPr bwMode="auto">
          <a:xfrm>
            <a:off x="762000" y="45720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9750" name="Line 6"/>
          <p:cNvSpPr>
            <a:spLocks noChangeShapeType="1"/>
          </p:cNvSpPr>
          <p:nvPr/>
        </p:nvSpPr>
        <p:spPr bwMode="auto">
          <a:xfrm>
            <a:off x="762000" y="51816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9759" name="Rectangle 1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The “CONSENSUS” algorithm</a:t>
            </a:r>
            <a:endParaRPr lang="en-US" dirty="0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2133600" y="2667000"/>
            <a:ext cx="533400" cy="1219200"/>
            <a:chOff x="1344" y="1680"/>
            <a:chExt cx="336" cy="768"/>
          </a:xfrm>
        </p:grpSpPr>
        <p:sp>
          <p:nvSpPr>
            <p:cNvPr id="159751" name="Rectangle 7"/>
            <p:cNvSpPr>
              <a:spLocks noChangeArrowheads="1"/>
            </p:cNvSpPr>
            <p:nvPr/>
          </p:nvSpPr>
          <p:spPr bwMode="auto">
            <a:xfrm>
              <a:off x="1344" y="1680"/>
              <a:ext cx="336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9754" name="Rectangle 10"/>
            <p:cNvSpPr>
              <a:spLocks noChangeArrowheads="1"/>
            </p:cNvSpPr>
            <p:nvPr/>
          </p:nvSpPr>
          <p:spPr bwMode="auto">
            <a:xfrm>
              <a:off x="1344" y="2016"/>
              <a:ext cx="336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9756" name="Rectangle 12"/>
            <p:cNvSpPr>
              <a:spLocks noChangeArrowheads="1"/>
            </p:cNvSpPr>
            <p:nvPr/>
          </p:nvSpPr>
          <p:spPr bwMode="auto">
            <a:xfrm>
              <a:off x="1344" y="2400"/>
              <a:ext cx="336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159772" name="Rectangle 28"/>
          <p:cNvSpPr>
            <a:spLocks noChangeArrowheads="1"/>
          </p:cNvSpPr>
          <p:nvPr/>
        </p:nvSpPr>
        <p:spPr bwMode="auto">
          <a:xfrm>
            <a:off x="1828800" y="2362200"/>
            <a:ext cx="1219200" cy="18288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9775" name="Text Box 31"/>
          <p:cNvSpPr txBox="1">
            <a:spLocks noChangeArrowheads="1"/>
          </p:cNvSpPr>
          <p:nvPr/>
        </p:nvSpPr>
        <p:spPr bwMode="auto">
          <a:xfrm>
            <a:off x="4572000" y="5410200"/>
            <a:ext cx="18703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The current motif.</a:t>
            </a:r>
          </a:p>
        </p:txBody>
      </p:sp>
      <p:sp>
        <p:nvSpPr>
          <p:cNvPr id="159776" name="Text Box 32"/>
          <p:cNvSpPr txBox="1">
            <a:spLocks noChangeArrowheads="1"/>
          </p:cNvSpPr>
          <p:nvPr/>
        </p:nvSpPr>
        <p:spPr bwMode="auto">
          <a:xfrm>
            <a:off x="4556125" y="2409825"/>
            <a:ext cx="27813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Start with a substring in one </a:t>
            </a:r>
          </a:p>
          <a:p>
            <a:r>
              <a:rPr lang="en-US">
                <a:solidFill>
                  <a:schemeClr val="tx2"/>
                </a:solidFill>
              </a:rPr>
              <a:t>input sequence</a:t>
            </a:r>
          </a:p>
        </p:txBody>
      </p:sp>
      <p:sp>
        <p:nvSpPr>
          <p:cNvPr id="159777" name="Text Box 33"/>
          <p:cNvSpPr txBox="1">
            <a:spLocks noChangeArrowheads="1"/>
          </p:cNvSpPr>
          <p:nvPr/>
        </p:nvSpPr>
        <p:spPr bwMode="auto">
          <a:xfrm>
            <a:off x="4556125" y="3552825"/>
            <a:ext cx="259555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Build the set of substrings</a:t>
            </a:r>
          </a:p>
          <a:p>
            <a:r>
              <a:rPr lang="en-US">
                <a:solidFill>
                  <a:schemeClr val="tx2"/>
                </a:solidFill>
              </a:rPr>
              <a:t>incrementally, adding one </a:t>
            </a:r>
          </a:p>
          <a:p>
            <a:r>
              <a:rPr lang="en-US">
                <a:solidFill>
                  <a:schemeClr val="tx2"/>
                </a:solidFill>
              </a:rPr>
              <a:t>substring at a time</a:t>
            </a:r>
          </a:p>
        </p:txBody>
      </p:sp>
      <p:sp>
        <p:nvSpPr>
          <p:cNvPr id="159778" name="Text Box 34"/>
          <p:cNvSpPr txBox="1">
            <a:spLocks noChangeArrowheads="1"/>
          </p:cNvSpPr>
          <p:nvPr/>
        </p:nvSpPr>
        <p:spPr bwMode="auto">
          <a:xfrm>
            <a:off x="4556125" y="4876800"/>
            <a:ext cx="28706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The current set of substrings.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72" grpId="0" animBg="1"/>
      <p:bldP spid="15977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7" name="Line 5"/>
          <p:cNvSpPr>
            <a:spLocks noChangeShapeType="1"/>
          </p:cNvSpPr>
          <p:nvPr/>
        </p:nvSpPr>
        <p:spPr bwMode="auto">
          <a:xfrm>
            <a:off x="762000" y="45720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1798" name="Line 6"/>
          <p:cNvSpPr>
            <a:spLocks noChangeShapeType="1"/>
          </p:cNvSpPr>
          <p:nvPr/>
        </p:nvSpPr>
        <p:spPr bwMode="auto">
          <a:xfrm>
            <a:off x="762000" y="51816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1805" name="Rectangle 1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The “CONSENSUS” algorithm</a:t>
            </a:r>
            <a:endParaRPr lang="en-US" dirty="0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914400" y="4495800"/>
            <a:ext cx="533400" cy="609600"/>
            <a:chOff x="576" y="2832"/>
            <a:chExt cx="336" cy="384"/>
          </a:xfrm>
        </p:grpSpPr>
        <p:sp>
          <p:nvSpPr>
            <p:cNvPr id="161807" name="Rectangle 15"/>
            <p:cNvSpPr>
              <a:spLocks noChangeArrowheads="1"/>
            </p:cNvSpPr>
            <p:nvPr/>
          </p:nvSpPr>
          <p:spPr bwMode="auto">
            <a:xfrm>
              <a:off x="576" y="2832"/>
              <a:ext cx="336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1808" name="WordArt 16"/>
            <p:cNvSpPr>
              <a:spLocks noChangeArrowheads="1" noChangeShapeType="1" noTextEdit="1"/>
            </p:cNvSpPr>
            <p:nvPr/>
          </p:nvSpPr>
          <p:spPr bwMode="auto">
            <a:xfrm>
              <a:off x="672" y="2896"/>
              <a:ext cx="128" cy="3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TopLeft"/>
                <a:lightRig rig="legacyNormal3" dir="r"/>
              </a:scene3d>
              <a:sp3d extrusionH="201600" prstMaterial="legacyMetal">
                <a:extrusionClr>
                  <a:srgbClr val="FFFFFF"/>
                </a:extrusionClr>
              </a:sp3d>
            </a:bodyPr>
            <a:lstStyle/>
            <a:p>
              <a:pPr algn="ctr"/>
              <a:r>
                <a:rPr lang="en-US" sz="3600" kern="10">
                  <a:ln w="9525">
                    <a:round/>
                    <a:headEnd/>
                    <a:tailEnd/>
                  </a:ln>
                  <a:solidFill>
                    <a:schemeClr val="tx2"/>
                  </a:solidFill>
                  <a:latin typeface="Times New Roman"/>
                  <a:ea typeface="Times New Roman"/>
                  <a:cs typeface="Times New Roman"/>
                </a:rPr>
                <a:t>?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600200" y="4495800"/>
            <a:ext cx="533400" cy="609600"/>
            <a:chOff x="1008" y="2832"/>
            <a:chExt cx="336" cy="384"/>
          </a:xfrm>
        </p:grpSpPr>
        <p:sp>
          <p:nvSpPr>
            <p:cNvPr id="161810" name="Rectangle 18"/>
            <p:cNvSpPr>
              <a:spLocks noChangeArrowheads="1"/>
            </p:cNvSpPr>
            <p:nvPr/>
          </p:nvSpPr>
          <p:spPr bwMode="auto">
            <a:xfrm>
              <a:off x="1008" y="2832"/>
              <a:ext cx="336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1811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1120" y="2896"/>
              <a:ext cx="128" cy="3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TopLeft"/>
                <a:lightRig rig="legacyNormal3" dir="r"/>
              </a:scene3d>
              <a:sp3d extrusionH="201600" prstMaterial="legacyMetal">
                <a:extrusionClr>
                  <a:srgbClr val="FFFFFF"/>
                </a:extrusionClr>
              </a:sp3d>
            </a:bodyPr>
            <a:lstStyle/>
            <a:p>
              <a:pPr algn="ctr"/>
              <a:r>
                <a:rPr lang="en-US" sz="3600" kern="10">
                  <a:ln w="9525">
                    <a:round/>
                    <a:headEnd/>
                    <a:tailEnd/>
                  </a:ln>
                  <a:solidFill>
                    <a:schemeClr val="tx2"/>
                  </a:solidFill>
                  <a:latin typeface="Times New Roman"/>
                  <a:ea typeface="Times New Roman"/>
                  <a:cs typeface="Times New Roman"/>
                </a:rPr>
                <a:t>?</a:t>
              </a: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2286000" y="4495800"/>
            <a:ext cx="533400" cy="609600"/>
            <a:chOff x="1440" y="2832"/>
            <a:chExt cx="336" cy="384"/>
          </a:xfrm>
        </p:grpSpPr>
        <p:sp>
          <p:nvSpPr>
            <p:cNvPr id="161813" name="Rectangle 21"/>
            <p:cNvSpPr>
              <a:spLocks noChangeArrowheads="1"/>
            </p:cNvSpPr>
            <p:nvPr/>
          </p:nvSpPr>
          <p:spPr bwMode="auto">
            <a:xfrm>
              <a:off x="1440" y="2832"/>
              <a:ext cx="336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1814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1552" y="2896"/>
              <a:ext cx="128" cy="3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TopLeft"/>
                <a:lightRig rig="legacyNormal3" dir="r"/>
              </a:scene3d>
              <a:sp3d extrusionH="201600" prstMaterial="legacyMetal">
                <a:extrusionClr>
                  <a:srgbClr val="FFFFFF"/>
                </a:extrusionClr>
              </a:sp3d>
            </a:bodyPr>
            <a:lstStyle/>
            <a:p>
              <a:pPr algn="ctr"/>
              <a:r>
                <a:rPr lang="en-US" sz="3600" kern="10">
                  <a:ln w="9525">
                    <a:round/>
                    <a:headEnd/>
                    <a:tailEnd/>
                  </a:ln>
                  <a:solidFill>
                    <a:schemeClr val="tx2"/>
                  </a:solidFill>
                  <a:latin typeface="Times New Roman"/>
                  <a:ea typeface="Times New Roman"/>
                  <a:cs typeface="Times New Roman"/>
                </a:rPr>
                <a:t>?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971800" y="4495800"/>
            <a:ext cx="533400" cy="584200"/>
            <a:chOff x="1872" y="2832"/>
            <a:chExt cx="336" cy="368"/>
          </a:xfrm>
        </p:grpSpPr>
        <p:sp>
          <p:nvSpPr>
            <p:cNvPr id="161816" name="Rectangle 24"/>
            <p:cNvSpPr>
              <a:spLocks noChangeArrowheads="1"/>
            </p:cNvSpPr>
            <p:nvPr/>
          </p:nvSpPr>
          <p:spPr bwMode="auto">
            <a:xfrm>
              <a:off x="1872" y="2832"/>
              <a:ext cx="336" cy="4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1817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1984" y="2880"/>
              <a:ext cx="128" cy="32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TopLeft"/>
                <a:lightRig rig="legacyNormal3" dir="r"/>
              </a:scene3d>
              <a:sp3d extrusionH="201600" prstMaterial="legacyMetal">
                <a:extrusionClr>
                  <a:srgbClr val="FFFFFF"/>
                </a:extrusionClr>
              </a:sp3d>
            </a:bodyPr>
            <a:lstStyle/>
            <a:p>
              <a:pPr algn="ctr"/>
              <a:r>
                <a:rPr lang="en-US" sz="3600" kern="10" dirty="0">
                  <a:ln w="9525">
                    <a:round/>
                    <a:headEnd/>
                    <a:tailEnd/>
                  </a:ln>
                  <a:solidFill>
                    <a:schemeClr val="tx2"/>
                  </a:solidFill>
                  <a:latin typeface="Times New Roman"/>
                  <a:ea typeface="Times New Roman"/>
                  <a:cs typeface="Times New Roman"/>
                </a:rPr>
                <a:t>?</a:t>
              </a:r>
            </a:p>
          </p:txBody>
        </p:sp>
      </p:grpSp>
      <p:sp>
        <p:nvSpPr>
          <p:cNvPr id="161819" name="Rectangle 27"/>
          <p:cNvSpPr>
            <a:spLocks noChangeArrowheads="1"/>
          </p:cNvSpPr>
          <p:nvPr/>
        </p:nvSpPr>
        <p:spPr bwMode="auto">
          <a:xfrm>
            <a:off x="2133600" y="26670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1820" name="Rectangle 28"/>
          <p:cNvSpPr>
            <a:spLocks noChangeArrowheads="1"/>
          </p:cNvSpPr>
          <p:nvPr/>
        </p:nvSpPr>
        <p:spPr bwMode="auto">
          <a:xfrm>
            <a:off x="2133600" y="32004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1821" name="Rectangle 29"/>
          <p:cNvSpPr>
            <a:spLocks noChangeArrowheads="1"/>
          </p:cNvSpPr>
          <p:nvPr/>
        </p:nvSpPr>
        <p:spPr bwMode="auto">
          <a:xfrm>
            <a:off x="2133600" y="38100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1822" name="Rectangle 30"/>
          <p:cNvSpPr>
            <a:spLocks noChangeArrowheads="1"/>
          </p:cNvSpPr>
          <p:nvPr/>
        </p:nvSpPr>
        <p:spPr bwMode="auto">
          <a:xfrm>
            <a:off x="1828800" y="2362200"/>
            <a:ext cx="1219200" cy="18288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1823" name="Text Box 31"/>
          <p:cNvSpPr txBox="1">
            <a:spLocks noChangeArrowheads="1"/>
          </p:cNvSpPr>
          <p:nvPr/>
        </p:nvSpPr>
        <p:spPr bwMode="auto">
          <a:xfrm>
            <a:off x="914400" y="5883275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Consider every substring in the next sequence, try adding it to current motif and scoring resulting motif</a:t>
            </a:r>
          </a:p>
        </p:txBody>
      </p:sp>
      <p:sp>
        <p:nvSpPr>
          <p:cNvPr id="161824" name="Text Box 32"/>
          <p:cNvSpPr txBox="1">
            <a:spLocks noChangeArrowheads="1"/>
          </p:cNvSpPr>
          <p:nvPr/>
        </p:nvSpPr>
        <p:spPr bwMode="auto">
          <a:xfrm>
            <a:off x="4572000" y="5410200"/>
            <a:ext cx="18703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The current motif.</a:t>
            </a:r>
          </a:p>
        </p:txBody>
      </p:sp>
      <p:sp>
        <p:nvSpPr>
          <p:cNvPr id="161825" name="Text Box 33"/>
          <p:cNvSpPr txBox="1">
            <a:spLocks noChangeArrowheads="1"/>
          </p:cNvSpPr>
          <p:nvPr/>
        </p:nvSpPr>
        <p:spPr bwMode="auto">
          <a:xfrm>
            <a:off x="4556125" y="2409825"/>
            <a:ext cx="27813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Start with a substring in one </a:t>
            </a:r>
          </a:p>
          <a:p>
            <a:r>
              <a:rPr lang="en-US">
                <a:solidFill>
                  <a:schemeClr val="tx2"/>
                </a:solidFill>
              </a:rPr>
              <a:t>input sequence</a:t>
            </a:r>
          </a:p>
        </p:txBody>
      </p:sp>
      <p:sp>
        <p:nvSpPr>
          <p:cNvPr id="161826" name="Text Box 34"/>
          <p:cNvSpPr txBox="1">
            <a:spLocks noChangeArrowheads="1"/>
          </p:cNvSpPr>
          <p:nvPr/>
        </p:nvSpPr>
        <p:spPr bwMode="auto">
          <a:xfrm>
            <a:off x="4556125" y="3552825"/>
            <a:ext cx="259555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Build the set of substrings</a:t>
            </a:r>
          </a:p>
          <a:p>
            <a:r>
              <a:rPr lang="en-US">
                <a:solidFill>
                  <a:schemeClr val="tx2"/>
                </a:solidFill>
              </a:rPr>
              <a:t>incrementally, adding one </a:t>
            </a:r>
          </a:p>
          <a:p>
            <a:r>
              <a:rPr lang="en-US">
                <a:solidFill>
                  <a:schemeClr val="tx2"/>
                </a:solidFill>
              </a:rPr>
              <a:t>substring at a time</a:t>
            </a:r>
          </a:p>
        </p:txBody>
      </p:sp>
      <p:sp>
        <p:nvSpPr>
          <p:cNvPr id="161827" name="Text Box 35"/>
          <p:cNvSpPr txBox="1">
            <a:spLocks noChangeArrowheads="1"/>
          </p:cNvSpPr>
          <p:nvPr/>
        </p:nvSpPr>
        <p:spPr bwMode="auto">
          <a:xfrm>
            <a:off x="4556125" y="4876800"/>
            <a:ext cx="28706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The current set of substrings.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82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“CONSENSUS” algorithm</a:t>
            </a:r>
            <a:endParaRPr lang="en-US" dirty="0"/>
          </a:p>
        </p:txBody>
      </p:sp>
      <p:sp>
        <p:nvSpPr>
          <p:cNvPr id="165895" name="Line 7"/>
          <p:cNvSpPr>
            <a:spLocks noChangeShapeType="1"/>
          </p:cNvSpPr>
          <p:nvPr/>
        </p:nvSpPr>
        <p:spPr bwMode="auto">
          <a:xfrm>
            <a:off x="762000" y="45720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5896" name="Line 8"/>
          <p:cNvSpPr>
            <a:spLocks noChangeShapeType="1"/>
          </p:cNvSpPr>
          <p:nvPr/>
        </p:nvSpPr>
        <p:spPr bwMode="auto">
          <a:xfrm>
            <a:off x="762000" y="51816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5899" name="Rectangle 11"/>
          <p:cNvSpPr>
            <a:spLocks noChangeArrowheads="1"/>
          </p:cNvSpPr>
          <p:nvPr/>
        </p:nvSpPr>
        <p:spPr bwMode="auto">
          <a:xfrm>
            <a:off x="914400" y="44958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5907" name="Oval 19"/>
          <p:cNvSpPr>
            <a:spLocks noChangeArrowheads="1"/>
          </p:cNvSpPr>
          <p:nvPr/>
        </p:nvSpPr>
        <p:spPr bwMode="auto">
          <a:xfrm>
            <a:off x="762000" y="4267200"/>
            <a:ext cx="914400" cy="6096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5909" name="Text Box 21"/>
          <p:cNvSpPr txBox="1">
            <a:spLocks noChangeArrowheads="1"/>
          </p:cNvSpPr>
          <p:nvPr/>
        </p:nvSpPr>
        <p:spPr bwMode="auto">
          <a:xfrm>
            <a:off x="4572000" y="5410200"/>
            <a:ext cx="18703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The current motif.</a:t>
            </a:r>
          </a:p>
        </p:txBody>
      </p:sp>
      <p:sp>
        <p:nvSpPr>
          <p:cNvPr id="165910" name="Text Box 22"/>
          <p:cNvSpPr txBox="1">
            <a:spLocks noChangeArrowheads="1"/>
          </p:cNvSpPr>
          <p:nvPr/>
        </p:nvSpPr>
        <p:spPr bwMode="auto">
          <a:xfrm>
            <a:off x="4556125" y="2409825"/>
            <a:ext cx="27813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Start with a substring in one </a:t>
            </a:r>
          </a:p>
          <a:p>
            <a:r>
              <a:rPr lang="en-US">
                <a:solidFill>
                  <a:schemeClr val="tx2"/>
                </a:solidFill>
              </a:rPr>
              <a:t>input sequence</a:t>
            </a:r>
          </a:p>
        </p:txBody>
      </p:sp>
      <p:sp>
        <p:nvSpPr>
          <p:cNvPr id="165911" name="Text Box 23"/>
          <p:cNvSpPr txBox="1">
            <a:spLocks noChangeArrowheads="1"/>
          </p:cNvSpPr>
          <p:nvPr/>
        </p:nvSpPr>
        <p:spPr bwMode="auto">
          <a:xfrm>
            <a:off x="4556125" y="3552825"/>
            <a:ext cx="259555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Build the set of substrings</a:t>
            </a:r>
          </a:p>
          <a:p>
            <a:r>
              <a:rPr lang="en-US">
                <a:solidFill>
                  <a:schemeClr val="tx2"/>
                </a:solidFill>
              </a:rPr>
              <a:t>incrementally, adding one </a:t>
            </a:r>
          </a:p>
          <a:p>
            <a:r>
              <a:rPr lang="en-US">
                <a:solidFill>
                  <a:schemeClr val="tx2"/>
                </a:solidFill>
              </a:rPr>
              <a:t>substring at a time</a:t>
            </a:r>
          </a:p>
        </p:txBody>
      </p:sp>
      <p:sp>
        <p:nvSpPr>
          <p:cNvPr id="165912" name="Text Box 24"/>
          <p:cNvSpPr txBox="1">
            <a:spLocks noChangeArrowheads="1"/>
          </p:cNvSpPr>
          <p:nvPr/>
        </p:nvSpPr>
        <p:spPr bwMode="auto">
          <a:xfrm>
            <a:off x="4556125" y="4876800"/>
            <a:ext cx="28706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The current set of substrings.</a:t>
            </a:r>
          </a:p>
        </p:txBody>
      </p:sp>
      <p:sp>
        <p:nvSpPr>
          <p:cNvPr id="165913" name="Text Box 25"/>
          <p:cNvSpPr txBox="1">
            <a:spLocks noChangeArrowheads="1"/>
          </p:cNvSpPr>
          <p:nvPr/>
        </p:nvSpPr>
        <p:spPr bwMode="auto">
          <a:xfrm>
            <a:off x="914400" y="5883275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Pick the best one ….</a:t>
            </a:r>
          </a:p>
        </p:txBody>
      </p:sp>
      <p:sp>
        <p:nvSpPr>
          <p:cNvPr id="165915" name="Rectangle 27"/>
          <p:cNvSpPr>
            <a:spLocks noChangeArrowheads="1"/>
          </p:cNvSpPr>
          <p:nvPr/>
        </p:nvSpPr>
        <p:spPr bwMode="auto">
          <a:xfrm>
            <a:off x="2133600" y="26670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5916" name="Rectangle 28"/>
          <p:cNvSpPr>
            <a:spLocks noChangeArrowheads="1"/>
          </p:cNvSpPr>
          <p:nvPr/>
        </p:nvSpPr>
        <p:spPr bwMode="auto">
          <a:xfrm>
            <a:off x="2133600" y="32004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5917" name="Rectangle 29"/>
          <p:cNvSpPr>
            <a:spLocks noChangeArrowheads="1"/>
          </p:cNvSpPr>
          <p:nvPr/>
        </p:nvSpPr>
        <p:spPr bwMode="auto">
          <a:xfrm>
            <a:off x="2133600" y="38100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65918" name="Rectangle 30"/>
          <p:cNvSpPr>
            <a:spLocks noChangeArrowheads="1"/>
          </p:cNvSpPr>
          <p:nvPr/>
        </p:nvSpPr>
        <p:spPr bwMode="auto">
          <a:xfrm>
            <a:off x="1828800" y="2362200"/>
            <a:ext cx="1219200" cy="18288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“CONSENSUS” algorithm</a:t>
            </a:r>
            <a:endParaRPr lang="en-US" dirty="0"/>
          </a:p>
        </p:txBody>
      </p:sp>
      <p:sp>
        <p:nvSpPr>
          <p:cNvPr id="264195" name="Line 3"/>
          <p:cNvSpPr>
            <a:spLocks noChangeShapeType="1"/>
          </p:cNvSpPr>
          <p:nvPr/>
        </p:nvSpPr>
        <p:spPr bwMode="auto">
          <a:xfrm>
            <a:off x="762000" y="27432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64196" name="Line 4"/>
          <p:cNvSpPr>
            <a:spLocks noChangeShapeType="1"/>
          </p:cNvSpPr>
          <p:nvPr/>
        </p:nvSpPr>
        <p:spPr bwMode="auto">
          <a:xfrm>
            <a:off x="762000" y="32766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64197" name="Line 5"/>
          <p:cNvSpPr>
            <a:spLocks noChangeShapeType="1"/>
          </p:cNvSpPr>
          <p:nvPr/>
        </p:nvSpPr>
        <p:spPr bwMode="auto">
          <a:xfrm>
            <a:off x="762000" y="38862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64198" name="Line 6"/>
          <p:cNvSpPr>
            <a:spLocks noChangeShapeType="1"/>
          </p:cNvSpPr>
          <p:nvPr/>
        </p:nvSpPr>
        <p:spPr bwMode="auto">
          <a:xfrm>
            <a:off x="762000" y="45720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64199" name="Line 7"/>
          <p:cNvSpPr>
            <a:spLocks noChangeShapeType="1"/>
          </p:cNvSpPr>
          <p:nvPr/>
        </p:nvSpPr>
        <p:spPr bwMode="auto">
          <a:xfrm>
            <a:off x="762000" y="5181600"/>
            <a:ext cx="3352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64200" name="Rectangle 8"/>
          <p:cNvSpPr>
            <a:spLocks noChangeArrowheads="1"/>
          </p:cNvSpPr>
          <p:nvPr/>
        </p:nvSpPr>
        <p:spPr bwMode="auto">
          <a:xfrm>
            <a:off x="1066800" y="26670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64201" name="Rectangle 9"/>
          <p:cNvSpPr>
            <a:spLocks noChangeArrowheads="1"/>
          </p:cNvSpPr>
          <p:nvPr/>
        </p:nvSpPr>
        <p:spPr bwMode="auto">
          <a:xfrm>
            <a:off x="1524000" y="32004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64202" name="Rectangle 10"/>
          <p:cNvSpPr>
            <a:spLocks noChangeArrowheads="1"/>
          </p:cNvSpPr>
          <p:nvPr/>
        </p:nvSpPr>
        <p:spPr bwMode="auto">
          <a:xfrm>
            <a:off x="914400" y="44958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64203" name="Rectangle 11"/>
          <p:cNvSpPr>
            <a:spLocks noChangeArrowheads="1"/>
          </p:cNvSpPr>
          <p:nvPr/>
        </p:nvSpPr>
        <p:spPr bwMode="auto">
          <a:xfrm>
            <a:off x="3200400" y="3810000"/>
            <a:ext cx="533400" cy="76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264205" name="Text Box 13"/>
          <p:cNvSpPr txBox="1">
            <a:spLocks noChangeArrowheads="1"/>
          </p:cNvSpPr>
          <p:nvPr/>
        </p:nvSpPr>
        <p:spPr bwMode="auto">
          <a:xfrm>
            <a:off x="4572000" y="5410200"/>
            <a:ext cx="18703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The current motif.</a:t>
            </a:r>
          </a:p>
        </p:txBody>
      </p:sp>
      <p:sp>
        <p:nvSpPr>
          <p:cNvPr id="264206" name="Text Box 14"/>
          <p:cNvSpPr txBox="1">
            <a:spLocks noChangeArrowheads="1"/>
          </p:cNvSpPr>
          <p:nvPr/>
        </p:nvSpPr>
        <p:spPr bwMode="auto">
          <a:xfrm>
            <a:off x="4556125" y="2409825"/>
            <a:ext cx="27813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Start with a substring in one </a:t>
            </a:r>
          </a:p>
          <a:p>
            <a:r>
              <a:rPr lang="en-US">
                <a:solidFill>
                  <a:schemeClr val="tx2"/>
                </a:solidFill>
              </a:rPr>
              <a:t>input sequence</a:t>
            </a:r>
          </a:p>
        </p:txBody>
      </p:sp>
      <p:sp>
        <p:nvSpPr>
          <p:cNvPr id="264207" name="Text Box 15"/>
          <p:cNvSpPr txBox="1">
            <a:spLocks noChangeArrowheads="1"/>
          </p:cNvSpPr>
          <p:nvPr/>
        </p:nvSpPr>
        <p:spPr bwMode="auto">
          <a:xfrm>
            <a:off x="4556125" y="3552825"/>
            <a:ext cx="259555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Build the set of substrings</a:t>
            </a:r>
          </a:p>
          <a:p>
            <a:r>
              <a:rPr lang="en-US">
                <a:solidFill>
                  <a:schemeClr val="tx2"/>
                </a:solidFill>
              </a:rPr>
              <a:t>incrementally, adding one </a:t>
            </a:r>
          </a:p>
          <a:p>
            <a:r>
              <a:rPr lang="en-US">
                <a:solidFill>
                  <a:schemeClr val="tx2"/>
                </a:solidFill>
              </a:rPr>
              <a:t>substring at a time</a:t>
            </a:r>
          </a:p>
        </p:txBody>
      </p:sp>
      <p:sp>
        <p:nvSpPr>
          <p:cNvPr id="264208" name="Text Box 16"/>
          <p:cNvSpPr txBox="1">
            <a:spLocks noChangeArrowheads="1"/>
          </p:cNvSpPr>
          <p:nvPr/>
        </p:nvSpPr>
        <p:spPr bwMode="auto">
          <a:xfrm>
            <a:off x="4556125" y="4876800"/>
            <a:ext cx="28706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The current set of substrings.</a:t>
            </a:r>
          </a:p>
        </p:txBody>
      </p:sp>
      <p:sp>
        <p:nvSpPr>
          <p:cNvPr id="264209" name="Text Box 17"/>
          <p:cNvSpPr txBox="1">
            <a:spLocks noChangeArrowheads="1"/>
          </p:cNvSpPr>
          <p:nvPr/>
        </p:nvSpPr>
        <p:spPr bwMode="auto">
          <a:xfrm>
            <a:off x="914400" y="5883275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Pick the best one ….</a:t>
            </a:r>
          </a:p>
        </p:txBody>
      </p:sp>
      <p:sp>
        <p:nvSpPr>
          <p:cNvPr id="264210" name="Text Box 18"/>
          <p:cNvSpPr txBox="1">
            <a:spLocks noChangeArrowheads="1"/>
          </p:cNvSpPr>
          <p:nvPr/>
        </p:nvSpPr>
        <p:spPr bwMode="auto">
          <a:xfrm>
            <a:off x="4267200" y="5867400"/>
            <a:ext cx="3200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… and repeat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ultitracks-gen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127936"/>
            <a:ext cx="7010400" cy="3834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Cell states defined by gene expression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grpSp>
        <p:nvGrpSpPr>
          <p:cNvPr id="4" name="Group 10"/>
          <p:cNvGrpSpPr/>
          <p:nvPr/>
        </p:nvGrpSpPr>
        <p:grpSpPr>
          <a:xfrm>
            <a:off x="-7940841" y="2127936"/>
            <a:ext cx="21001787" cy="3834384"/>
            <a:chOff x="-4358104" y="2127936"/>
            <a:chExt cx="21001787" cy="3834384"/>
          </a:xfrm>
        </p:grpSpPr>
        <p:sp>
          <p:nvSpPr>
            <p:cNvPr id="8" name="Rectangle 7"/>
            <p:cNvSpPr/>
            <p:nvPr/>
          </p:nvSpPr>
          <p:spPr>
            <a:xfrm>
              <a:off x="5831304" y="2127936"/>
              <a:ext cx="10812379" cy="3834384"/>
            </a:xfrm>
            <a:prstGeom prst="rect">
              <a:avLst/>
            </a:prstGeom>
            <a:solidFill>
              <a:srgbClr val="0000FF">
                <a:alpha val="8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-4358104" y="2127936"/>
              <a:ext cx="9462542" cy="3834384"/>
            </a:xfrm>
            <a:prstGeom prst="rect">
              <a:avLst/>
            </a:prstGeom>
            <a:solidFill>
              <a:srgbClr val="0000FF">
                <a:alpha val="84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521701" y="6216312"/>
            <a:ext cx="84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Gene 4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43556" y="6208296"/>
            <a:ext cx="1229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Genes 1&amp;4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07631" y="6202944"/>
            <a:ext cx="1229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Genes 1&amp;2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95210" y="6216312"/>
            <a:ext cx="1229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Genes 1&amp;3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5</a:t>
            </a:fld>
            <a:endParaRPr lang="en-US" dirty="0">
              <a:latin typeface="Tw Cen MT"/>
              <a:cs typeface="Tw Cen MT"/>
            </a:endParaRPr>
          </a:p>
        </p:txBody>
      </p:sp>
    </p:spTree>
    <p:custDataLst>
      <p:tags r:id="rId1"/>
    </p:custDataLst>
  </p:cSld>
  <p:clrMapOvr>
    <a:masterClrMapping/>
  </p:clrMapOvr>
  <p:transition advTm="70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L 0.10469 0.0002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69 0.00023 L 0.20955 0.00023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955 0.00024 L 0.56215 -4.81481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5" grpId="0"/>
      <p:bldP spid="15" grpId="1"/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so far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3468" y="1720512"/>
            <a:ext cx="8790532" cy="4495800"/>
          </a:xfrm>
        </p:spPr>
        <p:txBody>
          <a:bodyPr/>
          <a:lstStyle/>
          <a:p>
            <a:r>
              <a:rPr lang="en-US" dirty="0" smtClean="0"/>
              <a:t>To find genes regulated by a TF</a:t>
            </a:r>
          </a:p>
          <a:p>
            <a:pPr lvl="1"/>
            <a:r>
              <a:rPr lang="en-US" dirty="0" smtClean="0"/>
              <a:t>Determine its motif experimentally</a:t>
            </a:r>
          </a:p>
          <a:p>
            <a:pPr lvl="1"/>
            <a:r>
              <a:rPr lang="en-US" dirty="0" smtClean="0"/>
              <a:t>Scan genome for matches (e.g., with </a:t>
            </a:r>
            <a:r>
              <a:rPr lang="en-US" dirty="0" err="1" smtClean="0"/>
              <a:t>Patser</a:t>
            </a:r>
            <a:r>
              <a:rPr lang="en-US" dirty="0" smtClean="0"/>
              <a:t> &amp; the LLR score)</a:t>
            </a:r>
          </a:p>
          <a:p>
            <a:endParaRPr lang="en-US" dirty="0" smtClean="0"/>
          </a:p>
          <a:p>
            <a:r>
              <a:rPr lang="en-US" dirty="0" smtClean="0"/>
              <a:t>Motif can also be determined computationally</a:t>
            </a:r>
          </a:p>
          <a:p>
            <a:pPr lvl="1"/>
            <a:r>
              <a:rPr lang="en-US" dirty="0" smtClean="0"/>
              <a:t>From promoters of co-expressed genes</a:t>
            </a:r>
          </a:p>
          <a:p>
            <a:pPr lvl="1"/>
            <a:r>
              <a:rPr lang="en-US" dirty="0" smtClean="0"/>
              <a:t>From TF-bound sequences determined by ChIP assays</a:t>
            </a:r>
          </a:p>
          <a:p>
            <a:pPr lvl="1"/>
            <a:r>
              <a:rPr lang="en-US" dirty="0" smtClean="0"/>
              <a:t>MEME, CONSENSUS, etc.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Introduction to theory of motif finding</a:t>
            </a:r>
          </a:p>
          <a:p>
            <a:pPr lvl="1"/>
            <a:r>
              <a:rPr lang="en-US" dirty="0" smtClean="0">
                <a:hlinkClick r:id="rId2"/>
              </a:rPr>
              <a:t>Moses &amp; Sinha: http</a:t>
            </a:r>
            <a:r>
              <a:rPr lang="en-US" dirty="0">
                <a:hlinkClick r:id="rId2"/>
              </a:rPr>
              <a:t>://www.moseslab.csb.utoronto.ca/Moses_Sinha_Bioinf_Tools_apps_2009.</a:t>
            </a:r>
            <a:r>
              <a:rPr lang="en-US" dirty="0" smtClean="0">
                <a:hlinkClick r:id="rId2"/>
              </a:rPr>
              <a:t>pdf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Das </a:t>
            </a:r>
            <a:r>
              <a:rPr lang="en-US" dirty="0"/>
              <a:t>&amp; Dai: http://</a:t>
            </a:r>
            <a:r>
              <a:rPr lang="en-US" dirty="0" err="1"/>
              <a:t>www.ncbi.nlm.nih.gov</a:t>
            </a:r>
            <a:r>
              <a:rPr lang="en-US" dirty="0"/>
              <a:t>/</a:t>
            </a:r>
            <a:r>
              <a:rPr lang="en-US" dirty="0" err="1"/>
              <a:t>pmc</a:t>
            </a:r>
            <a:r>
              <a:rPr lang="en-US" dirty="0"/>
              <a:t>/articles/PMC2099490/</a:t>
            </a:r>
            <a:r>
              <a:rPr lang="en-US" dirty="0" err="1"/>
              <a:t>pdf</a:t>
            </a:r>
            <a:r>
              <a:rPr lang="en-US" dirty="0"/>
              <a:t>/1471-2105-8-S7-S21.</a:t>
            </a:r>
            <a:r>
              <a:rPr lang="en-US" dirty="0" smtClean="0"/>
              <a:t>pdf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746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Motif finding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MEME</a:t>
            </a:r>
            <a:r>
              <a:rPr lang="en-US" dirty="0"/>
              <a:t>: </a:t>
            </a:r>
            <a:r>
              <a:rPr lang="en-US" u="sng" dirty="0"/>
              <a:t>http://meme-</a:t>
            </a:r>
            <a:r>
              <a:rPr lang="en-US" u="sng" dirty="0" err="1"/>
              <a:t>suite.org</a:t>
            </a:r>
            <a:r>
              <a:rPr lang="en-US" u="sng" dirty="0" smtClean="0"/>
              <a:t>/</a:t>
            </a:r>
          </a:p>
          <a:p>
            <a:r>
              <a:rPr lang="en-US" dirty="0" err="1" smtClean="0"/>
              <a:t>Weeder</a:t>
            </a:r>
            <a:r>
              <a:rPr lang="en-US" dirty="0"/>
              <a:t>: </a:t>
            </a:r>
            <a:r>
              <a:rPr lang="nl-NL" u="sng" dirty="0">
                <a:hlinkClick r:id="rId2"/>
              </a:rPr>
              <a:t>http://159.149.160.51/modtools/</a:t>
            </a:r>
            <a:r>
              <a:rPr lang="en-US" u="sng" dirty="0">
                <a:hlinkClick r:id="rId2"/>
              </a:rPr>
              <a:t> </a:t>
            </a:r>
          </a:p>
          <a:p>
            <a:r>
              <a:rPr lang="en-US" dirty="0" err="1" smtClean="0"/>
              <a:t>CisFinder</a:t>
            </a:r>
            <a:r>
              <a:rPr lang="en-US" dirty="0"/>
              <a:t>: </a:t>
            </a:r>
            <a:r>
              <a:rPr lang="en-US" u="sng" dirty="0">
                <a:hlinkClick r:id="rId3"/>
              </a:rPr>
              <a:t>http://lgsun.grc.nia.nih.gov/CisFinder/ </a:t>
            </a:r>
            <a:endParaRPr lang="en-US" u="sng" dirty="0" smtClean="0">
              <a:hlinkClick r:id="rId3"/>
            </a:endParaRPr>
          </a:p>
          <a:p>
            <a:r>
              <a:rPr lang="en-US" dirty="0" smtClean="0"/>
              <a:t>RSAT: </a:t>
            </a:r>
            <a:r>
              <a:rPr lang="en-US" u="sng" dirty="0">
                <a:hlinkClick r:id="rId3"/>
              </a:rPr>
              <a:t>http://rsat.sb-roscoff.fr/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38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12648" y="3226532"/>
            <a:ext cx="8153400" cy="990600"/>
          </a:xfrm>
        </p:spPr>
        <p:txBody>
          <a:bodyPr/>
          <a:lstStyle/>
          <a:p>
            <a:r>
              <a:rPr lang="en-US" dirty="0" smtClean="0"/>
              <a:t>Motif scanning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1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0-11-03 at 10.57.4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6923"/>
            <a:ext cx="9144000" cy="15835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Recap Step 3: Designating genes as targets</a:t>
            </a:r>
            <a:endParaRPr lang="en-US" sz="360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54</a:t>
            </a:fld>
            <a:endParaRPr lang="en-US" dirty="0">
              <a:latin typeface="Tw Cen MT"/>
              <a:cs typeface="Tw Cen MT"/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2425992" y="3019205"/>
            <a:ext cx="4880776" cy="1396314"/>
            <a:chOff x="3695947" y="3541154"/>
            <a:chExt cx="4880776" cy="1396314"/>
          </a:xfrm>
        </p:grpSpPr>
        <p:cxnSp>
          <p:nvCxnSpPr>
            <p:cNvPr id="6" name="Straight Arrow Connector 5"/>
            <p:cNvCxnSpPr/>
            <p:nvPr/>
          </p:nvCxnSpPr>
          <p:spPr>
            <a:xfrm rot="5400000" flipH="1" flipV="1">
              <a:off x="4003462" y="3981722"/>
              <a:ext cx="882724" cy="158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695947" y="4568136"/>
              <a:ext cx="4880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00"/>
                  </a:solidFill>
                  <a:latin typeface="Calibri"/>
                </a:rPr>
                <a:t>Predicted binding sites for motif </a:t>
              </a:r>
              <a:r>
                <a:rPr lang="en-US" dirty="0" smtClean="0">
                  <a:solidFill>
                    <a:srgbClr val="FFFF00"/>
                  </a:solidFill>
                  <a:latin typeface="Calibri"/>
                </a:rPr>
                <a:t>of TF called “</a:t>
              </a:r>
              <a:r>
                <a:rPr lang="en-US" dirty="0" err="1" smtClean="0">
                  <a:solidFill>
                    <a:srgbClr val="FFFF00"/>
                  </a:solidFill>
                  <a:latin typeface="Calibri"/>
                </a:rPr>
                <a:t>bcd</a:t>
              </a:r>
              <a:r>
                <a:rPr lang="en-US" dirty="0" smtClean="0">
                  <a:solidFill>
                    <a:srgbClr val="FFFF00"/>
                  </a:solidFill>
                  <a:latin typeface="Calibri"/>
                </a:rPr>
                <a:t>”</a:t>
              </a:r>
              <a:endParaRPr lang="en-US" sz="1800" dirty="0" smtClean="0">
                <a:solidFill>
                  <a:srgbClr val="FFFF00"/>
                </a:solidFill>
                <a:latin typeface="Calibri"/>
              </a:endParaRPr>
            </a:p>
          </p:txBody>
        </p:sp>
      </p:grpSp>
      <p:grpSp>
        <p:nvGrpSpPr>
          <p:cNvPr id="4" name="Group 18"/>
          <p:cNvGrpSpPr/>
          <p:nvPr/>
        </p:nvGrpSpPr>
        <p:grpSpPr>
          <a:xfrm>
            <a:off x="2824608" y="2670134"/>
            <a:ext cx="3925549" cy="2286524"/>
            <a:chOff x="3695947" y="2650944"/>
            <a:chExt cx="3925549" cy="2286524"/>
          </a:xfrm>
        </p:grpSpPr>
        <p:cxnSp>
          <p:nvCxnSpPr>
            <p:cNvPr id="9" name="Straight Arrow Connector 8"/>
            <p:cNvCxnSpPr/>
            <p:nvPr/>
          </p:nvCxnSpPr>
          <p:spPr>
            <a:xfrm rot="5400000" flipH="1" flipV="1">
              <a:off x="4295377" y="3680015"/>
              <a:ext cx="2059730" cy="1588"/>
            </a:xfrm>
            <a:prstGeom prst="straightConnector1">
              <a:avLst/>
            </a:prstGeom>
            <a:ln w="50800">
              <a:solidFill>
                <a:srgbClr val="66FF99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695947" y="4568136"/>
              <a:ext cx="3925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00"/>
                  </a:solidFill>
                  <a:latin typeface="Calibri"/>
                </a:rPr>
                <a:t>Designate this gene as a target of the TF</a:t>
              </a:r>
              <a:endParaRPr lang="en-US" sz="1800" dirty="0">
                <a:solidFill>
                  <a:srgbClr val="FFFF00"/>
                </a:solidFill>
                <a:latin typeface="Calibri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2167108" y="5403469"/>
            <a:ext cx="48046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2E2AB"/>
                </a:solidFill>
                <a:latin typeface="Tw Cen MT"/>
                <a:cs typeface="Tw Cen MT"/>
              </a:rPr>
              <a:t>But there is a problem …</a:t>
            </a:r>
            <a:endParaRPr lang="en-US" sz="3600" i="1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4952232"/>
      </p:ext>
    </p:extLst>
  </p:cSld>
  <p:clrMapOvr>
    <a:masterClrMapping/>
  </p:clrMapOvr>
  <p:transition advTm="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0-11-03 at 10.57.4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6923"/>
            <a:ext cx="9144000" cy="15835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Too many predicted sites !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An idea: look for clusters of sites (motif matches)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CEAD66B-7B9A-E64C-8875-96AE268CC8E7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14" name="Picture 13" descr="Screen shot 2010-11-04 at 9.21.5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6923"/>
            <a:ext cx="9144000" cy="2682697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0" y="3757808"/>
            <a:ext cx="8766048" cy="62181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creen shot 2010-11-04 at 9.28.16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10101"/>
            <a:ext cx="9144000" cy="67901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87605" y="3680060"/>
            <a:ext cx="8766048" cy="62181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0313310"/>
      </p:ext>
    </p:extLst>
  </p:cSld>
  <p:clrMapOvr>
    <a:masterClrMapping/>
  </p:clrMapOvr>
  <p:transition advTm="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build="p"/>
      <p:bldP spid="15" grpId="0" animBg="1"/>
      <p:bldP spid="15" grpId="1" animBg="1"/>
      <p:bldP spid="1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clusters of sites?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Because functional sites often do occur in clusters.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Because this makes biophysical sense. Multiple sites increase the chances of the TF binding there.</a:t>
            </a:r>
            <a:endParaRPr lang="en-US" dirty="0"/>
          </a:p>
        </p:txBody>
      </p:sp>
      <p:pic>
        <p:nvPicPr>
          <p:cNvPr id="6" name="Picture 5" descr="Screen shot 2010-11-04 at 9.32.0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9577"/>
            <a:ext cx="9144000" cy="131884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52641" y="3615271"/>
            <a:ext cx="4289337" cy="634940"/>
            <a:chOff x="3252641" y="3615271"/>
            <a:chExt cx="4289337" cy="634940"/>
          </a:xfrm>
        </p:grpSpPr>
        <p:sp>
          <p:nvSpPr>
            <p:cNvPr id="7" name="Oval 6"/>
            <p:cNvSpPr/>
            <p:nvPr/>
          </p:nvSpPr>
          <p:spPr>
            <a:xfrm>
              <a:off x="6894041" y="3615271"/>
              <a:ext cx="647937" cy="6349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092779" y="3615271"/>
              <a:ext cx="479474" cy="6349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252641" y="3615271"/>
              <a:ext cx="479474" cy="6349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749939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On looking for “clusters of matches” 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2647" y="1720512"/>
            <a:ext cx="8360517" cy="4495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To score a single site </a:t>
            </a:r>
            <a:r>
              <a:rPr lang="en-US" b="1" i="1" dirty="0" err="1"/>
              <a:t>s</a:t>
            </a:r>
            <a:r>
              <a:rPr lang="en-US" i="1" dirty="0"/>
              <a:t> </a:t>
            </a:r>
            <a:r>
              <a:rPr lang="en-US" dirty="0"/>
              <a:t>for match to a</a:t>
            </a:r>
            <a:r>
              <a:rPr lang="en-US" dirty="0" smtClean="0"/>
              <a:t> motif </a:t>
            </a:r>
            <a:r>
              <a:rPr lang="en-US" b="1" i="1" dirty="0" smtClean="0"/>
              <a:t>W</a:t>
            </a:r>
            <a:r>
              <a:rPr lang="en-US" dirty="0"/>
              <a:t>, we use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/>
              <a:t>To score a</a:t>
            </a:r>
            <a:r>
              <a:rPr lang="en-US" dirty="0" smtClean="0"/>
              <a:t> sequence </a:t>
            </a:r>
            <a:r>
              <a:rPr lang="en-US" b="1" i="1" dirty="0"/>
              <a:t>S</a:t>
            </a:r>
            <a:r>
              <a:rPr lang="en-US" i="1" dirty="0"/>
              <a:t> </a:t>
            </a:r>
            <a:r>
              <a:rPr lang="en-US" dirty="0"/>
              <a:t>for a cluster of matches to</a:t>
            </a:r>
            <a:r>
              <a:rPr lang="en-US" dirty="0" smtClean="0"/>
              <a:t> motif </a:t>
            </a:r>
            <a:r>
              <a:rPr lang="en-US" b="1" i="1" dirty="0" smtClean="0"/>
              <a:t>W,</a:t>
            </a:r>
            <a:r>
              <a:rPr lang="en-US" i="1" dirty="0" smtClean="0"/>
              <a:t> </a:t>
            </a:r>
            <a:r>
              <a:rPr lang="en-US" dirty="0"/>
              <a:t>we use  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/>
              <a:t>But what is this probability?</a:t>
            </a:r>
            <a:r>
              <a:rPr lang="en-US" dirty="0" smtClean="0"/>
              <a:t> 	</a:t>
            </a:r>
          </a:p>
          <a:p>
            <a:r>
              <a:rPr lang="en-US" dirty="0" smtClean="0"/>
              <a:t>A popular approach is to use “Hidden Markov Models” (HMM)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57</a:t>
            </a:fld>
            <a:endParaRPr lang="en-US" dirty="0">
              <a:latin typeface="Tw Cen MT"/>
              <a:cs typeface="Tw Cen MT"/>
            </a:endParaRPr>
          </a:p>
        </p:txBody>
      </p:sp>
      <p:graphicFrame>
        <p:nvGraphicFramePr>
          <p:cNvPr id="178180" name="Object 4"/>
          <p:cNvGraphicFramePr>
            <a:graphicFrameLocks noChangeAspect="1"/>
          </p:cNvGraphicFramePr>
          <p:nvPr/>
        </p:nvGraphicFramePr>
        <p:xfrm>
          <a:off x="2951365" y="2512464"/>
          <a:ext cx="2336800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Equation" r:id="rId5" imgW="558800" imgH="165100" progId="Equation.3">
                  <p:embed/>
                </p:oleObj>
              </mc:Choice>
              <mc:Fallback>
                <p:oleObj name="Equation" r:id="rId5" imgW="5588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1365" y="2512464"/>
                        <a:ext cx="2336800" cy="690563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81" name="Object 5"/>
          <p:cNvGraphicFramePr>
            <a:graphicFrameLocks noChangeAspect="1"/>
          </p:cNvGraphicFramePr>
          <p:nvPr/>
        </p:nvGraphicFramePr>
        <p:xfrm>
          <a:off x="3001200" y="4131502"/>
          <a:ext cx="2443163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Equation" r:id="rId7" imgW="584200" imgH="165100" progId="Equation.DSMT4">
                  <p:embed/>
                </p:oleObj>
              </mc:Choice>
              <mc:Fallback>
                <p:oleObj name="Equation" r:id="rId7" imgW="5842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1200" y="4131502"/>
                        <a:ext cx="2443163" cy="688975"/>
                      </a:xfrm>
                      <a:prstGeom prst="rect">
                        <a:avLst/>
                      </a:prstGeom>
                      <a:solidFill>
                        <a:schemeClr val="tx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017417" y="3770591"/>
            <a:ext cx="4610100" cy="400050"/>
            <a:chOff x="2435" y="2294"/>
            <a:chExt cx="2904" cy="252"/>
          </a:xfrm>
        </p:grpSpPr>
        <p:sp>
          <p:nvSpPr>
            <p:cNvPr id="178185" name="Rectangle 9"/>
            <p:cNvSpPr>
              <a:spLocks noChangeArrowheads="1"/>
            </p:cNvSpPr>
            <p:nvPr/>
          </p:nvSpPr>
          <p:spPr bwMode="auto">
            <a:xfrm>
              <a:off x="4368" y="2294"/>
              <a:ext cx="971" cy="252"/>
            </a:xfrm>
            <a:prstGeom prst="rect">
              <a:avLst/>
            </a:prstGeom>
            <a:noFill/>
            <a:ln w="25400">
              <a:solidFill>
                <a:srgbClr val="FF4252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2E2AB"/>
                  </a:solidFill>
                </a:rPr>
                <a:t>length ~1000</a:t>
              </a:r>
            </a:p>
          </p:txBody>
        </p:sp>
        <p:sp>
          <p:nvSpPr>
            <p:cNvPr id="178187" name="Line 11"/>
            <p:cNvSpPr>
              <a:spLocks noChangeShapeType="1"/>
            </p:cNvSpPr>
            <p:nvPr/>
          </p:nvSpPr>
          <p:spPr bwMode="auto">
            <a:xfrm flipH="1">
              <a:off x="2627" y="2448"/>
              <a:ext cx="1723" cy="2"/>
            </a:xfrm>
            <a:prstGeom prst="line">
              <a:avLst/>
            </a:prstGeom>
            <a:noFill/>
            <a:ln w="25400">
              <a:solidFill>
                <a:srgbClr val="FF425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188" name="Line 12"/>
            <p:cNvSpPr>
              <a:spLocks noChangeShapeType="1"/>
            </p:cNvSpPr>
            <p:nvPr/>
          </p:nvSpPr>
          <p:spPr bwMode="auto">
            <a:xfrm flipH="1">
              <a:off x="2435" y="2450"/>
              <a:ext cx="192" cy="96"/>
            </a:xfrm>
            <a:prstGeom prst="line">
              <a:avLst/>
            </a:prstGeom>
            <a:noFill/>
            <a:ln w="25400">
              <a:solidFill>
                <a:srgbClr val="FF4252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018165" y="2155832"/>
            <a:ext cx="3038475" cy="457200"/>
            <a:chOff x="2592" y="1008"/>
            <a:chExt cx="1914" cy="288"/>
          </a:xfrm>
        </p:grpSpPr>
        <p:sp>
          <p:nvSpPr>
            <p:cNvPr id="178190" name="Line 14"/>
            <p:cNvSpPr>
              <a:spLocks noChangeShapeType="1"/>
            </p:cNvSpPr>
            <p:nvPr/>
          </p:nvSpPr>
          <p:spPr bwMode="auto">
            <a:xfrm flipH="1">
              <a:off x="2832" y="1152"/>
              <a:ext cx="816" cy="0"/>
            </a:xfrm>
            <a:prstGeom prst="line">
              <a:avLst/>
            </a:prstGeom>
            <a:noFill/>
            <a:ln w="25400">
              <a:solidFill>
                <a:srgbClr val="FF4252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" name="Group 17"/>
            <p:cNvGrpSpPr>
              <a:grpSpLocks/>
            </p:cNvGrpSpPr>
            <p:nvPr/>
          </p:nvGrpSpPr>
          <p:grpSpPr bwMode="auto">
            <a:xfrm>
              <a:off x="2592" y="1008"/>
              <a:ext cx="1914" cy="288"/>
              <a:chOff x="2592" y="1008"/>
              <a:chExt cx="1914" cy="288"/>
            </a:xfrm>
          </p:grpSpPr>
          <p:sp>
            <p:nvSpPr>
              <p:cNvPr id="178184" name="Text Box 8"/>
              <p:cNvSpPr txBox="1">
                <a:spLocks noChangeArrowheads="1"/>
              </p:cNvSpPr>
              <p:nvPr/>
            </p:nvSpPr>
            <p:spPr bwMode="auto">
              <a:xfrm>
                <a:off x="3696" y="1008"/>
                <a:ext cx="810" cy="252"/>
              </a:xfrm>
              <a:prstGeom prst="rect">
                <a:avLst/>
              </a:prstGeom>
              <a:noFill/>
              <a:ln w="25400">
                <a:solidFill>
                  <a:srgbClr val="FF4252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dirty="0">
                    <a:solidFill>
                      <a:srgbClr val="F2E2AB"/>
                    </a:solidFill>
                  </a:rPr>
                  <a:t>length ~10</a:t>
                </a:r>
                <a:endParaRPr lang="en-US" dirty="0">
                  <a:solidFill>
                    <a:srgbClr val="F2E2AB"/>
                  </a:solidFill>
                </a:endParaRPr>
              </a:p>
            </p:txBody>
          </p:sp>
          <p:sp>
            <p:nvSpPr>
              <p:cNvPr id="178192" name="Line 16"/>
              <p:cNvSpPr>
                <a:spLocks noChangeShapeType="1"/>
              </p:cNvSpPr>
              <p:nvPr/>
            </p:nvSpPr>
            <p:spPr bwMode="auto">
              <a:xfrm flipH="1">
                <a:off x="2592" y="1152"/>
                <a:ext cx="240" cy="144"/>
              </a:xfrm>
              <a:prstGeom prst="line">
                <a:avLst/>
              </a:prstGeom>
              <a:noFill/>
              <a:ln w="25400">
                <a:solidFill>
                  <a:srgbClr val="FF4252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custDataLst>
      <p:tags r:id="rId2"/>
    </p:custDataLst>
    <p:extLst>
      <p:ext uri="{BB962C8B-B14F-4D97-AF65-F5344CB8AC3E}">
        <p14:creationId xmlns:p14="http://schemas.microsoft.com/office/powerpoint/2010/main" val="793549826"/>
      </p:ext>
    </p:extLst>
  </p:cSld>
  <p:clrMapOvr>
    <a:masterClrMapping/>
  </p:clrMapOvr>
  <p:transition advTm="8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9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HMM score profile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This is what we had, using LLR score: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This is what we have, with the HMM score</a:t>
            </a:r>
          </a:p>
          <a:p>
            <a:r>
              <a:rPr lang="en-US" dirty="0" smtClean="0"/>
              <a:t>These are the functional targets of the TF</a:t>
            </a:r>
            <a:endParaRPr lang="en-US" dirty="0"/>
          </a:p>
        </p:txBody>
      </p:sp>
      <p:pic>
        <p:nvPicPr>
          <p:cNvPr id="5" name="Picture 4" descr="Screen shot 2010-11-04 at 10.01.5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2846"/>
            <a:ext cx="9144000" cy="31911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134718"/>
            <a:ext cx="9144000" cy="142228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4845859"/>
            <a:ext cx="9144000" cy="658181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531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Step 3: Designating genes as targets</a:t>
            </a:r>
            <a:endParaRPr lang="en-US" sz="400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59</a:t>
            </a:fld>
            <a:endParaRPr lang="en-US" dirty="0">
              <a:latin typeface="Tw Cen MT"/>
              <a:cs typeface="Tw Cen M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70781" y="54034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>
                <a:solidFill>
                  <a:srgbClr val="F2E2AB"/>
                </a:solidFill>
                <a:latin typeface="Tw Cen MT"/>
                <a:cs typeface="Tw Cen MT"/>
              </a:rPr>
              <a:t>Sub-goal: discover the genes regulated by a transcription factor … by DNA sequence analysis</a:t>
            </a:r>
            <a:endParaRPr lang="en-US" i="1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  <p:pic>
        <p:nvPicPr>
          <p:cNvPr id="14" name="Picture 13" descr="Screen shot 2010-11-04 at 10.07.0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2013"/>
            <a:ext cx="9144000" cy="1416242"/>
          </a:xfrm>
          <a:prstGeom prst="rect">
            <a:avLst/>
          </a:prstGeom>
        </p:spPr>
      </p:pic>
      <p:grpSp>
        <p:nvGrpSpPr>
          <p:cNvPr id="3" name="Group 18"/>
          <p:cNvGrpSpPr/>
          <p:nvPr/>
        </p:nvGrpSpPr>
        <p:grpSpPr>
          <a:xfrm>
            <a:off x="2425992" y="3083995"/>
            <a:ext cx="3652788" cy="1608523"/>
            <a:chOff x="3695947" y="3605944"/>
            <a:chExt cx="3652788" cy="1608523"/>
          </a:xfrm>
        </p:grpSpPr>
        <p:cxnSp>
          <p:nvCxnSpPr>
            <p:cNvPr id="6" name="Straight Arrow Connector 5"/>
            <p:cNvCxnSpPr/>
            <p:nvPr/>
          </p:nvCxnSpPr>
          <p:spPr>
            <a:xfrm rot="5400000" flipH="1" flipV="1">
              <a:off x="4781002" y="4046512"/>
              <a:ext cx="882724" cy="158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3695947" y="4568136"/>
              <a:ext cx="36527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00"/>
                  </a:solidFill>
                  <a:latin typeface="Calibri"/>
                </a:rPr>
                <a:t>HMM Score for binding site presence</a:t>
              </a:r>
            </a:p>
            <a:p>
              <a:r>
                <a:rPr lang="en-US" sz="1800" dirty="0" smtClean="0">
                  <a:solidFill>
                    <a:srgbClr val="FFFF00"/>
                  </a:solidFill>
                  <a:latin typeface="Calibri"/>
                </a:rPr>
                <a:t>In 1000 </a:t>
              </a:r>
              <a:r>
                <a:rPr lang="en-US" sz="1800" dirty="0" err="1" smtClean="0">
                  <a:solidFill>
                    <a:srgbClr val="FFFF00"/>
                  </a:solidFill>
                  <a:latin typeface="Calibri"/>
                </a:rPr>
                <a:t>bp</a:t>
              </a:r>
              <a:r>
                <a:rPr lang="en-US" sz="1800" dirty="0" smtClean="0">
                  <a:solidFill>
                    <a:srgbClr val="FFFF00"/>
                  </a:solidFill>
                  <a:latin typeface="Calibri"/>
                </a:rPr>
                <a:t> window centered here.</a:t>
              </a:r>
              <a:endParaRPr lang="en-US" sz="1800" dirty="0">
                <a:solidFill>
                  <a:srgbClr val="FFFF00"/>
                </a:solidFill>
                <a:latin typeface="Calibri"/>
              </a:endParaRPr>
            </a:p>
          </p:txBody>
        </p:sp>
      </p:grpSp>
      <p:grpSp>
        <p:nvGrpSpPr>
          <p:cNvPr id="5" name="Group 18"/>
          <p:cNvGrpSpPr/>
          <p:nvPr/>
        </p:nvGrpSpPr>
        <p:grpSpPr>
          <a:xfrm>
            <a:off x="2824608" y="2215811"/>
            <a:ext cx="3925549" cy="2740847"/>
            <a:chOff x="3695947" y="2196621"/>
            <a:chExt cx="3925549" cy="2740847"/>
          </a:xfrm>
        </p:grpSpPr>
        <p:cxnSp>
          <p:nvCxnSpPr>
            <p:cNvPr id="9" name="Straight Arrow Connector 8"/>
            <p:cNvCxnSpPr/>
            <p:nvPr/>
          </p:nvCxnSpPr>
          <p:spPr>
            <a:xfrm rot="5400000" flipH="1" flipV="1">
              <a:off x="4230654" y="3290416"/>
              <a:ext cx="2189177" cy="1588"/>
            </a:xfrm>
            <a:prstGeom prst="straightConnector1">
              <a:avLst/>
            </a:prstGeom>
            <a:ln w="50800">
              <a:solidFill>
                <a:srgbClr val="66FF99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695947" y="4568136"/>
              <a:ext cx="3925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00"/>
                  </a:solidFill>
                  <a:latin typeface="Calibri"/>
                </a:rPr>
                <a:t>Designate this gene as a target of the TF</a:t>
              </a:r>
              <a:endParaRPr lang="en-US" sz="1800" dirty="0">
                <a:solidFill>
                  <a:srgbClr val="FFFF00"/>
                </a:solidFill>
                <a:latin typeface="Calibri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4638" y="5403469"/>
            <a:ext cx="822471" cy="8224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0096516"/>
      </p:ext>
    </p:extLst>
  </p:cSld>
  <p:clrMapOvr>
    <a:masterClrMapping/>
  </p:clrMapOvr>
  <p:transition advTm="5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ultitracks-gen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127936"/>
            <a:ext cx="7010400" cy="3834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Cell states defined by gene expression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grpSp>
        <p:nvGrpSpPr>
          <p:cNvPr id="4" name="Group 18"/>
          <p:cNvGrpSpPr/>
          <p:nvPr/>
        </p:nvGrpSpPr>
        <p:grpSpPr>
          <a:xfrm>
            <a:off x="1066800" y="6202944"/>
            <a:ext cx="6957341" cy="382700"/>
            <a:chOff x="1066800" y="6202944"/>
            <a:chExt cx="6957341" cy="382700"/>
          </a:xfrm>
        </p:grpSpPr>
        <p:sp>
          <p:nvSpPr>
            <p:cNvPr id="17" name="TextBox 16"/>
            <p:cNvSpPr txBox="1"/>
            <p:nvPr/>
          </p:nvSpPr>
          <p:spPr>
            <a:xfrm>
              <a:off x="1066800" y="6216312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BEACB"/>
                  </a:solidFill>
                </a:rPr>
                <a:t>fertilization</a:t>
              </a:r>
              <a:endParaRPr lang="en-US" b="1" dirty="0">
                <a:solidFill>
                  <a:srgbClr val="FBEACB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46766" y="6202944"/>
              <a:ext cx="13773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BEACB"/>
                  </a:solidFill>
                </a:rPr>
                <a:t>gastrulation</a:t>
              </a:r>
              <a:endParaRPr lang="en-US" b="1" dirty="0">
                <a:solidFill>
                  <a:srgbClr val="FBEACB"/>
                </a:solidFill>
              </a:endParaRPr>
            </a:p>
          </p:txBody>
        </p:sp>
      </p:grpSp>
      <p:grpSp>
        <p:nvGrpSpPr>
          <p:cNvPr id="5" name="Group 19"/>
          <p:cNvGrpSpPr/>
          <p:nvPr/>
        </p:nvGrpSpPr>
        <p:grpSpPr>
          <a:xfrm>
            <a:off x="1072152" y="6208296"/>
            <a:ext cx="6657868" cy="382700"/>
            <a:chOff x="1066800" y="6202944"/>
            <a:chExt cx="6657868" cy="382700"/>
          </a:xfrm>
        </p:grpSpPr>
        <p:sp>
          <p:nvSpPr>
            <p:cNvPr id="21" name="TextBox 20"/>
            <p:cNvSpPr txBox="1"/>
            <p:nvPr/>
          </p:nvSpPr>
          <p:spPr>
            <a:xfrm>
              <a:off x="1066800" y="6216312"/>
              <a:ext cx="9880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BEACB"/>
                  </a:solidFill>
                </a:rPr>
                <a:t>anterior</a:t>
              </a:r>
              <a:endParaRPr lang="en-US" b="1" dirty="0">
                <a:solidFill>
                  <a:srgbClr val="FBEACB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46766" y="6202944"/>
              <a:ext cx="10779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BEACB"/>
                  </a:solidFill>
                </a:rPr>
                <a:t>posterior</a:t>
              </a:r>
              <a:endParaRPr lang="en-US" b="1" dirty="0">
                <a:solidFill>
                  <a:srgbClr val="FBEACB"/>
                </a:solidFill>
              </a:endParaRPr>
            </a:p>
          </p:txBody>
        </p:sp>
      </p:grpSp>
      <p:grpSp>
        <p:nvGrpSpPr>
          <p:cNvPr id="6" name="Group 22"/>
          <p:cNvGrpSpPr/>
          <p:nvPr/>
        </p:nvGrpSpPr>
        <p:grpSpPr>
          <a:xfrm>
            <a:off x="1077504" y="6227016"/>
            <a:ext cx="7598467" cy="382700"/>
            <a:chOff x="1066800" y="6202944"/>
            <a:chExt cx="7598467" cy="382700"/>
          </a:xfrm>
        </p:grpSpPr>
        <p:sp>
          <p:nvSpPr>
            <p:cNvPr id="24" name="TextBox 23"/>
            <p:cNvSpPr txBox="1"/>
            <p:nvPr/>
          </p:nvSpPr>
          <p:spPr>
            <a:xfrm>
              <a:off x="1066800" y="6216312"/>
              <a:ext cx="1486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BEACB"/>
                  </a:solidFill>
                </a:rPr>
                <a:t>Disease onset</a:t>
              </a:r>
              <a:endParaRPr lang="en-US" b="1" dirty="0">
                <a:solidFill>
                  <a:srgbClr val="FBEACB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646766" y="6202944"/>
              <a:ext cx="2018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BEACB"/>
                  </a:solidFill>
                </a:rPr>
                <a:t>Progressed disease</a:t>
              </a:r>
              <a:endParaRPr lang="en-US" b="1" dirty="0">
                <a:solidFill>
                  <a:srgbClr val="FBEACB"/>
                </a:solidFill>
              </a:endParaRPr>
            </a:p>
          </p:txBody>
        </p:sp>
      </p:grpSp>
      <p:grpSp>
        <p:nvGrpSpPr>
          <p:cNvPr id="7" name="Group 13"/>
          <p:cNvGrpSpPr/>
          <p:nvPr/>
        </p:nvGrpSpPr>
        <p:grpSpPr>
          <a:xfrm>
            <a:off x="1066800" y="6240384"/>
            <a:ext cx="7587847" cy="382700"/>
            <a:chOff x="1066800" y="6202944"/>
            <a:chExt cx="7587847" cy="382700"/>
          </a:xfrm>
        </p:grpSpPr>
        <p:sp>
          <p:nvSpPr>
            <p:cNvPr id="15" name="TextBox 14"/>
            <p:cNvSpPr txBox="1"/>
            <p:nvPr/>
          </p:nvSpPr>
          <p:spPr>
            <a:xfrm>
              <a:off x="1066800" y="6216312"/>
              <a:ext cx="17128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BEACB"/>
                  </a:solidFill>
                </a:rPr>
                <a:t>Nurse behavior</a:t>
              </a:r>
              <a:endParaRPr lang="en-US" b="1" dirty="0">
                <a:solidFill>
                  <a:srgbClr val="FBEACB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46766" y="6202944"/>
              <a:ext cx="20078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BEACB"/>
                  </a:solidFill>
                </a:rPr>
                <a:t>Foraging behavior</a:t>
              </a:r>
              <a:endParaRPr lang="en-US" b="1" dirty="0">
                <a:solidFill>
                  <a:srgbClr val="FBEACB"/>
                </a:solidFill>
              </a:endParaRPr>
            </a:p>
          </p:txBody>
        </p:sp>
      </p:grp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6</a:t>
            </a:fld>
            <a:endParaRPr lang="en-US" dirty="0">
              <a:latin typeface="Tw Cen MT"/>
              <a:cs typeface="Tw Cen MT"/>
            </a:endParaRPr>
          </a:p>
        </p:txBody>
      </p:sp>
    </p:spTree>
    <p:custDataLst>
      <p:tags r:id="rId1"/>
    </p:custDataLst>
  </p:cSld>
  <p:clrMapOvr>
    <a:masterClrMapping/>
  </p:clrMapOvr>
  <p:transition advTm="31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3359176"/>
            <a:ext cx="8153400" cy="990600"/>
          </a:xfrm>
        </p:spPr>
        <p:txBody>
          <a:bodyPr/>
          <a:lstStyle/>
          <a:p>
            <a:r>
              <a:rPr lang="en-US" dirty="0"/>
              <a:t>Integrating </a:t>
            </a:r>
            <a:r>
              <a:rPr lang="en-US" dirty="0" smtClean="0"/>
              <a:t>sequence analysis and expression </a:t>
            </a:r>
            <a:r>
              <a:rPr lang="en-US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698795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1. Predict regulatory targets of a TF</a:t>
            </a:r>
            <a:endParaRPr lang="en-US" sz="320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20AC08E-526F-CF44-A2D8-F6D49BBBBBBE}" type="slidenum">
              <a:rPr lang="en-US"/>
              <a:pPr/>
              <a:t>61</a:t>
            </a:fld>
            <a:endParaRPr lang="en-US"/>
          </a:p>
        </p:txBody>
      </p:sp>
      <p:grpSp>
        <p:nvGrpSpPr>
          <p:cNvPr id="2" name="Group 10"/>
          <p:cNvGrpSpPr/>
          <p:nvPr/>
        </p:nvGrpSpPr>
        <p:grpSpPr>
          <a:xfrm>
            <a:off x="1981200" y="2971800"/>
            <a:ext cx="3886200" cy="1981200"/>
            <a:chOff x="1981200" y="2971800"/>
            <a:chExt cx="3886200" cy="1981200"/>
          </a:xfrm>
        </p:grpSpPr>
        <p:sp>
          <p:nvSpPr>
            <p:cNvPr id="334852" name="Line 4"/>
            <p:cNvSpPr>
              <a:spLocks noChangeShapeType="1"/>
            </p:cNvSpPr>
            <p:nvPr/>
          </p:nvSpPr>
          <p:spPr bwMode="auto">
            <a:xfrm>
              <a:off x="1981200" y="3124200"/>
              <a:ext cx="3886200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853" name="Rectangle 5"/>
            <p:cNvSpPr>
              <a:spLocks noChangeArrowheads="1"/>
            </p:cNvSpPr>
            <p:nvPr/>
          </p:nvSpPr>
          <p:spPr bwMode="auto">
            <a:xfrm>
              <a:off x="4495800" y="2971800"/>
              <a:ext cx="1219200" cy="3048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GENE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334854" name="Oval 6"/>
            <p:cNvSpPr>
              <a:spLocks noChangeArrowheads="1"/>
            </p:cNvSpPr>
            <p:nvPr/>
          </p:nvSpPr>
          <p:spPr bwMode="auto">
            <a:xfrm>
              <a:off x="3429000" y="3886200"/>
              <a:ext cx="990600" cy="10668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TF</a:t>
              </a:r>
              <a:endParaRPr lang="en-US"/>
            </a:p>
          </p:txBody>
        </p:sp>
        <p:sp>
          <p:nvSpPr>
            <p:cNvPr id="334855" name="AutoShape 7"/>
            <p:cNvSpPr>
              <a:spLocks noChangeArrowheads="1"/>
            </p:cNvSpPr>
            <p:nvPr/>
          </p:nvSpPr>
          <p:spPr bwMode="auto">
            <a:xfrm>
              <a:off x="3719513" y="3200400"/>
              <a:ext cx="304800" cy="533400"/>
            </a:xfrm>
            <a:prstGeom prst="upArrow">
              <a:avLst>
                <a:gd name="adj1" fmla="val 50000"/>
                <a:gd name="adj2" fmla="val 43750"/>
              </a:avLst>
            </a:prstGeom>
            <a:solidFill>
              <a:schemeClr val="tx2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856" name="Text Box 8"/>
            <p:cNvSpPr txBox="1">
              <a:spLocks noChangeArrowheads="1"/>
            </p:cNvSpPr>
            <p:nvPr/>
          </p:nvSpPr>
          <p:spPr bwMode="auto">
            <a:xfrm>
              <a:off x="4028736" y="3096736"/>
              <a:ext cx="44114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4000" b="1" dirty="0">
                  <a:solidFill>
                    <a:srgbClr val="F2E2AB"/>
                  </a:solidFill>
                </a:rPr>
                <a:t>?</a:t>
              </a:r>
              <a:endParaRPr lang="en-US" dirty="0">
                <a:solidFill>
                  <a:srgbClr val="F2E2AB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4191000"/>
            <a:ext cx="1946275" cy="538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1" y="5302250"/>
            <a:ext cx="82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latin typeface="Tw Cen MT"/>
                <a:cs typeface="Tw Cen MT"/>
              </a:rPr>
              <a:t>Motif module: a set of genes predicted to be regulated by a TF (motif)</a:t>
            </a:r>
            <a:endParaRPr lang="en-US" sz="2800" dirty="0">
              <a:solidFill>
                <a:schemeClr val="tx2"/>
              </a:solidFill>
              <a:latin typeface="Tw Cen MT"/>
              <a:cs typeface="Tw Cen M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249" y="2251473"/>
            <a:ext cx="5492751" cy="7500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583275"/>
      </p:ext>
    </p:extLst>
  </p:cSld>
  <p:clrMapOvr>
    <a:masterClrMapping/>
  </p:clrMapOvr>
  <p:transition advTm="12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2. Identify </a:t>
            </a:r>
            <a:r>
              <a:rPr lang="en-US" sz="2800" dirty="0" err="1" smtClean="0"/>
              <a:t>dysregulated</a:t>
            </a:r>
            <a:r>
              <a:rPr lang="en-US" sz="2800" dirty="0" smtClean="0"/>
              <a:t> genes in phenotype of interest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720512"/>
            <a:ext cx="3276728" cy="4495800"/>
          </a:xfrm>
        </p:spPr>
        <p:txBody>
          <a:bodyPr/>
          <a:lstStyle/>
          <a:p>
            <a:r>
              <a:rPr lang="en-US" sz="2000" dirty="0" smtClean="0"/>
              <a:t>Honeybee whole brain transcriptomic study</a:t>
            </a:r>
          </a:p>
        </p:txBody>
      </p:sp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2EDF4148-13CA-7E49-9ACA-50FF84015511}" type="slidenum">
              <a:rPr lang="en-US" smtClean="0"/>
              <a:pPr/>
              <a:t>62</a:t>
            </a:fld>
            <a:endParaRPr lang="en-US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7407" r="38988" b="6713"/>
          <a:stretch/>
        </p:blipFill>
        <p:spPr>
          <a:xfrm>
            <a:off x="4240595" y="1926887"/>
            <a:ext cx="2890328" cy="4495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77810" y="6457890"/>
            <a:ext cx="2037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2E2AB"/>
                </a:solidFill>
              </a:rPr>
              <a:t>Robinson et al 2005</a:t>
            </a:r>
            <a:endParaRPr lang="en-US" dirty="0">
              <a:solidFill>
                <a:srgbClr val="F2E2AB"/>
              </a:solidFill>
            </a:endParaRPr>
          </a:p>
        </p:txBody>
      </p:sp>
      <p:sp>
        <p:nvSpPr>
          <p:cNvPr id="2" name="Left Brace 1"/>
          <p:cNvSpPr/>
          <p:nvPr/>
        </p:nvSpPr>
        <p:spPr>
          <a:xfrm>
            <a:off x="2841626" y="2349500"/>
            <a:ext cx="1047750" cy="1603375"/>
          </a:xfrm>
          <a:prstGeom prst="leftBrac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" y="2759015"/>
            <a:ext cx="2593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2E2AB"/>
                </a:solidFill>
                <a:latin typeface="Tw Cen MT"/>
                <a:cs typeface="Tw Cen MT"/>
              </a:rPr>
              <a:t>Genes up-regulated in nurses </a:t>
            </a:r>
            <a:r>
              <a:rPr lang="en-US" dirty="0" err="1" smtClean="0">
                <a:solidFill>
                  <a:srgbClr val="F2E2AB"/>
                </a:solidFill>
                <a:latin typeface="Tw Cen MT"/>
                <a:cs typeface="Tw Cen MT"/>
              </a:rPr>
              <a:t>vs</a:t>
            </a:r>
            <a:r>
              <a:rPr lang="en-US" dirty="0" smtClean="0">
                <a:solidFill>
                  <a:srgbClr val="F2E2AB"/>
                </a:solidFill>
                <a:latin typeface="Tw Cen MT"/>
                <a:cs typeface="Tw Cen MT"/>
              </a:rPr>
              <a:t> foragers</a:t>
            </a:r>
            <a:endParaRPr lang="en-US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748377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dirty="0" smtClean="0">
                <a:solidFill>
                  <a:srgbClr val="F2E2AB"/>
                </a:solidFill>
                <a:ea typeface="ＭＳ Ｐゴシック" charset="0"/>
                <a:cs typeface="Tw Cen MT"/>
              </a:rPr>
              <a:t>3. Combine motif analysis and gene expression data</a:t>
            </a:r>
            <a:endParaRPr lang="en-US" sz="2800" dirty="0">
              <a:solidFill>
                <a:srgbClr val="F2E2AB"/>
              </a:solidFill>
              <a:ea typeface="ＭＳ Ｐゴシック" charset="0"/>
              <a:cs typeface="Tw Cen MT"/>
            </a:endParaRPr>
          </a:p>
        </p:txBody>
      </p:sp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1905000" y="2590800"/>
            <a:ext cx="4876800" cy="2667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2041525" y="2028825"/>
            <a:ext cx="18768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F2E2AB"/>
                </a:solidFill>
                <a:latin typeface="Tw Cen MT"/>
                <a:cs typeface="Tw Cen MT"/>
              </a:rPr>
              <a:t>All genes (</a:t>
            </a:r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N)</a:t>
            </a:r>
            <a:endParaRPr lang="en-US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2" name="Oval 6"/>
          <p:cNvSpPr>
            <a:spLocks noChangeArrowheads="1"/>
          </p:cNvSpPr>
          <p:nvPr/>
        </p:nvSpPr>
        <p:spPr bwMode="auto">
          <a:xfrm>
            <a:off x="2895600" y="3200400"/>
            <a:ext cx="1524000" cy="1371600"/>
          </a:xfrm>
          <a:prstGeom prst="ellipse">
            <a:avLst/>
          </a:prstGeom>
          <a:solidFill>
            <a:srgbClr val="FF0000">
              <a:alpha val="5294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3" name="Oval 7"/>
          <p:cNvSpPr>
            <a:spLocks noChangeArrowheads="1"/>
          </p:cNvSpPr>
          <p:nvPr/>
        </p:nvSpPr>
        <p:spPr bwMode="auto">
          <a:xfrm>
            <a:off x="3810000" y="3200400"/>
            <a:ext cx="1524000" cy="1371600"/>
          </a:xfrm>
          <a:prstGeom prst="ellipse">
            <a:avLst/>
          </a:prstGeom>
          <a:solidFill>
            <a:schemeClr val="folHlink">
              <a:alpha val="5294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802406" y="2776538"/>
            <a:ext cx="2688507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b="1" dirty="0" smtClean="0">
                <a:solidFill>
                  <a:srgbClr val="F2E2AB"/>
                </a:solidFill>
                <a:latin typeface="Tw Cen MT"/>
                <a:cs typeface="Tw Cen MT"/>
              </a:rPr>
              <a:t>Genes expressed in</a:t>
            </a:r>
          </a:p>
          <a:p>
            <a:pPr algn="r"/>
            <a:r>
              <a:rPr lang="en-US" b="1" dirty="0" smtClean="0">
                <a:solidFill>
                  <a:srgbClr val="F2E2AB"/>
                </a:solidFill>
                <a:latin typeface="Tw Cen MT"/>
                <a:cs typeface="Tw Cen MT"/>
              </a:rPr>
              <a:t> Nurse bees</a:t>
            </a:r>
          </a:p>
          <a:p>
            <a:pPr algn="r"/>
            <a:r>
              <a:rPr lang="en-US" b="1" dirty="0" smtClean="0">
                <a:solidFill>
                  <a:srgbClr val="F2E2AB"/>
                </a:solidFill>
                <a:latin typeface="Tw Cen MT"/>
                <a:cs typeface="Tw Cen MT"/>
              </a:rPr>
              <a:t>(</a:t>
            </a:r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n)</a:t>
            </a:r>
            <a:endParaRPr lang="en-US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5" name="Text Box 11"/>
          <p:cNvSpPr txBox="1">
            <a:spLocks noChangeArrowheads="1"/>
          </p:cNvSpPr>
          <p:nvPr/>
        </p:nvSpPr>
        <p:spPr bwMode="auto">
          <a:xfrm>
            <a:off x="4395788" y="2784475"/>
            <a:ext cx="30685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F2E2AB"/>
                </a:solidFill>
                <a:latin typeface="Tw Cen MT"/>
                <a:cs typeface="Tw Cen MT"/>
              </a:rPr>
              <a:t>Genes regulated by TF</a:t>
            </a:r>
            <a:endParaRPr lang="en-US" b="1" dirty="0">
              <a:solidFill>
                <a:srgbClr val="F2E2AB"/>
              </a:solidFill>
              <a:latin typeface="Tw Cen MT"/>
              <a:cs typeface="Tw Cen MT"/>
            </a:endParaRPr>
          </a:p>
          <a:p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(m)</a:t>
            </a:r>
            <a:endParaRPr lang="en-US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6" name="Line 12"/>
          <p:cNvSpPr>
            <a:spLocks noChangeShapeType="1"/>
          </p:cNvSpPr>
          <p:nvPr/>
        </p:nvSpPr>
        <p:spPr bwMode="auto">
          <a:xfrm flipV="1">
            <a:off x="4114800" y="38100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7" name="Text Box 13"/>
          <p:cNvSpPr txBox="1">
            <a:spLocks noChangeArrowheads="1"/>
          </p:cNvSpPr>
          <p:nvPr/>
        </p:nvSpPr>
        <p:spPr bwMode="auto">
          <a:xfrm>
            <a:off x="1225550" y="5638800"/>
            <a:ext cx="58523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F2E2AB"/>
                </a:solidFill>
                <a:latin typeface="Tw Cen MT"/>
                <a:cs typeface="Tw Cen MT"/>
              </a:rPr>
              <a:t>Higher in Nurse bees and regulated by TF(</a:t>
            </a:r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k)</a:t>
            </a:r>
            <a:endParaRPr lang="en-US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8" name="Text Box 14"/>
          <p:cNvSpPr txBox="1">
            <a:spLocks noChangeArrowheads="1"/>
          </p:cNvSpPr>
          <p:nvPr/>
        </p:nvSpPr>
        <p:spPr bwMode="auto">
          <a:xfrm>
            <a:off x="0" y="6172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Is the intersection (size </a:t>
            </a:r>
            <a:r>
              <a:rPr lang="ja-JP" altLang="en-US" b="1" dirty="0">
                <a:solidFill>
                  <a:srgbClr val="F2E2AB"/>
                </a:solidFill>
                <a:latin typeface="Tw Cen MT"/>
                <a:cs typeface="Tw Cen MT"/>
              </a:rPr>
              <a:t>“</a:t>
            </a:r>
            <a:r>
              <a:rPr lang="en-US" altLang="ja-JP" b="1" dirty="0">
                <a:solidFill>
                  <a:srgbClr val="F2E2AB"/>
                </a:solidFill>
                <a:latin typeface="Tw Cen MT"/>
                <a:cs typeface="Tw Cen MT"/>
              </a:rPr>
              <a:t>k</a:t>
            </a:r>
            <a:r>
              <a:rPr lang="ja-JP" altLang="en-US" b="1" dirty="0">
                <a:solidFill>
                  <a:srgbClr val="F2E2AB"/>
                </a:solidFill>
                <a:latin typeface="Tw Cen MT"/>
                <a:cs typeface="Tw Cen MT"/>
              </a:rPr>
              <a:t>”</a:t>
            </a:r>
            <a:r>
              <a:rPr lang="en-US" altLang="ja-JP" b="1" dirty="0">
                <a:solidFill>
                  <a:srgbClr val="F2E2AB"/>
                </a:solidFill>
                <a:latin typeface="Tw Cen MT"/>
                <a:cs typeface="Tw Cen MT"/>
              </a:rPr>
              <a:t>) </a:t>
            </a:r>
            <a:r>
              <a:rPr lang="en-US" altLang="ja-JP" b="1" dirty="0" smtClean="0">
                <a:solidFill>
                  <a:srgbClr val="F2E2AB"/>
                </a:solidFill>
                <a:latin typeface="Tw Cen MT"/>
                <a:cs typeface="Tw Cen MT"/>
              </a:rPr>
              <a:t>significantly </a:t>
            </a:r>
            <a:r>
              <a:rPr lang="en-US" altLang="ja-JP" b="1" dirty="0">
                <a:solidFill>
                  <a:srgbClr val="F2E2AB"/>
                </a:solidFill>
                <a:latin typeface="Tw Cen MT"/>
                <a:cs typeface="Tw Cen MT"/>
              </a:rPr>
              <a:t>large, given N, m, n?</a:t>
            </a:r>
            <a:endParaRPr lang="en-US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785914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  <p:bldP spid="17415" grpId="0"/>
      <p:bldP spid="17416" grpId="0" animBg="1"/>
      <p:bldP spid="17417" grpId="0"/>
      <p:bldP spid="1741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800" dirty="0" smtClean="0">
                <a:solidFill>
                  <a:srgbClr val="F2E2AB"/>
                </a:solidFill>
                <a:ea typeface="ＭＳ Ｐゴシック" charset="0"/>
                <a:cs typeface="Tw Cen MT"/>
              </a:rPr>
              <a:t>3. Combine motif analysis and gene expression data</a:t>
            </a:r>
            <a:endParaRPr lang="en-US" sz="2800" dirty="0">
              <a:solidFill>
                <a:srgbClr val="F2E2AB"/>
              </a:solidFill>
              <a:ea typeface="ＭＳ Ｐゴシック" charset="0"/>
              <a:cs typeface="Tw Cen MT"/>
            </a:endParaRPr>
          </a:p>
        </p:txBody>
      </p:sp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1905000" y="2590800"/>
            <a:ext cx="4876800" cy="2667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2041525" y="2028825"/>
            <a:ext cx="18768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F2E2AB"/>
                </a:solidFill>
                <a:latin typeface="Tw Cen MT"/>
                <a:cs typeface="Tw Cen MT"/>
              </a:rPr>
              <a:t>All genes (</a:t>
            </a:r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N)</a:t>
            </a:r>
            <a:endParaRPr lang="en-US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2" name="Oval 6"/>
          <p:cNvSpPr>
            <a:spLocks noChangeArrowheads="1"/>
          </p:cNvSpPr>
          <p:nvPr/>
        </p:nvSpPr>
        <p:spPr bwMode="auto">
          <a:xfrm>
            <a:off x="2895600" y="3200400"/>
            <a:ext cx="1524000" cy="1371600"/>
          </a:xfrm>
          <a:prstGeom prst="ellipse">
            <a:avLst/>
          </a:prstGeom>
          <a:solidFill>
            <a:srgbClr val="FF0000">
              <a:alpha val="5294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3" name="Oval 7"/>
          <p:cNvSpPr>
            <a:spLocks noChangeArrowheads="1"/>
          </p:cNvSpPr>
          <p:nvPr/>
        </p:nvSpPr>
        <p:spPr bwMode="auto">
          <a:xfrm>
            <a:off x="3810000" y="3200400"/>
            <a:ext cx="1524000" cy="1371600"/>
          </a:xfrm>
          <a:prstGeom prst="ellipse">
            <a:avLst/>
          </a:prstGeom>
          <a:solidFill>
            <a:schemeClr val="folHlink">
              <a:alpha val="5294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802406" y="2776538"/>
            <a:ext cx="2688507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b="1" dirty="0" smtClean="0">
                <a:solidFill>
                  <a:srgbClr val="F2E2AB"/>
                </a:solidFill>
                <a:latin typeface="Tw Cen MT"/>
                <a:cs typeface="Tw Cen MT"/>
              </a:rPr>
              <a:t>Genes expressed in</a:t>
            </a:r>
          </a:p>
          <a:p>
            <a:pPr algn="r"/>
            <a:r>
              <a:rPr lang="en-US" b="1" dirty="0" smtClean="0">
                <a:solidFill>
                  <a:srgbClr val="F2E2AB"/>
                </a:solidFill>
                <a:latin typeface="Tw Cen MT"/>
                <a:cs typeface="Tw Cen MT"/>
              </a:rPr>
              <a:t> Nurse bees</a:t>
            </a:r>
          </a:p>
          <a:p>
            <a:pPr algn="r"/>
            <a:r>
              <a:rPr lang="en-US" b="1" dirty="0" smtClean="0">
                <a:solidFill>
                  <a:srgbClr val="F2E2AB"/>
                </a:solidFill>
                <a:latin typeface="Tw Cen MT"/>
                <a:cs typeface="Tw Cen MT"/>
              </a:rPr>
              <a:t>(</a:t>
            </a:r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n)</a:t>
            </a:r>
            <a:endParaRPr lang="en-US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17415" name="Text Box 11"/>
          <p:cNvSpPr txBox="1">
            <a:spLocks noChangeArrowheads="1"/>
          </p:cNvSpPr>
          <p:nvPr/>
        </p:nvSpPr>
        <p:spPr bwMode="auto">
          <a:xfrm>
            <a:off x="4395788" y="2784475"/>
            <a:ext cx="30685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F2E2AB"/>
                </a:solidFill>
                <a:latin typeface="Tw Cen MT"/>
                <a:cs typeface="Tw Cen MT"/>
              </a:rPr>
              <a:t>Genes regulated by TF</a:t>
            </a:r>
            <a:endParaRPr lang="en-US" b="1" dirty="0">
              <a:solidFill>
                <a:srgbClr val="F2E2AB"/>
              </a:solidFill>
              <a:latin typeface="Tw Cen MT"/>
              <a:cs typeface="Tw Cen MT"/>
            </a:endParaRPr>
          </a:p>
          <a:p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(m)</a:t>
            </a:r>
            <a:endParaRPr lang="en-US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14618" y="5723531"/>
            <a:ext cx="6302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Infer: TF may be regulating “Nurse” genes.</a:t>
            </a:r>
          </a:p>
          <a:p>
            <a:r>
              <a:rPr lang="en-US" sz="2400" dirty="0" smtClean="0">
                <a:solidFill>
                  <a:srgbClr val="F2E2AB"/>
                </a:solidFill>
                <a:latin typeface="Tw Cen MT"/>
                <a:cs typeface="Tw Cen MT"/>
              </a:rPr>
              <a:t>An “association” between motif and condition</a:t>
            </a:r>
            <a:endParaRPr lang="en-US" sz="2400" dirty="0">
              <a:solidFill>
                <a:srgbClr val="F2E2AB"/>
              </a:solidFill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6177542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2648" y="243541"/>
            <a:ext cx="8153400" cy="990600"/>
          </a:xfrm>
        </p:spPr>
        <p:txBody>
          <a:bodyPr/>
          <a:lstStyle/>
          <a:p>
            <a:r>
              <a:rPr lang="en-US">
                <a:solidFill>
                  <a:srgbClr val="F2E2AB"/>
                </a:solidFill>
                <a:cs typeface="Tw Cen MT"/>
              </a:rPr>
              <a:t>Hypergeometric Distribution</a:t>
            </a:r>
          </a:p>
        </p:txBody>
      </p:sp>
      <p:pic>
        <p:nvPicPr>
          <p:cNvPr id="5124" name="Picture 4" descr="e7c9048dabbdc298109e8a1115525e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8750" y="3745545"/>
            <a:ext cx="4856052" cy="1343899"/>
          </a:xfrm>
          <a:prstGeom prst="rect">
            <a:avLst/>
          </a:prstGeom>
          <a:noFill/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838200" y="2148541"/>
            <a:ext cx="51603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Given that</a:t>
            </a:r>
            <a:r>
              <a:rPr lang="en-US" dirty="0" smtClean="0">
                <a:solidFill>
                  <a:srgbClr val="F2E2AB"/>
                </a:solidFill>
                <a:latin typeface="Tw Cen MT"/>
                <a:cs typeface="Tw Cen MT"/>
              </a:rPr>
              <a:t> </a:t>
            </a:r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n</a:t>
            </a:r>
            <a:r>
              <a:rPr lang="en-US" b="1" dirty="0" smtClean="0">
                <a:solidFill>
                  <a:srgbClr val="F2E2AB"/>
                </a:solidFill>
                <a:latin typeface="Tw Cen MT"/>
                <a:cs typeface="Tw Cen MT"/>
              </a:rPr>
              <a:t> </a:t>
            </a:r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of </a:t>
            </a:r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N </a:t>
            </a:r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genes are labeled </a:t>
            </a:r>
            <a:r>
              <a:rPr lang="en-US" dirty="0" smtClean="0">
                <a:solidFill>
                  <a:srgbClr val="F2E2AB"/>
                </a:solidFill>
                <a:latin typeface="Tw Cen MT"/>
                <a:cs typeface="Tw Cen MT"/>
              </a:rPr>
              <a:t>“Nurse high”</a:t>
            </a:r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.</a:t>
            </a:r>
          </a:p>
          <a:p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If we picked a random sample of</a:t>
            </a:r>
            <a:r>
              <a:rPr lang="en-US" dirty="0" smtClean="0">
                <a:solidFill>
                  <a:srgbClr val="F2E2AB"/>
                </a:solidFill>
                <a:latin typeface="Tw Cen MT"/>
                <a:cs typeface="Tw Cen MT"/>
              </a:rPr>
              <a:t> </a:t>
            </a:r>
            <a:r>
              <a:rPr lang="en-US" b="1" dirty="0" err="1">
                <a:solidFill>
                  <a:srgbClr val="F2E2AB"/>
                </a:solidFill>
                <a:latin typeface="Tw Cen MT"/>
                <a:cs typeface="Tw Cen MT"/>
              </a:rPr>
              <a:t>m</a:t>
            </a:r>
            <a:r>
              <a:rPr lang="en-US" b="1" dirty="0" smtClean="0">
                <a:solidFill>
                  <a:srgbClr val="F2E2AB"/>
                </a:solidFill>
                <a:latin typeface="Tw Cen MT"/>
                <a:cs typeface="Tw Cen MT"/>
              </a:rPr>
              <a:t> </a:t>
            </a:r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genes, how likely</a:t>
            </a:r>
          </a:p>
          <a:p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is an intersection </a:t>
            </a:r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equal to</a:t>
            </a:r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 </a:t>
            </a:r>
            <a:r>
              <a:rPr lang="en-US" b="1" dirty="0" err="1">
                <a:solidFill>
                  <a:srgbClr val="F2E2AB"/>
                </a:solidFill>
                <a:latin typeface="Tw Cen MT"/>
                <a:cs typeface="Tw Cen MT"/>
              </a:rPr>
              <a:t>k</a:t>
            </a:r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2480783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2E2AB"/>
                </a:solidFill>
                <a:cs typeface="Tw Cen MT"/>
              </a:rPr>
              <a:t>Hypergeometric Distribution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838200" y="2133600"/>
            <a:ext cx="51603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Given that</a:t>
            </a:r>
            <a:r>
              <a:rPr lang="en-US" dirty="0" smtClean="0">
                <a:solidFill>
                  <a:srgbClr val="F2E2AB"/>
                </a:solidFill>
                <a:latin typeface="Tw Cen MT"/>
                <a:cs typeface="Tw Cen MT"/>
              </a:rPr>
              <a:t> </a:t>
            </a:r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n</a:t>
            </a:r>
            <a:r>
              <a:rPr lang="en-US" b="1" dirty="0" smtClean="0">
                <a:solidFill>
                  <a:srgbClr val="F2E2AB"/>
                </a:solidFill>
                <a:latin typeface="Tw Cen MT"/>
                <a:cs typeface="Tw Cen MT"/>
              </a:rPr>
              <a:t> </a:t>
            </a:r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of </a:t>
            </a:r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N </a:t>
            </a:r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genes are labeled </a:t>
            </a:r>
            <a:r>
              <a:rPr lang="en-US" dirty="0" smtClean="0">
                <a:solidFill>
                  <a:srgbClr val="F2E2AB"/>
                </a:solidFill>
                <a:latin typeface="Tw Cen MT"/>
                <a:cs typeface="Tw Cen MT"/>
              </a:rPr>
              <a:t>“Nurse high”</a:t>
            </a:r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.</a:t>
            </a:r>
          </a:p>
          <a:p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If we picked a random sample of</a:t>
            </a:r>
            <a:r>
              <a:rPr lang="en-US" dirty="0" smtClean="0">
                <a:solidFill>
                  <a:srgbClr val="F2E2AB"/>
                </a:solidFill>
                <a:latin typeface="Tw Cen MT"/>
                <a:cs typeface="Tw Cen MT"/>
              </a:rPr>
              <a:t> </a:t>
            </a:r>
            <a:r>
              <a:rPr lang="en-US" b="1" dirty="0" err="1">
                <a:solidFill>
                  <a:srgbClr val="F2E2AB"/>
                </a:solidFill>
                <a:latin typeface="Tw Cen MT"/>
                <a:cs typeface="Tw Cen MT"/>
              </a:rPr>
              <a:t>m</a:t>
            </a:r>
            <a:r>
              <a:rPr lang="en-US" b="1" dirty="0" smtClean="0">
                <a:solidFill>
                  <a:srgbClr val="F2E2AB"/>
                </a:solidFill>
                <a:latin typeface="Tw Cen MT"/>
                <a:cs typeface="Tw Cen MT"/>
              </a:rPr>
              <a:t> </a:t>
            </a:r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genes, how likely</a:t>
            </a:r>
          </a:p>
          <a:p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is an intersection </a:t>
            </a:r>
            <a:r>
              <a:rPr lang="en-US" b="1" dirty="0">
                <a:solidFill>
                  <a:srgbClr val="F2E2AB"/>
                </a:solidFill>
                <a:latin typeface="Tw Cen MT"/>
                <a:cs typeface="Tw Cen MT"/>
              </a:rPr>
              <a:t>equal to or greater than </a:t>
            </a:r>
            <a:r>
              <a:rPr lang="en-US" b="1" dirty="0" err="1">
                <a:solidFill>
                  <a:srgbClr val="F2E2AB"/>
                </a:solidFill>
                <a:latin typeface="Tw Cen MT"/>
                <a:cs typeface="Tw Cen MT"/>
              </a:rPr>
              <a:t>k</a:t>
            </a:r>
            <a:r>
              <a:rPr lang="en-US" dirty="0">
                <a:solidFill>
                  <a:srgbClr val="F2E2AB"/>
                </a:solidFill>
                <a:latin typeface="Tw Cen MT"/>
                <a:cs typeface="Tw Cen MT"/>
              </a:rPr>
              <a:t> ?</a:t>
            </a: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512335"/>
              </p:ext>
            </p:extLst>
          </p:nvPr>
        </p:nvGraphicFramePr>
        <p:xfrm>
          <a:off x="1730566" y="3861471"/>
          <a:ext cx="5327809" cy="110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0" name="Equation" r:id="rId4" imgW="1346200" imgH="279400" progId="Equation.DSMT4">
                  <p:embed/>
                </p:oleObj>
              </mc:Choice>
              <mc:Fallback>
                <p:oleObj name="Equation" r:id="rId4" imgW="13462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0566" y="3861471"/>
                        <a:ext cx="5327809" cy="11059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84379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reading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Motif scanning and its applications</a:t>
            </a:r>
          </a:p>
          <a:p>
            <a:pPr lvl="1"/>
            <a:r>
              <a:rPr lang="en-US" dirty="0" smtClean="0"/>
              <a:t>Kim et al. </a:t>
            </a:r>
            <a:r>
              <a:rPr lang="en-US" dirty="0"/>
              <a:t>2010. PMID: </a:t>
            </a:r>
            <a:r>
              <a:rPr lang="en-US" dirty="0" smtClean="0"/>
              <a:t>20126523</a:t>
            </a:r>
          </a:p>
          <a:p>
            <a:pPr lvl="2"/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://www.ploscompbiol.org/article/info%3Adoi%2F10.1371%2Fjournal.pcbi.</a:t>
            </a:r>
            <a:r>
              <a:rPr lang="en-US" dirty="0" smtClean="0">
                <a:hlinkClick r:id="rId2"/>
              </a:rPr>
              <a:t>1000652</a:t>
            </a:r>
            <a:endParaRPr lang="en-US" dirty="0" smtClean="0"/>
          </a:p>
          <a:p>
            <a:pPr lvl="1"/>
            <a:r>
              <a:rPr lang="en-US" dirty="0" smtClean="0"/>
              <a:t>Sinha et al. 2008. PMID</a:t>
            </a:r>
            <a:r>
              <a:rPr lang="en-US" dirty="0"/>
              <a:t>: 18256240. </a:t>
            </a:r>
            <a:r>
              <a:rPr lang="en-US" dirty="0" smtClean="0"/>
              <a:t>	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://genome.cshlp.org/content/18/3/477.</a:t>
            </a:r>
            <a:r>
              <a:rPr lang="en-US" dirty="0" smtClean="0">
                <a:hlinkClick r:id="rId3"/>
              </a:rPr>
              <a:t>long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7301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Useful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720512"/>
            <a:ext cx="8426764" cy="4495800"/>
          </a:xfrm>
        </p:spPr>
        <p:txBody>
          <a:bodyPr>
            <a:normAutofit/>
          </a:bodyPr>
          <a:lstStyle/>
          <a:p>
            <a:r>
              <a:rPr lang="en-US" dirty="0"/>
              <a:t>GREAT: </a:t>
            </a:r>
            <a:r>
              <a:rPr lang="en-US" sz="2400" dirty="0">
                <a:hlinkClick r:id="rId2"/>
              </a:rPr>
              <a:t>http://bejerano.stanford.edu/great/public/html</a:t>
            </a:r>
            <a:r>
              <a:rPr lang="en-US" sz="2400" dirty="0" smtClean="0">
                <a:hlinkClick r:id="rId2"/>
              </a:rPr>
              <a:t>/</a:t>
            </a:r>
            <a:endParaRPr lang="en-US" sz="2400" dirty="0" smtClean="0"/>
          </a:p>
          <a:p>
            <a:pPr lvl="1"/>
            <a:r>
              <a:rPr lang="en-US" dirty="0" smtClean="0"/>
              <a:t>Input a set of genomic segments (e.g., ChIP peaks)</a:t>
            </a:r>
          </a:p>
          <a:p>
            <a:pPr lvl="1"/>
            <a:r>
              <a:rPr lang="en-US" dirty="0" smtClean="0"/>
              <a:t>Obtain what annotations enriched in nearby genes</a:t>
            </a:r>
          </a:p>
          <a:p>
            <a:pPr lvl="1"/>
            <a:r>
              <a:rPr lang="en-US" dirty="0"/>
              <a:t>only for human, mouse and </a:t>
            </a:r>
            <a:r>
              <a:rPr lang="en-US" dirty="0" err="1" smtClean="0"/>
              <a:t>zebrafish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sz="2800" dirty="0"/>
              <a:t>DAVID: </a:t>
            </a:r>
            <a:r>
              <a:rPr lang="en-US" sz="2800" dirty="0">
                <a:hlinkClick r:id="rId3"/>
              </a:rPr>
              <a:t>https://david.ncifcrf.gov/</a:t>
            </a:r>
            <a:endParaRPr lang="en-US" sz="2800" dirty="0"/>
          </a:p>
          <a:p>
            <a:pPr lvl="1"/>
            <a:r>
              <a:rPr lang="en-US" sz="2500" dirty="0"/>
              <a:t>Input a set of genes</a:t>
            </a:r>
          </a:p>
          <a:p>
            <a:pPr lvl="1"/>
            <a:r>
              <a:rPr lang="en-US" sz="2500" dirty="0"/>
              <a:t>Obtain what annotations enriched in those genes</a:t>
            </a:r>
          </a:p>
          <a:p>
            <a:pPr lvl="1"/>
            <a:r>
              <a:rPr lang="en-US" sz="2500" dirty="0"/>
              <a:t>Many different species</a:t>
            </a:r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12413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59741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Questions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C08B525-E5A7-9347-A5D9-4726575CE6BA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651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i="1" dirty="0" smtClean="0"/>
              <a:t>How is the cell state specified ?</a:t>
            </a:r>
          </a:p>
          <a:p>
            <a:r>
              <a:rPr lang="en-US" i="1" dirty="0" smtClean="0"/>
              <a:t>In other words, how is a specific set of genes turned on at a precise time and cell ?</a:t>
            </a:r>
            <a:endParaRPr lang="en-US" i="1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7</a:t>
            </a:fld>
            <a:endParaRPr lang="en-US" dirty="0">
              <a:latin typeface="Tw Cen MT"/>
              <a:cs typeface="Tw Cen MT"/>
            </a:endParaRPr>
          </a:p>
        </p:txBody>
      </p:sp>
    </p:spTree>
    <p:custDataLst>
      <p:tags r:id="rId1"/>
    </p:custDataLst>
  </p:cSld>
  <p:clrMapOvr>
    <a:masterClrMapping/>
  </p:clrMapOvr>
  <p:transition advTm="15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uiExpand="1" build="p"/>
      <p:bldP spid="3" grpId="2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2025730" y="2283649"/>
            <a:ext cx="4519084" cy="2933934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Gene regulation by “transcription factors”</a:t>
            </a:r>
            <a:endParaRPr lang="en-US" sz="3600" dirty="0"/>
          </a:p>
        </p:txBody>
      </p:sp>
      <p:sp>
        <p:nvSpPr>
          <p:cNvPr id="4" name="Can 3"/>
          <p:cNvSpPr/>
          <p:nvPr/>
        </p:nvSpPr>
        <p:spPr>
          <a:xfrm rot="16200000">
            <a:off x="4750876" y="3307789"/>
            <a:ext cx="383910" cy="1530684"/>
          </a:xfrm>
          <a:prstGeom prst="can">
            <a:avLst>
              <a:gd name="adj" fmla="val 62500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551804" y="2794000"/>
            <a:ext cx="648925" cy="63932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n 6"/>
          <p:cNvSpPr/>
          <p:nvPr/>
        </p:nvSpPr>
        <p:spPr>
          <a:xfrm rot="16200000">
            <a:off x="3446673" y="3307789"/>
            <a:ext cx="383910" cy="1530684"/>
          </a:xfrm>
          <a:prstGeom prst="can">
            <a:avLst>
              <a:gd name="adj" fmla="val 625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721848" y="2794000"/>
            <a:ext cx="608041" cy="29064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TF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16599" y="389575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CE8D6"/>
                </a:solidFill>
              </a:rPr>
              <a:t>GENE</a:t>
            </a:r>
            <a:endParaRPr lang="en-US" dirty="0">
              <a:solidFill>
                <a:srgbClr val="ECE8D6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8</a:t>
            </a:fld>
            <a:endParaRPr lang="en-US" dirty="0">
              <a:latin typeface="Tw Cen MT"/>
              <a:cs typeface="Tw Cen MT"/>
            </a:endParaRPr>
          </a:p>
        </p:txBody>
      </p:sp>
    </p:spTree>
    <p:custDataLst>
      <p:tags r:id="rId1"/>
    </p:custDataLst>
  </p:cSld>
  <p:clrMapOvr>
    <a:masterClrMapping/>
  </p:clrMapOvr>
  <p:transition advTm="6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2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57192E-7 -4.39555E-6 C 0.00833 -0.00394 0.01423 0.00162 0.01978 -0.00926 C 0.01718 -0.02362 0.02065 -0.01482 0.01423 -0.0132 C 0.01267 -0.01297 0.01128 -0.01459 0.00989 -0.01505 C 0.00399 -0.02038 0.00226 -0.01899 -0.00139 -0.01135 C -0.00243 -0.01274 -0.0033 -0.01436 -0.00434 -0.01505 C -0.00607 -0.01621 -0.01076 -0.01459 -0.00989 -0.01691 C -0.00746 -0.02501 0.00226 -0.02547 0.00712 -0.0264 C 0.00469 -0.03566 0.00694 -0.03196 0.00278 -0.0264 C 0.00156 -0.02501 8.57192E-7 -0.02409 -0.00139 -0.0227 C -0.00364 -0.01366 -0.00746 -0.00973 -0.01423 -0.00741 C -0.01336 -0.0051 -0.01319 -0.00162 -0.01128 -4.39555E-6 C -0.01006 0.00093 -0.00867 -0.00162 -0.00711 -0.00185 C -0.00399 -0.00278 -0.00052 -0.00324 0.00278 -0.00371 C 0.00555 -0.01505 0.00503 -0.00695 -0.00711 -0.01135 C -0.01024 -0.01251 -0.01267 -0.01575 -0.01562 -0.01691 C -0.01388 0.01575 -0.01822 0.00857 -0.00572 -4.39555E-6 C -0.00208 -0.00718 -0.00069 -0.00834 0.00573 -0.00556 C 0.00816 -0.01575 0.00937 -0.00973 0.01423 -0.01876 C 0.01371 -0.02084 0.01388 -0.02362 0.01267 -0.02455 C 0.00833 -0.02756 0.00746 -0.01899 0.00712 -0.01691 C 0.00417 -0.0183 0.00087 -0.0183 -0.00139 -0.02061 C -0.00278 -0.022 -0.00139 -0.0271 -0.00278 -0.0264 C -0.00486 -0.02571 -0.00451 -0.02107 -0.00572 -0.01876 C -0.00902 -0.01366 -0.01405 -0.01436 -0.01839 -0.0132 C -0.01891 -0.0088 -0.02065 -0.0044 -0.01978 -4.39555E-6 C -0.01909 0.0044 -0.01423 0.01135 -0.01423 0.01135 C -0.00902 0.00672 -0.00312 0.00278 0.00278 -4.39555E-6 C 0.00712 -0.00579 0.00694 -0.01297 0.0085 -0.02061 C 0.00139 -0.03011 -0.00642 -0.02941 -0.01562 -0.0264 C -0.017 -0.02524 -0.01891 -0.02478 -0.01978 -0.0227 C -0.02152 -0.01945 -0.02273 -0.01135 -0.02273 -0.01135 C -0.0177 -0.00463 -0.01648 -0.0051 -0.00989 -0.00926 C -0.00902 -0.01181 -0.0092 -0.01598 -0.00711 -0.01691 C -0.0059 -0.0176 -0.00659 -0.0132 -0.00572 -0.01135 C -0.00416 -0.00741 -0.00191 -0.00394 8.57192E-7 -4.39555E-6 Z " pathEditMode="relative" ptsTypes="ffffffffffffffffffffffffffffffff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22222E-6 L -0.03663 0.11621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0" y="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04636 0.0687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" y="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36 0.06875 L 0.05173 0.06875 " pathEditMode="relative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Transcription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may activate …</a:t>
            </a:r>
          </a:p>
          <a:p>
            <a:r>
              <a:rPr lang="en-US" dirty="0" smtClean="0"/>
              <a:t>or repress</a:t>
            </a:r>
            <a:endParaRPr lang="en-US" dirty="0"/>
          </a:p>
        </p:txBody>
      </p:sp>
      <p:sp>
        <p:nvSpPr>
          <p:cNvPr id="4" name="Round Diagonal Corner Rectangle 3"/>
          <p:cNvSpPr/>
          <p:nvPr/>
        </p:nvSpPr>
        <p:spPr>
          <a:xfrm>
            <a:off x="3459978" y="3386532"/>
            <a:ext cx="2086973" cy="3007895"/>
          </a:xfrm>
          <a:prstGeom prst="round2Diag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n 4"/>
          <p:cNvSpPr/>
          <p:nvPr/>
        </p:nvSpPr>
        <p:spPr>
          <a:xfrm rot="16200000">
            <a:off x="4400610" y="3356462"/>
            <a:ext cx="253996" cy="1530684"/>
          </a:xfrm>
          <a:prstGeom prst="can">
            <a:avLst>
              <a:gd name="adj" fmla="val 62500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956108" y="3546954"/>
            <a:ext cx="360948" cy="43448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3651057" y="4381062"/>
            <a:ext cx="333208" cy="303630"/>
          </a:xfrm>
          <a:prstGeom prst="rect">
            <a:avLst/>
          </a:prstGeom>
        </p:spPr>
      </p:pic>
      <p:pic>
        <p:nvPicPr>
          <p:cNvPr id="8" name="Picture 7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107087" y="4381062"/>
            <a:ext cx="333208" cy="303630"/>
          </a:xfrm>
          <a:prstGeom prst="rect">
            <a:avLst/>
          </a:prstGeom>
        </p:spPr>
      </p:pic>
      <p:pic>
        <p:nvPicPr>
          <p:cNvPr id="9" name="Picture 8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563117" y="4381062"/>
            <a:ext cx="333208" cy="303630"/>
          </a:xfrm>
          <a:prstGeom prst="rect">
            <a:avLst/>
          </a:prstGeom>
        </p:spPr>
      </p:pic>
      <p:pic>
        <p:nvPicPr>
          <p:cNvPr id="10" name="Picture 9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041116" y="4381062"/>
            <a:ext cx="333208" cy="303630"/>
          </a:xfrm>
          <a:prstGeom prst="rect">
            <a:avLst/>
          </a:prstGeom>
        </p:spPr>
      </p:pic>
      <p:pic>
        <p:nvPicPr>
          <p:cNvPr id="11" name="Picture 10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3656409" y="4680510"/>
            <a:ext cx="333208" cy="303630"/>
          </a:xfrm>
          <a:prstGeom prst="rect">
            <a:avLst/>
          </a:prstGeom>
        </p:spPr>
      </p:pic>
      <p:pic>
        <p:nvPicPr>
          <p:cNvPr id="12" name="Picture 11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112439" y="4680510"/>
            <a:ext cx="333208" cy="303630"/>
          </a:xfrm>
          <a:prstGeom prst="rect">
            <a:avLst/>
          </a:prstGeom>
        </p:spPr>
      </p:pic>
      <p:pic>
        <p:nvPicPr>
          <p:cNvPr id="13" name="Picture 12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568469" y="4680510"/>
            <a:ext cx="333208" cy="303630"/>
          </a:xfrm>
          <a:prstGeom prst="rect">
            <a:avLst/>
          </a:prstGeom>
        </p:spPr>
      </p:pic>
      <p:pic>
        <p:nvPicPr>
          <p:cNvPr id="14" name="Picture 13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046468" y="4680510"/>
            <a:ext cx="333208" cy="303630"/>
          </a:xfrm>
          <a:prstGeom prst="rect">
            <a:avLst/>
          </a:prstGeom>
        </p:spPr>
      </p:pic>
      <p:pic>
        <p:nvPicPr>
          <p:cNvPr id="15" name="Picture 14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3669777" y="4974606"/>
            <a:ext cx="333208" cy="303630"/>
          </a:xfrm>
          <a:prstGeom prst="rect">
            <a:avLst/>
          </a:prstGeom>
        </p:spPr>
      </p:pic>
      <p:pic>
        <p:nvPicPr>
          <p:cNvPr id="16" name="Picture 15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125807" y="4974606"/>
            <a:ext cx="333208" cy="303630"/>
          </a:xfrm>
          <a:prstGeom prst="rect">
            <a:avLst/>
          </a:prstGeom>
        </p:spPr>
      </p:pic>
      <p:pic>
        <p:nvPicPr>
          <p:cNvPr id="17" name="Picture 16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581837" y="4974606"/>
            <a:ext cx="333208" cy="303630"/>
          </a:xfrm>
          <a:prstGeom prst="rect">
            <a:avLst/>
          </a:prstGeom>
        </p:spPr>
      </p:pic>
      <p:pic>
        <p:nvPicPr>
          <p:cNvPr id="18" name="Picture 17" descr="reactions.cro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5059836" y="4974606"/>
            <a:ext cx="333208" cy="303630"/>
          </a:xfrm>
          <a:prstGeom prst="rect">
            <a:avLst/>
          </a:prstGeom>
        </p:spPr>
      </p:pic>
      <p:grpSp>
        <p:nvGrpSpPr>
          <p:cNvPr id="46" name="Group 64"/>
          <p:cNvGrpSpPr/>
          <p:nvPr/>
        </p:nvGrpSpPr>
        <p:grpSpPr>
          <a:xfrm>
            <a:off x="5792550" y="3386532"/>
            <a:ext cx="2765746" cy="3007895"/>
            <a:chOff x="5792550" y="3386532"/>
            <a:chExt cx="2765746" cy="3007895"/>
          </a:xfrm>
        </p:grpSpPr>
        <p:sp>
          <p:nvSpPr>
            <p:cNvPr id="19" name="Round Diagonal Corner Rectangle 18"/>
            <p:cNvSpPr/>
            <p:nvPr/>
          </p:nvSpPr>
          <p:spPr>
            <a:xfrm>
              <a:off x="5792550" y="3386532"/>
              <a:ext cx="2765746" cy="3007895"/>
            </a:xfrm>
            <a:prstGeom prst="round2Diag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63"/>
            <p:cNvGrpSpPr/>
            <p:nvPr/>
          </p:nvGrpSpPr>
          <p:grpSpPr>
            <a:xfrm>
              <a:off x="6677190" y="3546954"/>
              <a:ext cx="1712409" cy="1746071"/>
              <a:chOff x="6677190" y="3546954"/>
              <a:chExt cx="1712409" cy="1746071"/>
            </a:xfrm>
          </p:grpSpPr>
          <p:sp>
            <p:nvSpPr>
              <p:cNvPr id="20" name="Can 19"/>
              <p:cNvSpPr/>
              <p:nvPr/>
            </p:nvSpPr>
            <p:spPr>
              <a:xfrm rot="16200000">
                <a:off x="7411954" y="3356462"/>
                <a:ext cx="253996" cy="1530684"/>
              </a:xfrm>
              <a:prstGeom prst="can">
                <a:avLst>
                  <a:gd name="adj" fmla="val 62500"/>
                </a:avLst>
              </a:prstGeom>
              <a:solidFill>
                <a:srgbClr val="00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6967452" y="3546954"/>
                <a:ext cx="360948" cy="434484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8" name="Group 62"/>
              <p:cNvGrpSpPr/>
              <p:nvPr/>
            </p:nvGrpSpPr>
            <p:grpSpPr>
              <a:xfrm>
                <a:off x="6677190" y="4366273"/>
                <a:ext cx="1712409" cy="926752"/>
                <a:chOff x="6677190" y="4366273"/>
                <a:chExt cx="1712409" cy="926752"/>
              </a:xfrm>
            </p:grpSpPr>
            <p:pic>
              <p:nvPicPr>
                <p:cNvPr id="22" name="Picture 21" descr="reactions.crop.jp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6662401" y="4381062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3" name="Picture 22" descr="reactions.crop.jp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7118431" y="4381062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4" name="Picture 23" descr="reactions.crop.jp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7574461" y="4381062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5" name="Picture 24" descr="reactions.crop.jp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8052460" y="4381062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6" name="Picture 25" descr="reactions.crop.jp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6667753" y="4680510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7" name="Picture 26" descr="reactions.crop.jp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7123783" y="4680510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8" name="Picture 27" descr="reactions.crop.jp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7579813" y="4680510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29" name="Picture 28" descr="reactions.crop.jp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8057812" y="4680510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0" name="Picture 29" descr="reactions.crop.jp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6681121" y="4974606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1" name="Picture 30" descr="reactions.crop.jp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7137151" y="4974606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2" name="Picture 31" descr="reactions.crop.jp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7593181" y="4974606"/>
                  <a:ext cx="333208" cy="303630"/>
                </a:xfrm>
                <a:prstGeom prst="rect">
                  <a:avLst/>
                </a:prstGeom>
              </p:spPr>
            </p:pic>
            <p:pic>
              <p:nvPicPr>
                <p:cNvPr id="33" name="Picture 32" descr="reactions.crop.jp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16200000" flipH="1">
                  <a:off x="8071180" y="4974606"/>
                  <a:ext cx="333208" cy="30363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49" name="Group 60"/>
          <p:cNvGrpSpPr/>
          <p:nvPr/>
        </p:nvGrpSpPr>
        <p:grpSpPr>
          <a:xfrm>
            <a:off x="6671862" y="5312737"/>
            <a:ext cx="1709721" cy="918736"/>
            <a:chOff x="6671862" y="5312737"/>
            <a:chExt cx="1709721" cy="918736"/>
          </a:xfrm>
        </p:grpSpPr>
        <p:pic>
          <p:nvPicPr>
            <p:cNvPr id="34" name="Picture 33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6673105" y="5327526"/>
              <a:ext cx="333208" cy="303630"/>
            </a:xfrm>
            <a:prstGeom prst="rect">
              <a:avLst/>
            </a:prstGeom>
          </p:spPr>
        </p:pic>
        <p:pic>
          <p:nvPicPr>
            <p:cNvPr id="35" name="Picture 34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7129135" y="5327526"/>
              <a:ext cx="333208" cy="303630"/>
            </a:xfrm>
            <a:prstGeom prst="rect">
              <a:avLst/>
            </a:prstGeom>
          </p:spPr>
        </p:pic>
        <p:pic>
          <p:nvPicPr>
            <p:cNvPr id="36" name="Picture 35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7585165" y="5327526"/>
              <a:ext cx="333208" cy="303630"/>
            </a:xfrm>
            <a:prstGeom prst="rect">
              <a:avLst/>
            </a:prstGeom>
          </p:spPr>
        </p:pic>
        <p:pic>
          <p:nvPicPr>
            <p:cNvPr id="37" name="Picture 36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8063164" y="5327526"/>
              <a:ext cx="333208" cy="303630"/>
            </a:xfrm>
            <a:prstGeom prst="rect">
              <a:avLst/>
            </a:prstGeom>
          </p:spPr>
        </p:pic>
        <p:pic>
          <p:nvPicPr>
            <p:cNvPr id="38" name="Picture 37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6665089" y="5640342"/>
              <a:ext cx="333208" cy="303630"/>
            </a:xfrm>
            <a:prstGeom prst="rect">
              <a:avLst/>
            </a:prstGeom>
          </p:spPr>
        </p:pic>
        <p:pic>
          <p:nvPicPr>
            <p:cNvPr id="39" name="Picture 38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7121119" y="5640342"/>
              <a:ext cx="333208" cy="303630"/>
            </a:xfrm>
            <a:prstGeom prst="rect">
              <a:avLst/>
            </a:prstGeom>
          </p:spPr>
        </p:pic>
        <p:pic>
          <p:nvPicPr>
            <p:cNvPr id="40" name="Picture 39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7577149" y="5640342"/>
              <a:ext cx="333208" cy="303630"/>
            </a:xfrm>
            <a:prstGeom prst="rect">
              <a:avLst/>
            </a:prstGeom>
          </p:spPr>
        </p:pic>
        <p:pic>
          <p:nvPicPr>
            <p:cNvPr id="41" name="Picture 40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8055148" y="5640342"/>
              <a:ext cx="333208" cy="303630"/>
            </a:xfrm>
            <a:prstGeom prst="rect">
              <a:avLst/>
            </a:prstGeom>
          </p:spPr>
        </p:pic>
        <p:pic>
          <p:nvPicPr>
            <p:cNvPr id="42" name="Picture 41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6657073" y="5913054"/>
              <a:ext cx="333208" cy="303630"/>
            </a:xfrm>
            <a:prstGeom prst="rect">
              <a:avLst/>
            </a:prstGeom>
          </p:spPr>
        </p:pic>
        <p:pic>
          <p:nvPicPr>
            <p:cNvPr id="43" name="Picture 42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7113103" y="5913054"/>
              <a:ext cx="333208" cy="303630"/>
            </a:xfrm>
            <a:prstGeom prst="rect">
              <a:avLst/>
            </a:prstGeom>
          </p:spPr>
        </p:pic>
        <p:pic>
          <p:nvPicPr>
            <p:cNvPr id="44" name="Picture 43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7569133" y="5913054"/>
              <a:ext cx="333208" cy="303630"/>
            </a:xfrm>
            <a:prstGeom prst="rect">
              <a:avLst/>
            </a:prstGeom>
          </p:spPr>
        </p:pic>
        <p:pic>
          <p:nvPicPr>
            <p:cNvPr id="45" name="Picture 44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8047132" y="5913054"/>
              <a:ext cx="333208" cy="303630"/>
            </a:xfrm>
            <a:prstGeom prst="rect">
              <a:avLst/>
            </a:prstGeom>
          </p:spPr>
        </p:pic>
      </p:grpSp>
      <p:grpSp>
        <p:nvGrpSpPr>
          <p:cNvPr id="50" name="Group 65"/>
          <p:cNvGrpSpPr/>
          <p:nvPr/>
        </p:nvGrpSpPr>
        <p:grpSpPr>
          <a:xfrm>
            <a:off x="375804" y="3426226"/>
            <a:ext cx="2840522" cy="3007895"/>
            <a:chOff x="375804" y="3426226"/>
            <a:chExt cx="2840522" cy="3007895"/>
          </a:xfrm>
        </p:grpSpPr>
        <p:sp>
          <p:nvSpPr>
            <p:cNvPr id="88" name="Round Diagonal Corner Rectangle 87"/>
            <p:cNvSpPr/>
            <p:nvPr/>
          </p:nvSpPr>
          <p:spPr>
            <a:xfrm>
              <a:off x="375804" y="3426226"/>
              <a:ext cx="2840522" cy="3007895"/>
            </a:xfrm>
            <a:prstGeom prst="round2Diag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Can 88"/>
            <p:cNvSpPr/>
            <p:nvPr/>
          </p:nvSpPr>
          <p:spPr>
            <a:xfrm rot="16200000">
              <a:off x="2069984" y="3396156"/>
              <a:ext cx="253996" cy="1530684"/>
            </a:xfrm>
            <a:prstGeom prst="can">
              <a:avLst>
                <a:gd name="adj" fmla="val 62500"/>
              </a:avLst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1625482" y="3586648"/>
              <a:ext cx="360948" cy="4344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1" name="Picture 90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1320431" y="4420756"/>
              <a:ext cx="333208" cy="303630"/>
            </a:xfrm>
            <a:prstGeom prst="rect">
              <a:avLst/>
            </a:prstGeom>
          </p:spPr>
        </p:pic>
        <p:pic>
          <p:nvPicPr>
            <p:cNvPr id="92" name="Picture 91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1776461" y="4420756"/>
              <a:ext cx="333208" cy="303630"/>
            </a:xfrm>
            <a:prstGeom prst="rect">
              <a:avLst/>
            </a:prstGeom>
          </p:spPr>
        </p:pic>
        <p:pic>
          <p:nvPicPr>
            <p:cNvPr id="93" name="Picture 92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2232491" y="4420756"/>
              <a:ext cx="333208" cy="303630"/>
            </a:xfrm>
            <a:prstGeom prst="rect">
              <a:avLst/>
            </a:prstGeom>
          </p:spPr>
        </p:pic>
        <p:pic>
          <p:nvPicPr>
            <p:cNvPr id="94" name="Picture 93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2710490" y="4420756"/>
              <a:ext cx="333208" cy="303630"/>
            </a:xfrm>
            <a:prstGeom prst="rect">
              <a:avLst/>
            </a:prstGeom>
          </p:spPr>
        </p:pic>
      </p:grpSp>
      <p:grpSp>
        <p:nvGrpSpPr>
          <p:cNvPr id="51" name="Group 61"/>
          <p:cNvGrpSpPr/>
          <p:nvPr/>
        </p:nvGrpSpPr>
        <p:grpSpPr>
          <a:xfrm>
            <a:off x="5908313" y="3651438"/>
            <a:ext cx="608041" cy="2272742"/>
            <a:chOff x="5908313" y="3651438"/>
            <a:chExt cx="608041" cy="2272742"/>
          </a:xfrm>
        </p:grpSpPr>
        <p:sp>
          <p:nvSpPr>
            <p:cNvPr id="53" name="Oval 52"/>
            <p:cNvSpPr/>
            <p:nvPr/>
          </p:nvSpPr>
          <p:spPr>
            <a:xfrm>
              <a:off x="5908313" y="3651438"/>
              <a:ext cx="608041" cy="29064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/>
                <a:t>TF</a:t>
              </a:r>
              <a:endParaRPr lang="en-US" dirty="0"/>
            </a:p>
          </p:txBody>
        </p:sp>
        <p:sp>
          <p:nvSpPr>
            <p:cNvPr id="54" name="Oval 53"/>
            <p:cNvSpPr/>
            <p:nvPr/>
          </p:nvSpPr>
          <p:spPr>
            <a:xfrm>
              <a:off x="5908313" y="4298699"/>
              <a:ext cx="608041" cy="29064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/>
                <a:t>TF</a:t>
              </a:r>
              <a:endParaRPr lang="en-US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5908313" y="4931356"/>
              <a:ext cx="608041" cy="29064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/>
                <a:t>TF</a:t>
              </a:r>
              <a:endParaRPr lang="en-US" dirty="0"/>
            </a:p>
          </p:txBody>
        </p:sp>
        <p:sp>
          <p:nvSpPr>
            <p:cNvPr id="56" name="Oval 55"/>
            <p:cNvSpPr/>
            <p:nvPr/>
          </p:nvSpPr>
          <p:spPr>
            <a:xfrm>
              <a:off x="5908313" y="5633539"/>
              <a:ext cx="608041" cy="29064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/>
                <a:t>TF</a:t>
              </a:r>
              <a:endParaRPr lang="en-US" dirty="0"/>
            </a:p>
          </p:txBody>
        </p:sp>
      </p:grpSp>
      <p:grpSp>
        <p:nvGrpSpPr>
          <p:cNvPr id="52" name="Group 75"/>
          <p:cNvGrpSpPr/>
          <p:nvPr/>
        </p:nvGrpSpPr>
        <p:grpSpPr>
          <a:xfrm>
            <a:off x="538501" y="3715676"/>
            <a:ext cx="608041" cy="2272742"/>
            <a:chOff x="538501" y="3715676"/>
            <a:chExt cx="608041" cy="2272742"/>
          </a:xfrm>
        </p:grpSpPr>
        <p:sp>
          <p:nvSpPr>
            <p:cNvPr id="57" name="Oval 56"/>
            <p:cNvSpPr/>
            <p:nvPr/>
          </p:nvSpPr>
          <p:spPr>
            <a:xfrm>
              <a:off x="538501" y="3715676"/>
              <a:ext cx="608041" cy="290641"/>
            </a:xfrm>
            <a:prstGeom prst="ellipse">
              <a:avLst/>
            </a:prstGeom>
            <a:solidFill>
              <a:srgbClr val="F3737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/>
                <a:t>TF</a:t>
              </a:r>
              <a:endParaRPr lang="en-US" dirty="0"/>
            </a:p>
          </p:txBody>
        </p:sp>
        <p:sp>
          <p:nvSpPr>
            <p:cNvPr id="58" name="Oval 57"/>
            <p:cNvSpPr/>
            <p:nvPr/>
          </p:nvSpPr>
          <p:spPr>
            <a:xfrm>
              <a:off x="538501" y="4362937"/>
              <a:ext cx="608041" cy="290641"/>
            </a:xfrm>
            <a:prstGeom prst="ellipse">
              <a:avLst/>
            </a:prstGeom>
            <a:solidFill>
              <a:srgbClr val="F3737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/>
                <a:t>TF</a:t>
              </a:r>
              <a:endParaRPr lang="en-US" dirty="0"/>
            </a:p>
          </p:txBody>
        </p:sp>
        <p:sp>
          <p:nvSpPr>
            <p:cNvPr id="59" name="Oval 58"/>
            <p:cNvSpPr/>
            <p:nvPr/>
          </p:nvSpPr>
          <p:spPr>
            <a:xfrm>
              <a:off x="538501" y="4995594"/>
              <a:ext cx="608041" cy="290641"/>
            </a:xfrm>
            <a:prstGeom prst="ellipse">
              <a:avLst/>
            </a:prstGeom>
            <a:solidFill>
              <a:srgbClr val="F3737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/>
                <a:t>TF</a:t>
              </a:r>
              <a:endParaRPr lang="en-US" dirty="0"/>
            </a:p>
          </p:txBody>
        </p:sp>
        <p:sp>
          <p:nvSpPr>
            <p:cNvPr id="60" name="Oval 59"/>
            <p:cNvSpPr/>
            <p:nvPr/>
          </p:nvSpPr>
          <p:spPr>
            <a:xfrm>
              <a:off x="538501" y="5697777"/>
              <a:ext cx="608041" cy="290641"/>
            </a:xfrm>
            <a:prstGeom prst="ellipse">
              <a:avLst/>
            </a:prstGeom>
            <a:solidFill>
              <a:srgbClr val="F3737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smtClean="0"/>
                <a:t>TF</a:t>
              </a:r>
              <a:endParaRPr lang="en-US" dirty="0"/>
            </a:p>
          </p:txBody>
        </p:sp>
      </p:grpSp>
      <p:grpSp>
        <p:nvGrpSpPr>
          <p:cNvPr id="61" name="Group 74"/>
          <p:cNvGrpSpPr/>
          <p:nvPr/>
        </p:nvGrpSpPr>
        <p:grpSpPr>
          <a:xfrm>
            <a:off x="1321852" y="4700301"/>
            <a:ext cx="1707057" cy="627304"/>
            <a:chOff x="3823598" y="4818121"/>
            <a:chExt cx="1707057" cy="627304"/>
          </a:xfrm>
        </p:grpSpPr>
        <p:pic>
          <p:nvPicPr>
            <p:cNvPr id="67" name="Picture 66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3808809" y="4832910"/>
              <a:ext cx="333208" cy="303630"/>
            </a:xfrm>
            <a:prstGeom prst="rect">
              <a:avLst/>
            </a:prstGeom>
          </p:spPr>
        </p:pic>
        <p:pic>
          <p:nvPicPr>
            <p:cNvPr id="68" name="Picture 67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4264839" y="4832910"/>
              <a:ext cx="333208" cy="303630"/>
            </a:xfrm>
            <a:prstGeom prst="rect">
              <a:avLst/>
            </a:prstGeom>
          </p:spPr>
        </p:pic>
        <p:pic>
          <p:nvPicPr>
            <p:cNvPr id="69" name="Picture 68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4720869" y="4832910"/>
              <a:ext cx="333208" cy="303630"/>
            </a:xfrm>
            <a:prstGeom prst="rect">
              <a:avLst/>
            </a:prstGeom>
          </p:spPr>
        </p:pic>
        <p:pic>
          <p:nvPicPr>
            <p:cNvPr id="70" name="Picture 69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5198868" y="4832910"/>
              <a:ext cx="333208" cy="303630"/>
            </a:xfrm>
            <a:prstGeom prst="rect">
              <a:avLst/>
            </a:prstGeom>
          </p:spPr>
        </p:pic>
        <p:pic>
          <p:nvPicPr>
            <p:cNvPr id="71" name="Picture 70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3822177" y="5127006"/>
              <a:ext cx="333208" cy="303630"/>
            </a:xfrm>
            <a:prstGeom prst="rect">
              <a:avLst/>
            </a:prstGeom>
          </p:spPr>
        </p:pic>
        <p:pic>
          <p:nvPicPr>
            <p:cNvPr id="72" name="Picture 71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4278207" y="5127006"/>
              <a:ext cx="333208" cy="303630"/>
            </a:xfrm>
            <a:prstGeom prst="rect">
              <a:avLst/>
            </a:prstGeom>
          </p:spPr>
        </p:pic>
        <p:pic>
          <p:nvPicPr>
            <p:cNvPr id="73" name="Picture 72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4734237" y="5127006"/>
              <a:ext cx="333208" cy="303630"/>
            </a:xfrm>
            <a:prstGeom prst="rect">
              <a:avLst/>
            </a:prstGeom>
          </p:spPr>
        </p:pic>
        <p:pic>
          <p:nvPicPr>
            <p:cNvPr id="74" name="Picture 73" descr="reactions.crop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H="1">
              <a:off x="5212236" y="5127006"/>
              <a:ext cx="333208" cy="303630"/>
            </a:xfrm>
            <a:prstGeom prst="rect">
              <a:avLst/>
            </a:prstGeom>
          </p:spPr>
        </p:pic>
      </p:grpSp>
      <p:sp>
        <p:nvSpPr>
          <p:cNvPr id="7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1588"/>
            <a:ext cx="533400" cy="24447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fld id="{3CEAD66B-7B9A-E64C-8875-96AE268CC8E7}" type="slidenum">
              <a:rPr lang="en-US">
                <a:latin typeface="Tw Cen MT"/>
                <a:cs typeface="Tw Cen MT"/>
              </a:rPr>
              <a:pPr>
                <a:defRPr/>
              </a:pPr>
              <a:t>9</a:t>
            </a:fld>
            <a:endParaRPr lang="en-US" dirty="0">
              <a:latin typeface="Tw Cen MT"/>
              <a:cs typeface="Tw Cen MT"/>
            </a:endParaRPr>
          </a:p>
        </p:txBody>
      </p:sp>
    </p:spTree>
    <p:custDataLst>
      <p:tags r:id="rId1"/>
    </p:custDataLst>
  </p:cSld>
  <p:clrMapOvr>
    <a:masterClrMapping/>
  </p:clrMapOvr>
  <p:transition advTm="33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4|3.2|0.6|0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5|0.4|0.2|0.2|0.2|0.2|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5|0.4|0.2|0.2|0.2|0.2|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2|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5|0.4|0.2|0.2|0.2|0.2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1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4|2.2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6|0.4|0.6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|0.1|0.6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1.1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|0.1|0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3_Median">
  <a:themeElements>
    <a:clrScheme name="Tradition">
      <a:dk1>
        <a:srgbClr val="FFFFFF"/>
      </a:dk1>
      <a:lt1>
        <a:srgbClr val="000000"/>
      </a:lt1>
      <a:dk2>
        <a:srgbClr val="D28E11"/>
      </a:dk2>
      <a:lt2>
        <a:srgbClr val="F2E2AB"/>
      </a:lt2>
      <a:accent1>
        <a:srgbClr val="6B4A0B"/>
      </a:accent1>
      <a:accent2>
        <a:srgbClr val="790A14"/>
      </a:accent2>
      <a:accent3>
        <a:srgbClr val="908342"/>
      </a:accent3>
      <a:accent4>
        <a:srgbClr val="423E5C"/>
      </a:accent4>
      <a:accent5>
        <a:srgbClr val="641345"/>
      </a:accent5>
      <a:accent6>
        <a:srgbClr val="748A2F"/>
      </a:accent6>
      <a:hlink>
        <a:srgbClr val="DD7E0E"/>
      </a:hlink>
      <a:folHlink>
        <a:srgbClr val="7F6F6F"/>
      </a:folHlink>
    </a:clrScheme>
    <a:fontScheme name="3_Median">
      <a:majorFont>
        <a:latin typeface=""/>
        <a:ea typeface="ＭＳ Ｐゴシック"/>
        <a:cs typeface="ＭＳ Ｐゴシック"/>
      </a:majorFont>
      <a:minorFont>
        <a:latin typeface=""/>
        <a:ea typeface="ＭＳ Ｐゴシック"/>
        <a:cs typeface="ＭＳ Ｐゴシック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6266</TotalTime>
  <Words>2224</Words>
  <Application>Microsoft Macintosh PowerPoint</Application>
  <PresentationFormat>On-screen Show (4:3)</PresentationFormat>
  <Paragraphs>635</Paragraphs>
  <Slides>69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1" baseType="lpstr">
      <vt:lpstr>Calibri</vt:lpstr>
      <vt:lpstr>Courier New</vt:lpstr>
      <vt:lpstr>Lucida Grande</vt:lpstr>
      <vt:lpstr>ＭＳ Ｐゴシック</vt:lpstr>
      <vt:lpstr>Times New Roman</vt:lpstr>
      <vt:lpstr>Tw Cen MT</vt:lpstr>
      <vt:lpstr>Wingdings</vt:lpstr>
      <vt:lpstr>Wingdings 2</vt:lpstr>
      <vt:lpstr>ヒラギノ角ゴ Pro W3</vt:lpstr>
      <vt:lpstr>Arial</vt:lpstr>
      <vt:lpstr>3_Median</vt:lpstr>
      <vt:lpstr>Equation</vt:lpstr>
      <vt:lpstr>REGULATORY GENOMICS</vt:lpstr>
      <vt:lpstr>Introduction …</vt:lpstr>
      <vt:lpstr>Genes to proteins: “transcription”</vt:lpstr>
      <vt:lpstr>Regulation of gene expression</vt:lpstr>
      <vt:lpstr>Cell states defined by gene expression</vt:lpstr>
      <vt:lpstr>Cell states defined by gene expression</vt:lpstr>
      <vt:lpstr>PowerPoint Presentation</vt:lpstr>
      <vt:lpstr>Gene regulation by “transcription factors”</vt:lpstr>
      <vt:lpstr>Transcription factors</vt:lpstr>
      <vt:lpstr>Gene regulation by transcription factors determines cell state</vt:lpstr>
      <vt:lpstr>Gene regulatory networks</vt:lpstr>
      <vt:lpstr>PowerPoint Presentation</vt:lpstr>
      <vt:lpstr>Genome-wide assays</vt:lpstr>
      <vt:lpstr>PowerPoint Presentation</vt:lpstr>
      <vt:lpstr>The regulatory network is encoded in the DNA</vt:lpstr>
      <vt:lpstr>Motifs and DNA sequence analysis</vt:lpstr>
      <vt:lpstr>Finding TF targets</vt:lpstr>
      <vt:lpstr>Step 1. Determine the binding specificity of a TF</vt:lpstr>
      <vt:lpstr>How?</vt:lpstr>
      <vt:lpstr>How?</vt:lpstr>
      <vt:lpstr>How?</vt:lpstr>
      <vt:lpstr>How?</vt:lpstr>
      <vt:lpstr>Motif finding tools</vt:lpstr>
      <vt:lpstr>Motif Databases</vt:lpstr>
      <vt:lpstr>Motif Databases</vt:lpstr>
      <vt:lpstr>Motif Databases</vt:lpstr>
      <vt:lpstr>Motif Databases</vt:lpstr>
      <vt:lpstr>Sample entry in Fly Factor Survey</vt:lpstr>
      <vt:lpstr>Step 2. Finding motif matches in DNA</vt:lpstr>
      <vt:lpstr>What is Pr (s | W)?</vt:lpstr>
      <vt:lpstr>Scoring motif matches with “LLR”</vt:lpstr>
      <vt:lpstr>The FIMO program</vt:lpstr>
      <vt:lpstr>Finding TF targets</vt:lpstr>
      <vt:lpstr>Step 3: Designating genes as targets</vt:lpstr>
      <vt:lpstr>Computational motif discovery</vt:lpstr>
      <vt:lpstr>Why?</vt:lpstr>
      <vt:lpstr>Option 1</vt:lpstr>
      <vt:lpstr>Option 1</vt:lpstr>
      <vt:lpstr>Option 2</vt:lpstr>
      <vt:lpstr>Motif finding algorithms</vt:lpstr>
      <vt:lpstr>Motif finding algorithms</vt:lpstr>
      <vt:lpstr>Examining one such algorithm</vt:lpstr>
      <vt:lpstr>The “CONSENSUS” algorithm</vt:lpstr>
      <vt:lpstr>The “CONSENSUS” algorithm</vt:lpstr>
      <vt:lpstr>The “CONSENSUS” algorithm</vt:lpstr>
      <vt:lpstr>The “CONSENSUS” algorithm</vt:lpstr>
      <vt:lpstr>The “CONSENSUS” algorithm</vt:lpstr>
      <vt:lpstr>The “CONSENSUS” algorithm</vt:lpstr>
      <vt:lpstr>The “CONSENSUS” algorithm</vt:lpstr>
      <vt:lpstr>Summary so far</vt:lpstr>
      <vt:lpstr>Further reading</vt:lpstr>
      <vt:lpstr>Motif finding tools</vt:lpstr>
      <vt:lpstr>Motif scanning</vt:lpstr>
      <vt:lpstr>Recap Step 3: Designating genes as targets</vt:lpstr>
      <vt:lpstr>Too many predicted sites !</vt:lpstr>
      <vt:lpstr>Why clusters of sites?</vt:lpstr>
      <vt:lpstr>On looking for “clusters of matches” </vt:lpstr>
      <vt:lpstr>The HMM score profile</vt:lpstr>
      <vt:lpstr>Step 3: Designating genes as targets</vt:lpstr>
      <vt:lpstr>Integrating sequence analysis and expression data</vt:lpstr>
      <vt:lpstr>1. Predict regulatory targets of a TF</vt:lpstr>
      <vt:lpstr>2. Identify dysregulated genes in phenotype of interest</vt:lpstr>
      <vt:lpstr>3. Combine motif analysis and gene expression data</vt:lpstr>
      <vt:lpstr>3. Combine motif analysis and gene expression data</vt:lpstr>
      <vt:lpstr>Hypergeometric Distribution</vt:lpstr>
      <vt:lpstr>Hypergeometric Distribution</vt:lpstr>
      <vt:lpstr>Further reading </vt:lpstr>
      <vt:lpstr>Useful tools</vt:lpstr>
      <vt:lpstr>Questions ?</vt:lpstr>
    </vt:vector>
  </TitlesOfParts>
  <Manager/>
  <Company>University of Illinois at Urbana-Champaign</Company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Saurabh Sinha</dc:creator>
  <cp:keywords/>
  <dc:description/>
  <cp:lastModifiedBy>Sinha, Saurabh</cp:lastModifiedBy>
  <cp:revision>94</cp:revision>
  <cp:lastPrinted>2013-06-27T03:35:55Z</cp:lastPrinted>
  <dcterms:created xsi:type="dcterms:W3CDTF">2010-11-07T00:05:58Z</dcterms:created>
  <dcterms:modified xsi:type="dcterms:W3CDTF">2018-06-19T15:17:29Z</dcterms:modified>
  <cp:category/>
</cp:coreProperties>
</file>