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tiff" ContentType="image/tif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theme/themeOverride2.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sldIdLst>
    <p:sldId id="256" r:id="rId2"/>
    <p:sldId id="735" r:id="rId3"/>
    <p:sldId id="652" r:id="rId4"/>
    <p:sldId id="670" r:id="rId5"/>
    <p:sldId id="643" r:id="rId6"/>
    <p:sldId id="737" r:id="rId7"/>
    <p:sldId id="341" r:id="rId8"/>
    <p:sldId id="653" r:id="rId9"/>
    <p:sldId id="331" r:id="rId10"/>
    <p:sldId id="669" r:id="rId11"/>
    <p:sldId id="477" r:id="rId12"/>
    <p:sldId id="715" r:id="rId13"/>
    <p:sldId id="610" r:id="rId14"/>
    <p:sldId id="717" r:id="rId15"/>
    <p:sldId id="330" r:id="rId16"/>
    <p:sldId id="714" r:id="rId17"/>
    <p:sldId id="343" r:id="rId18"/>
    <p:sldId id="661" r:id="rId19"/>
    <p:sldId id="663" r:id="rId20"/>
    <p:sldId id="571" r:id="rId21"/>
    <p:sldId id="300" r:id="rId22"/>
    <p:sldId id="325" r:id="rId23"/>
    <p:sldId id="611" r:id="rId24"/>
    <p:sldId id="721" r:id="rId25"/>
    <p:sldId id="722" r:id="rId26"/>
    <p:sldId id="718" r:id="rId27"/>
    <p:sldId id="723" r:id="rId28"/>
    <p:sldId id="719" r:id="rId29"/>
    <p:sldId id="264" r:id="rId30"/>
    <p:sldId id="265" r:id="rId31"/>
    <p:sldId id="327"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0"/>
    <p:restoredTop sz="94676"/>
  </p:normalViewPr>
  <p:slideViewPr>
    <p:cSldViewPr snapToGrid="0" snapToObjects="1">
      <p:cViewPr varScale="1">
        <p:scale>
          <a:sx n="112" d="100"/>
          <a:sy n="112" d="100"/>
        </p:scale>
        <p:origin x="576"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26354482119862"/>
          <c:y val="4.6466170895304797E-2"/>
          <c:w val="0.81715708394466202"/>
          <c:h val="0.841046466413921"/>
        </c:manualLayout>
      </c:layout>
      <c:scatterChart>
        <c:scatterStyle val="lineMarker"/>
        <c:varyColors val="0"/>
        <c:ser>
          <c:idx val="0"/>
          <c:order val="0"/>
          <c:tx>
            <c:strRef>
              <c:f>Sheet1!$B$1</c:f>
              <c:strCache>
                <c:ptCount val="1"/>
                <c:pt idx="0">
                  <c:v>East</c:v>
                </c:pt>
              </c:strCache>
            </c:strRef>
          </c:tx>
          <c:xVal>
            <c:strRef>
              <c:f>Sheet1!$A$2:$A$5</c:f>
              <c:strCache>
                <c:ptCount val="4"/>
                <c:pt idx="0">
                  <c:v>1st Qtr</c:v>
                </c:pt>
                <c:pt idx="1">
                  <c:v>2nd Qtr</c:v>
                </c:pt>
                <c:pt idx="2">
                  <c:v>3rd Qtr</c:v>
                </c:pt>
                <c:pt idx="3">
                  <c:v>4th Qtr</c:v>
                </c:pt>
              </c:strCache>
            </c:strRef>
          </c:xVal>
          <c:yVal>
            <c:numRef>
              <c:f>Sheet1!$B$2:$B$5</c:f>
              <c:numCache>
                <c:formatCode>General</c:formatCode>
                <c:ptCount val="4"/>
              </c:numCache>
            </c:numRef>
          </c:yVal>
          <c:smooth val="0"/>
          <c:extLst>
            <c:ext xmlns:c16="http://schemas.microsoft.com/office/drawing/2014/chart" uri="{C3380CC4-5D6E-409C-BE32-E72D297353CC}">
              <c16:uniqueId val="{00000000-4A35-F94E-91E3-AF609E6032B5}"/>
            </c:ext>
          </c:extLst>
        </c:ser>
        <c:ser>
          <c:idx val="1"/>
          <c:order val="1"/>
          <c:tx>
            <c:strRef>
              <c:f>Sheet1!$C$1</c:f>
              <c:strCache>
                <c:ptCount val="1"/>
                <c:pt idx="0">
                  <c:v>West</c:v>
                </c:pt>
              </c:strCache>
            </c:strRef>
          </c:tx>
          <c:xVal>
            <c:strRef>
              <c:f>Sheet1!$A$2:$A$5</c:f>
              <c:strCache>
                <c:ptCount val="4"/>
                <c:pt idx="0">
                  <c:v>1st Qtr</c:v>
                </c:pt>
                <c:pt idx="1">
                  <c:v>2nd Qtr</c:v>
                </c:pt>
                <c:pt idx="2">
                  <c:v>3rd Qtr</c:v>
                </c:pt>
                <c:pt idx="3">
                  <c:v>4th Qtr</c:v>
                </c:pt>
              </c:strCache>
            </c:strRef>
          </c:xVal>
          <c:yVal>
            <c:numRef>
              <c:f>Sheet1!$C$2:$C$5</c:f>
              <c:numCache>
                <c:formatCode>General</c:formatCode>
                <c:ptCount val="4"/>
              </c:numCache>
            </c:numRef>
          </c:yVal>
          <c:smooth val="0"/>
          <c:extLst>
            <c:ext xmlns:c16="http://schemas.microsoft.com/office/drawing/2014/chart" uri="{C3380CC4-5D6E-409C-BE32-E72D297353CC}">
              <c16:uniqueId val="{00000001-4A35-F94E-91E3-AF609E6032B5}"/>
            </c:ext>
          </c:extLst>
        </c:ser>
        <c:ser>
          <c:idx val="2"/>
          <c:order val="2"/>
          <c:tx>
            <c:strRef>
              <c:f>Sheet1!$D$1</c:f>
              <c:strCache>
                <c:ptCount val="1"/>
                <c:pt idx="0">
                  <c:v>North</c:v>
                </c:pt>
              </c:strCache>
            </c:strRef>
          </c:tx>
          <c:xVal>
            <c:strRef>
              <c:f>Sheet1!$A$2:$A$5</c:f>
              <c:strCache>
                <c:ptCount val="4"/>
                <c:pt idx="0">
                  <c:v>1st Qtr</c:v>
                </c:pt>
                <c:pt idx="1">
                  <c:v>2nd Qtr</c:v>
                </c:pt>
                <c:pt idx="2">
                  <c:v>3rd Qtr</c:v>
                </c:pt>
                <c:pt idx="3">
                  <c:v>4th Qtr</c:v>
                </c:pt>
              </c:strCache>
            </c:strRef>
          </c:xVal>
          <c:yVal>
            <c:numRef>
              <c:f>Sheet1!$D$2:$D$5</c:f>
              <c:numCache>
                <c:formatCode>General</c:formatCode>
                <c:ptCount val="4"/>
              </c:numCache>
            </c:numRef>
          </c:yVal>
          <c:smooth val="0"/>
          <c:extLst>
            <c:ext xmlns:c16="http://schemas.microsoft.com/office/drawing/2014/chart" uri="{C3380CC4-5D6E-409C-BE32-E72D297353CC}">
              <c16:uniqueId val="{00000002-4A35-F94E-91E3-AF609E6032B5}"/>
            </c:ext>
          </c:extLst>
        </c:ser>
        <c:dLbls>
          <c:showLegendKey val="0"/>
          <c:showVal val="0"/>
          <c:showCatName val="0"/>
          <c:showSerName val="0"/>
          <c:showPercent val="0"/>
          <c:showBubbleSize val="0"/>
        </c:dLbls>
        <c:axId val="-2137151592"/>
        <c:axId val="-2137655064"/>
      </c:scatterChart>
      <c:valAx>
        <c:axId val="-2137151592"/>
        <c:scaling>
          <c:orientation val="minMax"/>
          <c:max val="1"/>
          <c:min val="0"/>
        </c:scaling>
        <c:delete val="0"/>
        <c:axPos val="b"/>
        <c:numFmt formatCode="General" sourceLinked="1"/>
        <c:majorTickMark val="out"/>
        <c:minorTickMark val="none"/>
        <c:tickLblPos val="nextTo"/>
        <c:spPr>
          <a:ln w="19050">
            <a:solidFill>
              <a:schemeClr val="tx1"/>
            </a:solidFill>
          </a:ln>
        </c:spPr>
        <c:txPr>
          <a:bodyPr/>
          <a:lstStyle/>
          <a:p>
            <a:pPr>
              <a:defRPr sz="1600" b="1"/>
            </a:pPr>
            <a:endParaRPr lang="en-US"/>
          </a:p>
        </c:txPr>
        <c:crossAx val="-2137655064"/>
        <c:crosses val="autoZero"/>
        <c:crossBetween val="midCat"/>
        <c:majorUnit val="0.2"/>
        <c:minorUnit val="0.1"/>
      </c:valAx>
      <c:valAx>
        <c:axId val="-2137655064"/>
        <c:scaling>
          <c:orientation val="minMax"/>
          <c:max val="1"/>
          <c:min val="0"/>
        </c:scaling>
        <c:delete val="0"/>
        <c:axPos val="l"/>
        <c:numFmt formatCode="General" sourceLinked="1"/>
        <c:majorTickMark val="out"/>
        <c:minorTickMark val="none"/>
        <c:tickLblPos val="nextTo"/>
        <c:spPr>
          <a:ln w="19050">
            <a:solidFill>
              <a:schemeClr val="tx1"/>
            </a:solidFill>
          </a:ln>
        </c:spPr>
        <c:txPr>
          <a:bodyPr/>
          <a:lstStyle/>
          <a:p>
            <a:pPr>
              <a:defRPr sz="1600" b="1"/>
            </a:pPr>
            <a:endParaRPr lang="en-US"/>
          </a:p>
        </c:txPr>
        <c:crossAx val="-2137151592"/>
        <c:crosses val="autoZero"/>
        <c:crossBetween val="midCat"/>
        <c:majorUnit val="0.2"/>
        <c:minorUnit val="0.1"/>
      </c:valAx>
    </c:plotArea>
    <c:plotVisOnly val="1"/>
    <c:dispBlanksAs val="gap"/>
    <c:showDLblsOverMax val="0"/>
  </c:chart>
  <c:txPr>
    <a:bodyPr/>
    <a:lstStyle/>
    <a:p>
      <a:pPr>
        <a:defRPr sz="1800"/>
      </a:pPr>
      <a:endParaRPr lang="en-US"/>
    </a:p>
  </c:tx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F06171-3E36-C64A-8358-FCCA7FEEA7AD}" type="datetimeFigureOut">
              <a:rPr lang="en-US" smtClean="0"/>
              <a:t>6/14/19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B038E2-62EB-5C4A-9025-1B08003CBBC4}" type="slidenum">
              <a:rPr lang="en-US" smtClean="0"/>
              <a:t>‹#›</a:t>
            </a:fld>
            <a:endParaRPr lang="en-US"/>
          </a:p>
        </p:txBody>
      </p:sp>
    </p:spTree>
    <p:extLst>
      <p:ext uri="{BB962C8B-B14F-4D97-AF65-F5344CB8AC3E}">
        <p14:creationId xmlns:p14="http://schemas.microsoft.com/office/powerpoint/2010/main" val="30396977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So, I’m going to take a moment to explain how we examine diversity within a microbial community. GI health associated with high diversity (Infectious GI disease, </a:t>
            </a:r>
            <a:r>
              <a:rPr lang="en-US" baseline="0" dirty="0" err="1"/>
              <a:t>Celiacs</a:t>
            </a:r>
            <a:r>
              <a:rPr lang="en-US" baseline="0" dirty="0"/>
              <a:t>, </a:t>
            </a:r>
            <a:r>
              <a:rPr lang="en-US" baseline="0" dirty="0" err="1"/>
              <a:t>Crohns</a:t>
            </a:r>
            <a:r>
              <a:rPr lang="en-US" baseline="0" dirty="0"/>
              <a:t>, IBD are all associated with lower microbial diversity)  Just like in macro ecology, Alpha diversity is within community diversity, so here is community A, and this represents the microbial community of a single individual human or animal. 4 species, 2, 2, 3, and 3.  </a:t>
            </a:r>
            <a:endParaRPr lang="en-US" dirty="0"/>
          </a:p>
        </p:txBody>
      </p:sp>
      <p:sp>
        <p:nvSpPr>
          <p:cNvPr id="4" name="Slide Number Placeholder 3"/>
          <p:cNvSpPr>
            <a:spLocks noGrp="1"/>
          </p:cNvSpPr>
          <p:nvPr>
            <p:ph type="sldNum" sz="quarter" idx="10"/>
          </p:nvPr>
        </p:nvSpPr>
        <p:spPr/>
        <p:txBody>
          <a:bodyPr/>
          <a:lstStyle/>
          <a:p>
            <a:fld id="{D17F21EB-797E-964E-9C02-4FBBB4667430}" type="slidenum">
              <a:rPr lang="en-US" smtClean="0"/>
              <a:t>6</a:t>
            </a:fld>
            <a:endParaRPr lang="en-US"/>
          </a:p>
        </p:txBody>
      </p:sp>
    </p:spTree>
    <p:extLst>
      <p:ext uri="{BB962C8B-B14F-4D97-AF65-F5344CB8AC3E}">
        <p14:creationId xmlns:p14="http://schemas.microsoft.com/office/powerpoint/2010/main" val="26142714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microbiome program</a:t>
            </a:r>
            <a:r>
              <a:rPr lang="en-US" baseline="0" dirty="0"/>
              <a:t> elected to commence with </a:t>
            </a:r>
            <a:r>
              <a:rPr lang="en-US" baseline="0" dirty="0" err="1"/>
              <a:t>Illumina</a:t>
            </a:r>
            <a:r>
              <a:rPr lang="en-US" baseline="0" dirty="0"/>
              <a:t> sequencing and decided to develop an analytic pipeline designed to analyze the non overlapping 150 BP reads. In order to do so we had to develop a massive book keeping structure that allowed us to take into account information from both reads (R1 and R2) in order to make better informed decisions about taxonomy, phylogeny, and clustering or OTUs.   </a:t>
            </a:r>
          </a:p>
          <a:p>
            <a:r>
              <a:rPr lang="en-US" baseline="0" dirty="0"/>
              <a:t>Outcomes include closed reference clustering on OTU abundance so you can compare with other references, phylogenetic trees (value is how you tell the communities apart) </a:t>
            </a:r>
            <a:endParaRPr lang="en-US" dirty="0"/>
          </a:p>
        </p:txBody>
      </p:sp>
      <p:sp>
        <p:nvSpPr>
          <p:cNvPr id="4" name="Slide Number Placeholder 3"/>
          <p:cNvSpPr>
            <a:spLocks noGrp="1"/>
          </p:cNvSpPr>
          <p:nvPr>
            <p:ph type="sldNum" sz="quarter" idx="10"/>
          </p:nvPr>
        </p:nvSpPr>
        <p:spPr/>
        <p:txBody>
          <a:bodyPr/>
          <a:lstStyle/>
          <a:p>
            <a:pPr>
              <a:defRPr/>
            </a:pPr>
            <a:fld id="{F78C5D52-C015-9D46-A63C-852184ED30C2}" type="slidenum">
              <a:rPr lang="en-US" smtClean="0"/>
              <a:pPr>
                <a:defRPr/>
              </a:pPr>
              <a:t>11</a:t>
            </a:fld>
            <a:endParaRPr lang="en-US" dirty="0"/>
          </a:p>
        </p:txBody>
      </p:sp>
    </p:spTree>
    <p:extLst>
      <p:ext uri="{BB962C8B-B14F-4D97-AF65-F5344CB8AC3E}">
        <p14:creationId xmlns:p14="http://schemas.microsoft.com/office/powerpoint/2010/main" val="33229116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Remove if this doesn’t lend to </a:t>
            </a:r>
            <a:r>
              <a:rPr lang="en-US" baseline="0"/>
              <a:t>the story. </a:t>
            </a:r>
            <a:endParaRPr lang="en-US" baseline="0" dirty="0"/>
          </a:p>
          <a:p>
            <a:endParaRPr lang="en-US" baseline="0" dirty="0"/>
          </a:p>
          <a:p>
            <a:r>
              <a:rPr lang="en-US" baseline="0" dirty="0"/>
              <a:t>When then used statistical methods to compare microbial community composition between individuals with and without </a:t>
            </a:r>
            <a:r>
              <a:rPr lang="en-US" baseline="0" dirty="0" err="1"/>
              <a:t>adenoms</a:t>
            </a:r>
            <a:r>
              <a:rPr lang="en-US" baseline="0" dirty="0"/>
              <a:t>. So here, we have different taxonomic levels (phylum, family, genus), the columns with A are the individuals with adenomas, and the columns with n are individuals without adenomas, and each color represents one type of microbe. What you can see is that overall, microbial communities were fairly similar between groups even down to the genus level but because we had a large sample size there were a few significantly predictive taxa</a:t>
            </a:r>
          </a:p>
          <a:p>
            <a:endParaRPr lang="en-US" dirty="0"/>
          </a:p>
        </p:txBody>
      </p:sp>
      <p:sp>
        <p:nvSpPr>
          <p:cNvPr id="4" name="Slide Number Placeholder 3"/>
          <p:cNvSpPr>
            <a:spLocks noGrp="1"/>
          </p:cNvSpPr>
          <p:nvPr>
            <p:ph type="sldNum" sz="quarter" idx="10"/>
          </p:nvPr>
        </p:nvSpPr>
        <p:spPr/>
        <p:txBody>
          <a:bodyPr/>
          <a:lstStyle/>
          <a:p>
            <a:pPr>
              <a:defRPr/>
            </a:pPr>
            <a:fld id="{42877EAE-389C-468A-9F05-9A09F11F2E94}" type="slidenum">
              <a:rPr lang="en-US" smtClean="0"/>
              <a:pPr>
                <a:defRPr/>
              </a:pPr>
              <a:t>12</a:t>
            </a:fld>
            <a:endParaRPr lang="en-US"/>
          </a:p>
        </p:txBody>
      </p:sp>
    </p:spTree>
    <p:extLst>
      <p:ext uri="{BB962C8B-B14F-4D97-AF65-F5344CB8AC3E}">
        <p14:creationId xmlns:p14="http://schemas.microsoft.com/office/powerpoint/2010/main" val="18247722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Remove if this doesn’t lend to </a:t>
            </a:r>
            <a:r>
              <a:rPr lang="en-US" baseline="0"/>
              <a:t>the story. </a:t>
            </a:r>
            <a:endParaRPr lang="en-US" baseline="0" dirty="0"/>
          </a:p>
          <a:p>
            <a:endParaRPr lang="en-US" baseline="0" dirty="0"/>
          </a:p>
          <a:p>
            <a:r>
              <a:rPr lang="en-US" baseline="0" dirty="0"/>
              <a:t>When then used statistical methods to compare microbial community composition between individuals with and without </a:t>
            </a:r>
            <a:r>
              <a:rPr lang="en-US" baseline="0" dirty="0" err="1"/>
              <a:t>adenoms</a:t>
            </a:r>
            <a:r>
              <a:rPr lang="en-US" baseline="0" dirty="0"/>
              <a:t>. So here, we have different taxonomic levels (phylum, family, genus), the columns with A are the individuals with adenomas, and the columns with n are individuals without adenomas, and each color represents one type of microbe. What you can see is that overall, microbial communities were fairly similar between groups even down to the genus level but because we had a large sample size there were a few significantly predictive taxa</a:t>
            </a:r>
          </a:p>
          <a:p>
            <a:endParaRPr lang="en-US" dirty="0"/>
          </a:p>
        </p:txBody>
      </p:sp>
      <p:sp>
        <p:nvSpPr>
          <p:cNvPr id="4" name="Slide Number Placeholder 3"/>
          <p:cNvSpPr>
            <a:spLocks noGrp="1"/>
          </p:cNvSpPr>
          <p:nvPr>
            <p:ph type="sldNum" sz="quarter" idx="10"/>
          </p:nvPr>
        </p:nvSpPr>
        <p:spPr/>
        <p:txBody>
          <a:bodyPr/>
          <a:lstStyle/>
          <a:p>
            <a:pPr>
              <a:defRPr/>
            </a:pPr>
            <a:fld id="{42877EAE-389C-468A-9F05-9A09F11F2E94}" type="slidenum">
              <a:rPr lang="en-US" smtClean="0"/>
              <a:pPr>
                <a:defRPr/>
              </a:pPr>
              <a:t>14</a:t>
            </a:fld>
            <a:endParaRPr lang="en-US"/>
          </a:p>
        </p:txBody>
      </p:sp>
    </p:spTree>
    <p:extLst>
      <p:ext uri="{BB962C8B-B14F-4D97-AF65-F5344CB8AC3E}">
        <p14:creationId xmlns:p14="http://schemas.microsoft.com/office/powerpoint/2010/main" val="17876642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t>Split</a:t>
            </a:r>
            <a:r>
              <a:rPr lang="en-US" baseline="0" dirty="0"/>
              <a:t> into 3 figures (only nodes; nodes + yellow/blue/green; everything) &amp; remove text from figure</a:t>
            </a:r>
          </a:p>
          <a:p>
            <a:pPr marL="171450" indent="-171450">
              <a:buFont typeface="Arial"/>
              <a:buChar char="•"/>
            </a:pPr>
            <a:r>
              <a:rPr lang="en-US" baseline="0" dirty="0"/>
              <a:t>Make text bigger in </a:t>
            </a:r>
            <a:r>
              <a:rPr lang="en-US" baseline="0" dirty="0" err="1"/>
              <a:t>powerpoint</a:t>
            </a:r>
            <a:r>
              <a:rPr lang="en-US" baseline="0" dirty="0"/>
              <a:t> (45 min)</a:t>
            </a:r>
            <a:endParaRPr lang="en-US" dirty="0"/>
          </a:p>
        </p:txBody>
      </p:sp>
      <p:sp>
        <p:nvSpPr>
          <p:cNvPr id="4" name="Slide Number Placeholder 3"/>
          <p:cNvSpPr>
            <a:spLocks noGrp="1"/>
          </p:cNvSpPr>
          <p:nvPr>
            <p:ph type="sldNum" sz="quarter" idx="10"/>
          </p:nvPr>
        </p:nvSpPr>
        <p:spPr/>
        <p:txBody>
          <a:bodyPr/>
          <a:lstStyle/>
          <a:p>
            <a:fld id="{E00BDBE6-F1EB-BD47-868A-DD43686D54E0}" type="slidenum">
              <a:rPr lang="en-US" smtClean="0"/>
              <a:t>19</a:t>
            </a:fld>
            <a:endParaRPr lang="en-US"/>
          </a:p>
        </p:txBody>
      </p:sp>
    </p:spTree>
    <p:extLst>
      <p:ext uri="{BB962C8B-B14F-4D97-AF65-F5344CB8AC3E}">
        <p14:creationId xmlns:p14="http://schemas.microsoft.com/office/powerpoint/2010/main" val="41898829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defRPr/>
            </a:pPr>
            <a:r>
              <a:rPr lang="en-US" dirty="0"/>
              <a:t>Split into several figures (Nodes only; nodes + blue; nodes + red; nodes + green/yellow (host cells); nodes + cellulolytic; nodes + LAB)</a:t>
            </a:r>
          </a:p>
          <a:p>
            <a:pPr marL="171450" indent="-171450">
              <a:buFont typeface="Arial"/>
              <a:buChar char="•"/>
              <a:defRPr/>
            </a:pPr>
            <a:r>
              <a:rPr lang="en-US" dirty="0"/>
              <a:t>Focus on hubs of “others” (1.5 hour)</a:t>
            </a:r>
          </a:p>
          <a:p>
            <a:pPr>
              <a:defRPr/>
            </a:pPr>
            <a:endParaRPr lang="en-US" dirty="0"/>
          </a:p>
        </p:txBody>
      </p:sp>
      <p:sp>
        <p:nvSpPr>
          <p:cNvPr id="179203" name="Slide Number Placeholder 3"/>
          <p:cNvSpPr>
            <a:spLocks noGrp="1"/>
          </p:cNvSpPr>
          <p:nvPr>
            <p:ph type="sldNum" sz="quarter" idx="5"/>
          </p:nvPr>
        </p:nvSpPr>
        <p:spPr>
          <a:noFill/>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80DECA5-71BE-E447-B1C5-B77F16C67D94}" type="slidenum">
              <a:rPr lang="en-US" sz="1200">
                <a:cs typeface="Arial" charset="0"/>
              </a:rPr>
              <a:pPr eaLnBrk="1" hangingPunct="1"/>
              <a:t>20</a:t>
            </a:fld>
            <a:endParaRPr lang="en-US" sz="1200">
              <a:cs typeface="Arial" charset="0"/>
            </a:endParaRPr>
          </a:p>
        </p:txBody>
      </p:sp>
    </p:spTree>
    <p:extLst>
      <p:ext uri="{BB962C8B-B14F-4D97-AF65-F5344CB8AC3E}">
        <p14:creationId xmlns:p14="http://schemas.microsoft.com/office/powerpoint/2010/main" val="38147400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ea typeface="ＭＳ Ｐゴシック" charset="0"/>
                <a:cs typeface="Arial" charset="0"/>
              </a:defRPr>
            </a:lvl1pPr>
            <a:lvl2pPr marL="754419" indent="-290162" eaLnBrk="0" hangingPunct="0">
              <a:defRPr>
                <a:solidFill>
                  <a:schemeClr val="tx1"/>
                </a:solidFill>
                <a:latin typeface="Arial" charset="0"/>
                <a:ea typeface="Arial" charset="0"/>
                <a:cs typeface="Arial" charset="0"/>
              </a:defRPr>
            </a:lvl2pPr>
            <a:lvl3pPr marL="1160646" indent="-232129" eaLnBrk="0" hangingPunct="0">
              <a:defRPr>
                <a:solidFill>
                  <a:schemeClr val="tx1"/>
                </a:solidFill>
                <a:latin typeface="Arial" charset="0"/>
                <a:ea typeface="Arial" charset="0"/>
                <a:cs typeface="Arial" charset="0"/>
              </a:defRPr>
            </a:lvl3pPr>
            <a:lvl4pPr marL="1624904" indent="-232129" eaLnBrk="0" hangingPunct="0">
              <a:defRPr>
                <a:solidFill>
                  <a:schemeClr val="tx1"/>
                </a:solidFill>
                <a:latin typeface="Arial" charset="0"/>
                <a:ea typeface="Arial" charset="0"/>
                <a:cs typeface="Arial" charset="0"/>
              </a:defRPr>
            </a:lvl4pPr>
            <a:lvl5pPr marL="2089162" indent="-232129" eaLnBrk="0" hangingPunct="0">
              <a:defRPr>
                <a:solidFill>
                  <a:schemeClr val="tx1"/>
                </a:solidFill>
                <a:latin typeface="Arial" charset="0"/>
                <a:ea typeface="Arial" charset="0"/>
                <a:cs typeface="Arial" charset="0"/>
              </a:defRPr>
            </a:lvl5pPr>
            <a:lvl6pPr marL="2553421" indent="-232129" eaLnBrk="0" fontAlgn="base" hangingPunct="0">
              <a:spcBef>
                <a:spcPct val="0"/>
              </a:spcBef>
              <a:spcAft>
                <a:spcPct val="0"/>
              </a:spcAft>
              <a:defRPr>
                <a:solidFill>
                  <a:schemeClr val="tx1"/>
                </a:solidFill>
                <a:latin typeface="Arial" charset="0"/>
                <a:ea typeface="Arial" charset="0"/>
                <a:cs typeface="Arial" charset="0"/>
              </a:defRPr>
            </a:lvl6pPr>
            <a:lvl7pPr marL="3017679" indent="-232129" eaLnBrk="0" fontAlgn="base" hangingPunct="0">
              <a:spcBef>
                <a:spcPct val="0"/>
              </a:spcBef>
              <a:spcAft>
                <a:spcPct val="0"/>
              </a:spcAft>
              <a:defRPr>
                <a:solidFill>
                  <a:schemeClr val="tx1"/>
                </a:solidFill>
                <a:latin typeface="Arial" charset="0"/>
                <a:ea typeface="Arial" charset="0"/>
                <a:cs typeface="Arial" charset="0"/>
              </a:defRPr>
            </a:lvl7pPr>
            <a:lvl8pPr marL="3481938" indent="-232129" eaLnBrk="0" fontAlgn="base" hangingPunct="0">
              <a:spcBef>
                <a:spcPct val="0"/>
              </a:spcBef>
              <a:spcAft>
                <a:spcPct val="0"/>
              </a:spcAft>
              <a:defRPr>
                <a:solidFill>
                  <a:schemeClr val="tx1"/>
                </a:solidFill>
                <a:latin typeface="Arial" charset="0"/>
                <a:ea typeface="Arial" charset="0"/>
                <a:cs typeface="Arial" charset="0"/>
              </a:defRPr>
            </a:lvl8pPr>
            <a:lvl9pPr marL="3946195" indent="-232129"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defRPr/>
            </a:pPr>
            <a:fld id="{52B5816D-1285-ED4A-9DD9-9279B9B867A3}" type="slidenum">
              <a:rPr lang="en-US" smtClean="0"/>
              <a:pPr eaLnBrk="1" hangingPunct="1">
                <a:defRPr/>
              </a:pPr>
              <a:t>31</a:t>
            </a:fld>
            <a:endParaRPr lang="en-US"/>
          </a:p>
        </p:txBody>
      </p:sp>
      <p:sp>
        <p:nvSpPr>
          <p:cNvPr id="112643" name="AutoShape 2"/>
          <p:cNvSpPr>
            <a:spLocks noGrp="1" noRot="1" noChangeAspect="1" noChangeArrowheads="1" noTextEdit="1"/>
          </p:cNvSpPr>
          <p:nvPr>
            <p:ph type="sldImg"/>
          </p:nvPr>
        </p:nvSpPr>
        <p:spPr>
          <a:xfrm>
            <a:off x="-693738" y="298450"/>
            <a:ext cx="8405813" cy="4729163"/>
          </a:xfrm>
          <a:ln/>
        </p:spPr>
      </p:sp>
      <p:sp>
        <p:nvSpPr>
          <p:cNvPr id="112644" name="Rectangle 3"/>
          <p:cNvSpPr>
            <a:spLocks noGrp="1" noChangeArrowheads="1"/>
          </p:cNvSpPr>
          <p:nvPr>
            <p:ph type="body" idx="1"/>
          </p:nvPr>
        </p:nvSpPr>
        <p:spPr>
          <a:xfrm>
            <a:off x="267760" y="5080742"/>
            <a:ext cx="6435937" cy="406717"/>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lIns="92842" tIns="46420" rIns="92842" bIns="46420"/>
          <a:lstStyle/>
          <a:p>
            <a:pPr eaLnBrk="1" hangingPunct="1">
              <a:spcBef>
                <a:spcPct val="0"/>
              </a:spcBef>
              <a:defRPr/>
            </a:pPr>
            <a:endParaRPr lang="en-US"/>
          </a:p>
        </p:txBody>
      </p:sp>
    </p:spTree>
    <p:extLst>
      <p:ext uri="{BB962C8B-B14F-4D97-AF65-F5344CB8AC3E}">
        <p14:creationId xmlns:p14="http://schemas.microsoft.com/office/powerpoint/2010/main" val="26566011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134AD-6A75-BC47-9E78-46AE00CF153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682EF6A-23D5-B44B-83EC-FAD32D8AB3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06A60FD-2E58-0F4B-95CC-90CA612F7302}"/>
              </a:ext>
            </a:extLst>
          </p:cNvPr>
          <p:cNvSpPr>
            <a:spLocks noGrp="1"/>
          </p:cNvSpPr>
          <p:nvPr>
            <p:ph type="dt" sz="half" idx="10"/>
          </p:nvPr>
        </p:nvSpPr>
        <p:spPr/>
        <p:txBody>
          <a:bodyPr/>
          <a:lstStyle/>
          <a:p>
            <a:fld id="{C174B9DD-644D-814A-B204-37073589909D}" type="datetimeFigureOut">
              <a:rPr lang="en-US" smtClean="0"/>
              <a:t>6/14/19</a:t>
            </a:fld>
            <a:endParaRPr lang="en-US"/>
          </a:p>
        </p:txBody>
      </p:sp>
      <p:sp>
        <p:nvSpPr>
          <p:cNvPr id="5" name="Footer Placeholder 4">
            <a:extLst>
              <a:ext uri="{FF2B5EF4-FFF2-40B4-BE49-F238E27FC236}">
                <a16:creationId xmlns:a16="http://schemas.microsoft.com/office/drawing/2014/main" id="{F187AB85-70E7-4449-B592-817EEDA7EB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E2ADCF-6425-3941-8066-9E5CC6A30F9D}"/>
              </a:ext>
            </a:extLst>
          </p:cNvPr>
          <p:cNvSpPr>
            <a:spLocks noGrp="1"/>
          </p:cNvSpPr>
          <p:nvPr>
            <p:ph type="sldNum" sz="quarter" idx="12"/>
          </p:nvPr>
        </p:nvSpPr>
        <p:spPr/>
        <p:txBody>
          <a:bodyPr/>
          <a:lstStyle/>
          <a:p>
            <a:fld id="{27960836-AE01-5F4F-9F7D-AD1C28DDD190}" type="slidenum">
              <a:rPr lang="en-US" smtClean="0"/>
              <a:t>‹#›</a:t>
            </a:fld>
            <a:endParaRPr lang="en-US"/>
          </a:p>
        </p:txBody>
      </p:sp>
    </p:spTree>
    <p:extLst>
      <p:ext uri="{BB962C8B-B14F-4D97-AF65-F5344CB8AC3E}">
        <p14:creationId xmlns:p14="http://schemas.microsoft.com/office/powerpoint/2010/main" val="10488418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BAF76-C39F-7D4D-8703-5981328A8D2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696C7C1-6B87-064A-AFDC-5E49360A27E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97BEE1-ABF2-3B4D-A6ED-C80072A70520}"/>
              </a:ext>
            </a:extLst>
          </p:cNvPr>
          <p:cNvSpPr>
            <a:spLocks noGrp="1"/>
          </p:cNvSpPr>
          <p:nvPr>
            <p:ph type="dt" sz="half" idx="10"/>
          </p:nvPr>
        </p:nvSpPr>
        <p:spPr/>
        <p:txBody>
          <a:bodyPr/>
          <a:lstStyle/>
          <a:p>
            <a:fld id="{C174B9DD-644D-814A-B204-37073589909D}" type="datetimeFigureOut">
              <a:rPr lang="en-US" smtClean="0"/>
              <a:t>6/14/19</a:t>
            </a:fld>
            <a:endParaRPr lang="en-US"/>
          </a:p>
        </p:txBody>
      </p:sp>
      <p:sp>
        <p:nvSpPr>
          <p:cNvPr id="5" name="Footer Placeholder 4">
            <a:extLst>
              <a:ext uri="{FF2B5EF4-FFF2-40B4-BE49-F238E27FC236}">
                <a16:creationId xmlns:a16="http://schemas.microsoft.com/office/drawing/2014/main" id="{F9E6FBFD-E610-4447-BEB7-206A18AE32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22AA10-5D91-CA4F-8CC2-3F218A09BFA5}"/>
              </a:ext>
            </a:extLst>
          </p:cNvPr>
          <p:cNvSpPr>
            <a:spLocks noGrp="1"/>
          </p:cNvSpPr>
          <p:nvPr>
            <p:ph type="sldNum" sz="quarter" idx="12"/>
          </p:nvPr>
        </p:nvSpPr>
        <p:spPr/>
        <p:txBody>
          <a:bodyPr/>
          <a:lstStyle/>
          <a:p>
            <a:fld id="{27960836-AE01-5F4F-9F7D-AD1C28DDD190}" type="slidenum">
              <a:rPr lang="en-US" smtClean="0"/>
              <a:t>‹#›</a:t>
            </a:fld>
            <a:endParaRPr lang="en-US"/>
          </a:p>
        </p:txBody>
      </p:sp>
    </p:spTree>
    <p:extLst>
      <p:ext uri="{BB962C8B-B14F-4D97-AF65-F5344CB8AC3E}">
        <p14:creationId xmlns:p14="http://schemas.microsoft.com/office/powerpoint/2010/main" val="678272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633703-3BA8-9143-86CC-609AB4851BC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2E53423-6346-664B-9C0A-9C3CB1E750F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583FC7-29D9-3747-952D-7C95ECACE475}"/>
              </a:ext>
            </a:extLst>
          </p:cNvPr>
          <p:cNvSpPr>
            <a:spLocks noGrp="1"/>
          </p:cNvSpPr>
          <p:nvPr>
            <p:ph type="dt" sz="half" idx="10"/>
          </p:nvPr>
        </p:nvSpPr>
        <p:spPr/>
        <p:txBody>
          <a:bodyPr/>
          <a:lstStyle/>
          <a:p>
            <a:fld id="{C174B9DD-644D-814A-B204-37073589909D}" type="datetimeFigureOut">
              <a:rPr lang="en-US" smtClean="0"/>
              <a:t>6/14/19</a:t>
            </a:fld>
            <a:endParaRPr lang="en-US"/>
          </a:p>
        </p:txBody>
      </p:sp>
      <p:sp>
        <p:nvSpPr>
          <p:cNvPr id="5" name="Footer Placeholder 4">
            <a:extLst>
              <a:ext uri="{FF2B5EF4-FFF2-40B4-BE49-F238E27FC236}">
                <a16:creationId xmlns:a16="http://schemas.microsoft.com/office/drawing/2014/main" id="{E12C0B33-F250-2545-87B7-C72738E7A1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5DC397-1BFF-BF43-8329-3BB601D999A6}"/>
              </a:ext>
            </a:extLst>
          </p:cNvPr>
          <p:cNvSpPr>
            <a:spLocks noGrp="1"/>
          </p:cNvSpPr>
          <p:nvPr>
            <p:ph type="sldNum" sz="quarter" idx="12"/>
          </p:nvPr>
        </p:nvSpPr>
        <p:spPr/>
        <p:txBody>
          <a:bodyPr/>
          <a:lstStyle/>
          <a:p>
            <a:fld id="{27960836-AE01-5F4F-9F7D-AD1C28DDD190}" type="slidenum">
              <a:rPr lang="en-US" smtClean="0"/>
              <a:t>‹#›</a:t>
            </a:fld>
            <a:endParaRPr lang="en-US"/>
          </a:p>
        </p:txBody>
      </p:sp>
    </p:spTree>
    <p:extLst>
      <p:ext uri="{BB962C8B-B14F-4D97-AF65-F5344CB8AC3E}">
        <p14:creationId xmlns:p14="http://schemas.microsoft.com/office/powerpoint/2010/main" val="19088175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le and Content">
    <p:bg>
      <p:bgRef idx="1001">
        <a:schemeClr val="bg1"/>
      </p:bgRef>
    </p:bg>
    <p:spTree>
      <p:nvGrpSpPr>
        <p:cNvPr id="1" name=""/>
        <p:cNvGrpSpPr/>
        <p:nvPr/>
      </p:nvGrpSpPr>
      <p:grpSpPr>
        <a:xfrm>
          <a:off x="0" y="0"/>
          <a:ext cx="0" cy="0"/>
          <a:chOff x="0" y="0"/>
          <a:chExt cx="0" cy="0"/>
        </a:xfrm>
      </p:grpSpPr>
      <p:sp>
        <p:nvSpPr>
          <p:cNvPr id="4" name="Rectangle 3"/>
          <p:cNvSpPr/>
          <p:nvPr userDrawn="1"/>
        </p:nvSpPr>
        <p:spPr bwMode="white">
          <a:xfrm>
            <a:off x="0" y="762001"/>
            <a:ext cx="12192000" cy="188913"/>
          </a:xfrm>
          <a:prstGeom prst="rect">
            <a:avLst/>
          </a:prstGeom>
          <a:solidFill>
            <a:schemeClr val="bg1"/>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latin typeface="Arial" pitchFamily="34" charset="0"/>
            </a:endParaRPr>
          </a:p>
        </p:txBody>
      </p:sp>
      <p:sp>
        <p:nvSpPr>
          <p:cNvPr id="5" name="Rectangle 4"/>
          <p:cNvSpPr/>
          <p:nvPr userDrawn="1"/>
        </p:nvSpPr>
        <p:spPr>
          <a:xfrm>
            <a:off x="670985" y="795338"/>
            <a:ext cx="11459633" cy="119062"/>
          </a:xfrm>
          <a:prstGeom prst="rect">
            <a:avLst/>
          </a:prstGeom>
          <a:solidFill>
            <a:schemeClr val="tx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latin typeface="Arial" pitchFamily="34" charset="0"/>
            </a:endParaRPr>
          </a:p>
        </p:txBody>
      </p:sp>
      <p:sp>
        <p:nvSpPr>
          <p:cNvPr id="6" name="Rectangle 5"/>
          <p:cNvSpPr/>
          <p:nvPr userDrawn="1"/>
        </p:nvSpPr>
        <p:spPr>
          <a:xfrm>
            <a:off x="61384" y="795338"/>
            <a:ext cx="548216" cy="119062"/>
          </a:xfrm>
          <a:prstGeom prst="rect">
            <a:avLst/>
          </a:prstGeom>
          <a:solidFill>
            <a:srgbClr val="FFD54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latin typeface="Arial" pitchFamily="34" charset="0"/>
            </a:endParaRPr>
          </a:p>
        </p:txBody>
      </p:sp>
      <p:sp>
        <p:nvSpPr>
          <p:cNvPr id="2" name="Title 1"/>
          <p:cNvSpPr>
            <a:spLocks noGrp="1"/>
          </p:cNvSpPr>
          <p:nvPr>
            <p:ph type="title"/>
          </p:nvPr>
        </p:nvSpPr>
        <p:spPr>
          <a:xfrm>
            <a:off x="304800" y="152400"/>
            <a:ext cx="11582400" cy="563562"/>
          </a:xfrm>
        </p:spPr>
        <p:txBody>
          <a:bodyPr>
            <a:noAutofit/>
          </a:bodyPr>
          <a:lstStyle>
            <a:lvl1pPr algn="l">
              <a:defRPr sz="2600" b="1" baseline="0">
                <a:solidFill>
                  <a:schemeClr val="tx2"/>
                </a:solidFill>
                <a:effectLst/>
                <a:latin typeface="Arial" pitchFamily="34" charset="0"/>
                <a:cs typeface="Arial" pitchFamily="34" charset="0"/>
              </a:defRPr>
            </a:lvl1pPr>
          </a:lstStyle>
          <a:p>
            <a:r>
              <a:rPr lang="en-US" dirty="0"/>
              <a:t>Click to edit Master title style</a:t>
            </a:r>
          </a:p>
        </p:txBody>
      </p:sp>
      <p:sp>
        <p:nvSpPr>
          <p:cNvPr id="3" name="Content Placeholder 2"/>
          <p:cNvSpPr>
            <a:spLocks noGrp="1"/>
          </p:cNvSpPr>
          <p:nvPr>
            <p:ph idx="1"/>
          </p:nvPr>
        </p:nvSpPr>
        <p:spPr>
          <a:xfrm>
            <a:off x="304800" y="1066800"/>
            <a:ext cx="11582400" cy="5105400"/>
          </a:xfrm>
        </p:spPr>
        <p:txBody>
          <a:bodyPr>
            <a:normAutofit/>
          </a:bodyPr>
          <a:lstStyle>
            <a:lvl1pPr>
              <a:spcBef>
                <a:spcPts val="200"/>
              </a:spcBef>
              <a:spcAft>
                <a:spcPts val="600"/>
              </a:spcAft>
              <a:buClr>
                <a:schemeClr val="accent6">
                  <a:lumMod val="50000"/>
                </a:schemeClr>
              </a:buClr>
              <a:buFont typeface="Wingdings" pitchFamily="2" charset="2"/>
              <a:buChar char="§"/>
              <a:defRPr sz="2400">
                <a:latin typeface="Arial" pitchFamily="34" charset="0"/>
                <a:cs typeface="Arial" pitchFamily="34" charset="0"/>
              </a:defRPr>
            </a:lvl1pPr>
            <a:lvl2pPr>
              <a:spcBef>
                <a:spcPts val="200"/>
              </a:spcBef>
              <a:spcAft>
                <a:spcPts val="600"/>
              </a:spcAft>
              <a:buClr>
                <a:srgbClr val="FFC000"/>
              </a:buClr>
              <a:buSzPct val="100000"/>
              <a:buFont typeface="Wingdings" pitchFamily="2" charset="2"/>
              <a:buChar char="§"/>
              <a:defRPr sz="2000">
                <a:latin typeface="Arial" pitchFamily="34" charset="0"/>
                <a:cs typeface="Arial" pitchFamily="34" charset="0"/>
              </a:defRPr>
            </a:lvl2pPr>
            <a:lvl3pPr>
              <a:spcBef>
                <a:spcPts val="200"/>
              </a:spcBef>
              <a:spcAft>
                <a:spcPts val="600"/>
              </a:spcAft>
              <a:buClr>
                <a:schemeClr val="accent2">
                  <a:lumMod val="75000"/>
                </a:schemeClr>
              </a:buClr>
              <a:buFont typeface="Wingdings" pitchFamily="2" charset="2"/>
              <a:buChar char="§"/>
              <a:defRPr sz="1800">
                <a:latin typeface="Arial" pitchFamily="34" charset="0"/>
                <a:cs typeface="Arial" pitchFamily="34" charset="0"/>
              </a:defRPr>
            </a:lvl3pPr>
            <a:lvl4pPr>
              <a:spcBef>
                <a:spcPts val="200"/>
              </a:spcBef>
              <a:spcAft>
                <a:spcPts val="600"/>
              </a:spcAft>
              <a:buClr>
                <a:schemeClr val="accent4">
                  <a:lumMod val="50000"/>
                </a:schemeClr>
              </a:buClr>
              <a:buFont typeface="Wingdings" pitchFamily="2" charset="2"/>
              <a:buChar char="§"/>
              <a:defRPr sz="1600">
                <a:latin typeface="Arial" pitchFamily="34" charset="0"/>
                <a:cs typeface="Arial" pitchFamily="34" charset="0"/>
              </a:defRPr>
            </a:lvl4pPr>
            <a:lvl5pPr>
              <a:spcBef>
                <a:spcPts val="200"/>
              </a:spcBef>
              <a:spcAft>
                <a:spcPts val="600"/>
              </a:spcAft>
              <a:buFont typeface="Wingdings" pitchFamily="2" charset="2"/>
              <a:buChar char="§"/>
              <a:defRPr sz="16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66771057"/>
      </p:ext>
    </p:extLst>
  </p:cSld>
  <p:clrMapOvr>
    <a:overrideClrMapping bg1="lt1" tx1="dk1" bg2="lt2" tx2="dk2" accent1="accent1" accent2="accent2" accent3="accent3" accent4="accent4" accent5="accent5" accent6="accent6" hlink="hlink" folHlink="folHlink"/>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4D877-696E-EF42-B4BE-8E3C3CC298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7DEA80-C232-9440-8545-C77EDBAF4B2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1A510D-07F9-ED4E-BCF3-994244F9967F}"/>
              </a:ext>
            </a:extLst>
          </p:cNvPr>
          <p:cNvSpPr>
            <a:spLocks noGrp="1"/>
          </p:cNvSpPr>
          <p:nvPr>
            <p:ph type="dt" sz="half" idx="10"/>
          </p:nvPr>
        </p:nvSpPr>
        <p:spPr/>
        <p:txBody>
          <a:bodyPr/>
          <a:lstStyle/>
          <a:p>
            <a:fld id="{C174B9DD-644D-814A-B204-37073589909D}" type="datetimeFigureOut">
              <a:rPr lang="en-US" smtClean="0"/>
              <a:t>6/14/19</a:t>
            </a:fld>
            <a:endParaRPr lang="en-US"/>
          </a:p>
        </p:txBody>
      </p:sp>
      <p:sp>
        <p:nvSpPr>
          <p:cNvPr id="5" name="Footer Placeholder 4">
            <a:extLst>
              <a:ext uri="{FF2B5EF4-FFF2-40B4-BE49-F238E27FC236}">
                <a16:creationId xmlns:a16="http://schemas.microsoft.com/office/drawing/2014/main" id="{2CE3B798-8079-2C46-9BD1-D54BCADF20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056D0E-EB0D-B746-9893-D167341F2658}"/>
              </a:ext>
            </a:extLst>
          </p:cNvPr>
          <p:cNvSpPr>
            <a:spLocks noGrp="1"/>
          </p:cNvSpPr>
          <p:nvPr>
            <p:ph type="sldNum" sz="quarter" idx="12"/>
          </p:nvPr>
        </p:nvSpPr>
        <p:spPr/>
        <p:txBody>
          <a:bodyPr/>
          <a:lstStyle/>
          <a:p>
            <a:fld id="{27960836-AE01-5F4F-9F7D-AD1C28DDD190}" type="slidenum">
              <a:rPr lang="en-US" smtClean="0"/>
              <a:t>‹#›</a:t>
            </a:fld>
            <a:endParaRPr lang="en-US"/>
          </a:p>
        </p:txBody>
      </p:sp>
    </p:spTree>
    <p:extLst>
      <p:ext uri="{BB962C8B-B14F-4D97-AF65-F5344CB8AC3E}">
        <p14:creationId xmlns:p14="http://schemas.microsoft.com/office/powerpoint/2010/main" val="26533913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B1FCA-4F23-A247-A0A0-966F1CFB8B6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7DEB5EE-12CD-E84C-A2EC-11C1580C127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2569A97-5CC0-3D4B-A603-D5C3A897AB5E}"/>
              </a:ext>
            </a:extLst>
          </p:cNvPr>
          <p:cNvSpPr>
            <a:spLocks noGrp="1"/>
          </p:cNvSpPr>
          <p:nvPr>
            <p:ph type="dt" sz="half" idx="10"/>
          </p:nvPr>
        </p:nvSpPr>
        <p:spPr/>
        <p:txBody>
          <a:bodyPr/>
          <a:lstStyle/>
          <a:p>
            <a:fld id="{C174B9DD-644D-814A-B204-37073589909D}" type="datetimeFigureOut">
              <a:rPr lang="en-US" smtClean="0"/>
              <a:t>6/14/19</a:t>
            </a:fld>
            <a:endParaRPr lang="en-US"/>
          </a:p>
        </p:txBody>
      </p:sp>
      <p:sp>
        <p:nvSpPr>
          <p:cNvPr id="5" name="Footer Placeholder 4">
            <a:extLst>
              <a:ext uri="{FF2B5EF4-FFF2-40B4-BE49-F238E27FC236}">
                <a16:creationId xmlns:a16="http://schemas.microsoft.com/office/drawing/2014/main" id="{0EE7E22E-1197-9B4C-B3FE-314426335E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062D79-73AB-134C-AD61-F593E46BA4DF}"/>
              </a:ext>
            </a:extLst>
          </p:cNvPr>
          <p:cNvSpPr>
            <a:spLocks noGrp="1"/>
          </p:cNvSpPr>
          <p:nvPr>
            <p:ph type="sldNum" sz="quarter" idx="12"/>
          </p:nvPr>
        </p:nvSpPr>
        <p:spPr/>
        <p:txBody>
          <a:bodyPr/>
          <a:lstStyle/>
          <a:p>
            <a:fld id="{27960836-AE01-5F4F-9F7D-AD1C28DDD190}" type="slidenum">
              <a:rPr lang="en-US" smtClean="0"/>
              <a:t>‹#›</a:t>
            </a:fld>
            <a:endParaRPr lang="en-US"/>
          </a:p>
        </p:txBody>
      </p:sp>
    </p:spTree>
    <p:extLst>
      <p:ext uri="{BB962C8B-B14F-4D97-AF65-F5344CB8AC3E}">
        <p14:creationId xmlns:p14="http://schemas.microsoft.com/office/powerpoint/2010/main" val="38252909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9E463-094F-5E4D-87B6-29421AA41E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DDAE44-4BC5-1542-8216-C890DB6C677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38CE64-9B57-5A48-9FE4-8F501222B00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1EA0C57-616B-4D4D-B5F7-38CC85CC76D4}"/>
              </a:ext>
            </a:extLst>
          </p:cNvPr>
          <p:cNvSpPr>
            <a:spLocks noGrp="1"/>
          </p:cNvSpPr>
          <p:nvPr>
            <p:ph type="dt" sz="half" idx="10"/>
          </p:nvPr>
        </p:nvSpPr>
        <p:spPr/>
        <p:txBody>
          <a:bodyPr/>
          <a:lstStyle/>
          <a:p>
            <a:fld id="{C174B9DD-644D-814A-B204-37073589909D}" type="datetimeFigureOut">
              <a:rPr lang="en-US" smtClean="0"/>
              <a:t>6/14/19</a:t>
            </a:fld>
            <a:endParaRPr lang="en-US"/>
          </a:p>
        </p:txBody>
      </p:sp>
      <p:sp>
        <p:nvSpPr>
          <p:cNvPr id="6" name="Footer Placeholder 5">
            <a:extLst>
              <a:ext uri="{FF2B5EF4-FFF2-40B4-BE49-F238E27FC236}">
                <a16:creationId xmlns:a16="http://schemas.microsoft.com/office/drawing/2014/main" id="{59EA2F24-3525-0E46-82FA-846BAA6955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9D8656-E933-D74F-ABF5-665928DDD32F}"/>
              </a:ext>
            </a:extLst>
          </p:cNvPr>
          <p:cNvSpPr>
            <a:spLocks noGrp="1"/>
          </p:cNvSpPr>
          <p:nvPr>
            <p:ph type="sldNum" sz="quarter" idx="12"/>
          </p:nvPr>
        </p:nvSpPr>
        <p:spPr/>
        <p:txBody>
          <a:bodyPr/>
          <a:lstStyle/>
          <a:p>
            <a:fld id="{27960836-AE01-5F4F-9F7D-AD1C28DDD190}" type="slidenum">
              <a:rPr lang="en-US" smtClean="0"/>
              <a:t>‹#›</a:t>
            </a:fld>
            <a:endParaRPr lang="en-US"/>
          </a:p>
        </p:txBody>
      </p:sp>
    </p:spTree>
    <p:extLst>
      <p:ext uri="{BB962C8B-B14F-4D97-AF65-F5344CB8AC3E}">
        <p14:creationId xmlns:p14="http://schemas.microsoft.com/office/powerpoint/2010/main" val="33875538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CD2F0-54FF-5B4E-8112-BC5B09BDD2D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6704224-0A14-144F-AB29-25C835358ED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E15D223-5356-8848-A354-15CC064D4BE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50D96D-B5BF-774E-91BB-24100EAE478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41292DA-C1B7-E04F-AA47-EEC23AF684A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266E665-D081-164A-A736-F657EC91E7FF}"/>
              </a:ext>
            </a:extLst>
          </p:cNvPr>
          <p:cNvSpPr>
            <a:spLocks noGrp="1"/>
          </p:cNvSpPr>
          <p:nvPr>
            <p:ph type="dt" sz="half" idx="10"/>
          </p:nvPr>
        </p:nvSpPr>
        <p:spPr/>
        <p:txBody>
          <a:bodyPr/>
          <a:lstStyle/>
          <a:p>
            <a:fld id="{C174B9DD-644D-814A-B204-37073589909D}" type="datetimeFigureOut">
              <a:rPr lang="en-US" smtClean="0"/>
              <a:t>6/14/19</a:t>
            </a:fld>
            <a:endParaRPr lang="en-US"/>
          </a:p>
        </p:txBody>
      </p:sp>
      <p:sp>
        <p:nvSpPr>
          <p:cNvPr id="8" name="Footer Placeholder 7">
            <a:extLst>
              <a:ext uri="{FF2B5EF4-FFF2-40B4-BE49-F238E27FC236}">
                <a16:creationId xmlns:a16="http://schemas.microsoft.com/office/drawing/2014/main" id="{CD319266-48CD-ED4E-8AA2-D9C35D50C40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890C14F-941F-7846-8BEA-AB87C6008F0E}"/>
              </a:ext>
            </a:extLst>
          </p:cNvPr>
          <p:cNvSpPr>
            <a:spLocks noGrp="1"/>
          </p:cNvSpPr>
          <p:nvPr>
            <p:ph type="sldNum" sz="quarter" idx="12"/>
          </p:nvPr>
        </p:nvSpPr>
        <p:spPr/>
        <p:txBody>
          <a:bodyPr/>
          <a:lstStyle/>
          <a:p>
            <a:fld id="{27960836-AE01-5F4F-9F7D-AD1C28DDD190}" type="slidenum">
              <a:rPr lang="en-US" smtClean="0"/>
              <a:t>‹#›</a:t>
            </a:fld>
            <a:endParaRPr lang="en-US"/>
          </a:p>
        </p:txBody>
      </p:sp>
    </p:spTree>
    <p:extLst>
      <p:ext uri="{BB962C8B-B14F-4D97-AF65-F5344CB8AC3E}">
        <p14:creationId xmlns:p14="http://schemas.microsoft.com/office/powerpoint/2010/main" val="35018526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FE4F5-E302-8B41-900F-116A3E32F88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88F0191-6BA2-1842-8ED8-BFB88A8337EA}"/>
              </a:ext>
            </a:extLst>
          </p:cNvPr>
          <p:cNvSpPr>
            <a:spLocks noGrp="1"/>
          </p:cNvSpPr>
          <p:nvPr>
            <p:ph type="dt" sz="half" idx="10"/>
          </p:nvPr>
        </p:nvSpPr>
        <p:spPr/>
        <p:txBody>
          <a:bodyPr/>
          <a:lstStyle/>
          <a:p>
            <a:fld id="{C174B9DD-644D-814A-B204-37073589909D}" type="datetimeFigureOut">
              <a:rPr lang="en-US" smtClean="0"/>
              <a:t>6/14/19</a:t>
            </a:fld>
            <a:endParaRPr lang="en-US"/>
          </a:p>
        </p:txBody>
      </p:sp>
      <p:sp>
        <p:nvSpPr>
          <p:cNvPr id="4" name="Footer Placeholder 3">
            <a:extLst>
              <a:ext uri="{FF2B5EF4-FFF2-40B4-BE49-F238E27FC236}">
                <a16:creationId xmlns:a16="http://schemas.microsoft.com/office/drawing/2014/main" id="{827D2EED-8F3D-464D-8D39-A109DD15153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DD99EA1-76B6-3E42-93C4-49A5AC58FDB9}"/>
              </a:ext>
            </a:extLst>
          </p:cNvPr>
          <p:cNvSpPr>
            <a:spLocks noGrp="1"/>
          </p:cNvSpPr>
          <p:nvPr>
            <p:ph type="sldNum" sz="quarter" idx="12"/>
          </p:nvPr>
        </p:nvSpPr>
        <p:spPr/>
        <p:txBody>
          <a:bodyPr/>
          <a:lstStyle/>
          <a:p>
            <a:fld id="{27960836-AE01-5F4F-9F7D-AD1C28DDD190}" type="slidenum">
              <a:rPr lang="en-US" smtClean="0"/>
              <a:t>‹#›</a:t>
            </a:fld>
            <a:endParaRPr lang="en-US"/>
          </a:p>
        </p:txBody>
      </p:sp>
    </p:spTree>
    <p:extLst>
      <p:ext uri="{BB962C8B-B14F-4D97-AF65-F5344CB8AC3E}">
        <p14:creationId xmlns:p14="http://schemas.microsoft.com/office/powerpoint/2010/main" val="42313397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A90ABD-29D7-4B48-AD66-052A8E6A04E2}"/>
              </a:ext>
            </a:extLst>
          </p:cNvPr>
          <p:cNvSpPr>
            <a:spLocks noGrp="1"/>
          </p:cNvSpPr>
          <p:nvPr>
            <p:ph type="dt" sz="half" idx="10"/>
          </p:nvPr>
        </p:nvSpPr>
        <p:spPr/>
        <p:txBody>
          <a:bodyPr/>
          <a:lstStyle/>
          <a:p>
            <a:fld id="{C174B9DD-644D-814A-B204-37073589909D}" type="datetimeFigureOut">
              <a:rPr lang="en-US" smtClean="0"/>
              <a:t>6/14/19</a:t>
            </a:fld>
            <a:endParaRPr lang="en-US"/>
          </a:p>
        </p:txBody>
      </p:sp>
      <p:sp>
        <p:nvSpPr>
          <p:cNvPr id="3" name="Footer Placeholder 2">
            <a:extLst>
              <a:ext uri="{FF2B5EF4-FFF2-40B4-BE49-F238E27FC236}">
                <a16:creationId xmlns:a16="http://schemas.microsoft.com/office/drawing/2014/main" id="{D0187E70-74FC-7D45-83DC-28E7B7559B0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E5CD20D-0C00-3F4C-BC53-46658EB2E49D}"/>
              </a:ext>
            </a:extLst>
          </p:cNvPr>
          <p:cNvSpPr>
            <a:spLocks noGrp="1"/>
          </p:cNvSpPr>
          <p:nvPr>
            <p:ph type="sldNum" sz="quarter" idx="12"/>
          </p:nvPr>
        </p:nvSpPr>
        <p:spPr/>
        <p:txBody>
          <a:bodyPr/>
          <a:lstStyle/>
          <a:p>
            <a:fld id="{27960836-AE01-5F4F-9F7D-AD1C28DDD190}" type="slidenum">
              <a:rPr lang="en-US" smtClean="0"/>
              <a:t>‹#›</a:t>
            </a:fld>
            <a:endParaRPr lang="en-US"/>
          </a:p>
        </p:txBody>
      </p:sp>
    </p:spTree>
    <p:extLst>
      <p:ext uri="{BB962C8B-B14F-4D97-AF65-F5344CB8AC3E}">
        <p14:creationId xmlns:p14="http://schemas.microsoft.com/office/powerpoint/2010/main" val="23835161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978CD-E1F6-0048-A43B-449CB59F1A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E4DA3C5-2A20-7647-9F78-65DD1AD805A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D44D8DD-1FE4-6D4D-94B3-E66C965160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17CE915-C99E-DF4B-8F97-785C187DA207}"/>
              </a:ext>
            </a:extLst>
          </p:cNvPr>
          <p:cNvSpPr>
            <a:spLocks noGrp="1"/>
          </p:cNvSpPr>
          <p:nvPr>
            <p:ph type="dt" sz="half" idx="10"/>
          </p:nvPr>
        </p:nvSpPr>
        <p:spPr/>
        <p:txBody>
          <a:bodyPr/>
          <a:lstStyle/>
          <a:p>
            <a:fld id="{C174B9DD-644D-814A-B204-37073589909D}" type="datetimeFigureOut">
              <a:rPr lang="en-US" smtClean="0"/>
              <a:t>6/14/19</a:t>
            </a:fld>
            <a:endParaRPr lang="en-US"/>
          </a:p>
        </p:txBody>
      </p:sp>
      <p:sp>
        <p:nvSpPr>
          <p:cNvPr id="6" name="Footer Placeholder 5">
            <a:extLst>
              <a:ext uri="{FF2B5EF4-FFF2-40B4-BE49-F238E27FC236}">
                <a16:creationId xmlns:a16="http://schemas.microsoft.com/office/drawing/2014/main" id="{5A3ED353-8C06-1B40-B92B-2CDA613705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0D3F1C-6FF5-2A4F-A5BD-F4B9444374BE}"/>
              </a:ext>
            </a:extLst>
          </p:cNvPr>
          <p:cNvSpPr>
            <a:spLocks noGrp="1"/>
          </p:cNvSpPr>
          <p:nvPr>
            <p:ph type="sldNum" sz="quarter" idx="12"/>
          </p:nvPr>
        </p:nvSpPr>
        <p:spPr/>
        <p:txBody>
          <a:bodyPr/>
          <a:lstStyle/>
          <a:p>
            <a:fld id="{27960836-AE01-5F4F-9F7D-AD1C28DDD190}" type="slidenum">
              <a:rPr lang="en-US" smtClean="0"/>
              <a:t>‹#›</a:t>
            </a:fld>
            <a:endParaRPr lang="en-US"/>
          </a:p>
        </p:txBody>
      </p:sp>
    </p:spTree>
    <p:extLst>
      <p:ext uri="{BB962C8B-B14F-4D97-AF65-F5344CB8AC3E}">
        <p14:creationId xmlns:p14="http://schemas.microsoft.com/office/powerpoint/2010/main" val="23472198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13222-7D73-9344-BE74-CF889FD064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D55731-DF4E-074F-94D0-C465DE6E7D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FB49BE3-3DA7-3F43-9C47-5C2104C173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16180D4-F33E-4B46-A9B1-BC33371E576D}"/>
              </a:ext>
            </a:extLst>
          </p:cNvPr>
          <p:cNvSpPr>
            <a:spLocks noGrp="1"/>
          </p:cNvSpPr>
          <p:nvPr>
            <p:ph type="dt" sz="half" idx="10"/>
          </p:nvPr>
        </p:nvSpPr>
        <p:spPr/>
        <p:txBody>
          <a:bodyPr/>
          <a:lstStyle/>
          <a:p>
            <a:fld id="{C174B9DD-644D-814A-B204-37073589909D}" type="datetimeFigureOut">
              <a:rPr lang="en-US" smtClean="0"/>
              <a:t>6/14/19</a:t>
            </a:fld>
            <a:endParaRPr lang="en-US"/>
          </a:p>
        </p:txBody>
      </p:sp>
      <p:sp>
        <p:nvSpPr>
          <p:cNvPr id="6" name="Footer Placeholder 5">
            <a:extLst>
              <a:ext uri="{FF2B5EF4-FFF2-40B4-BE49-F238E27FC236}">
                <a16:creationId xmlns:a16="http://schemas.microsoft.com/office/drawing/2014/main" id="{13D822E1-1E60-B346-9304-29FF2F8145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FCE50A-7436-CE45-A003-C55EBA2A0C67}"/>
              </a:ext>
            </a:extLst>
          </p:cNvPr>
          <p:cNvSpPr>
            <a:spLocks noGrp="1"/>
          </p:cNvSpPr>
          <p:nvPr>
            <p:ph type="sldNum" sz="quarter" idx="12"/>
          </p:nvPr>
        </p:nvSpPr>
        <p:spPr/>
        <p:txBody>
          <a:bodyPr/>
          <a:lstStyle/>
          <a:p>
            <a:fld id="{27960836-AE01-5F4F-9F7D-AD1C28DDD190}" type="slidenum">
              <a:rPr lang="en-US" smtClean="0"/>
              <a:t>‹#›</a:t>
            </a:fld>
            <a:endParaRPr lang="en-US"/>
          </a:p>
        </p:txBody>
      </p:sp>
    </p:spTree>
    <p:extLst>
      <p:ext uri="{BB962C8B-B14F-4D97-AF65-F5344CB8AC3E}">
        <p14:creationId xmlns:p14="http://schemas.microsoft.com/office/powerpoint/2010/main" val="31548930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CDEA5-B847-5A41-A40A-FED5EBAA7E2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F78D93-D995-2E4A-A206-BC4C4818B33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3241A4-1584-9A4F-B1E6-4A5A6851E4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74B9DD-644D-814A-B204-37073589909D}" type="datetimeFigureOut">
              <a:rPr lang="en-US" smtClean="0"/>
              <a:t>6/14/19</a:t>
            </a:fld>
            <a:endParaRPr lang="en-US"/>
          </a:p>
        </p:txBody>
      </p:sp>
      <p:sp>
        <p:nvSpPr>
          <p:cNvPr id="5" name="Footer Placeholder 4">
            <a:extLst>
              <a:ext uri="{FF2B5EF4-FFF2-40B4-BE49-F238E27FC236}">
                <a16:creationId xmlns:a16="http://schemas.microsoft.com/office/drawing/2014/main" id="{2D13BD5E-33DF-1946-96CC-8E89AB2EDD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D740F1C-4548-5F4F-B90A-0F15597F44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960836-AE01-5F4F-9F7D-AD1C28DDD190}" type="slidenum">
              <a:rPr lang="en-US" smtClean="0"/>
              <a:t>‹#›</a:t>
            </a:fld>
            <a:endParaRPr lang="en-US"/>
          </a:p>
        </p:txBody>
      </p:sp>
    </p:spTree>
    <p:extLst>
      <p:ext uri="{BB962C8B-B14F-4D97-AF65-F5344CB8AC3E}">
        <p14:creationId xmlns:p14="http://schemas.microsoft.com/office/powerpoint/2010/main" val="6792321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17.jpe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24.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2.xml"/><Relationship Id="rId5" Type="http://schemas.openxmlformats.org/officeDocument/2006/relationships/image" Target="../media/image30.png"/><Relationship Id="rId4" Type="http://schemas.openxmlformats.org/officeDocument/2006/relationships/image" Target="../media/image29.emf"/></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4.png"/><Relationship Id="rId7" Type="http://schemas.openxmlformats.org/officeDocument/2006/relationships/image" Target="../media/image44.pn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4.svg"/></Relationships>
</file>

<file path=ppt/slides/_rels/slide23.xml.rels><?xml version="1.0" encoding="UTF-8" standalone="yes"?>
<Relationships xmlns="http://schemas.openxmlformats.org/package/2006/relationships"><Relationship Id="rId2" Type="http://schemas.openxmlformats.org/officeDocument/2006/relationships/image" Target="../media/image45.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image" Target="../media/image51.tiff"/><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4.tiff"/><Relationship Id="rId7" Type="http://schemas.openxmlformats.org/officeDocument/2006/relationships/image" Target="../media/image56.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55.emf"/><Relationship Id="rId10" Type="http://schemas.openxmlformats.org/officeDocument/2006/relationships/image" Target="../media/image44.svg"/><Relationship Id="rId4" Type="http://schemas.openxmlformats.org/officeDocument/2006/relationships/image" Target="../media/image18.png"/><Relationship Id="rId9" Type="http://schemas.openxmlformats.org/officeDocument/2006/relationships/image" Target="../media/image43.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63.tiff"/><Relationship Id="rId3" Type="http://schemas.openxmlformats.org/officeDocument/2006/relationships/image" Target="../media/image59.jpeg"/><Relationship Id="rId7" Type="http://schemas.openxmlformats.org/officeDocument/2006/relationships/image" Target="../media/image1.tiff"/><Relationship Id="rId12" Type="http://schemas.openxmlformats.org/officeDocument/2006/relationships/image" Target="../media/image67.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62.tiff"/><Relationship Id="rId11" Type="http://schemas.openxmlformats.org/officeDocument/2006/relationships/image" Target="../media/image66.tiff"/><Relationship Id="rId5" Type="http://schemas.openxmlformats.org/officeDocument/2006/relationships/image" Target="../media/image61.tiff"/><Relationship Id="rId10" Type="http://schemas.openxmlformats.org/officeDocument/2006/relationships/image" Target="../media/image65.tiff"/><Relationship Id="rId4" Type="http://schemas.openxmlformats.org/officeDocument/2006/relationships/image" Target="../media/image60.jpeg"/><Relationship Id="rId9" Type="http://schemas.openxmlformats.org/officeDocument/2006/relationships/image" Target="../media/image64.pn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9.emf"/><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EF46B-DC3B-214B-8666-1C24E3CC6F4A}"/>
              </a:ext>
            </a:extLst>
          </p:cNvPr>
          <p:cNvSpPr>
            <a:spLocks noGrp="1"/>
          </p:cNvSpPr>
          <p:nvPr>
            <p:ph type="ctrTitle"/>
          </p:nvPr>
        </p:nvSpPr>
        <p:spPr>
          <a:xfrm>
            <a:off x="0" y="1122363"/>
            <a:ext cx="12192000" cy="1475528"/>
          </a:xfrm>
        </p:spPr>
        <p:txBody>
          <a:bodyPr>
            <a:normAutofit fontScale="90000"/>
          </a:bodyPr>
          <a:lstStyle/>
          <a:p>
            <a:r>
              <a:rPr lang="en-US" b="1" dirty="0">
                <a:latin typeface="American Typewriter" panose="02090604020004020304" pitchFamily="18" charset="77"/>
              </a:rPr>
              <a:t>Microbiome Analysis</a:t>
            </a:r>
          </a:p>
        </p:txBody>
      </p:sp>
      <p:sp>
        <p:nvSpPr>
          <p:cNvPr id="3" name="Subtitle 2">
            <a:extLst>
              <a:ext uri="{FF2B5EF4-FFF2-40B4-BE49-F238E27FC236}">
                <a16:creationId xmlns:a16="http://schemas.microsoft.com/office/drawing/2014/main" id="{8DA14614-0281-674D-AC32-C496C0BD7E5E}"/>
              </a:ext>
            </a:extLst>
          </p:cNvPr>
          <p:cNvSpPr>
            <a:spLocks noGrp="1"/>
          </p:cNvSpPr>
          <p:nvPr>
            <p:ph type="subTitle" idx="1"/>
          </p:nvPr>
        </p:nvSpPr>
        <p:spPr/>
        <p:txBody>
          <a:bodyPr/>
          <a:lstStyle/>
          <a:p>
            <a:r>
              <a:rPr lang="en-US" dirty="0">
                <a:latin typeface="American Typewriter" panose="02090604020004020304" pitchFamily="18" charset="77"/>
              </a:rPr>
              <a:t>Nicholas Chia</a:t>
            </a:r>
          </a:p>
          <a:p>
            <a:r>
              <a:rPr lang="en-US" dirty="0">
                <a:latin typeface="American Typewriter" panose="02090604020004020304" pitchFamily="18" charset="77"/>
              </a:rPr>
              <a:t>Center for Individualized Medicine</a:t>
            </a:r>
          </a:p>
          <a:p>
            <a:r>
              <a:rPr lang="en-US" dirty="0">
                <a:latin typeface="American Typewriter" panose="02090604020004020304" pitchFamily="18" charset="77"/>
              </a:rPr>
              <a:t>Mayo Clinic</a:t>
            </a:r>
          </a:p>
        </p:txBody>
      </p:sp>
      <p:pic>
        <p:nvPicPr>
          <p:cNvPr id="4" name="Picture 3">
            <a:extLst>
              <a:ext uri="{FF2B5EF4-FFF2-40B4-BE49-F238E27FC236}">
                <a16:creationId xmlns:a16="http://schemas.microsoft.com/office/drawing/2014/main" id="{2A8FCBC0-2354-224D-B6C4-6EF2C2867933}"/>
              </a:ext>
            </a:extLst>
          </p:cNvPr>
          <p:cNvPicPr>
            <a:picLocks noChangeAspect="1"/>
          </p:cNvPicPr>
          <p:nvPr/>
        </p:nvPicPr>
        <p:blipFill>
          <a:blip r:embed="rId2"/>
          <a:stretch>
            <a:fillRect/>
          </a:stretch>
        </p:blipFill>
        <p:spPr>
          <a:xfrm>
            <a:off x="3346609" y="5104209"/>
            <a:ext cx="1270000" cy="1422400"/>
          </a:xfrm>
          <a:prstGeom prst="rect">
            <a:avLst/>
          </a:prstGeom>
        </p:spPr>
      </p:pic>
      <p:pic>
        <p:nvPicPr>
          <p:cNvPr id="5" name="Picture 4">
            <a:extLst>
              <a:ext uri="{FF2B5EF4-FFF2-40B4-BE49-F238E27FC236}">
                <a16:creationId xmlns:a16="http://schemas.microsoft.com/office/drawing/2014/main" id="{C03BBF71-8DB6-0545-835D-05FE20E147C1}"/>
              </a:ext>
            </a:extLst>
          </p:cNvPr>
          <p:cNvPicPr>
            <a:picLocks noChangeAspect="1"/>
          </p:cNvPicPr>
          <p:nvPr/>
        </p:nvPicPr>
        <p:blipFill>
          <a:blip r:embed="rId3"/>
          <a:stretch>
            <a:fillRect/>
          </a:stretch>
        </p:blipFill>
        <p:spPr>
          <a:xfrm>
            <a:off x="4728584" y="5257800"/>
            <a:ext cx="4843533" cy="1004147"/>
          </a:xfrm>
          <a:prstGeom prst="rect">
            <a:avLst/>
          </a:prstGeom>
        </p:spPr>
      </p:pic>
    </p:spTree>
    <p:extLst>
      <p:ext uri="{BB962C8B-B14F-4D97-AF65-F5344CB8AC3E}">
        <p14:creationId xmlns:p14="http://schemas.microsoft.com/office/powerpoint/2010/main" val="334685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1805"/>
            <a:ext cx="12191999" cy="1066800"/>
          </a:xfrm>
        </p:spPr>
        <p:txBody>
          <a:bodyPr>
            <a:normAutofit/>
          </a:bodyPr>
          <a:lstStyle/>
          <a:p>
            <a:pPr algn="ctr"/>
            <a:r>
              <a:rPr lang="en-US" sz="3600" dirty="0">
                <a:latin typeface="Comic Sans MS"/>
                <a:cs typeface="Comic Sans MS"/>
              </a:rPr>
              <a:t>Outline of Community Metabolic Modeling</a:t>
            </a:r>
          </a:p>
        </p:txBody>
      </p:sp>
      <p:sp>
        <p:nvSpPr>
          <p:cNvPr id="3" name="Slide Number Placeholder 2"/>
          <p:cNvSpPr>
            <a:spLocks noGrp="1"/>
          </p:cNvSpPr>
          <p:nvPr>
            <p:ph type="sldNum" sz="quarter" idx="12"/>
          </p:nvPr>
        </p:nvSpPr>
        <p:spPr/>
        <p:txBody>
          <a:bodyPr/>
          <a:lstStyle/>
          <a:p>
            <a:pPr>
              <a:defRPr/>
            </a:pPr>
            <a:fld id="{B718ADDB-BC7C-7640-BD43-541CB55B0A4F}" type="slidenum">
              <a:rPr lang="en-US" smtClean="0"/>
              <a:pPr>
                <a:defRPr/>
              </a:pPr>
              <a:t>10</a:t>
            </a:fld>
            <a:endParaRPr lang="en-US" dirty="0"/>
          </a:p>
        </p:txBody>
      </p:sp>
      <p:sp>
        <p:nvSpPr>
          <p:cNvPr id="5" name="TextBox 4"/>
          <p:cNvSpPr txBox="1"/>
          <p:nvPr/>
        </p:nvSpPr>
        <p:spPr>
          <a:xfrm>
            <a:off x="6553200" y="762001"/>
            <a:ext cx="4038600" cy="430887"/>
          </a:xfrm>
          <a:prstGeom prst="rect">
            <a:avLst/>
          </a:prstGeom>
          <a:noFill/>
        </p:spPr>
        <p:txBody>
          <a:bodyPr wrap="square" rtlCol="0">
            <a:spAutoFit/>
          </a:bodyPr>
          <a:lstStyle/>
          <a:p>
            <a:pPr algn="r"/>
            <a:r>
              <a:rPr lang="en-US" sz="1100" dirty="0">
                <a:solidFill>
                  <a:srgbClr val="000000"/>
                </a:solidFill>
              </a:rPr>
              <a:t>M. Mundy et all., (2017) Bioinformatics; </a:t>
            </a:r>
          </a:p>
          <a:p>
            <a:pPr algn="r"/>
            <a:r>
              <a:rPr lang="en-US" sz="1100" dirty="0">
                <a:solidFill>
                  <a:prstClr val="black"/>
                </a:solidFill>
                <a:latin typeface="Arial"/>
              </a:rPr>
              <a:t>M. Benedict et al., (2014) PLOS </a:t>
            </a:r>
            <a:r>
              <a:rPr lang="en-US" sz="1100" dirty="0" err="1">
                <a:solidFill>
                  <a:prstClr val="black"/>
                </a:solidFill>
                <a:latin typeface="Arial"/>
              </a:rPr>
              <a:t>CompBio</a:t>
            </a:r>
            <a:r>
              <a:rPr lang="en-US" sz="1100" dirty="0">
                <a:solidFill>
                  <a:prstClr val="black"/>
                </a:solidFill>
                <a:latin typeface="Arial"/>
              </a:rPr>
              <a:t> </a:t>
            </a:r>
          </a:p>
        </p:txBody>
      </p:sp>
      <p:sp>
        <p:nvSpPr>
          <p:cNvPr id="6" name="TextBox 5"/>
          <p:cNvSpPr txBox="1"/>
          <p:nvPr/>
        </p:nvSpPr>
        <p:spPr>
          <a:xfrm>
            <a:off x="2438400" y="3124200"/>
            <a:ext cx="2057400" cy="369332"/>
          </a:xfrm>
          <a:prstGeom prst="rect">
            <a:avLst/>
          </a:prstGeom>
          <a:noFill/>
        </p:spPr>
        <p:txBody>
          <a:bodyPr wrap="square" rtlCol="0">
            <a:spAutoFit/>
          </a:bodyPr>
          <a:lstStyle/>
          <a:p>
            <a:pPr algn="ctr"/>
            <a:r>
              <a:rPr lang="en-US" dirty="0"/>
              <a:t>OTU profile</a:t>
            </a:r>
          </a:p>
        </p:txBody>
      </p:sp>
      <p:pic>
        <p:nvPicPr>
          <p:cNvPr id="7" name="Content Placeholder 4"/>
          <p:cNvPicPr>
            <a:picLocks noChangeAspect="1"/>
          </p:cNvPicPr>
          <p:nvPr/>
        </p:nvPicPr>
        <p:blipFill>
          <a:blip r:embed="rId2" cstate="screen">
            <a:extLst>
              <a:ext uri="{28A0092B-C50C-407E-A947-70E740481C1C}">
                <a14:useLocalDpi xmlns:a14="http://schemas.microsoft.com/office/drawing/2010/main"/>
              </a:ext>
            </a:extLst>
          </a:blip>
          <a:srcRect l="-8721" r="-8721"/>
          <a:stretch>
            <a:fillRect/>
          </a:stretch>
        </p:blipFill>
        <p:spPr>
          <a:xfrm>
            <a:off x="1837268" y="1295400"/>
            <a:ext cx="3239513" cy="1828800"/>
          </a:xfrm>
          <a:prstGeom prst="rect">
            <a:avLst/>
          </a:prstGeom>
        </p:spPr>
      </p:pic>
      <p:pic>
        <p:nvPicPr>
          <p:cNvPr id="8" name="Picture 7" descr="Screen Shot 2017-05-04 at 9.22.25 A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830162" y="1143000"/>
            <a:ext cx="2628038" cy="1524000"/>
          </a:xfrm>
          <a:prstGeom prst="rect">
            <a:avLst/>
          </a:prstGeom>
        </p:spPr>
      </p:pic>
      <p:sp>
        <p:nvSpPr>
          <p:cNvPr id="9" name="Left Arrow 8"/>
          <p:cNvSpPr/>
          <p:nvPr/>
        </p:nvSpPr>
        <p:spPr>
          <a:xfrm rot="10800000">
            <a:off x="4819162" y="1990609"/>
            <a:ext cx="629138" cy="495215"/>
          </a:xfrm>
          <a:prstGeom prst="leftArrow">
            <a:avLst/>
          </a:prstGeom>
          <a:solidFill>
            <a:srgbClr val="FF0000"/>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5791200" y="3091934"/>
            <a:ext cx="2667000" cy="369332"/>
          </a:xfrm>
          <a:prstGeom prst="rect">
            <a:avLst/>
          </a:prstGeom>
          <a:noFill/>
        </p:spPr>
        <p:txBody>
          <a:bodyPr wrap="square" rtlCol="0">
            <a:spAutoFit/>
          </a:bodyPr>
          <a:lstStyle/>
          <a:p>
            <a:pPr algn="ctr"/>
            <a:r>
              <a:rPr lang="en-US" dirty="0"/>
              <a:t>Metabolic Model Building</a:t>
            </a:r>
          </a:p>
        </p:txBody>
      </p:sp>
      <p:sp>
        <p:nvSpPr>
          <p:cNvPr id="30" name="Bent Arrow 29"/>
          <p:cNvSpPr/>
          <p:nvPr/>
        </p:nvSpPr>
        <p:spPr bwMode="auto">
          <a:xfrm rot="5400000">
            <a:off x="8863232" y="2347576"/>
            <a:ext cx="1359932" cy="931980"/>
          </a:xfrm>
          <a:prstGeom prst="bentArrow">
            <a:avLst/>
          </a:prstGeom>
          <a:solidFill>
            <a:srgbClr val="FF0000"/>
          </a:solidFill>
          <a:ln w="254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a:latin typeface="Arial" charset="0"/>
              <a:cs typeface="Arial" charset="0"/>
            </a:endParaRPr>
          </a:p>
        </p:txBody>
      </p:sp>
      <p:sp>
        <p:nvSpPr>
          <p:cNvPr id="25" name="Left Arrow 24"/>
          <p:cNvSpPr/>
          <p:nvPr/>
        </p:nvSpPr>
        <p:spPr>
          <a:xfrm>
            <a:off x="5895903" y="4665165"/>
            <a:ext cx="629138" cy="495215"/>
          </a:xfrm>
          <a:prstGeom prst="leftArrow">
            <a:avLst/>
          </a:prstGeom>
          <a:solidFill>
            <a:srgbClr val="FF0000"/>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1" name="Group 30"/>
          <p:cNvGrpSpPr/>
          <p:nvPr/>
        </p:nvGrpSpPr>
        <p:grpSpPr>
          <a:xfrm>
            <a:off x="3686103" y="3941180"/>
            <a:ext cx="2231021" cy="2154821"/>
            <a:chOff x="4038600" y="3581400"/>
            <a:chExt cx="2231021" cy="2154821"/>
          </a:xfrm>
        </p:grpSpPr>
        <p:sp>
          <p:nvSpPr>
            <p:cNvPr id="32" name="Oval 31"/>
            <p:cNvSpPr/>
            <p:nvPr/>
          </p:nvSpPr>
          <p:spPr>
            <a:xfrm>
              <a:off x="4038600" y="3581400"/>
              <a:ext cx="2154821" cy="2154821"/>
            </a:xfrm>
            <a:prstGeom prst="ellipse">
              <a:avLst/>
            </a:prstGeom>
            <a:solidFill>
              <a:schemeClr val="accent1">
                <a:alpha val="28000"/>
              </a:schemeClr>
            </a:solidFill>
            <a:ln>
              <a:solidFill>
                <a:schemeClr val="bg1">
                  <a:alpha val="3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a:endParaRPr>
            </a:p>
          </p:txBody>
        </p:sp>
        <p:sp>
          <p:nvSpPr>
            <p:cNvPr id="33" name="Freeform 32"/>
            <p:cNvSpPr>
              <a:spLocks/>
            </p:cNvSpPr>
            <p:nvPr/>
          </p:nvSpPr>
          <p:spPr bwMode="auto">
            <a:xfrm>
              <a:off x="5220624" y="4661372"/>
              <a:ext cx="209550" cy="233363"/>
            </a:xfrm>
            <a:custGeom>
              <a:avLst/>
              <a:gdLst>
                <a:gd name="T0" fmla="*/ 0 w 132"/>
                <a:gd name="T1" fmla="*/ 147 h 147"/>
                <a:gd name="T2" fmla="*/ 66 w 132"/>
                <a:gd name="T3" fmla="*/ 0 h 147"/>
                <a:gd name="T4" fmla="*/ 132 w 132"/>
                <a:gd name="T5" fmla="*/ 147 h 147"/>
                <a:gd name="T6" fmla="*/ 0 w 132"/>
                <a:gd name="T7" fmla="*/ 147 h 147"/>
              </a:gdLst>
              <a:ahLst/>
              <a:cxnLst>
                <a:cxn ang="0">
                  <a:pos x="T0" y="T1"/>
                </a:cxn>
                <a:cxn ang="0">
                  <a:pos x="T2" y="T3"/>
                </a:cxn>
                <a:cxn ang="0">
                  <a:pos x="T4" y="T5"/>
                </a:cxn>
                <a:cxn ang="0">
                  <a:pos x="T6" y="T7"/>
                </a:cxn>
              </a:cxnLst>
              <a:rect l="0" t="0" r="r" b="b"/>
              <a:pathLst>
                <a:path w="132" h="147">
                  <a:moveTo>
                    <a:pt x="0" y="147"/>
                  </a:moveTo>
                  <a:lnTo>
                    <a:pt x="66" y="0"/>
                  </a:lnTo>
                  <a:lnTo>
                    <a:pt x="132" y="147"/>
                  </a:lnTo>
                  <a:lnTo>
                    <a:pt x="0" y="147"/>
                  </a:lnTo>
                  <a:close/>
                </a:path>
              </a:pathLst>
            </a:custGeom>
            <a:solidFill>
              <a:srgbClr val="FC05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a:endParaRPr>
            </a:p>
          </p:txBody>
        </p:sp>
        <p:sp>
          <p:nvSpPr>
            <p:cNvPr id="34" name="Freeform 16"/>
            <p:cNvSpPr>
              <a:spLocks/>
            </p:cNvSpPr>
            <p:nvPr/>
          </p:nvSpPr>
          <p:spPr bwMode="auto">
            <a:xfrm>
              <a:off x="5295630" y="4329817"/>
              <a:ext cx="200025" cy="198438"/>
            </a:xfrm>
            <a:custGeom>
              <a:avLst/>
              <a:gdLst>
                <a:gd name="T0" fmla="*/ 64 w 126"/>
                <a:gd name="T1" fmla="*/ 64 h 125"/>
                <a:gd name="T2" fmla="*/ 64 w 126"/>
                <a:gd name="T3" fmla="*/ 0 h 125"/>
                <a:gd name="T4" fmla="*/ 0 w 126"/>
                <a:gd name="T5" fmla="*/ 0 h 125"/>
                <a:gd name="T6" fmla="*/ 0 w 126"/>
                <a:gd name="T7" fmla="*/ 125 h 125"/>
                <a:gd name="T8" fmla="*/ 126 w 126"/>
                <a:gd name="T9" fmla="*/ 125 h 125"/>
                <a:gd name="T10" fmla="*/ 126 w 126"/>
                <a:gd name="T11" fmla="*/ 64 h 125"/>
                <a:gd name="T12" fmla="*/ 64 w 126"/>
                <a:gd name="T13" fmla="*/ 64 h 125"/>
              </a:gdLst>
              <a:ahLst/>
              <a:cxnLst>
                <a:cxn ang="0">
                  <a:pos x="T0" y="T1"/>
                </a:cxn>
                <a:cxn ang="0">
                  <a:pos x="T2" y="T3"/>
                </a:cxn>
                <a:cxn ang="0">
                  <a:pos x="T4" y="T5"/>
                </a:cxn>
                <a:cxn ang="0">
                  <a:pos x="T6" y="T7"/>
                </a:cxn>
                <a:cxn ang="0">
                  <a:pos x="T8" y="T9"/>
                </a:cxn>
                <a:cxn ang="0">
                  <a:pos x="T10" y="T11"/>
                </a:cxn>
                <a:cxn ang="0">
                  <a:pos x="T12" y="T13"/>
                </a:cxn>
              </a:cxnLst>
              <a:rect l="0" t="0" r="r" b="b"/>
              <a:pathLst>
                <a:path w="126" h="125">
                  <a:moveTo>
                    <a:pt x="64" y="64"/>
                  </a:moveTo>
                  <a:lnTo>
                    <a:pt x="64" y="0"/>
                  </a:lnTo>
                  <a:lnTo>
                    <a:pt x="0" y="0"/>
                  </a:lnTo>
                  <a:lnTo>
                    <a:pt x="0" y="125"/>
                  </a:lnTo>
                  <a:lnTo>
                    <a:pt x="126" y="125"/>
                  </a:lnTo>
                  <a:lnTo>
                    <a:pt x="126" y="64"/>
                  </a:lnTo>
                  <a:lnTo>
                    <a:pt x="64" y="64"/>
                  </a:lnTo>
                  <a:close/>
                </a:path>
              </a:pathLst>
            </a:custGeom>
            <a:solidFill>
              <a:srgbClr val="FF68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a:endParaRPr>
            </a:p>
          </p:txBody>
        </p:sp>
        <p:sp>
          <p:nvSpPr>
            <p:cNvPr id="35" name="Freeform 18"/>
            <p:cNvSpPr>
              <a:spLocks/>
            </p:cNvSpPr>
            <p:nvPr/>
          </p:nvSpPr>
          <p:spPr bwMode="auto">
            <a:xfrm>
              <a:off x="4819414" y="4624080"/>
              <a:ext cx="296863" cy="295275"/>
            </a:xfrm>
            <a:custGeom>
              <a:avLst/>
              <a:gdLst>
                <a:gd name="T0" fmla="*/ 79 w 79"/>
                <a:gd name="T1" fmla="*/ 39 h 79"/>
                <a:gd name="T2" fmla="*/ 56 w 79"/>
                <a:gd name="T3" fmla="*/ 35 h 79"/>
                <a:gd name="T4" fmla="*/ 44 w 79"/>
                <a:gd name="T5" fmla="*/ 22 h 79"/>
                <a:gd name="T6" fmla="*/ 39 w 79"/>
                <a:gd name="T7" fmla="*/ 0 h 79"/>
                <a:gd name="T8" fmla="*/ 35 w 79"/>
                <a:gd name="T9" fmla="*/ 22 h 79"/>
                <a:gd name="T10" fmla="*/ 23 w 79"/>
                <a:gd name="T11" fmla="*/ 35 h 79"/>
                <a:gd name="T12" fmla="*/ 0 w 79"/>
                <a:gd name="T13" fmla="*/ 39 h 79"/>
                <a:gd name="T14" fmla="*/ 23 w 79"/>
                <a:gd name="T15" fmla="*/ 44 h 79"/>
                <a:gd name="T16" fmla="*/ 35 w 79"/>
                <a:gd name="T17" fmla="*/ 56 h 79"/>
                <a:gd name="T18" fmla="*/ 39 w 79"/>
                <a:gd name="T19" fmla="*/ 79 h 79"/>
                <a:gd name="T20" fmla="*/ 44 w 79"/>
                <a:gd name="T21" fmla="*/ 56 h 79"/>
                <a:gd name="T22" fmla="*/ 56 w 79"/>
                <a:gd name="T23" fmla="*/ 44 h 79"/>
                <a:gd name="T24" fmla="*/ 79 w 79"/>
                <a:gd name="T25" fmla="*/ 39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 h="79">
                  <a:moveTo>
                    <a:pt x="79" y="39"/>
                  </a:moveTo>
                  <a:cubicBezTo>
                    <a:pt x="79" y="37"/>
                    <a:pt x="56" y="35"/>
                    <a:pt x="56" y="35"/>
                  </a:cubicBezTo>
                  <a:cubicBezTo>
                    <a:pt x="50" y="34"/>
                    <a:pt x="44" y="29"/>
                    <a:pt x="44" y="22"/>
                  </a:cubicBezTo>
                  <a:cubicBezTo>
                    <a:pt x="44" y="22"/>
                    <a:pt x="42" y="0"/>
                    <a:pt x="39" y="0"/>
                  </a:cubicBezTo>
                  <a:cubicBezTo>
                    <a:pt x="37" y="0"/>
                    <a:pt x="35" y="22"/>
                    <a:pt x="35" y="22"/>
                  </a:cubicBezTo>
                  <a:cubicBezTo>
                    <a:pt x="34" y="29"/>
                    <a:pt x="29" y="34"/>
                    <a:pt x="23" y="35"/>
                  </a:cubicBezTo>
                  <a:cubicBezTo>
                    <a:pt x="23" y="35"/>
                    <a:pt x="0" y="37"/>
                    <a:pt x="0" y="39"/>
                  </a:cubicBezTo>
                  <a:cubicBezTo>
                    <a:pt x="0" y="42"/>
                    <a:pt x="23" y="44"/>
                    <a:pt x="23" y="44"/>
                  </a:cubicBezTo>
                  <a:cubicBezTo>
                    <a:pt x="29" y="44"/>
                    <a:pt x="34" y="50"/>
                    <a:pt x="35" y="56"/>
                  </a:cubicBezTo>
                  <a:cubicBezTo>
                    <a:pt x="35" y="56"/>
                    <a:pt x="37" y="79"/>
                    <a:pt x="39" y="79"/>
                  </a:cubicBezTo>
                  <a:cubicBezTo>
                    <a:pt x="42" y="79"/>
                    <a:pt x="44" y="56"/>
                    <a:pt x="44" y="56"/>
                  </a:cubicBezTo>
                  <a:cubicBezTo>
                    <a:pt x="44" y="50"/>
                    <a:pt x="50" y="44"/>
                    <a:pt x="56" y="44"/>
                  </a:cubicBezTo>
                  <a:cubicBezTo>
                    <a:pt x="56" y="44"/>
                    <a:pt x="79" y="42"/>
                    <a:pt x="79" y="39"/>
                  </a:cubicBezTo>
                  <a:close/>
                </a:path>
              </a:pathLst>
            </a:custGeom>
            <a:solidFill>
              <a:srgbClr val="960693"/>
            </a:solidFill>
            <a:ln w="635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a:endParaRPr>
            </a:p>
          </p:txBody>
        </p:sp>
        <p:sp>
          <p:nvSpPr>
            <p:cNvPr id="36" name="Freeform 19"/>
            <p:cNvSpPr>
              <a:spLocks/>
            </p:cNvSpPr>
            <p:nvPr/>
          </p:nvSpPr>
          <p:spPr bwMode="auto">
            <a:xfrm>
              <a:off x="4979643" y="4404454"/>
              <a:ext cx="239713" cy="236538"/>
            </a:xfrm>
            <a:custGeom>
              <a:avLst/>
              <a:gdLst>
                <a:gd name="T0" fmla="*/ 64 w 64"/>
                <a:gd name="T1" fmla="*/ 32 h 63"/>
                <a:gd name="T2" fmla="*/ 57 w 64"/>
                <a:gd name="T3" fmla="*/ 40 h 63"/>
                <a:gd name="T4" fmla="*/ 58 w 64"/>
                <a:gd name="T5" fmla="*/ 50 h 63"/>
                <a:gd name="T6" fmla="*/ 48 w 64"/>
                <a:gd name="T7" fmla="*/ 53 h 63"/>
                <a:gd name="T8" fmla="*/ 42 w 64"/>
                <a:gd name="T9" fmla="*/ 62 h 63"/>
                <a:gd name="T10" fmla="*/ 32 w 64"/>
                <a:gd name="T11" fmla="*/ 58 h 63"/>
                <a:gd name="T12" fmla="*/ 22 w 64"/>
                <a:gd name="T13" fmla="*/ 62 h 63"/>
                <a:gd name="T14" fmla="*/ 17 w 64"/>
                <a:gd name="T15" fmla="*/ 53 h 63"/>
                <a:gd name="T16" fmla="*/ 6 w 64"/>
                <a:gd name="T17" fmla="*/ 50 h 63"/>
                <a:gd name="T18" fmla="*/ 7 w 64"/>
                <a:gd name="T19" fmla="*/ 40 h 63"/>
                <a:gd name="T20" fmla="*/ 0 w 64"/>
                <a:gd name="T21" fmla="*/ 32 h 63"/>
                <a:gd name="T22" fmla="*/ 7 w 64"/>
                <a:gd name="T23" fmla="*/ 23 h 63"/>
                <a:gd name="T24" fmla="*/ 6 w 64"/>
                <a:gd name="T25" fmla="*/ 13 h 63"/>
                <a:gd name="T26" fmla="*/ 17 w 64"/>
                <a:gd name="T27" fmla="*/ 10 h 63"/>
                <a:gd name="T28" fmla="*/ 22 w 64"/>
                <a:gd name="T29" fmla="*/ 1 h 63"/>
                <a:gd name="T30" fmla="*/ 32 w 64"/>
                <a:gd name="T31" fmla="*/ 5 h 63"/>
                <a:gd name="T32" fmla="*/ 42 w 64"/>
                <a:gd name="T33" fmla="*/ 1 h 63"/>
                <a:gd name="T34" fmla="*/ 48 w 64"/>
                <a:gd name="T35" fmla="*/ 10 h 63"/>
                <a:gd name="T36" fmla="*/ 58 w 64"/>
                <a:gd name="T37" fmla="*/ 13 h 63"/>
                <a:gd name="T38" fmla="*/ 57 w 64"/>
                <a:gd name="T39" fmla="*/ 23 h 63"/>
                <a:gd name="T40" fmla="*/ 64 w 64"/>
                <a:gd name="T41" fmla="*/ 3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 h="63">
                  <a:moveTo>
                    <a:pt x="64" y="32"/>
                  </a:moveTo>
                  <a:cubicBezTo>
                    <a:pt x="64" y="35"/>
                    <a:pt x="58" y="37"/>
                    <a:pt x="57" y="40"/>
                  </a:cubicBezTo>
                  <a:cubicBezTo>
                    <a:pt x="56" y="43"/>
                    <a:pt x="60" y="48"/>
                    <a:pt x="58" y="50"/>
                  </a:cubicBezTo>
                  <a:cubicBezTo>
                    <a:pt x="56" y="53"/>
                    <a:pt x="50" y="51"/>
                    <a:pt x="48" y="53"/>
                  </a:cubicBezTo>
                  <a:cubicBezTo>
                    <a:pt x="45" y="54"/>
                    <a:pt x="45" y="61"/>
                    <a:pt x="42" y="62"/>
                  </a:cubicBezTo>
                  <a:cubicBezTo>
                    <a:pt x="39" y="63"/>
                    <a:pt x="35" y="58"/>
                    <a:pt x="32" y="58"/>
                  </a:cubicBezTo>
                  <a:cubicBezTo>
                    <a:pt x="29" y="58"/>
                    <a:pt x="25" y="63"/>
                    <a:pt x="22" y="62"/>
                  </a:cubicBezTo>
                  <a:cubicBezTo>
                    <a:pt x="19" y="61"/>
                    <a:pt x="19" y="54"/>
                    <a:pt x="17" y="53"/>
                  </a:cubicBezTo>
                  <a:cubicBezTo>
                    <a:pt x="14" y="51"/>
                    <a:pt x="8" y="53"/>
                    <a:pt x="6" y="50"/>
                  </a:cubicBezTo>
                  <a:cubicBezTo>
                    <a:pt x="5" y="48"/>
                    <a:pt x="8" y="43"/>
                    <a:pt x="7" y="40"/>
                  </a:cubicBezTo>
                  <a:cubicBezTo>
                    <a:pt x="6" y="37"/>
                    <a:pt x="0" y="35"/>
                    <a:pt x="0" y="32"/>
                  </a:cubicBezTo>
                  <a:cubicBezTo>
                    <a:pt x="0" y="28"/>
                    <a:pt x="6" y="26"/>
                    <a:pt x="7" y="23"/>
                  </a:cubicBezTo>
                  <a:cubicBezTo>
                    <a:pt x="8" y="21"/>
                    <a:pt x="5" y="15"/>
                    <a:pt x="6" y="13"/>
                  </a:cubicBezTo>
                  <a:cubicBezTo>
                    <a:pt x="8" y="10"/>
                    <a:pt x="14" y="12"/>
                    <a:pt x="17" y="10"/>
                  </a:cubicBezTo>
                  <a:cubicBezTo>
                    <a:pt x="19" y="9"/>
                    <a:pt x="19" y="2"/>
                    <a:pt x="22" y="1"/>
                  </a:cubicBezTo>
                  <a:cubicBezTo>
                    <a:pt x="25" y="0"/>
                    <a:pt x="29" y="5"/>
                    <a:pt x="32" y="5"/>
                  </a:cubicBezTo>
                  <a:cubicBezTo>
                    <a:pt x="35" y="5"/>
                    <a:pt x="39" y="0"/>
                    <a:pt x="42" y="1"/>
                  </a:cubicBezTo>
                  <a:cubicBezTo>
                    <a:pt x="45" y="2"/>
                    <a:pt x="45" y="9"/>
                    <a:pt x="48" y="10"/>
                  </a:cubicBezTo>
                  <a:cubicBezTo>
                    <a:pt x="50" y="12"/>
                    <a:pt x="56" y="10"/>
                    <a:pt x="58" y="13"/>
                  </a:cubicBezTo>
                  <a:cubicBezTo>
                    <a:pt x="60" y="15"/>
                    <a:pt x="56" y="21"/>
                    <a:pt x="57" y="23"/>
                  </a:cubicBezTo>
                  <a:cubicBezTo>
                    <a:pt x="58" y="26"/>
                    <a:pt x="64" y="28"/>
                    <a:pt x="64" y="32"/>
                  </a:cubicBezTo>
                  <a:close/>
                </a:path>
              </a:pathLst>
            </a:custGeom>
            <a:solidFill>
              <a:srgbClr val="0200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a:endParaRPr>
            </a:p>
          </p:txBody>
        </p:sp>
        <p:sp>
          <p:nvSpPr>
            <p:cNvPr id="37" name="TextBox 36"/>
            <p:cNvSpPr txBox="1"/>
            <p:nvPr/>
          </p:nvSpPr>
          <p:spPr>
            <a:xfrm>
              <a:off x="4340142" y="3823690"/>
              <a:ext cx="1926208" cy="658634"/>
            </a:xfrm>
            <a:prstGeom prst="rect">
              <a:avLst/>
            </a:prstGeom>
            <a:noFill/>
          </p:spPr>
          <p:txBody>
            <a:bodyPr wrap="square" lIns="73145" tIns="36572" rIns="73145" bIns="36572" rtlCol="0">
              <a:spAutoFit/>
            </a:bodyPr>
            <a:lstStyle/>
            <a:p>
              <a:r>
                <a:rPr lang="en-US" sz="1400" b="1" dirty="0">
                  <a:solidFill>
                    <a:prstClr val="black"/>
                  </a:solidFill>
                  <a:latin typeface="Arial"/>
                </a:rPr>
                <a:t>Byproducts</a:t>
              </a:r>
            </a:p>
            <a:p>
              <a:pPr marL="169863" indent="-169863">
                <a:buClr>
                  <a:srgbClr val="0046AD"/>
                </a:buClr>
                <a:buFont typeface="Wingdings 3" panose="05040102010807070707" pitchFamily="18" charset="2"/>
                <a:buChar char=""/>
              </a:pPr>
              <a:r>
                <a:rPr lang="en-US" sz="1200" dirty="0">
                  <a:solidFill>
                    <a:prstClr val="black"/>
                  </a:solidFill>
                  <a:latin typeface="Arial"/>
                </a:rPr>
                <a:t>Nutrients &amp; cofactors</a:t>
              </a:r>
            </a:p>
            <a:p>
              <a:pPr marL="169863" indent="-169863">
                <a:buClr>
                  <a:srgbClr val="0046AD"/>
                </a:buClr>
                <a:buFont typeface="Wingdings 3" panose="05040102010807070707" pitchFamily="18" charset="2"/>
                <a:buChar char=""/>
              </a:pPr>
              <a:r>
                <a:rPr lang="en-US" sz="1200" dirty="0">
                  <a:solidFill>
                    <a:prstClr val="black"/>
                  </a:solidFill>
                  <a:latin typeface="Arial"/>
                </a:rPr>
                <a:t>Toxins</a:t>
              </a:r>
            </a:p>
          </p:txBody>
        </p:sp>
        <p:sp>
          <p:nvSpPr>
            <p:cNvPr id="38" name="TextBox 37"/>
            <p:cNvSpPr txBox="1"/>
            <p:nvPr/>
          </p:nvSpPr>
          <p:spPr>
            <a:xfrm>
              <a:off x="4343413" y="4919355"/>
              <a:ext cx="1926208" cy="658634"/>
            </a:xfrm>
            <a:prstGeom prst="rect">
              <a:avLst/>
            </a:prstGeom>
            <a:noFill/>
          </p:spPr>
          <p:txBody>
            <a:bodyPr wrap="square" lIns="73145" tIns="36572" rIns="73145" bIns="36572" rtlCol="0">
              <a:spAutoFit/>
            </a:bodyPr>
            <a:lstStyle/>
            <a:p>
              <a:r>
                <a:rPr lang="en-US" sz="1400" b="1" dirty="0">
                  <a:solidFill>
                    <a:prstClr val="black"/>
                  </a:solidFill>
                  <a:latin typeface="Arial"/>
                </a:rPr>
                <a:t>Growth rates</a:t>
              </a:r>
            </a:p>
            <a:p>
              <a:pPr marL="169863" indent="-169863">
                <a:buClr>
                  <a:srgbClr val="0046AD"/>
                </a:buClr>
                <a:buFont typeface="Wingdings 3" panose="05040102010807070707" pitchFamily="18" charset="2"/>
                <a:buChar char=""/>
              </a:pPr>
              <a:r>
                <a:rPr lang="en-US" sz="1200" dirty="0">
                  <a:solidFill>
                    <a:prstClr val="black"/>
                  </a:solidFill>
                  <a:latin typeface="Arial"/>
                </a:rPr>
                <a:t>Changes in species abundances</a:t>
              </a:r>
            </a:p>
          </p:txBody>
        </p:sp>
      </p:grpSp>
      <p:pic>
        <p:nvPicPr>
          <p:cNvPr id="39" name="Picture 38" descr="hero.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21300" y="4613873"/>
            <a:ext cx="2022602" cy="1241823"/>
          </a:xfrm>
          <a:prstGeom prst="rect">
            <a:avLst/>
          </a:prstGeom>
        </p:spPr>
      </p:pic>
      <p:sp>
        <p:nvSpPr>
          <p:cNvPr id="40" name="TextBox 39"/>
          <p:cNvSpPr txBox="1"/>
          <p:nvPr/>
        </p:nvSpPr>
        <p:spPr>
          <a:xfrm>
            <a:off x="6886502" y="3855919"/>
            <a:ext cx="2057400" cy="738664"/>
          </a:xfrm>
          <a:prstGeom prst="rect">
            <a:avLst/>
          </a:prstGeom>
          <a:noFill/>
        </p:spPr>
        <p:txBody>
          <a:bodyPr wrap="square" rtlCol="0">
            <a:spAutoFit/>
          </a:bodyPr>
          <a:lstStyle/>
          <a:p>
            <a:pPr algn="ctr"/>
            <a:r>
              <a:rPr lang="en-US" dirty="0" err="1"/>
              <a:t>Makinac</a:t>
            </a:r>
            <a:endParaRPr lang="en-US" dirty="0"/>
          </a:p>
          <a:p>
            <a:pPr algn="ctr"/>
            <a:endParaRPr lang="en-US" sz="500" dirty="0"/>
          </a:p>
          <a:p>
            <a:pPr algn="ctr"/>
            <a:r>
              <a:rPr lang="en-US" dirty="0" err="1"/>
              <a:t>cobraBABEL</a:t>
            </a:r>
            <a:endParaRPr lang="en-US" dirty="0"/>
          </a:p>
        </p:txBody>
      </p:sp>
      <p:pic>
        <p:nvPicPr>
          <p:cNvPr id="11" name="Picture 10" descr="Screen Shot 2017-08-09 at 10.04.36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21500" y="5703296"/>
            <a:ext cx="2070100" cy="545105"/>
          </a:xfrm>
          <a:prstGeom prst="rect">
            <a:avLst/>
          </a:prstGeom>
        </p:spPr>
      </p:pic>
      <p:pic>
        <p:nvPicPr>
          <p:cNvPr id="41" name="Picture 40" descr="DI-02284-151.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19333" y="3661321"/>
            <a:ext cx="1191467" cy="1992868"/>
          </a:xfrm>
          <a:prstGeom prst="rect">
            <a:avLst/>
          </a:prstGeom>
        </p:spPr>
      </p:pic>
      <p:sp>
        <p:nvSpPr>
          <p:cNvPr id="42" name="Left Arrow 41"/>
          <p:cNvSpPr/>
          <p:nvPr/>
        </p:nvSpPr>
        <p:spPr>
          <a:xfrm>
            <a:off x="2895600" y="4689597"/>
            <a:ext cx="629138" cy="495215"/>
          </a:xfrm>
          <a:prstGeom prst="leftArrow">
            <a:avLst/>
          </a:prstGeom>
          <a:solidFill>
            <a:srgbClr val="FF0000"/>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TextBox 42"/>
          <p:cNvSpPr txBox="1"/>
          <p:nvPr/>
        </p:nvSpPr>
        <p:spPr>
          <a:xfrm>
            <a:off x="1828800" y="4562484"/>
            <a:ext cx="1066800" cy="692030"/>
          </a:xfrm>
          <a:prstGeom prst="rect">
            <a:avLst/>
          </a:prstGeom>
          <a:noFill/>
        </p:spPr>
        <p:txBody>
          <a:bodyPr wrap="none" lIns="0" tIns="0" rIns="0" bIns="0" rtlCol="0">
            <a:noAutofit/>
          </a:bodyPr>
          <a:lstStyle>
            <a:defPPr>
              <a:defRPr lang="en-US"/>
            </a:defPPr>
            <a:lvl1pPr>
              <a:defRPr sz="1400" b="1">
                <a:solidFill>
                  <a:srgbClr val="FFFF00"/>
                </a:solidFill>
                <a:effectLst>
                  <a:outerShdw blurRad="38100" dist="25400" dir="2700000" sx="102000" sy="102000" algn="tl">
                    <a:srgbClr val="000000">
                      <a:alpha val="85000"/>
                    </a:srgbClr>
                  </a:outerShdw>
                </a:effectLst>
              </a:defRPr>
            </a:lvl1pPr>
          </a:lstStyle>
          <a:p>
            <a:pPr defTabSz="457200"/>
            <a:r>
              <a:rPr lang="en-US" sz="3200" dirty="0">
                <a:solidFill>
                  <a:srgbClr val="FF0000"/>
                </a:solidFill>
                <a:latin typeface="Arial"/>
              </a:rPr>
              <a:t>H</a:t>
            </a:r>
            <a:r>
              <a:rPr lang="en-US" sz="3200" baseline="-25000" dirty="0">
                <a:solidFill>
                  <a:srgbClr val="FF0000"/>
                </a:solidFill>
                <a:latin typeface="Arial"/>
              </a:rPr>
              <a:t>2</a:t>
            </a:r>
            <a:r>
              <a:rPr lang="en-US" sz="3200" dirty="0">
                <a:solidFill>
                  <a:srgbClr val="FF0000"/>
                </a:solidFill>
                <a:latin typeface="Arial"/>
              </a:rPr>
              <a:t>S?</a:t>
            </a:r>
          </a:p>
        </p:txBody>
      </p:sp>
      <p:pic>
        <p:nvPicPr>
          <p:cNvPr id="14" name="Picture 13" descr="Screen Shot 2017-08-09 at 11.39.14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89036" y="2743201"/>
            <a:ext cx="3931165" cy="361705"/>
          </a:xfrm>
          <a:prstGeom prst="rect">
            <a:avLst/>
          </a:prstGeom>
        </p:spPr>
      </p:pic>
    </p:spTree>
    <p:extLst>
      <p:ext uri="{BB962C8B-B14F-4D97-AF65-F5344CB8AC3E}">
        <p14:creationId xmlns:p14="http://schemas.microsoft.com/office/powerpoint/2010/main" val="9480473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bwMode="auto">
          <a:xfrm>
            <a:off x="2955984" y="152400"/>
            <a:ext cx="541421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22" name="Rectangle 4"/>
          <p:cNvSpPr>
            <a:spLocks noChangeArrowheads="1"/>
          </p:cNvSpPr>
          <p:nvPr/>
        </p:nvSpPr>
        <p:spPr bwMode="auto">
          <a:xfrm>
            <a:off x="152400" y="152401"/>
            <a:ext cx="3657600" cy="64786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3600" b="1" dirty="0">
                <a:latin typeface="+mj-lt"/>
                <a:cs typeface="Chalkduster" charset="0"/>
              </a:rPr>
              <a:t>IM-Tornado:</a:t>
            </a:r>
          </a:p>
          <a:p>
            <a:endParaRPr lang="en-US" sz="1100" b="1" dirty="0">
              <a:latin typeface="+mj-lt"/>
              <a:cs typeface="Chalkduster" charset="0"/>
            </a:endParaRPr>
          </a:p>
          <a:p>
            <a:r>
              <a:rPr lang="en-US" sz="2800" b="1" u="sng" dirty="0">
                <a:solidFill>
                  <a:srgbClr val="FF0000"/>
                </a:solidFill>
                <a:latin typeface="+mj-lt"/>
                <a:cs typeface="Chalkduster" charset="0"/>
              </a:rPr>
              <a:t>I</a:t>
            </a:r>
            <a:r>
              <a:rPr lang="en-US" sz="2800" dirty="0">
                <a:latin typeface="+mj-lt"/>
                <a:cs typeface="Chalkduster" charset="0"/>
              </a:rPr>
              <a:t>llinois-</a:t>
            </a:r>
          </a:p>
          <a:p>
            <a:r>
              <a:rPr lang="en-US" sz="2800" b="1" u="sng" dirty="0">
                <a:solidFill>
                  <a:srgbClr val="FF0000"/>
                </a:solidFill>
                <a:latin typeface="+mj-lt"/>
                <a:cs typeface="Chalkduster" charset="0"/>
              </a:rPr>
              <a:t>M</a:t>
            </a:r>
            <a:r>
              <a:rPr lang="en-US" sz="2800" dirty="0">
                <a:latin typeface="+mj-lt"/>
                <a:cs typeface="Chalkduster" charset="0"/>
              </a:rPr>
              <a:t>ayo</a:t>
            </a:r>
            <a:r>
              <a:rPr lang="en-US" sz="2800" b="1" dirty="0">
                <a:latin typeface="+mj-lt"/>
                <a:cs typeface="Chalkduster" charset="0"/>
              </a:rPr>
              <a:t> </a:t>
            </a:r>
          </a:p>
          <a:p>
            <a:r>
              <a:rPr lang="en-US" sz="2800" b="1" dirty="0">
                <a:latin typeface="+mj-lt"/>
                <a:cs typeface="Chalkduster" charset="0"/>
              </a:rPr>
              <a:t>-</a:t>
            </a:r>
          </a:p>
          <a:p>
            <a:r>
              <a:rPr lang="en-US" sz="2800" b="1" u="sng" dirty="0">
                <a:solidFill>
                  <a:srgbClr val="FF0000"/>
                </a:solidFill>
                <a:latin typeface="+mj-lt"/>
                <a:cs typeface="Chalkduster" charset="0"/>
              </a:rPr>
              <a:t>T</a:t>
            </a:r>
            <a:r>
              <a:rPr lang="en-US" sz="2800" dirty="0">
                <a:latin typeface="+mj-lt"/>
                <a:cs typeface="Chalkduster" charset="0"/>
              </a:rPr>
              <a:t>axon</a:t>
            </a:r>
            <a:r>
              <a:rPr lang="en-US" sz="2800" b="1" dirty="0">
                <a:latin typeface="+mj-lt"/>
                <a:cs typeface="Chalkduster" charset="0"/>
              </a:rPr>
              <a:t> </a:t>
            </a:r>
          </a:p>
          <a:p>
            <a:r>
              <a:rPr lang="en-US" sz="2800" b="1" u="sng" dirty="0">
                <a:solidFill>
                  <a:srgbClr val="FF0000"/>
                </a:solidFill>
                <a:latin typeface="+mj-lt"/>
                <a:cs typeface="Chalkduster" charset="0"/>
              </a:rPr>
              <a:t>O</a:t>
            </a:r>
            <a:r>
              <a:rPr lang="en-US" sz="2800" dirty="0">
                <a:latin typeface="+mj-lt"/>
                <a:cs typeface="Chalkduster" charset="0"/>
              </a:rPr>
              <a:t>rganization</a:t>
            </a:r>
            <a:r>
              <a:rPr lang="en-US" sz="2800" b="1" dirty="0">
                <a:latin typeface="+mj-lt"/>
                <a:cs typeface="Chalkduster" charset="0"/>
              </a:rPr>
              <a:t> </a:t>
            </a:r>
            <a:r>
              <a:rPr lang="en-US" sz="2800" dirty="0">
                <a:latin typeface="+mj-lt"/>
                <a:cs typeface="Chalkduster" charset="0"/>
              </a:rPr>
              <a:t>from</a:t>
            </a:r>
            <a:r>
              <a:rPr lang="en-US" sz="2800" b="1" dirty="0">
                <a:latin typeface="+mj-lt"/>
                <a:cs typeface="Chalkduster" charset="0"/>
              </a:rPr>
              <a:t> </a:t>
            </a:r>
          </a:p>
          <a:p>
            <a:r>
              <a:rPr lang="en-US" sz="2800" b="1" u="sng" dirty="0">
                <a:solidFill>
                  <a:srgbClr val="FF0000"/>
                </a:solidFill>
                <a:latin typeface="+mj-lt"/>
                <a:cs typeface="Chalkduster" charset="0"/>
              </a:rPr>
              <a:t>R</a:t>
            </a:r>
          </a:p>
          <a:p>
            <a:r>
              <a:rPr lang="en-US" sz="2800" b="1" u="sng" dirty="0">
                <a:solidFill>
                  <a:srgbClr val="FF0000"/>
                </a:solidFill>
                <a:latin typeface="+mj-lt"/>
                <a:cs typeface="Chalkduster" charset="0"/>
              </a:rPr>
              <a:t>N</a:t>
            </a:r>
          </a:p>
          <a:p>
            <a:r>
              <a:rPr lang="en-US" sz="2800" b="1" u="sng" dirty="0">
                <a:solidFill>
                  <a:srgbClr val="FF0000"/>
                </a:solidFill>
                <a:latin typeface="+mj-lt"/>
                <a:cs typeface="Chalkduster" charset="0"/>
              </a:rPr>
              <a:t>A</a:t>
            </a:r>
            <a:r>
              <a:rPr lang="en-US" sz="2800" b="1" dirty="0">
                <a:latin typeface="+mj-lt"/>
                <a:cs typeface="Chalkduster" charset="0"/>
              </a:rPr>
              <a:t> </a:t>
            </a:r>
          </a:p>
          <a:p>
            <a:r>
              <a:rPr lang="en-US" sz="2800" b="1" u="sng" dirty="0">
                <a:solidFill>
                  <a:srgbClr val="FF0000"/>
                </a:solidFill>
                <a:latin typeface="+mj-lt"/>
                <a:cs typeface="Chalkduster" charset="0"/>
              </a:rPr>
              <a:t>D</a:t>
            </a:r>
            <a:r>
              <a:rPr lang="en-US" sz="2800" dirty="0">
                <a:latin typeface="+mj-lt"/>
                <a:cs typeface="Chalkduster" charset="0"/>
              </a:rPr>
              <a:t>ataset </a:t>
            </a:r>
          </a:p>
          <a:p>
            <a:r>
              <a:rPr lang="en-US" sz="2800" b="1" u="sng" dirty="0">
                <a:solidFill>
                  <a:srgbClr val="FF0000"/>
                </a:solidFill>
                <a:latin typeface="+mj-lt"/>
                <a:cs typeface="Chalkduster" charset="0"/>
              </a:rPr>
              <a:t>O</a:t>
            </a:r>
            <a:r>
              <a:rPr lang="en-US" sz="2800" dirty="0">
                <a:latin typeface="+mj-lt"/>
                <a:cs typeface="Chalkduster" charset="0"/>
              </a:rPr>
              <a:t>perations</a:t>
            </a:r>
          </a:p>
          <a:p>
            <a:endParaRPr lang="en-US" b="1" dirty="0">
              <a:latin typeface="+mj-lt"/>
              <a:cs typeface="Chalkduster" charset="0"/>
            </a:endParaRPr>
          </a:p>
          <a:p>
            <a:pPr marL="457200" indent="-457200">
              <a:buFont typeface="Arial"/>
              <a:buChar char="•"/>
            </a:pPr>
            <a:r>
              <a:rPr lang="en-US" sz="2800" dirty="0">
                <a:latin typeface="+mj-lt"/>
                <a:cs typeface="Chalkduster" charset="0"/>
              </a:rPr>
              <a:t>Core Service</a:t>
            </a:r>
          </a:p>
          <a:p>
            <a:pPr marL="457200" indent="-457200">
              <a:buFont typeface="Arial"/>
              <a:buChar char="•"/>
            </a:pPr>
            <a:r>
              <a:rPr lang="en-US" sz="2800" dirty="0">
                <a:latin typeface="+mj-lt"/>
                <a:cs typeface="Chalkduster" charset="0"/>
              </a:rPr>
              <a:t>BIOM output</a:t>
            </a:r>
          </a:p>
        </p:txBody>
      </p:sp>
      <p:sp>
        <p:nvSpPr>
          <p:cNvPr id="4" name="TextBox 5"/>
          <p:cNvSpPr txBox="1">
            <a:spLocks noChangeArrowheads="1"/>
          </p:cNvSpPr>
          <p:nvPr/>
        </p:nvSpPr>
        <p:spPr bwMode="auto">
          <a:xfrm>
            <a:off x="5943601" y="6400801"/>
            <a:ext cx="3009721"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200" b="1" dirty="0" err="1">
                <a:latin typeface="+mj-lt"/>
                <a:cs typeface="Chalkduster"/>
              </a:rPr>
              <a:t>Jeraldo</a:t>
            </a:r>
            <a:r>
              <a:rPr lang="en-US" sz="1200" b="1" dirty="0">
                <a:latin typeface="+mj-lt"/>
                <a:cs typeface="Chalkduster"/>
              </a:rPr>
              <a:t>*, </a:t>
            </a:r>
            <a:r>
              <a:rPr lang="en-US" sz="1200" b="1" dirty="0" err="1">
                <a:latin typeface="+mj-lt"/>
                <a:cs typeface="Chalkduster"/>
              </a:rPr>
              <a:t>Kalari</a:t>
            </a:r>
            <a:r>
              <a:rPr lang="en-US" sz="1200" b="1" dirty="0">
                <a:latin typeface="+mj-lt"/>
                <a:cs typeface="Chalkduster"/>
              </a:rPr>
              <a:t>, et al (2014) PLOS one</a:t>
            </a:r>
          </a:p>
        </p:txBody>
      </p:sp>
      <p:grpSp>
        <p:nvGrpSpPr>
          <p:cNvPr id="5" name="Group 4">
            <a:extLst>
              <a:ext uri="{FF2B5EF4-FFF2-40B4-BE49-F238E27FC236}">
                <a16:creationId xmlns:a16="http://schemas.microsoft.com/office/drawing/2014/main" id="{115704DD-3259-3E4C-B9A3-EAF9072745B9}"/>
              </a:ext>
            </a:extLst>
          </p:cNvPr>
          <p:cNvGrpSpPr/>
          <p:nvPr/>
        </p:nvGrpSpPr>
        <p:grpSpPr>
          <a:xfrm>
            <a:off x="9280859" y="3657369"/>
            <a:ext cx="2754931" cy="2881931"/>
            <a:chOff x="4780924" y="1998567"/>
            <a:chExt cx="3690872" cy="3933605"/>
          </a:xfrm>
        </p:grpSpPr>
        <p:pic>
          <p:nvPicPr>
            <p:cNvPr id="6" name="Picture 5" descr="Figure1_overall_microbiota.pdf">
              <a:extLst>
                <a:ext uri="{FF2B5EF4-FFF2-40B4-BE49-F238E27FC236}">
                  <a16:creationId xmlns:a16="http://schemas.microsoft.com/office/drawing/2014/main" id="{E50FFBFB-48FD-144A-8547-85C8E87286D3}"/>
                </a:ext>
              </a:extLst>
            </p:cNvPr>
            <p:cNvPicPr>
              <a:picLocks noChangeAspect="1"/>
            </p:cNvPicPr>
            <p:nvPr/>
          </p:nvPicPr>
          <p:blipFill rotWithShape="1">
            <a:blip r:embed="rId4">
              <a:extLst>
                <a:ext uri="{28A0092B-C50C-407E-A947-70E740481C1C}">
                  <a14:useLocalDpi xmlns:a14="http://schemas.microsoft.com/office/drawing/2010/main" val="0"/>
                </a:ext>
              </a:extLst>
            </a:blip>
            <a:srcRect l="2931" t="1726" r="63797" b="46533"/>
            <a:stretch/>
          </p:blipFill>
          <p:spPr>
            <a:xfrm>
              <a:off x="4780924" y="1998567"/>
              <a:ext cx="3690872" cy="3933605"/>
            </a:xfrm>
            <a:prstGeom prst="rect">
              <a:avLst/>
            </a:prstGeom>
          </p:spPr>
        </p:pic>
        <p:sp>
          <p:nvSpPr>
            <p:cNvPr id="7" name="Rectangle 6">
              <a:extLst>
                <a:ext uri="{FF2B5EF4-FFF2-40B4-BE49-F238E27FC236}">
                  <a16:creationId xmlns:a16="http://schemas.microsoft.com/office/drawing/2014/main" id="{7470BEDA-3213-8D48-B8A7-9AF655A8C419}"/>
                </a:ext>
              </a:extLst>
            </p:cNvPr>
            <p:cNvSpPr/>
            <p:nvPr/>
          </p:nvSpPr>
          <p:spPr>
            <a:xfrm flipV="1">
              <a:off x="4780924" y="2088050"/>
              <a:ext cx="303798" cy="4147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8" name="Content Placeholder 4">
            <a:extLst>
              <a:ext uri="{FF2B5EF4-FFF2-40B4-BE49-F238E27FC236}">
                <a16:creationId xmlns:a16="http://schemas.microsoft.com/office/drawing/2014/main" id="{1C0A09BF-94E4-C64D-8634-9C89EFB28B2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4214" r="15949"/>
          <a:stretch/>
        </p:blipFill>
        <p:spPr>
          <a:xfrm>
            <a:off x="8652510" y="297180"/>
            <a:ext cx="3539490" cy="3360189"/>
          </a:xfrm>
          <a:prstGeom prst="rect">
            <a:avLst/>
          </a:prstGeom>
        </p:spPr>
      </p:pic>
    </p:spTree>
    <p:extLst>
      <p:ext uri="{BB962C8B-B14F-4D97-AF65-F5344CB8AC3E}">
        <p14:creationId xmlns:p14="http://schemas.microsoft.com/office/powerpoint/2010/main" val="24619041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398F36A-B089-9142-AA4A-C2445DF9A238}"/>
              </a:ext>
            </a:extLst>
          </p:cNvPr>
          <p:cNvPicPr>
            <a:picLocks noChangeAspect="1"/>
          </p:cNvPicPr>
          <p:nvPr/>
        </p:nvPicPr>
        <p:blipFill>
          <a:blip r:embed="rId3"/>
          <a:stretch>
            <a:fillRect/>
          </a:stretch>
        </p:blipFill>
        <p:spPr>
          <a:xfrm>
            <a:off x="1946909" y="4342185"/>
            <a:ext cx="2917669" cy="2009950"/>
          </a:xfrm>
          <a:prstGeom prst="rect">
            <a:avLst/>
          </a:prstGeom>
        </p:spPr>
      </p:pic>
      <p:sp>
        <p:nvSpPr>
          <p:cNvPr id="2" name="Title 1"/>
          <p:cNvSpPr>
            <a:spLocks noGrp="1"/>
          </p:cNvSpPr>
          <p:nvPr>
            <p:ph type="title"/>
          </p:nvPr>
        </p:nvSpPr>
        <p:spPr>
          <a:xfrm>
            <a:off x="0" y="-1"/>
            <a:ext cx="12192000" cy="868681"/>
          </a:xfrm>
        </p:spPr>
        <p:txBody>
          <a:bodyPr>
            <a:normAutofit/>
          </a:bodyPr>
          <a:lstStyle/>
          <a:p>
            <a:pPr algn="ctr"/>
            <a:r>
              <a:rPr lang="en-US" sz="4000" dirty="0">
                <a:latin typeface="American Typewriter" panose="02090604020004020304" pitchFamily="18" charset="77"/>
              </a:rPr>
              <a:t>Mapping Consensus Reads to Genome IDs</a:t>
            </a:r>
          </a:p>
        </p:txBody>
      </p:sp>
      <p:sp>
        <p:nvSpPr>
          <p:cNvPr id="6" name="TextBox 5">
            <a:extLst>
              <a:ext uri="{FF2B5EF4-FFF2-40B4-BE49-F238E27FC236}">
                <a16:creationId xmlns:a16="http://schemas.microsoft.com/office/drawing/2014/main" id="{DEEF7455-6EEF-934E-B088-032FCC080E7F}"/>
              </a:ext>
            </a:extLst>
          </p:cNvPr>
          <p:cNvSpPr txBox="1"/>
          <p:nvPr/>
        </p:nvSpPr>
        <p:spPr>
          <a:xfrm>
            <a:off x="1554480" y="899619"/>
            <a:ext cx="10115550" cy="4154984"/>
          </a:xfrm>
          <a:prstGeom prst="rect">
            <a:avLst/>
          </a:prstGeom>
          <a:noFill/>
        </p:spPr>
        <p:txBody>
          <a:bodyPr wrap="square" rtlCol="0">
            <a:spAutoFit/>
          </a:bodyPr>
          <a:lstStyle/>
          <a:p>
            <a:pPr marL="342900" indent="-342900">
              <a:buAutoNum type="arabicPeriod"/>
            </a:pPr>
            <a:r>
              <a:rPr lang="en-US" sz="2400" dirty="0"/>
              <a:t>Download PATRIC/AGORA genomes</a:t>
            </a:r>
          </a:p>
          <a:p>
            <a:pPr marL="342900" indent="-342900">
              <a:buAutoNum type="arabicPeriod"/>
            </a:pPr>
            <a:r>
              <a:rPr lang="en-US" sz="2400" dirty="0"/>
              <a:t>Make database of 16S region matching V3-V5 primers</a:t>
            </a:r>
          </a:p>
          <a:p>
            <a:pPr marL="342900" indent="-342900">
              <a:buAutoNum type="arabicPeriod"/>
            </a:pPr>
            <a:r>
              <a:rPr lang="en-US" sz="2400" dirty="0"/>
              <a:t>For each representative OTU sequence:</a:t>
            </a:r>
          </a:p>
          <a:p>
            <a:pPr marL="800100" lvl="1" indent="-342900">
              <a:buFont typeface="+mj-lt"/>
              <a:buAutoNum type="alphaLcPeriod"/>
            </a:pPr>
            <a:r>
              <a:rPr lang="en-US" sz="2400" dirty="0"/>
              <a:t>Perform global alignment (VSEARCH, no masking, no match heuristics)</a:t>
            </a:r>
          </a:p>
          <a:p>
            <a:pPr marL="800100" lvl="1" indent="-342900">
              <a:buFont typeface="+mj-lt"/>
              <a:buAutoNum type="alphaLcPeriod"/>
            </a:pPr>
            <a:r>
              <a:rPr lang="en-US" sz="2400" dirty="0"/>
              <a:t>If &lt;90% identity, discard as an unmatched OTU</a:t>
            </a:r>
          </a:p>
          <a:p>
            <a:pPr marL="800100" lvl="1" indent="-342900">
              <a:buFont typeface="+mj-lt"/>
              <a:buAutoNum type="alphaLcPeriod"/>
            </a:pPr>
            <a:r>
              <a:rPr lang="en-US" sz="2400" dirty="0"/>
              <a:t>Otherwise, use best match based on alignment score</a:t>
            </a:r>
          </a:p>
          <a:p>
            <a:pPr marL="800100" lvl="1" indent="-342900">
              <a:buFont typeface="+mj-lt"/>
              <a:buAutoNum type="alphaLcPeriod"/>
            </a:pPr>
            <a:r>
              <a:rPr lang="en-US" sz="2400" dirty="0"/>
              <a:t>If tied, use the most highest quality genome</a:t>
            </a:r>
          </a:p>
          <a:p>
            <a:pPr marL="800100" lvl="1" indent="-342900">
              <a:buFont typeface="+mj-lt"/>
              <a:buAutoNum type="alphaLcPeriod"/>
            </a:pPr>
            <a:r>
              <a:rPr lang="en-US" sz="2400" dirty="0"/>
              <a:t>If tied, use the type-strain (i.e., best metabolic model)</a:t>
            </a:r>
          </a:p>
          <a:p>
            <a:pPr marL="342900" indent="-342900">
              <a:buFont typeface="+mj-lt"/>
              <a:buAutoNum type="arabicPeriod"/>
            </a:pPr>
            <a:r>
              <a:rPr lang="en-US" sz="2400" dirty="0"/>
              <a:t>Download model corresponding to the 16S representative -or- use automated metabolic model reconstruction algorithm</a:t>
            </a:r>
          </a:p>
          <a:p>
            <a:pPr marL="1257300" lvl="2" indent="-342900">
              <a:buFont typeface="+mj-lt"/>
              <a:buAutoNum type="alphaLcPeriod"/>
            </a:pPr>
            <a:endParaRPr lang="en-US" sz="2400" dirty="0"/>
          </a:p>
        </p:txBody>
      </p:sp>
      <p:pic>
        <p:nvPicPr>
          <p:cNvPr id="7" name="Picture 6" descr="Screen Shot 2017-08-09 at 11.39.14 PM.png">
            <a:extLst>
              <a:ext uri="{FF2B5EF4-FFF2-40B4-BE49-F238E27FC236}">
                <a16:creationId xmlns:a16="http://schemas.microsoft.com/office/drawing/2014/main" id="{4812CF78-7254-5244-8CF3-F424300276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6375" y="5085542"/>
            <a:ext cx="5686764" cy="523237"/>
          </a:xfrm>
          <a:prstGeom prst="rect">
            <a:avLst/>
          </a:prstGeom>
        </p:spPr>
      </p:pic>
    </p:spTree>
    <p:extLst>
      <p:ext uri="{BB962C8B-B14F-4D97-AF65-F5344CB8AC3E}">
        <p14:creationId xmlns:p14="http://schemas.microsoft.com/office/powerpoint/2010/main" val="4168029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1788159" y="2444115"/>
            <a:ext cx="3637280" cy="1390651"/>
          </a:xfrm>
          <a:prstGeom prst="ellipse">
            <a:avLst/>
          </a:prstGeom>
          <a:gradFill flip="none" rotWithShape="1">
            <a:gsLst>
              <a:gs pos="17000">
                <a:schemeClr val="accent3">
                  <a:alpha val="73000"/>
                </a:schemeClr>
              </a:gs>
              <a:gs pos="90000">
                <a:srgbClr val="F6ECFB">
                  <a:alpha val="54000"/>
                </a:srgbClr>
              </a:gs>
              <a:gs pos="100000">
                <a:schemeClr val="bg1">
                  <a:alpha val="0"/>
                  <a:lumMod val="0"/>
                  <a:lumOff val="100000"/>
                </a:schemeClr>
              </a:gs>
            </a:gsLst>
            <a:path path="shap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lIns="73145" tIns="36572" rIns="73145" bIns="36572" anchor="ctr"/>
          <a:lstStyle/>
          <a:p>
            <a:pPr algn="ctr" defTabSz="457189">
              <a:defRPr/>
            </a:pPr>
            <a:endParaRPr lang="en-US">
              <a:solidFill>
                <a:prstClr val="white"/>
              </a:solidFill>
              <a:latin typeface="Arial"/>
            </a:endParaRPr>
          </a:p>
        </p:txBody>
      </p:sp>
      <p:sp>
        <p:nvSpPr>
          <p:cNvPr id="2" name="Cloud 1"/>
          <p:cNvSpPr/>
          <p:nvPr/>
        </p:nvSpPr>
        <p:spPr>
          <a:xfrm>
            <a:off x="2306319" y="3749040"/>
            <a:ext cx="2722880" cy="1310640"/>
          </a:xfrm>
          <a:prstGeom prst="cloud">
            <a:avLst/>
          </a:prstGeom>
          <a:solidFill>
            <a:schemeClr val="bg2">
              <a:lumMod val="90000"/>
            </a:schemeClr>
          </a:solidFill>
        </p:spPr>
        <p:style>
          <a:lnRef idx="0">
            <a:schemeClr val="accent6"/>
          </a:lnRef>
          <a:fillRef idx="3">
            <a:schemeClr val="accent6"/>
          </a:fillRef>
          <a:effectRef idx="3">
            <a:schemeClr val="accent6"/>
          </a:effectRef>
          <a:fontRef idx="minor">
            <a:schemeClr val="lt1"/>
          </a:fontRef>
        </p:style>
        <p:txBody>
          <a:bodyPr lIns="73145" tIns="36572" rIns="73145" bIns="36572" anchor="ctr"/>
          <a:lstStyle/>
          <a:p>
            <a:pPr algn="ctr" defTabSz="457189">
              <a:defRPr/>
            </a:pPr>
            <a:endParaRPr lang="en-US">
              <a:solidFill>
                <a:prstClr val="white"/>
              </a:solidFill>
              <a:latin typeface="Arial"/>
            </a:endParaRPr>
          </a:p>
        </p:txBody>
      </p:sp>
      <p:sp>
        <p:nvSpPr>
          <p:cNvPr id="4" name="Title 1"/>
          <p:cNvSpPr txBox="1">
            <a:spLocks/>
          </p:cNvSpPr>
          <p:nvPr/>
        </p:nvSpPr>
        <p:spPr>
          <a:xfrm>
            <a:off x="2522221" y="228600"/>
            <a:ext cx="7010400" cy="487680"/>
          </a:xfrm>
          <a:prstGeom prst="rect">
            <a:avLst/>
          </a:prstGeom>
          <a:effectLst/>
        </p:spPr>
        <p:txBody>
          <a:bodyPr>
            <a:normAutofit fontScale="90000" lnSpcReduction="10000"/>
          </a:bodyPr>
          <a:lstStyle>
            <a:lvl1pPr algn="l"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pPr>
              <a:defRPr/>
            </a:pPr>
            <a:r>
              <a:rPr lang="en-US" dirty="0">
                <a:solidFill>
                  <a:srgbClr val="000000"/>
                </a:solidFill>
                <a:latin typeface="Comic Sans MS"/>
                <a:cs typeface="Comic Sans MS"/>
              </a:rPr>
              <a:t>Automated Metabolic Model Building</a:t>
            </a:r>
          </a:p>
        </p:txBody>
      </p:sp>
      <p:grpSp>
        <p:nvGrpSpPr>
          <p:cNvPr id="6" name="Group 14"/>
          <p:cNvGrpSpPr>
            <a:grpSpLocks/>
          </p:cNvGrpSpPr>
          <p:nvPr/>
        </p:nvGrpSpPr>
        <p:grpSpPr bwMode="auto">
          <a:xfrm>
            <a:off x="1600200" y="1066800"/>
            <a:ext cx="4244341" cy="1463040"/>
            <a:chOff x="1581161" y="1295400"/>
            <a:chExt cx="5304909" cy="1828799"/>
          </a:xfrm>
          <a:effectLst/>
        </p:grpSpPr>
        <p:sp>
          <p:nvSpPr>
            <p:cNvPr id="7" name="Oval 6"/>
            <p:cNvSpPr/>
            <p:nvPr/>
          </p:nvSpPr>
          <p:spPr>
            <a:xfrm>
              <a:off x="1803389" y="1295400"/>
              <a:ext cx="4571556" cy="1828799"/>
            </a:xfrm>
            <a:prstGeom prst="ellipse">
              <a:avLst/>
            </a:prstGeom>
            <a:gradFill flip="none" rotWithShape="1">
              <a:gsLst>
                <a:gs pos="17000">
                  <a:schemeClr val="accent4"/>
                </a:gs>
                <a:gs pos="100000">
                  <a:srgbClr val="FFFFFF">
                    <a:alpha val="0"/>
                  </a:srgbClr>
                </a:gs>
              </a:gsLst>
              <a:path path="shap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189">
                <a:lnSpc>
                  <a:spcPct val="90000"/>
                </a:lnSpc>
                <a:defRPr/>
              </a:pPr>
              <a:endParaRPr lang="en-US" sz="1500">
                <a:solidFill>
                  <a:prstClr val="white"/>
                </a:solidFill>
                <a:latin typeface="Arial"/>
              </a:endParaRPr>
            </a:p>
          </p:txBody>
        </p:sp>
        <p:sp>
          <p:nvSpPr>
            <p:cNvPr id="8" name="Trapezoid 7"/>
            <p:cNvSpPr/>
            <p:nvPr/>
          </p:nvSpPr>
          <p:spPr>
            <a:xfrm>
              <a:off x="2802620" y="1955800"/>
              <a:ext cx="2700080" cy="762000"/>
            </a:xfrm>
            <a:prstGeom prst="trapezoid">
              <a:avLst/>
            </a:prstGeom>
            <a:solidFill>
              <a:srgbClr val="CC3300"/>
            </a:solidFill>
            <a:ln/>
          </p:spPr>
          <p:style>
            <a:lnRef idx="0">
              <a:schemeClr val="accent1"/>
            </a:lnRef>
            <a:fillRef idx="3">
              <a:schemeClr val="accent1"/>
            </a:fillRef>
            <a:effectRef idx="3">
              <a:schemeClr val="accent1"/>
            </a:effectRef>
            <a:fontRef idx="minor">
              <a:schemeClr val="lt1"/>
            </a:fontRef>
          </p:style>
          <p:txBody>
            <a:bodyPr anchor="ctr"/>
            <a:lstStyle/>
            <a:p>
              <a:pPr algn="ctr" defTabSz="457189">
                <a:lnSpc>
                  <a:spcPct val="90000"/>
                </a:lnSpc>
                <a:defRPr/>
              </a:pPr>
              <a:r>
                <a:rPr lang="en-US" sz="1500" b="1" dirty="0">
                  <a:solidFill>
                    <a:prstClr val="white"/>
                  </a:solidFill>
                  <a:effectLst>
                    <a:outerShdw blurRad="38100" dist="38100" dir="2700000" algn="tl">
                      <a:srgbClr val="000000">
                        <a:alpha val="43137"/>
                      </a:srgbClr>
                    </a:outerShdw>
                  </a:effectLst>
                  <a:latin typeface="Arial"/>
                </a:rPr>
                <a:t>Annotated Genome</a:t>
              </a:r>
            </a:p>
          </p:txBody>
        </p:sp>
        <p:sp>
          <p:nvSpPr>
            <p:cNvPr id="9" name="TextBox 11"/>
            <p:cNvSpPr txBox="1">
              <a:spLocks noChangeArrowheads="1"/>
            </p:cNvSpPr>
            <p:nvPr/>
          </p:nvSpPr>
          <p:spPr bwMode="auto">
            <a:xfrm>
              <a:off x="3723480" y="1507332"/>
              <a:ext cx="835885" cy="3751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189" eaLnBrk="1" hangingPunct="1">
                <a:lnSpc>
                  <a:spcPct val="90000"/>
                </a:lnSpc>
              </a:pPr>
              <a:r>
                <a:rPr lang="en-US" sz="1500" b="1" dirty="0">
                  <a:solidFill>
                    <a:prstClr val="black"/>
                  </a:solidFill>
                  <a:latin typeface="Chalkboard" charset="0"/>
                  <a:cs typeface="Chalkboard" charset="0"/>
                </a:rPr>
                <a:t>RAST</a:t>
              </a:r>
            </a:p>
          </p:txBody>
        </p:sp>
        <p:sp>
          <p:nvSpPr>
            <p:cNvPr id="10" name="TextBox 12"/>
            <p:cNvSpPr txBox="1">
              <a:spLocks noChangeArrowheads="1"/>
            </p:cNvSpPr>
            <p:nvPr/>
          </p:nvSpPr>
          <p:spPr bwMode="auto">
            <a:xfrm>
              <a:off x="1581161" y="1511082"/>
              <a:ext cx="1676400" cy="634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189" eaLnBrk="1" hangingPunct="1">
                <a:lnSpc>
                  <a:spcPct val="90000"/>
                </a:lnSpc>
              </a:pPr>
              <a:r>
                <a:rPr lang="en-US" sz="1500" b="1" dirty="0">
                  <a:solidFill>
                    <a:prstClr val="black"/>
                  </a:solidFill>
                  <a:latin typeface="Chalkboard" charset="0"/>
                  <a:cs typeface="Chalkboard" charset="0"/>
                </a:rPr>
                <a:t>Assembled Genome</a:t>
              </a:r>
            </a:p>
          </p:txBody>
        </p:sp>
        <p:sp>
          <p:nvSpPr>
            <p:cNvPr id="11" name="TextBox 13"/>
            <p:cNvSpPr txBox="1">
              <a:spLocks noChangeArrowheads="1"/>
            </p:cNvSpPr>
            <p:nvPr/>
          </p:nvSpPr>
          <p:spPr bwMode="auto">
            <a:xfrm>
              <a:off x="5182071" y="1457880"/>
              <a:ext cx="1703999" cy="634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189" eaLnBrk="1" hangingPunct="1">
                <a:lnSpc>
                  <a:spcPct val="90000"/>
                </a:lnSpc>
              </a:pPr>
              <a:r>
                <a:rPr lang="en-US" sz="1500" b="1" dirty="0">
                  <a:solidFill>
                    <a:prstClr val="black"/>
                  </a:solidFill>
                  <a:latin typeface="Chalkboard" charset="0"/>
                  <a:cs typeface="Chalkboard" charset="0"/>
                </a:rPr>
                <a:t>SEED subsystems</a:t>
              </a:r>
            </a:p>
          </p:txBody>
        </p:sp>
      </p:grpSp>
      <p:sp>
        <p:nvSpPr>
          <p:cNvPr id="12" name="Down Arrow 11"/>
          <p:cNvSpPr/>
          <p:nvPr/>
        </p:nvSpPr>
        <p:spPr>
          <a:xfrm>
            <a:off x="3413759" y="2225040"/>
            <a:ext cx="500380" cy="548640"/>
          </a:xfrm>
          <a:prstGeom prst="downArrow">
            <a:avLst/>
          </a:prstGeom>
          <a:gradFill flip="none" rotWithShape="1">
            <a:gsLst>
              <a:gs pos="24000">
                <a:schemeClr val="tx2"/>
              </a:gs>
              <a:gs pos="98000">
                <a:srgbClr val="FFFFFF">
                  <a:alpha val="0"/>
                </a:srgb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lIns="73145" tIns="36572" rIns="73145" bIns="36572" anchor="ctr"/>
          <a:lstStyle/>
          <a:p>
            <a:pPr algn="ctr" defTabSz="457189">
              <a:defRPr/>
            </a:pPr>
            <a:endParaRPr lang="en-US">
              <a:solidFill>
                <a:prstClr val="white"/>
              </a:solidFill>
              <a:latin typeface="Arial"/>
            </a:endParaRPr>
          </a:p>
        </p:txBody>
      </p:sp>
      <p:sp>
        <p:nvSpPr>
          <p:cNvPr id="13" name="Trapezoid 12"/>
          <p:cNvSpPr/>
          <p:nvPr/>
        </p:nvSpPr>
        <p:spPr>
          <a:xfrm>
            <a:off x="2577463" y="2834640"/>
            <a:ext cx="2160272" cy="609600"/>
          </a:xfrm>
          <a:prstGeom prst="trapezoid">
            <a:avLst/>
          </a:prstGeom>
          <a:solidFill>
            <a:srgbClr val="CC3300"/>
          </a:solidFill>
          <a:ln/>
        </p:spPr>
        <p:style>
          <a:lnRef idx="0">
            <a:schemeClr val="accent1"/>
          </a:lnRef>
          <a:fillRef idx="3">
            <a:schemeClr val="accent1"/>
          </a:fillRef>
          <a:effectRef idx="3">
            <a:schemeClr val="accent1"/>
          </a:effectRef>
          <a:fontRef idx="minor">
            <a:schemeClr val="lt1"/>
          </a:fontRef>
        </p:style>
        <p:txBody>
          <a:bodyPr anchor="ctr"/>
          <a:lstStyle/>
          <a:p>
            <a:pPr algn="ctr" defTabSz="457189">
              <a:lnSpc>
                <a:spcPct val="90000"/>
              </a:lnSpc>
            </a:pPr>
            <a:r>
              <a:rPr lang="en-US" b="1" dirty="0">
                <a:solidFill>
                  <a:prstClr val="white"/>
                </a:solidFill>
                <a:effectLst>
                  <a:outerShdw blurRad="38100" dist="38100" dir="2700000" algn="tl">
                    <a:srgbClr val="000000">
                      <a:alpha val="43137"/>
                    </a:srgbClr>
                  </a:outerShdw>
                </a:effectLst>
                <a:latin typeface="Arial"/>
              </a:rPr>
              <a:t>Preliminary Reconstruction</a:t>
            </a:r>
          </a:p>
        </p:txBody>
      </p:sp>
      <p:sp>
        <p:nvSpPr>
          <p:cNvPr id="14" name="TextBox 24"/>
          <p:cNvSpPr txBox="1">
            <a:spLocks noChangeArrowheads="1"/>
          </p:cNvSpPr>
          <p:nvPr/>
        </p:nvSpPr>
        <p:spPr bwMode="auto">
          <a:xfrm>
            <a:off x="2081531" y="2256790"/>
            <a:ext cx="1362711" cy="48935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73145" tIns="36572" rIns="73145" bIns="36572">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189" eaLnBrk="1" hangingPunct="1">
              <a:lnSpc>
                <a:spcPct val="90000"/>
              </a:lnSpc>
            </a:pPr>
            <a:r>
              <a:rPr lang="en-US" sz="1500" b="1" dirty="0">
                <a:solidFill>
                  <a:prstClr val="black"/>
                </a:solidFill>
                <a:latin typeface="Chalkboard" charset="0"/>
                <a:cs typeface="Chalkboard" charset="0"/>
              </a:rPr>
              <a:t>Reaction DB:</a:t>
            </a:r>
          </a:p>
          <a:p>
            <a:pPr algn="ctr" defTabSz="457189" eaLnBrk="1" hangingPunct="1">
              <a:lnSpc>
                <a:spcPct val="90000"/>
              </a:lnSpc>
            </a:pPr>
            <a:r>
              <a:rPr lang="en-US" sz="1500" b="1" dirty="0">
                <a:solidFill>
                  <a:prstClr val="black"/>
                </a:solidFill>
                <a:latin typeface="Chalkboard" charset="0"/>
                <a:cs typeface="Chalkboard" charset="0"/>
              </a:rPr>
              <a:t>KEGG  BIGG</a:t>
            </a:r>
          </a:p>
        </p:txBody>
      </p:sp>
      <p:sp>
        <p:nvSpPr>
          <p:cNvPr id="15" name="Down Arrow 14"/>
          <p:cNvSpPr/>
          <p:nvPr/>
        </p:nvSpPr>
        <p:spPr>
          <a:xfrm>
            <a:off x="3413759" y="3444240"/>
            <a:ext cx="500380" cy="548640"/>
          </a:xfrm>
          <a:prstGeom prst="downArrow">
            <a:avLst/>
          </a:prstGeom>
          <a:gradFill flip="none" rotWithShape="1">
            <a:gsLst>
              <a:gs pos="24000">
                <a:schemeClr val="tx2"/>
              </a:gs>
              <a:gs pos="98000">
                <a:srgbClr val="FFFFFF">
                  <a:alpha val="0"/>
                </a:srgb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lIns="73145" tIns="36572" rIns="73145" bIns="36572" anchor="ctr"/>
          <a:lstStyle/>
          <a:p>
            <a:pPr algn="ctr" defTabSz="457189">
              <a:defRPr/>
            </a:pPr>
            <a:endParaRPr lang="en-US">
              <a:solidFill>
                <a:prstClr val="white"/>
              </a:solidFill>
              <a:latin typeface="Arial"/>
            </a:endParaRPr>
          </a:p>
        </p:txBody>
      </p:sp>
      <p:sp>
        <p:nvSpPr>
          <p:cNvPr id="16" name="Trapezoid 15"/>
          <p:cNvSpPr/>
          <p:nvPr/>
        </p:nvSpPr>
        <p:spPr>
          <a:xfrm>
            <a:off x="2577463" y="5334000"/>
            <a:ext cx="2160272" cy="609600"/>
          </a:xfrm>
          <a:prstGeom prst="trapezoid">
            <a:avLst/>
          </a:prstGeom>
          <a:solidFill>
            <a:srgbClr val="CC3300"/>
          </a:solidFill>
          <a:ln/>
        </p:spPr>
        <p:style>
          <a:lnRef idx="0">
            <a:schemeClr val="accent1"/>
          </a:lnRef>
          <a:fillRef idx="3">
            <a:schemeClr val="accent1"/>
          </a:fillRef>
          <a:effectRef idx="3">
            <a:schemeClr val="accent1"/>
          </a:effectRef>
          <a:fontRef idx="minor">
            <a:schemeClr val="lt1"/>
          </a:fontRef>
        </p:style>
        <p:txBody>
          <a:bodyPr anchor="ctr"/>
          <a:lstStyle/>
          <a:p>
            <a:pPr algn="ctr" defTabSz="457189">
              <a:lnSpc>
                <a:spcPct val="90000"/>
              </a:lnSpc>
            </a:pPr>
            <a:r>
              <a:rPr lang="en-US" b="1" dirty="0">
                <a:solidFill>
                  <a:prstClr val="white"/>
                </a:solidFill>
                <a:effectLst>
                  <a:outerShdw blurRad="38100" dist="38100" dir="2700000" algn="tl">
                    <a:srgbClr val="000000">
                      <a:alpha val="43137"/>
                    </a:srgbClr>
                  </a:outerShdw>
                </a:effectLst>
                <a:latin typeface="Arial"/>
              </a:rPr>
              <a:t>Optimized Model</a:t>
            </a:r>
          </a:p>
        </p:txBody>
      </p:sp>
      <p:sp>
        <p:nvSpPr>
          <p:cNvPr id="17" name="Down Arrow 16"/>
          <p:cNvSpPr/>
          <p:nvPr/>
        </p:nvSpPr>
        <p:spPr>
          <a:xfrm>
            <a:off x="3413759" y="4718940"/>
            <a:ext cx="500380" cy="584581"/>
          </a:xfrm>
          <a:prstGeom prst="downArrow">
            <a:avLst/>
          </a:prstGeom>
          <a:gradFill flip="none" rotWithShape="1">
            <a:gsLst>
              <a:gs pos="24000">
                <a:schemeClr val="tx2"/>
              </a:gs>
              <a:gs pos="98000">
                <a:srgbClr val="FFFFFF">
                  <a:alpha val="0"/>
                </a:srgb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lIns="73145" tIns="36572" rIns="73145" bIns="36572" anchor="ctr"/>
          <a:lstStyle/>
          <a:p>
            <a:pPr algn="ctr" defTabSz="457189">
              <a:defRPr/>
            </a:pPr>
            <a:endParaRPr lang="en-US">
              <a:solidFill>
                <a:prstClr val="white"/>
              </a:solidFill>
              <a:latin typeface="Arial"/>
            </a:endParaRPr>
          </a:p>
        </p:txBody>
      </p:sp>
      <p:sp>
        <p:nvSpPr>
          <p:cNvPr id="18" name="TextBox 17"/>
          <p:cNvSpPr txBox="1">
            <a:spLocks noChangeArrowheads="1"/>
          </p:cNvSpPr>
          <p:nvPr/>
        </p:nvSpPr>
        <p:spPr bwMode="auto">
          <a:xfrm>
            <a:off x="2984501" y="3992882"/>
            <a:ext cx="1362711" cy="75096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73145" tIns="36572" rIns="73145" bIns="36572">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189" eaLnBrk="1" hangingPunct="1"/>
            <a:r>
              <a:rPr lang="en-US" sz="4400" b="1">
                <a:solidFill>
                  <a:prstClr val="black"/>
                </a:solidFill>
                <a:latin typeface="Chalkboard" charset="0"/>
                <a:cs typeface="Chalkboard" charset="0"/>
              </a:rPr>
              <a:t>?</a:t>
            </a:r>
          </a:p>
        </p:txBody>
      </p:sp>
      <p:sp>
        <p:nvSpPr>
          <p:cNvPr id="28" name="Trapezoid 27"/>
          <p:cNvSpPr/>
          <p:nvPr/>
        </p:nvSpPr>
        <p:spPr>
          <a:xfrm>
            <a:off x="2577465" y="4034791"/>
            <a:ext cx="2160272" cy="609600"/>
          </a:xfrm>
          <a:prstGeom prst="trapezoid">
            <a:avLst/>
          </a:prstGeom>
          <a:solidFill>
            <a:srgbClr val="CC3300"/>
          </a:solidFill>
          <a:ln/>
        </p:spPr>
        <p:style>
          <a:lnRef idx="0">
            <a:schemeClr val="accent1"/>
          </a:lnRef>
          <a:fillRef idx="3">
            <a:schemeClr val="accent1"/>
          </a:fillRef>
          <a:effectRef idx="3">
            <a:schemeClr val="accent1"/>
          </a:effectRef>
          <a:fontRef idx="minor">
            <a:schemeClr val="lt1"/>
          </a:fontRef>
        </p:style>
        <p:txBody>
          <a:bodyPr anchor="ctr"/>
          <a:lstStyle/>
          <a:p>
            <a:pPr algn="ctr" defTabSz="457189">
              <a:lnSpc>
                <a:spcPct val="90000"/>
              </a:lnSpc>
            </a:pPr>
            <a:r>
              <a:rPr lang="en-US" b="1" dirty="0">
                <a:solidFill>
                  <a:prstClr val="white"/>
                </a:solidFill>
                <a:effectLst>
                  <a:outerShdw blurRad="38100" dist="38100" dir="2700000" algn="tl">
                    <a:srgbClr val="000000">
                      <a:alpha val="43137"/>
                    </a:srgbClr>
                  </a:outerShdw>
                </a:effectLst>
                <a:latin typeface="Arial"/>
              </a:rPr>
              <a:t>Probabilistic Annotation</a:t>
            </a:r>
          </a:p>
        </p:txBody>
      </p:sp>
      <p:sp>
        <p:nvSpPr>
          <p:cNvPr id="29" name="TextBox 28"/>
          <p:cNvSpPr txBox="1">
            <a:spLocks noChangeArrowheads="1"/>
          </p:cNvSpPr>
          <p:nvPr/>
        </p:nvSpPr>
        <p:spPr bwMode="auto">
          <a:xfrm>
            <a:off x="4876800" y="3809963"/>
            <a:ext cx="3091181" cy="114184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73145" tIns="36572" rIns="73145" bIns="36572">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189" eaLnBrk="1" hangingPunct="1">
              <a:lnSpc>
                <a:spcPct val="90000"/>
              </a:lnSpc>
              <a:spcBef>
                <a:spcPts val="600"/>
              </a:spcBef>
            </a:pPr>
            <a:r>
              <a:rPr lang="en-US" sz="2200" b="1" dirty="0">
                <a:solidFill>
                  <a:prstClr val="black"/>
                </a:solidFill>
              </a:rPr>
              <a:t>Parsimonious </a:t>
            </a:r>
            <a:r>
              <a:rPr lang="en-US" sz="2200" b="1" dirty="0" err="1">
                <a:solidFill>
                  <a:prstClr val="black"/>
                </a:solidFill>
              </a:rPr>
              <a:t>Gapfill</a:t>
            </a:r>
            <a:endParaRPr lang="en-US" sz="2200" b="1" dirty="0">
              <a:solidFill>
                <a:prstClr val="black"/>
              </a:solidFill>
            </a:endParaRPr>
          </a:p>
          <a:p>
            <a:pPr algn="ctr" defTabSz="457189" eaLnBrk="1" hangingPunct="1">
              <a:lnSpc>
                <a:spcPct val="90000"/>
              </a:lnSpc>
              <a:spcBef>
                <a:spcPts val="600"/>
              </a:spcBef>
            </a:pPr>
            <a:r>
              <a:rPr lang="en-US" sz="2200" b="1" dirty="0">
                <a:solidFill>
                  <a:prstClr val="black"/>
                </a:solidFill>
              </a:rPr>
              <a:t>or</a:t>
            </a:r>
          </a:p>
          <a:p>
            <a:pPr algn="ctr" defTabSz="457189" eaLnBrk="1" hangingPunct="1">
              <a:lnSpc>
                <a:spcPct val="90000"/>
              </a:lnSpc>
              <a:spcBef>
                <a:spcPts val="600"/>
              </a:spcBef>
            </a:pPr>
            <a:r>
              <a:rPr lang="en-US" sz="2200" b="1" dirty="0">
                <a:solidFill>
                  <a:prstClr val="black"/>
                </a:solidFill>
              </a:rPr>
              <a:t>Hand-curated</a:t>
            </a:r>
          </a:p>
        </p:txBody>
      </p:sp>
      <p:sp>
        <p:nvSpPr>
          <p:cNvPr id="30" name="TextBox 29"/>
          <p:cNvSpPr txBox="1">
            <a:spLocks noChangeArrowheads="1"/>
          </p:cNvSpPr>
          <p:nvPr/>
        </p:nvSpPr>
        <p:spPr bwMode="auto">
          <a:xfrm>
            <a:off x="6019800" y="1371562"/>
            <a:ext cx="4648200" cy="37855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73145" tIns="36572" rIns="73145" bIns="36572">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189" eaLnBrk="1" hangingPunct="1">
              <a:lnSpc>
                <a:spcPct val="90000"/>
              </a:lnSpc>
              <a:spcBef>
                <a:spcPts val="600"/>
              </a:spcBef>
            </a:pPr>
            <a:r>
              <a:rPr lang="en-US" sz="2200" b="1" dirty="0">
                <a:solidFill>
                  <a:prstClr val="black"/>
                </a:solidFill>
              </a:rPr>
              <a:t>Evidence-Based Gap Filling</a:t>
            </a:r>
          </a:p>
        </p:txBody>
      </p:sp>
      <p:grpSp>
        <p:nvGrpSpPr>
          <p:cNvPr id="166" name="Group 165"/>
          <p:cNvGrpSpPr/>
          <p:nvPr/>
        </p:nvGrpSpPr>
        <p:grpSpPr>
          <a:xfrm>
            <a:off x="5435604" y="1765693"/>
            <a:ext cx="5378279" cy="4600160"/>
            <a:chOff x="6800984" y="1602112"/>
            <a:chExt cx="5378279" cy="4600158"/>
          </a:xfrm>
        </p:grpSpPr>
        <p:sp>
          <p:nvSpPr>
            <p:cNvPr id="139" name="Freeform 138"/>
            <p:cNvSpPr/>
            <p:nvPr/>
          </p:nvSpPr>
          <p:spPr>
            <a:xfrm>
              <a:off x="7803795" y="1767677"/>
              <a:ext cx="3886200" cy="3596640"/>
            </a:xfrm>
            <a:custGeom>
              <a:avLst/>
              <a:gdLst>
                <a:gd name="connsiteX0" fmla="*/ 0 w 3886200"/>
                <a:gd name="connsiteY0" fmla="*/ 3596640 h 3596640"/>
                <a:gd name="connsiteX1" fmla="*/ 3886200 w 3886200"/>
                <a:gd name="connsiteY1" fmla="*/ 0 h 3596640"/>
              </a:gdLst>
              <a:ahLst/>
              <a:cxnLst>
                <a:cxn ang="0">
                  <a:pos x="connsiteX0" y="connsiteY0"/>
                </a:cxn>
                <a:cxn ang="0">
                  <a:pos x="connsiteX1" y="connsiteY1"/>
                </a:cxn>
              </a:cxnLst>
              <a:rect l="l" t="t" r="r" b="b"/>
              <a:pathLst>
                <a:path w="3886200" h="3596640">
                  <a:moveTo>
                    <a:pt x="0" y="3596640"/>
                  </a:moveTo>
                  <a:lnTo>
                    <a:pt x="3886200" y="0"/>
                  </a:lnTo>
                </a:path>
              </a:pathLst>
            </a:custGeom>
            <a:noFill/>
            <a:ln w="12700" cap="flat" cmpd="sng" algn="ctr">
              <a:solidFill>
                <a:sysClr val="windowText" lastClr="000000">
                  <a:lumMod val="50000"/>
                  <a:lumOff val="50000"/>
                </a:sysClr>
              </a:solidFill>
              <a:prstDash val="solid"/>
            </a:ln>
            <a:effectLst/>
          </p:spPr>
          <p:txBody>
            <a:bodyPr rtlCol="0" anchor="ctr"/>
            <a:lstStyle/>
            <a:p>
              <a:pPr algn="ctr">
                <a:defRPr/>
              </a:pPr>
              <a:endParaRPr lang="en-US" kern="0">
                <a:solidFill>
                  <a:sysClr val="window" lastClr="FFFFFF"/>
                </a:solidFill>
                <a:latin typeface="Arial"/>
              </a:endParaRPr>
            </a:p>
          </p:txBody>
        </p:sp>
        <p:graphicFrame>
          <p:nvGraphicFramePr>
            <p:cNvPr id="140" name="Content Placeholder 4"/>
            <p:cNvGraphicFramePr>
              <a:graphicFrameLocks/>
            </p:cNvGraphicFramePr>
            <p:nvPr>
              <p:extLst/>
            </p:nvPr>
          </p:nvGraphicFramePr>
          <p:xfrm>
            <a:off x="7144949" y="1684704"/>
            <a:ext cx="4724684" cy="4217946"/>
          </p:xfrm>
          <a:graphic>
            <a:graphicData uri="http://schemas.openxmlformats.org/drawingml/2006/chart">
              <c:chart xmlns:c="http://schemas.openxmlformats.org/drawingml/2006/chart" xmlns:r="http://schemas.openxmlformats.org/officeDocument/2006/relationships" r:id="rId2"/>
            </a:graphicData>
          </a:graphic>
        </p:graphicFrame>
        <p:sp>
          <p:nvSpPr>
            <p:cNvPr id="141" name="TextBox 140"/>
            <p:cNvSpPr txBox="1"/>
            <p:nvPr/>
          </p:nvSpPr>
          <p:spPr>
            <a:xfrm>
              <a:off x="7665639" y="5832938"/>
              <a:ext cx="4134465" cy="369332"/>
            </a:xfrm>
            <a:prstGeom prst="rect">
              <a:avLst/>
            </a:prstGeom>
            <a:noFill/>
          </p:spPr>
          <p:txBody>
            <a:bodyPr wrap="none" rtlCol="0">
              <a:spAutoFit/>
            </a:bodyPr>
            <a:lstStyle/>
            <a:p>
              <a:pPr algn="ctr">
                <a:defRPr/>
              </a:pPr>
              <a:r>
                <a:rPr lang="en-US" b="1" kern="0" dirty="0">
                  <a:solidFill>
                    <a:sysClr val="windowText" lastClr="000000"/>
                  </a:solidFill>
                  <a:latin typeface="Arial"/>
                </a:rPr>
                <a:t>Percent of false positives remaining</a:t>
              </a:r>
            </a:p>
          </p:txBody>
        </p:sp>
        <p:sp>
          <p:nvSpPr>
            <p:cNvPr id="142" name="Freeform 141"/>
            <p:cNvSpPr/>
            <p:nvPr/>
          </p:nvSpPr>
          <p:spPr>
            <a:xfrm>
              <a:off x="7729288" y="1887904"/>
              <a:ext cx="3894667" cy="3539066"/>
            </a:xfrm>
            <a:custGeom>
              <a:avLst/>
              <a:gdLst>
                <a:gd name="connsiteX0" fmla="*/ 0 w 3894667"/>
                <a:gd name="connsiteY0" fmla="*/ 3539066 h 3539066"/>
                <a:gd name="connsiteX1" fmla="*/ 414867 w 3894667"/>
                <a:gd name="connsiteY1" fmla="*/ 2006600 h 3539066"/>
                <a:gd name="connsiteX2" fmla="*/ 804334 w 3894667"/>
                <a:gd name="connsiteY2" fmla="*/ 1117600 h 3539066"/>
                <a:gd name="connsiteX3" fmla="*/ 1185334 w 3894667"/>
                <a:gd name="connsiteY3" fmla="*/ 694266 h 3539066"/>
                <a:gd name="connsiteX4" fmla="*/ 1566334 w 3894667"/>
                <a:gd name="connsiteY4" fmla="*/ 406400 h 3539066"/>
                <a:gd name="connsiteX5" fmla="*/ 1947334 w 3894667"/>
                <a:gd name="connsiteY5" fmla="*/ 270933 h 3539066"/>
                <a:gd name="connsiteX6" fmla="*/ 3894667 w 3894667"/>
                <a:gd name="connsiteY6" fmla="*/ 0 h 3539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94667" h="3539066">
                  <a:moveTo>
                    <a:pt x="0" y="3539066"/>
                  </a:moveTo>
                  <a:lnTo>
                    <a:pt x="414867" y="2006600"/>
                  </a:lnTo>
                  <a:lnTo>
                    <a:pt x="804334" y="1117600"/>
                  </a:lnTo>
                  <a:lnTo>
                    <a:pt x="1185334" y="694266"/>
                  </a:lnTo>
                  <a:lnTo>
                    <a:pt x="1566334" y="406400"/>
                  </a:lnTo>
                  <a:lnTo>
                    <a:pt x="1947334" y="270933"/>
                  </a:lnTo>
                  <a:lnTo>
                    <a:pt x="3894667" y="0"/>
                  </a:lnTo>
                </a:path>
              </a:pathLst>
            </a:custGeom>
            <a:noFill/>
            <a:ln w="44450" cap="flat" cmpd="sng" algn="ctr">
              <a:solidFill>
                <a:srgbClr val="154FD4"/>
              </a:solidFill>
              <a:prstDash val="solid"/>
            </a:ln>
            <a:effectLst/>
          </p:spPr>
          <p:txBody>
            <a:bodyPr rtlCol="0" anchor="ctr"/>
            <a:lstStyle/>
            <a:p>
              <a:pPr algn="ctr">
                <a:defRPr/>
              </a:pPr>
              <a:endParaRPr lang="en-US" kern="0">
                <a:solidFill>
                  <a:sysClr val="windowText" lastClr="000000"/>
                </a:solidFill>
                <a:latin typeface="Arial"/>
              </a:endParaRPr>
            </a:p>
          </p:txBody>
        </p:sp>
        <p:sp>
          <p:nvSpPr>
            <p:cNvPr id="143" name="Diamond 142"/>
            <p:cNvSpPr>
              <a:spLocks noChangeAspect="1"/>
            </p:cNvSpPr>
            <p:nvPr/>
          </p:nvSpPr>
          <p:spPr>
            <a:xfrm>
              <a:off x="7678636" y="5367851"/>
              <a:ext cx="118238" cy="118238"/>
            </a:xfrm>
            <a:prstGeom prst="diamond">
              <a:avLst/>
            </a:prstGeom>
            <a:solidFill>
              <a:srgbClr val="154FD4"/>
            </a:solidFill>
            <a:ln w="6350" cap="flat" cmpd="sng" algn="ctr">
              <a:solidFill>
                <a:sysClr val="windowText" lastClr="000000"/>
              </a:solidFill>
              <a:prstDash val="solid"/>
            </a:ln>
            <a:effectLst/>
          </p:spPr>
          <p:txBody>
            <a:bodyPr rtlCol="0" anchor="ctr"/>
            <a:lstStyle/>
            <a:p>
              <a:pPr algn="ctr">
                <a:defRPr/>
              </a:pPr>
              <a:endParaRPr lang="en-US" kern="0">
                <a:solidFill>
                  <a:sysClr val="window" lastClr="FFFFFF"/>
                </a:solidFill>
                <a:latin typeface="Arial"/>
              </a:endParaRPr>
            </a:p>
          </p:txBody>
        </p:sp>
        <p:sp>
          <p:nvSpPr>
            <p:cNvPr id="144" name="Freeform 143"/>
            <p:cNvSpPr/>
            <p:nvPr/>
          </p:nvSpPr>
          <p:spPr>
            <a:xfrm>
              <a:off x="7737755" y="1879437"/>
              <a:ext cx="3911600" cy="3547533"/>
            </a:xfrm>
            <a:custGeom>
              <a:avLst/>
              <a:gdLst>
                <a:gd name="connsiteX0" fmla="*/ 0 w 3911600"/>
                <a:gd name="connsiteY0" fmla="*/ 3547533 h 3547533"/>
                <a:gd name="connsiteX1" fmla="*/ 397933 w 3911600"/>
                <a:gd name="connsiteY1" fmla="*/ 1515533 h 3547533"/>
                <a:gd name="connsiteX2" fmla="*/ 795867 w 3911600"/>
                <a:gd name="connsiteY2" fmla="*/ 939800 h 3547533"/>
                <a:gd name="connsiteX3" fmla="*/ 1168400 w 3911600"/>
                <a:gd name="connsiteY3" fmla="*/ 702733 h 3547533"/>
                <a:gd name="connsiteX4" fmla="*/ 1583267 w 3911600"/>
                <a:gd name="connsiteY4" fmla="*/ 499533 h 3547533"/>
                <a:gd name="connsiteX5" fmla="*/ 1947333 w 3911600"/>
                <a:gd name="connsiteY5" fmla="*/ 372533 h 3547533"/>
                <a:gd name="connsiteX6" fmla="*/ 3911600 w 3911600"/>
                <a:gd name="connsiteY6" fmla="*/ 0 h 3547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11600" h="3547533">
                  <a:moveTo>
                    <a:pt x="0" y="3547533"/>
                  </a:moveTo>
                  <a:lnTo>
                    <a:pt x="397933" y="1515533"/>
                  </a:lnTo>
                  <a:lnTo>
                    <a:pt x="795867" y="939800"/>
                  </a:lnTo>
                  <a:lnTo>
                    <a:pt x="1168400" y="702733"/>
                  </a:lnTo>
                  <a:lnTo>
                    <a:pt x="1583267" y="499533"/>
                  </a:lnTo>
                  <a:lnTo>
                    <a:pt x="1947333" y="372533"/>
                  </a:lnTo>
                  <a:lnTo>
                    <a:pt x="3911600" y="0"/>
                  </a:lnTo>
                </a:path>
              </a:pathLst>
            </a:custGeom>
            <a:noFill/>
            <a:ln w="44450" cap="flat" cmpd="sng" algn="ctr">
              <a:solidFill>
                <a:srgbClr val="E15000"/>
              </a:solidFill>
              <a:prstDash val="solid"/>
            </a:ln>
            <a:effectLst/>
          </p:spPr>
          <p:txBody>
            <a:bodyPr rtlCol="0" anchor="ctr"/>
            <a:lstStyle/>
            <a:p>
              <a:pPr algn="ctr">
                <a:defRPr/>
              </a:pPr>
              <a:endParaRPr lang="en-US" kern="0">
                <a:solidFill>
                  <a:sysClr val="windowText" lastClr="000000"/>
                </a:solidFill>
                <a:latin typeface="Arial"/>
              </a:endParaRPr>
            </a:p>
          </p:txBody>
        </p:sp>
        <p:sp>
          <p:nvSpPr>
            <p:cNvPr id="145" name="Rectangle 144"/>
            <p:cNvSpPr>
              <a:spLocks noChangeAspect="1"/>
            </p:cNvSpPr>
            <p:nvPr/>
          </p:nvSpPr>
          <p:spPr>
            <a:xfrm>
              <a:off x="7692035" y="5381250"/>
              <a:ext cx="91440" cy="91440"/>
            </a:xfrm>
            <a:prstGeom prst="rect">
              <a:avLst/>
            </a:prstGeom>
            <a:solidFill>
              <a:srgbClr val="E15000"/>
            </a:solidFill>
            <a:ln w="6350" cap="flat" cmpd="sng" algn="ctr">
              <a:solidFill>
                <a:sysClr val="windowText" lastClr="000000"/>
              </a:solidFill>
              <a:prstDash val="solid"/>
            </a:ln>
            <a:effectLst/>
          </p:spPr>
          <p:txBody>
            <a:bodyPr rtlCol="0" anchor="ctr"/>
            <a:lstStyle/>
            <a:p>
              <a:pPr algn="ctr">
                <a:defRPr/>
              </a:pPr>
              <a:endParaRPr lang="en-US" kern="0">
                <a:solidFill>
                  <a:sysClr val="window" lastClr="FFFFFF"/>
                </a:solidFill>
                <a:latin typeface="Arial"/>
              </a:endParaRPr>
            </a:p>
          </p:txBody>
        </p:sp>
        <p:sp>
          <p:nvSpPr>
            <p:cNvPr id="146" name="Rectangle 145"/>
            <p:cNvSpPr>
              <a:spLocks noChangeAspect="1"/>
            </p:cNvSpPr>
            <p:nvPr/>
          </p:nvSpPr>
          <p:spPr>
            <a:xfrm>
              <a:off x="8085735" y="3368300"/>
              <a:ext cx="91440" cy="91440"/>
            </a:xfrm>
            <a:prstGeom prst="rect">
              <a:avLst/>
            </a:prstGeom>
            <a:solidFill>
              <a:srgbClr val="E15000"/>
            </a:solidFill>
            <a:ln w="6350" cap="flat" cmpd="sng" algn="ctr">
              <a:solidFill>
                <a:sysClr val="windowText" lastClr="000000"/>
              </a:solidFill>
              <a:prstDash val="solid"/>
            </a:ln>
            <a:effectLst/>
          </p:spPr>
          <p:txBody>
            <a:bodyPr rtlCol="0" anchor="ctr"/>
            <a:lstStyle/>
            <a:p>
              <a:pPr algn="ctr">
                <a:defRPr/>
              </a:pPr>
              <a:endParaRPr lang="en-US" kern="0">
                <a:solidFill>
                  <a:sysClr val="window" lastClr="FFFFFF"/>
                </a:solidFill>
                <a:latin typeface="Arial"/>
              </a:endParaRPr>
            </a:p>
          </p:txBody>
        </p:sp>
        <p:sp>
          <p:nvSpPr>
            <p:cNvPr id="147" name="Diamond 146"/>
            <p:cNvSpPr>
              <a:spLocks noChangeAspect="1"/>
            </p:cNvSpPr>
            <p:nvPr/>
          </p:nvSpPr>
          <p:spPr>
            <a:xfrm>
              <a:off x="8847036" y="2529878"/>
              <a:ext cx="118238" cy="118238"/>
            </a:xfrm>
            <a:prstGeom prst="diamond">
              <a:avLst/>
            </a:prstGeom>
            <a:solidFill>
              <a:srgbClr val="154FD4"/>
            </a:solidFill>
            <a:ln w="6350" cap="flat" cmpd="sng" algn="ctr">
              <a:solidFill>
                <a:sysClr val="windowText" lastClr="000000"/>
              </a:solidFill>
              <a:prstDash val="solid"/>
            </a:ln>
            <a:effectLst/>
          </p:spPr>
          <p:txBody>
            <a:bodyPr rtlCol="0" anchor="ctr"/>
            <a:lstStyle/>
            <a:p>
              <a:pPr algn="ctr">
                <a:defRPr/>
              </a:pPr>
              <a:endParaRPr lang="en-US" kern="0">
                <a:solidFill>
                  <a:sysClr val="window" lastClr="FFFFFF"/>
                </a:solidFill>
                <a:latin typeface="Arial"/>
              </a:endParaRPr>
            </a:p>
          </p:txBody>
        </p:sp>
        <p:sp>
          <p:nvSpPr>
            <p:cNvPr id="148" name="Rectangle 147"/>
            <p:cNvSpPr>
              <a:spLocks noChangeAspect="1"/>
            </p:cNvSpPr>
            <p:nvPr/>
          </p:nvSpPr>
          <p:spPr>
            <a:xfrm>
              <a:off x="8498485" y="2765050"/>
              <a:ext cx="91440" cy="91440"/>
            </a:xfrm>
            <a:prstGeom prst="rect">
              <a:avLst/>
            </a:prstGeom>
            <a:solidFill>
              <a:srgbClr val="E15000"/>
            </a:solidFill>
            <a:ln w="6350" cap="flat" cmpd="sng" algn="ctr">
              <a:solidFill>
                <a:sysClr val="windowText" lastClr="000000"/>
              </a:solidFill>
              <a:prstDash val="solid"/>
            </a:ln>
            <a:effectLst/>
          </p:spPr>
          <p:txBody>
            <a:bodyPr rtlCol="0" anchor="ctr"/>
            <a:lstStyle/>
            <a:p>
              <a:pPr algn="ctr">
                <a:defRPr/>
              </a:pPr>
              <a:endParaRPr lang="en-US" kern="0">
                <a:solidFill>
                  <a:sysClr val="window" lastClr="FFFFFF"/>
                </a:solidFill>
                <a:latin typeface="Arial"/>
              </a:endParaRPr>
            </a:p>
          </p:txBody>
        </p:sp>
        <p:sp>
          <p:nvSpPr>
            <p:cNvPr id="149" name="Rectangle 148"/>
            <p:cNvSpPr>
              <a:spLocks noChangeAspect="1"/>
            </p:cNvSpPr>
            <p:nvPr/>
          </p:nvSpPr>
          <p:spPr>
            <a:xfrm>
              <a:off x="8860435" y="2549150"/>
              <a:ext cx="91440" cy="91440"/>
            </a:xfrm>
            <a:prstGeom prst="rect">
              <a:avLst/>
            </a:prstGeom>
            <a:solidFill>
              <a:srgbClr val="E15000"/>
            </a:solidFill>
            <a:ln w="6350" cap="flat" cmpd="sng" algn="ctr">
              <a:solidFill>
                <a:sysClr val="windowText" lastClr="000000"/>
              </a:solidFill>
              <a:prstDash val="solid"/>
            </a:ln>
            <a:effectLst/>
          </p:spPr>
          <p:txBody>
            <a:bodyPr rtlCol="0" anchor="ctr"/>
            <a:lstStyle/>
            <a:p>
              <a:pPr algn="ctr">
                <a:defRPr/>
              </a:pPr>
              <a:endParaRPr lang="en-US" kern="0">
                <a:solidFill>
                  <a:sysClr val="window" lastClr="FFFFFF"/>
                </a:solidFill>
                <a:latin typeface="Arial"/>
              </a:endParaRPr>
            </a:p>
          </p:txBody>
        </p:sp>
        <p:sp>
          <p:nvSpPr>
            <p:cNvPr id="150" name="Rectangle 149"/>
            <p:cNvSpPr>
              <a:spLocks noChangeAspect="1"/>
            </p:cNvSpPr>
            <p:nvPr/>
          </p:nvSpPr>
          <p:spPr>
            <a:xfrm>
              <a:off x="9264400" y="2345950"/>
              <a:ext cx="91440" cy="91440"/>
            </a:xfrm>
            <a:prstGeom prst="rect">
              <a:avLst/>
            </a:prstGeom>
            <a:solidFill>
              <a:srgbClr val="E15000"/>
            </a:solidFill>
            <a:ln w="6350" cap="flat" cmpd="sng" algn="ctr">
              <a:solidFill>
                <a:sysClr val="windowText" lastClr="000000"/>
              </a:solidFill>
              <a:prstDash val="solid"/>
            </a:ln>
            <a:effectLst/>
          </p:spPr>
          <p:txBody>
            <a:bodyPr rtlCol="0" anchor="ctr"/>
            <a:lstStyle/>
            <a:p>
              <a:pPr algn="ctr">
                <a:defRPr/>
              </a:pPr>
              <a:endParaRPr lang="en-US" kern="0">
                <a:solidFill>
                  <a:sysClr val="window" lastClr="FFFFFF"/>
                </a:solidFill>
                <a:latin typeface="Arial"/>
              </a:endParaRPr>
            </a:p>
          </p:txBody>
        </p:sp>
        <p:sp>
          <p:nvSpPr>
            <p:cNvPr id="151" name="Diamond 150"/>
            <p:cNvSpPr>
              <a:spLocks noChangeAspect="1"/>
            </p:cNvSpPr>
            <p:nvPr/>
          </p:nvSpPr>
          <p:spPr>
            <a:xfrm>
              <a:off x="11550866" y="1836405"/>
              <a:ext cx="118238" cy="118238"/>
            </a:xfrm>
            <a:prstGeom prst="diamond">
              <a:avLst/>
            </a:prstGeom>
            <a:solidFill>
              <a:srgbClr val="154FD4"/>
            </a:solidFill>
            <a:ln w="6350" cap="flat" cmpd="sng" algn="ctr">
              <a:solidFill>
                <a:sysClr val="windowText" lastClr="000000"/>
              </a:solidFill>
              <a:prstDash val="solid"/>
            </a:ln>
            <a:effectLst/>
          </p:spPr>
          <p:txBody>
            <a:bodyPr rtlCol="0" anchor="ctr"/>
            <a:lstStyle/>
            <a:p>
              <a:pPr algn="ctr">
                <a:defRPr/>
              </a:pPr>
              <a:endParaRPr lang="en-US" kern="0">
                <a:solidFill>
                  <a:sysClr val="window" lastClr="FFFFFF"/>
                </a:solidFill>
                <a:latin typeface="Arial"/>
              </a:endParaRPr>
            </a:p>
          </p:txBody>
        </p:sp>
        <p:sp>
          <p:nvSpPr>
            <p:cNvPr id="152" name="Rectangle 151"/>
            <p:cNvSpPr>
              <a:spLocks noChangeAspect="1"/>
            </p:cNvSpPr>
            <p:nvPr/>
          </p:nvSpPr>
          <p:spPr>
            <a:xfrm>
              <a:off x="9641422" y="2207943"/>
              <a:ext cx="91440" cy="91440"/>
            </a:xfrm>
            <a:prstGeom prst="rect">
              <a:avLst/>
            </a:prstGeom>
            <a:solidFill>
              <a:srgbClr val="E15000"/>
            </a:solidFill>
            <a:ln w="6350" cap="flat" cmpd="sng" algn="ctr">
              <a:solidFill>
                <a:sysClr val="windowText" lastClr="000000"/>
              </a:solidFill>
              <a:prstDash val="solid"/>
            </a:ln>
            <a:effectLst/>
          </p:spPr>
          <p:txBody>
            <a:bodyPr rtlCol="0" anchor="ctr"/>
            <a:lstStyle/>
            <a:p>
              <a:pPr algn="ctr">
                <a:defRPr/>
              </a:pPr>
              <a:endParaRPr lang="en-US" kern="0">
                <a:solidFill>
                  <a:sysClr val="window" lastClr="FFFFFF"/>
                </a:solidFill>
                <a:latin typeface="Arial"/>
              </a:endParaRPr>
            </a:p>
          </p:txBody>
        </p:sp>
        <p:sp>
          <p:nvSpPr>
            <p:cNvPr id="153" name="Rectangle 152"/>
            <p:cNvSpPr>
              <a:spLocks noChangeAspect="1"/>
            </p:cNvSpPr>
            <p:nvPr/>
          </p:nvSpPr>
          <p:spPr>
            <a:xfrm>
              <a:off x="11557915" y="1842184"/>
              <a:ext cx="91440" cy="91440"/>
            </a:xfrm>
            <a:prstGeom prst="rect">
              <a:avLst/>
            </a:prstGeom>
            <a:solidFill>
              <a:srgbClr val="E15000"/>
            </a:solidFill>
            <a:ln w="6350" cap="flat" cmpd="sng" algn="ctr">
              <a:solidFill>
                <a:sysClr val="windowText" lastClr="000000"/>
              </a:solidFill>
              <a:prstDash val="solid"/>
            </a:ln>
            <a:effectLst/>
          </p:spPr>
          <p:txBody>
            <a:bodyPr rtlCol="0" anchor="ctr"/>
            <a:lstStyle/>
            <a:p>
              <a:pPr algn="ctr">
                <a:defRPr/>
              </a:pPr>
              <a:endParaRPr lang="en-US" kern="0">
                <a:solidFill>
                  <a:sysClr val="window" lastClr="FFFFFF"/>
                </a:solidFill>
                <a:latin typeface="Arial"/>
              </a:endParaRPr>
            </a:p>
          </p:txBody>
        </p:sp>
        <p:sp>
          <p:nvSpPr>
            <p:cNvPr id="154" name="Diamond 153"/>
            <p:cNvSpPr>
              <a:spLocks noChangeAspect="1"/>
            </p:cNvSpPr>
            <p:nvPr/>
          </p:nvSpPr>
          <p:spPr>
            <a:xfrm>
              <a:off x="8078686" y="3859844"/>
              <a:ext cx="118238" cy="118238"/>
            </a:xfrm>
            <a:prstGeom prst="diamond">
              <a:avLst/>
            </a:prstGeom>
            <a:solidFill>
              <a:srgbClr val="154FD4"/>
            </a:solidFill>
            <a:ln w="6350" cap="flat" cmpd="sng" algn="ctr">
              <a:solidFill>
                <a:sysClr val="windowText" lastClr="000000"/>
              </a:solidFill>
              <a:prstDash val="solid"/>
            </a:ln>
            <a:effectLst/>
          </p:spPr>
          <p:txBody>
            <a:bodyPr rtlCol="0" anchor="ctr"/>
            <a:lstStyle/>
            <a:p>
              <a:pPr algn="ctr">
                <a:defRPr/>
              </a:pPr>
              <a:endParaRPr lang="en-US" kern="0">
                <a:solidFill>
                  <a:sysClr val="window" lastClr="FFFFFF"/>
                </a:solidFill>
                <a:latin typeface="Arial"/>
              </a:endParaRPr>
            </a:p>
          </p:txBody>
        </p:sp>
        <p:sp>
          <p:nvSpPr>
            <p:cNvPr id="155" name="Diamond 154"/>
            <p:cNvSpPr>
              <a:spLocks noChangeAspect="1"/>
            </p:cNvSpPr>
            <p:nvPr/>
          </p:nvSpPr>
          <p:spPr>
            <a:xfrm>
              <a:off x="8484387" y="2951794"/>
              <a:ext cx="118238" cy="118238"/>
            </a:xfrm>
            <a:prstGeom prst="diamond">
              <a:avLst/>
            </a:prstGeom>
            <a:solidFill>
              <a:srgbClr val="154FD4"/>
            </a:solidFill>
            <a:ln w="6350" cap="flat" cmpd="sng" algn="ctr">
              <a:solidFill>
                <a:sysClr val="windowText" lastClr="000000"/>
              </a:solidFill>
              <a:prstDash val="solid"/>
            </a:ln>
            <a:effectLst/>
          </p:spPr>
          <p:txBody>
            <a:bodyPr rtlCol="0" anchor="ctr"/>
            <a:lstStyle/>
            <a:p>
              <a:pPr algn="ctr">
                <a:defRPr/>
              </a:pPr>
              <a:endParaRPr lang="en-US" kern="0">
                <a:solidFill>
                  <a:sysClr val="window" lastClr="FFFFFF"/>
                </a:solidFill>
                <a:latin typeface="Arial"/>
              </a:endParaRPr>
            </a:p>
          </p:txBody>
        </p:sp>
        <p:sp>
          <p:nvSpPr>
            <p:cNvPr id="156" name="Diamond 155"/>
            <p:cNvSpPr>
              <a:spLocks noChangeAspect="1"/>
            </p:cNvSpPr>
            <p:nvPr/>
          </p:nvSpPr>
          <p:spPr>
            <a:xfrm>
              <a:off x="9251001" y="2228888"/>
              <a:ext cx="118238" cy="118238"/>
            </a:xfrm>
            <a:prstGeom prst="diamond">
              <a:avLst/>
            </a:prstGeom>
            <a:solidFill>
              <a:srgbClr val="154FD4"/>
            </a:solidFill>
            <a:ln w="6350" cap="flat" cmpd="sng" algn="ctr">
              <a:solidFill>
                <a:sysClr val="windowText" lastClr="000000"/>
              </a:solidFill>
              <a:prstDash val="solid"/>
            </a:ln>
            <a:effectLst/>
          </p:spPr>
          <p:txBody>
            <a:bodyPr rtlCol="0" anchor="ctr"/>
            <a:lstStyle/>
            <a:p>
              <a:pPr algn="ctr">
                <a:defRPr/>
              </a:pPr>
              <a:endParaRPr lang="en-US" kern="0">
                <a:solidFill>
                  <a:sysClr val="window" lastClr="FFFFFF"/>
                </a:solidFill>
                <a:latin typeface="Arial"/>
              </a:endParaRPr>
            </a:p>
          </p:txBody>
        </p:sp>
        <p:sp>
          <p:nvSpPr>
            <p:cNvPr id="157" name="Diamond 156"/>
            <p:cNvSpPr>
              <a:spLocks noChangeAspect="1"/>
            </p:cNvSpPr>
            <p:nvPr/>
          </p:nvSpPr>
          <p:spPr>
            <a:xfrm>
              <a:off x="9632637" y="2089705"/>
              <a:ext cx="118238" cy="118238"/>
            </a:xfrm>
            <a:prstGeom prst="diamond">
              <a:avLst/>
            </a:prstGeom>
            <a:solidFill>
              <a:srgbClr val="154FD4"/>
            </a:solidFill>
            <a:ln w="6350" cap="flat" cmpd="sng" algn="ctr">
              <a:solidFill>
                <a:sysClr val="windowText" lastClr="000000"/>
              </a:solidFill>
              <a:prstDash val="solid"/>
            </a:ln>
            <a:effectLst/>
          </p:spPr>
          <p:txBody>
            <a:bodyPr rtlCol="0" anchor="ctr"/>
            <a:lstStyle/>
            <a:p>
              <a:pPr algn="ctr">
                <a:defRPr/>
              </a:pPr>
              <a:endParaRPr lang="en-US" kern="0">
                <a:solidFill>
                  <a:sysClr val="window" lastClr="FFFFFF"/>
                </a:solidFill>
                <a:latin typeface="Arial"/>
              </a:endParaRPr>
            </a:p>
          </p:txBody>
        </p:sp>
        <p:grpSp>
          <p:nvGrpSpPr>
            <p:cNvPr id="158" name="Group 157"/>
            <p:cNvGrpSpPr/>
            <p:nvPr/>
          </p:nvGrpSpPr>
          <p:grpSpPr>
            <a:xfrm>
              <a:off x="8549731" y="4747923"/>
              <a:ext cx="3629532" cy="523220"/>
              <a:chOff x="4736528" y="3818446"/>
              <a:chExt cx="3629532" cy="523220"/>
            </a:xfrm>
          </p:grpSpPr>
          <p:sp>
            <p:nvSpPr>
              <p:cNvPr id="159" name="TextBox 158"/>
              <p:cNvSpPr txBox="1"/>
              <p:nvPr/>
            </p:nvSpPr>
            <p:spPr>
              <a:xfrm>
                <a:off x="5121261" y="3818446"/>
                <a:ext cx="3244799" cy="523220"/>
              </a:xfrm>
              <a:prstGeom prst="rect">
                <a:avLst/>
              </a:prstGeom>
              <a:noFill/>
            </p:spPr>
            <p:txBody>
              <a:bodyPr wrap="none" rtlCol="0">
                <a:spAutoFit/>
              </a:bodyPr>
              <a:lstStyle/>
              <a:p>
                <a:pPr>
                  <a:defRPr/>
                </a:pPr>
                <a:r>
                  <a:rPr lang="en-US" sz="1400" b="1" kern="0" dirty="0">
                    <a:solidFill>
                      <a:sysClr val="windowText" lastClr="000000"/>
                    </a:solidFill>
                    <a:latin typeface="Arial"/>
                  </a:rPr>
                  <a:t>E coli (total TP=1,021, FP=7,791)</a:t>
                </a:r>
              </a:p>
              <a:p>
                <a:pPr>
                  <a:defRPr/>
                </a:pPr>
                <a:r>
                  <a:rPr lang="en-US" sz="1400" b="1" kern="0" dirty="0">
                    <a:solidFill>
                      <a:sysClr val="windowText" lastClr="000000"/>
                    </a:solidFill>
                    <a:latin typeface="Arial"/>
                  </a:rPr>
                  <a:t>B </a:t>
                </a:r>
                <a:r>
                  <a:rPr lang="en-US" sz="1400" b="1" kern="0" dirty="0" err="1">
                    <a:solidFill>
                      <a:sysClr val="windowText" lastClr="000000"/>
                    </a:solidFill>
                    <a:latin typeface="Arial"/>
                  </a:rPr>
                  <a:t>subtilis</a:t>
                </a:r>
                <a:r>
                  <a:rPr lang="en-US" sz="1400" b="1" kern="0" dirty="0">
                    <a:solidFill>
                      <a:sysClr val="windowText" lastClr="000000"/>
                    </a:solidFill>
                    <a:latin typeface="Arial"/>
                  </a:rPr>
                  <a:t> (total TP=2,198, FP=9,606)</a:t>
                </a:r>
              </a:p>
            </p:txBody>
          </p:sp>
          <p:cxnSp>
            <p:nvCxnSpPr>
              <p:cNvPr id="160" name="Straight Connector 159"/>
              <p:cNvCxnSpPr/>
              <p:nvPr/>
            </p:nvCxnSpPr>
            <p:spPr>
              <a:xfrm>
                <a:off x="4736528" y="3975604"/>
                <a:ext cx="375557" cy="0"/>
              </a:xfrm>
              <a:prstGeom prst="line">
                <a:avLst/>
              </a:prstGeom>
              <a:noFill/>
              <a:ln w="44450" cap="flat" cmpd="sng" algn="ctr">
                <a:solidFill>
                  <a:srgbClr val="E15000"/>
                </a:solidFill>
                <a:prstDash val="solid"/>
              </a:ln>
              <a:effectLst/>
            </p:spPr>
          </p:cxnSp>
          <p:cxnSp>
            <p:nvCxnSpPr>
              <p:cNvPr id="161" name="Straight Connector 160"/>
              <p:cNvCxnSpPr/>
              <p:nvPr/>
            </p:nvCxnSpPr>
            <p:spPr>
              <a:xfrm>
                <a:off x="4736528" y="4203189"/>
                <a:ext cx="375557" cy="0"/>
              </a:xfrm>
              <a:prstGeom prst="line">
                <a:avLst/>
              </a:prstGeom>
              <a:noFill/>
              <a:ln w="44450" cap="flat" cmpd="sng" algn="ctr">
                <a:solidFill>
                  <a:srgbClr val="154FD4"/>
                </a:solidFill>
                <a:prstDash val="solid"/>
              </a:ln>
              <a:effectLst/>
            </p:spPr>
          </p:cxnSp>
          <p:sp>
            <p:nvSpPr>
              <p:cNvPr id="162" name="Rectangle 161"/>
              <p:cNvSpPr>
                <a:spLocks noChangeAspect="1"/>
              </p:cNvSpPr>
              <p:nvPr/>
            </p:nvSpPr>
            <p:spPr>
              <a:xfrm>
                <a:off x="4878586" y="3929884"/>
                <a:ext cx="91440" cy="91440"/>
              </a:xfrm>
              <a:prstGeom prst="rect">
                <a:avLst/>
              </a:prstGeom>
              <a:solidFill>
                <a:srgbClr val="E15000"/>
              </a:solidFill>
              <a:ln w="6350" cap="flat" cmpd="sng" algn="ctr">
                <a:solidFill>
                  <a:sysClr val="windowText" lastClr="000000"/>
                </a:solidFill>
                <a:prstDash val="solid"/>
              </a:ln>
              <a:effectLst/>
            </p:spPr>
            <p:txBody>
              <a:bodyPr rtlCol="0" anchor="ctr"/>
              <a:lstStyle/>
              <a:p>
                <a:pPr algn="ctr">
                  <a:defRPr/>
                </a:pPr>
                <a:endParaRPr lang="en-US" kern="0">
                  <a:solidFill>
                    <a:sysClr val="window" lastClr="FFFFFF"/>
                  </a:solidFill>
                  <a:latin typeface="Arial"/>
                </a:endParaRPr>
              </a:p>
            </p:txBody>
          </p:sp>
          <p:sp>
            <p:nvSpPr>
              <p:cNvPr id="163" name="Diamond 162"/>
              <p:cNvSpPr>
                <a:spLocks noChangeAspect="1"/>
              </p:cNvSpPr>
              <p:nvPr/>
            </p:nvSpPr>
            <p:spPr>
              <a:xfrm>
                <a:off x="4876547" y="4144070"/>
                <a:ext cx="118238" cy="118238"/>
              </a:xfrm>
              <a:prstGeom prst="diamond">
                <a:avLst/>
              </a:prstGeom>
              <a:solidFill>
                <a:srgbClr val="154FD4"/>
              </a:solidFill>
              <a:ln w="6350" cap="flat" cmpd="sng" algn="ctr">
                <a:solidFill>
                  <a:sysClr val="windowText" lastClr="000000"/>
                </a:solidFill>
                <a:prstDash val="solid"/>
              </a:ln>
              <a:effectLst/>
            </p:spPr>
            <p:txBody>
              <a:bodyPr rtlCol="0" anchor="ctr"/>
              <a:lstStyle/>
              <a:p>
                <a:pPr algn="ctr">
                  <a:defRPr/>
                </a:pPr>
                <a:endParaRPr lang="en-US" kern="0">
                  <a:solidFill>
                    <a:sysClr val="window" lastClr="FFFFFF"/>
                  </a:solidFill>
                  <a:latin typeface="Arial"/>
                </a:endParaRPr>
              </a:p>
            </p:txBody>
          </p:sp>
        </p:grpSp>
        <p:sp>
          <p:nvSpPr>
            <p:cNvPr id="164" name="TextBox 163"/>
            <p:cNvSpPr txBox="1"/>
            <p:nvPr/>
          </p:nvSpPr>
          <p:spPr>
            <a:xfrm rot="16200000">
              <a:off x="4918418" y="3484678"/>
              <a:ext cx="4134464" cy="369332"/>
            </a:xfrm>
            <a:prstGeom prst="rect">
              <a:avLst/>
            </a:prstGeom>
            <a:noFill/>
          </p:spPr>
          <p:txBody>
            <a:bodyPr wrap="none" rtlCol="0">
              <a:spAutoFit/>
            </a:bodyPr>
            <a:lstStyle/>
            <a:p>
              <a:pPr algn="ctr">
                <a:defRPr/>
              </a:pPr>
              <a:r>
                <a:rPr lang="en-US" b="1" kern="0" dirty="0">
                  <a:solidFill>
                    <a:sysClr val="windowText" lastClr="000000"/>
                  </a:solidFill>
                  <a:latin typeface="Arial"/>
                </a:rPr>
                <a:t>Percent of false positives remaining</a:t>
              </a:r>
            </a:p>
          </p:txBody>
        </p:sp>
      </p:grpSp>
      <p:sp>
        <p:nvSpPr>
          <p:cNvPr id="165" name="Title 1"/>
          <p:cNvSpPr txBox="1">
            <a:spLocks/>
          </p:cNvSpPr>
          <p:nvPr/>
        </p:nvSpPr>
        <p:spPr bwMode="auto">
          <a:xfrm>
            <a:off x="5715000" y="3352763"/>
            <a:ext cx="4876800" cy="1101540"/>
          </a:xfrm>
          <a:prstGeom prst="roundRect">
            <a:avLst>
              <a:gd name="adj" fmla="val 25162"/>
            </a:avLst>
          </a:prstGeom>
          <a:gradFill rotWithShape="1">
            <a:gsLst>
              <a:gs pos="0">
                <a:srgbClr val="5F9E32">
                  <a:shade val="51000"/>
                  <a:satMod val="130000"/>
                </a:srgbClr>
              </a:gs>
              <a:gs pos="80000">
                <a:srgbClr val="5F9E32">
                  <a:shade val="93000"/>
                  <a:satMod val="130000"/>
                </a:srgbClr>
              </a:gs>
              <a:gs pos="100000">
                <a:srgbClr val="5F9E32">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xtLst>
            <a:ext uri="{FAA26D3D-D897-4be2-8F04-BA451C77F1D7}">
              <ma14:placeholderFlag xmlns="" xmlns:ma14="http://schemas.microsoft.com/office/mac/drawingml/2011/main" val="1"/>
            </a:ext>
          </a:extLst>
        </p:spPr>
        <p:txBody>
          <a:bodyPr lIns="0" tIns="0" rIns="0" bIns="0" anchor="ctr" anchorCtr="1"/>
          <a:lstStyle>
            <a:defPPr>
              <a:defRPr lang="en-US"/>
            </a:defPPr>
            <a:lvl1pPr algn="ctr" eaLnBrk="0" hangingPunct="0">
              <a:lnSpc>
                <a:spcPct val="90000"/>
              </a:lnSpc>
              <a:defRPr sz="2800" b="1">
                <a:solidFill>
                  <a:srgbClr val="FFFF00"/>
                </a:solidFill>
                <a:effectLst>
                  <a:outerShdw blurRad="38100" dist="38100" dir="2700000" algn="tl">
                    <a:srgbClr val="000000">
                      <a:alpha val="43137"/>
                    </a:srgbClr>
                  </a:outerShdw>
                </a:effectLst>
                <a:latin typeface="+mj-lt"/>
                <a:ea typeface="ＭＳ Ｐゴシック" charset="0"/>
                <a:cs typeface="Comic Sans MS"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kern="0" dirty="0">
                <a:solidFill>
                  <a:sysClr val="window" lastClr="FFFFFF"/>
                </a:solidFill>
                <a:latin typeface="Arial"/>
              </a:rPr>
              <a:t>Accurate gene-reaction</a:t>
            </a:r>
            <a:br>
              <a:rPr lang="en-US" kern="0" dirty="0">
                <a:solidFill>
                  <a:sysClr val="window" lastClr="FFFFFF"/>
                </a:solidFill>
                <a:latin typeface="Arial"/>
              </a:rPr>
            </a:br>
            <a:r>
              <a:rPr lang="en-US" kern="0" dirty="0">
                <a:solidFill>
                  <a:sysClr val="window" lastClr="FFFFFF"/>
                </a:solidFill>
                <a:latin typeface="Arial"/>
              </a:rPr>
              <a:t>inclusion and annotation!</a:t>
            </a:r>
          </a:p>
        </p:txBody>
      </p:sp>
      <p:sp>
        <p:nvSpPr>
          <p:cNvPr id="169" name="TextBox 168"/>
          <p:cNvSpPr txBox="1"/>
          <p:nvPr/>
        </p:nvSpPr>
        <p:spPr>
          <a:xfrm>
            <a:off x="7443397" y="685800"/>
            <a:ext cx="3034727" cy="258524"/>
          </a:xfrm>
          <a:prstGeom prst="rect">
            <a:avLst/>
          </a:prstGeom>
          <a:noFill/>
        </p:spPr>
        <p:txBody>
          <a:bodyPr wrap="none" lIns="73145" tIns="36572" rIns="73145" bIns="36572" rtlCol="0">
            <a:spAutoFit/>
          </a:bodyPr>
          <a:lstStyle/>
          <a:p>
            <a:pPr defTabSz="457189"/>
            <a:r>
              <a:rPr lang="en-US" sz="1200" dirty="0">
                <a:solidFill>
                  <a:prstClr val="black"/>
                </a:solidFill>
                <a:latin typeface="Arial"/>
              </a:rPr>
              <a:t>M. Benedict et al., (2014) PLOS </a:t>
            </a:r>
            <a:r>
              <a:rPr lang="en-US" sz="1200" dirty="0" err="1">
                <a:solidFill>
                  <a:prstClr val="black"/>
                </a:solidFill>
                <a:latin typeface="Arial"/>
              </a:rPr>
              <a:t>CompBio</a:t>
            </a:r>
            <a:r>
              <a:rPr lang="en-US" sz="1200" dirty="0">
                <a:solidFill>
                  <a:prstClr val="black"/>
                </a:solidFill>
                <a:latin typeface="Arial"/>
              </a:rPr>
              <a:t> </a:t>
            </a:r>
          </a:p>
        </p:txBody>
      </p:sp>
    </p:spTree>
    <p:extLst>
      <p:ext uri="{BB962C8B-B14F-4D97-AF65-F5344CB8AC3E}">
        <p14:creationId xmlns:p14="http://schemas.microsoft.com/office/powerpoint/2010/main" val="2185580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dissolve">
                                      <p:cBhvr>
                                        <p:cTn id="7" dur="500"/>
                                        <p:tgtEl>
                                          <p:spTgt spid="28"/>
                                        </p:tgtEl>
                                      </p:cBhvr>
                                    </p:animEffect>
                                  </p:childTnLst>
                                </p:cTn>
                              </p:par>
                              <p:par>
                                <p:cTn id="8" presetID="9" presetClass="exit" presetSubtype="0" fill="hold" grpId="0" nodeType="withEffect">
                                  <p:stCondLst>
                                    <p:cond delay="0"/>
                                  </p:stCondLst>
                                  <p:childTnLst>
                                    <p:animEffect transition="out" filter="dissolve">
                                      <p:cBhvr>
                                        <p:cTn id="9" dur="500"/>
                                        <p:tgtEl>
                                          <p:spTgt spid="2"/>
                                        </p:tgtEl>
                                      </p:cBhvr>
                                    </p:animEffect>
                                    <p:set>
                                      <p:cBhvr>
                                        <p:cTn id="10" dur="1" fill="hold">
                                          <p:stCondLst>
                                            <p:cond delay="499"/>
                                          </p:stCondLst>
                                        </p:cTn>
                                        <p:tgtEl>
                                          <p:spTgt spid="2"/>
                                        </p:tgtEl>
                                        <p:attrNameLst>
                                          <p:attrName>style.visibility</p:attrName>
                                        </p:attrNameLst>
                                      </p:cBhvr>
                                      <p:to>
                                        <p:strVal val="hidden"/>
                                      </p:to>
                                    </p:set>
                                  </p:childTnLst>
                                </p:cTn>
                              </p:par>
                              <p:par>
                                <p:cTn id="11" presetID="9" presetClass="exit" presetSubtype="0" fill="hold" grpId="0" nodeType="withEffect">
                                  <p:stCondLst>
                                    <p:cond delay="0"/>
                                  </p:stCondLst>
                                  <p:childTnLst>
                                    <p:animEffect transition="out" filter="dissolve">
                                      <p:cBhvr>
                                        <p:cTn id="12" dur="500"/>
                                        <p:tgtEl>
                                          <p:spTgt spid="29"/>
                                        </p:tgtEl>
                                      </p:cBhvr>
                                    </p:animEffect>
                                    <p:set>
                                      <p:cBhvr>
                                        <p:cTn id="13" dur="1" fill="hold">
                                          <p:stCondLst>
                                            <p:cond delay="499"/>
                                          </p:stCondLst>
                                        </p:cTn>
                                        <p:tgtEl>
                                          <p:spTgt spid="29"/>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dissolve">
                                      <p:cBhvr>
                                        <p:cTn id="18" dur="500"/>
                                        <p:tgtEl>
                                          <p:spTgt spid="30"/>
                                        </p:tgtEl>
                                      </p:cBhvr>
                                    </p:animEffect>
                                  </p:childTnLst>
                                </p:cTn>
                              </p:par>
                              <p:par>
                                <p:cTn id="19" presetID="9" presetClass="entr" presetSubtype="0" fill="hold" nodeType="withEffect">
                                  <p:stCondLst>
                                    <p:cond delay="0"/>
                                  </p:stCondLst>
                                  <p:childTnLst>
                                    <p:set>
                                      <p:cBhvr>
                                        <p:cTn id="20" dur="1" fill="hold">
                                          <p:stCondLst>
                                            <p:cond delay="0"/>
                                          </p:stCondLst>
                                        </p:cTn>
                                        <p:tgtEl>
                                          <p:spTgt spid="166"/>
                                        </p:tgtEl>
                                        <p:attrNameLst>
                                          <p:attrName>style.visibility</p:attrName>
                                        </p:attrNameLst>
                                      </p:cBhvr>
                                      <p:to>
                                        <p:strVal val="visible"/>
                                      </p:to>
                                    </p:set>
                                    <p:animEffect transition="in" filter="dissolve">
                                      <p:cBhvr>
                                        <p:cTn id="21" dur="500"/>
                                        <p:tgtEl>
                                          <p:spTgt spid="166"/>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165"/>
                                        </p:tgtEl>
                                        <p:attrNameLst>
                                          <p:attrName>style.visibility</p:attrName>
                                        </p:attrNameLst>
                                      </p:cBhvr>
                                      <p:to>
                                        <p:strVal val="visible"/>
                                      </p:to>
                                    </p:set>
                                    <p:animEffect transition="in" filter="dissolve">
                                      <p:cBhvr>
                                        <p:cTn id="26" dur="500"/>
                                        <p:tgtEl>
                                          <p:spTgt spid="1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8" grpId="0" animBg="1"/>
      <p:bldP spid="29" grpId="0"/>
      <p:bldP spid="30" grpId="0"/>
      <p:bldP spid="16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868681"/>
          </a:xfrm>
        </p:spPr>
        <p:txBody>
          <a:bodyPr>
            <a:normAutofit/>
          </a:bodyPr>
          <a:lstStyle/>
          <a:p>
            <a:pPr algn="ctr"/>
            <a:r>
              <a:rPr lang="en-US" sz="4000" dirty="0">
                <a:latin typeface="American Typewriter" panose="02090604020004020304" pitchFamily="18" charset="77"/>
              </a:rPr>
              <a:t>MICOM: Microbial Community Metabolism</a:t>
            </a:r>
          </a:p>
        </p:txBody>
      </p:sp>
      <p:pic>
        <p:nvPicPr>
          <p:cNvPr id="6" name="Picture 5" descr="Screen Shot 2017-08-09 at 10.04.36 PM.png">
            <a:extLst>
              <a:ext uri="{FF2B5EF4-FFF2-40B4-BE49-F238E27FC236}">
                <a16:creationId xmlns:a16="http://schemas.microsoft.com/office/drawing/2014/main" id="{B517E0E4-2DD8-8249-99D1-81C7C9235C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659" y="5897606"/>
            <a:ext cx="3343361" cy="880384"/>
          </a:xfrm>
          <a:prstGeom prst="rect">
            <a:avLst/>
          </a:prstGeom>
        </p:spPr>
      </p:pic>
      <p:pic>
        <p:nvPicPr>
          <p:cNvPr id="7" name="Picture 6" descr="hero.png">
            <a:extLst>
              <a:ext uri="{FF2B5EF4-FFF2-40B4-BE49-F238E27FC236}">
                <a16:creationId xmlns:a16="http://schemas.microsoft.com/office/drawing/2014/main" id="{A98334B9-29C2-1140-A875-1774A9F564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8089" y="4111866"/>
            <a:ext cx="2908500" cy="1785740"/>
          </a:xfrm>
          <a:prstGeom prst="rect">
            <a:avLst/>
          </a:prstGeom>
        </p:spPr>
      </p:pic>
      <p:pic>
        <p:nvPicPr>
          <p:cNvPr id="8" name="Picture 7" descr="DI-02284-151.jpg">
            <a:extLst>
              <a:ext uri="{FF2B5EF4-FFF2-40B4-BE49-F238E27FC236}">
                <a16:creationId xmlns:a16="http://schemas.microsoft.com/office/drawing/2014/main" id="{03AB6EC6-2FAE-F946-AEB2-F5382A42EAC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1210" b="9164"/>
          <a:stretch/>
        </p:blipFill>
        <p:spPr>
          <a:xfrm>
            <a:off x="949760" y="1520190"/>
            <a:ext cx="1845158" cy="2457450"/>
          </a:xfrm>
          <a:prstGeom prst="rect">
            <a:avLst/>
          </a:prstGeom>
        </p:spPr>
      </p:pic>
      <p:sp>
        <p:nvSpPr>
          <p:cNvPr id="9" name="TextBox 8">
            <a:extLst>
              <a:ext uri="{FF2B5EF4-FFF2-40B4-BE49-F238E27FC236}">
                <a16:creationId xmlns:a16="http://schemas.microsoft.com/office/drawing/2014/main" id="{F0648F7C-4853-F54D-ACF5-666DE0232F42}"/>
              </a:ext>
            </a:extLst>
          </p:cNvPr>
          <p:cNvSpPr txBox="1"/>
          <p:nvPr/>
        </p:nvSpPr>
        <p:spPr>
          <a:xfrm>
            <a:off x="418089" y="991412"/>
            <a:ext cx="2908500" cy="461665"/>
          </a:xfrm>
          <a:prstGeom prst="rect">
            <a:avLst/>
          </a:prstGeom>
          <a:noFill/>
        </p:spPr>
        <p:txBody>
          <a:bodyPr wrap="square" rtlCol="0">
            <a:spAutoFit/>
          </a:bodyPr>
          <a:lstStyle/>
          <a:p>
            <a:pPr algn="ctr"/>
            <a:r>
              <a:rPr lang="en-US" sz="2400" dirty="0" err="1"/>
              <a:t>Makinac</a:t>
            </a:r>
            <a:r>
              <a:rPr lang="en-US" sz="2400" dirty="0"/>
              <a:t>/</a:t>
            </a:r>
            <a:r>
              <a:rPr lang="en-US" sz="2400" dirty="0" err="1"/>
              <a:t>cobraBABEL</a:t>
            </a:r>
            <a:endParaRPr lang="en-US" sz="2400" dirty="0"/>
          </a:p>
        </p:txBody>
      </p:sp>
      <p:sp>
        <p:nvSpPr>
          <p:cNvPr id="11" name="TextBox 10">
            <a:extLst>
              <a:ext uri="{FF2B5EF4-FFF2-40B4-BE49-F238E27FC236}">
                <a16:creationId xmlns:a16="http://schemas.microsoft.com/office/drawing/2014/main" id="{78662CF2-A920-9D40-B4B6-AFEFBA674902}"/>
              </a:ext>
            </a:extLst>
          </p:cNvPr>
          <p:cNvSpPr txBox="1"/>
          <p:nvPr/>
        </p:nvSpPr>
        <p:spPr>
          <a:xfrm>
            <a:off x="3806190" y="1720444"/>
            <a:ext cx="7852410" cy="1200329"/>
          </a:xfrm>
          <a:prstGeom prst="rect">
            <a:avLst/>
          </a:prstGeom>
          <a:noFill/>
        </p:spPr>
        <p:txBody>
          <a:bodyPr wrap="square" rtlCol="0">
            <a:spAutoFit/>
          </a:bodyPr>
          <a:lstStyle/>
          <a:p>
            <a:pPr marL="342900" indent="-342900">
              <a:buAutoNum type="arabicPeriod"/>
            </a:pPr>
            <a:r>
              <a:rPr lang="en-US" sz="2400" dirty="0"/>
              <a:t>If necessary, convert models to </a:t>
            </a:r>
            <a:r>
              <a:rPr lang="en-US" sz="2400" dirty="0" err="1"/>
              <a:t>cobrapy</a:t>
            </a:r>
            <a:r>
              <a:rPr lang="en-US" sz="2400" dirty="0"/>
              <a:t> format (</a:t>
            </a:r>
            <a:r>
              <a:rPr lang="en-US" sz="2400" dirty="0" err="1"/>
              <a:t>Makinac</a:t>
            </a:r>
            <a:r>
              <a:rPr lang="en-US" sz="2400" dirty="0"/>
              <a:t>)</a:t>
            </a:r>
          </a:p>
          <a:p>
            <a:pPr marL="342900" indent="-342900">
              <a:buAutoNum type="arabicPeriod"/>
            </a:pPr>
            <a:r>
              <a:rPr lang="en-US" sz="2400" dirty="0"/>
              <a:t>Install </a:t>
            </a:r>
            <a:r>
              <a:rPr lang="en-US" sz="2400" dirty="0" err="1"/>
              <a:t>cobrapy</a:t>
            </a:r>
            <a:r>
              <a:rPr lang="en-US" sz="2400" dirty="0"/>
              <a:t> and </a:t>
            </a:r>
            <a:r>
              <a:rPr lang="en-US" sz="2400" dirty="0" err="1"/>
              <a:t>micom</a:t>
            </a:r>
            <a:endParaRPr lang="en-US" sz="2400" dirty="0"/>
          </a:p>
          <a:p>
            <a:pPr marL="342900" indent="-342900">
              <a:buAutoNum type="arabicPeriod"/>
            </a:pPr>
            <a:r>
              <a:rPr lang="en-US" sz="2400" dirty="0"/>
              <a:t>Introduction to </a:t>
            </a:r>
            <a:r>
              <a:rPr lang="en-US" sz="2400" dirty="0" err="1"/>
              <a:t>micom</a:t>
            </a:r>
            <a:r>
              <a:rPr lang="en-US" sz="2400" dirty="0"/>
              <a:t> on </a:t>
            </a:r>
            <a:r>
              <a:rPr lang="en-US" sz="2400" dirty="0" err="1"/>
              <a:t>bioarXiv</a:t>
            </a:r>
            <a:endParaRPr lang="en-US" sz="2400" dirty="0"/>
          </a:p>
        </p:txBody>
      </p:sp>
      <p:pic>
        <p:nvPicPr>
          <p:cNvPr id="13" name="Picture 12">
            <a:extLst>
              <a:ext uri="{FF2B5EF4-FFF2-40B4-BE49-F238E27FC236}">
                <a16:creationId xmlns:a16="http://schemas.microsoft.com/office/drawing/2014/main" id="{A98407C6-5EC6-EC4B-9A8B-100F18A9A3B2}"/>
              </a:ext>
            </a:extLst>
          </p:cNvPr>
          <p:cNvPicPr>
            <a:picLocks noChangeAspect="1"/>
          </p:cNvPicPr>
          <p:nvPr/>
        </p:nvPicPr>
        <p:blipFill>
          <a:blip r:embed="rId6"/>
          <a:stretch>
            <a:fillRect/>
          </a:stretch>
        </p:blipFill>
        <p:spPr>
          <a:xfrm>
            <a:off x="3945890" y="3177848"/>
            <a:ext cx="6809740" cy="3159950"/>
          </a:xfrm>
          <a:prstGeom prst="rect">
            <a:avLst/>
          </a:prstGeom>
        </p:spPr>
      </p:pic>
    </p:spTree>
    <p:extLst>
      <p:ext uri="{BB962C8B-B14F-4D97-AF65-F5344CB8AC3E}">
        <p14:creationId xmlns:p14="http://schemas.microsoft.com/office/powerpoint/2010/main" val="22173340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387D7-2898-174A-BADA-A8CE727B24BD}"/>
              </a:ext>
            </a:extLst>
          </p:cNvPr>
          <p:cNvSpPr>
            <a:spLocks noGrp="1"/>
          </p:cNvSpPr>
          <p:nvPr>
            <p:ph type="title"/>
          </p:nvPr>
        </p:nvSpPr>
        <p:spPr>
          <a:xfrm>
            <a:off x="0" y="1"/>
            <a:ext cx="12192000" cy="964019"/>
          </a:xfrm>
        </p:spPr>
        <p:txBody>
          <a:bodyPr>
            <a:normAutofit/>
          </a:bodyPr>
          <a:lstStyle/>
          <a:p>
            <a:pPr algn="ctr"/>
            <a:r>
              <a:rPr lang="en-US" sz="5333" dirty="0">
                <a:latin typeface="American Typewriter" panose="02090604020004020304" pitchFamily="18" charset="77"/>
              </a:rPr>
              <a:t>Mini-tutorial #1: Result</a:t>
            </a:r>
          </a:p>
        </p:txBody>
      </p:sp>
      <p:sp>
        <p:nvSpPr>
          <p:cNvPr id="9" name="TextBox 8">
            <a:extLst>
              <a:ext uri="{FF2B5EF4-FFF2-40B4-BE49-F238E27FC236}">
                <a16:creationId xmlns:a16="http://schemas.microsoft.com/office/drawing/2014/main" id="{6D879215-CF45-804F-89C0-5C91955D4D4F}"/>
              </a:ext>
            </a:extLst>
          </p:cNvPr>
          <p:cNvSpPr txBox="1"/>
          <p:nvPr/>
        </p:nvSpPr>
        <p:spPr>
          <a:xfrm>
            <a:off x="2675370" y="1883631"/>
            <a:ext cx="2344343" cy="461665"/>
          </a:xfrm>
          <a:prstGeom prst="rect">
            <a:avLst/>
          </a:prstGeom>
          <a:noFill/>
        </p:spPr>
        <p:txBody>
          <a:bodyPr wrap="square" rtlCol="0">
            <a:spAutoFit/>
          </a:bodyPr>
          <a:lstStyle/>
          <a:p>
            <a:pPr algn="ctr"/>
            <a:r>
              <a:rPr lang="en-US" sz="2400" b="1" dirty="0">
                <a:latin typeface="Comic Sans MS" panose="030F0902030302020204" pitchFamily="66" charset="0"/>
              </a:rPr>
              <a:t>OTU profile</a:t>
            </a:r>
          </a:p>
        </p:txBody>
      </p:sp>
      <p:pic>
        <p:nvPicPr>
          <p:cNvPr id="10" name="Content Placeholder 4">
            <a:extLst>
              <a:ext uri="{FF2B5EF4-FFF2-40B4-BE49-F238E27FC236}">
                <a16:creationId xmlns:a16="http://schemas.microsoft.com/office/drawing/2014/main" id="{C20111FB-B816-CC45-BAB1-105E733E07E2}"/>
              </a:ext>
            </a:extLst>
          </p:cNvPr>
          <p:cNvPicPr>
            <a:picLocks noChangeAspect="1"/>
          </p:cNvPicPr>
          <p:nvPr/>
        </p:nvPicPr>
        <p:blipFill>
          <a:blip r:embed="rId2" cstate="screen">
            <a:extLst>
              <a:ext uri="{28A0092B-C50C-407E-A947-70E740481C1C}">
                <a14:useLocalDpi xmlns:a14="http://schemas.microsoft.com/office/drawing/2010/main"/>
              </a:ext>
            </a:extLst>
          </a:blip>
          <a:srcRect l="-8721" r="-8721"/>
          <a:stretch>
            <a:fillRect/>
          </a:stretch>
        </p:blipFill>
        <p:spPr>
          <a:xfrm>
            <a:off x="176843" y="1883632"/>
            <a:ext cx="2920580" cy="1648753"/>
          </a:xfrm>
          <a:prstGeom prst="rect">
            <a:avLst/>
          </a:prstGeom>
        </p:spPr>
      </p:pic>
      <p:sp>
        <p:nvSpPr>
          <p:cNvPr id="11" name="Left Arrow 10">
            <a:extLst>
              <a:ext uri="{FF2B5EF4-FFF2-40B4-BE49-F238E27FC236}">
                <a16:creationId xmlns:a16="http://schemas.microsoft.com/office/drawing/2014/main" id="{5C7223CF-5FB0-FA4D-A554-8A1DD8B0A049}"/>
              </a:ext>
            </a:extLst>
          </p:cNvPr>
          <p:cNvSpPr/>
          <p:nvPr/>
        </p:nvSpPr>
        <p:spPr>
          <a:xfrm rot="16200000">
            <a:off x="3742930" y="2484896"/>
            <a:ext cx="684276" cy="538616"/>
          </a:xfrm>
          <a:prstGeom prst="leftArrow">
            <a:avLst/>
          </a:prstGeom>
          <a:solidFill>
            <a:srgbClr val="FF0000"/>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2" name="TextBox 11">
            <a:extLst>
              <a:ext uri="{FF2B5EF4-FFF2-40B4-BE49-F238E27FC236}">
                <a16:creationId xmlns:a16="http://schemas.microsoft.com/office/drawing/2014/main" id="{B9F7E322-1B69-F240-95EE-BD3D017052D4}"/>
              </a:ext>
            </a:extLst>
          </p:cNvPr>
          <p:cNvSpPr txBox="1"/>
          <p:nvPr/>
        </p:nvSpPr>
        <p:spPr>
          <a:xfrm>
            <a:off x="2649148" y="3108871"/>
            <a:ext cx="2871841" cy="830997"/>
          </a:xfrm>
          <a:prstGeom prst="rect">
            <a:avLst/>
          </a:prstGeom>
          <a:noFill/>
        </p:spPr>
        <p:txBody>
          <a:bodyPr wrap="square" rtlCol="0">
            <a:spAutoFit/>
          </a:bodyPr>
          <a:lstStyle/>
          <a:p>
            <a:pPr algn="ctr"/>
            <a:r>
              <a:rPr lang="en-US" sz="2400" b="1" dirty="0">
                <a:latin typeface="Comic Sans MS" panose="030F0902030302020204" pitchFamily="66" charset="0"/>
              </a:rPr>
              <a:t>Representative Genomes/Models</a:t>
            </a:r>
          </a:p>
        </p:txBody>
      </p:sp>
      <p:sp>
        <p:nvSpPr>
          <p:cNvPr id="18" name="Bent Arrow 17">
            <a:extLst>
              <a:ext uri="{FF2B5EF4-FFF2-40B4-BE49-F238E27FC236}">
                <a16:creationId xmlns:a16="http://schemas.microsoft.com/office/drawing/2014/main" id="{100FF9E6-2B9F-8141-9880-CC42567641E6}"/>
              </a:ext>
            </a:extLst>
          </p:cNvPr>
          <p:cNvSpPr/>
          <p:nvPr/>
        </p:nvSpPr>
        <p:spPr bwMode="auto">
          <a:xfrm rot="5400000" flipH="1">
            <a:off x="6044064" y="4038716"/>
            <a:ext cx="1737313" cy="2704643"/>
          </a:xfrm>
          <a:prstGeom prst="bentArrow">
            <a:avLst>
              <a:gd name="adj1" fmla="val 12944"/>
              <a:gd name="adj2" fmla="val 12682"/>
              <a:gd name="adj3" fmla="val 16089"/>
              <a:gd name="adj4" fmla="val 43750"/>
            </a:avLst>
          </a:prstGeom>
          <a:solidFill>
            <a:srgbClr val="FF0000"/>
          </a:solidFill>
          <a:ln w="25400" cap="flat" cmpd="sng" algn="ctr">
            <a:solidFill>
              <a:schemeClr val="tx1"/>
            </a:solidFill>
            <a:prstDash val="solid"/>
            <a:round/>
            <a:headEnd type="none" w="med" len="med"/>
            <a:tailEnd type="none" w="med" len="med"/>
          </a:ln>
          <a:effectLst/>
          <a:ex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endParaRPr lang="en-US" sz="2400">
              <a:latin typeface="Arial" charset="0"/>
              <a:cs typeface="Arial" charset="0"/>
            </a:endParaRPr>
          </a:p>
        </p:txBody>
      </p:sp>
      <p:pic>
        <p:nvPicPr>
          <p:cNvPr id="26" name="Picture 25">
            <a:extLst>
              <a:ext uri="{FF2B5EF4-FFF2-40B4-BE49-F238E27FC236}">
                <a16:creationId xmlns:a16="http://schemas.microsoft.com/office/drawing/2014/main" id="{6B91BDBC-5BAA-3849-B73B-6898E0474FC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9974" y="922705"/>
            <a:ext cx="6238053" cy="4802592"/>
          </a:xfrm>
          <a:prstGeom prst="rect">
            <a:avLst/>
          </a:prstGeom>
        </p:spPr>
      </p:pic>
      <p:sp>
        <p:nvSpPr>
          <p:cNvPr id="27" name="Rectangle 26">
            <a:extLst>
              <a:ext uri="{FF2B5EF4-FFF2-40B4-BE49-F238E27FC236}">
                <a16:creationId xmlns:a16="http://schemas.microsoft.com/office/drawing/2014/main" id="{E77FD821-4994-F542-A355-BD5E1117B68A}"/>
              </a:ext>
            </a:extLst>
          </p:cNvPr>
          <p:cNvSpPr/>
          <p:nvPr/>
        </p:nvSpPr>
        <p:spPr>
          <a:xfrm>
            <a:off x="246046" y="1038659"/>
            <a:ext cx="1453155" cy="318100"/>
          </a:xfrm>
          <a:prstGeom prst="rect">
            <a:avLst/>
          </a:prstGeom>
        </p:spPr>
        <p:txBody>
          <a:bodyPr wrap="none">
            <a:spAutoFit/>
          </a:bodyPr>
          <a:lstStyle/>
          <a:p>
            <a:r>
              <a:rPr lang="en-US" sz="1467" dirty="0"/>
              <a:t>Brock, T.G. 2009 </a:t>
            </a:r>
          </a:p>
        </p:txBody>
      </p:sp>
      <p:grpSp>
        <p:nvGrpSpPr>
          <p:cNvPr id="28" name="Group 27">
            <a:extLst>
              <a:ext uri="{FF2B5EF4-FFF2-40B4-BE49-F238E27FC236}">
                <a16:creationId xmlns:a16="http://schemas.microsoft.com/office/drawing/2014/main" id="{500330E0-63CE-0347-A60E-C61FFB3004F1}"/>
              </a:ext>
            </a:extLst>
          </p:cNvPr>
          <p:cNvGrpSpPr/>
          <p:nvPr/>
        </p:nvGrpSpPr>
        <p:grpSpPr>
          <a:xfrm>
            <a:off x="462618" y="3192227"/>
            <a:ext cx="4505108" cy="2506267"/>
            <a:chOff x="659769" y="4486389"/>
            <a:chExt cx="3378831" cy="1879700"/>
          </a:xfrm>
        </p:grpSpPr>
        <p:sp>
          <p:nvSpPr>
            <p:cNvPr id="29" name="Rectangle 28">
              <a:extLst>
                <a:ext uri="{FF2B5EF4-FFF2-40B4-BE49-F238E27FC236}">
                  <a16:creationId xmlns:a16="http://schemas.microsoft.com/office/drawing/2014/main" id="{2A2823EE-2BF3-3C49-A6D2-DFBC0FCCFFDE}"/>
                </a:ext>
              </a:extLst>
            </p:cNvPr>
            <p:cNvSpPr/>
            <p:nvPr/>
          </p:nvSpPr>
          <p:spPr>
            <a:xfrm>
              <a:off x="659769" y="6096000"/>
              <a:ext cx="1169031" cy="270089"/>
            </a:xfrm>
            <a:prstGeom prst="rect">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0" name="Rectangle 29">
              <a:extLst>
                <a:ext uri="{FF2B5EF4-FFF2-40B4-BE49-F238E27FC236}">
                  <a16:creationId xmlns:a16="http://schemas.microsoft.com/office/drawing/2014/main" id="{8F97111F-A0C2-6F43-920D-9385D1501A74}"/>
                </a:ext>
              </a:extLst>
            </p:cNvPr>
            <p:cNvSpPr/>
            <p:nvPr/>
          </p:nvSpPr>
          <p:spPr>
            <a:xfrm>
              <a:off x="2842330" y="4486389"/>
              <a:ext cx="1196270" cy="314211"/>
            </a:xfrm>
            <a:prstGeom prst="rect">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pic>
        <p:nvPicPr>
          <p:cNvPr id="4" name="Picture 3">
            <a:extLst>
              <a:ext uri="{FF2B5EF4-FFF2-40B4-BE49-F238E27FC236}">
                <a16:creationId xmlns:a16="http://schemas.microsoft.com/office/drawing/2014/main" id="{452C6DDE-7467-744A-BE2F-A94EBB2924C8}"/>
              </a:ext>
            </a:extLst>
          </p:cNvPr>
          <p:cNvPicPr/>
          <p:nvPr/>
        </p:nvPicPr>
        <p:blipFill rotWithShape="1">
          <a:blip r:embed="rId4" cstate="print">
            <a:extLst>
              <a:ext uri="{28A0092B-C50C-407E-A947-70E740481C1C}">
                <a14:useLocalDpi xmlns:a14="http://schemas.microsoft.com/office/drawing/2010/main" val="0"/>
              </a:ext>
            </a:extLst>
          </a:blip>
          <a:srcRect t="10156" r="16238"/>
          <a:stretch/>
        </p:blipFill>
        <p:spPr>
          <a:xfrm>
            <a:off x="5248551" y="2937901"/>
            <a:ext cx="6930079" cy="3878124"/>
          </a:xfrm>
          <a:prstGeom prst="rect">
            <a:avLst/>
          </a:prstGeom>
        </p:spPr>
      </p:pic>
      <p:sp>
        <p:nvSpPr>
          <p:cNvPr id="31" name="TextBox 30">
            <a:extLst>
              <a:ext uri="{FF2B5EF4-FFF2-40B4-BE49-F238E27FC236}">
                <a16:creationId xmlns:a16="http://schemas.microsoft.com/office/drawing/2014/main" id="{7DE9B645-EC93-D945-BBBE-71173FB883E9}"/>
              </a:ext>
            </a:extLst>
          </p:cNvPr>
          <p:cNvSpPr txBox="1"/>
          <p:nvPr/>
        </p:nvSpPr>
        <p:spPr>
          <a:xfrm>
            <a:off x="5086085" y="1444115"/>
            <a:ext cx="7105916" cy="1241237"/>
          </a:xfrm>
          <a:prstGeom prst="rect">
            <a:avLst/>
          </a:prstGeom>
          <a:solidFill>
            <a:srgbClr val="FFFFFF">
              <a:alpha val="75000"/>
            </a:srgbClr>
          </a:solidFill>
          <a:ln w="57150" cmpd="sng">
            <a:noFill/>
          </a:ln>
        </p:spPr>
        <p:txBody>
          <a:bodyPr wrap="square" rtlCol="0">
            <a:spAutoFit/>
          </a:bodyPr>
          <a:lstStyle/>
          <a:p>
            <a:pPr algn="ctr"/>
            <a:r>
              <a:rPr lang="en-US" sz="3733" b="1" dirty="0">
                <a:solidFill>
                  <a:srgbClr val="FF0000"/>
                </a:solidFill>
                <a:latin typeface="Chalkboard SE" panose="03050602040202020205" pitchFamily="66" charset="77"/>
              </a:rPr>
              <a:t>Higher H2S production in </a:t>
            </a:r>
            <a:r>
              <a:rPr lang="en-US" sz="3733" b="1" dirty="0" err="1">
                <a:solidFill>
                  <a:srgbClr val="FF0000"/>
                </a:solidFill>
                <a:latin typeface="Chalkboard SE" panose="03050602040202020205" pitchFamily="66" charset="77"/>
              </a:rPr>
              <a:t>dMMR</a:t>
            </a:r>
            <a:r>
              <a:rPr lang="en-US" sz="3733" b="1" dirty="0">
                <a:solidFill>
                  <a:srgbClr val="FF0000"/>
                </a:solidFill>
                <a:latin typeface="Chalkboard SE" panose="03050602040202020205" pitchFamily="66" charset="77"/>
              </a:rPr>
              <a:t> tumors! </a:t>
            </a:r>
            <a:endParaRPr lang="en-US" sz="3200" b="1" dirty="0">
              <a:solidFill>
                <a:srgbClr val="FF0000"/>
              </a:solidFill>
              <a:latin typeface="Chalkboard SE" panose="03050602040202020205" pitchFamily="66" charset="77"/>
            </a:endParaRPr>
          </a:p>
        </p:txBody>
      </p:sp>
      <p:pic>
        <p:nvPicPr>
          <p:cNvPr id="15" name="Picture 14">
            <a:extLst>
              <a:ext uri="{FF2B5EF4-FFF2-40B4-BE49-F238E27FC236}">
                <a16:creationId xmlns:a16="http://schemas.microsoft.com/office/drawing/2014/main" id="{EBDF82B7-C7C9-B042-8BDA-BD4D96FFD7CF}"/>
              </a:ext>
            </a:extLst>
          </p:cNvPr>
          <p:cNvPicPr/>
          <p:nvPr/>
        </p:nvPicPr>
        <p:blipFill rotWithShape="1">
          <a:blip r:embed="rId4" cstate="print">
            <a:extLst>
              <a:ext uri="{28A0092B-C50C-407E-A947-70E740481C1C}">
                <a14:useLocalDpi xmlns:a14="http://schemas.microsoft.com/office/drawing/2010/main" val="0"/>
              </a:ext>
            </a:extLst>
          </a:blip>
          <a:srcRect l="82467" t="35665" r="-479" b="30176"/>
          <a:stretch/>
        </p:blipFill>
        <p:spPr>
          <a:xfrm>
            <a:off x="6585823" y="3047911"/>
            <a:ext cx="1490177" cy="1474470"/>
          </a:xfrm>
          <a:prstGeom prst="rect">
            <a:avLst/>
          </a:prstGeom>
        </p:spPr>
      </p:pic>
    </p:spTree>
    <p:extLst>
      <p:ext uri="{BB962C8B-B14F-4D97-AF65-F5344CB8AC3E}">
        <p14:creationId xmlns:p14="http://schemas.microsoft.com/office/powerpoint/2010/main" val="772049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387D7-2898-174A-BADA-A8CE727B24BD}"/>
              </a:ext>
            </a:extLst>
          </p:cNvPr>
          <p:cNvSpPr>
            <a:spLocks noGrp="1"/>
          </p:cNvSpPr>
          <p:nvPr>
            <p:ph type="title"/>
          </p:nvPr>
        </p:nvSpPr>
        <p:spPr>
          <a:xfrm>
            <a:off x="0" y="1920240"/>
            <a:ext cx="12192000" cy="2480309"/>
          </a:xfrm>
        </p:spPr>
        <p:txBody>
          <a:bodyPr>
            <a:normAutofit/>
          </a:bodyPr>
          <a:lstStyle/>
          <a:p>
            <a:pPr algn="ctr"/>
            <a:r>
              <a:rPr lang="en-US" sz="5333" dirty="0">
                <a:latin typeface="American Typewriter" panose="02090604020004020304" pitchFamily="18" charset="77"/>
              </a:rPr>
              <a:t>Mini-tutorial #2: </a:t>
            </a:r>
            <a:br>
              <a:rPr lang="en-US" sz="5333" dirty="0">
                <a:latin typeface="American Typewriter" panose="02090604020004020304" pitchFamily="18" charset="77"/>
              </a:rPr>
            </a:br>
            <a:r>
              <a:rPr lang="en-US" sz="5333" dirty="0">
                <a:latin typeface="American Typewriter" panose="02090604020004020304" pitchFamily="18" charset="77"/>
              </a:rPr>
              <a:t>Calculating the Metabolic Influence Network (MIN)</a:t>
            </a:r>
          </a:p>
        </p:txBody>
      </p:sp>
    </p:spTree>
    <p:extLst>
      <p:ext uri="{BB962C8B-B14F-4D97-AF65-F5344CB8AC3E}">
        <p14:creationId xmlns:p14="http://schemas.microsoft.com/office/powerpoint/2010/main" val="34817734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image0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0379" y="5372100"/>
            <a:ext cx="1238250" cy="148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1"/>
          <p:cNvSpPr txBox="1">
            <a:spLocks/>
          </p:cNvSpPr>
          <p:nvPr/>
        </p:nvSpPr>
        <p:spPr>
          <a:xfrm>
            <a:off x="1783081" y="6211594"/>
            <a:ext cx="1238251" cy="754546"/>
          </a:xfrm>
          <a:prstGeom prst="rect">
            <a:avLst/>
          </a:prstGeom>
        </p:spPr>
        <p:txBody>
          <a:bodyPr>
            <a:normAutofit fontScale="3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700" dirty="0" err="1"/>
              <a:t>Jaeyun</a:t>
            </a:r>
            <a:r>
              <a:rPr lang="en-US" sz="4700" dirty="0"/>
              <a:t> Sung, et al., Nature Comm. 2017</a:t>
            </a:r>
            <a:endParaRPr lang="en-US"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7676" y="1"/>
            <a:ext cx="7839075" cy="676501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 name="Title 1">
            <a:extLst>
              <a:ext uri="{FF2B5EF4-FFF2-40B4-BE49-F238E27FC236}">
                <a16:creationId xmlns:a16="http://schemas.microsoft.com/office/drawing/2014/main" id="{404A44B0-AB9B-2646-8B0B-9E089F92FC1D}"/>
              </a:ext>
            </a:extLst>
          </p:cNvPr>
          <p:cNvSpPr txBox="1">
            <a:spLocks/>
          </p:cNvSpPr>
          <p:nvPr/>
        </p:nvSpPr>
        <p:spPr>
          <a:xfrm>
            <a:off x="129540" y="110291"/>
            <a:ext cx="4128135" cy="3878779"/>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American Typewriter" panose="02090604020004020304" pitchFamily="18" charset="77"/>
              </a:rPr>
              <a:t>Quick Review: Global Map of Microbial Metabolic Interactions</a:t>
            </a:r>
          </a:p>
        </p:txBody>
      </p:sp>
    </p:spTree>
    <p:extLst>
      <p:ext uri="{BB962C8B-B14F-4D97-AF65-F5344CB8AC3E}">
        <p14:creationId xmlns:p14="http://schemas.microsoft.com/office/powerpoint/2010/main" val="29833076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152400"/>
            <a:ext cx="8686800" cy="563562"/>
          </a:xfrm>
        </p:spPr>
        <p:txBody>
          <a:bodyPr/>
          <a:lstStyle/>
          <a:p>
            <a:r>
              <a:rPr lang="en-US" sz="2400" dirty="0">
                <a:solidFill>
                  <a:srgbClr val="1F497D"/>
                </a:solidFill>
              </a:rPr>
              <a:t>Data Sources</a:t>
            </a:r>
          </a:p>
        </p:txBody>
      </p:sp>
      <p:sp>
        <p:nvSpPr>
          <p:cNvPr id="7" name="Content Placeholder 2"/>
          <p:cNvSpPr txBox="1">
            <a:spLocks/>
          </p:cNvSpPr>
          <p:nvPr/>
        </p:nvSpPr>
        <p:spPr bwMode="auto">
          <a:xfrm>
            <a:off x="1600200" y="1083442"/>
            <a:ext cx="4648200" cy="234256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419100" indent="-382588" algn="l" rtl="0" eaLnBrk="0" fontAlgn="base" hangingPunct="0">
              <a:spcBef>
                <a:spcPts val="200"/>
              </a:spcBef>
              <a:spcAft>
                <a:spcPts val="600"/>
              </a:spcAft>
              <a:buClr>
                <a:schemeClr val="accent6">
                  <a:lumMod val="50000"/>
                </a:schemeClr>
              </a:buClr>
              <a:buSzPct val="80000"/>
              <a:buFont typeface="Wingdings" pitchFamily="2" charset="2"/>
              <a:buChar char="§"/>
              <a:defRPr sz="2400" kern="1200">
                <a:solidFill>
                  <a:schemeClr val="tx1"/>
                </a:solidFill>
                <a:latin typeface="Arial" pitchFamily="34" charset="0"/>
                <a:ea typeface="+mn-ea"/>
                <a:cs typeface="Arial" pitchFamily="34" charset="0"/>
              </a:defRPr>
            </a:lvl1pPr>
            <a:lvl2pPr marL="722313" indent="-273050" algn="l" rtl="0" eaLnBrk="0" fontAlgn="base" hangingPunct="0">
              <a:spcBef>
                <a:spcPts val="200"/>
              </a:spcBef>
              <a:spcAft>
                <a:spcPts val="600"/>
              </a:spcAft>
              <a:buClr>
                <a:srgbClr val="FFC000"/>
              </a:buClr>
              <a:buSzPct val="100000"/>
              <a:buFont typeface="Wingdings" pitchFamily="2" charset="2"/>
              <a:buChar char="§"/>
              <a:defRPr sz="2000" kern="1200">
                <a:solidFill>
                  <a:schemeClr val="tx1"/>
                </a:solidFill>
                <a:latin typeface="Arial" pitchFamily="34" charset="0"/>
                <a:ea typeface="+mn-ea"/>
                <a:cs typeface="Arial" pitchFamily="34" charset="0"/>
              </a:defRPr>
            </a:lvl2pPr>
            <a:lvl3pPr marL="1004888" indent="-255588" algn="l" rtl="0" eaLnBrk="0" fontAlgn="base" hangingPunct="0">
              <a:spcBef>
                <a:spcPts val="200"/>
              </a:spcBef>
              <a:spcAft>
                <a:spcPts val="600"/>
              </a:spcAft>
              <a:buClr>
                <a:schemeClr val="accent2">
                  <a:lumMod val="75000"/>
                </a:schemeClr>
              </a:buClr>
              <a:buSzPct val="85000"/>
              <a:buFont typeface="Wingdings" pitchFamily="2" charset="2"/>
              <a:buChar char="§"/>
              <a:defRPr sz="1800" kern="1200">
                <a:solidFill>
                  <a:schemeClr val="tx1"/>
                </a:solidFill>
                <a:latin typeface="Arial" pitchFamily="34" charset="0"/>
                <a:ea typeface="+mn-ea"/>
                <a:cs typeface="Arial" pitchFamily="34" charset="0"/>
              </a:defRPr>
            </a:lvl3pPr>
            <a:lvl4pPr marL="1279525" indent="-236538" algn="l" rtl="0" eaLnBrk="0" fontAlgn="base" hangingPunct="0">
              <a:spcBef>
                <a:spcPts val="200"/>
              </a:spcBef>
              <a:spcAft>
                <a:spcPts val="600"/>
              </a:spcAft>
              <a:buClr>
                <a:schemeClr val="accent4">
                  <a:lumMod val="50000"/>
                </a:schemeClr>
              </a:buClr>
              <a:buSzPct val="90000"/>
              <a:buFont typeface="Wingdings" pitchFamily="2" charset="2"/>
              <a:buChar char="§"/>
              <a:defRPr sz="1600" kern="1200">
                <a:solidFill>
                  <a:schemeClr val="tx1"/>
                </a:solidFill>
                <a:latin typeface="Arial" pitchFamily="34" charset="0"/>
                <a:ea typeface="+mn-ea"/>
                <a:cs typeface="Arial" pitchFamily="34" charset="0"/>
              </a:defRPr>
            </a:lvl4pPr>
            <a:lvl5pPr marL="1489075" indent="-182563" algn="l" rtl="0" eaLnBrk="0" fontAlgn="base" hangingPunct="0">
              <a:spcBef>
                <a:spcPts val="200"/>
              </a:spcBef>
              <a:spcAft>
                <a:spcPts val="600"/>
              </a:spcAft>
              <a:buClr>
                <a:srgbClr val="FFC000"/>
              </a:buClr>
              <a:buSzPct val="100000"/>
              <a:buFont typeface="Wingdings" pitchFamily="2" charset="2"/>
              <a:buChar char="§"/>
              <a:defRPr sz="1600" kern="1200">
                <a:solidFill>
                  <a:schemeClr val="tx1"/>
                </a:solidFill>
                <a:latin typeface="Arial" pitchFamily="34" charset="0"/>
                <a:ea typeface="+mn-ea"/>
                <a:cs typeface="Arial" pitchFamily="34" charset="0"/>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r>
              <a:rPr lang="en-US" sz="2200" b="1" dirty="0"/>
              <a:t>3 data sources</a:t>
            </a:r>
          </a:p>
          <a:p>
            <a:pPr lvl="1"/>
            <a:r>
              <a:rPr lang="en-US" sz="1800" dirty="0"/>
              <a:t>HMP Consortium (Nature, 2012)</a:t>
            </a:r>
          </a:p>
          <a:p>
            <a:pPr lvl="1"/>
            <a:r>
              <a:rPr lang="en-US" sz="1800" dirty="0" err="1"/>
              <a:t>MetaHIT</a:t>
            </a:r>
            <a:r>
              <a:rPr lang="en-US" sz="1800" dirty="0"/>
              <a:t> (Nature, 2010)</a:t>
            </a:r>
          </a:p>
          <a:p>
            <a:pPr lvl="1"/>
            <a:r>
              <a:rPr lang="en-US" sz="1800" dirty="0" err="1"/>
              <a:t>MetaHIT</a:t>
            </a:r>
            <a:r>
              <a:rPr lang="en-US" sz="1800" dirty="0"/>
              <a:t> (Nature, 2012)</a:t>
            </a:r>
          </a:p>
          <a:p>
            <a:pPr lvl="1"/>
            <a:endParaRPr lang="en-US" sz="1800" dirty="0"/>
          </a:p>
        </p:txBody>
      </p:sp>
      <p:sp>
        <p:nvSpPr>
          <p:cNvPr id="8" name="Content Placeholder 2"/>
          <p:cNvSpPr txBox="1">
            <a:spLocks/>
          </p:cNvSpPr>
          <p:nvPr/>
        </p:nvSpPr>
        <p:spPr bwMode="auto">
          <a:xfrm>
            <a:off x="6096000" y="1083568"/>
            <a:ext cx="4572000" cy="2514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419100" indent="-382588" algn="l" rtl="0" eaLnBrk="0" fontAlgn="base" hangingPunct="0">
              <a:spcBef>
                <a:spcPts val="200"/>
              </a:spcBef>
              <a:spcAft>
                <a:spcPts val="600"/>
              </a:spcAft>
              <a:buClr>
                <a:schemeClr val="accent6">
                  <a:lumMod val="50000"/>
                </a:schemeClr>
              </a:buClr>
              <a:buSzPct val="80000"/>
              <a:buFont typeface="Wingdings" pitchFamily="2" charset="2"/>
              <a:buChar char="§"/>
              <a:defRPr sz="2400" kern="1200">
                <a:solidFill>
                  <a:schemeClr val="tx1"/>
                </a:solidFill>
                <a:latin typeface="Arial" pitchFamily="34" charset="0"/>
                <a:ea typeface="+mn-ea"/>
                <a:cs typeface="Arial" pitchFamily="34" charset="0"/>
              </a:defRPr>
            </a:lvl1pPr>
            <a:lvl2pPr marL="722313" indent="-273050" algn="l" rtl="0" eaLnBrk="0" fontAlgn="base" hangingPunct="0">
              <a:spcBef>
                <a:spcPts val="200"/>
              </a:spcBef>
              <a:spcAft>
                <a:spcPts val="600"/>
              </a:spcAft>
              <a:buClr>
                <a:srgbClr val="FFC000"/>
              </a:buClr>
              <a:buSzPct val="100000"/>
              <a:buFont typeface="Wingdings" pitchFamily="2" charset="2"/>
              <a:buChar char="§"/>
              <a:defRPr sz="2000" kern="1200">
                <a:solidFill>
                  <a:schemeClr val="tx1"/>
                </a:solidFill>
                <a:latin typeface="Arial" pitchFamily="34" charset="0"/>
                <a:ea typeface="+mn-ea"/>
                <a:cs typeface="Arial" pitchFamily="34" charset="0"/>
              </a:defRPr>
            </a:lvl2pPr>
            <a:lvl3pPr marL="1004888" indent="-255588" algn="l" rtl="0" eaLnBrk="0" fontAlgn="base" hangingPunct="0">
              <a:spcBef>
                <a:spcPts val="200"/>
              </a:spcBef>
              <a:spcAft>
                <a:spcPts val="600"/>
              </a:spcAft>
              <a:buClr>
                <a:schemeClr val="accent2">
                  <a:lumMod val="75000"/>
                </a:schemeClr>
              </a:buClr>
              <a:buSzPct val="85000"/>
              <a:buFont typeface="Wingdings" pitchFamily="2" charset="2"/>
              <a:buChar char="§"/>
              <a:defRPr sz="1800" kern="1200">
                <a:solidFill>
                  <a:schemeClr val="tx1"/>
                </a:solidFill>
                <a:latin typeface="Arial" pitchFamily="34" charset="0"/>
                <a:ea typeface="+mn-ea"/>
                <a:cs typeface="Arial" pitchFamily="34" charset="0"/>
              </a:defRPr>
            </a:lvl3pPr>
            <a:lvl4pPr marL="1279525" indent="-236538" algn="l" rtl="0" eaLnBrk="0" fontAlgn="base" hangingPunct="0">
              <a:spcBef>
                <a:spcPts val="200"/>
              </a:spcBef>
              <a:spcAft>
                <a:spcPts val="600"/>
              </a:spcAft>
              <a:buClr>
                <a:schemeClr val="accent4">
                  <a:lumMod val="50000"/>
                </a:schemeClr>
              </a:buClr>
              <a:buSzPct val="90000"/>
              <a:buFont typeface="Wingdings" pitchFamily="2" charset="2"/>
              <a:buChar char="§"/>
              <a:defRPr sz="1600" kern="1200">
                <a:solidFill>
                  <a:schemeClr val="tx1"/>
                </a:solidFill>
                <a:latin typeface="Arial" pitchFamily="34" charset="0"/>
                <a:ea typeface="+mn-ea"/>
                <a:cs typeface="Arial" pitchFamily="34" charset="0"/>
              </a:defRPr>
            </a:lvl4pPr>
            <a:lvl5pPr marL="1489075" indent="-182563" algn="l" rtl="0" eaLnBrk="0" fontAlgn="base" hangingPunct="0">
              <a:spcBef>
                <a:spcPts val="200"/>
              </a:spcBef>
              <a:spcAft>
                <a:spcPts val="600"/>
              </a:spcAft>
              <a:buClr>
                <a:srgbClr val="FFC000"/>
              </a:buClr>
              <a:buSzPct val="100000"/>
              <a:buFont typeface="Wingdings" pitchFamily="2" charset="2"/>
              <a:buChar char="§"/>
              <a:defRPr sz="1600" kern="1200">
                <a:solidFill>
                  <a:schemeClr val="tx1"/>
                </a:solidFill>
                <a:latin typeface="Arial" pitchFamily="34" charset="0"/>
                <a:ea typeface="+mn-ea"/>
                <a:cs typeface="Arial" pitchFamily="34" charset="0"/>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r>
              <a:rPr lang="en-US" sz="2200" b="1" dirty="0"/>
              <a:t>4 phenotypes (sample #)</a:t>
            </a:r>
          </a:p>
          <a:p>
            <a:pPr lvl="1"/>
            <a:r>
              <a:rPr lang="en-US" sz="1800" dirty="0"/>
              <a:t>Healthy (370) </a:t>
            </a:r>
          </a:p>
          <a:p>
            <a:pPr lvl="1"/>
            <a:r>
              <a:rPr lang="en-US" sz="1800" dirty="0"/>
              <a:t>Obesity (39) </a:t>
            </a:r>
          </a:p>
          <a:p>
            <a:pPr lvl="1"/>
            <a:r>
              <a:rPr lang="en-US" sz="1800" dirty="0"/>
              <a:t>Inflammatory Bowel Disease (34)</a:t>
            </a:r>
          </a:p>
          <a:p>
            <a:pPr lvl="1"/>
            <a:r>
              <a:rPr lang="en-US" sz="1800" dirty="0"/>
              <a:t>Type-2 Diabetes (174)</a:t>
            </a:r>
          </a:p>
        </p:txBody>
      </p:sp>
      <p:pic>
        <p:nvPicPr>
          <p:cNvPr id="19" name="Picture 18"/>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916954" y="2782580"/>
            <a:ext cx="1529261" cy="1146946"/>
          </a:xfrm>
          <a:prstGeom prst="rect">
            <a:avLst/>
          </a:prstGeom>
          <a:ln w="12700" cmpd="sng">
            <a:solidFill>
              <a:schemeClr val="tx2">
                <a:lumMod val="50000"/>
              </a:schemeClr>
            </a:solidFill>
          </a:ln>
          <a:effectLst>
            <a:outerShdw blurRad="50800" dist="38100" dir="2700000" algn="tl" rotWithShape="0">
              <a:prstClr val="black">
                <a:alpha val="40000"/>
              </a:prstClr>
            </a:outerShdw>
          </a:effectLst>
        </p:spPr>
      </p:pic>
      <p:pic>
        <p:nvPicPr>
          <p:cNvPr id="20" name="Picture 1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713891" y="2776208"/>
            <a:ext cx="2038464" cy="1153319"/>
          </a:xfrm>
          <a:prstGeom prst="rect">
            <a:avLst/>
          </a:prstGeom>
          <a:ln w="12700" cmpd="sng">
            <a:solidFill>
              <a:schemeClr val="tx2">
                <a:lumMod val="50000"/>
              </a:schemeClr>
            </a:solidFill>
          </a:ln>
          <a:effectLst>
            <a:outerShdw blurRad="50800" dist="38100" dir="2700000" algn="tl" rotWithShape="0">
              <a:prstClr val="black">
                <a:alpha val="40000"/>
              </a:prstClr>
            </a:outerShdw>
          </a:effectLst>
        </p:spPr>
      </p:pic>
      <p:sp>
        <p:nvSpPr>
          <p:cNvPr id="10" name="Rectangle 9"/>
          <p:cNvSpPr/>
          <p:nvPr/>
        </p:nvSpPr>
        <p:spPr>
          <a:xfrm>
            <a:off x="3733800" y="4267201"/>
            <a:ext cx="4726214" cy="616849"/>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2700000" scaled="1"/>
            <a:tileRect/>
          </a:gra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3726"/>
            <a:r>
              <a:rPr lang="en-US" b="1" dirty="0">
                <a:solidFill>
                  <a:sysClr val="windowText" lastClr="000000"/>
                </a:solidFill>
                <a:latin typeface="Arial" pitchFamily="34" charset="0"/>
                <a:cs typeface="Arial" pitchFamily="34" charset="0"/>
              </a:rPr>
              <a:t>Import &amp; export metabolite identification</a:t>
            </a:r>
          </a:p>
        </p:txBody>
      </p:sp>
      <p:pic>
        <p:nvPicPr>
          <p:cNvPr id="11" name="Picture 10"/>
          <p:cNvPicPr>
            <a:picLocks noChangeAspect="1"/>
          </p:cNvPicPr>
          <p:nvPr/>
        </p:nvPicPr>
        <p:blipFill>
          <a:blip r:embed="rId4"/>
          <a:stretch>
            <a:fillRect/>
          </a:stretch>
        </p:blipFill>
        <p:spPr>
          <a:xfrm>
            <a:off x="3678490" y="4659168"/>
            <a:ext cx="6684710" cy="2122633"/>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0098955" y="1"/>
            <a:ext cx="600288" cy="944094"/>
          </a:xfrm>
          <a:prstGeom prst="rect">
            <a:avLst/>
          </a:prstGeom>
        </p:spPr>
      </p:pic>
      <p:sp>
        <p:nvSpPr>
          <p:cNvPr id="12" name="TextBox 11"/>
          <p:cNvSpPr txBox="1"/>
          <p:nvPr/>
        </p:nvSpPr>
        <p:spPr>
          <a:xfrm>
            <a:off x="8839200" y="2"/>
            <a:ext cx="1084399" cy="307777"/>
          </a:xfrm>
          <a:prstGeom prst="rect">
            <a:avLst/>
          </a:prstGeom>
          <a:noFill/>
        </p:spPr>
        <p:txBody>
          <a:bodyPr wrap="none" rtlCol="0">
            <a:spAutoFit/>
          </a:bodyPr>
          <a:lstStyle/>
          <a:p>
            <a:r>
              <a:rPr lang="en-US" sz="1400" dirty="0" err="1"/>
              <a:t>Jaeyun</a:t>
            </a:r>
            <a:r>
              <a:rPr lang="en-US" sz="1400" dirty="0"/>
              <a:t> Sung</a:t>
            </a:r>
          </a:p>
        </p:txBody>
      </p:sp>
    </p:spTree>
    <p:extLst>
      <p:ext uri="{BB962C8B-B14F-4D97-AF65-F5344CB8AC3E}">
        <p14:creationId xmlns:p14="http://schemas.microsoft.com/office/powerpoint/2010/main" val="715206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1000" fill="hold"/>
                                        <p:tgtEl>
                                          <p:spTgt spid="11"/>
                                        </p:tgtEl>
                                      </p:cBhvr>
                                      <p:by x="50000" y="50000"/>
                                    </p:animScale>
                                  </p:childTnLst>
                                </p:cTn>
                              </p:par>
                              <p:par>
                                <p:cTn id="7" presetID="0" presetClass="path" presetSubtype="0" accel="50000" decel="50000" fill="hold" nodeType="withEffect">
                                  <p:stCondLst>
                                    <p:cond delay="0"/>
                                  </p:stCondLst>
                                  <p:childTnLst>
                                    <p:animMotion origin="layout" path="M -2.88318E-6 3.22536E-6 L 0.33276 -0.26238 " pathEditMode="relative" rAng="0" ptsTypes="AA">
                                      <p:cBhvr>
                                        <p:cTn id="8" dur="2000" fill="hold"/>
                                        <p:tgtEl>
                                          <p:spTgt spid="11"/>
                                        </p:tgtEl>
                                        <p:attrNameLst>
                                          <p:attrName>ppt_x</p:attrName>
                                          <p:attrName>ppt_y</p:attrName>
                                        </p:attrNameLst>
                                      </p:cBhvr>
                                      <p:rCtr x="16629" y="-1311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152400"/>
            <a:ext cx="8686800" cy="563562"/>
          </a:xfrm>
        </p:spPr>
        <p:txBody>
          <a:bodyPr/>
          <a:lstStyle/>
          <a:p>
            <a:r>
              <a:rPr lang="en-US" sz="2400" dirty="0"/>
              <a:t>Microbe-Compound bipartite network</a:t>
            </a:r>
          </a:p>
        </p:txBody>
      </p:sp>
      <p:pic>
        <p:nvPicPr>
          <p:cNvPr id="3" name="Picture 2" descr="Bipartite_network2_all_features.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000" y="841316"/>
            <a:ext cx="9144000" cy="6016684"/>
          </a:xfrm>
          <a:prstGeom prst="rect">
            <a:avLst/>
          </a:prstGeom>
        </p:spPr>
      </p:pic>
      <p:cxnSp>
        <p:nvCxnSpPr>
          <p:cNvPr id="7" name="Straight Connector 6"/>
          <p:cNvCxnSpPr/>
          <p:nvPr/>
        </p:nvCxnSpPr>
        <p:spPr>
          <a:xfrm>
            <a:off x="1686814" y="3954373"/>
            <a:ext cx="8752587" cy="0"/>
          </a:xfrm>
          <a:prstGeom prst="line">
            <a:avLst/>
          </a:prstGeom>
          <a:ln w="12700" cmpd="sng">
            <a:solidFill>
              <a:schemeClr val="bg1">
                <a:lumMod val="75000"/>
              </a:schemeClr>
            </a:solidFill>
            <a:prstDash val="dash"/>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8" name="Oval 7"/>
          <p:cNvSpPr/>
          <p:nvPr/>
        </p:nvSpPr>
        <p:spPr>
          <a:xfrm>
            <a:off x="2028719" y="2450523"/>
            <a:ext cx="464018" cy="464018"/>
          </a:xfrm>
          <a:prstGeom prst="ellipse">
            <a:avLst/>
          </a:prstGeom>
          <a:noFill/>
          <a:ln w="12700" cmpd="sng">
            <a:solidFill>
              <a:schemeClr val="tx2">
                <a:lumMod val="75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2653278" y="2401673"/>
            <a:ext cx="700148" cy="700148"/>
          </a:xfrm>
          <a:prstGeom prst="ellipse">
            <a:avLst/>
          </a:prstGeom>
          <a:noFill/>
          <a:ln w="12700" cmpd="sng">
            <a:solidFill>
              <a:schemeClr val="tx2">
                <a:lumMod val="75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8514555" y="2906400"/>
            <a:ext cx="464018" cy="464018"/>
          </a:xfrm>
          <a:prstGeom prst="ellipse">
            <a:avLst/>
          </a:prstGeom>
          <a:noFill/>
          <a:ln w="12700" cmpd="sng">
            <a:solidFill>
              <a:schemeClr val="tx2">
                <a:lumMod val="75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7765614" y="2674391"/>
            <a:ext cx="464018" cy="464018"/>
          </a:xfrm>
          <a:prstGeom prst="ellipse">
            <a:avLst/>
          </a:prstGeom>
          <a:noFill/>
          <a:ln w="12700" cmpd="sng">
            <a:solidFill>
              <a:schemeClr val="tx2">
                <a:lumMod val="75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9076261" y="2890118"/>
            <a:ext cx="464018" cy="464018"/>
          </a:xfrm>
          <a:prstGeom prst="ellipse">
            <a:avLst/>
          </a:prstGeom>
          <a:noFill/>
          <a:ln w="12700" cmpd="sng">
            <a:solidFill>
              <a:schemeClr val="tx2">
                <a:lumMod val="75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9825200" y="2647695"/>
            <a:ext cx="523278" cy="523278"/>
          </a:xfrm>
          <a:prstGeom prst="ellipse">
            <a:avLst/>
          </a:prstGeom>
          <a:noFill/>
          <a:ln w="12700" cmpd="sng">
            <a:solidFill>
              <a:schemeClr val="tx2">
                <a:lumMod val="75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9523997" y="2399385"/>
            <a:ext cx="382611" cy="382611"/>
          </a:xfrm>
          <a:prstGeom prst="ellipse">
            <a:avLst/>
          </a:prstGeom>
          <a:noFill/>
          <a:ln w="12700" cmpd="sng">
            <a:solidFill>
              <a:schemeClr val="tx2">
                <a:lumMod val="75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8245914" y="2499370"/>
            <a:ext cx="390748" cy="390748"/>
          </a:xfrm>
          <a:prstGeom prst="ellipse">
            <a:avLst/>
          </a:prstGeom>
          <a:noFill/>
          <a:ln w="12700" cmpd="sng">
            <a:solidFill>
              <a:schemeClr val="tx2">
                <a:lumMod val="75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8803552" y="2362738"/>
            <a:ext cx="232009" cy="232009"/>
          </a:xfrm>
          <a:prstGeom prst="ellipse">
            <a:avLst/>
          </a:prstGeom>
          <a:noFill/>
          <a:ln w="12700" cmpd="sng">
            <a:solidFill>
              <a:schemeClr val="tx2">
                <a:lumMod val="75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9173949" y="2498194"/>
            <a:ext cx="176823" cy="176823"/>
          </a:xfrm>
          <a:prstGeom prst="ellipse">
            <a:avLst/>
          </a:prstGeom>
          <a:noFill/>
          <a:ln w="12700" cmpd="sng">
            <a:solidFill>
              <a:schemeClr val="tx2">
                <a:lumMod val="75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3176604" y="2202194"/>
            <a:ext cx="223907" cy="223907"/>
          </a:xfrm>
          <a:prstGeom prst="ellipse">
            <a:avLst/>
          </a:prstGeom>
          <a:noFill/>
          <a:ln w="12700" cmpd="sng">
            <a:solidFill>
              <a:schemeClr val="tx2">
                <a:lumMod val="75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3558315" y="2944788"/>
            <a:ext cx="1050997" cy="700148"/>
          </a:xfrm>
          <a:prstGeom prst="ellipse">
            <a:avLst/>
          </a:prstGeom>
          <a:noFill/>
          <a:ln w="12700" cmpd="sng">
            <a:solidFill>
              <a:schemeClr val="tx2">
                <a:lumMod val="75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1822976" y="2885834"/>
            <a:ext cx="885955" cy="276999"/>
          </a:xfrm>
          <a:prstGeom prst="rect">
            <a:avLst/>
          </a:prstGeom>
          <a:noFill/>
        </p:spPr>
        <p:txBody>
          <a:bodyPr wrap="none" rtlCol="0">
            <a:spAutoFit/>
          </a:bodyPr>
          <a:lstStyle/>
          <a:p>
            <a:r>
              <a:rPr lang="en-US" sz="1200" dirty="0">
                <a:solidFill>
                  <a:schemeClr val="bg2">
                    <a:lumMod val="25000"/>
                  </a:schemeClr>
                </a:solidFill>
                <a:latin typeface="Arial"/>
                <a:cs typeface="Arial"/>
              </a:rPr>
              <a:t>cellulolytic</a:t>
            </a:r>
          </a:p>
        </p:txBody>
      </p:sp>
      <p:sp>
        <p:nvSpPr>
          <p:cNvPr id="22" name="TextBox 21"/>
          <p:cNvSpPr txBox="1"/>
          <p:nvPr/>
        </p:nvSpPr>
        <p:spPr>
          <a:xfrm>
            <a:off x="2551654" y="3073282"/>
            <a:ext cx="894821" cy="276999"/>
          </a:xfrm>
          <a:prstGeom prst="rect">
            <a:avLst/>
          </a:prstGeom>
          <a:noFill/>
        </p:spPr>
        <p:txBody>
          <a:bodyPr wrap="none" rtlCol="0">
            <a:spAutoFit/>
          </a:bodyPr>
          <a:lstStyle/>
          <a:p>
            <a:r>
              <a:rPr lang="en-US" sz="1200" dirty="0" err="1">
                <a:solidFill>
                  <a:schemeClr val="bg2">
                    <a:lumMod val="25000"/>
                  </a:schemeClr>
                </a:solidFill>
                <a:latin typeface="Arial"/>
                <a:cs typeface="Arial"/>
              </a:rPr>
              <a:t>acetogens</a:t>
            </a:r>
            <a:endParaRPr lang="en-US" sz="1200" dirty="0">
              <a:solidFill>
                <a:schemeClr val="bg2">
                  <a:lumMod val="25000"/>
                </a:schemeClr>
              </a:solidFill>
              <a:latin typeface="Arial"/>
              <a:cs typeface="Arial"/>
            </a:endParaRPr>
          </a:p>
        </p:txBody>
      </p:sp>
      <p:sp>
        <p:nvSpPr>
          <p:cNvPr id="23" name="TextBox 22"/>
          <p:cNvSpPr txBox="1"/>
          <p:nvPr/>
        </p:nvSpPr>
        <p:spPr>
          <a:xfrm>
            <a:off x="2718406" y="1766491"/>
            <a:ext cx="1134220" cy="461665"/>
          </a:xfrm>
          <a:prstGeom prst="rect">
            <a:avLst/>
          </a:prstGeom>
          <a:noFill/>
        </p:spPr>
        <p:txBody>
          <a:bodyPr wrap="none" rtlCol="0">
            <a:spAutoFit/>
          </a:bodyPr>
          <a:lstStyle/>
          <a:p>
            <a:pPr algn="ctr"/>
            <a:r>
              <a:rPr lang="en-US" sz="1200" dirty="0">
                <a:solidFill>
                  <a:schemeClr val="bg2">
                    <a:lumMod val="25000"/>
                  </a:schemeClr>
                </a:solidFill>
                <a:latin typeface="Arial"/>
                <a:cs typeface="Arial"/>
              </a:rPr>
              <a:t>propionic acid</a:t>
            </a:r>
          </a:p>
          <a:p>
            <a:pPr algn="ctr"/>
            <a:r>
              <a:rPr lang="en-US" sz="1200" dirty="0">
                <a:solidFill>
                  <a:schemeClr val="bg2">
                    <a:lumMod val="25000"/>
                  </a:schemeClr>
                </a:solidFill>
                <a:latin typeface="Arial"/>
                <a:cs typeface="Arial"/>
              </a:rPr>
              <a:t>bacteria</a:t>
            </a:r>
          </a:p>
        </p:txBody>
      </p:sp>
      <p:sp>
        <p:nvSpPr>
          <p:cNvPr id="24" name="TextBox 23"/>
          <p:cNvSpPr txBox="1"/>
          <p:nvPr/>
        </p:nvSpPr>
        <p:spPr>
          <a:xfrm>
            <a:off x="3659005" y="3618065"/>
            <a:ext cx="860332" cy="461665"/>
          </a:xfrm>
          <a:prstGeom prst="rect">
            <a:avLst/>
          </a:prstGeom>
          <a:noFill/>
        </p:spPr>
        <p:txBody>
          <a:bodyPr wrap="none" rtlCol="0">
            <a:spAutoFit/>
          </a:bodyPr>
          <a:lstStyle/>
          <a:p>
            <a:pPr algn="ctr"/>
            <a:r>
              <a:rPr lang="en-US" sz="1200" dirty="0">
                <a:solidFill>
                  <a:schemeClr val="bg2">
                    <a:lumMod val="25000"/>
                  </a:schemeClr>
                </a:solidFill>
                <a:latin typeface="Arial"/>
                <a:cs typeface="Arial"/>
              </a:rPr>
              <a:t>lactic acid</a:t>
            </a:r>
          </a:p>
          <a:p>
            <a:pPr algn="ctr"/>
            <a:r>
              <a:rPr lang="en-US" sz="1200" dirty="0">
                <a:solidFill>
                  <a:schemeClr val="bg2">
                    <a:lumMod val="25000"/>
                  </a:schemeClr>
                </a:solidFill>
                <a:latin typeface="Arial"/>
                <a:cs typeface="Arial"/>
              </a:rPr>
              <a:t>bacteria</a:t>
            </a:r>
          </a:p>
        </p:txBody>
      </p:sp>
      <p:sp>
        <p:nvSpPr>
          <p:cNvPr id="25" name="TextBox 24"/>
          <p:cNvSpPr txBox="1"/>
          <p:nvPr/>
        </p:nvSpPr>
        <p:spPr>
          <a:xfrm>
            <a:off x="7478466" y="3106223"/>
            <a:ext cx="1120820" cy="276999"/>
          </a:xfrm>
          <a:prstGeom prst="rect">
            <a:avLst/>
          </a:prstGeom>
          <a:noFill/>
        </p:spPr>
        <p:txBody>
          <a:bodyPr wrap="none" rtlCol="0">
            <a:spAutoFit/>
          </a:bodyPr>
          <a:lstStyle/>
          <a:p>
            <a:r>
              <a:rPr lang="en-US" sz="1200" dirty="0">
                <a:solidFill>
                  <a:schemeClr val="bg2">
                    <a:lumMod val="25000"/>
                  </a:schemeClr>
                </a:solidFill>
                <a:latin typeface="Arial"/>
                <a:cs typeface="Arial"/>
              </a:rPr>
              <a:t>methanogens</a:t>
            </a:r>
          </a:p>
        </p:txBody>
      </p:sp>
      <p:sp>
        <p:nvSpPr>
          <p:cNvPr id="26" name="TextBox 25"/>
          <p:cNvSpPr txBox="1"/>
          <p:nvPr/>
        </p:nvSpPr>
        <p:spPr>
          <a:xfrm>
            <a:off x="7714491" y="2257052"/>
            <a:ext cx="1151202" cy="276999"/>
          </a:xfrm>
          <a:prstGeom prst="rect">
            <a:avLst/>
          </a:prstGeom>
          <a:noFill/>
        </p:spPr>
        <p:txBody>
          <a:bodyPr wrap="none" rtlCol="0">
            <a:spAutoFit/>
          </a:bodyPr>
          <a:lstStyle/>
          <a:p>
            <a:r>
              <a:rPr lang="en-US" sz="1200" dirty="0" err="1">
                <a:solidFill>
                  <a:schemeClr val="bg2">
                    <a:lumMod val="25000"/>
                  </a:schemeClr>
                </a:solidFill>
                <a:latin typeface="Arial"/>
                <a:cs typeface="Arial"/>
              </a:rPr>
              <a:t>methylotrophs</a:t>
            </a:r>
            <a:endParaRPr lang="en-US" sz="1200" dirty="0">
              <a:solidFill>
                <a:schemeClr val="bg2">
                  <a:lumMod val="25000"/>
                </a:schemeClr>
              </a:solidFill>
              <a:latin typeface="Arial"/>
              <a:cs typeface="Arial"/>
            </a:endParaRPr>
          </a:p>
        </p:txBody>
      </p:sp>
      <p:sp>
        <p:nvSpPr>
          <p:cNvPr id="27" name="TextBox 26"/>
          <p:cNvSpPr txBox="1"/>
          <p:nvPr/>
        </p:nvSpPr>
        <p:spPr>
          <a:xfrm>
            <a:off x="8227016" y="3325858"/>
            <a:ext cx="787395" cy="461665"/>
          </a:xfrm>
          <a:prstGeom prst="rect">
            <a:avLst/>
          </a:prstGeom>
          <a:noFill/>
        </p:spPr>
        <p:txBody>
          <a:bodyPr wrap="none" rtlCol="0">
            <a:spAutoFit/>
          </a:bodyPr>
          <a:lstStyle/>
          <a:p>
            <a:pPr algn="r"/>
            <a:r>
              <a:rPr lang="en-US" sz="1200" dirty="0">
                <a:solidFill>
                  <a:schemeClr val="bg2">
                    <a:lumMod val="25000"/>
                  </a:schemeClr>
                </a:solidFill>
                <a:latin typeface="Arial"/>
                <a:cs typeface="Arial"/>
              </a:rPr>
              <a:t>sulfate</a:t>
            </a:r>
          </a:p>
          <a:p>
            <a:pPr algn="r"/>
            <a:r>
              <a:rPr lang="en-US" sz="1200" dirty="0">
                <a:solidFill>
                  <a:schemeClr val="bg2">
                    <a:lumMod val="25000"/>
                  </a:schemeClr>
                </a:solidFill>
                <a:latin typeface="Arial"/>
                <a:cs typeface="Arial"/>
              </a:rPr>
              <a:t>reducers</a:t>
            </a:r>
          </a:p>
        </p:txBody>
      </p:sp>
      <p:sp>
        <p:nvSpPr>
          <p:cNvPr id="28" name="TextBox 27"/>
          <p:cNvSpPr txBox="1"/>
          <p:nvPr/>
        </p:nvSpPr>
        <p:spPr>
          <a:xfrm>
            <a:off x="9058407" y="3328170"/>
            <a:ext cx="791878" cy="461665"/>
          </a:xfrm>
          <a:prstGeom prst="rect">
            <a:avLst/>
          </a:prstGeom>
          <a:noFill/>
        </p:spPr>
        <p:txBody>
          <a:bodyPr wrap="none" rtlCol="0">
            <a:spAutoFit/>
          </a:bodyPr>
          <a:lstStyle/>
          <a:p>
            <a:r>
              <a:rPr lang="en-US" sz="1200" dirty="0">
                <a:solidFill>
                  <a:schemeClr val="bg2">
                    <a:lumMod val="25000"/>
                  </a:schemeClr>
                </a:solidFill>
                <a:latin typeface="Arial"/>
                <a:cs typeface="Arial"/>
              </a:rPr>
              <a:t>sulfur</a:t>
            </a:r>
          </a:p>
          <a:p>
            <a:r>
              <a:rPr lang="en-US" sz="1200" dirty="0">
                <a:solidFill>
                  <a:schemeClr val="bg2">
                    <a:lumMod val="25000"/>
                  </a:schemeClr>
                </a:solidFill>
                <a:latin typeface="Arial"/>
                <a:cs typeface="Arial"/>
              </a:rPr>
              <a:t>oxidizers</a:t>
            </a:r>
          </a:p>
        </p:txBody>
      </p:sp>
      <p:sp>
        <p:nvSpPr>
          <p:cNvPr id="29" name="TextBox 28"/>
          <p:cNvSpPr txBox="1"/>
          <p:nvPr/>
        </p:nvSpPr>
        <p:spPr>
          <a:xfrm>
            <a:off x="8509203" y="1923486"/>
            <a:ext cx="817577" cy="461665"/>
          </a:xfrm>
          <a:prstGeom prst="rect">
            <a:avLst/>
          </a:prstGeom>
          <a:noFill/>
        </p:spPr>
        <p:txBody>
          <a:bodyPr wrap="none" rtlCol="0">
            <a:spAutoFit/>
          </a:bodyPr>
          <a:lstStyle/>
          <a:p>
            <a:pPr algn="ctr"/>
            <a:r>
              <a:rPr lang="en-US" sz="1200" dirty="0">
                <a:solidFill>
                  <a:schemeClr val="bg2">
                    <a:lumMod val="25000"/>
                  </a:schemeClr>
                </a:solidFill>
                <a:latin typeface="Arial"/>
                <a:cs typeface="Arial"/>
              </a:rPr>
              <a:t>ammonia</a:t>
            </a:r>
          </a:p>
          <a:p>
            <a:pPr algn="ctr"/>
            <a:r>
              <a:rPr lang="en-US" sz="1200" dirty="0">
                <a:solidFill>
                  <a:schemeClr val="bg2">
                    <a:lumMod val="25000"/>
                  </a:schemeClr>
                </a:solidFill>
                <a:latin typeface="Arial"/>
                <a:cs typeface="Arial"/>
              </a:rPr>
              <a:t>oxidizers</a:t>
            </a:r>
          </a:p>
        </p:txBody>
      </p:sp>
      <p:sp>
        <p:nvSpPr>
          <p:cNvPr id="30" name="TextBox 29"/>
          <p:cNvSpPr txBox="1"/>
          <p:nvPr/>
        </p:nvSpPr>
        <p:spPr>
          <a:xfrm>
            <a:off x="8871070" y="1478788"/>
            <a:ext cx="791878" cy="461665"/>
          </a:xfrm>
          <a:prstGeom prst="rect">
            <a:avLst/>
          </a:prstGeom>
          <a:noFill/>
        </p:spPr>
        <p:txBody>
          <a:bodyPr wrap="none" rtlCol="0">
            <a:spAutoFit/>
          </a:bodyPr>
          <a:lstStyle/>
          <a:p>
            <a:pPr algn="ctr"/>
            <a:r>
              <a:rPr lang="en-US" sz="1200" dirty="0">
                <a:solidFill>
                  <a:schemeClr val="bg2">
                    <a:lumMod val="25000"/>
                  </a:schemeClr>
                </a:solidFill>
                <a:latin typeface="Arial"/>
                <a:cs typeface="Arial"/>
              </a:rPr>
              <a:t>nitrite</a:t>
            </a:r>
          </a:p>
          <a:p>
            <a:pPr algn="ctr"/>
            <a:r>
              <a:rPr lang="en-US" sz="1200" dirty="0">
                <a:solidFill>
                  <a:schemeClr val="bg2">
                    <a:lumMod val="25000"/>
                  </a:schemeClr>
                </a:solidFill>
                <a:latin typeface="Arial"/>
                <a:cs typeface="Arial"/>
              </a:rPr>
              <a:t>oxidizers</a:t>
            </a:r>
          </a:p>
        </p:txBody>
      </p:sp>
      <p:sp>
        <p:nvSpPr>
          <p:cNvPr id="32" name="TextBox 31"/>
          <p:cNvSpPr txBox="1"/>
          <p:nvPr/>
        </p:nvSpPr>
        <p:spPr>
          <a:xfrm>
            <a:off x="9439988" y="1962866"/>
            <a:ext cx="556563" cy="461665"/>
          </a:xfrm>
          <a:prstGeom prst="rect">
            <a:avLst/>
          </a:prstGeom>
          <a:noFill/>
        </p:spPr>
        <p:txBody>
          <a:bodyPr wrap="none" rtlCol="0">
            <a:spAutoFit/>
          </a:bodyPr>
          <a:lstStyle/>
          <a:p>
            <a:pPr algn="ctr"/>
            <a:r>
              <a:rPr lang="en-US" sz="1200" dirty="0">
                <a:solidFill>
                  <a:schemeClr val="bg2">
                    <a:lumMod val="25000"/>
                  </a:schemeClr>
                </a:solidFill>
                <a:latin typeface="Arial"/>
                <a:cs typeface="Arial"/>
              </a:rPr>
              <a:t>N</a:t>
            </a:r>
            <a:r>
              <a:rPr lang="en-US" sz="1200" baseline="-25000" dirty="0">
                <a:solidFill>
                  <a:schemeClr val="bg2">
                    <a:lumMod val="25000"/>
                  </a:schemeClr>
                </a:solidFill>
                <a:latin typeface="Arial"/>
                <a:cs typeface="Arial"/>
              </a:rPr>
              <a:t>2</a:t>
            </a:r>
          </a:p>
          <a:p>
            <a:pPr algn="ctr"/>
            <a:r>
              <a:rPr lang="en-US" sz="1200" dirty="0">
                <a:solidFill>
                  <a:schemeClr val="bg2">
                    <a:lumMod val="25000"/>
                  </a:schemeClr>
                </a:solidFill>
                <a:latin typeface="Arial"/>
                <a:cs typeface="Arial"/>
              </a:rPr>
              <a:t>fixers</a:t>
            </a:r>
          </a:p>
        </p:txBody>
      </p:sp>
      <p:cxnSp>
        <p:nvCxnSpPr>
          <p:cNvPr id="33" name="Straight Connector 32"/>
          <p:cNvCxnSpPr/>
          <p:nvPr/>
        </p:nvCxnSpPr>
        <p:spPr>
          <a:xfrm flipH="1">
            <a:off x="9262361" y="1918039"/>
            <a:ext cx="4649" cy="535328"/>
          </a:xfrm>
          <a:prstGeom prst="line">
            <a:avLst/>
          </a:prstGeom>
          <a:ln w="12700" cmpd="sng">
            <a:solidFill>
              <a:srgbClr val="17375E"/>
            </a:solidFill>
            <a:prstDash val="dash"/>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2028719" y="4827085"/>
            <a:ext cx="0" cy="753450"/>
          </a:xfrm>
          <a:prstGeom prst="line">
            <a:avLst/>
          </a:prstGeom>
          <a:ln w="12700" cmpd="sng">
            <a:solidFill>
              <a:srgbClr val="17375E"/>
            </a:solidFill>
            <a:headEnd type="none"/>
            <a:tailEnd type="oval" w="sm" len="sm"/>
          </a:ln>
          <a:effectLst/>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1871119" y="5580536"/>
            <a:ext cx="1305015" cy="276999"/>
          </a:xfrm>
          <a:prstGeom prst="rect">
            <a:avLst/>
          </a:prstGeom>
          <a:noFill/>
        </p:spPr>
        <p:txBody>
          <a:bodyPr wrap="none" rtlCol="0">
            <a:spAutoFit/>
          </a:bodyPr>
          <a:lstStyle/>
          <a:p>
            <a:r>
              <a:rPr lang="en-US" sz="1200" dirty="0">
                <a:solidFill>
                  <a:schemeClr val="bg2">
                    <a:lumMod val="25000"/>
                  </a:schemeClr>
                </a:solidFill>
                <a:latin typeface="Arial"/>
                <a:cs typeface="Arial"/>
              </a:rPr>
              <a:t>Macromolecules</a:t>
            </a:r>
          </a:p>
        </p:txBody>
      </p:sp>
      <p:cxnSp>
        <p:nvCxnSpPr>
          <p:cNvPr id="36" name="Straight Connector 35"/>
          <p:cNvCxnSpPr/>
          <p:nvPr/>
        </p:nvCxnSpPr>
        <p:spPr>
          <a:xfrm>
            <a:off x="3667009" y="5801248"/>
            <a:ext cx="0" cy="384401"/>
          </a:xfrm>
          <a:prstGeom prst="line">
            <a:avLst/>
          </a:prstGeom>
          <a:ln w="12700" cmpd="sng">
            <a:solidFill>
              <a:srgbClr val="17375E"/>
            </a:solidFill>
            <a:headEnd type="none"/>
            <a:tailEnd type="oval" w="sm" len="sm"/>
          </a:ln>
          <a:effectLst/>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2078816" y="6039678"/>
            <a:ext cx="1758869" cy="461665"/>
          </a:xfrm>
          <a:prstGeom prst="rect">
            <a:avLst/>
          </a:prstGeom>
          <a:noFill/>
        </p:spPr>
        <p:txBody>
          <a:bodyPr wrap="square" rtlCol="0">
            <a:spAutoFit/>
          </a:bodyPr>
          <a:lstStyle/>
          <a:p>
            <a:r>
              <a:rPr lang="en-US" sz="1200" dirty="0">
                <a:solidFill>
                  <a:schemeClr val="bg2">
                    <a:lumMod val="25000"/>
                  </a:schemeClr>
                </a:solidFill>
                <a:latin typeface="Arial"/>
                <a:cs typeface="Arial"/>
              </a:rPr>
              <a:t>Mono-/disaccharides</a:t>
            </a:r>
          </a:p>
          <a:p>
            <a:r>
              <a:rPr lang="en-US" sz="1200" dirty="0">
                <a:solidFill>
                  <a:schemeClr val="bg2">
                    <a:lumMod val="25000"/>
                  </a:schemeClr>
                </a:solidFill>
                <a:latin typeface="Arial"/>
                <a:cs typeface="Arial"/>
              </a:rPr>
              <a:t>&amp; derivatives</a:t>
            </a:r>
          </a:p>
        </p:txBody>
      </p:sp>
      <p:cxnSp>
        <p:nvCxnSpPr>
          <p:cNvPr id="38" name="Straight Connector 37"/>
          <p:cNvCxnSpPr/>
          <p:nvPr/>
        </p:nvCxnSpPr>
        <p:spPr>
          <a:xfrm>
            <a:off x="5074468" y="6122033"/>
            <a:ext cx="0" cy="384401"/>
          </a:xfrm>
          <a:prstGeom prst="line">
            <a:avLst/>
          </a:prstGeom>
          <a:ln w="12700" cmpd="sng">
            <a:solidFill>
              <a:srgbClr val="17375E"/>
            </a:solidFill>
            <a:headEnd type="none"/>
            <a:tailEnd type="oval" w="sm" len="sm"/>
          </a:ln>
          <a:effectLst/>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3069870" y="6366876"/>
            <a:ext cx="2154019" cy="461665"/>
          </a:xfrm>
          <a:prstGeom prst="rect">
            <a:avLst/>
          </a:prstGeom>
          <a:noFill/>
        </p:spPr>
        <p:txBody>
          <a:bodyPr wrap="square" rtlCol="0">
            <a:spAutoFit/>
          </a:bodyPr>
          <a:lstStyle/>
          <a:p>
            <a:r>
              <a:rPr lang="en-US" sz="1200" dirty="0">
                <a:solidFill>
                  <a:schemeClr val="bg2">
                    <a:lumMod val="25000"/>
                  </a:schemeClr>
                </a:solidFill>
                <a:latin typeface="Arial"/>
                <a:cs typeface="Arial"/>
              </a:rPr>
              <a:t>Amino acids, </a:t>
            </a:r>
            <a:r>
              <a:rPr lang="en-US" sz="1200" dirty="0" err="1">
                <a:solidFill>
                  <a:schemeClr val="bg2">
                    <a:lumMod val="25000"/>
                  </a:schemeClr>
                </a:solidFill>
                <a:latin typeface="Arial"/>
                <a:cs typeface="Arial"/>
              </a:rPr>
              <a:t>oligopeptides</a:t>
            </a:r>
            <a:r>
              <a:rPr lang="en-US" sz="1200" dirty="0">
                <a:solidFill>
                  <a:schemeClr val="bg2">
                    <a:lumMod val="25000"/>
                  </a:schemeClr>
                </a:solidFill>
                <a:latin typeface="Arial"/>
                <a:cs typeface="Arial"/>
              </a:rPr>
              <a:t>, &amp; derivatives</a:t>
            </a:r>
          </a:p>
        </p:txBody>
      </p:sp>
      <p:sp>
        <p:nvSpPr>
          <p:cNvPr id="40" name="TextBox 39"/>
          <p:cNvSpPr txBox="1"/>
          <p:nvPr/>
        </p:nvSpPr>
        <p:spPr>
          <a:xfrm>
            <a:off x="5182056" y="6389289"/>
            <a:ext cx="1339771" cy="461665"/>
          </a:xfrm>
          <a:prstGeom prst="rect">
            <a:avLst/>
          </a:prstGeom>
          <a:noFill/>
        </p:spPr>
        <p:txBody>
          <a:bodyPr wrap="square" rtlCol="0">
            <a:spAutoFit/>
          </a:bodyPr>
          <a:lstStyle/>
          <a:p>
            <a:pPr algn="ctr"/>
            <a:r>
              <a:rPr lang="en-US" sz="1200" dirty="0">
                <a:solidFill>
                  <a:schemeClr val="bg2">
                    <a:lumMod val="25000"/>
                  </a:schemeClr>
                </a:solidFill>
                <a:latin typeface="Arial"/>
                <a:cs typeface="Arial"/>
              </a:rPr>
              <a:t>Nucleic acids &amp; oligonucleotides</a:t>
            </a:r>
          </a:p>
        </p:txBody>
      </p:sp>
      <p:cxnSp>
        <p:nvCxnSpPr>
          <p:cNvPr id="41" name="Straight Connector 40"/>
          <p:cNvCxnSpPr/>
          <p:nvPr/>
        </p:nvCxnSpPr>
        <p:spPr>
          <a:xfrm flipH="1">
            <a:off x="5851941" y="6197088"/>
            <a:ext cx="2458" cy="207143"/>
          </a:xfrm>
          <a:prstGeom prst="line">
            <a:avLst/>
          </a:prstGeom>
          <a:ln w="12700" cmpd="sng">
            <a:solidFill>
              <a:srgbClr val="17375E"/>
            </a:solidFill>
            <a:headEnd type="none"/>
            <a:tailEnd type="oval" w="sm" len="sm"/>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6713515" y="6151917"/>
            <a:ext cx="0" cy="384401"/>
          </a:xfrm>
          <a:prstGeom prst="line">
            <a:avLst/>
          </a:prstGeom>
          <a:ln w="12700" cmpd="sng">
            <a:solidFill>
              <a:srgbClr val="17375E"/>
            </a:solidFill>
            <a:headEnd type="none"/>
            <a:tailEnd type="oval" w="sm" len="sm"/>
          </a:ln>
          <a:effectLst/>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6709767" y="6380777"/>
            <a:ext cx="1033434" cy="461665"/>
          </a:xfrm>
          <a:prstGeom prst="rect">
            <a:avLst/>
          </a:prstGeom>
          <a:noFill/>
        </p:spPr>
        <p:txBody>
          <a:bodyPr wrap="square" rtlCol="0">
            <a:spAutoFit/>
          </a:bodyPr>
          <a:lstStyle/>
          <a:p>
            <a:r>
              <a:rPr lang="en-US" sz="1200" dirty="0">
                <a:solidFill>
                  <a:schemeClr val="bg2">
                    <a:lumMod val="25000"/>
                  </a:schemeClr>
                </a:solidFill>
                <a:latin typeface="Arial"/>
                <a:cs typeface="Arial"/>
              </a:rPr>
              <a:t>Fatty acids &amp; glycerides</a:t>
            </a:r>
          </a:p>
        </p:txBody>
      </p:sp>
      <p:cxnSp>
        <p:nvCxnSpPr>
          <p:cNvPr id="44" name="Straight Connector 43"/>
          <p:cNvCxnSpPr/>
          <p:nvPr/>
        </p:nvCxnSpPr>
        <p:spPr>
          <a:xfrm>
            <a:off x="8016386" y="5959716"/>
            <a:ext cx="0" cy="384401"/>
          </a:xfrm>
          <a:prstGeom prst="line">
            <a:avLst/>
          </a:prstGeom>
          <a:ln w="12700" cmpd="sng">
            <a:solidFill>
              <a:srgbClr val="17375E"/>
            </a:solidFill>
            <a:headEnd type="none"/>
            <a:tailEnd type="oval" w="sm" len="sm"/>
          </a:ln>
          <a:effectLst/>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8022933" y="6204559"/>
            <a:ext cx="646481" cy="276999"/>
          </a:xfrm>
          <a:prstGeom prst="rect">
            <a:avLst/>
          </a:prstGeom>
          <a:noFill/>
        </p:spPr>
        <p:txBody>
          <a:bodyPr wrap="none" rtlCol="0">
            <a:spAutoFit/>
          </a:bodyPr>
          <a:lstStyle/>
          <a:p>
            <a:r>
              <a:rPr lang="en-US" sz="1200" dirty="0">
                <a:solidFill>
                  <a:schemeClr val="bg2">
                    <a:lumMod val="25000"/>
                  </a:schemeClr>
                </a:solidFill>
                <a:latin typeface="Arial"/>
                <a:cs typeface="Arial"/>
              </a:rPr>
              <a:t>Others</a:t>
            </a:r>
          </a:p>
        </p:txBody>
      </p:sp>
      <p:sp>
        <p:nvSpPr>
          <p:cNvPr id="46" name="TextBox 45"/>
          <p:cNvSpPr txBox="1"/>
          <p:nvPr/>
        </p:nvSpPr>
        <p:spPr>
          <a:xfrm>
            <a:off x="9037806" y="6373765"/>
            <a:ext cx="1648533" cy="276999"/>
          </a:xfrm>
          <a:prstGeom prst="rect">
            <a:avLst/>
          </a:prstGeom>
          <a:noFill/>
        </p:spPr>
        <p:txBody>
          <a:bodyPr wrap="none" rtlCol="0">
            <a:spAutoFit/>
          </a:bodyPr>
          <a:lstStyle/>
          <a:p>
            <a:r>
              <a:rPr lang="en-US" sz="1200" dirty="0">
                <a:solidFill>
                  <a:schemeClr val="bg2">
                    <a:lumMod val="25000"/>
                  </a:schemeClr>
                </a:solidFill>
                <a:latin typeface="Arial"/>
                <a:cs typeface="Arial"/>
              </a:rPr>
              <a:t>Vitamins &amp; co-factors</a:t>
            </a:r>
          </a:p>
        </p:txBody>
      </p:sp>
      <p:sp>
        <p:nvSpPr>
          <p:cNvPr id="47" name="TextBox 46"/>
          <p:cNvSpPr txBox="1"/>
          <p:nvPr/>
        </p:nvSpPr>
        <p:spPr>
          <a:xfrm>
            <a:off x="9176752" y="5744426"/>
            <a:ext cx="633507" cy="276999"/>
          </a:xfrm>
          <a:prstGeom prst="rect">
            <a:avLst/>
          </a:prstGeom>
          <a:noFill/>
        </p:spPr>
        <p:txBody>
          <a:bodyPr wrap="none" rtlCol="0">
            <a:spAutoFit/>
          </a:bodyPr>
          <a:lstStyle/>
          <a:p>
            <a:r>
              <a:rPr lang="en-US" sz="1200" dirty="0">
                <a:solidFill>
                  <a:schemeClr val="bg2">
                    <a:lumMod val="25000"/>
                  </a:schemeClr>
                </a:solidFill>
                <a:latin typeface="Arial"/>
                <a:cs typeface="Arial"/>
              </a:rPr>
              <a:t>Gases</a:t>
            </a:r>
          </a:p>
        </p:txBody>
      </p:sp>
      <p:sp>
        <p:nvSpPr>
          <p:cNvPr id="48" name="TextBox 47"/>
          <p:cNvSpPr txBox="1"/>
          <p:nvPr/>
        </p:nvSpPr>
        <p:spPr>
          <a:xfrm>
            <a:off x="9126254" y="6013243"/>
            <a:ext cx="1146468" cy="276999"/>
          </a:xfrm>
          <a:prstGeom prst="rect">
            <a:avLst/>
          </a:prstGeom>
          <a:noFill/>
        </p:spPr>
        <p:txBody>
          <a:bodyPr wrap="none" rtlCol="0">
            <a:spAutoFit/>
          </a:bodyPr>
          <a:lstStyle/>
          <a:p>
            <a:r>
              <a:rPr lang="en-US" sz="1200" dirty="0">
                <a:solidFill>
                  <a:schemeClr val="bg2">
                    <a:lumMod val="25000"/>
                  </a:schemeClr>
                </a:solidFill>
                <a:latin typeface="Arial"/>
                <a:cs typeface="Arial"/>
              </a:rPr>
              <a:t>Inorganic ions</a:t>
            </a:r>
          </a:p>
        </p:txBody>
      </p:sp>
      <p:cxnSp>
        <p:nvCxnSpPr>
          <p:cNvPr id="49" name="Straight Connector 48"/>
          <p:cNvCxnSpPr/>
          <p:nvPr/>
        </p:nvCxnSpPr>
        <p:spPr>
          <a:xfrm>
            <a:off x="10275492" y="4738612"/>
            <a:ext cx="0" cy="1650676"/>
          </a:xfrm>
          <a:prstGeom prst="line">
            <a:avLst/>
          </a:prstGeom>
          <a:ln w="12700" cmpd="sng">
            <a:solidFill>
              <a:srgbClr val="17375E"/>
            </a:solidFill>
            <a:headEnd type="none"/>
            <a:tailEnd type="oval" w="sm" len="sm"/>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9944253" y="5062740"/>
            <a:ext cx="0" cy="950503"/>
          </a:xfrm>
          <a:prstGeom prst="line">
            <a:avLst/>
          </a:prstGeom>
          <a:ln w="12700" cmpd="sng">
            <a:solidFill>
              <a:srgbClr val="17375E"/>
            </a:solidFill>
            <a:headEnd type="none"/>
            <a:tailEnd type="oval" w="sm" len="sm"/>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9486751" y="5373393"/>
            <a:ext cx="0" cy="384401"/>
          </a:xfrm>
          <a:prstGeom prst="line">
            <a:avLst/>
          </a:prstGeom>
          <a:ln w="12700" cmpd="sng">
            <a:solidFill>
              <a:srgbClr val="17375E"/>
            </a:solidFill>
            <a:headEnd type="none"/>
            <a:tailEnd type="oval" w="sm" len="sm"/>
          </a:ln>
          <a:effectLst/>
        </p:spPr>
        <p:style>
          <a:lnRef idx="2">
            <a:schemeClr val="accent1"/>
          </a:lnRef>
          <a:fillRef idx="0">
            <a:schemeClr val="accent1"/>
          </a:fillRef>
          <a:effectRef idx="1">
            <a:schemeClr val="accent1"/>
          </a:effectRef>
          <a:fontRef idx="minor">
            <a:schemeClr val="tx1"/>
          </a:fontRef>
        </p:style>
      </p:cxnSp>
      <p:pic>
        <p:nvPicPr>
          <p:cNvPr id="4" name="Picture 3" descr="Screen shot 2014-08-25 at 10.08.38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28281" y="944094"/>
            <a:ext cx="3809879" cy="789654"/>
          </a:xfrm>
          <a:prstGeom prst="rect">
            <a:avLst/>
          </a:prstGeom>
        </p:spPr>
      </p:pic>
      <p:pic>
        <p:nvPicPr>
          <p:cNvPr id="9" name="Picture 8" descr="Screen shot 2014-08-25 at 10.08.45 P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601031" y="900594"/>
            <a:ext cx="5063557" cy="602417"/>
          </a:xfrm>
          <a:prstGeom prst="rect">
            <a:avLst/>
          </a:prstGeom>
        </p:spPr>
      </p:pic>
      <p:sp>
        <p:nvSpPr>
          <p:cNvPr id="52" name="TextBox 51"/>
          <p:cNvSpPr txBox="1"/>
          <p:nvPr/>
        </p:nvSpPr>
        <p:spPr>
          <a:xfrm>
            <a:off x="9633641" y="3150292"/>
            <a:ext cx="928860" cy="461665"/>
          </a:xfrm>
          <a:prstGeom prst="rect">
            <a:avLst/>
          </a:prstGeom>
          <a:noFill/>
        </p:spPr>
        <p:txBody>
          <a:bodyPr wrap="none" rtlCol="0">
            <a:spAutoFit/>
          </a:bodyPr>
          <a:lstStyle/>
          <a:p>
            <a:pPr algn="ctr"/>
            <a:r>
              <a:rPr lang="en-US" sz="1200" dirty="0">
                <a:solidFill>
                  <a:schemeClr val="bg2">
                    <a:lumMod val="25000"/>
                  </a:schemeClr>
                </a:solidFill>
                <a:latin typeface="Arial"/>
                <a:cs typeface="Arial"/>
              </a:rPr>
              <a:t>denitrifying</a:t>
            </a:r>
          </a:p>
          <a:p>
            <a:pPr algn="ctr"/>
            <a:r>
              <a:rPr lang="en-US" sz="1200" dirty="0">
                <a:solidFill>
                  <a:schemeClr val="bg2">
                    <a:lumMod val="25000"/>
                  </a:schemeClr>
                </a:solidFill>
                <a:latin typeface="Arial"/>
                <a:cs typeface="Arial"/>
              </a:rPr>
              <a:t>bacteria</a:t>
            </a:r>
          </a:p>
        </p:txBody>
      </p:sp>
      <p:sp>
        <p:nvSpPr>
          <p:cNvPr id="53" name="TextBox 52"/>
          <p:cNvSpPr txBox="1"/>
          <p:nvPr/>
        </p:nvSpPr>
        <p:spPr>
          <a:xfrm>
            <a:off x="5620569" y="3315061"/>
            <a:ext cx="612367" cy="276999"/>
          </a:xfrm>
          <a:prstGeom prst="rect">
            <a:avLst/>
          </a:prstGeom>
          <a:noFill/>
        </p:spPr>
        <p:txBody>
          <a:bodyPr wrap="none" rtlCol="0">
            <a:spAutoFit/>
          </a:bodyPr>
          <a:lstStyle/>
          <a:p>
            <a:r>
              <a:rPr lang="en-US" sz="1200" dirty="0">
                <a:solidFill>
                  <a:schemeClr val="bg2">
                    <a:lumMod val="25000"/>
                  </a:schemeClr>
                </a:solidFill>
                <a:latin typeface="Arial"/>
                <a:cs typeface="Arial"/>
              </a:rPr>
              <a:t>others</a:t>
            </a:r>
          </a:p>
        </p:txBody>
      </p:sp>
      <p:sp>
        <p:nvSpPr>
          <p:cNvPr id="54" name="TextBox 53"/>
          <p:cNvSpPr txBox="1"/>
          <p:nvPr/>
        </p:nvSpPr>
        <p:spPr>
          <a:xfrm rot="16200000">
            <a:off x="344054" y="5255200"/>
            <a:ext cx="2737235" cy="369332"/>
          </a:xfrm>
          <a:prstGeom prst="rect">
            <a:avLst/>
          </a:prstGeom>
          <a:noFill/>
        </p:spPr>
        <p:txBody>
          <a:bodyPr wrap="none" rtlCol="0">
            <a:spAutoFit/>
          </a:bodyPr>
          <a:lstStyle/>
          <a:p>
            <a:r>
              <a:rPr lang="en-US" dirty="0">
                <a:solidFill>
                  <a:srgbClr val="000090"/>
                </a:solidFill>
              </a:rPr>
              <a:t>Metabolic compound (349)</a:t>
            </a:r>
          </a:p>
        </p:txBody>
      </p:sp>
      <p:sp>
        <p:nvSpPr>
          <p:cNvPr id="55" name="TextBox 54"/>
          <p:cNvSpPr txBox="1"/>
          <p:nvPr/>
        </p:nvSpPr>
        <p:spPr>
          <a:xfrm rot="16200000">
            <a:off x="541301" y="2469491"/>
            <a:ext cx="2350072" cy="369332"/>
          </a:xfrm>
          <a:prstGeom prst="rect">
            <a:avLst/>
          </a:prstGeom>
          <a:noFill/>
        </p:spPr>
        <p:txBody>
          <a:bodyPr wrap="none" rtlCol="0">
            <a:spAutoFit/>
          </a:bodyPr>
          <a:lstStyle/>
          <a:p>
            <a:r>
              <a:rPr lang="en-US" dirty="0">
                <a:solidFill>
                  <a:srgbClr val="000090"/>
                </a:solidFill>
              </a:rPr>
              <a:t>Microbial species (731)</a:t>
            </a:r>
          </a:p>
        </p:txBody>
      </p:sp>
      <p:pic>
        <p:nvPicPr>
          <p:cNvPr id="56" name="Picture 55"/>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0098955" y="1"/>
            <a:ext cx="600288" cy="944094"/>
          </a:xfrm>
          <a:prstGeom prst="rect">
            <a:avLst/>
          </a:prstGeom>
        </p:spPr>
      </p:pic>
      <p:sp>
        <p:nvSpPr>
          <p:cNvPr id="57" name="TextBox 56"/>
          <p:cNvSpPr txBox="1"/>
          <p:nvPr/>
        </p:nvSpPr>
        <p:spPr>
          <a:xfrm>
            <a:off x="8839200" y="2"/>
            <a:ext cx="1167908" cy="307777"/>
          </a:xfrm>
          <a:prstGeom prst="rect">
            <a:avLst/>
          </a:prstGeom>
          <a:noFill/>
        </p:spPr>
        <p:txBody>
          <a:bodyPr wrap="none" rtlCol="0">
            <a:spAutoFit/>
          </a:bodyPr>
          <a:lstStyle/>
          <a:p>
            <a:r>
              <a:rPr lang="en-US" sz="1400" dirty="0" err="1"/>
              <a:t>Jaeyung</a:t>
            </a:r>
            <a:r>
              <a:rPr lang="en-US" sz="1400" dirty="0"/>
              <a:t> Sung</a:t>
            </a:r>
          </a:p>
        </p:txBody>
      </p:sp>
    </p:spTree>
    <p:extLst>
      <p:ext uri="{BB962C8B-B14F-4D97-AF65-F5344CB8AC3E}">
        <p14:creationId xmlns:p14="http://schemas.microsoft.com/office/powerpoint/2010/main" val="3266670052"/>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8DFA2-E814-4C42-8114-740E997C076A}"/>
              </a:ext>
            </a:extLst>
          </p:cNvPr>
          <p:cNvSpPr>
            <a:spLocks noGrp="1"/>
          </p:cNvSpPr>
          <p:nvPr>
            <p:ph type="title"/>
          </p:nvPr>
        </p:nvSpPr>
        <p:spPr>
          <a:xfrm>
            <a:off x="820783" y="2420348"/>
            <a:ext cx="10515600" cy="1325563"/>
          </a:xfrm>
        </p:spPr>
        <p:txBody>
          <a:bodyPr/>
          <a:lstStyle/>
          <a:p>
            <a:pPr algn="ctr"/>
            <a:r>
              <a:rPr lang="en-US" b="1" dirty="0"/>
              <a:t>Where did the microbiome come from?</a:t>
            </a:r>
          </a:p>
        </p:txBody>
      </p:sp>
    </p:spTree>
    <p:extLst>
      <p:ext uri="{BB962C8B-B14F-4D97-AF65-F5344CB8AC3E}">
        <p14:creationId xmlns:p14="http://schemas.microsoft.com/office/powerpoint/2010/main" val="16654414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rot="16200000">
            <a:off x="5950744" y="2140744"/>
            <a:ext cx="1052512" cy="8382000"/>
          </a:xfrm>
          <a:prstGeom prst="rect">
            <a:avLst/>
          </a:prstGeom>
          <a:solidFill>
            <a:srgbClr val="F3F3F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Rectangle 4"/>
          <p:cNvSpPr/>
          <p:nvPr/>
        </p:nvSpPr>
        <p:spPr>
          <a:xfrm>
            <a:off x="1524001" y="0"/>
            <a:ext cx="1052513" cy="6858000"/>
          </a:xfrm>
          <a:prstGeom prst="rect">
            <a:avLst/>
          </a:prstGeom>
          <a:solidFill>
            <a:srgbClr val="F3F3F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163843" name="Picture 2" descr="Microbe_microbe_network2_templat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9525"/>
            <a:ext cx="9144000" cy="6605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prstDash val="dash"/>
                <a:miter lim="800000"/>
                <a:headEnd/>
                <a:tailEnd/>
              </a14:hiddenLine>
            </a:ext>
          </a:extLst>
        </p:spPr>
      </p:pic>
      <p:sp>
        <p:nvSpPr>
          <p:cNvPr id="2" name="Title 1"/>
          <p:cNvSpPr>
            <a:spLocks noGrp="1"/>
          </p:cNvSpPr>
          <p:nvPr>
            <p:ph type="title"/>
          </p:nvPr>
        </p:nvSpPr>
        <p:spPr>
          <a:xfrm>
            <a:off x="1638300" y="285751"/>
            <a:ext cx="4567238" cy="563563"/>
          </a:xfrm>
        </p:spPr>
        <p:txBody>
          <a:bodyPr/>
          <a:lstStyle/>
          <a:p>
            <a:pPr>
              <a:defRPr/>
            </a:pPr>
            <a:r>
              <a:rPr lang="en-US" sz="2400" dirty="0">
                <a:solidFill>
                  <a:srgbClr val="1F497D"/>
                </a:solidFill>
              </a:rPr>
              <a:t>Human gut microbiota interaction network</a:t>
            </a:r>
          </a:p>
        </p:txBody>
      </p:sp>
      <p:sp>
        <p:nvSpPr>
          <p:cNvPr id="7" name="Oval 6"/>
          <p:cNvSpPr/>
          <p:nvPr/>
        </p:nvSpPr>
        <p:spPr>
          <a:xfrm>
            <a:off x="5961064" y="39689"/>
            <a:ext cx="917575" cy="731837"/>
          </a:xfrm>
          <a:prstGeom prst="ellipse">
            <a:avLst/>
          </a:prstGeom>
          <a:noFill/>
          <a:ln w="12700" cmpd="sng">
            <a:solidFill>
              <a:schemeClr val="tx2">
                <a:lumMod val="75000"/>
              </a:schemeClr>
            </a:solidFill>
            <a:prstDash val="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TextBox 7"/>
          <p:cNvSpPr txBox="1"/>
          <p:nvPr/>
        </p:nvSpPr>
        <p:spPr>
          <a:xfrm>
            <a:off x="6819901" y="9526"/>
            <a:ext cx="885825" cy="277813"/>
          </a:xfrm>
          <a:prstGeom prst="rect">
            <a:avLst/>
          </a:prstGeom>
          <a:noFill/>
        </p:spPr>
        <p:txBody>
          <a:bodyPr wrap="none">
            <a:spAutoFit/>
          </a:bodyPr>
          <a:lstStyle/>
          <a:p>
            <a:pPr>
              <a:defRPr/>
            </a:pPr>
            <a:r>
              <a:rPr lang="en-US" sz="1200" dirty="0">
                <a:solidFill>
                  <a:schemeClr val="bg2">
                    <a:lumMod val="25000"/>
                  </a:schemeClr>
                </a:solidFill>
                <a:latin typeface="Arial"/>
                <a:cs typeface="Arial"/>
              </a:rPr>
              <a:t>cellulolytic</a:t>
            </a:r>
          </a:p>
        </p:txBody>
      </p:sp>
      <p:sp>
        <p:nvSpPr>
          <p:cNvPr id="9" name="Oval 8"/>
          <p:cNvSpPr/>
          <p:nvPr/>
        </p:nvSpPr>
        <p:spPr>
          <a:xfrm>
            <a:off x="2898776" y="1562101"/>
            <a:ext cx="1114425" cy="1114425"/>
          </a:xfrm>
          <a:prstGeom prst="ellipse">
            <a:avLst/>
          </a:prstGeom>
          <a:noFill/>
          <a:ln w="12700" cmpd="sng">
            <a:solidFill>
              <a:schemeClr val="tx2">
                <a:lumMod val="75000"/>
              </a:schemeClr>
            </a:solidFill>
            <a:prstDash val="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 name="Oval 9"/>
          <p:cNvSpPr/>
          <p:nvPr/>
        </p:nvSpPr>
        <p:spPr>
          <a:xfrm>
            <a:off x="2325688" y="3170238"/>
            <a:ext cx="290512" cy="290512"/>
          </a:xfrm>
          <a:prstGeom prst="ellipse">
            <a:avLst/>
          </a:prstGeom>
          <a:noFill/>
          <a:ln w="12700" cmpd="sng">
            <a:solidFill>
              <a:schemeClr val="tx2">
                <a:lumMod val="75000"/>
              </a:schemeClr>
            </a:solidFill>
            <a:prstDash val="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 name="Oval 10"/>
          <p:cNvSpPr/>
          <p:nvPr/>
        </p:nvSpPr>
        <p:spPr>
          <a:xfrm>
            <a:off x="7437438" y="5211763"/>
            <a:ext cx="874712" cy="874712"/>
          </a:xfrm>
          <a:prstGeom prst="ellipse">
            <a:avLst/>
          </a:prstGeom>
          <a:noFill/>
          <a:ln w="12700" cmpd="sng">
            <a:solidFill>
              <a:schemeClr val="tx2">
                <a:lumMod val="75000"/>
              </a:schemeClr>
            </a:solidFill>
            <a:prstDash val="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 name="Oval 11"/>
          <p:cNvSpPr/>
          <p:nvPr/>
        </p:nvSpPr>
        <p:spPr>
          <a:xfrm>
            <a:off x="9132888" y="4191000"/>
            <a:ext cx="654050" cy="654050"/>
          </a:xfrm>
          <a:prstGeom prst="ellipse">
            <a:avLst/>
          </a:prstGeom>
          <a:noFill/>
          <a:ln w="12700" cmpd="sng">
            <a:solidFill>
              <a:schemeClr val="tx2">
                <a:lumMod val="75000"/>
              </a:schemeClr>
            </a:solidFill>
            <a:prstDash val="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 name="Oval 12"/>
          <p:cNvSpPr/>
          <p:nvPr/>
        </p:nvSpPr>
        <p:spPr>
          <a:xfrm>
            <a:off x="9428163" y="3022600"/>
            <a:ext cx="381000" cy="382588"/>
          </a:xfrm>
          <a:prstGeom prst="ellipse">
            <a:avLst/>
          </a:prstGeom>
          <a:noFill/>
          <a:ln w="12700" cmpd="sng">
            <a:solidFill>
              <a:schemeClr val="tx2">
                <a:lumMod val="75000"/>
              </a:schemeClr>
            </a:solidFill>
            <a:prstDash val="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 name="Oval 13"/>
          <p:cNvSpPr/>
          <p:nvPr/>
        </p:nvSpPr>
        <p:spPr>
          <a:xfrm>
            <a:off x="9032876" y="1171575"/>
            <a:ext cx="601663" cy="603250"/>
          </a:xfrm>
          <a:prstGeom prst="ellipse">
            <a:avLst/>
          </a:prstGeom>
          <a:noFill/>
          <a:ln w="12700" cmpd="sng">
            <a:solidFill>
              <a:schemeClr val="tx2">
                <a:lumMod val="75000"/>
              </a:schemeClr>
            </a:solidFill>
            <a:prstDash val="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 name="Oval 14"/>
          <p:cNvSpPr/>
          <p:nvPr/>
        </p:nvSpPr>
        <p:spPr>
          <a:xfrm>
            <a:off x="9456738" y="2347913"/>
            <a:ext cx="290512" cy="290512"/>
          </a:xfrm>
          <a:prstGeom prst="ellipse">
            <a:avLst/>
          </a:prstGeom>
          <a:noFill/>
          <a:ln w="12700" cmpd="sng">
            <a:solidFill>
              <a:schemeClr val="tx2">
                <a:lumMod val="75000"/>
              </a:schemeClr>
            </a:solidFill>
            <a:prstDash val="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 name="Oval 15"/>
          <p:cNvSpPr/>
          <p:nvPr/>
        </p:nvSpPr>
        <p:spPr>
          <a:xfrm>
            <a:off x="2732089" y="4414839"/>
            <a:ext cx="1563687" cy="1563687"/>
          </a:xfrm>
          <a:prstGeom prst="ellipse">
            <a:avLst/>
          </a:prstGeom>
          <a:noFill/>
          <a:ln w="12700" cmpd="sng">
            <a:solidFill>
              <a:schemeClr val="tx2">
                <a:lumMod val="75000"/>
              </a:schemeClr>
            </a:solidFill>
            <a:prstDash val="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7" name="Oval 16"/>
          <p:cNvSpPr/>
          <p:nvPr/>
        </p:nvSpPr>
        <p:spPr>
          <a:xfrm>
            <a:off x="5492751" y="5854701"/>
            <a:ext cx="525463" cy="523875"/>
          </a:xfrm>
          <a:prstGeom prst="ellipse">
            <a:avLst/>
          </a:prstGeom>
          <a:noFill/>
          <a:ln w="12700" cmpd="sng">
            <a:solidFill>
              <a:schemeClr val="tx2">
                <a:lumMod val="75000"/>
              </a:schemeClr>
            </a:solidFill>
            <a:prstDash val="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8" name="TextBox 17"/>
          <p:cNvSpPr txBox="1"/>
          <p:nvPr/>
        </p:nvSpPr>
        <p:spPr>
          <a:xfrm>
            <a:off x="2990850" y="1250951"/>
            <a:ext cx="895350" cy="276225"/>
          </a:xfrm>
          <a:prstGeom prst="rect">
            <a:avLst/>
          </a:prstGeom>
          <a:noFill/>
        </p:spPr>
        <p:txBody>
          <a:bodyPr wrap="none">
            <a:spAutoFit/>
          </a:bodyPr>
          <a:lstStyle/>
          <a:p>
            <a:pPr>
              <a:defRPr/>
            </a:pPr>
            <a:r>
              <a:rPr lang="en-US" sz="1200" dirty="0" err="1">
                <a:solidFill>
                  <a:schemeClr val="bg2">
                    <a:lumMod val="25000"/>
                  </a:schemeClr>
                </a:solidFill>
                <a:latin typeface="Arial"/>
                <a:cs typeface="Arial"/>
              </a:rPr>
              <a:t>acetogens</a:t>
            </a:r>
            <a:endParaRPr lang="en-US" sz="1200" dirty="0">
              <a:solidFill>
                <a:schemeClr val="bg2">
                  <a:lumMod val="25000"/>
                </a:schemeClr>
              </a:solidFill>
              <a:latin typeface="Arial"/>
              <a:cs typeface="Arial"/>
            </a:endParaRPr>
          </a:p>
        </p:txBody>
      </p:sp>
      <p:sp>
        <p:nvSpPr>
          <p:cNvPr id="19" name="TextBox 18"/>
          <p:cNvSpPr txBox="1"/>
          <p:nvPr/>
        </p:nvSpPr>
        <p:spPr>
          <a:xfrm>
            <a:off x="1911351" y="3430588"/>
            <a:ext cx="1133475" cy="461962"/>
          </a:xfrm>
          <a:prstGeom prst="rect">
            <a:avLst/>
          </a:prstGeom>
          <a:noFill/>
        </p:spPr>
        <p:txBody>
          <a:bodyPr wrap="none">
            <a:spAutoFit/>
          </a:bodyPr>
          <a:lstStyle/>
          <a:p>
            <a:pPr algn="ctr">
              <a:defRPr/>
            </a:pPr>
            <a:r>
              <a:rPr lang="en-US" sz="1200" dirty="0">
                <a:solidFill>
                  <a:schemeClr val="bg2">
                    <a:lumMod val="25000"/>
                  </a:schemeClr>
                </a:solidFill>
                <a:latin typeface="Arial"/>
                <a:cs typeface="Arial"/>
              </a:rPr>
              <a:t>propionic acid</a:t>
            </a:r>
          </a:p>
          <a:p>
            <a:pPr algn="ctr">
              <a:defRPr/>
            </a:pPr>
            <a:r>
              <a:rPr lang="en-US" sz="1200" dirty="0">
                <a:solidFill>
                  <a:schemeClr val="bg2">
                    <a:lumMod val="25000"/>
                  </a:schemeClr>
                </a:solidFill>
                <a:latin typeface="Arial"/>
                <a:cs typeface="Arial"/>
              </a:rPr>
              <a:t>bacteria</a:t>
            </a:r>
          </a:p>
        </p:txBody>
      </p:sp>
      <p:sp>
        <p:nvSpPr>
          <p:cNvPr id="20" name="TextBox 19"/>
          <p:cNvSpPr txBox="1"/>
          <p:nvPr/>
        </p:nvSpPr>
        <p:spPr>
          <a:xfrm>
            <a:off x="1863726" y="4989513"/>
            <a:ext cx="860425" cy="461962"/>
          </a:xfrm>
          <a:prstGeom prst="rect">
            <a:avLst/>
          </a:prstGeom>
          <a:noFill/>
        </p:spPr>
        <p:txBody>
          <a:bodyPr wrap="none">
            <a:spAutoFit/>
          </a:bodyPr>
          <a:lstStyle/>
          <a:p>
            <a:pPr algn="r">
              <a:defRPr/>
            </a:pPr>
            <a:r>
              <a:rPr lang="en-US" sz="1200" dirty="0">
                <a:solidFill>
                  <a:schemeClr val="bg2">
                    <a:lumMod val="25000"/>
                  </a:schemeClr>
                </a:solidFill>
                <a:latin typeface="Arial"/>
                <a:cs typeface="Arial"/>
              </a:rPr>
              <a:t>lactic acid</a:t>
            </a:r>
          </a:p>
          <a:p>
            <a:pPr algn="r">
              <a:defRPr/>
            </a:pPr>
            <a:r>
              <a:rPr lang="en-US" sz="1200" dirty="0">
                <a:solidFill>
                  <a:schemeClr val="bg2">
                    <a:lumMod val="25000"/>
                  </a:schemeClr>
                </a:solidFill>
                <a:latin typeface="Arial"/>
                <a:cs typeface="Arial"/>
              </a:rPr>
              <a:t>bacteria</a:t>
            </a:r>
          </a:p>
        </p:txBody>
      </p:sp>
      <p:sp>
        <p:nvSpPr>
          <p:cNvPr id="22" name="TextBox 21"/>
          <p:cNvSpPr txBox="1"/>
          <p:nvPr/>
        </p:nvSpPr>
        <p:spPr>
          <a:xfrm>
            <a:off x="7094539" y="6076951"/>
            <a:ext cx="1582737" cy="277813"/>
          </a:xfrm>
          <a:prstGeom prst="rect">
            <a:avLst/>
          </a:prstGeom>
          <a:noFill/>
        </p:spPr>
        <p:txBody>
          <a:bodyPr>
            <a:spAutoFit/>
          </a:bodyPr>
          <a:lstStyle/>
          <a:p>
            <a:pPr algn="ctr">
              <a:defRPr/>
            </a:pPr>
            <a:r>
              <a:rPr lang="en-US" sz="1200" dirty="0">
                <a:solidFill>
                  <a:schemeClr val="bg2">
                    <a:lumMod val="25000"/>
                  </a:schemeClr>
                </a:solidFill>
                <a:latin typeface="Arial"/>
                <a:cs typeface="Arial"/>
              </a:rPr>
              <a:t>sulfate reducers</a:t>
            </a:r>
          </a:p>
        </p:txBody>
      </p:sp>
      <p:sp>
        <p:nvSpPr>
          <p:cNvPr id="23" name="TextBox 22"/>
          <p:cNvSpPr txBox="1"/>
          <p:nvPr/>
        </p:nvSpPr>
        <p:spPr>
          <a:xfrm>
            <a:off x="9234488" y="3376613"/>
            <a:ext cx="792162" cy="461962"/>
          </a:xfrm>
          <a:prstGeom prst="rect">
            <a:avLst/>
          </a:prstGeom>
          <a:noFill/>
        </p:spPr>
        <p:txBody>
          <a:bodyPr wrap="none">
            <a:spAutoFit/>
          </a:bodyPr>
          <a:lstStyle/>
          <a:p>
            <a:pPr algn="ctr">
              <a:defRPr/>
            </a:pPr>
            <a:r>
              <a:rPr lang="en-US" sz="1200" dirty="0">
                <a:solidFill>
                  <a:schemeClr val="bg2">
                    <a:lumMod val="25000"/>
                  </a:schemeClr>
                </a:solidFill>
                <a:latin typeface="Arial"/>
                <a:cs typeface="Arial"/>
              </a:rPr>
              <a:t>sulfur</a:t>
            </a:r>
          </a:p>
          <a:p>
            <a:pPr algn="ctr">
              <a:defRPr/>
            </a:pPr>
            <a:r>
              <a:rPr lang="en-US" sz="1200" dirty="0">
                <a:solidFill>
                  <a:schemeClr val="bg2">
                    <a:lumMod val="25000"/>
                  </a:schemeClr>
                </a:solidFill>
                <a:latin typeface="Arial"/>
                <a:cs typeface="Arial"/>
              </a:rPr>
              <a:t>oxidizers</a:t>
            </a:r>
          </a:p>
        </p:txBody>
      </p:sp>
      <p:sp>
        <p:nvSpPr>
          <p:cNvPr id="24" name="TextBox 23"/>
          <p:cNvSpPr txBox="1"/>
          <p:nvPr/>
        </p:nvSpPr>
        <p:spPr>
          <a:xfrm>
            <a:off x="9197976" y="2071688"/>
            <a:ext cx="798513" cy="277812"/>
          </a:xfrm>
          <a:prstGeom prst="rect">
            <a:avLst/>
          </a:prstGeom>
          <a:noFill/>
        </p:spPr>
        <p:txBody>
          <a:bodyPr>
            <a:spAutoFit/>
          </a:bodyPr>
          <a:lstStyle/>
          <a:p>
            <a:pPr algn="ctr">
              <a:defRPr/>
            </a:pPr>
            <a:r>
              <a:rPr lang="en-US" sz="1200" dirty="0">
                <a:solidFill>
                  <a:schemeClr val="bg2">
                    <a:lumMod val="25000"/>
                  </a:schemeClr>
                </a:solidFill>
                <a:latin typeface="Arial"/>
                <a:cs typeface="Arial"/>
              </a:rPr>
              <a:t>N</a:t>
            </a:r>
            <a:r>
              <a:rPr lang="en-US" sz="1200" baseline="-25000" dirty="0">
                <a:solidFill>
                  <a:schemeClr val="bg2">
                    <a:lumMod val="25000"/>
                  </a:schemeClr>
                </a:solidFill>
                <a:latin typeface="Arial"/>
                <a:cs typeface="Arial"/>
              </a:rPr>
              <a:t>2</a:t>
            </a:r>
            <a:r>
              <a:rPr lang="en-US" sz="1200" dirty="0">
                <a:solidFill>
                  <a:schemeClr val="bg2">
                    <a:lumMod val="25000"/>
                  </a:schemeClr>
                </a:solidFill>
                <a:latin typeface="Arial"/>
                <a:cs typeface="Arial"/>
              </a:rPr>
              <a:t> fixers</a:t>
            </a:r>
          </a:p>
        </p:txBody>
      </p:sp>
      <p:sp>
        <p:nvSpPr>
          <p:cNvPr id="25" name="TextBox 24"/>
          <p:cNvSpPr txBox="1"/>
          <p:nvPr/>
        </p:nvSpPr>
        <p:spPr>
          <a:xfrm>
            <a:off x="8867775" y="730251"/>
            <a:ext cx="928688" cy="461963"/>
          </a:xfrm>
          <a:prstGeom prst="rect">
            <a:avLst/>
          </a:prstGeom>
          <a:noFill/>
        </p:spPr>
        <p:txBody>
          <a:bodyPr wrap="none">
            <a:spAutoFit/>
          </a:bodyPr>
          <a:lstStyle/>
          <a:p>
            <a:pPr algn="ctr">
              <a:defRPr/>
            </a:pPr>
            <a:r>
              <a:rPr lang="en-US" sz="1200" dirty="0">
                <a:solidFill>
                  <a:schemeClr val="bg2">
                    <a:lumMod val="25000"/>
                  </a:schemeClr>
                </a:solidFill>
                <a:latin typeface="Arial"/>
                <a:cs typeface="Arial"/>
              </a:rPr>
              <a:t>denitrifying</a:t>
            </a:r>
          </a:p>
          <a:p>
            <a:pPr algn="ctr">
              <a:defRPr/>
            </a:pPr>
            <a:r>
              <a:rPr lang="en-US" sz="1200" dirty="0">
                <a:solidFill>
                  <a:schemeClr val="bg2">
                    <a:lumMod val="25000"/>
                  </a:schemeClr>
                </a:solidFill>
                <a:latin typeface="Arial"/>
                <a:cs typeface="Arial"/>
              </a:rPr>
              <a:t>bacteria</a:t>
            </a:r>
          </a:p>
        </p:txBody>
      </p:sp>
      <p:sp>
        <p:nvSpPr>
          <p:cNvPr id="26" name="TextBox 25"/>
          <p:cNvSpPr txBox="1"/>
          <p:nvPr/>
        </p:nvSpPr>
        <p:spPr>
          <a:xfrm>
            <a:off x="8956676" y="4826001"/>
            <a:ext cx="1120775" cy="276225"/>
          </a:xfrm>
          <a:prstGeom prst="rect">
            <a:avLst/>
          </a:prstGeom>
          <a:noFill/>
        </p:spPr>
        <p:txBody>
          <a:bodyPr wrap="none">
            <a:spAutoFit/>
          </a:bodyPr>
          <a:lstStyle/>
          <a:p>
            <a:pPr>
              <a:defRPr/>
            </a:pPr>
            <a:r>
              <a:rPr lang="en-US" sz="1200" dirty="0">
                <a:solidFill>
                  <a:schemeClr val="bg2">
                    <a:lumMod val="25000"/>
                  </a:schemeClr>
                </a:solidFill>
                <a:latin typeface="Arial"/>
                <a:cs typeface="Arial"/>
              </a:rPr>
              <a:t>methanogens</a:t>
            </a:r>
          </a:p>
        </p:txBody>
      </p:sp>
      <p:sp>
        <p:nvSpPr>
          <p:cNvPr id="163864" name="TextBox 27"/>
          <p:cNvSpPr txBox="1">
            <a:spLocks noChangeArrowheads="1"/>
          </p:cNvSpPr>
          <p:nvPr/>
        </p:nvSpPr>
        <p:spPr bwMode="auto">
          <a:xfrm>
            <a:off x="4818064" y="2586038"/>
            <a:ext cx="612775"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cs typeface="Arial" charset="0"/>
              </a:rPr>
              <a:t>others</a:t>
            </a:r>
          </a:p>
        </p:txBody>
      </p:sp>
      <p:sp>
        <p:nvSpPr>
          <p:cNvPr id="29" name="TextBox 28"/>
          <p:cNvSpPr txBox="1"/>
          <p:nvPr/>
        </p:nvSpPr>
        <p:spPr>
          <a:xfrm>
            <a:off x="4805363" y="3160714"/>
            <a:ext cx="996950" cy="276225"/>
          </a:xfrm>
          <a:prstGeom prst="rect">
            <a:avLst/>
          </a:prstGeom>
          <a:noFill/>
        </p:spPr>
        <p:txBody>
          <a:bodyPr wrap="none">
            <a:spAutoFit/>
          </a:bodyPr>
          <a:lstStyle/>
          <a:p>
            <a:pPr>
              <a:defRPr/>
            </a:pPr>
            <a:r>
              <a:rPr lang="en-US" sz="1200" b="1" dirty="0" err="1">
                <a:solidFill>
                  <a:schemeClr val="accent3">
                    <a:lumMod val="60000"/>
                    <a:lumOff val="40000"/>
                  </a:schemeClr>
                </a:solidFill>
                <a:latin typeface="Arial"/>
                <a:cs typeface="Arial"/>
              </a:rPr>
              <a:t>colonocyte</a:t>
            </a:r>
            <a:endParaRPr lang="en-US" sz="1200" b="1" dirty="0">
              <a:solidFill>
                <a:schemeClr val="accent3">
                  <a:lumMod val="60000"/>
                  <a:lumOff val="40000"/>
                </a:schemeClr>
              </a:solidFill>
              <a:latin typeface="Arial"/>
              <a:cs typeface="Arial"/>
            </a:endParaRPr>
          </a:p>
        </p:txBody>
      </p:sp>
      <p:sp>
        <p:nvSpPr>
          <p:cNvPr id="163866" name="TextBox 29"/>
          <p:cNvSpPr txBox="1">
            <a:spLocks noChangeArrowheads="1"/>
          </p:cNvSpPr>
          <p:nvPr/>
        </p:nvSpPr>
        <p:spPr bwMode="auto">
          <a:xfrm>
            <a:off x="6810375" y="2278063"/>
            <a:ext cx="94615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b="1">
                <a:solidFill>
                  <a:srgbClr val="FFFF00"/>
                </a:solidFill>
                <a:cs typeface="Arial" charset="0"/>
              </a:rPr>
              <a:t>goblet cell</a:t>
            </a:r>
          </a:p>
        </p:txBody>
      </p:sp>
      <p:sp>
        <p:nvSpPr>
          <p:cNvPr id="27" name="TextBox 26"/>
          <p:cNvSpPr txBox="1"/>
          <p:nvPr/>
        </p:nvSpPr>
        <p:spPr>
          <a:xfrm>
            <a:off x="4202113" y="1914526"/>
            <a:ext cx="2303462" cy="307975"/>
          </a:xfrm>
          <a:prstGeom prst="rect">
            <a:avLst/>
          </a:prstGeom>
          <a:noFill/>
        </p:spPr>
        <p:txBody>
          <a:bodyPr wrap="none">
            <a:spAutoFit/>
          </a:bodyPr>
          <a:lstStyle/>
          <a:p>
            <a:pPr>
              <a:defRPr/>
            </a:pPr>
            <a:r>
              <a:rPr lang="en-US" sz="1400" i="1" dirty="0">
                <a:solidFill>
                  <a:schemeClr val="accent2">
                    <a:lumMod val="20000"/>
                    <a:lumOff val="80000"/>
                  </a:schemeClr>
                </a:solidFill>
              </a:rPr>
              <a:t>Bacteroides </a:t>
            </a:r>
            <a:r>
              <a:rPr lang="en-US" sz="1400" i="1" dirty="0" err="1">
                <a:solidFill>
                  <a:schemeClr val="accent2">
                    <a:lumMod val="20000"/>
                    <a:lumOff val="80000"/>
                  </a:schemeClr>
                </a:solidFill>
              </a:rPr>
              <a:t>thetaiotamicron</a:t>
            </a:r>
            <a:endParaRPr lang="en-US" sz="1400" i="1" dirty="0">
              <a:solidFill>
                <a:schemeClr val="accent2">
                  <a:lumMod val="20000"/>
                  <a:lumOff val="80000"/>
                </a:schemeClr>
              </a:solidFill>
            </a:endParaRPr>
          </a:p>
        </p:txBody>
      </p:sp>
      <p:sp>
        <p:nvSpPr>
          <p:cNvPr id="37" name="TextBox 36"/>
          <p:cNvSpPr txBox="1"/>
          <p:nvPr/>
        </p:nvSpPr>
        <p:spPr>
          <a:xfrm>
            <a:off x="3948113" y="2863851"/>
            <a:ext cx="1617662" cy="307975"/>
          </a:xfrm>
          <a:prstGeom prst="rect">
            <a:avLst/>
          </a:prstGeom>
          <a:noFill/>
        </p:spPr>
        <p:txBody>
          <a:bodyPr wrap="none">
            <a:spAutoFit/>
          </a:bodyPr>
          <a:lstStyle/>
          <a:p>
            <a:pPr>
              <a:defRPr/>
            </a:pPr>
            <a:r>
              <a:rPr lang="en-US" sz="1400" i="1" dirty="0">
                <a:solidFill>
                  <a:schemeClr val="accent2">
                    <a:lumMod val="20000"/>
                    <a:lumOff val="80000"/>
                  </a:schemeClr>
                </a:solidFill>
              </a:rPr>
              <a:t>Bacteroides </a:t>
            </a:r>
            <a:r>
              <a:rPr lang="en-US" sz="1400" i="1" dirty="0" err="1">
                <a:solidFill>
                  <a:schemeClr val="accent2">
                    <a:lumMod val="20000"/>
                    <a:lumOff val="80000"/>
                  </a:schemeClr>
                </a:solidFill>
              </a:rPr>
              <a:t>fragilis</a:t>
            </a:r>
            <a:endParaRPr lang="en-US" sz="1400" i="1" dirty="0">
              <a:solidFill>
                <a:schemeClr val="accent2">
                  <a:lumMod val="20000"/>
                  <a:lumOff val="80000"/>
                </a:schemeClr>
              </a:solidFill>
            </a:endParaRPr>
          </a:p>
        </p:txBody>
      </p:sp>
      <p:sp>
        <p:nvSpPr>
          <p:cNvPr id="39" name="TextBox 38"/>
          <p:cNvSpPr txBox="1"/>
          <p:nvPr/>
        </p:nvSpPr>
        <p:spPr>
          <a:xfrm>
            <a:off x="6637339" y="3522664"/>
            <a:ext cx="1741487" cy="307975"/>
          </a:xfrm>
          <a:prstGeom prst="rect">
            <a:avLst/>
          </a:prstGeom>
          <a:noFill/>
        </p:spPr>
        <p:txBody>
          <a:bodyPr wrap="none">
            <a:spAutoFit/>
          </a:bodyPr>
          <a:lstStyle/>
          <a:p>
            <a:pPr>
              <a:defRPr/>
            </a:pPr>
            <a:r>
              <a:rPr lang="en-US" sz="1400" i="1" dirty="0">
                <a:solidFill>
                  <a:schemeClr val="accent2">
                    <a:lumMod val="20000"/>
                    <a:lumOff val="80000"/>
                  </a:schemeClr>
                </a:solidFill>
              </a:rPr>
              <a:t>Bacteroides </a:t>
            </a:r>
            <a:r>
              <a:rPr lang="en-US" sz="1400" i="1" dirty="0" err="1">
                <a:solidFill>
                  <a:schemeClr val="accent2">
                    <a:lumMod val="20000"/>
                    <a:lumOff val="80000"/>
                  </a:schemeClr>
                </a:solidFill>
              </a:rPr>
              <a:t>vulgatus</a:t>
            </a:r>
            <a:endParaRPr lang="en-US" sz="1400" i="1" dirty="0">
              <a:solidFill>
                <a:schemeClr val="accent2">
                  <a:lumMod val="20000"/>
                  <a:lumOff val="80000"/>
                </a:schemeClr>
              </a:solidFill>
            </a:endParaRPr>
          </a:p>
        </p:txBody>
      </p:sp>
      <p:sp>
        <p:nvSpPr>
          <p:cNvPr id="40" name="TextBox 39"/>
          <p:cNvSpPr txBox="1"/>
          <p:nvPr/>
        </p:nvSpPr>
        <p:spPr>
          <a:xfrm>
            <a:off x="3925889" y="2184401"/>
            <a:ext cx="1927225" cy="307975"/>
          </a:xfrm>
          <a:prstGeom prst="rect">
            <a:avLst/>
          </a:prstGeom>
          <a:noFill/>
        </p:spPr>
        <p:txBody>
          <a:bodyPr wrap="none">
            <a:spAutoFit/>
          </a:bodyPr>
          <a:lstStyle/>
          <a:p>
            <a:pPr>
              <a:defRPr/>
            </a:pPr>
            <a:r>
              <a:rPr lang="en-US" sz="1400" i="1" dirty="0">
                <a:solidFill>
                  <a:schemeClr val="accent2">
                    <a:lumMod val="20000"/>
                    <a:lumOff val="80000"/>
                  </a:schemeClr>
                </a:solidFill>
              </a:rPr>
              <a:t>Clostridium </a:t>
            </a:r>
            <a:r>
              <a:rPr lang="en-US" sz="1400" i="1" dirty="0" err="1">
                <a:solidFill>
                  <a:schemeClr val="accent2">
                    <a:lumMod val="20000"/>
                    <a:lumOff val="80000"/>
                  </a:schemeClr>
                </a:solidFill>
              </a:rPr>
              <a:t>perfringens</a:t>
            </a:r>
            <a:endParaRPr lang="en-US" sz="1400" i="1" dirty="0">
              <a:solidFill>
                <a:schemeClr val="accent2">
                  <a:lumMod val="20000"/>
                  <a:lumOff val="80000"/>
                </a:schemeClr>
              </a:solidFill>
            </a:endParaRPr>
          </a:p>
        </p:txBody>
      </p:sp>
      <p:sp>
        <p:nvSpPr>
          <p:cNvPr id="41" name="TextBox 40"/>
          <p:cNvSpPr txBox="1"/>
          <p:nvPr/>
        </p:nvSpPr>
        <p:spPr>
          <a:xfrm>
            <a:off x="4200525" y="5138739"/>
            <a:ext cx="1981200" cy="306387"/>
          </a:xfrm>
          <a:prstGeom prst="rect">
            <a:avLst/>
          </a:prstGeom>
          <a:noFill/>
        </p:spPr>
        <p:txBody>
          <a:bodyPr wrap="none">
            <a:spAutoFit/>
          </a:bodyPr>
          <a:lstStyle/>
          <a:p>
            <a:pPr>
              <a:defRPr/>
            </a:pPr>
            <a:r>
              <a:rPr lang="en-US" sz="1400" i="1" dirty="0" err="1">
                <a:solidFill>
                  <a:schemeClr val="accent2">
                    <a:lumMod val="20000"/>
                    <a:lumOff val="80000"/>
                  </a:schemeClr>
                </a:solidFill>
              </a:rPr>
              <a:t>Bifidobacterium</a:t>
            </a:r>
            <a:r>
              <a:rPr lang="en-US" sz="1400" i="1" dirty="0">
                <a:solidFill>
                  <a:schemeClr val="accent2">
                    <a:lumMod val="20000"/>
                    <a:lumOff val="80000"/>
                  </a:schemeClr>
                </a:solidFill>
              </a:rPr>
              <a:t> </a:t>
            </a:r>
            <a:r>
              <a:rPr lang="en-US" sz="1400" i="1" dirty="0" err="1">
                <a:solidFill>
                  <a:schemeClr val="accent2">
                    <a:lumMod val="20000"/>
                    <a:lumOff val="80000"/>
                  </a:schemeClr>
                </a:solidFill>
              </a:rPr>
              <a:t>longum</a:t>
            </a:r>
            <a:endParaRPr lang="en-US" sz="1400" i="1" dirty="0">
              <a:solidFill>
                <a:schemeClr val="accent2">
                  <a:lumMod val="20000"/>
                  <a:lumOff val="80000"/>
                </a:schemeClr>
              </a:solidFill>
            </a:endParaRPr>
          </a:p>
        </p:txBody>
      </p:sp>
      <p:sp>
        <p:nvSpPr>
          <p:cNvPr id="42" name="TextBox 41"/>
          <p:cNvSpPr txBox="1"/>
          <p:nvPr/>
        </p:nvSpPr>
        <p:spPr>
          <a:xfrm>
            <a:off x="4130676" y="5364164"/>
            <a:ext cx="1984375" cy="307975"/>
          </a:xfrm>
          <a:prstGeom prst="rect">
            <a:avLst/>
          </a:prstGeom>
          <a:noFill/>
        </p:spPr>
        <p:txBody>
          <a:bodyPr wrap="none">
            <a:spAutoFit/>
          </a:bodyPr>
          <a:lstStyle/>
          <a:p>
            <a:pPr>
              <a:defRPr/>
            </a:pPr>
            <a:r>
              <a:rPr lang="en-US" sz="1400" i="1" dirty="0" err="1">
                <a:solidFill>
                  <a:schemeClr val="accent2">
                    <a:lumMod val="20000"/>
                    <a:lumOff val="80000"/>
                  </a:schemeClr>
                </a:solidFill>
              </a:rPr>
              <a:t>Bifidobacterium</a:t>
            </a:r>
            <a:r>
              <a:rPr lang="en-US" sz="1400" i="1" dirty="0">
                <a:solidFill>
                  <a:schemeClr val="accent2">
                    <a:lumMod val="20000"/>
                    <a:lumOff val="80000"/>
                  </a:schemeClr>
                </a:solidFill>
              </a:rPr>
              <a:t> </a:t>
            </a:r>
            <a:r>
              <a:rPr lang="en-US" sz="1400" i="1" dirty="0" err="1">
                <a:solidFill>
                  <a:schemeClr val="accent2">
                    <a:lumMod val="20000"/>
                    <a:lumOff val="80000"/>
                  </a:schemeClr>
                </a:solidFill>
              </a:rPr>
              <a:t>bifidum</a:t>
            </a:r>
            <a:endParaRPr lang="en-US" sz="1400" i="1" dirty="0">
              <a:solidFill>
                <a:schemeClr val="accent2">
                  <a:lumMod val="20000"/>
                  <a:lumOff val="80000"/>
                </a:schemeClr>
              </a:solidFill>
            </a:endParaRPr>
          </a:p>
        </p:txBody>
      </p:sp>
      <p:pic>
        <p:nvPicPr>
          <p:cNvPr id="163873" name="Picture 42" descr="Screen shot 2014-08-26 at 12.21.22 A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62738" y="6369050"/>
            <a:ext cx="2868612" cy="185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3874" name="Picture 43" descr="Screen shot 2014-08-26 at 12.21.33 A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46225" y="6391276"/>
            <a:ext cx="3919538" cy="341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3875" name="Picture 44" descr="Screen shot 2014-08-26 at 12.21.45 AM.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356351" y="6554789"/>
            <a:ext cx="4321175" cy="168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 name="TextBox 20"/>
          <p:cNvSpPr txBox="1"/>
          <p:nvPr/>
        </p:nvSpPr>
        <p:spPr>
          <a:xfrm>
            <a:off x="5184775" y="6350001"/>
            <a:ext cx="1150938" cy="277813"/>
          </a:xfrm>
          <a:prstGeom prst="rect">
            <a:avLst/>
          </a:prstGeom>
          <a:noFill/>
        </p:spPr>
        <p:txBody>
          <a:bodyPr wrap="none">
            <a:spAutoFit/>
          </a:bodyPr>
          <a:lstStyle/>
          <a:p>
            <a:pPr>
              <a:defRPr/>
            </a:pPr>
            <a:r>
              <a:rPr lang="en-US" sz="1200" dirty="0" err="1">
                <a:solidFill>
                  <a:schemeClr val="bg2">
                    <a:lumMod val="25000"/>
                  </a:schemeClr>
                </a:solidFill>
                <a:latin typeface="Arial"/>
                <a:cs typeface="Arial"/>
              </a:rPr>
              <a:t>methylotrophs</a:t>
            </a:r>
            <a:endParaRPr lang="en-US" sz="1200" dirty="0">
              <a:solidFill>
                <a:schemeClr val="bg2">
                  <a:lumMod val="25000"/>
                </a:schemeClr>
              </a:solidFill>
              <a:latin typeface="Arial"/>
              <a:cs typeface="Arial"/>
            </a:endParaRPr>
          </a:p>
        </p:txBody>
      </p:sp>
    </p:spTree>
    <p:extLst>
      <p:ext uri="{BB962C8B-B14F-4D97-AF65-F5344CB8AC3E}">
        <p14:creationId xmlns:p14="http://schemas.microsoft.com/office/powerpoint/2010/main" val="223827022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outVertical)">
                                      <p:cBhvr>
                                        <p:cTn id="7" dur="500"/>
                                        <p:tgtEl>
                                          <p:spTgt spid="41"/>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barn(outVertical)">
                                      <p:cBhvr>
                                        <p:cTn id="10" dur="500"/>
                                        <p:tgtEl>
                                          <p:spTgt spid="42"/>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barn(outVertical)">
                                      <p:cBhvr>
                                        <p:cTn id="13" dur="500"/>
                                        <p:tgtEl>
                                          <p:spTgt spid="39"/>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barn(outVertical)">
                                      <p:cBhvr>
                                        <p:cTn id="16" dur="500"/>
                                        <p:tgtEl>
                                          <p:spTgt spid="37"/>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barn(outVertical)">
                                      <p:cBhvr>
                                        <p:cTn id="19" dur="500"/>
                                        <p:tgtEl>
                                          <p:spTgt spid="40"/>
                                        </p:tgtEl>
                                      </p:cBhvr>
                                    </p:animEffect>
                                  </p:childTnLst>
                                </p:cTn>
                              </p:par>
                              <p:par>
                                <p:cTn id="20" presetID="16" presetClass="entr" presetSubtype="37"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arn(outVertical)">
                                      <p:cBhvr>
                                        <p:cTn id="2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7" grpId="0"/>
      <p:bldP spid="39" grpId="0"/>
      <p:bldP spid="40" grpId="0"/>
      <p:bldP spid="41" grpId="0"/>
      <p:bldP spid="4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7458" y="0"/>
            <a:ext cx="7917873" cy="6858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 name="Picture 4">
            <a:extLst>
              <a:ext uri="{FF2B5EF4-FFF2-40B4-BE49-F238E27FC236}">
                <a16:creationId xmlns:a16="http://schemas.microsoft.com/office/drawing/2014/main" id="{4B2264A0-D5DD-0044-AC7F-7DD6C1BBA29D}"/>
              </a:ext>
            </a:extLst>
          </p:cNvPr>
          <p:cNvPicPr>
            <a:picLocks noChangeAspect="1"/>
          </p:cNvPicPr>
          <p:nvPr/>
        </p:nvPicPr>
        <p:blipFill>
          <a:blip r:embed="rId3"/>
          <a:stretch>
            <a:fillRect/>
          </a:stretch>
        </p:blipFill>
        <p:spPr>
          <a:xfrm>
            <a:off x="129540" y="4071005"/>
            <a:ext cx="4162425" cy="1234207"/>
          </a:xfrm>
          <a:prstGeom prst="rect">
            <a:avLst/>
          </a:prstGeom>
        </p:spPr>
      </p:pic>
      <p:pic>
        <p:nvPicPr>
          <p:cNvPr id="8" name="Picture 4" descr="image003">
            <a:extLst>
              <a:ext uri="{FF2B5EF4-FFF2-40B4-BE49-F238E27FC236}">
                <a16:creationId xmlns:a16="http://schemas.microsoft.com/office/drawing/2014/main" id="{97F4606B-971A-B844-BAC9-73BA6EF3A9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0379" y="5372100"/>
            <a:ext cx="1238250" cy="148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itle 1">
            <a:extLst>
              <a:ext uri="{FF2B5EF4-FFF2-40B4-BE49-F238E27FC236}">
                <a16:creationId xmlns:a16="http://schemas.microsoft.com/office/drawing/2014/main" id="{A2929D60-9C2C-6F40-9945-31B92E186C98}"/>
              </a:ext>
            </a:extLst>
          </p:cNvPr>
          <p:cNvSpPr txBox="1">
            <a:spLocks/>
          </p:cNvSpPr>
          <p:nvPr/>
        </p:nvSpPr>
        <p:spPr>
          <a:xfrm>
            <a:off x="1783081" y="6211594"/>
            <a:ext cx="1238251" cy="754546"/>
          </a:xfrm>
          <a:prstGeom prst="rect">
            <a:avLst/>
          </a:prstGeom>
        </p:spPr>
        <p:txBody>
          <a:bodyPr>
            <a:normAutofit fontScale="3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700" dirty="0" err="1"/>
              <a:t>Jaeyun</a:t>
            </a:r>
            <a:r>
              <a:rPr lang="en-US" sz="4700" dirty="0"/>
              <a:t> Sung, et al., Nature Comm. 2017</a:t>
            </a:r>
            <a:endParaRPr lang="en-US" dirty="0"/>
          </a:p>
        </p:txBody>
      </p:sp>
      <p:sp>
        <p:nvSpPr>
          <p:cNvPr id="10" name="Title 1">
            <a:extLst>
              <a:ext uri="{FF2B5EF4-FFF2-40B4-BE49-F238E27FC236}">
                <a16:creationId xmlns:a16="http://schemas.microsoft.com/office/drawing/2014/main" id="{537B981B-885C-B34A-80A1-85F5BC0232F8}"/>
              </a:ext>
            </a:extLst>
          </p:cNvPr>
          <p:cNvSpPr txBox="1">
            <a:spLocks/>
          </p:cNvSpPr>
          <p:nvPr/>
        </p:nvSpPr>
        <p:spPr>
          <a:xfrm>
            <a:off x="129540" y="110291"/>
            <a:ext cx="4128135" cy="3878779"/>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333" dirty="0">
                <a:latin typeface="American Typewriter" panose="02090604020004020304" pitchFamily="18" charset="77"/>
              </a:rPr>
              <a:t>What is a metabolic influence network (MIN)?</a:t>
            </a:r>
          </a:p>
        </p:txBody>
      </p:sp>
    </p:spTree>
    <p:extLst>
      <p:ext uri="{BB962C8B-B14F-4D97-AF65-F5344CB8AC3E}">
        <p14:creationId xmlns:p14="http://schemas.microsoft.com/office/powerpoint/2010/main" val="30371264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6645"/>
            <a:ext cx="12192000" cy="979789"/>
          </a:xfrm>
        </p:spPr>
        <p:txBody>
          <a:bodyPr>
            <a:normAutofit/>
          </a:bodyPr>
          <a:lstStyle/>
          <a:p>
            <a:pPr algn="ctr"/>
            <a:r>
              <a:rPr lang="en-US" sz="3200" dirty="0">
                <a:latin typeface="Comic Sans MS"/>
                <a:cs typeface="Comic Sans MS"/>
              </a:rPr>
              <a:t>Generating the Metabolic Influence Network</a:t>
            </a:r>
          </a:p>
        </p:txBody>
      </p:sp>
      <p:sp>
        <p:nvSpPr>
          <p:cNvPr id="3" name="Slide Number Placeholder 2"/>
          <p:cNvSpPr>
            <a:spLocks noGrp="1"/>
          </p:cNvSpPr>
          <p:nvPr>
            <p:ph type="sldNum" sz="quarter" idx="12"/>
          </p:nvPr>
        </p:nvSpPr>
        <p:spPr/>
        <p:txBody>
          <a:bodyPr/>
          <a:lstStyle/>
          <a:p>
            <a:pPr>
              <a:defRPr/>
            </a:pPr>
            <a:fld id="{B718ADDB-BC7C-7640-BD43-541CB55B0A4F}" type="slidenum">
              <a:rPr lang="en-US" smtClean="0"/>
              <a:pPr>
                <a:defRPr/>
              </a:pPr>
              <a:t>22</a:t>
            </a:fld>
            <a:endParaRPr lang="en-US" dirty="0"/>
          </a:p>
        </p:txBody>
      </p:sp>
      <p:sp>
        <p:nvSpPr>
          <p:cNvPr id="5" name="TextBox 4"/>
          <p:cNvSpPr txBox="1"/>
          <p:nvPr/>
        </p:nvSpPr>
        <p:spPr>
          <a:xfrm>
            <a:off x="8153400" y="6477394"/>
            <a:ext cx="4038600" cy="307777"/>
          </a:xfrm>
          <a:prstGeom prst="rect">
            <a:avLst/>
          </a:prstGeom>
          <a:noFill/>
        </p:spPr>
        <p:txBody>
          <a:bodyPr wrap="square" rtlCol="0">
            <a:spAutoFit/>
          </a:bodyPr>
          <a:lstStyle/>
          <a:p>
            <a:pPr algn="r"/>
            <a:r>
              <a:rPr lang="en-US" sz="1400" dirty="0">
                <a:solidFill>
                  <a:srgbClr val="000000"/>
                </a:solidFill>
              </a:rPr>
              <a:t>H. Mendes-Soares et all., (2016) BMC Bioinformatics; </a:t>
            </a:r>
          </a:p>
        </p:txBody>
      </p:sp>
      <p:sp>
        <p:nvSpPr>
          <p:cNvPr id="6" name="TextBox 5"/>
          <p:cNvSpPr txBox="1"/>
          <p:nvPr/>
        </p:nvSpPr>
        <p:spPr>
          <a:xfrm>
            <a:off x="1249680" y="3124200"/>
            <a:ext cx="2057400" cy="369332"/>
          </a:xfrm>
          <a:prstGeom prst="rect">
            <a:avLst/>
          </a:prstGeom>
          <a:noFill/>
        </p:spPr>
        <p:txBody>
          <a:bodyPr wrap="square" rtlCol="0">
            <a:spAutoFit/>
          </a:bodyPr>
          <a:lstStyle/>
          <a:p>
            <a:pPr algn="ctr"/>
            <a:r>
              <a:rPr lang="en-US" dirty="0"/>
              <a:t>OTU profile</a:t>
            </a:r>
          </a:p>
        </p:txBody>
      </p:sp>
      <p:pic>
        <p:nvPicPr>
          <p:cNvPr id="7" name="Content Placeholder 4"/>
          <p:cNvPicPr>
            <a:picLocks noChangeAspect="1"/>
          </p:cNvPicPr>
          <p:nvPr/>
        </p:nvPicPr>
        <p:blipFill>
          <a:blip r:embed="rId2" cstate="screen">
            <a:extLst>
              <a:ext uri="{28A0092B-C50C-407E-A947-70E740481C1C}">
                <a14:useLocalDpi xmlns:a14="http://schemas.microsoft.com/office/drawing/2010/main"/>
              </a:ext>
            </a:extLst>
          </a:blip>
          <a:srcRect l="-8721" r="-8721"/>
          <a:stretch>
            <a:fillRect/>
          </a:stretch>
        </p:blipFill>
        <p:spPr>
          <a:xfrm>
            <a:off x="648548" y="1295400"/>
            <a:ext cx="3239513" cy="1828800"/>
          </a:xfrm>
          <a:prstGeom prst="rect">
            <a:avLst/>
          </a:prstGeom>
        </p:spPr>
      </p:pic>
      <p:pic>
        <p:nvPicPr>
          <p:cNvPr id="8" name="Picture 7" descr="Screen Shot 2017-05-04 at 9.22.25 A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259580" y="1370291"/>
            <a:ext cx="3009900" cy="1745442"/>
          </a:xfrm>
          <a:prstGeom prst="rect">
            <a:avLst/>
          </a:prstGeom>
        </p:spPr>
      </p:pic>
      <p:sp>
        <p:nvSpPr>
          <p:cNvPr id="9" name="Left Arrow 8"/>
          <p:cNvSpPr/>
          <p:nvPr/>
        </p:nvSpPr>
        <p:spPr>
          <a:xfrm rot="10800000">
            <a:off x="3630442" y="1990609"/>
            <a:ext cx="629138" cy="495215"/>
          </a:xfrm>
          <a:prstGeom prst="leftArrow">
            <a:avLst/>
          </a:prstGeom>
          <a:solidFill>
            <a:srgbClr val="FF0000"/>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4602480" y="3091934"/>
            <a:ext cx="2667000" cy="369332"/>
          </a:xfrm>
          <a:prstGeom prst="rect">
            <a:avLst/>
          </a:prstGeom>
          <a:noFill/>
        </p:spPr>
        <p:txBody>
          <a:bodyPr wrap="square" rtlCol="0">
            <a:spAutoFit/>
          </a:bodyPr>
          <a:lstStyle/>
          <a:p>
            <a:pPr algn="ctr"/>
            <a:r>
              <a:rPr lang="en-US" dirty="0"/>
              <a:t>Metabolic Model Building</a:t>
            </a:r>
          </a:p>
        </p:txBody>
      </p:sp>
      <p:grpSp>
        <p:nvGrpSpPr>
          <p:cNvPr id="12" name="Group 11"/>
          <p:cNvGrpSpPr/>
          <p:nvPr/>
        </p:nvGrpSpPr>
        <p:grpSpPr>
          <a:xfrm>
            <a:off x="8713250" y="1483468"/>
            <a:ext cx="2351324" cy="1224901"/>
            <a:chOff x="3154590" y="2200643"/>
            <a:chExt cx="2351324" cy="1224901"/>
          </a:xfrm>
        </p:grpSpPr>
        <p:grpSp>
          <p:nvGrpSpPr>
            <p:cNvPr id="13" name="Group 12"/>
            <p:cNvGrpSpPr/>
            <p:nvPr/>
          </p:nvGrpSpPr>
          <p:grpSpPr>
            <a:xfrm rot="719894">
              <a:off x="3154590" y="2200643"/>
              <a:ext cx="761178" cy="1105475"/>
              <a:chOff x="7375608" y="3179330"/>
              <a:chExt cx="425450" cy="617890"/>
            </a:xfrm>
          </p:grpSpPr>
          <p:pic>
            <p:nvPicPr>
              <p:cNvPr id="23" name="Picture 22" descr="keggmap.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36295" y="3316060"/>
                <a:ext cx="278955" cy="331505"/>
              </a:xfrm>
              <a:prstGeom prst="rect">
                <a:avLst/>
              </a:prstGeom>
            </p:spPr>
          </p:pic>
          <p:sp>
            <p:nvSpPr>
              <p:cNvPr id="24" name="Rounded Rectangle 23"/>
              <p:cNvSpPr/>
              <p:nvPr/>
            </p:nvSpPr>
            <p:spPr>
              <a:xfrm>
                <a:off x="7375608" y="3179330"/>
                <a:ext cx="425450" cy="617890"/>
              </a:xfrm>
              <a:prstGeom prst="roundRect">
                <a:avLst>
                  <a:gd name="adj" fmla="val 39036"/>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 name="Group 14"/>
            <p:cNvGrpSpPr/>
            <p:nvPr/>
          </p:nvGrpSpPr>
          <p:grpSpPr>
            <a:xfrm>
              <a:off x="4784358" y="2377613"/>
              <a:ext cx="721556" cy="1047931"/>
              <a:chOff x="7680408" y="3484130"/>
              <a:chExt cx="425450" cy="617890"/>
            </a:xfrm>
          </p:grpSpPr>
          <p:pic>
            <p:nvPicPr>
              <p:cNvPr id="19" name="Picture 18" descr="keggmap.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41095" y="3620860"/>
                <a:ext cx="278955" cy="331505"/>
              </a:xfrm>
              <a:prstGeom prst="rect">
                <a:avLst/>
              </a:prstGeom>
            </p:spPr>
          </p:pic>
          <p:sp>
            <p:nvSpPr>
              <p:cNvPr id="20" name="Rounded Rectangle 19"/>
              <p:cNvSpPr/>
              <p:nvPr/>
            </p:nvSpPr>
            <p:spPr>
              <a:xfrm>
                <a:off x="7680408" y="3484130"/>
                <a:ext cx="425450" cy="617890"/>
              </a:xfrm>
              <a:prstGeom prst="roundRect">
                <a:avLst>
                  <a:gd name="adj" fmla="val 39036"/>
                </a:avLst>
              </a:prstGeom>
              <a:no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6" name="Straight Arrow Connector 15"/>
            <p:cNvCxnSpPr/>
            <p:nvPr/>
          </p:nvCxnSpPr>
          <p:spPr>
            <a:xfrm flipV="1">
              <a:off x="4018932" y="2819400"/>
              <a:ext cx="712121" cy="3758"/>
            </a:xfrm>
            <a:prstGeom prst="straightConnector1">
              <a:avLst/>
            </a:prstGeom>
            <a:ln w="38100" cmpd="dbl">
              <a:headEnd type="triangle"/>
              <a:tailEnd type="triangle"/>
            </a:ln>
          </p:spPr>
          <p:style>
            <a:lnRef idx="2">
              <a:schemeClr val="accent1"/>
            </a:lnRef>
            <a:fillRef idx="0">
              <a:schemeClr val="accent1"/>
            </a:fillRef>
            <a:effectRef idx="1">
              <a:schemeClr val="accent1"/>
            </a:effectRef>
            <a:fontRef idx="minor">
              <a:schemeClr val="tx1"/>
            </a:fontRef>
          </p:style>
        </p:cxnSp>
      </p:grpSp>
      <p:sp>
        <p:nvSpPr>
          <p:cNvPr id="26" name="Left Arrow 25"/>
          <p:cNvSpPr/>
          <p:nvPr/>
        </p:nvSpPr>
        <p:spPr>
          <a:xfrm rot="16200000">
            <a:off x="9625591" y="3456660"/>
            <a:ext cx="629138" cy="495215"/>
          </a:xfrm>
          <a:prstGeom prst="leftArrow">
            <a:avLst/>
          </a:prstGeom>
          <a:solidFill>
            <a:srgbClr val="FF0000"/>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8113941" y="5963947"/>
            <a:ext cx="3657600" cy="369332"/>
          </a:xfrm>
          <a:prstGeom prst="rect">
            <a:avLst/>
          </a:prstGeom>
          <a:noFill/>
        </p:spPr>
        <p:txBody>
          <a:bodyPr wrap="square" rtlCol="0">
            <a:spAutoFit/>
          </a:bodyPr>
          <a:lstStyle/>
          <a:p>
            <a:pPr algn="ctr"/>
            <a:r>
              <a:rPr lang="en-US" dirty="0"/>
              <a:t>Community Interactions</a:t>
            </a:r>
          </a:p>
        </p:txBody>
      </p:sp>
      <p:sp>
        <p:nvSpPr>
          <p:cNvPr id="29" name="TextBox 28"/>
          <p:cNvSpPr txBox="1"/>
          <p:nvPr/>
        </p:nvSpPr>
        <p:spPr>
          <a:xfrm>
            <a:off x="8606660" y="2651243"/>
            <a:ext cx="2667000" cy="646331"/>
          </a:xfrm>
          <a:prstGeom prst="rect">
            <a:avLst/>
          </a:prstGeom>
          <a:noFill/>
        </p:spPr>
        <p:txBody>
          <a:bodyPr wrap="square" rtlCol="0">
            <a:spAutoFit/>
          </a:bodyPr>
          <a:lstStyle/>
          <a:p>
            <a:pPr algn="ctr"/>
            <a:r>
              <a:rPr lang="en-US" dirty="0"/>
              <a:t>Assess Pair-wise Interactions (FBA)</a:t>
            </a:r>
          </a:p>
        </p:txBody>
      </p:sp>
      <p:pic>
        <p:nvPicPr>
          <p:cNvPr id="4" name="Picture 3"/>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888641" y="4094016"/>
            <a:ext cx="2175933" cy="1903732"/>
          </a:xfrm>
          <a:prstGeom prst="rect">
            <a:avLst/>
          </a:prstGeom>
        </p:spPr>
      </p:pic>
      <p:sp>
        <p:nvSpPr>
          <p:cNvPr id="25" name="Left Arrow 24">
            <a:extLst>
              <a:ext uri="{FF2B5EF4-FFF2-40B4-BE49-F238E27FC236}">
                <a16:creationId xmlns:a16="http://schemas.microsoft.com/office/drawing/2014/main" id="{D298017B-40DA-BE4C-9C6C-96136425DC6F}"/>
              </a:ext>
            </a:extLst>
          </p:cNvPr>
          <p:cNvSpPr/>
          <p:nvPr/>
        </p:nvSpPr>
        <p:spPr>
          <a:xfrm>
            <a:off x="7483942" y="4649901"/>
            <a:ext cx="629138" cy="495215"/>
          </a:xfrm>
          <a:prstGeom prst="leftArrow">
            <a:avLst/>
          </a:prstGeom>
          <a:solidFill>
            <a:srgbClr val="FF0000"/>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1" name="Rectangle 30">
                <a:extLst>
                  <a:ext uri="{FF2B5EF4-FFF2-40B4-BE49-F238E27FC236}">
                    <a16:creationId xmlns:a16="http://schemas.microsoft.com/office/drawing/2014/main" id="{0BC7CF42-1169-9B48-8588-92345DF7D973}"/>
                  </a:ext>
                </a:extLst>
              </p:cNvPr>
              <p:cNvSpPr/>
              <p:nvPr/>
            </p:nvSpPr>
            <p:spPr>
              <a:xfrm>
                <a:off x="4711170" y="4535523"/>
                <a:ext cx="2687467" cy="79585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eqArr>
                        <m:eqArrPr>
                          <m:ctrlPr>
                            <a:rPr lang="en-US" i="1" smtClean="0">
                              <a:latin typeface="Cambria Math" panose="02040503050406030204" pitchFamily="18" charset="0"/>
                            </a:rPr>
                          </m:ctrlPr>
                        </m:eqArrPr>
                        <m:e>
                          <m:r>
                            <a:rPr lang="en-US">
                              <a:latin typeface="Cambria Math" panose="02040503050406030204" pitchFamily="18" charset="0"/>
                            </a:rPr>
                            <m:t>&amp;</m:t>
                          </m:r>
                          <m:sSub>
                            <m:sSubPr>
                              <m:ctrlPr>
                                <a:rPr lang="en-US" i="1">
                                  <a:latin typeface="Cambria Math" panose="02040503050406030204" pitchFamily="18" charset="0"/>
                                </a:rPr>
                              </m:ctrlPr>
                            </m:sSubPr>
                            <m:e>
                              <m:r>
                                <a:rPr lang="en-US" i="1">
                                  <a:latin typeface="Cambria Math" panose="02040503050406030204" pitchFamily="18" charset="0"/>
                                </a:rPr>
                                <m:t>𝐺</m:t>
                              </m:r>
                            </m:e>
                            <m:sub>
                              <m:r>
                                <a:rPr lang="en-US" i="1">
                                  <a:latin typeface="Cambria Math" panose="02040503050406030204" pitchFamily="18" charset="0"/>
                                </a:rPr>
                                <m:t>𝑚</m:t>
                              </m:r>
                            </m:sub>
                          </m:sSub>
                          <m:r>
                            <a:rPr lang="en-US" i="0">
                              <a:latin typeface="Cambria Math" panose="02040503050406030204" pitchFamily="18" charset="0"/>
                            </a:rPr>
                            <m:t>=</m:t>
                          </m:r>
                          <m:nary>
                            <m:naryPr>
                              <m:chr m:val="∑"/>
                              <m:limLoc m:val="undOvr"/>
                              <m:supHide m:val="on"/>
                              <m:ctrlPr>
                                <a:rPr lang="en-US" i="1" smtClean="0">
                                  <a:latin typeface="Cambria Math" panose="02040503050406030204" pitchFamily="18" charset="0"/>
                                </a:rPr>
                              </m:ctrlPr>
                            </m:naryPr>
                            <m:sub>
                              <m:r>
                                <a:rPr lang="en-US" i="1">
                                  <a:latin typeface="Cambria Math" panose="02040503050406030204" pitchFamily="18" charset="0"/>
                                </a:rPr>
                                <m:t>𝑗</m:t>
                              </m:r>
                            </m:sub>
                            <m:sup/>
                            <m:e>
                              <m:d>
                                <m:dPr>
                                  <m:begChr m:val="|"/>
                                  <m:endChr m:val="|"/>
                                  <m:ctrlPr>
                                    <a:rPr lang="en-US" i="1">
                                      <a:latin typeface="Cambria Math" panose="02040503050406030204" pitchFamily="18" charset="0"/>
                                    </a:rPr>
                                  </m:ctrlPr>
                                </m:dPr>
                                <m:e>
                                  <m:r>
                                    <a:rPr lang="en-US" i="1">
                                      <a:latin typeface="Cambria Math" panose="02040503050406030204" pitchFamily="18" charset="0"/>
                                    </a:rPr>
                                    <m:t>𝑔</m:t>
                                  </m:r>
                                  <m:d>
                                    <m:dPr>
                                      <m:ctrlPr>
                                        <a:rPr lang="en-US" i="1">
                                          <a:latin typeface="Cambria Math" panose="02040503050406030204" pitchFamily="18" charset="0"/>
                                        </a:rPr>
                                      </m:ctrlPr>
                                    </m:dPr>
                                    <m:e>
                                      <m:r>
                                        <a:rPr lang="en-US" i="1">
                                          <a:latin typeface="Cambria Math" panose="02040503050406030204" pitchFamily="18" charset="0"/>
                                        </a:rPr>
                                        <m:t>𝑚</m:t>
                                      </m:r>
                                    </m:e>
                                    <m:e>
                                      <m:r>
                                        <a:rPr lang="en-US" i="1">
                                          <a:latin typeface="Cambria Math" panose="02040503050406030204" pitchFamily="18" charset="0"/>
                                        </a:rPr>
                                        <m:t>𝑗</m:t>
                                      </m:r>
                                    </m:e>
                                  </m:d>
                                  <m:r>
                                    <a:rPr lang="en-US" i="0">
                                      <a:latin typeface="Cambria Math" panose="02040503050406030204" pitchFamily="18" charset="0"/>
                                    </a:rPr>
                                    <m:t>−</m:t>
                                  </m:r>
                                  <m:r>
                                    <a:rPr lang="en-US" i="1">
                                      <a:latin typeface="Cambria Math" panose="02040503050406030204" pitchFamily="18" charset="0"/>
                                    </a:rPr>
                                    <m:t>𝑔</m:t>
                                  </m:r>
                                  <m:d>
                                    <m:dPr>
                                      <m:ctrlPr>
                                        <a:rPr lang="en-US" i="1">
                                          <a:latin typeface="Cambria Math" panose="02040503050406030204" pitchFamily="18" charset="0"/>
                                        </a:rPr>
                                      </m:ctrlPr>
                                    </m:dPr>
                                    <m:e>
                                      <m:r>
                                        <a:rPr lang="en-US" i="1">
                                          <a:latin typeface="Cambria Math" panose="02040503050406030204" pitchFamily="18" charset="0"/>
                                        </a:rPr>
                                        <m:t>𝑗</m:t>
                                      </m:r>
                                    </m:e>
                                  </m:d>
                                </m:e>
                              </m:d>
                            </m:e>
                          </m:nary>
                          <m:r>
                            <a:rPr lang="en-US" i="0">
                              <a:latin typeface="Cambria Math" panose="02040503050406030204" pitchFamily="18" charset="0"/>
                            </a:rPr>
                            <m:t>#</m:t>
                          </m:r>
                        </m:e>
                      </m:eqArr>
                    </m:oMath>
                  </m:oMathPara>
                </a14:m>
                <a:endParaRPr lang="en-US" dirty="0"/>
              </a:p>
            </p:txBody>
          </p:sp>
        </mc:Choice>
        <mc:Fallback xmlns="">
          <p:sp>
            <p:nvSpPr>
              <p:cNvPr id="31" name="Rectangle 30">
                <a:extLst>
                  <a:ext uri="{FF2B5EF4-FFF2-40B4-BE49-F238E27FC236}">
                    <a16:creationId xmlns:a16="http://schemas.microsoft.com/office/drawing/2014/main" id="{0BC7CF42-1169-9B48-8588-92345DF7D973}"/>
                  </a:ext>
                </a:extLst>
              </p:cNvPr>
              <p:cNvSpPr>
                <a:spLocks noRot="1" noChangeAspect="1" noMove="1" noResize="1" noEditPoints="1" noAdjustHandles="1" noChangeArrowheads="1" noChangeShapeType="1" noTextEdit="1"/>
              </p:cNvSpPr>
              <p:nvPr/>
            </p:nvSpPr>
            <p:spPr>
              <a:xfrm>
                <a:off x="4711170" y="4535523"/>
                <a:ext cx="2687467" cy="795859"/>
              </a:xfrm>
              <a:prstGeom prst="rect">
                <a:avLst/>
              </a:prstGeom>
              <a:blipFill>
                <a:blip r:embed="rId7"/>
                <a:stretch>
                  <a:fillRect l="-4695" t="-114063" b="-157813"/>
                </a:stretch>
              </a:blipFill>
            </p:spPr>
            <p:txBody>
              <a:bodyPr/>
              <a:lstStyle/>
              <a:p>
                <a:r>
                  <a:rPr lang="en-US">
                    <a:noFill/>
                  </a:rPr>
                  <a:t> </a:t>
                </a:r>
              </a:p>
            </p:txBody>
          </p:sp>
        </mc:Fallback>
      </mc:AlternateContent>
      <p:sp>
        <p:nvSpPr>
          <p:cNvPr id="32" name="TextBox 31">
            <a:extLst>
              <a:ext uri="{FF2B5EF4-FFF2-40B4-BE49-F238E27FC236}">
                <a16:creationId xmlns:a16="http://schemas.microsoft.com/office/drawing/2014/main" id="{E4188F0D-F8D3-7E45-A5A4-1BACD2886D20}"/>
              </a:ext>
            </a:extLst>
          </p:cNvPr>
          <p:cNvSpPr txBox="1"/>
          <p:nvPr/>
        </p:nvSpPr>
        <p:spPr>
          <a:xfrm>
            <a:off x="4455480" y="5287902"/>
            <a:ext cx="3657600" cy="369332"/>
          </a:xfrm>
          <a:prstGeom prst="rect">
            <a:avLst/>
          </a:prstGeom>
          <a:noFill/>
        </p:spPr>
        <p:txBody>
          <a:bodyPr wrap="square" rtlCol="0">
            <a:spAutoFit/>
          </a:bodyPr>
          <a:lstStyle/>
          <a:p>
            <a:pPr algn="ctr"/>
            <a:r>
              <a:rPr lang="en-US" dirty="0"/>
              <a:t>Influence Scoring</a:t>
            </a:r>
          </a:p>
        </p:txBody>
      </p:sp>
      <p:sp>
        <p:nvSpPr>
          <p:cNvPr id="33" name="Left Arrow 32">
            <a:extLst>
              <a:ext uri="{FF2B5EF4-FFF2-40B4-BE49-F238E27FC236}">
                <a16:creationId xmlns:a16="http://schemas.microsoft.com/office/drawing/2014/main" id="{B25CD2CB-F1E5-CE43-9044-5B6B30372D5F}"/>
              </a:ext>
            </a:extLst>
          </p:cNvPr>
          <p:cNvSpPr/>
          <p:nvPr/>
        </p:nvSpPr>
        <p:spPr>
          <a:xfrm rot="10800000">
            <a:off x="7493846" y="1958718"/>
            <a:ext cx="629138" cy="495215"/>
          </a:xfrm>
          <a:prstGeom prst="leftArrow">
            <a:avLst/>
          </a:prstGeom>
          <a:solidFill>
            <a:srgbClr val="FF0000"/>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Left Arrow 33">
            <a:extLst>
              <a:ext uri="{FF2B5EF4-FFF2-40B4-BE49-F238E27FC236}">
                <a16:creationId xmlns:a16="http://schemas.microsoft.com/office/drawing/2014/main" id="{A2DE3405-0A1C-8F40-8825-63F8399BA0CA}"/>
              </a:ext>
            </a:extLst>
          </p:cNvPr>
          <p:cNvSpPr/>
          <p:nvPr/>
        </p:nvSpPr>
        <p:spPr>
          <a:xfrm>
            <a:off x="3911885" y="4649900"/>
            <a:ext cx="629138" cy="495215"/>
          </a:xfrm>
          <a:prstGeom prst="leftArrow">
            <a:avLst/>
          </a:prstGeom>
          <a:solidFill>
            <a:srgbClr val="FF0000"/>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5" name="Graphic 12">
            <a:extLst>
              <a:ext uri="{FF2B5EF4-FFF2-40B4-BE49-F238E27FC236}">
                <a16:creationId xmlns:a16="http://schemas.microsoft.com/office/drawing/2014/main" id="{BBB0351D-0548-E247-87EE-170EB40B9B05}"/>
              </a:ext>
            </a:extLst>
          </p:cNvPr>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2956" r="23081"/>
          <a:stretch/>
        </p:blipFill>
        <p:spPr>
          <a:xfrm>
            <a:off x="461815" y="3910335"/>
            <a:ext cx="3450070" cy="2238278"/>
          </a:xfrm>
          <a:prstGeom prst="rect">
            <a:avLst/>
          </a:prstGeom>
        </p:spPr>
      </p:pic>
      <p:sp>
        <p:nvSpPr>
          <p:cNvPr id="36" name="TextBox 35">
            <a:extLst>
              <a:ext uri="{FF2B5EF4-FFF2-40B4-BE49-F238E27FC236}">
                <a16:creationId xmlns:a16="http://schemas.microsoft.com/office/drawing/2014/main" id="{3487696B-998E-1F45-822A-016AEE0C06C0}"/>
              </a:ext>
            </a:extLst>
          </p:cNvPr>
          <p:cNvSpPr txBox="1"/>
          <p:nvPr/>
        </p:nvSpPr>
        <p:spPr>
          <a:xfrm>
            <a:off x="358050" y="6096364"/>
            <a:ext cx="3657600" cy="369332"/>
          </a:xfrm>
          <a:prstGeom prst="rect">
            <a:avLst/>
          </a:prstGeom>
          <a:noFill/>
        </p:spPr>
        <p:txBody>
          <a:bodyPr wrap="square" rtlCol="0">
            <a:spAutoFit/>
          </a:bodyPr>
          <a:lstStyle/>
          <a:p>
            <a:pPr algn="ctr"/>
            <a:r>
              <a:rPr lang="en-US" dirty="0"/>
              <a:t>Visualization</a:t>
            </a:r>
          </a:p>
        </p:txBody>
      </p:sp>
    </p:spTree>
    <p:extLst>
      <p:ext uri="{BB962C8B-B14F-4D97-AF65-F5344CB8AC3E}">
        <p14:creationId xmlns:p14="http://schemas.microsoft.com/office/powerpoint/2010/main" val="4113577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dissolve">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387D7-2898-174A-BADA-A8CE727B24BD}"/>
              </a:ext>
            </a:extLst>
          </p:cNvPr>
          <p:cNvSpPr>
            <a:spLocks noGrp="1"/>
          </p:cNvSpPr>
          <p:nvPr>
            <p:ph type="title"/>
          </p:nvPr>
        </p:nvSpPr>
        <p:spPr>
          <a:xfrm>
            <a:off x="0" y="1"/>
            <a:ext cx="12192000" cy="779290"/>
          </a:xfrm>
        </p:spPr>
        <p:txBody>
          <a:bodyPr>
            <a:normAutofit fontScale="90000"/>
          </a:bodyPr>
          <a:lstStyle/>
          <a:p>
            <a:pPr algn="ctr"/>
            <a:r>
              <a:rPr lang="en-US" sz="5333" dirty="0">
                <a:latin typeface="American Typewriter" panose="02090604020004020304" pitchFamily="18" charset="77"/>
              </a:rPr>
              <a:t>MMINTE</a:t>
            </a:r>
          </a:p>
        </p:txBody>
      </p:sp>
      <p:pic>
        <p:nvPicPr>
          <p:cNvPr id="5" name="Picture 4">
            <a:extLst>
              <a:ext uri="{FF2B5EF4-FFF2-40B4-BE49-F238E27FC236}">
                <a16:creationId xmlns:a16="http://schemas.microsoft.com/office/drawing/2014/main" id="{8E1F7168-8DEA-B246-BF93-13C7E147B2FE}"/>
              </a:ext>
            </a:extLst>
          </p:cNvPr>
          <p:cNvPicPr>
            <a:picLocks noChangeAspect="1"/>
          </p:cNvPicPr>
          <p:nvPr/>
        </p:nvPicPr>
        <p:blipFill>
          <a:blip r:embed="rId2"/>
          <a:stretch>
            <a:fillRect/>
          </a:stretch>
        </p:blipFill>
        <p:spPr>
          <a:xfrm>
            <a:off x="1932940" y="779291"/>
            <a:ext cx="8326120" cy="6078710"/>
          </a:xfrm>
          <a:prstGeom prst="rect">
            <a:avLst/>
          </a:prstGeom>
        </p:spPr>
      </p:pic>
      <p:sp>
        <p:nvSpPr>
          <p:cNvPr id="6" name="Left Arrow 5">
            <a:extLst>
              <a:ext uri="{FF2B5EF4-FFF2-40B4-BE49-F238E27FC236}">
                <a16:creationId xmlns:a16="http://schemas.microsoft.com/office/drawing/2014/main" id="{C0BEBFF3-B7A2-7B4A-A65C-6B9763A1399C}"/>
              </a:ext>
            </a:extLst>
          </p:cNvPr>
          <p:cNvSpPr/>
          <p:nvPr/>
        </p:nvSpPr>
        <p:spPr>
          <a:xfrm rot="10800000">
            <a:off x="1092982" y="2550679"/>
            <a:ext cx="629138" cy="495215"/>
          </a:xfrm>
          <a:prstGeom prst="leftArrow">
            <a:avLst/>
          </a:prstGeom>
          <a:solidFill>
            <a:srgbClr val="FF0000"/>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04412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387D7-2898-174A-BADA-A8CE727B24BD}"/>
              </a:ext>
            </a:extLst>
          </p:cNvPr>
          <p:cNvSpPr>
            <a:spLocks noGrp="1"/>
          </p:cNvSpPr>
          <p:nvPr>
            <p:ph type="title"/>
          </p:nvPr>
        </p:nvSpPr>
        <p:spPr>
          <a:xfrm>
            <a:off x="0" y="1"/>
            <a:ext cx="12192000" cy="779290"/>
          </a:xfrm>
        </p:spPr>
        <p:txBody>
          <a:bodyPr>
            <a:normAutofit fontScale="90000"/>
          </a:bodyPr>
          <a:lstStyle/>
          <a:p>
            <a:pPr algn="ctr"/>
            <a:r>
              <a:rPr lang="en-US" sz="5333" dirty="0">
                <a:latin typeface="American Typewriter" panose="02090604020004020304" pitchFamily="18" charset="77"/>
              </a:rPr>
              <a:t>MMINTE</a:t>
            </a:r>
          </a:p>
        </p:txBody>
      </p:sp>
      <p:pic>
        <p:nvPicPr>
          <p:cNvPr id="4" name="Picture 3">
            <a:extLst>
              <a:ext uri="{FF2B5EF4-FFF2-40B4-BE49-F238E27FC236}">
                <a16:creationId xmlns:a16="http://schemas.microsoft.com/office/drawing/2014/main" id="{803DA8BB-AD7C-9144-8698-368EA49B77E7}"/>
              </a:ext>
            </a:extLst>
          </p:cNvPr>
          <p:cNvPicPr>
            <a:picLocks noChangeAspect="1"/>
          </p:cNvPicPr>
          <p:nvPr/>
        </p:nvPicPr>
        <p:blipFill>
          <a:blip r:embed="rId2"/>
          <a:stretch>
            <a:fillRect/>
          </a:stretch>
        </p:blipFill>
        <p:spPr>
          <a:xfrm>
            <a:off x="495300" y="906058"/>
            <a:ext cx="7105650" cy="3041101"/>
          </a:xfrm>
          <a:prstGeom prst="rect">
            <a:avLst/>
          </a:prstGeom>
        </p:spPr>
      </p:pic>
      <p:pic>
        <p:nvPicPr>
          <p:cNvPr id="7" name="Picture 6">
            <a:extLst>
              <a:ext uri="{FF2B5EF4-FFF2-40B4-BE49-F238E27FC236}">
                <a16:creationId xmlns:a16="http://schemas.microsoft.com/office/drawing/2014/main" id="{41B12125-6810-9A4B-A15C-52BE6AB3FE14}"/>
              </a:ext>
            </a:extLst>
          </p:cNvPr>
          <p:cNvPicPr>
            <a:picLocks noChangeAspect="1"/>
          </p:cNvPicPr>
          <p:nvPr/>
        </p:nvPicPr>
        <p:blipFill>
          <a:blip r:embed="rId3"/>
          <a:stretch>
            <a:fillRect/>
          </a:stretch>
        </p:blipFill>
        <p:spPr>
          <a:xfrm>
            <a:off x="891540" y="4073926"/>
            <a:ext cx="10820400" cy="2578100"/>
          </a:xfrm>
          <a:prstGeom prst="rect">
            <a:avLst/>
          </a:prstGeom>
        </p:spPr>
      </p:pic>
      <p:sp>
        <p:nvSpPr>
          <p:cNvPr id="8" name="TextBox 7">
            <a:extLst>
              <a:ext uri="{FF2B5EF4-FFF2-40B4-BE49-F238E27FC236}">
                <a16:creationId xmlns:a16="http://schemas.microsoft.com/office/drawing/2014/main" id="{5D9DF029-9F29-F540-A66D-CDA14C503C45}"/>
              </a:ext>
            </a:extLst>
          </p:cNvPr>
          <p:cNvSpPr txBox="1"/>
          <p:nvPr/>
        </p:nvSpPr>
        <p:spPr>
          <a:xfrm>
            <a:off x="7600950" y="4183380"/>
            <a:ext cx="4078874" cy="369332"/>
          </a:xfrm>
          <a:prstGeom prst="rect">
            <a:avLst/>
          </a:prstGeom>
          <a:noFill/>
        </p:spPr>
        <p:txBody>
          <a:bodyPr wrap="none" rtlCol="0">
            <a:spAutoFit/>
          </a:bodyPr>
          <a:lstStyle/>
          <a:p>
            <a:r>
              <a:rPr lang="en-US" b="1" dirty="0">
                <a:solidFill>
                  <a:srgbClr val="0070C0"/>
                </a:solidFill>
              </a:rPr>
              <a:t>https://</a:t>
            </a:r>
            <a:r>
              <a:rPr lang="en-US" b="1" dirty="0" err="1">
                <a:solidFill>
                  <a:srgbClr val="0070C0"/>
                </a:solidFill>
              </a:rPr>
              <a:t>github.com</a:t>
            </a:r>
            <a:r>
              <a:rPr lang="en-US" b="1" dirty="0">
                <a:solidFill>
                  <a:srgbClr val="0070C0"/>
                </a:solidFill>
              </a:rPr>
              <a:t>/mmundy42/</a:t>
            </a:r>
            <a:r>
              <a:rPr lang="en-US" b="1" dirty="0" err="1">
                <a:solidFill>
                  <a:srgbClr val="0070C0"/>
                </a:solidFill>
              </a:rPr>
              <a:t>MMinte</a:t>
            </a:r>
            <a:endParaRPr lang="en-US" b="1" dirty="0">
              <a:solidFill>
                <a:srgbClr val="0070C0"/>
              </a:solidFill>
            </a:endParaRPr>
          </a:p>
        </p:txBody>
      </p:sp>
    </p:spTree>
    <p:extLst>
      <p:ext uri="{BB962C8B-B14F-4D97-AF65-F5344CB8AC3E}">
        <p14:creationId xmlns:p14="http://schemas.microsoft.com/office/powerpoint/2010/main" val="29083846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387D7-2898-174A-BADA-A8CE727B24BD}"/>
              </a:ext>
            </a:extLst>
          </p:cNvPr>
          <p:cNvSpPr>
            <a:spLocks noGrp="1"/>
          </p:cNvSpPr>
          <p:nvPr>
            <p:ph type="title"/>
          </p:nvPr>
        </p:nvSpPr>
        <p:spPr>
          <a:xfrm>
            <a:off x="0" y="1"/>
            <a:ext cx="12192000" cy="779290"/>
          </a:xfrm>
        </p:spPr>
        <p:txBody>
          <a:bodyPr>
            <a:normAutofit fontScale="90000"/>
          </a:bodyPr>
          <a:lstStyle/>
          <a:p>
            <a:pPr algn="ctr"/>
            <a:r>
              <a:rPr lang="en-US" sz="5333" dirty="0">
                <a:latin typeface="American Typewriter" panose="02090604020004020304" pitchFamily="18" charset="77"/>
              </a:rPr>
              <a:t>MMINTE</a:t>
            </a:r>
          </a:p>
        </p:txBody>
      </p:sp>
      <p:pic>
        <p:nvPicPr>
          <p:cNvPr id="5" name="Picture 4">
            <a:extLst>
              <a:ext uri="{FF2B5EF4-FFF2-40B4-BE49-F238E27FC236}">
                <a16:creationId xmlns:a16="http://schemas.microsoft.com/office/drawing/2014/main" id="{FEAD7A31-4D91-564F-B582-8E9529E06976}"/>
              </a:ext>
            </a:extLst>
          </p:cNvPr>
          <p:cNvPicPr>
            <a:picLocks noChangeAspect="1"/>
          </p:cNvPicPr>
          <p:nvPr/>
        </p:nvPicPr>
        <p:blipFill>
          <a:blip r:embed="rId2"/>
          <a:stretch>
            <a:fillRect/>
          </a:stretch>
        </p:blipFill>
        <p:spPr>
          <a:xfrm>
            <a:off x="0" y="779291"/>
            <a:ext cx="8210290" cy="5911732"/>
          </a:xfrm>
          <a:prstGeom prst="rect">
            <a:avLst/>
          </a:prstGeom>
        </p:spPr>
      </p:pic>
    </p:spTree>
    <p:extLst>
      <p:ext uri="{BB962C8B-B14F-4D97-AF65-F5344CB8AC3E}">
        <p14:creationId xmlns:p14="http://schemas.microsoft.com/office/powerpoint/2010/main" val="39665291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387D7-2898-174A-BADA-A8CE727B24BD}"/>
              </a:ext>
            </a:extLst>
          </p:cNvPr>
          <p:cNvSpPr>
            <a:spLocks noGrp="1"/>
          </p:cNvSpPr>
          <p:nvPr>
            <p:ph type="title"/>
          </p:nvPr>
        </p:nvSpPr>
        <p:spPr>
          <a:xfrm>
            <a:off x="0" y="7421"/>
            <a:ext cx="12192000" cy="964019"/>
          </a:xfrm>
        </p:spPr>
        <p:txBody>
          <a:bodyPr>
            <a:normAutofit/>
          </a:bodyPr>
          <a:lstStyle/>
          <a:p>
            <a:pPr algn="ctr"/>
            <a:r>
              <a:rPr lang="en-US" sz="5333" dirty="0">
                <a:latin typeface="American Typewriter" panose="02090604020004020304" pitchFamily="18" charset="77"/>
              </a:rPr>
              <a:t>Influence Scores: Edges</a:t>
            </a:r>
          </a:p>
        </p:txBody>
      </p:sp>
      <p:pic>
        <p:nvPicPr>
          <p:cNvPr id="5" name="Picture 4">
            <a:extLst>
              <a:ext uri="{FF2B5EF4-FFF2-40B4-BE49-F238E27FC236}">
                <a16:creationId xmlns:a16="http://schemas.microsoft.com/office/drawing/2014/main" id="{F46FDE89-EF2C-3F4C-8281-96E2B841557D}"/>
              </a:ext>
            </a:extLst>
          </p:cNvPr>
          <p:cNvPicPr>
            <a:picLocks noChangeAspect="1"/>
          </p:cNvPicPr>
          <p:nvPr/>
        </p:nvPicPr>
        <p:blipFill>
          <a:blip r:embed="rId2"/>
          <a:stretch>
            <a:fillRect/>
          </a:stretch>
        </p:blipFill>
        <p:spPr>
          <a:xfrm>
            <a:off x="-1" y="796803"/>
            <a:ext cx="10501843" cy="5846885"/>
          </a:xfrm>
          <a:prstGeom prst="rect">
            <a:avLst/>
          </a:prstGeom>
        </p:spPr>
      </p:pic>
      <p:pic>
        <p:nvPicPr>
          <p:cNvPr id="6" name="Picture 5">
            <a:extLst>
              <a:ext uri="{FF2B5EF4-FFF2-40B4-BE49-F238E27FC236}">
                <a16:creationId xmlns:a16="http://schemas.microsoft.com/office/drawing/2014/main" id="{0B2470F1-82D1-FB4B-8FBD-034402306153}"/>
              </a:ext>
            </a:extLst>
          </p:cNvPr>
          <p:cNvPicPr>
            <a:picLocks noChangeAspect="1"/>
          </p:cNvPicPr>
          <p:nvPr/>
        </p:nvPicPr>
        <p:blipFill rotWithShape="1">
          <a:blip r:embed="rId2"/>
          <a:srcRect r="22045"/>
          <a:stretch/>
        </p:blipFill>
        <p:spPr>
          <a:xfrm>
            <a:off x="1" y="796803"/>
            <a:ext cx="8186738" cy="5846885"/>
          </a:xfrm>
          <a:prstGeom prst="rect">
            <a:avLst/>
          </a:prstGeom>
        </p:spPr>
      </p:pic>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4308F0F7-BCBE-594F-B203-4BF0EC2E74FF}"/>
                  </a:ext>
                </a:extLst>
              </p:cNvPr>
              <p:cNvSpPr/>
              <p:nvPr/>
            </p:nvSpPr>
            <p:spPr>
              <a:xfrm>
                <a:off x="9158109" y="3409634"/>
                <a:ext cx="2687467" cy="79585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eqArr>
                        <m:eqArrPr>
                          <m:ctrlPr>
                            <a:rPr lang="en-US" i="1" smtClean="0">
                              <a:latin typeface="Cambria Math" panose="02040503050406030204" pitchFamily="18" charset="0"/>
                            </a:rPr>
                          </m:ctrlPr>
                        </m:eqArrPr>
                        <m:e>
                          <m:r>
                            <a:rPr lang="en-US">
                              <a:latin typeface="Cambria Math" panose="02040503050406030204" pitchFamily="18" charset="0"/>
                            </a:rPr>
                            <m:t>&amp;</m:t>
                          </m:r>
                          <m:sSub>
                            <m:sSubPr>
                              <m:ctrlPr>
                                <a:rPr lang="en-US" i="1">
                                  <a:latin typeface="Cambria Math" panose="02040503050406030204" pitchFamily="18" charset="0"/>
                                </a:rPr>
                              </m:ctrlPr>
                            </m:sSubPr>
                            <m:e>
                              <m:r>
                                <a:rPr lang="en-US" i="1">
                                  <a:latin typeface="Cambria Math" panose="02040503050406030204" pitchFamily="18" charset="0"/>
                                </a:rPr>
                                <m:t>𝐺</m:t>
                              </m:r>
                            </m:e>
                            <m:sub>
                              <m:r>
                                <a:rPr lang="en-US" i="1">
                                  <a:latin typeface="Cambria Math" panose="02040503050406030204" pitchFamily="18" charset="0"/>
                                </a:rPr>
                                <m:t>𝑚</m:t>
                              </m:r>
                            </m:sub>
                          </m:sSub>
                          <m:r>
                            <a:rPr lang="en-US" i="0">
                              <a:latin typeface="Cambria Math" panose="02040503050406030204" pitchFamily="18" charset="0"/>
                            </a:rPr>
                            <m:t>=</m:t>
                          </m:r>
                          <m:nary>
                            <m:naryPr>
                              <m:chr m:val="∑"/>
                              <m:limLoc m:val="undOvr"/>
                              <m:supHide m:val="on"/>
                              <m:ctrlPr>
                                <a:rPr lang="en-US" i="1" smtClean="0">
                                  <a:latin typeface="Cambria Math" panose="02040503050406030204" pitchFamily="18" charset="0"/>
                                </a:rPr>
                              </m:ctrlPr>
                            </m:naryPr>
                            <m:sub>
                              <m:r>
                                <a:rPr lang="en-US" i="1">
                                  <a:latin typeface="Cambria Math" panose="02040503050406030204" pitchFamily="18" charset="0"/>
                                </a:rPr>
                                <m:t>𝑗</m:t>
                              </m:r>
                            </m:sub>
                            <m:sup/>
                            <m:e>
                              <m:d>
                                <m:dPr>
                                  <m:begChr m:val="|"/>
                                  <m:endChr m:val="|"/>
                                  <m:ctrlPr>
                                    <a:rPr lang="en-US" i="1">
                                      <a:latin typeface="Cambria Math" panose="02040503050406030204" pitchFamily="18" charset="0"/>
                                    </a:rPr>
                                  </m:ctrlPr>
                                </m:dPr>
                                <m:e>
                                  <m:r>
                                    <a:rPr lang="en-US" i="1">
                                      <a:latin typeface="Cambria Math" panose="02040503050406030204" pitchFamily="18" charset="0"/>
                                    </a:rPr>
                                    <m:t>𝑔</m:t>
                                  </m:r>
                                  <m:d>
                                    <m:dPr>
                                      <m:ctrlPr>
                                        <a:rPr lang="en-US" i="1">
                                          <a:latin typeface="Cambria Math" panose="02040503050406030204" pitchFamily="18" charset="0"/>
                                        </a:rPr>
                                      </m:ctrlPr>
                                    </m:dPr>
                                    <m:e>
                                      <m:r>
                                        <a:rPr lang="en-US" i="1">
                                          <a:latin typeface="Cambria Math" panose="02040503050406030204" pitchFamily="18" charset="0"/>
                                        </a:rPr>
                                        <m:t>𝑚</m:t>
                                      </m:r>
                                    </m:e>
                                    <m:e>
                                      <m:r>
                                        <a:rPr lang="en-US" i="1">
                                          <a:latin typeface="Cambria Math" panose="02040503050406030204" pitchFamily="18" charset="0"/>
                                        </a:rPr>
                                        <m:t>𝑗</m:t>
                                      </m:r>
                                    </m:e>
                                  </m:d>
                                  <m:r>
                                    <a:rPr lang="en-US" i="0">
                                      <a:latin typeface="Cambria Math" panose="02040503050406030204" pitchFamily="18" charset="0"/>
                                    </a:rPr>
                                    <m:t>−</m:t>
                                  </m:r>
                                  <m:r>
                                    <a:rPr lang="en-US" i="1">
                                      <a:latin typeface="Cambria Math" panose="02040503050406030204" pitchFamily="18" charset="0"/>
                                    </a:rPr>
                                    <m:t>𝑔</m:t>
                                  </m:r>
                                  <m:d>
                                    <m:dPr>
                                      <m:ctrlPr>
                                        <a:rPr lang="en-US" i="1">
                                          <a:latin typeface="Cambria Math" panose="02040503050406030204" pitchFamily="18" charset="0"/>
                                        </a:rPr>
                                      </m:ctrlPr>
                                    </m:dPr>
                                    <m:e>
                                      <m:r>
                                        <a:rPr lang="en-US" i="1">
                                          <a:latin typeface="Cambria Math" panose="02040503050406030204" pitchFamily="18" charset="0"/>
                                        </a:rPr>
                                        <m:t>𝑗</m:t>
                                      </m:r>
                                    </m:e>
                                  </m:d>
                                </m:e>
                              </m:d>
                            </m:e>
                          </m:nary>
                          <m:r>
                            <a:rPr lang="en-US" i="0">
                              <a:latin typeface="Cambria Math" panose="02040503050406030204" pitchFamily="18" charset="0"/>
                            </a:rPr>
                            <m:t>#</m:t>
                          </m:r>
                        </m:e>
                      </m:eqArr>
                    </m:oMath>
                  </m:oMathPara>
                </a14:m>
                <a:endParaRPr lang="en-US" dirty="0"/>
              </a:p>
            </p:txBody>
          </p:sp>
        </mc:Choice>
        <mc:Fallback xmlns="">
          <p:sp>
            <p:nvSpPr>
              <p:cNvPr id="7" name="Rectangle 6">
                <a:extLst>
                  <a:ext uri="{FF2B5EF4-FFF2-40B4-BE49-F238E27FC236}">
                    <a16:creationId xmlns:a16="http://schemas.microsoft.com/office/drawing/2014/main" id="{4308F0F7-BCBE-594F-B203-4BF0EC2E74FF}"/>
                  </a:ext>
                </a:extLst>
              </p:cNvPr>
              <p:cNvSpPr>
                <a:spLocks noRot="1" noChangeAspect="1" noMove="1" noResize="1" noEditPoints="1" noAdjustHandles="1" noChangeArrowheads="1" noChangeShapeType="1" noTextEdit="1"/>
              </p:cNvSpPr>
              <p:nvPr/>
            </p:nvSpPr>
            <p:spPr>
              <a:xfrm>
                <a:off x="9158109" y="3409634"/>
                <a:ext cx="2687467" cy="795859"/>
              </a:xfrm>
              <a:prstGeom prst="rect">
                <a:avLst/>
              </a:prstGeom>
              <a:blipFill>
                <a:blip r:embed="rId3"/>
                <a:stretch>
                  <a:fillRect l="-5164" t="-114063" b="-157813"/>
                </a:stretch>
              </a:blipFill>
            </p:spPr>
            <p:txBody>
              <a:bodyPr/>
              <a:lstStyle/>
              <a:p>
                <a:r>
                  <a:rPr lang="en-US">
                    <a:noFill/>
                  </a:rPr>
                  <a:t> </a:t>
                </a:r>
              </a:p>
            </p:txBody>
          </p:sp>
        </mc:Fallback>
      </mc:AlternateContent>
      <p:sp>
        <p:nvSpPr>
          <p:cNvPr id="8" name="Left Arrow 7">
            <a:extLst>
              <a:ext uri="{FF2B5EF4-FFF2-40B4-BE49-F238E27FC236}">
                <a16:creationId xmlns:a16="http://schemas.microsoft.com/office/drawing/2014/main" id="{E031987F-198D-A44E-B0F6-6C2CC82481D3}"/>
              </a:ext>
            </a:extLst>
          </p:cNvPr>
          <p:cNvSpPr/>
          <p:nvPr/>
        </p:nvSpPr>
        <p:spPr>
          <a:xfrm rot="16200000">
            <a:off x="8222034" y="1313791"/>
            <a:ext cx="629138" cy="495215"/>
          </a:xfrm>
          <a:prstGeom prst="leftArrow">
            <a:avLst/>
          </a:prstGeom>
          <a:solidFill>
            <a:srgbClr val="FF0000"/>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9438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xit" presetSubtype="0" fill="hold" grpId="0" nodeType="withEffect">
                                  <p:stCondLst>
                                    <p:cond delay="0"/>
                                  </p:stCondLst>
                                  <p:childTnLst>
                                    <p:animEffect transition="out" filter="dissolve">
                                      <p:cBhvr>
                                        <p:cTn id="9" dur="500"/>
                                        <p:tgtEl>
                                          <p:spTgt spid="7"/>
                                        </p:tgtEl>
                                      </p:cBhvr>
                                    </p:animEffect>
                                    <p:set>
                                      <p:cBhvr>
                                        <p:cTn id="10" dur="1" fill="hold">
                                          <p:stCondLst>
                                            <p:cond delay="499"/>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387D7-2898-174A-BADA-A8CE727B24BD}"/>
              </a:ext>
            </a:extLst>
          </p:cNvPr>
          <p:cNvSpPr>
            <a:spLocks noGrp="1"/>
          </p:cNvSpPr>
          <p:nvPr>
            <p:ph type="title"/>
          </p:nvPr>
        </p:nvSpPr>
        <p:spPr>
          <a:xfrm>
            <a:off x="0" y="7421"/>
            <a:ext cx="12192000" cy="964019"/>
          </a:xfrm>
        </p:spPr>
        <p:txBody>
          <a:bodyPr>
            <a:normAutofit/>
          </a:bodyPr>
          <a:lstStyle/>
          <a:p>
            <a:pPr algn="ctr"/>
            <a:r>
              <a:rPr lang="en-US" sz="5333" dirty="0">
                <a:latin typeface="American Typewriter" panose="02090604020004020304" pitchFamily="18" charset="77"/>
              </a:rPr>
              <a:t>Influence Scores: Nodes</a:t>
            </a:r>
          </a:p>
        </p:txBody>
      </p:sp>
      <p:pic>
        <p:nvPicPr>
          <p:cNvPr id="5" name="Picture 4">
            <a:extLst>
              <a:ext uri="{FF2B5EF4-FFF2-40B4-BE49-F238E27FC236}">
                <a16:creationId xmlns:a16="http://schemas.microsoft.com/office/drawing/2014/main" id="{F46FDE89-EF2C-3F4C-8281-96E2B841557D}"/>
              </a:ext>
            </a:extLst>
          </p:cNvPr>
          <p:cNvPicPr>
            <a:picLocks noChangeAspect="1"/>
          </p:cNvPicPr>
          <p:nvPr/>
        </p:nvPicPr>
        <p:blipFill rotWithShape="1">
          <a:blip r:embed="rId2"/>
          <a:srcRect b="9286"/>
          <a:stretch/>
        </p:blipFill>
        <p:spPr>
          <a:xfrm>
            <a:off x="160373" y="753941"/>
            <a:ext cx="9955177" cy="5842145"/>
          </a:xfrm>
          <a:prstGeom prst="rect">
            <a:avLst/>
          </a:prstGeom>
        </p:spPr>
      </p:pic>
    </p:spTree>
    <p:extLst>
      <p:ext uri="{BB962C8B-B14F-4D97-AF65-F5344CB8AC3E}">
        <p14:creationId xmlns:p14="http://schemas.microsoft.com/office/powerpoint/2010/main" val="40304416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387D7-2898-174A-BADA-A8CE727B24BD}"/>
              </a:ext>
            </a:extLst>
          </p:cNvPr>
          <p:cNvSpPr>
            <a:spLocks noGrp="1"/>
          </p:cNvSpPr>
          <p:nvPr>
            <p:ph type="title"/>
          </p:nvPr>
        </p:nvSpPr>
        <p:spPr>
          <a:xfrm>
            <a:off x="0" y="110291"/>
            <a:ext cx="6886575" cy="964019"/>
          </a:xfrm>
        </p:spPr>
        <p:txBody>
          <a:bodyPr>
            <a:normAutofit/>
          </a:bodyPr>
          <a:lstStyle/>
          <a:p>
            <a:pPr algn="ctr"/>
            <a:r>
              <a:rPr lang="en-US" sz="5333" dirty="0">
                <a:latin typeface="American Typewriter" panose="02090604020004020304" pitchFamily="18" charset="77"/>
              </a:rPr>
              <a:t>Visualization Tools</a:t>
            </a:r>
          </a:p>
        </p:txBody>
      </p:sp>
      <p:pic>
        <p:nvPicPr>
          <p:cNvPr id="4" name="Picture 3">
            <a:extLst>
              <a:ext uri="{FF2B5EF4-FFF2-40B4-BE49-F238E27FC236}">
                <a16:creationId xmlns:a16="http://schemas.microsoft.com/office/drawing/2014/main" id="{3087AFE8-7B37-D74E-8369-DC4A4A0F9BFD}"/>
              </a:ext>
            </a:extLst>
          </p:cNvPr>
          <p:cNvPicPr>
            <a:picLocks noChangeAspect="1"/>
          </p:cNvPicPr>
          <p:nvPr/>
        </p:nvPicPr>
        <p:blipFill>
          <a:blip r:embed="rId2"/>
          <a:stretch>
            <a:fillRect/>
          </a:stretch>
        </p:blipFill>
        <p:spPr>
          <a:xfrm>
            <a:off x="285432" y="1145735"/>
            <a:ext cx="5109430" cy="2554715"/>
          </a:xfrm>
          <a:prstGeom prst="rect">
            <a:avLst/>
          </a:prstGeom>
        </p:spPr>
      </p:pic>
      <p:pic>
        <p:nvPicPr>
          <p:cNvPr id="5" name="Picture 4">
            <a:extLst>
              <a:ext uri="{FF2B5EF4-FFF2-40B4-BE49-F238E27FC236}">
                <a16:creationId xmlns:a16="http://schemas.microsoft.com/office/drawing/2014/main" id="{F307C049-E16B-F84A-BF95-23C6CC6FB427}"/>
              </a:ext>
            </a:extLst>
          </p:cNvPr>
          <p:cNvPicPr>
            <a:picLocks noChangeAspect="1"/>
          </p:cNvPicPr>
          <p:nvPr/>
        </p:nvPicPr>
        <p:blipFill>
          <a:blip r:embed="rId3"/>
          <a:stretch>
            <a:fillRect/>
          </a:stretch>
        </p:blipFill>
        <p:spPr>
          <a:xfrm>
            <a:off x="1146711" y="4103615"/>
            <a:ext cx="3396713" cy="1914925"/>
          </a:xfrm>
          <a:prstGeom prst="rect">
            <a:avLst/>
          </a:prstGeom>
        </p:spPr>
      </p:pic>
      <p:pic>
        <p:nvPicPr>
          <p:cNvPr id="6" name="Picture 5">
            <a:extLst>
              <a:ext uri="{FF2B5EF4-FFF2-40B4-BE49-F238E27FC236}">
                <a16:creationId xmlns:a16="http://schemas.microsoft.com/office/drawing/2014/main" id="{F8BED068-ED0D-1943-AF60-D887969514DA}"/>
              </a:ext>
            </a:extLst>
          </p:cNvPr>
          <p:cNvPicPr>
            <a:picLocks noChangeAspect="1"/>
          </p:cNvPicPr>
          <p:nvPr/>
        </p:nvPicPr>
        <p:blipFill rotWithShape="1">
          <a:blip r:embed="rId4"/>
          <a:srcRect l="18198" t="8105" r="25201" b="6644"/>
          <a:stretch/>
        </p:blipFill>
        <p:spPr bwMode="auto">
          <a:xfrm>
            <a:off x="6709317" y="2970236"/>
            <a:ext cx="5220746" cy="3887764"/>
          </a:xfrm>
          <a:prstGeom prst="rect">
            <a:avLst/>
          </a:prstGeom>
          <a:ln>
            <a:noFill/>
          </a:ln>
          <a:extLst>
            <a:ext uri="{53640926-AAD7-44d8-BBD7-CCE9431645EC}">
              <a14:shadowObscured xmlns="" xmlns:a14="http://schemas.microsoft.com/office/drawing/2010/main"/>
            </a:ext>
          </a:extLst>
        </p:spPr>
      </p:pic>
      <p:sp>
        <p:nvSpPr>
          <p:cNvPr id="7" name="Title 1">
            <a:extLst>
              <a:ext uri="{FF2B5EF4-FFF2-40B4-BE49-F238E27FC236}">
                <a16:creationId xmlns:a16="http://schemas.microsoft.com/office/drawing/2014/main" id="{9DE3E205-3A91-C946-8D4B-1C38F3F59CAC}"/>
              </a:ext>
            </a:extLst>
          </p:cNvPr>
          <p:cNvSpPr txBox="1">
            <a:spLocks/>
          </p:cNvSpPr>
          <p:nvPr/>
        </p:nvSpPr>
        <p:spPr>
          <a:xfrm>
            <a:off x="6709317" y="1074310"/>
            <a:ext cx="5635083" cy="189592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333" dirty="0" err="1">
                <a:latin typeface="American Typewriter" panose="02090604020004020304" pitchFamily="18" charset="77"/>
              </a:rPr>
              <a:t>HiForT</a:t>
            </a:r>
            <a:endParaRPr lang="en-US" sz="5333" dirty="0">
              <a:latin typeface="American Typewriter" panose="02090604020004020304" pitchFamily="18" charset="77"/>
            </a:endParaRPr>
          </a:p>
          <a:p>
            <a:pPr algn="ctr"/>
            <a:r>
              <a:rPr lang="en-US" sz="5400" u="sng" dirty="0">
                <a:solidFill>
                  <a:srgbClr val="000000"/>
                </a:solidFill>
              </a:rPr>
              <a:t>Hi</a:t>
            </a:r>
            <a:r>
              <a:rPr lang="en-US" sz="5400" dirty="0">
                <a:solidFill>
                  <a:srgbClr val="000000"/>
                </a:solidFill>
              </a:rPr>
              <a:t>erarchical </a:t>
            </a:r>
            <a:r>
              <a:rPr lang="en-US" sz="5400" u="sng" dirty="0">
                <a:solidFill>
                  <a:srgbClr val="000000"/>
                </a:solidFill>
              </a:rPr>
              <a:t>For</a:t>
            </a:r>
            <a:r>
              <a:rPr lang="en-US" sz="5400" dirty="0">
                <a:solidFill>
                  <a:srgbClr val="000000"/>
                </a:solidFill>
              </a:rPr>
              <a:t>ce layout </a:t>
            </a:r>
            <a:r>
              <a:rPr lang="en-US" sz="5400" u="sng" dirty="0">
                <a:solidFill>
                  <a:srgbClr val="000000"/>
                </a:solidFill>
              </a:rPr>
              <a:t>T</a:t>
            </a:r>
            <a:r>
              <a:rPr lang="en-US" sz="5400" dirty="0">
                <a:solidFill>
                  <a:srgbClr val="000000"/>
                </a:solidFill>
              </a:rPr>
              <a:t>ree</a:t>
            </a:r>
            <a:endParaRPr lang="en-US" sz="5333" dirty="0">
              <a:latin typeface="American Typewriter" panose="02090604020004020304" pitchFamily="18" charset="77"/>
            </a:endParaRPr>
          </a:p>
        </p:txBody>
      </p:sp>
    </p:spTree>
    <p:extLst>
      <p:ext uri="{BB962C8B-B14F-4D97-AF65-F5344CB8AC3E}">
        <p14:creationId xmlns:p14="http://schemas.microsoft.com/office/powerpoint/2010/main" val="19333858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387D7-2898-174A-BADA-A8CE727B24BD}"/>
              </a:ext>
            </a:extLst>
          </p:cNvPr>
          <p:cNvSpPr>
            <a:spLocks noGrp="1"/>
          </p:cNvSpPr>
          <p:nvPr>
            <p:ph type="title"/>
          </p:nvPr>
        </p:nvSpPr>
        <p:spPr>
          <a:xfrm>
            <a:off x="0" y="1"/>
            <a:ext cx="12192000" cy="964019"/>
          </a:xfrm>
        </p:spPr>
        <p:txBody>
          <a:bodyPr>
            <a:normAutofit/>
          </a:bodyPr>
          <a:lstStyle/>
          <a:p>
            <a:pPr algn="ctr"/>
            <a:r>
              <a:rPr lang="en-US" sz="5333" dirty="0">
                <a:latin typeface="American Typewriter" panose="02090604020004020304" pitchFamily="18" charset="77"/>
              </a:rPr>
              <a:t>What about the ecology?</a:t>
            </a:r>
          </a:p>
        </p:txBody>
      </p:sp>
      <p:sp>
        <p:nvSpPr>
          <p:cNvPr id="3" name="Content Placeholder 2">
            <a:extLst>
              <a:ext uri="{FF2B5EF4-FFF2-40B4-BE49-F238E27FC236}">
                <a16:creationId xmlns:a16="http://schemas.microsoft.com/office/drawing/2014/main" id="{786A4DEC-22CA-BF4B-B40B-52F6E8A3F968}"/>
              </a:ext>
            </a:extLst>
          </p:cNvPr>
          <p:cNvSpPr>
            <a:spLocks noGrp="1"/>
          </p:cNvSpPr>
          <p:nvPr>
            <p:ph idx="1"/>
          </p:nvPr>
        </p:nvSpPr>
        <p:spPr>
          <a:xfrm>
            <a:off x="70266" y="723006"/>
            <a:ext cx="6755495" cy="4995588"/>
          </a:xfrm>
        </p:spPr>
        <p:txBody>
          <a:bodyPr/>
          <a:lstStyle/>
          <a:p>
            <a:r>
              <a:rPr lang="en-US" dirty="0"/>
              <a:t>Turn to metabolic modeling to predict metabolic cross-feeding: Metabolic Influence Network (MIN)</a:t>
            </a:r>
          </a:p>
          <a:p>
            <a:r>
              <a:rPr lang="en-US" dirty="0"/>
              <a:t>Which species are ecological drivers?</a:t>
            </a:r>
          </a:p>
        </p:txBody>
      </p:sp>
      <p:grpSp>
        <p:nvGrpSpPr>
          <p:cNvPr id="42" name="Group 41">
            <a:extLst>
              <a:ext uri="{FF2B5EF4-FFF2-40B4-BE49-F238E27FC236}">
                <a16:creationId xmlns:a16="http://schemas.microsoft.com/office/drawing/2014/main" id="{C6D43854-261C-BE4C-8A91-933F9DA3C331}"/>
              </a:ext>
            </a:extLst>
          </p:cNvPr>
          <p:cNvGrpSpPr/>
          <p:nvPr/>
        </p:nvGrpSpPr>
        <p:grpSpPr>
          <a:xfrm>
            <a:off x="2098165" y="805358"/>
            <a:ext cx="10091480" cy="6009230"/>
            <a:chOff x="1573624" y="604018"/>
            <a:chExt cx="7568610" cy="4506923"/>
          </a:xfrm>
        </p:grpSpPr>
        <p:pic>
          <p:nvPicPr>
            <p:cNvPr id="10" name="Content Placeholder 4">
              <a:extLst>
                <a:ext uri="{FF2B5EF4-FFF2-40B4-BE49-F238E27FC236}">
                  <a16:creationId xmlns:a16="http://schemas.microsoft.com/office/drawing/2014/main" id="{C20111FB-B816-CC45-BAB1-105E733E07E2}"/>
                </a:ext>
              </a:extLst>
            </p:cNvPr>
            <p:cNvPicPr>
              <a:picLocks noChangeAspect="1"/>
            </p:cNvPicPr>
            <p:nvPr/>
          </p:nvPicPr>
          <p:blipFill>
            <a:blip r:embed="rId2" cstate="screen">
              <a:extLst>
                <a:ext uri="{28A0092B-C50C-407E-A947-70E740481C1C}">
                  <a14:useLocalDpi xmlns:a14="http://schemas.microsoft.com/office/drawing/2010/main"/>
                </a:ext>
              </a:extLst>
            </a:blip>
            <a:srcRect l="-8721" r="-8721"/>
            <a:stretch>
              <a:fillRect/>
            </a:stretch>
          </p:blipFill>
          <p:spPr>
            <a:xfrm>
              <a:off x="4895500" y="604018"/>
              <a:ext cx="2190435" cy="1236565"/>
            </a:xfrm>
            <a:prstGeom prst="rect">
              <a:avLst/>
            </a:prstGeom>
          </p:spPr>
        </p:pic>
        <p:pic>
          <p:nvPicPr>
            <p:cNvPr id="7" name="Picture 6">
              <a:extLst>
                <a:ext uri="{FF2B5EF4-FFF2-40B4-BE49-F238E27FC236}">
                  <a16:creationId xmlns:a16="http://schemas.microsoft.com/office/drawing/2014/main" id="{83729BEA-2708-5F48-AF41-A880BDCBFBA9}"/>
                </a:ext>
              </a:extLst>
            </p:cNvPr>
            <p:cNvPicPr>
              <a:picLocks noChangeAspect="1"/>
            </p:cNvPicPr>
            <p:nvPr/>
          </p:nvPicPr>
          <p:blipFill rotWithShape="1">
            <a:blip r:embed="rId3"/>
            <a:srcRect l="2" t="1" r="19959" b="-4054"/>
            <a:stretch/>
          </p:blipFill>
          <p:spPr>
            <a:xfrm>
              <a:off x="6133905" y="2380856"/>
              <a:ext cx="2265816" cy="341511"/>
            </a:xfrm>
            <a:prstGeom prst="rect">
              <a:avLst/>
            </a:prstGeom>
          </p:spPr>
        </p:pic>
        <p:sp>
          <p:nvSpPr>
            <p:cNvPr id="8" name="TextBox 7">
              <a:extLst>
                <a:ext uri="{FF2B5EF4-FFF2-40B4-BE49-F238E27FC236}">
                  <a16:creationId xmlns:a16="http://schemas.microsoft.com/office/drawing/2014/main" id="{D3FC50C1-B182-234C-88FD-87124C5FFAEB}"/>
                </a:ext>
              </a:extLst>
            </p:cNvPr>
            <p:cNvSpPr txBox="1"/>
            <p:nvPr/>
          </p:nvSpPr>
          <p:spPr>
            <a:xfrm>
              <a:off x="5227326" y="2356089"/>
              <a:ext cx="869276" cy="377075"/>
            </a:xfrm>
            <a:prstGeom prst="rect">
              <a:avLst/>
            </a:prstGeom>
            <a:noFill/>
          </p:spPr>
          <p:txBody>
            <a:bodyPr wrap="none" rtlCol="0">
              <a:spAutoFit/>
            </a:bodyPr>
            <a:lstStyle/>
            <a:p>
              <a:r>
                <a:rPr lang="en-US" sz="2667" b="1" dirty="0">
                  <a:solidFill>
                    <a:schemeClr val="accent1">
                      <a:lumMod val="75000"/>
                    </a:schemeClr>
                  </a:solidFill>
                </a:rPr>
                <a:t>PATRIC</a:t>
              </a:r>
            </a:p>
          </p:txBody>
        </p:sp>
        <p:sp>
          <p:nvSpPr>
            <p:cNvPr id="9" name="TextBox 8">
              <a:extLst>
                <a:ext uri="{FF2B5EF4-FFF2-40B4-BE49-F238E27FC236}">
                  <a16:creationId xmlns:a16="http://schemas.microsoft.com/office/drawing/2014/main" id="{6D879215-CF45-804F-89C0-5C91955D4D4F}"/>
                </a:ext>
              </a:extLst>
            </p:cNvPr>
            <p:cNvSpPr txBox="1"/>
            <p:nvPr/>
          </p:nvSpPr>
          <p:spPr>
            <a:xfrm>
              <a:off x="6618484" y="991185"/>
              <a:ext cx="1758257" cy="346249"/>
            </a:xfrm>
            <a:prstGeom prst="rect">
              <a:avLst/>
            </a:prstGeom>
            <a:noFill/>
          </p:spPr>
          <p:txBody>
            <a:bodyPr wrap="square" rtlCol="0">
              <a:spAutoFit/>
            </a:bodyPr>
            <a:lstStyle/>
            <a:p>
              <a:pPr algn="ctr"/>
              <a:r>
                <a:rPr lang="en-US" sz="2400" b="1" dirty="0">
                  <a:latin typeface="Comic Sans MS" panose="030F0902030302020204" pitchFamily="66" charset="0"/>
                </a:rPr>
                <a:t>OTU profile</a:t>
              </a:r>
            </a:p>
          </p:txBody>
        </p:sp>
        <p:sp>
          <p:nvSpPr>
            <p:cNvPr id="11" name="Left Arrow 10">
              <a:extLst>
                <a:ext uri="{FF2B5EF4-FFF2-40B4-BE49-F238E27FC236}">
                  <a16:creationId xmlns:a16="http://schemas.microsoft.com/office/drawing/2014/main" id="{5C7223CF-5FB0-FA4D-A554-8A1DD8B0A049}"/>
                </a:ext>
              </a:extLst>
            </p:cNvPr>
            <p:cNvSpPr/>
            <p:nvPr/>
          </p:nvSpPr>
          <p:spPr>
            <a:xfrm rot="16200000">
              <a:off x="6845795" y="1605980"/>
              <a:ext cx="513207" cy="403962"/>
            </a:xfrm>
            <a:prstGeom prst="leftArrow">
              <a:avLst/>
            </a:prstGeom>
            <a:solidFill>
              <a:srgbClr val="FF0000"/>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2" name="TextBox 11">
              <a:extLst>
                <a:ext uri="{FF2B5EF4-FFF2-40B4-BE49-F238E27FC236}">
                  <a16:creationId xmlns:a16="http://schemas.microsoft.com/office/drawing/2014/main" id="{B9F7E322-1B69-F240-95EE-BD3D017052D4}"/>
                </a:ext>
              </a:extLst>
            </p:cNvPr>
            <p:cNvSpPr txBox="1"/>
            <p:nvPr/>
          </p:nvSpPr>
          <p:spPr>
            <a:xfrm>
              <a:off x="4954773" y="2062186"/>
              <a:ext cx="3811132" cy="346249"/>
            </a:xfrm>
            <a:prstGeom prst="rect">
              <a:avLst/>
            </a:prstGeom>
            <a:noFill/>
          </p:spPr>
          <p:txBody>
            <a:bodyPr wrap="square" rtlCol="0">
              <a:spAutoFit/>
            </a:bodyPr>
            <a:lstStyle/>
            <a:p>
              <a:pPr algn="ctr"/>
              <a:r>
                <a:rPr lang="en-US" sz="2400" b="1" dirty="0">
                  <a:latin typeface="Comic Sans MS" panose="030F0902030302020204" pitchFamily="66" charset="0"/>
                </a:rPr>
                <a:t>Representative Genomes/Models</a:t>
              </a:r>
            </a:p>
          </p:txBody>
        </p:sp>
        <p:pic>
          <p:nvPicPr>
            <p:cNvPr id="13" name="Picture 12" descr="Screen Shot 2017-08-09 at 11.39.14 PM.png">
              <a:extLst>
                <a:ext uri="{FF2B5EF4-FFF2-40B4-BE49-F238E27FC236}">
                  <a16:creationId xmlns:a16="http://schemas.microsoft.com/office/drawing/2014/main" id="{AAFF12B5-4F16-9E41-B28F-8CA586F3A4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06007" y="2722368"/>
              <a:ext cx="3093714" cy="284651"/>
            </a:xfrm>
            <a:prstGeom prst="rect">
              <a:avLst/>
            </a:prstGeom>
          </p:spPr>
        </p:pic>
        <p:sp>
          <p:nvSpPr>
            <p:cNvPr id="14" name="Left Arrow 13">
              <a:extLst>
                <a:ext uri="{FF2B5EF4-FFF2-40B4-BE49-F238E27FC236}">
                  <a16:creationId xmlns:a16="http://schemas.microsoft.com/office/drawing/2014/main" id="{6D8CB429-A5D4-3C4D-888D-BCDC704B8552}"/>
                </a:ext>
              </a:extLst>
            </p:cNvPr>
            <p:cNvSpPr/>
            <p:nvPr/>
          </p:nvSpPr>
          <p:spPr>
            <a:xfrm rot="16200000">
              <a:off x="6857749" y="3149715"/>
              <a:ext cx="513207" cy="403962"/>
            </a:xfrm>
            <a:prstGeom prst="leftArrow">
              <a:avLst/>
            </a:prstGeom>
            <a:solidFill>
              <a:srgbClr val="FF0000"/>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5" name="TextBox 14">
              <a:extLst>
                <a:ext uri="{FF2B5EF4-FFF2-40B4-BE49-F238E27FC236}">
                  <a16:creationId xmlns:a16="http://schemas.microsoft.com/office/drawing/2014/main" id="{19529847-F689-724A-8738-967688DD402E}"/>
                </a:ext>
              </a:extLst>
            </p:cNvPr>
            <p:cNvSpPr txBox="1"/>
            <p:nvPr/>
          </p:nvSpPr>
          <p:spPr>
            <a:xfrm>
              <a:off x="4887727" y="3570660"/>
              <a:ext cx="3931343" cy="346249"/>
            </a:xfrm>
            <a:prstGeom prst="rect">
              <a:avLst/>
            </a:prstGeom>
            <a:noFill/>
          </p:spPr>
          <p:txBody>
            <a:bodyPr wrap="square" rtlCol="0">
              <a:spAutoFit/>
            </a:bodyPr>
            <a:lstStyle/>
            <a:p>
              <a:pPr algn="ctr"/>
              <a:r>
                <a:rPr lang="en-US" sz="2400" b="1" dirty="0">
                  <a:latin typeface="Comic Sans MS" panose="030F0902030302020204" pitchFamily="66" charset="0"/>
                </a:rPr>
                <a:t>Community Metabolic Modeling</a:t>
              </a:r>
            </a:p>
          </p:txBody>
        </p:sp>
        <p:pic>
          <p:nvPicPr>
            <p:cNvPr id="38" name="Picture 37">
              <a:extLst>
                <a:ext uri="{FF2B5EF4-FFF2-40B4-BE49-F238E27FC236}">
                  <a16:creationId xmlns:a16="http://schemas.microsoft.com/office/drawing/2014/main" id="{39AB4A6F-95ED-E645-BA0E-610DD9E3136E}"/>
                </a:ext>
              </a:extLst>
            </p:cNvPr>
            <p:cNvPicPr/>
            <p:nvPr/>
          </p:nvPicPr>
          <p:blipFill rotWithShape="1">
            <a:blip r:embed="rId5" cstate="screen">
              <a:extLst>
                <a:ext uri="{28A0092B-C50C-407E-A947-70E740481C1C}">
                  <a14:useLocalDpi xmlns:a14="http://schemas.microsoft.com/office/drawing/2010/main"/>
                </a:ext>
              </a:extLst>
            </a:blip>
            <a:srcRect l="46768" t="11340" r="7019" b="13207"/>
            <a:stretch/>
          </p:blipFill>
          <p:spPr>
            <a:xfrm>
              <a:off x="5934678" y="4037230"/>
              <a:ext cx="1128353" cy="830428"/>
            </a:xfrm>
            <a:prstGeom prst="rect">
              <a:avLst/>
            </a:prstGeom>
          </p:spPr>
        </p:pic>
        <p:pic>
          <p:nvPicPr>
            <p:cNvPr id="39" name="Picture 38">
              <a:extLst>
                <a:ext uri="{FF2B5EF4-FFF2-40B4-BE49-F238E27FC236}">
                  <a16:creationId xmlns:a16="http://schemas.microsoft.com/office/drawing/2014/main" id="{A6099C3A-3365-6A4F-8AE1-C317A2A185C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118020" y="3935953"/>
              <a:ext cx="1064923" cy="931705"/>
            </a:xfrm>
            <a:prstGeom prst="rect">
              <a:avLst/>
            </a:prstGeom>
          </p:spPr>
        </p:pic>
        <p:sp>
          <p:nvSpPr>
            <p:cNvPr id="40" name="TextBox 39">
              <a:extLst>
                <a:ext uri="{FF2B5EF4-FFF2-40B4-BE49-F238E27FC236}">
                  <a16:creationId xmlns:a16="http://schemas.microsoft.com/office/drawing/2014/main" id="{8E728A39-1DA4-F348-A942-90A939704E24}"/>
                </a:ext>
              </a:extLst>
            </p:cNvPr>
            <p:cNvSpPr txBox="1"/>
            <p:nvPr/>
          </p:nvSpPr>
          <p:spPr>
            <a:xfrm>
              <a:off x="1573624" y="4903192"/>
              <a:ext cx="7568610" cy="207749"/>
            </a:xfrm>
            <a:prstGeom prst="rect">
              <a:avLst/>
            </a:prstGeom>
            <a:noFill/>
          </p:spPr>
          <p:txBody>
            <a:bodyPr wrap="square" rtlCol="0">
              <a:spAutoFit/>
            </a:bodyPr>
            <a:lstStyle/>
            <a:p>
              <a:pPr algn="r"/>
              <a:r>
                <a:rPr lang="en-US" sz="1200" dirty="0">
                  <a:solidFill>
                    <a:srgbClr val="000000"/>
                  </a:solidFill>
                  <a:latin typeface="Arial" panose="020B0604020202020204" pitchFamily="34" charset="0"/>
                  <a:cs typeface="Arial" panose="020B0604020202020204" pitchFamily="34" charset="0"/>
                </a:rPr>
                <a:t>H. Mendes-Soares et all., (2016) BMC Bioinformatics;  </a:t>
              </a:r>
              <a:r>
                <a:rPr lang="en-US" sz="1200" dirty="0">
                  <a:solidFill>
                    <a:prstClr val="black"/>
                  </a:solidFill>
                  <a:latin typeface="Arial" panose="020B0604020202020204" pitchFamily="34" charset="0"/>
                  <a:cs typeface="Arial" panose="020B0604020202020204" pitchFamily="34" charset="0"/>
                </a:rPr>
                <a:t>M. Benedict et al., (2014) PLOS </a:t>
              </a:r>
              <a:r>
                <a:rPr lang="en-US" sz="1200" dirty="0" err="1">
                  <a:solidFill>
                    <a:prstClr val="black"/>
                  </a:solidFill>
                  <a:latin typeface="Arial" panose="020B0604020202020204" pitchFamily="34" charset="0"/>
                  <a:cs typeface="Arial" panose="020B0604020202020204" pitchFamily="34" charset="0"/>
                </a:rPr>
                <a:t>CompBio</a:t>
              </a:r>
              <a:r>
                <a:rPr lang="en-US" sz="1200" dirty="0">
                  <a:solidFill>
                    <a:prstClr val="black"/>
                  </a:solidFill>
                  <a:latin typeface="Arial" panose="020B0604020202020204" pitchFamily="34" charset="0"/>
                  <a:cs typeface="Arial" panose="020B0604020202020204" pitchFamily="34" charset="0"/>
                </a:rPr>
                <a:t>; Sung et al., (2017) Nat. Comm. </a:t>
              </a:r>
            </a:p>
          </p:txBody>
        </p:sp>
      </p:grpSp>
      <p:pic>
        <p:nvPicPr>
          <p:cNvPr id="45" name="Graphic 13">
            <a:extLst>
              <a:ext uri="{FF2B5EF4-FFF2-40B4-BE49-F238E27FC236}">
                <a16:creationId xmlns:a16="http://schemas.microsoft.com/office/drawing/2014/main" id="{6112317D-7413-984A-88AB-74FFEFE8DEA1}"/>
              </a:ext>
            </a:extLst>
          </p:cNvPr>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1335" r="11747"/>
          <a:stretch/>
        </p:blipFill>
        <p:spPr>
          <a:xfrm>
            <a:off x="5221483" y="744937"/>
            <a:ext cx="6887312" cy="4235027"/>
          </a:xfrm>
          <a:prstGeom prst="rect">
            <a:avLst/>
          </a:prstGeom>
        </p:spPr>
      </p:pic>
      <p:pic>
        <p:nvPicPr>
          <p:cNvPr id="41" name="Graphic 12">
            <a:extLst>
              <a:ext uri="{FF2B5EF4-FFF2-40B4-BE49-F238E27FC236}">
                <a16:creationId xmlns:a16="http://schemas.microsoft.com/office/drawing/2014/main" id="{D58E1F15-9C10-C246-B7D1-4D77DEAD3B3E}"/>
              </a:ext>
            </a:extLst>
          </p:cNvPr>
          <p:cNvPicPr/>
          <p:nvPr/>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2956" r="23081"/>
          <a:stretch/>
        </p:blipFill>
        <p:spPr>
          <a:xfrm>
            <a:off x="-10" y="2466746"/>
            <a:ext cx="6768657" cy="4391255"/>
          </a:xfrm>
          <a:prstGeom prst="rect">
            <a:avLst/>
          </a:prstGeom>
        </p:spPr>
      </p:pic>
      <p:sp>
        <p:nvSpPr>
          <p:cNvPr id="43" name="TextBox 42">
            <a:extLst>
              <a:ext uri="{FF2B5EF4-FFF2-40B4-BE49-F238E27FC236}">
                <a16:creationId xmlns:a16="http://schemas.microsoft.com/office/drawing/2014/main" id="{AA886D24-36E1-CE42-A424-9DD492694433}"/>
              </a:ext>
            </a:extLst>
          </p:cNvPr>
          <p:cNvSpPr txBox="1"/>
          <p:nvPr/>
        </p:nvSpPr>
        <p:spPr>
          <a:xfrm>
            <a:off x="1" y="5699351"/>
            <a:ext cx="3983665" cy="420564"/>
          </a:xfrm>
          <a:prstGeom prst="rect">
            <a:avLst/>
          </a:prstGeom>
          <a:noFill/>
        </p:spPr>
        <p:txBody>
          <a:bodyPr wrap="square" rtlCol="0">
            <a:spAutoFit/>
          </a:bodyPr>
          <a:lstStyle/>
          <a:p>
            <a:r>
              <a:rPr lang="en-US" sz="2133" b="1" dirty="0">
                <a:latin typeface="Comic Sans MS" panose="030F0902030302020204" pitchFamily="66" charset="0"/>
              </a:rPr>
              <a:t>Not Fuso!</a:t>
            </a:r>
          </a:p>
        </p:txBody>
      </p:sp>
      <p:sp>
        <p:nvSpPr>
          <p:cNvPr id="44" name="TextBox 43">
            <a:extLst>
              <a:ext uri="{FF2B5EF4-FFF2-40B4-BE49-F238E27FC236}">
                <a16:creationId xmlns:a16="http://schemas.microsoft.com/office/drawing/2014/main" id="{2955571D-7759-AC43-A419-E4894B6A9ADC}"/>
              </a:ext>
            </a:extLst>
          </p:cNvPr>
          <p:cNvSpPr txBox="1"/>
          <p:nvPr/>
        </p:nvSpPr>
        <p:spPr>
          <a:xfrm>
            <a:off x="-10" y="6123833"/>
            <a:ext cx="3983665" cy="748795"/>
          </a:xfrm>
          <a:prstGeom prst="rect">
            <a:avLst/>
          </a:prstGeom>
          <a:noFill/>
        </p:spPr>
        <p:txBody>
          <a:bodyPr wrap="square" rtlCol="0">
            <a:spAutoFit/>
          </a:bodyPr>
          <a:lstStyle/>
          <a:p>
            <a:r>
              <a:rPr lang="en-US" sz="2133" b="1" dirty="0">
                <a:latin typeface="Comic Sans MS" panose="030F0902030302020204" pitchFamily="66" charset="0"/>
              </a:rPr>
              <a:t>Primary Fermenters</a:t>
            </a:r>
          </a:p>
          <a:p>
            <a:r>
              <a:rPr lang="en-US" sz="2133" b="1" dirty="0">
                <a:latin typeface="Comic Sans MS" panose="030F0902030302020204" pitchFamily="66" charset="0"/>
              </a:rPr>
              <a:t>Opportunistic Infections</a:t>
            </a:r>
          </a:p>
        </p:txBody>
      </p:sp>
      <p:sp>
        <p:nvSpPr>
          <p:cNvPr id="46" name="TextBox 45">
            <a:extLst>
              <a:ext uri="{FF2B5EF4-FFF2-40B4-BE49-F238E27FC236}">
                <a16:creationId xmlns:a16="http://schemas.microsoft.com/office/drawing/2014/main" id="{5229A2E5-C7BD-7641-8CDC-E5BE35C4E731}"/>
              </a:ext>
            </a:extLst>
          </p:cNvPr>
          <p:cNvSpPr txBox="1"/>
          <p:nvPr/>
        </p:nvSpPr>
        <p:spPr>
          <a:xfrm>
            <a:off x="-11" y="2686864"/>
            <a:ext cx="1833697" cy="748795"/>
          </a:xfrm>
          <a:prstGeom prst="rect">
            <a:avLst/>
          </a:prstGeom>
          <a:noFill/>
        </p:spPr>
        <p:txBody>
          <a:bodyPr wrap="square" rtlCol="0">
            <a:spAutoFit/>
          </a:bodyPr>
          <a:lstStyle/>
          <a:p>
            <a:r>
              <a:rPr lang="en-US" sz="2133" b="1" dirty="0" err="1">
                <a:latin typeface="Comic Sans MS" panose="030F0902030302020204" pitchFamily="66" charset="0"/>
              </a:rPr>
              <a:t>dMMR</a:t>
            </a:r>
            <a:r>
              <a:rPr lang="en-US" sz="2133" b="1" dirty="0">
                <a:latin typeface="Comic Sans MS" panose="030F0902030302020204" pitchFamily="66" charset="0"/>
              </a:rPr>
              <a:t> CRC MIN</a:t>
            </a:r>
          </a:p>
        </p:txBody>
      </p:sp>
      <p:sp>
        <p:nvSpPr>
          <p:cNvPr id="47" name="TextBox 46">
            <a:extLst>
              <a:ext uri="{FF2B5EF4-FFF2-40B4-BE49-F238E27FC236}">
                <a16:creationId xmlns:a16="http://schemas.microsoft.com/office/drawing/2014/main" id="{B92263B7-E1BA-CD4B-922B-D7E019280156}"/>
              </a:ext>
            </a:extLst>
          </p:cNvPr>
          <p:cNvSpPr txBox="1"/>
          <p:nvPr/>
        </p:nvSpPr>
        <p:spPr>
          <a:xfrm>
            <a:off x="5610485" y="735457"/>
            <a:ext cx="1833697" cy="748795"/>
          </a:xfrm>
          <a:prstGeom prst="rect">
            <a:avLst/>
          </a:prstGeom>
          <a:noFill/>
        </p:spPr>
        <p:txBody>
          <a:bodyPr wrap="square" rtlCol="0">
            <a:spAutoFit/>
          </a:bodyPr>
          <a:lstStyle/>
          <a:p>
            <a:r>
              <a:rPr lang="en-US" sz="2133" b="1" dirty="0" err="1">
                <a:latin typeface="Comic Sans MS" panose="030F0902030302020204" pitchFamily="66" charset="0"/>
              </a:rPr>
              <a:t>pMMR</a:t>
            </a:r>
            <a:r>
              <a:rPr lang="en-US" sz="2133" b="1" dirty="0">
                <a:latin typeface="Comic Sans MS" panose="030F0902030302020204" pitchFamily="66" charset="0"/>
              </a:rPr>
              <a:t> CRC MIN</a:t>
            </a:r>
          </a:p>
        </p:txBody>
      </p:sp>
      <p:sp>
        <p:nvSpPr>
          <p:cNvPr id="48" name="Left Arrow 47">
            <a:extLst>
              <a:ext uri="{FF2B5EF4-FFF2-40B4-BE49-F238E27FC236}">
                <a16:creationId xmlns:a16="http://schemas.microsoft.com/office/drawing/2014/main" id="{2FD1BECB-F9EF-A346-8FDD-7660DBE195B0}"/>
              </a:ext>
            </a:extLst>
          </p:cNvPr>
          <p:cNvSpPr/>
          <p:nvPr/>
        </p:nvSpPr>
        <p:spPr>
          <a:xfrm rot="8370291">
            <a:off x="8182409" y="4910696"/>
            <a:ext cx="435593" cy="349045"/>
          </a:xfrm>
          <a:prstGeom prst="leftArrow">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9" name="TextBox 48">
            <a:extLst>
              <a:ext uri="{FF2B5EF4-FFF2-40B4-BE49-F238E27FC236}">
                <a16:creationId xmlns:a16="http://schemas.microsoft.com/office/drawing/2014/main" id="{463C58F3-B263-3B4B-8BCC-8A7003B2D00A}"/>
              </a:ext>
            </a:extLst>
          </p:cNvPr>
          <p:cNvSpPr txBox="1"/>
          <p:nvPr/>
        </p:nvSpPr>
        <p:spPr>
          <a:xfrm>
            <a:off x="-12319" y="2629971"/>
            <a:ext cx="12192000" cy="1241237"/>
          </a:xfrm>
          <a:prstGeom prst="rect">
            <a:avLst/>
          </a:prstGeom>
          <a:solidFill>
            <a:srgbClr val="FFFFFF">
              <a:alpha val="75000"/>
            </a:srgbClr>
          </a:solidFill>
          <a:ln w="57150" cmpd="sng">
            <a:noFill/>
          </a:ln>
        </p:spPr>
        <p:txBody>
          <a:bodyPr wrap="square" rtlCol="0">
            <a:spAutoFit/>
          </a:bodyPr>
          <a:lstStyle/>
          <a:p>
            <a:pPr algn="ctr"/>
            <a:r>
              <a:rPr lang="en-US" sz="3733" b="1" i="1" dirty="0">
                <a:solidFill>
                  <a:srgbClr val="FF0000"/>
                </a:solidFill>
                <a:latin typeface="Chalkboard SE" panose="03050602040202020205" pitchFamily="66" charset="77"/>
              </a:rPr>
              <a:t>F. </a:t>
            </a:r>
            <a:r>
              <a:rPr lang="en-US" sz="3733" b="1" i="1" dirty="0" err="1">
                <a:solidFill>
                  <a:srgbClr val="FF0000"/>
                </a:solidFill>
                <a:latin typeface="Chalkboard SE" panose="03050602040202020205" pitchFamily="66" charset="77"/>
              </a:rPr>
              <a:t>nucleatum</a:t>
            </a:r>
            <a:r>
              <a:rPr lang="en-US" sz="3733" b="1" dirty="0">
                <a:solidFill>
                  <a:srgbClr val="FF0000"/>
                </a:solidFill>
                <a:latin typeface="Chalkboard SE" panose="03050602040202020205" pitchFamily="66" charset="77"/>
              </a:rPr>
              <a:t> as a biomarker, but no ecological role—neither an ecological driver or driven by ecology!</a:t>
            </a:r>
            <a:endParaRPr lang="en-US" sz="3200" b="1" dirty="0">
              <a:solidFill>
                <a:srgbClr val="FF0000"/>
              </a:solidFill>
              <a:latin typeface="Chalkboard SE" panose="03050602040202020205" pitchFamily="66" charset="77"/>
            </a:endParaRPr>
          </a:p>
        </p:txBody>
      </p:sp>
    </p:spTree>
    <p:extLst>
      <p:ext uri="{BB962C8B-B14F-4D97-AF65-F5344CB8AC3E}">
        <p14:creationId xmlns:p14="http://schemas.microsoft.com/office/powerpoint/2010/main" val="897263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dissolve">
                                      <p:cBhvr>
                                        <p:cTn id="7" dur="500"/>
                                        <p:tgtEl>
                                          <p:spTgt spid="4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dissolve">
                                      <p:cBhvr>
                                        <p:cTn id="10" dur="500"/>
                                        <p:tgtEl>
                                          <p:spTgt spid="46"/>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dissolve">
                                      <p:cBhvr>
                                        <p:cTn id="15" dur="500"/>
                                        <p:tgtEl>
                                          <p:spTgt spid="44"/>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dissolve">
                                      <p:cBhvr>
                                        <p:cTn id="20" dur="500"/>
                                        <p:tgtEl>
                                          <p:spTgt spid="43"/>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dissolve">
                                      <p:cBhvr>
                                        <p:cTn id="25" dur="500"/>
                                        <p:tgtEl>
                                          <p:spTgt spid="47"/>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48"/>
                                        </p:tgtEl>
                                        <p:attrNameLst>
                                          <p:attrName>style.visibility</p:attrName>
                                        </p:attrNameLst>
                                      </p:cBhvr>
                                      <p:to>
                                        <p:strVal val="visible"/>
                                      </p:to>
                                    </p:set>
                                    <p:animEffect transition="in" filter="dissolve">
                                      <p:cBhvr>
                                        <p:cTn id="28" dur="500"/>
                                        <p:tgtEl>
                                          <p:spTgt spid="48"/>
                                        </p:tgtEl>
                                      </p:cBhvr>
                                    </p:animEffect>
                                  </p:childTnLst>
                                </p:cTn>
                              </p:par>
                              <p:par>
                                <p:cTn id="29" presetID="9" presetClass="entr" presetSubtype="0" fill="hold" nodeType="with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dissolve">
                                      <p:cBhvr>
                                        <p:cTn id="31" dur="500"/>
                                        <p:tgtEl>
                                          <p:spTgt spid="45"/>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6" grpId="0"/>
      <p:bldP spid="47" grpId="0"/>
      <p:bldP spid="48" grpId="0" animBg="1"/>
      <p:bldP spid="4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Picture 5"/>
          <p:cNvPicPr>
            <a:picLocks noChangeAspect="1"/>
          </p:cNvPicPr>
          <p:nvPr/>
        </p:nvPicPr>
        <p:blipFill rotWithShape="1">
          <a:blip r:embed="rId2"/>
          <a:srcRect t="3023"/>
          <a:stretch/>
        </p:blipFill>
        <p:spPr>
          <a:xfrm>
            <a:off x="4644389" y="103664"/>
            <a:ext cx="6023611" cy="6650673"/>
          </a:xfrm>
          <a:prstGeom prst="rect">
            <a:avLst/>
          </a:prstGeom>
        </p:spPr>
      </p:pic>
      <p:sp>
        <p:nvSpPr>
          <p:cNvPr id="7" name="TextBox 6"/>
          <p:cNvSpPr txBox="1"/>
          <p:nvPr/>
        </p:nvSpPr>
        <p:spPr>
          <a:xfrm>
            <a:off x="1842299" y="2280602"/>
            <a:ext cx="2731628" cy="954107"/>
          </a:xfrm>
          <a:prstGeom prst="rect">
            <a:avLst/>
          </a:prstGeom>
          <a:noFill/>
        </p:spPr>
        <p:txBody>
          <a:bodyPr wrap="square" rtlCol="0">
            <a:spAutoFit/>
          </a:bodyPr>
          <a:lstStyle/>
          <a:p>
            <a:pPr defTabSz="914377" fontAlgn="base">
              <a:spcBef>
                <a:spcPct val="0"/>
              </a:spcBef>
              <a:spcAft>
                <a:spcPct val="0"/>
              </a:spcAft>
            </a:pPr>
            <a:r>
              <a:rPr lang="en-US" sz="2800" dirty="0">
                <a:solidFill>
                  <a:srgbClr val="000000"/>
                </a:solidFill>
                <a:latin typeface="Arial" charset="0"/>
                <a:ea typeface="ＭＳ Ｐゴシック" charset="0"/>
              </a:rPr>
              <a:t>This is our story...</a:t>
            </a:r>
          </a:p>
        </p:txBody>
      </p:sp>
    </p:spTree>
    <p:extLst>
      <p:ext uri="{BB962C8B-B14F-4D97-AF65-F5344CB8AC3E}">
        <p14:creationId xmlns:p14="http://schemas.microsoft.com/office/powerpoint/2010/main" val="3341171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387D7-2898-174A-BADA-A8CE727B24BD}"/>
              </a:ext>
            </a:extLst>
          </p:cNvPr>
          <p:cNvSpPr>
            <a:spLocks noGrp="1"/>
          </p:cNvSpPr>
          <p:nvPr>
            <p:ph type="title"/>
          </p:nvPr>
        </p:nvSpPr>
        <p:spPr>
          <a:xfrm>
            <a:off x="838200" y="1752"/>
            <a:ext cx="10515600" cy="1325563"/>
          </a:xfrm>
        </p:spPr>
        <p:txBody>
          <a:bodyPr/>
          <a:lstStyle/>
          <a:p>
            <a:r>
              <a:rPr lang="en-US" sz="5333" dirty="0">
                <a:latin typeface="American Typewriter" panose="02090604020004020304" pitchFamily="18" charset="77"/>
              </a:rPr>
              <a:t>Conclusion</a:t>
            </a:r>
            <a:endParaRPr lang="en-US" dirty="0">
              <a:latin typeface="American Typewriter" panose="02090604020004020304" pitchFamily="18" charset="77"/>
            </a:endParaRPr>
          </a:p>
        </p:txBody>
      </p:sp>
      <p:sp>
        <p:nvSpPr>
          <p:cNvPr id="3" name="Content Placeholder 2">
            <a:extLst>
              <a:ext uri="{FF2B5EF4-FFF2-40B4-BE49-F238E27FC236}">
                <a16:creationId xmlns:a16="http://schemas.microsoft.com/office/drawing/2014/main" id="{786A4DEC-22CA-BF4B-B40B-52F6E8A3F968}"/>
              </a:ext>
            </a:extLst>
          </p:cNvPr>
          <p:cNvSpPr>
            <a:spLocks noGrp="1"/>
          </p:cNvSpPr>
          <p:nvPr>
            <p:ph idx="1"/>
          </p:nvPr>
        </p:nvSpPr>
        <p:spPr>
          <a:xfrm>
            <a:off x="838200" y="950916"/>
            <a:ext cx="10515600" cy="3128433"/>
          </a:xfrm>
        </p:spPr>
        <p:txBody>
          <a:bodyPr/>
          <a:lstStyle/>
          <a:p>
            <a:r>
              <a:rPr lang="en-US" dirty="0"/>
              <a:t>After correcting for BMI, age, sex, and location, </a:t>
            </a:r>
            <a:r>
              <a:rPr lang="en-US" dirty="0" err="1"/>
              <a:t>dMMR</a:t>
            </a:r>
            <a:r>
              <a:rPr lang="en-US" dirty="0"/>
              <a:t> and </a:t>
            </a:r>
            <a:r>
              <a:rPr lang="en-US" dirty="0" err="1"/>
              <a:t>pMMR</a:t>
            </a:r>
            <a:r>
              <a:rPr lang="en-US" dirty="0"/>
              <a:t> CRC have very different microbial associations!</a:t>
            </a:r>
          </a:p>
          <a:p>
            <a:r>
              <a:rPr lang="en-US" dirty="0"/>
              <a:t>Different microbes means different metabolic and ecological roles in CRC etiology!</a:t>
            </a:r>
          </a:p>
          <a:p>
            <a:r>
              <a:rPr lang="en-US" i="1" dirty="0"/>
              <a:t>F. </a:t>
            </a:r>
            <a:r>
              <a:rPr lang="en-US" i="1" dirty="0" err="1"/>
              <a:t>nucleatum</a:t>
            </a:r>
            <a:r>
              <a:rPr lang="en-US" i="1" dirty="0"/>
              <a:t> </a:t>
            </a:r>
            <a:r>
              <a:rPr lang="en-US" dirty="0"/>
              <a:t>is a </a:t>
            </a:r>
            <a:r>
              <a:rPr lang="en-US" dirty="0" err="1"/>
              <a:t>dMMR</a:t>
            </a:r>
            <a:r>
              <a:rPr lang="en-US" dirty="0"/>
              <a:t> CRC-specific biomarker, but not a driver. </a:t>
            </a:r>
          </a:p>
          <a:p>
            <a:endParaRPr lang="en-US" dirty="0"/>
          </a:p>
          <a:p>
            <a:pPr lvl="1"/>
            <a:endParaRPr lang="en-US" b="1" dirty="0"/>
          </a:p>
        </p:txBody>
      </p:sp>
      <p:pic>
        <p:nvPicPr>
          <p:cNvPr id="5" name="Picture 4">
            <a:extLst>
              <a:ext uri="{FF2B5EF4-FFF2-40B4-BE49-F238E27FC236}">
                <a16:creationId xmlns:a16="http://schemas.microsoft.com/office/drawing/2014/main" id="{0F715B1A-4426-0F44-B8A8-531F072A7F53}"/>
              </a:ext>
            </a:extLst>
          </p:cNvPr>
          <p:cNvPicPr>
            <a:picLocks noChangeAspect="1"/>
          </p:cNvPicPr>
          <p:nvPr/>
        </p:nvPicPr>
        <p:blipFill rotWithShape="1">
          <a:blip r:embed="rId2"/>
          <a:srcRect r="44729" b="74477"/>
          <a:stretch/>
        </p:blipFill>
        <p:spPr>
          <a:xfrm>
            <a:off x="1708573" y="3752778"/>
            <a:ext cx="4570307" cy="1109503"/>
          </a:xfrm>
          <a:prstGeom prst="rect">
            <a:avLst/>
          </a:prstGeom>
        </p:spPr>
      </p:pic>
      <p:pic>
        <p:nvPicPr>
          <p:cNvPr id="6" name="Picture 5">
            <a:extLst>
              <a:ext uri="{FF2B5EF4-FFF2-40B4-BE49-F238E27FC236}">
                <a16:creationId xmlns:a16="http://schemas.microsoft.com/office/drawing/2014/main" id="{A0249E3E-59DE-8342-8CF5-6BD6331679BC}"/>
              </a:ext>
            </a:extLst>
          </p:cNvPr>
          <p:cNvPicPr>
            <a:picLocks noChangeAspect="1"/>
          </p:cNvPicPr>
          <p:nvPr/>
        </p:nvPicPr>
        <p:blipFill rotWithShape="1">
          <a:blip r:embed="rId2"/>
          <a:srcRect t="52296"/>
          <a:stretch/>
        </p:blipFill>
        <p:spPr>
          <a:xfrm>
            <a:off x="1708576" y="4645773"/>
            <a:ext cx="8268841" cy="2073707"/>
          </a:xfrm>
          <a:prstGeom prst="rect">
            <a:avLst/>
          </a:prstGeom>
        </p:spPr>
      </p:pic>
    </p:spTree>
    <p:extLst>
      <p:ext uri="{BB962C8B-B14F-4D97-AF65-F5344CB8AC3E}">
        <p14:creationId xmlns:p14="http://schemas.microsoft.com/office/powerpoint/2010/main" val="42720952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age3.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49168" y="18755"/>
            <a:ext cx="6208267" cy="3835560"/>
          </a:xfrm>
          <a:prstGeom prst="rect">
            <a:avLst/>
          </a:prstGeom>
        </p:spPr>
      </p:pic>
      <p:sp>
        <p:nvSpPr>
          <p:cNvPr id="94221" name="TextBox 5"/>
          <p:cNvSpPr txBox="1">
            <a:spLocks noChangeArrowheads="1"/>
          </p:cNvSpPr>
          <p:nvPr/>
        </p:nvSpPr>
        <p:spPr bwMode="auto">
          <a:xfrm>
            <a:off x="3851035" y="-45679"/>
            <a:ext cx="1874424" cy="502766"/>
          </a:xfrm>
          <a:prstGeom prst="rect">
            <a:avLst/>
          </a:prstGeom>
          <a:solidFill>
            <a:schemeClr val="bg1">
              <a:alpha val="89018"/>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667" dirty="0">
                <a:latin typeface="Chalkduster" charset="0"/>
                <a:cs typeface="Chalkduster" charset="0"/>
              </a:rPr>
              <a:t>Chia Lab</a:t>
            </a:r>
          </a:p>
        </p:txBody>
      </p:sp>
      <p:pic>
        <p:nvPicPr>
          <p:cNvPr id="94210" name="Picture 1" descr="P1000249.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7586693" y="18755"/>
            <a:ext cx="1164681" cy="37607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 name="TextBox 5"/>
          <p:cNvSpPr txBox="1">
            <a:spLocks noChangeArrowheads="1"/>
          </p:cNvSpPr>
          <p:nvPr/>
        </p:nvSpPr>
        <p:spPr bwMode="auto">
          <a:xfrm>
            <a:off x="9865792" y="119979"/>
            <a:ext cx="2326209" cy="4114844"/>
          </a:xfrm>
          <a:prstGeom prst="rect">
            <a:avLst/>
          </a:prstGeom>
          <a:solidFill>
            <a:schemeClr val="bg1">
              <a:alpha val="89018"/>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67" dirty="0">
                <a:latin typeface="Chalkduster" charset="0"/>
                <a:cs typeface="Chalkduster" charset="0"/>
              </a:rPr>
              <a:t>+</a:t>
            </a:r>
            <a:r>
              <a:rPr lang="en-US" sz="1867" dirty="0" err="1">
                <a:latin typeface="Chalkduster" charset="0"/>
                <a:cs typeface="Chalkduster" charset="0"/>
              </a:rPr>
              <a:t>Jaeyun</a:t>
            </a:r>
            <a:r>
              <a:rPr lang="en-US" sz="1867" dirty="0">
                <a:latin typeface="Chalkduster" charset="0"/>
                <a:cs typeface="Chalkduster" charset="0"/>
              </a:rPr>
              <a:t> Sung</a:t>
            </a:r>
          </a:p>
          <a:p>
            <a:pPr eaLnBrk="1" hangingPunct="1"/>
            <a:r>
              <a:rPr lang="en-US" sz="1867" dirty="0">
                <a:latin typeface="Chalkduster" charset="0"/>
                <a:cs typeface="Chalkduster" charset="0"/>
              </a:rPr>
              <a:t>+Heidi Nelson</a:t>
            </a:r>
          </a:p>
          <a:p>
            <a:pPr eaLnBrk="1" hangingPunct="1"/>
            <a:r>
              <a:rPr lang="en-US" sz="1867" dirty="0">
                <a:latin typeface="Chalkduster" charset="0"/>
                <a:cs typeface="Chalkduster" charset="0"/>
              </a:rPr>
              <a:t>+Jun Chen</a:t>
            </a:r>
          </a:p>
          <a:p>
            <a:pPr eaLnBrk="1" hangingPunct="1"/>
            <a:r>
              <a:rPr lang="en-US" sz="1867" dirty="0">
                <a:latin typeface="Chalkduster" charset="0"/>
                <a:cs typeface="Chalkduster" charset="0"/>
              </a:rPr>
              <a:t>+David </a:t>
            </a:r>
            <a:r>
              <a:rPr lang="en-US" sz="1867" dirty="0" err="1">
                <a:latin typeface="Chalkduster" charset="0"/>
                <a:cs typeface="Chalkduster" charset="0"/>
              </a:rPr>
              <a:t>Ahlquist</a:t>
            </a:r>
            <a:endParaRPr lang="en-US" sz="1867" dirty="0">
              <a:latin typeface="Chalkduster" charset="0"/>
              <a:cs typeface="Chalkduster" charset="0"/>
            </a:endParaRPr>
          </a:p>
          <a:p>
            <a:pPr eaLnBrk="1" hangingPunct="1"/>
            <a:r>
              <a:rPr lang="en-US" sz="1867" dirty="0">
                <a:latin typeface="Chalkduster" charset="0"/>
                <a:cs typeface="Chalkduster" charset="0"/>
              </a:rPr>
              <a:t>+David Larson</a:t>
            </a:r>
          </a:p>
          <a:p>
            <a:pPr eaLnBrk="1" hangingPunct="1"/>
            <a:r>
              <a:rPr lang="en-US" sz="1867" dirty="0">
                <a:latin typeface="Chalkduster" charset="0"/>
                <a:cs typeface="Chalkduster" charset="0"/>
              </a:rPr>
              <a:t>+Mai </a:t>
            </a:r>
            <a:r>
              <a:rPr lang="en-US" sz="1867" dirty="0" err="1">
                <a:latin typeface="Chalkduster" charset="0"/>
                <a:cs typeface="Chalkduster" charset="0"/>
              </a:rPr>
              <a:t>Petterson</a:t>
            </a:r>
            <a:endParaRPr lang="en-US" sz="1867" dirty="0">
              <a:latin typeface="Chalkduster" charset="0"/>
              <a:cs typeface="Chalkduster" charset="0"/>
            </a:endParaRPr>
          </a:p>
          <a:p>
            <a:pPr eaLnBrk="1" hangingPunct="1"/>
            <a:r>
              <a:rPr lang="en-US" sz="1867" dirty="0">
                <a:latin typeface="Chalkduster" charset="0"/>
                <a:cs typeface="Chalkduster" charset="0"/>
              </a:rPr>
              <a:t>+Kelly </a:t>
            </a:r>
            <a:r>
              <a:rPr lang="en-US" sz="1867" dirty="0" err="1">
                <a:latin typeface="Chalkduster" charset="0"/>
                <a:cs typeface="Chalkduster" charset="0"/>
              </a:rPr>
              <a:t>Lyke</a:t>
            </a:r>
            <a:endParaRPr lang="en-US" sz="1867" dirty="0">
              <a:latin typeface="Chalkduster" charset="0"/>
              <a:cs typeface="Chalkduster" charset="0"/>
            </a:endParaRPr>
          </a:p>
          <a:p>
            <a:pPr eaLnBrk="1" hangingPunct="1"/>
            <a:r>
              <a:rPr lang="en-US" sz="1867" dirty="0">
                <a:latin typeface="Chalkduster" charset="0"/>
                <a:cs typeface="Chalkduster" charset="0"/>
              </a:rPr>
              <a:t>+Janet Yao</a:t>
            </a:r>
          </a:p>
          <a:p>
            <a:pPr eaLnBrk="1" hangingPunct="1"/>
            <a:r>
              <a:rPr lang="en-US" sz="1867" dirty="0">
                <a:latin typeface="Chalkduster" charset="0"/>
                <a:cs typeface="Chalkduster" charset="0"/>
              </a:rPr>
              <a:t>+FSL Pathology</a:t>
            </a:r>
          </a:p>
          <a:p>
            <a:pPr eaLnBrk="1" hangingPunct="1"/>
            <a:r>
              <a:rPr lang="en-US" sz="1867" dirty="0">
                <a:latin typeface="Chalkduster" charset="0"/>
                <a:cs typeface="Chalkduster" charset="0"/>
              </a:rPr>
              <a:t>+</a:t>
            </a:r>
            <a:r>
              <a:rPr lang="en-US" sz="1867" dirty="0" err="1">
                <a:latin typeface="Chalkduster" charset="0"/>
                <a:cs typeface="Chalkduster" charset="0"/>
              </a:rPr>
              <a:t>Tumpa</a:t>
            </a:r>
            <a:r>
              <a:rPr lang="en-US" sz="1867" dirty="0">
                <a:latin typeface="Chalkduster" charset="0"/>
                <a:cs typeface="Chalkduster" charset="0"/>
              </a:rPr>
              <a:t> Dutta</a:t>
            </a:r>
          </a:p>
          <a:p>
            <a:pPr eaLnBrk="1" hangingPunct="1"/>
            <a:r>
              <a:rPr lang="en-US" sz="1867" dirty="0">
                <a:latin typeface="Chalkduster" charset="0"/>
                <a:cs typeface="Chalkduster" charset="0"/>
              </a:rPr>
              <a:t>+Gary Keeney</a:t>
            </a:r>
          </a:p>
          <a:p>
            <a:pPr eaLnBrk="1" hangingPunct="1"/>
            <a:endParaRPr lang="en-US" sz="1867" dirty="0">
              <a:latin typeface="Chalkduster" charset="0"/>
              <a:cs typeface="Chalkduster" charset="0"/>
            </a:endParaRPr>
          </a:p>
          <a:p>
            <a:pPr eaLnBrk="1" hangingPunct="1"/>
            <a:endParaRPr lang="en-US" sz="1867" dirty="0">
              <a:latin typeface="Chalkduster" charset="0"/>
              <a:cs typeface="Chalkduster" charset="0"/>
            </a:endParaRPr>
          </a:p>
          <a:p>
            <a:pPr eaLnBrk="1" hangingPunct="1"/>
            <a:endParaRPr lang="en-US" sz="1867" dirty="0">
              <a:latin typeface="Chalkduster" charset="0"/>
              <a:cs typeface="Chalkduster" charset="0"/>
            </a:endParaRPr>
          </a:p>
        </p:txBody>
      </p:sp>
      <p:sp>
        <p:nvSpPr>
          <p:cNvPr id="18" name="TextBox 5"/>
          <p:cNvSpPr txBox="1">
            <a:spLocks noChangeArrowheads="1"/>
          </p:cNvSpPr>
          <p:nvPr/>
        </p:nvSpPr>
        <p:spPr bwMode="auto">
          <a:xfrm>
            <a:off x="1905131" y="3974612"/>
            <a:ext cx="3158004" cy="1241622"/>
          </a:xfrm>
          <a:prstGeom prst="rect">
            <a:avLst/>
          </a:prstGeom>
          <a:solidFill>
            <a:schemeClr val="bg1">
              <a:alpha val="89018"/>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67" dirty="0">
                <a:latin typeface="Chalkduster" charset="0"/>
                <a:cs typeface="Chalkduster" charset="0"/>
              </a:rPr>
              <a:t>Bryan White</a:t>
            </a:r>
          </a:p>
          <a:p>
            <a:pPr eaLnBrk="1" hangingPunct="1"/>
            <a:r>
              <a:rPr lang="en-US" sz="1867" dirty="0">
                <a:latin typeface="Chalkduster" charset="0"/>
                <a:cs typeface="Chalkduster" charset="0"/>
              </a:rPr>
              <a:t>Nigel </a:t>
            </a:r>
            <a:r>
              <a:rPr lang="en-US" sz="1867" dirty="0" err="1">
                <a:latin typeface="Chalkduster" charset="0"/>
                <a:cs typeface="Chalkduster" charset="0"/>
              </a:rPr>
              <a:t>Goldenfeld</a:t>
            </a:r>
            <a:endParaRPr lang="en-US" sz="1867" dirty="0">
              <a:latin typeface="Chalkduster" charset="0"/>
              <a:cs typeface="Chalkduster" charset="0"/>
            </a:endParaRPr>
          </a:p>
          <a:p>
            <a:pPr eaLnBrk="1" hangingPunct="1"/>
            <a:r>
              <a:rPr lang="en-US" sz="1867" dirty="0">
                <a:latin typeface="Chalkduster" charset="0"/>
                <a:cs typeface="Chalkduster" charset="0"/>
              </a:rPr>
              <a:t>Jason </a:t>
            </a:r>
            <a:r>
              <a:rPr lang="en-US" sz="1867" dirty="0" err="1">
                <a:latin typeface="Chalkduster" charset="0"/>
                <a:cs typeface="Chalkduster" charset="0"/>
              </a:rPr>
              <a:t>Ridlon</a:t>
            </a:r>
            <a:endParaRPr lang="en-US" sz="1867" dirty="0">
              <a:latin typeface="Chalkduster" charset="0"/>
              <a:cs typeface="Chalkduster" charset="0"/>
            </a:endParaRPr>
          </a:p>
          <a:p>
            <a:pPr eaLnBrk="1" hangingPunct="1"/>
            <a:r>
              <a:rPr lang="en-US" sz="1867" dirty="0">
                <a:latin typeface="Chalkduster" charset="0"/>
                <a:cs typeface="Chalkduster" charset="0"/>
              </a:rPr>
              <a:t>Rex Gaskins</a:t>
            </a:r>
          </a:p>
        </p:txBody>
      </p:sp>
      <p:sp>
        <p:nvSpPr>
          <p:cNvPr id="14" name="TextBox 5"/>
          <p:cNvSpPr txBox="1">
            <a:spLocks noChangeArrowheads="1"/>
          </p:cNvSpPr>
          <p:nvPr/>
        </p:nvSpPr>
        <p:spPr bwMode="auto">
          <a:xfrm>
            <a:off x="6996954" y="4005376"/>
            <a:ext cx="3396117" cy="1241622"/>
          </a:xfrm>
          <a:prstGeom prst="rect">
            <a:avLst/>
          </a:prstGeom>
          <a:solidFill>
            <a:schemeClr val="bg1">
              <a:alpha val="89018"/>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67" dirty="0">
                <a:latin typeface="Chalkduster" charset="0"/>
                <a:cs typeface="Chalkduster" charset="0"/>
              </a:rPr>
              <a:t>Ran </a:t>
            </a:r>
            <a:r>
              <a:rPr lang="en-US" sz="1867" dirty="0" err="1">
                <a:latin typeface="Chalkduster" charset="0"/>
                <a:cs typeface="Chalkduster" charset="0"/>
              </a:rPr>
              <a:t>Blekman</a:t>
            </a:r>
            <a:endParaRPr lang="en-US" sz="1867" dirty="0">
              <a:latin typeface="Chalkduster" charset="0"/>
              <a:cs typeface="Chalkduster" charset="0"/>
            </a:endParaRPr>
          </a:p>
          <a:p>
            <a:pPr eaLnBrk="1" hangingPunct="1"/>
            <a:r>
              <a:rPr lang="en-US" sz="1867" dirty="0" err="1">
                <a:latin typeface="Chalkduster" charset="0"/>
                <a:cs typeface="Chalkduster" charset="0"/>
              </a:rPr>
              <a:t>Sambhawa</a:t>
            </a:r>
            <a:r>
              <a:rPr lang="en-US" sz="1867" dirty="0">
                <a:latin typeface="Chalkduster" charset="0"/>
                <a:cs typeface="Chalkduster" charset="0"/>
              </a:rPr>
              <a:t> </a:t>
            </a:r>
            <a:r>
              <a:rPr lang="en-US" sz="1867" dirty="0" err="1">
                <a:latin typeface="Chalkduster" charset="0"/>
                <a:cs typeface="Chalkduster" charset="0"/>
              </a:rPr>
              <a:t>Priya</a:t>
            </a:r>
            <a:endParaRPr lang="en-US" sz="1867" dirty="0">
              <a:latin typeface="Chalkduster" charset="0"/>
              <a:cs typeface="Chalkduster" charset="0"/>
            </a:endParaRPr>
          </a:p>
          <a:p>
            <a:pPr eaLnBrk="1" hangingPunct="1"/>
            <a:r>
              <a:rPr lang="en-US" sz="1867" dirty="0">
                <a:latin typeface="Chalkduster" charset="0"/>
                <a:cs typeface="Chalkduster" charset="0"/>
              </a:rPr>
              <a:t>Kenneth Beckman</a:t>
            </a:r>
          </a:p>
          <a:p>
            <a:pPr eaLnBrk="1" hangingPunct="1"/>
            <a:r>
              <a:rPr lang="en-US" sz="1867" dirty="0">
                <a:latin typeface="Chalkduster" charset="0"/>
                <a:cs typeface="Chalkduster" charset="0"/>
              </a:rPr>
              <a:t>Daryl </a:t>
            </a:r>
            <a:r>
              <a:rPr lang="en-US" sz="1867" dirty="0" err="1">
                <a:latin typeface="Chalkduster" charset="0"/>
                <a:cs typeface="Chalkduster" charset="0"/>
              </a:rPr>
              <a:t>Gohl</a:t>
            </a:r>
            <a:endParaRPr lang="en-US" sz="1867" dirty="0">
              <a:latin typeface="Chalkduster" charset="0"/>
              <a:cs typeface="Chalkduster" charset="0"/>
            </a:endParaRPr>
          </a:p>
        </p:txBody>
      </p:sp>
      <p:sp>
        <p:nvSpPr>
          <p:cNvPr id="4" name="Oval 3">
            <a:extLst>
              <a:ext uri="{FF2B5EF4-FFF2-40B4-BE49-F238E27FC236}">
                <a16:creationId xmlns:a16="http://schemas.microsoft.com/office/drawing/2014/main" id="{A1BEAF9A-28AC-A94B-81BE-32FB60C3B4B7}"/>
              </a:ext>
            </a:extLst>
          </p:cNvPr>
          <p:cNvSpPr/>
          <p:nvPr/>
        </p:nvSpPr>
        <p:spPr>
          <a:xfrm>
            <a:off x="2903485" y="504744"/>
            <a:ext cx="960120" cy="2106824"/>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Oval 19">
            <a:extLst>
              <a:ext uri="{FF2B5EF4-FFF2-40B4-BE49-F238E27FC236}">
                <a16:creationId xmlns:a16="http://schemas.microsoft.com/office/drawing/2014/main" id="{4145217C-1CDA-AE49-A452-B6FB1F439626}"/>
              </a:ext>
            </a:extLst>
          </p:cNvPr>
          <p:cNvSpPr/>
          <p:nvPr/>
        </p:nvSpPr>
        <p:spPr>
          <a:xfrm>
            <a:off x="7593845" y="774941"/>
            <a:ext cx="965153" cy="1836627"/>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1" name="TextBox 5">
            <a:extLst>
              <a:ext uri="{FF2B5EF4-FFF2-40B4-BE49-F238E27FC236}">
                <a16:creationId xmlns:a16="http://schemas.microsoft.com/office/drawing/2014/main" id="{48B23C08-AF00-874D-8ADC-48185F757AC3}"/>
              </a:ext>
            </a:extLst>
          </p:cNvPr>
          <p:cNvSpPr txBox="1">
            <a:spLocks noChangeArrowheads="1"/>
          </p:cNvSpPr>
          <p:nvPr/>
        </p:nvSpPr>
        <p:spPr bwMode="auto">
          <a:xfrm>
            <a:off x="2277230" y="2204139"/>
            <a:ext cx="2160913" cy="420564"/>
          </a:xfrm>
          <a:prstGeom prst="rect">
            <a:avLst/>
          </a:prstGeom>
          <a:solidFill>
            <a:schemeClr val="bg1">
              <a:alpha val="89018"/>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133" dirty="0">
                <a:latin typeface="Chalkduster" charset="0"/>
                <a:cs typeface="Chalkduster" charset="0"/>
              </a:rPr>
              <a:t>Vanessa Hale</a:t>
            </a:r>
          </a:p>
        </p:txBody>
      </p:sp>
      <p:sp>
        <p:nvSpPr>
          <p:cNvPr id="23" name="TextBox 5">
            <a:extLst>
              <a:ext uri="{FF2B5EF4-FFF2-40B4-BE49-F238E27FC236}">
                <a16:creationId xmlns:a16="http://schemas.microsoft.com/office/drawing/2014/main" id="{5616EAFC-D4FE-E943-8AE3-ABC46E1586BB}"/>
              </a:ext>
            </a:extLst>
          </p:cNvPr>
          <p:cNvSpPr txBox="1">
            <a:spLocks noChangeArrowheads="1"/>
          </p:cNvSpPr>
          <p:nvPr/>
        </p:nvSpPr>
        <p:spPr bwMode="auto">
          <a:xfrm>
            <a:off x="7407876" y="2687878"/>
            <a:ext cx="1393651" cy="748795"/>
          </a:xfrm>
          <a:prstGeom prst="rect">
            <a:avLst/>
          </a:prstGeom>
          <a:solidFill>
            <a:schemeClr val="bg1">
              <a:alpha val="89018"/>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133" dirty="0">
                <a:latin typeface="Chalkduster" charset="0"/>
                <a:cs typeface="Chalkduster" charset="0"/>
              </a:rPr>
              <a:t>Patricio</a:t>
            </a:r>
          </a:p>
          <a:p>
            <a:pPr eaLnBrk="1" hangingPunct="1"/>
            <a:r>
              <a:rPr lang="en-US" sz="2133" dirty="0" err="1">
                <a:latin typeface="Chalkduster" charset="0"/>
                <a:cs typeface="Chalkduster" charset="0"/>
              </a:rPr>
              <a:t>Jeraldo</a:t>
            </a:r>
            <a:endParaRPr lang="en-US" sz="2133" dirty="0">
              <a:latin typeface="Chalkduster" charset="0"/>
              <a:cs typeface="Chalkduster" charset="0"/>
            </a:endParaRPr>
          </a:p>
        </p:txBody>
      </p:sp>
      <p:pic>
        <p:nvPicPr>
          <p:cNvPr id="6" name="Picture 5">
            <a:extLst>
              <a:ext uri="{FF2B5EF4-FFF2-40B4-BE49-F238E27FC236}">
                <a16:creationId xmlns:a16="http://schemas.microsoft.com/office/drawing/2014/main" id="{8F6168F4-B989-4F43-91EA-7E3355CF8B6D}"/>
              </a:ext>
            </a:extLst>
          </p:cNvPr>
          <p:cNvPicPr>
            <a:picLocks noChangeAspect="1"/>
          </p:cNvPicPr>
          <p:nvPr/>
        </p:nvPicPr>
        <p:blipFill>
          <a:blip r:embed="rId5"/>
          <a:stretch>
            <a:fillRect/>
          </a:stretch>
        </p:blipFill>
        <p:spPr>
          <a:xfrm>
            <a:off x="2855470" y="2625166"/>
            <a:ext cx="995565" cy="995565"/>
          </a:xfrm>
          <a:prstGeom prst="rect">
            <a:avLst/>
          </a:prstGeom>
        </p:spPr>
      </p:pic>
      <p:pic>
        <p:nvPicPr>
          <p:cNvPr id="7" name="Picture 6">
            <a:extLst>
              <a:ext uri="{FF2B5EF4-FFF2-40B4-BE49-F238E27FC236}">
                <a16:creationId xmlns:a16="http://schemas.microsoft.com/office/drawing/2014/main" id="{DFBD873E-F8FD-3C40-BD71-C97AD3B28D5C}"/>
              </a:ext>
            </a:extLst>
          </p:cNvPr>
          <p:cNvPicPr>
            <a:picLocks noChangeAspect="1"/>
          </p:cNvPicPr>
          <p:nvPr/>
        </p:nvPicPr>
        <p:blipFill>
          <a:blip r:embed="rId6"/>
          <a:stretch>
            <a:fillRect/>
          </a:stretch>
        </p:blipFill>
        <p:spPr>
          <a:xfrm>
            <a:off x="5156281" y="4075706"/>
            <a:ext cx="1884865" cy="1060236"/>
          </a:xfrm>
          <a:prstGeom prst="rect">
            <a:avLst/>
          </a:prstGeom>
        </p:spPr>
      </p:pic>
      <p:pic>
        <p:nvPicPr>
          <p:cNvPr id="8" name="Picture 7">
            <a:extLst>
              <a:ext uri="{FF2B5EF4-FFF2-40B4-BE49-F238E27FC236}">
                <a16:creationId xmlns:a16="http://schemas.microsoft.com/office/drawing/2014/main" id="{28D561F4-00F9-E24D-9DB2-9D97D84F88F5}"/>
              </a:ext>
            </a:extLst>
          </p:cNvPr>
          <p:cNvPicPr>
            <a:picLocks noChangeAspect="1"/>
          </p:cNvPicPr>
          <p:nvPr/>
        </p:nvPicPr>
        <p:blipFill>
          <a:blip r:embed="rId7"/>
          <a:stretch>
            <a:fillRect/>
          </a:stretch>
        </p:blipFill>
        <p:spPr>
          <a:xfrm>
            <a:off x="274713" y="121161"/>
            <a:ext cx="1134787" cy="1270961"/>
          </a:xfrm>
          <a:prstGeom prst="rect">
            <a:avLst/>
          </a:prstGeom>
        </p:spPr>
      </p:pic>
      <p:sp>
        <p:nvSpPr>
          <p:cNvPr id="24" name="TextBox 5">
            <a:extLst>
              <a:ext uri="{FF2B5EF4-FFF2-40B4-BE49-F238E27FC236}">
                <a16:creationId xmlns:a16="http://schemas.microsoft.com/office/drawing/2014/main" id="{A9413211-B0B6-1449-BBBA-2F5BC85B5B32}"/>
              </a:ext>
            </a:extLst>
          </p:cNvPr>
          <p:cNvSpPr txBox="1">
            <a:spLocks noChangeArrowheads="1"/>
          </p:cNvSpPr>
          <p:nvPr/>
        </p:nvSpPr>
        <p:spPr bwMode="auto">
          <a:xfrm>
            <a:off x="8842144" y="3257785"/>
            <a:ext cx="3349857" cy="666977"/>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67" dirty="0">
                <a:latin typeface="Chalkduster" charset="0"/>
                <a:cs typeface="Chalkduster" charset="0"/>
              </a:rPr>
              <a:t>+Lisa Boardman</a:t>
            </a:r>
          </a:p>
          <a:p>
            <a:pPr eaLnBrk="1" hangingPunct="1"/>
            <a:r>
              <a:rPr lang="en-US" sz="1867" dirty="0">
                <a:latin typeface="Chalkduster" charset="0"/>
                <a:cs typeface="Chalkduster" charset="0"/>
              </a:rPr>
              <a:t>+Stephen </a:t>
            </a:r>
            <a:r>
              <a:rPr lang="en-US" sz="1867" dirty="0" err="1">
                <a:latin typeface="Chalkduster" charset="0"/>
                <a:cs typeface="Chalkduster" charset="0"/>
              </a:rPr>
              <a:t>Thibodeau</a:t>
            </a:r>
            <a:endParaRPr lang="en-US" sz="1867" dirty="0">
              <a:latin typeface="Chalkduster" charset="0"/>
              <a:cs typeface="Chalkduster" charset="0"/>
            </a:endParaRPr>
          </a:p>
        </p:txBody>
      </p:sp>
      <p:pic>
        <p:nvPicPr>
          <p:cNvPr id="9" name="Picture 8">
            <a:extLst>
              <a:ext uri="{FF2B5EF4-FFF2-40B4-BE49-F238E27FC236}">
                <a16:creationId xmlns:a16="http://schemas.microsoft.com/office/drawing/2014/main" id="{F63C50E3-7948-004E-8EC0-F4B8367F0B8B}"/>
              </a:ext>
            </a:extLst>
          </p:cNvPr>
          <p:cNvPicPr>
            <a:picLocks noChangeAspect="1"/>
          </p:cNvPicPr>
          <p:nvPr/>
        </p:nvPicPr>
        <p:blipFill rotWithShape="1">
          <a:blip r:embed="rId8"/>
          <a:srcRect l="11004" r="16738"/>
          <a:stretch/>
        </p:blipFill>
        <p:spPr>
          <a:xfrm>
            <a:off x="666305" y="3990353"/>
            <a:ext cx="1210471" cy="1256400"/>
          </a:xfrm>
          <a:prstGeom prst="rect">
            <a:avLst/>
          </a:prstGeom>
        </p:spPr>
      </p:pic>
      <p:pic>
        <p:nvPicPr>
          <p:cNvPr id="2" name="Picture 1"/>
          <p:cNvPicPr>
            <a:picLocks noChangeAspect="1"/>
          </p:cNvPicPr>
          <p:nvPr/>
        </p:nvPicPr>
        <p:blipFill>
          <a:blip r:embed="rId9"/>
          <a:stretch>
            <a:fillRect/>
          </a:stretch>
        </p:blipFill>
        <p:spPr>
          <a:xfrm>
            <a:off x="9162093" y="5083890"/>
            <a:ext cx="2831432" cy="1720489"/>
          </a:xfrm>
          <a:prstGeom prst="rect">
            <a:avLst/>
          </a:prstGeom>
        </p:spPr>
      </p:pic>
      <p:pic>
        <p:nvPicPr>
          <p:cNvPr id="11" name="Picture 10">
            <a:extLst>
              <a:ext uri="{FF2B5EF4-FFF2-40B4-BE49-F238E27FC236}">
                <a16:creationId xmlns:a16="http://schemas.microsoft.com/office/drawing/2014/main" id="{C6F6A99F-18B7-7A43-94EB-84E94F6C7F1F}"/>
              </a:ext>
            </a:extLst>
          </p:cNvPr>
          <p:cNvPicPr>
            <a:picLocks noChangeAspect="1"/>
          </p:cNvPicPr>
          <p:nvPr/>
        </p:nvPicPr>
        <p:blipFill>
          <a:blip r:embed="rId10"/>
          <a:stretch>
            <a:fillRect/>
          </a:stretch>
        </p:blipFill>
        <p:spPr>
          <a:xfrm>
            <a:off x="277166" y="5556823"/>
            <a:ext cx="2963333" cy="1202267"/>
          </a:xfrm>
          <a:prstGeom prst="rect">
            <a:avLst/>
          </a:prstGeom>
        </p:spPr>
      </p:pic>
      <p:sp>
        <p:nvSpPr>
          <p:cNvPr id="31" name="TextBox 5">
            <a:extLst>
              <a:ext uri="{FF2B5EF4-FFF2-40B4-BE49-F238E27FC236}">
                <a16:creationId xmlns:a16="http://schemas.microsoft.com/office/drawing/2014/main" id="{D4E4E506-37BB-D841-A1B6-42604906359D}"/>
              </a:ext>
            </a:extLst>
          </p:cNvPr>
          <p:cNvSpPr txBox="1">
            <a:spLocks noChangeArrowheads="1"/>
          </p:cNvSpPr>
          <p:nvPr/>
        </p:nvSpPr>
        <p:spPr bwMode="auto">
          <a:xfrm>
            <a:off x="3182526" y="5747731"/>
            <a:ext cx="3858620" cy="666977"/>
          </a:xfrm>
          <a:prstGeom prst="rect">
            <a:avLst/>
          </a:prstGeom>
          <a:solidFill>
            <a:schemeClr val="bg1">
              <a:alpha val="89018"/>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67" dirty="0">
                <a:latin typeface="Chalkduster" charset="0"/>
                <a:cs typeface="Chalkduster" charset="0"/>
              </a:rPr>
              <a:t>Christian Diener</a:t>
            </a:r>
          </a:p>
          <a:p>
            <a:pPr eaLnBrk="1" hangingPunct="1"/>
            <a:r>
              <a:rPr lang="en-US" sz="1867" dirty="0">
                <a:latin typeface="Chalkduster" charset="0"/>
                <a:cs typeface="Chalkduster" charset="0"/>
              </a:rPr>
              <a:t>Osbaldo </a:t>
            </a:r>
            <a:r>
              <a:rPr lang="en-US" sz="1867" dirty="0" err="1">
                <a:latin typeface="Chalkduster" charset="0"/>
                <a:cs typeface="Chalkduster" charset="0"/>
              </a:rPr>
              <a:t>Resendis</a:t>
            </a:r>
            <a:r>
              <a:rPr lang="en-US" sz="1867" dirty="0">
                <a:latin typeface="Chalkduster" charset="0"/>
                <a:cs typeface="Chalkduster" charset="0"/>
              </a:rPr>
              <a:t>-Antonio</a:t>
            </a:r>
          </a:p>
        </p:txBody>
      </p:sp>
      <p:pic>
        <p:nvPicPr>
          <p:cNvPr id="3" name="Picture 2">
            <a:extLst>
              <a:ext uri="{FF2B5EF4-FFF2-40B4-BE49-F238E27FC236}">
                <a16:creationId xmlns:a16="http://schemas.microsoft.com/office/drawing/2014/main" id="{0514C15A-ADE0-8744-AF5F-88D6404580A7}"/>
              </a:ext>
            </a:extLst>
          </p:cNvPr>
          <p:cNvPicPr>
            <a:picLocks noChangeAspect="1"/>
          </p:cNvPicPr>
          <p:nvPr/>
        </p:nvPicPr>
        <p:blipFill>
          <a:blip r:embed="rId11"/>
          <a:stretch>
            <a:fillRect/>
          </a:stretch>
        </p:blipFill>
        <p:spPr>
          <a:xfrm>
            <a:off x="274714" y="1440012"/>
            <a:ext cx="1107172" cy="1399467"/>
          </a:xfrm>
          <a:prstGeom prst="rect">
            <a:avLst/>
          </a:prstGeom>
        </p:spPr>
      </p:pic>
      <p:pic>
        <p:nvPicPr>
          <p:cNvPr id="12" name="Picture 11">
            <a:extLst>
              <a:ext uri="{FF2B5EF4-FFF2-40B4-BE49-F238E27FC236}">
                <a16:creationId xmlns:a16="http://schemas.microsoft.com/office/drawing/2014/main" id="{BE2337D3-24FB-FE4F-A4A5-3ED035CC28DF}"/>
              </a:ext>
            </a:extLst>
          </p:cNvPr>
          <p:cNvPicPr>
            <a:picLocks noChangeAspect="1"/>
          </p:cNvPicPr>
          <p:nvPr/>
        </p:nvPicPr>
        <p:blipFill>
          <a:blip r:embed="rId12"/>
          <a:stretch>
            <a:fillRect/>
          </a:stretch>
        </p:blipFill>
        <p:spPr>
          <a:xfrm>
            <a:off x="8748493" y="19179"/>
            <a:ext cx="927804" cy="1100784"/>
          </a:xfrm>
          <a:prstGeom prst="rect">
            <a:avLst/>
          </a:prstGeom>
        </p:spPr>
      </p:pic>
      <p:sp>
        <p:nvSpPr>
          <p:cNvPr id="28" name="TextBox 5">
            <a:extLst>
              <a:ext uri="{FF2B5EF4-FFF2-40B4-BE49-F238E27FC236}">
                <a16:creationId xmlns:a16="http://schemas.microsoft.com/office/drawing/2014/main" id="{982AEC7A-8B81-AE40-8DE4-42FC3DA74567}"/>
              </a:ext>
            </a:extLst>
          </p:cNvPr>
          <p:cNvSpPr txBox="1">
            <a:spLocks noChangeArrowheads="1"/>
          </p:cNvSpPr>
          <p:nvPr/>
        </p:nvSpPr>
        <p:spPr bwMode="auto">
          <a:xfrm>
            <a:off x="8704984" y="1092372"/>
            <a:ext cx="1196145" cy="666977"/>
          </a:xfrm>
          <a:prstGeom prst="rect">
            <a:avLst/>
          </a:prstGeom>
          <a:solidFill>
            <a:schemeClr val="bg1">
              <a:alpha val="89018"/>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67" dirty="0" err="1">
                <a:latin typeface="Chalkduster" charset="0"/>
                <a:cs typeface="Chalkduster" charset="0"/>
              </a:rPr>
              <a:t>Minsuk</a:t>
            </a:r>
            <a:r>
              <a:rPr lang="en-US" sz="1867" dirty="0">
                <a:latin typeface="Chalkduster" charset="0"/>
                <a:cs typeface="Chalkduster" charset="0"/>
              </a:rPr>
              <a:t> Kim</a:t>
            </a:r>
          </a:p>
        </p:txBody>
      </p:sp>
      <p:sp>
        <p:nvSpPr>
          <p:cNvPr id="29" name="TextBox 5">
            <a:extLst>
              <a:ext uri="{FF2B5EF4-FFF2-40B4-BE49-F238E27FC236}">
                <a16:creationId xmlns:a16="http://schemas.microsoft.com/office/drawing/2014/main" id="{0A29D630-1951-DA4D-895C-B76CCBCE3D97}"/>
              </a:ext>
            </a:extLst>
          </p:cNvPr>
          <p:cNvSpPr txBox="1">
            <a:spLocks noChangeArrowheads="1"/>
          </p:cNvSpPr>
          <p:nvPr/>
        </p:nvSpPr>
        <p:spPr bwMode="auto">
          <a:xfrm>
            <a:off x="5063135" y="1656864"/>
            <a:ext cx="2262660" cy="666977"/>
          </a:xfrm>
          <a:prstGeom prst="rect">
            <a:avLst/>
          </a:prstGeom>
          <a:solidFill>
            <a:schemeClr val="bg1">
              <a:alpha val="89018"/>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67" dirty="0">
                <a:latin typeface="Chalkduster" charset="0"/>
                <a:cs typeface="Chalkduster" charset="0"/>
              </a:rPr>
              <a:t>Graduating:</a:t>
            </a:r>
          </a:p>
          <a:p>
            <a:pPr eaLnBrk="1" hangingPunct="1"/>
            <a:r>
              <a:rPr lang="en-US" sz="1867" dirty="0">
                <a:latin typeface="Chalkduster" charset="0"/>
                <a:cs typeface="Chalkduster" charset="0"/>
              </a:rPr>
              <a:t>Charlie </a:t>
            </a:r>
            <a:r>
              <a:rPr lang="en-US" sz="1867" dirty="0" err="1">
                <a:latin typeface="Chalkduster" charset="0"/>
                <a:cs typeface="Chalkduster" charset="0"/>
              </a:rPr>
              <a:t>Seto</a:t>
            </a:r>
            <a:endParaRPr lang="en-US" sz="1867" dirty="0">
              <a:latin typeface="Chalkduster" charset="0"/>
              <a:cs typeface="Chalkduster" charset="0"/>
            </a:endParaRPr>
          </a:p>
        </p:txBody>
      </p:sp>
      <p:sp>
        <p:nvSpPr>
          <p:cNvPr id="27" name="TextBox 5">
            <a:extLst>
              <a:ext uri="{FF2B5EF4-FFF2-40B4-BE49-F238E27FC236}">
                <a16:creationId xmlns:a16="http://schemas.microsoft.com/office/drawing/2014/main" id="{27C4AB2E-0036-6547-81D9-22BA56DEDAFC}"/>
              </a:ext>
            </a:extLst>
          </p:cNvPr>
          <p:cNvSpPr txBox="1">
            <a:spLocks noChangeArrowheads="1"/>
          </p:cNvSpPr>
          <p:nvPr/>
        </p:nvSpPr>
        <p:spPr bwMode="auto">
          <a:xfrm>
            <a:off x="6819050" y="5504701"/>
            <a:ext cx="2507791" cy="461665"/>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a:latin typeface="Chalkduster" charset="0"/>
                <a:cs typeface="Chalkduster" charset="0"/>
              </a:rPr>
              <a:t>FUNDED BY:</a:t>
            </a:r>
          </a:p>
        </p:txBody>
      </p:sp>
    </p:spTree>
    <p:extLst>
      <p:ext uri="{BB962C8B-B14F-4D97-AF65-F5344CB8AC3E}">
        <p14:creationId xmlns:p14="http://schemas.microsoft.com/office/powerpoint/2010/main" val="26494140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057401" y="990600"/>
            <a:ext cx="8339484" cy="4572000"/>
          </a:xfrm>
          <a:prstGeom prst="rect">
            <a:avLst/>
          </a:prstGeom>
        </p:spPr>
      </p:pic>
      <p:sp>
        <p:nvSpPr>
          <p:cNvPr id="4" name="TextBox 3"/>
          <p:cNvSpPr txBox="1"/>
          <p:nvPr/>
        </p:nvSpPr>
        <p:spPr>
          <a:xfrm>
            <a:off x="4478590" y="0"/>
            <a:ext cx="3097135" cy="769441"/>
          </a:xfrm>
          <a:prstGeom prst="rect">
            <a:avLst/>
          </a:prstGeom>
          <a:noFill/>
        </p:spPr>
        <p:txBody>
          <a:bodyPr wrap="square" rtlCol="0">
            <a:spAutoFit/>
          </a:bodyPr>
          <a:lstStyle/>
          <a:p>
            <a:pPr defTabSz="914377" fontAlgn="base">
              <a:spcBef>
                <a:spcPct val="0"/>
              </a:spcBef>
              <a:spcAft>
                <a:spcPct val="0"/>
              </a:spcAft>
            </a:pPr>
            <a:r>
              <a:rPr lang="en-US" sz="4400" dirty="0" err="1">
                <a:solidFill>
                  <a:srgbClr val="000000"/>
                </a:solidFill>
                <a:latin typeface="Arial" charset="0"/>
                <a:ea typeface="ＭＳ Ｐゴシック" charset="0"/>
              </a:rPr>
              <a:t>Holobiont</a:t>
            </a:r>
            <a:endParaRPr lang="en-US" sz="4400" dirty="0">
              <a:solidFill>
                <a:srgbClr val="000000"/>
              </a:solidFill>
              <a:latin typeface="Arial" charset="0"/>
              <a:ea typeface="ＭＳ Ｐゴシック" charset="0"/>
            </a:endParaRPr>
          </a:p>
        </p:txBody>
      </p:sp>
      <p:sp>
        <p:nvSpPr>
          <p:cNvPr id="7" name="TextBox 6"/>
          <p:cNvSpPr txBox="1"/>
          <p:nvPr/>
        </p:nvSpPr>
        <p:spPr>
          <a:xfrm>
            <a:off x="6934202" y="5562601"/>
            <a:ext cx="3466743" cy="369332"/>
          </a:xfrm>
          <a:prstGeom prst="rect">
            <a:avLst/>
          </a:prstGeom>
          <a:noFill/>
        </p:spPr>
        <p:txBody>
          <a:bodyPr wrap="square" rtlCol="0">
            <a:spAutoFit/>
          </a:bodyPr>
          <a:lstStyle/>
          <a:p>
            <a:pPr defTabSz="914377" fontAlgn="base">
              <a:spcBef>
                <a:spcPct val="0"/>
              </a:spcBef>
              <a:spcAft>
                <a:spcPct val="0"/>
              </a:spcAft>
            </a:pPr>
            <a:r>
              <a:rPr lang="en-US" dirty="0" err="1">
                <a:solidFill>
                  <a:srgbClr val="000000"/>
                </a:solidFill>
                <a:latin typeface="Arial" charset="0"/>
                <a:ea typeface="ＭＳ Ｐゴシック" charset="0"/>
              </a:rPr>
              <a:t>Theis</a:t>
            </a:r>
            <a:r>
              <a:rPr lang="en-US" dirty="0">
                <a:solidFill>
                  <a:srgbClr val="000000"/>
                </a:solidFill>
                <a:latin typeface="Arial" charset="0"/>
                <a:ea typeface="ＭＳ Ｐゴシック" charset="0"/>
              </a:rPr>
              <a:t> </a:t>
            </a:r>
            <a:r>
              <a:rPr lang="en-US" i="1" dirty="0">
                <a:solidFill>
                  <a:srgbClr val="000000"/>
                </a:solidFill>
                <a:latin typeface="Arial" charset="0"/>
                <a:ea typeface="ＭＳ Ｐゴシック" charset="0"/>
              </a:rPr>
              <a:t>et al.</a:t>
            </a:r>
            <a:r>
              <a:rPr lang="en-US" dirty="0">
                <a:solidFill>
                  <a:srgbClr val="000000"/>
                </a:solidFill>
                <a:latin typeface="Arial" charset="0"/>
                <a:ea typeface="ＭＳ Ｐゴシック" charset="0"/>
              </a:rPr>
              <a:t>2016. </a:t>
            </a:r>
            <a:r>
              <a:rPr lang="en-US" i="1" dirty="0" err="1">
                <a:solidFill>
                  <a:srgbClr val="000000"/>
                </a:solidFill>
                <a:latin typeface="Arial" charset="0"/>
                <a:ea typeface="ＭＳ Ｐゴシック" charset="0"/>
              </a:rPr>
              <a:t>mSystems</a:t>
            </a:r>
            <a:endParaRPr lang="en-US" dirty="0">
              <a:solidFill>
                <a:srgbClr val="000000"/>
              </a:solidFill>
              <a:latin typeface="Arial" charset="0"/>
              <a:ea typeface="ＭＳ Ｐゴシック" charset="0"/>
            </a:endParaRPr>
          </a:p>
        </p:txBody>
      </p:sp>
    </p:spTree>
    <p:extLst>
      <p:ext uri="{BB962C8B-B14F-4D97-AF65-F5344CB8AC3E}">
        <p14:creationId xmlns:p14="http://schemas.microsoft.com/office/powerpoint/2010/main" val="35801092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410201" y="2362201"/>
            <a:ext cx="2140140" cy="1492767"/>
            <a:chOff x="4734496" y="1491615"/>
            <a:chExt cx="2140140" cy="1492766"/>
          </a:xfrm>
        </p:grpSpPr>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734497" y="1495045"/>
              <a:ext cx="2140139" cy="1489336"/>
            </a:xfrm>
            <a:prstGeom prst="rect">
              <a:avLst/>
            </a:prstGeom>
          </p:spPr>
        </p:pic>
        <p:sp>
          <p:nvSpPr>
            <p:cNvPr id="6" name="Freeform 5"/>
            <p:cNvSpPr/>
            <p:nvPr/>
          </p:nvSpPr>
          <p:spPr>
            <a:xfrm>
              <a:off x="4734496" y="1491615"/>
              <a:ext cx="2140139" cy="1363980"/>
            </a:xfrm>
            <a:custGeom>
              <a:avLst/>
              <a:gdLst>
                <a:gd name="connsiteX0" fmla="*/ 0 w 2141220"/>
                <a:gd name="connsiteY0" fmla="*/ 1028700 h 1363980"/>
                <a:gd name="connsiteX1" fmla="*/ 0 w 2141220"/>
                <a:gd name="connsiteY1" fmla="*/ 0 h 1363980"/>
                <a:gd name="connsiteX2" fmla="*/ 2141220 w 2141220"/>
                <a:gd name="connsiteY2" fmla="*/ 0 h 1363980"/>
                <a:gd name="connsiteX3" fmla="*/ 2141220 w 2141220"/>
                <a:gd name="connsiteY3" fmla="*/ 1363980 h 1363980"/>
                <a:gd name="connsiteX0" fmla="*/ 0 w 2141220"/>
                <a:gd name="connsiteY0" fmla="*/ 1009650 h 1363980"/>
                <a:gd name="connsiteX1" fmla="*/ 0 w 2141220"/>
                <a:gd name="connsiteY1" fmla="*/ 0 h 1363980"/>
                <a:gd name="connsiteX2" fmla="*/ 2141220 w 2141220"/>
                <a:gd name="connsiteY2" fmla="*/ 0 h 1363980"/>
                <a:gd name="connsiteX3" fmla="*/ 2141220 w 2141220"/>
                <a:gd name="connsiteY3" fmla="*/ 1363980 h 1363980"/>
                <a:gd name="connsiteX0" fmla="*/ 0 w 2141220"/>
                <a:gd name="connsiteY0" fmla="*/ 990600 h 1363980"/>
                <a:gd name="connsiteX1" fmla="*/ 0 w 2141220"/>
                <a:gd name="connsiteY1" fmla="*/ 0 h 1363980"/>
                <a:gd name="connsiteX2" fmla="*/ 2141220 w 2141220"/>
                <a:gd name="connsiteY2" fmla="*/ 0 h 1363980"/>
                <a:gd name="connsiteX3" fmla="*/ 2141220 w 2141220"/>
                <a:gd name="connsiteY3" fmla="*/ 1363980 h 1363980"/>
              </a:gdLst>
              <a:ahLst/>
              <a:cxnLst>
                <a:cxn ang="0">
                  <a:pos x="connsiteX0" y="connsiteY0"/>
                </a:cxn>
                <a:cxn ang="0">
                  <a:pos x="connsiteX1" y="connsiteY1"/>
                </a:cxn>
                <a:cxn ang="0">
                  <a:pos x="connsiteX2" y="connsiteY2"/>
                </a:cxn>
                <a:cxn ang="0">
                  <a:pos x="connsiteX3" y="connsiteY3"/>
                </a:cxn>
              </a:cxnLst>
              <a:rect l="l" t="t" r="r" b="b"/>
              <a:pathLst>
                <a:path w="2141220" h="1363980">
                  <a:moveTo>
                    <a:pt x="0" y="990600"/>
                  </a:moveTo>
                  <a:lnTo>
                    <a:pt x="0" y="0"/>
                  </a:lnTo>
                  <a:lnTo>
                    <a:pt x="2141220" y="0"/>
                  </a:lnTo>
                  <a:lnTo>
                    <a:pt x="2141220" y="136398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Arial"/>
              </a:endParaRPr>
            </a:p>
          </p:txBody>
        </p:sp>
      </p:grpSp>
      <p:sp>
        <p:nvSpPr>
          <p:cNvPr id="16" name="Oval 15"/>
          <p:cNvSpPr/>
          <p:nvPr/>
        </p:nvSpPr>
        <p:spPr>
          <a:xfrm>
            <a:off x="3760849" y="3429000"/>
            <a:ext cx="5459353" cy="2133600"/>
          </a:xfrm>
          <a:prstGeom prst="ellipse">
            <a:avLst/>
          </a:prstGeom>
          <a:solidFill>
            <a:schemeClr val="accent1">
              <a:alpha val="28000"/>
            </a:schemeClr>
          </a:solidFill>
          <a:ln>
            <a:solidFill>
              <a:schemeClr val="bg1">
                <a:alpha val="3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Arial"/>
            </a:endParaRPr>
          </a:p>
        </p:txBody>
      </p:sp>
      <p:sp>
        <p:nvSpPr>
          <p:cNvPr id="2" name="Title 1"/>
          <p:cNvSpPr>
            <a:spLocks noGrp="1"/>
          </p:cNvSpPr>
          <p:nvPr>
            <p:ph type="title"/>
          </p:nvPr>
        </p:nvSpPr>
        <p:spPr>
          <a:xfrm>
            <a:off x="609600" y="0"/>
            <a:ext cx="10607040" cy="762000"/>
          </a:xfrm>
        </p:spPr>
        <p:txBody>
          <a:bodyPr/>
          <a:lstStyle/>
          <a:p>
            <a:pPr algn="ctr"/>
            <a:r>
              <a:rPr lang="en-US" dirty="0">
                <a:latin typeface="Comic Sans MS"/>
                <a:cs typeface="Comic Sans MS"/>
              </a:rPr>
              <a:t>Where does colorectal cancer come from?</a:t>
            </a:r>
          </a:p>
        </p:txBody>
      </p:sp>
      <p:sp>
        <p:nvSpPr>
          <p:cNvPr id="3" name="Slide Number Placeholder 2"/>
          <p:cNvSpPr>
            <a:spLocks noGrp="1"/>
          </p:cNvSpPr>
          <p:nvPr>
            <p:ph type="sldNum" sz="quarter" idx="12"/>
          </p:nvPr>
        </p:nvSpPr>
        <p:spPr>
          <a:xfrm>
            <a:off x="10009189" y="6550025"/>
            <a:ext cx="658812" cy="109539"/>
          </a:xfrm>
        </p:spPr>
        <p:txBody>
          <a:bodyPr/>
          <a:lstStyle/>
          <a:p>
            <a:pPr defTabSz="914377" fontAlgn="base">
              <a:spcBef>
                <a:spcPct val="0"/>
              </a:spcBef>
              <a:spcAft>
                <a:spcPct val="0"/>
              </a:spcAft>
              <a:defRPr/>
            </a:pPr>
            <a:fld id="{B718ADDB-BC7C-7640-BD43-541CB55B0A4F}" type="slidenum">
              <a:rPr lang="en-US">
                <a:latin typeface="Arial" charset="0"/>
                <a:ea typeface="ＭＳ Ｐゴシック" charset="0"/>
              </a:rPr>
              <a:pPr defTabSz="914377" fontAlgn="base">
                <a:spcBef>
                  <a:spcPct val="0"/>
                </a:spcBef>
                <a:spcAft>
                  <a:spcPct val="0"/>
                </a:spcAft>
                <a:defRPr/>
              </a:pPr>
              <a:t>5</a:t>
            </a:fld>
            <a:endParaRPr lang="en-US" dirty="0">
              <a:latin typeface="Arial" charset="0"/>
              <a:ea typeface="ＭＳ Ｐゴシック" charset="0"/>
            </a:endParaRPr>
          </a:p>
        </p:txBody>
      </p:sp>
      <p:sp>
        <p:nvSpPr>
          <p:cNvPr id="7" name="TextBox 6"/>
          <p:cNvSpPr txBox="1"/>
          <p:nvPr/>
        </p:nvSpPr>
        <p:spPr>
          <a:xfrm>
            <a:off x="5896249" y="2905021"/>
            <a:ext cx="1266551" cy="289302"/>
          </a:xfrm>
          <a:prstGeom prst="rect">
            <a:avLst/>
          </a:prstGeom>
          <a:noFill/>
        </p:spPr>
        <p:txBody>
          <a:bodyPr wrap="none" lIns="73145" tIns="36572" rIns="73145" bIns="36572" rtlCol="0">
            <a:spAutoFit/>
          </a:bodyPr>
          <a:lstStyle/>
          <a:p>
            <a:pPr defTabSz="914377"/>
            <a:r>
              <a:rPr lang="en-US" sz="1400" b="1" dirty="0">
                <a:solidFill>
                  <a:prstClr val="black"/>
                </a:solidFill>
                <a:latin typeface="Arial"/>
                <a:ea typeface="ＭＳ Ｐゴシック" charset="0"/>
              </a:rPr>
              <a:t>Colon Tissue</a:t>
            </a:r>
          </a:p>
        </p:txBody>
      </p:sp>
      <p:sp>
        <p:nvSpPr>
          <p:cNvPr id="8" name="TextBox 7"/>
          <p:cNvSpPr txBox="1"/>
          <p:nvPr/>
        </p:nvSpPr>
        <p:spPr>
          <a:xfrm>
            <a:off x="7696201" y="1219201"/>
            <a:ext cx="2971799" cy="707886"/>
          </a:xfrm>
          <a:prstGeom prst="rect">
            <a:avLst/>
          </a:prstGeom>
          <a:noFill/>
        </p:spPr>
        <p:txBody>
          <a:bodyPr wrap="square" rtlCol="0">
            <a:spAutoFit/>
          </a:bodyPr>
          <a:lstStyle/>
          <a:p>
            <a:pPr defTabSz="914377" fontAlgn="base">
              <a:spcBef>
                <a:spcPct val="0"/>
              </a:spcBef>
              <a:spcAft>
                <a:spcPct val="0"/>
              </a:spcAft>
            </a:pPr>
            <a:r>
              <a:rPr lang="en-US" sz="2000" b="1" dirty="0">
                <a:solidFill>
                  <a:srgbClr val="000000"/>
                </a:solidFill>
                <a:latin typeface="Arial" charset="0"/>
                <a:ea typeface="ＭＳ Ｐゴシック" charset="0"/>
              </a:rPr>
              <a:t>Stromal “Microenvironment”</a:t>
            </a:r>
          </a:p>
        </p:txBody>
      </p:sp>
      <p:grpSp>
        <p:nvGrpSpPr>
          <p:cNvPr id="12" name="Group 11"/>
          <p:cNvGrpSpPr/>
          <p:nvPr/>
        </p:nvGrpSpPr>
        <p:grpSpPr>
          <a:xfrm>
            <a:off x="1981201" y="914400"/>
            <a:ext cx="2933611" cy="1622229"/>
            <a:chOff x="1054143" y="927499"/>
            <a:chExt cx="2933611" cy="1622229"/>
          </a:xfrm>
        </p:grpSpPr>
        <p:pic>
          <p:nvPicPr>
            <p:cNvPr id="10" name="Picture 9"/>
            <p:cNvPicPr>
              <a:picLocks noChangeAspect="1"/>
            </p:cNvPicPr>
            <p:nvPr/>
          </p:nvPicPr>
          <p:blipFill>
            <a:blip r:embed="rId3"/>
            <a:stretch>
              <a:fillRect/>
            </a:stretch>
          </p:blipFill>
          <p:spPr>
            <a:xfrm>
              <a:off x="1054143" y="927499"/>
              <a:ext cx="2933611" cy="1622229"/>
            </a:xfrm>
            <a:prstGeom prst="rect">
              <a:avLst/>
            </a:prstGeom>
          </p:spPr>
        </p:pic>
        <p:sp>
          <p:nvSpPr>
            <p:cNvPr id="9" name="TextBox 8"/>
            <p:cNvSpPr txBox="1"/>
            <p:nvPr/>
          </p:nvSpPr>
          <p:spPr>
            <a:xfrm>
              <a:off x="1562011" y="1349514"/>
              <a:ext cx="2019390" cy="707886"/>
            </a:xfrm>
            <a:prstGeom prst="rect">
              <a:avLst/>
            </a:prstGeom>
            <a:noFill/>
          </p:spPr>
          <p:txBody>
            <a:bodyPr wrap="square" rtlCol="0">
              <a:spAutoFit/>
            </a:bodyPr>
            <a:lstStyle/>
            <a:p>
              <a:pPr algn="r" defTabSz="914377" fontAlgn="base">
                <a:spcBef>
                  <a:spcPct val="0"/>
                </a:spcBef>
                <a:spcAft>
                  <a:spcPct val="0"/>
                </a:spcAft>
              </a:pPr>
              <a:r>
                <a:rPr lang="en-US" sz="2000" b="1" dirty="0">
                  <a:solidFill>
                    <a:srgbClr val="FFFFFF"/>
                  </a:solidFill>
                  <a:latin typeface="Arial" charset="0"/>
                  <a:ea typeface="ＭＳ Ｐゴシック" charset="0"/>
                </a:rPr>
                <a:t>Host Genetics ~15%</a:t>
              </a:r>
            </a:p>
          </p:txBody>
        </p:sp>
      </p:grpSp>
      <p:sp>
        <p:nvSpPr>
          <p:cNvPr id="13" name="Down Arrow 74"/>
          <p:cNvSpPr/>
          <p:nvPr/>
        </p:nvSpPr>
        <p:spPr>
          <a:xfrm rot="20014641">
            <a:off x="4907481" y="1449364"/>
            <a:ext cx="616011" cy="1237419"/>
          </a:xfrm>
          <a:custGeom>
            <a:avLst/>
            <a:gdLst>
              <a:gd name="connsiteX0" fmla="*/ 0 w 520118"/>
              <a:gd name="connsiteY0" fmla="*/ 400833 h 660892"/>
              <a:gd name="connsiteX1" fmla="*/ 130030 w 520118"/>
              <a:gd name="connsiteY1" fmla="*/ 400833 h 660892"/>
              <a:gd name="connsiteX2" fmla="*/ 130030 w 520118"/>
              <a:gd name="connsiteY2" fmla="*/ 0 h 660892"/>
              <a:gd name="connsiteX3" fmla="*/ 390089 w 520118"/>
              <a:gd name="connsiteY3" fmla="*/ 0 h 660892"/>
              <a:gd name="connsiteX4" fmla="*/ 390089 w 520118"/>
              <a:gd name="connsiteY4" fmla="*/ 400833 h 660892"/>
              <a:gd name="connsiteX5" fmla="*/ 520118 w 520118"/>
              <a:gd name="connsiteY5" fmla="*/ 400833 h 660892"/>
              <a:gd name="connsiteX6" fmla="*/ 260059 w 520118"/>
              <a:gd name="connsiteY6" fmla="*/ 660892 h 660892"/>
              <a:gd name="connsiteX7" fmla="*/ 0 w 520118"/>
              <a:gd name="connsiteY7" fmla="*/ 400833 h 660892"/>
              <a:gd name="connsiteX0" fmla="*/ 0 w 520118"/>
              <a:gd name="connsiteY0" fmla="*/ 400833 h 660892"/>
              <a:gd name="connsiteX1" fmla="*/ 130030 w 520118"/>
              <a:gd name="connsiteY1" fmla="*/ 400833 h 660892"/>
              <a:gd name="connsiteX2" fmla="*/ 205531 w 520118"/>
              <a:gd name="connsiteY2" fmla="*/ 0 h 660892"/>
              <a:gd name="connsiteX3" fmla="*/ 390089 w 520118"/>
              <a:gd name="connsiteY3" fmla="*/ 0 h 660892"/>
              <a:gd name="connsiteX4" fmla="*/ 390089 w 520118"/>
              <a:gd name="connsiteY4" fmla="*/ 400833 h 660892"/>
              <a:gd name="connsiteX5" fmla="*/ 520118 w 520118"/>
              <a:gd name="connsiteY5" fmla="*/ 400833 h 660892"/>
              <a:gd name="connsiteX6" fmla="*/ 260059 w 520118"/>
              <a:gd name="connsiteY6" fmla="*/ 660892 h 660892"/>
              <a:gd name="connsiteX7" fmla="*/ 0 w 520118"/>
              <a:gd name="connsiteY7" fmla="*/ 400833 h 660892"/>
              <a:gd name="connsiteX0" fmla="*/ 0 w 520118"/>
              <a:gd name="connsiteY0" fmla="*/ 400833 h 660892"/>
              <a:gd name="connsiteX1" fmla="*/ 130030 w 520118"/>
              <a:gd name="connsiteY1" fmla="*/ 400833 h 660892"/>
              <a:gd name="connsiteX2" fmla="*/ 205531 w 520118"/>
              <a:gd name="connsiteY2" fmla="*/ 0 h 660892"/>
              <a:gd name="connsiteX3" fmla="*/ 281032 w 520118"/>
              <a:gd name="connsiteY3" fmla="*/ 0 h 660892"/>
              <a:gd name="connsiteX4" fmla="*/ 390089 w 520118"/>
              <a:gd name="connsiteY4" fmla="*/ 400833 h 660892"/>
              <a:gd name="connsiteX5" fmla="*/ 520118 w 520118"/>
              <a:gd name="connsiteY5" fmla="*/ 400833 h 660892"/>
              <a:gd name="connsiteX6" fmla="*/ 260059 w 520118"/>
              <a:gd name="connsiteY6" fmla="*/ 660892 h 660892"/>
              <a:gd name="connsiteX7" fmla="*/ 0 w 520118"/>
              <a:gd name="connsiteY7" fmla="*/ 400833 h 660892"/>
              <a:gd name="connsiteX0" fmla="*/ 0 w 520118"/>
              <a:gd name="connsiteY0" fmla="*/ 662770 h 922829"/>
              <a:gd name="connsiteX1" fmla="*/ 130030 w 520118"/>
              <a:gd name="connsiteY1" fmla="*/ 662770 h 922829"/>
              <a:gd name="connsiteX2" fmla="*/ 229343 w 520118"/>
              <a:gd name="connsiteY2" fmla="*/ 0 h 922829"/>
              <a:gd name="connsiteX3" fmla="*/ 281032 w 520118"/>
              <a:gd name="connsiteY3" fmla="*/ 261937 h 922829"/>
              <a:gd name="connsiteX4" fmla="*/ 390089 w 520118"/>
              <a:gd name="connsiteY4" fmla="*/ 662770 h 922829"/>
              <a:gd name="connsiteX5" fmla="*/ 520118 w 520118"/>
              <a:gd name="connsiteY5" fmla="*/ 662770 h 922829"/>
              <a:gd name="connsiteX6" fmla="*/ 260059 w 520118"/>
              <a:gd name="connsiteY6" fmla="*/ 922829 h 922829"/>
              <a:gd name="connsiteX7" fmla="*/ 0 w 520118"/>
              <a:gd name="connsiteY7" fmla="*/ 662770 h 922829"/>
              <a:gd name="connsiteX0" fmla="*/ 0 w 520118"/>
              <a:gd name="connsiteY0" fmla="*/ 662770 h 922829"/>
              <a:gd name="connsiteX1" fmla="*/ 130030 w 520118"/>
              <a:gd name="connsiteY1" fmla="*/ 662770 h 922829"/>
              <a:gd name="connsiteX2" fmla="*/ 229343 w 520118"/>
              <a:gd name="connsiteY2" fmla="*/ 0 h 922829"/>
              <a:gd name="connsiteX3" fmla="*/ 233407 w 520118"/>
              <a:gd name="connsiteY3" fmla="*/ 4762 h 922829"/>
              <a:gd name="connsiteX4" fmla="*/ 390089 w 520118"/>
              <a:gd name="connsiteY4" fmla="*/ 662770 h 922829"/>
              <a:gd name="connsiteX5" fmla="*/ 520118 w 520118"/>
              <a:gd name="connsiteY5" fmla="*/ 662770 h 922829"/>
              <a:gd name="connsiteX6" fmla="*/ 260059 w 520118"/>
              <a:gd name="connsiteY6" fmla="*/ 922829 h 922829"/>
              <a:gd name="connsiteX7" fmla="*/ 0 w 520118"/>
              <a:gd name="connsiteY7" fmla="*/ 662770 h 922829"/>
              <a:gd name="connsiteX0" fmla="*/ 0 w 520118"/>
              <a:gd name="connsiteY0" fmla="*/ 1169688 h 1429747"/>
              <a:gd name="connsiteX1" fmla="*/ 130030 w 520118"/>
              <a:gd name="connsiteY1" fmla="*/ 1169688 h 1429747"/>
              <a:gd name="connsiteX2" fmla="*/ 229343 w 520118"/>
              <a:gd name="connsiteY2" fmla="*/ 506918 h 1429747"/>
              <a:gd name="connsiteX3" fmla="*/ 254479 w 520118"/>
              <a:gd name="connsiteY3" fmla="*/ 0 h 1429747"/>
              <a:gd name="connsiteX4" fmla="*/ 390089 w 520118"/>
              <a:gd name="connsiteY4" fmla="*/ 1169688 h 1429747"/>
              <a:gd name="connsiteX5" fmla="*/ 520118 w 520118"/>
              <a:gd name="connsiteY5" fmla="*/ 1169688 h 1429747"/>
              <a:gd name="connsiteX6" fmla="*/ 260059 w 520118"/>
              <a:gd name="connsiteY6" fmla="*/ 1429747 h 1429747"/>
              <a:gd name="connsiteX7" fmla="*/ 0 w 520118"/>
              <a:gd name="connsiteY7" fmla="*/ 1169688 h 1429747"/>
              <a:gd name="connsiteX0" fmla="*/ 0 w 520118"/>
              <a:gd name="connsiteY0" fmla="*/ 1202355 h 1462414"/>
              <a:gd name="connsiteX1" fmla="*/ 130030 w 520118"/>
              <a:gd name="connsiteY1" fmla="*/ 1202355 h 1462414"/>
              <a:gd name="connsiteX2" fmla="*/ 305290 w 520118"/>
              <a:gd name="connsiteY2" fmla="*/ -1 h 1462414"/>
              <a:gd name="connsiteX3" fmla="*/ 254479 w 520118"/>
              <a:gd name="connsiteY3" fmla="*/ 32667 h 1462414"/>
              <a:gd name="connsiteX4" fmla="*/ 390089 w 520118"/>
              <a:gd name="connsiteY4" fmla="*/ 1202355 h 1462414"/>
              <a:gd name="connsiteX5" fmla="*/ 520118 w 520118"/>
              <a:gd name="connsiteY5" fmla="*/ 1202355 h 1462414"/>
              <a:gd name="connsiteX6" fmla="*/ 260059 w 520118"/>
              <a:gd name="connsiteY6" fmla="*/ 1462414 h 1462414"/>
              <a:gd name="connsiteX7" fmla="*/ 0 w 520118"/>
              <a:gd name="connsiteY7" fmla="*/ 1202355 h 1462414"/>
              <a:gd name="connsiteX0" fmla="*/ 0 w 520118"/>
              <a:gd name="connsiteY0" fmla="*/ 1195702 h 1455761"/>
              <a:gd name="connsiteX1" fmla="*/ 130030 w 520118"/>
              <a:gd name="connsiteY1" fmla="*/ 1195702 h 1455761"/>
              <a:gd name="connsiteX2" fmla="*/ 193002 w 520118"/>
              <a:gd name="connsiteY2" fmla="*/ 0 h 1455761"/>
              <a:gd name="connsiteX3" fmla="*/ 254479 w 520118"/>
              <a:gd name="connsiteY3" fmla="*/ 26014 h 1455761"/>
              <a:gd name="connsiteX4" fmla="*/ 390089 w 520118"/>
              <a:gd name="connsiteY4" fmla="*/ 1195702 h 1455761"/>
              <a:gd name="connsiteX5" fmla="*/ 520118 w 520118"/>
              <a:gd name="connsiteY5" fmla="*/ 1195702 h 1455761"/>
              <a:gd name="connsiteX6" fmla="*/ 260059 w 520118"/>
              <a:gd name="connsiteY6" fmla="*/ 1455761 h 1455761"/>
              <a:gd name="connsiteX7" fmla="*/ 0 w 520118"/>
              <a:gd name="connsiteY7" fmla="*/ 1195702 h 1455761"/>
              <a:gd name="connsiteX0" fmla="*/ 0 w 520118"/>
              <a:gd name="connsiteY0" fmla="*/ 1204154 h 1464213"/>
              <a:gd name="connsiteX1" fmla="*/ 130030 w 520118"/>
              <a:gd name="connsiteY1" fmla="*/ 1204154 h 1464213"/>
              <a:gd name="connsiteX2" fmla="*/ 193002 w 520118"/>
              <a:gd name="connsiteY2" fmla="*/ 8452 h 1464213"/>
              <a:gd name="connsiteX3" fmla="*/ 212773 w 520118"/>
              <a:gd name="connsiteY3" fmla="*/ 1 h 1464213"/>
              <a:gd name="connsiteX4" fmla="*/ 390089 w 520118"/>
              <a:gd name="connsiteY4" fmla="*/ 1204154 h 1464213"/>
              <a:gd name="connsiteX5" fmla="*/ 520118 w 520118"/>
              <a:gd name="connsiteY5" fmla="*/ 1204154 h 1464213"/>
              <a:gd name="connsiteX6" fmla="*/ 260059 w 520118"/>
              <a:gd name="connsiteY6" fmla="*/ 1464213 h 1464213"/>
              <a:gd name="connsiteX7" fmla="*/ 0 w 520118"/>
              <a:gd name="connsiteY7" fmla="*/ 1204154 h 1464213"/>
              <a:gd name="connsiteX0" fmla="*/ 1272775 w 1792893"/>
              <a:gd name="connsiteY0" fmla="*/ 1891300 h 2151359"/>
              <a:gd name="connsiteX1" fmla="*/ 1402805 w 1792893"/>
              <a:gd name="connsiteY1" fmla="*/ 1891300 h 2151359"/>
              <a:gd name="connsiteX2" fmla="*/ 1465777 w 1792893"/>
              <a:gd name="connsiteY2" fmla="*/ 695598 h 2151359"/>
              <a:gd name="connsiteX3" fmla="*/ -1 w 1792893"/>
              <a:gd name="connsiteY3" fmla="*/ 0 h 2151359"/>
              <a:gd name="connsiteX4" fmla="*/ 1662864 w 1792893"/>
              <a:gd name="connsiteY4" fmla="*/ 1891300 h 2151359"/>
              <a:gd name="connsiteX5" fmla="*/ 1792893 w 1792893"/>
              <a:gd name="connsiteY5" fmla="*/ 1891300 h 2151359"/>
              <a:gd name="connsiteX6" fmla="*/ 1532834 w 1792893"/>
              <a:gd name="connsiteY6" fmla="*/ 2151359 h 2151359"/>
              <a:gd name="connsiteX7" fmla="*/ 1272775 w 1792893"/>
              <a:gd name="connsiteY7" fmla="*/ 1891300 h 2151359"/>
              <a:gd name="connsiteX0" fmla="*/ 1272775 w 1792893"/>
              <a:gd name="connsiteY0" fmla="*/ 1891300 h 2151359"/>
              <a:gd name="connsiteX1" fmla="*/ 1402805 w 1792893"/>
              <a:gd name="connsiteY1" fmla="*/ 1891300 h 2151359"/>
              <a:gd name="connsiteX2" fmla="*/ 32544 w 1792893"/>
              <a:gd name="connsiteY2" fmla="*/ 145249 h 2151359"/>
              <a:gd name="connsiteX3" fmla="*/ -1 w 1792893"/>
              <a:gd name="connsiteY3" fmla="*/ 0 h 2151359"/>
              <a:gd name="connsiteX4" fmla="*/ 1662864 w 1792893"/>
              <a:gd name="connsiteY4" fmla="*/ 1891300 h 2151359"/>
              <a:gd name="connsiteX5" fmla="*/ 1792893 w 1792893"/>
              <a:gd name="connsiteY5" fmla="*/ 1891300 h 2151359"/>
              <a:gd name="connsiteX6" fmla="*/ 1532834 w 1792893"/>
              <a:gd name="connsiteY6" fmla="*/ 2151359 h 2151359"/>
              <a:gd name="connsiteX7" fmla="*/ 1272775 w 1792893"/>
              <a:gd name="connsiteY7" fmla="*/ 1891300 h 2151359"/>
              <a:gd name="connsiteX0" fmla="*/ 1272775 w 1792893"/>
              <a:gd name="connsiteY0" fmla="*/ 1891300 h 2151359"/>
              <a:gd name="connsiteX1" fmla="*/ 1402805 w 1792893"/>
              <a:gd name="connsiteY1" fmla="*/ 1891300 h 2151359"/>
              <a:gd name="connsiteX2" fmla="*/ 32544 w 1792893"/>
              <a:gd name="connsiteY2" fmla="*/ 145249 h 2151359"/>
              <a:gd name="connsiteX3" fmla="*/ -1 w 1792893"/>
              <a:gd name="connsiteY3" fmla="*/ 0 h 2151359"/>
              <a:gd name="connsiteX4" fmla="*/ 1662864 w 1792893"/>
              <a:gd name="connsiteY4" fmla="*/ 1891300 h 2151359"/>
              <a:gd name="connsiteX5" fmla="*/ 1792893 w 1792893"/>
              <a:gd name="connsiteY5" fmla="*/ 1891300 h 2151359"/>
              <a:gd name="connsiteX6" fmla="*/ 1532834 w 1792893"/>
              <a:gd name="connsiteY6" fmla="*/ 2151359 h 2151359"/>
              <a:gd name="connsiteX7" fmla="*/ 1272775 w 1792893"/>
              <a:gd name="connsiteY7" fmla="*/ 1891300 h 2151359"/>
              <a:gd name="connsiteX0" fmla="*/ 1272775 w 1792893"/>
              <a:gd name="connsiteY0" fmla="*/ 1891300 h 2151359"/>
              <a:gd name="connsiteX1" fmla="*/ 1402805 w 1792893"/>
              <a:gd name="connsiteY1" fmla="*/ 1891300 h 2151359"/>
              <a:gd name="connsiteX2" fmla="*/ 32544 w 1792893"/>
              <a:gd name="connsiteY2" fmla="*/ 145249 h 2151359"/>
              <a:gd name="connsiteX3" fmla="*/ -1 w 1792893"/>
              <a:gd name="connsiteY3" fmla="*/ 0 h 2151359"/>
              <a:gd name="connsiteX4" fmla="*/ 1662864 w 1792893"/>
              <a:gd name="connsiteY4" fmla="*/ 1891300 h 2151359"/>
              <a:gd name="connsiteX5" fmla="*/ 1792893 w 1792893"/>
              <a:gd name="connsiteY5" fmla="*/ 1891300 h 2151359"/>
              <a:gd name="connsiteX6" fmla="*/ 1532834 w 1792893"/>
              <a:gd name="connsiteY6" fmla="*/ 2151359 h 2151359"/>
              <a:gd name="connsiteX7" fmla="*/ 1272775 w 1792893"/>
              <a:gd name="connsiteY7" fmla="*/ 1891300 h 2151359"/>
              <a:gd name="connsiteX0" fmla="*/ 1300911 w 1821029"/>
              <a:gd name="connsiteY0" fmla="*/ 1891300 h 2151359"/>
              <a:gd name="connsiteX1" fmla="*/ 1430941 w 1821029"/>
              <a:gd name="connsiteY1" fmla="*/ 1891300 h 2151359"/>
              <a:gd name="connsiteX2" fmla="*/ 1 w 1821029"/>
              <a:gd name="connsiteY2" fmla="*/ 67123 h 2151359"/>
              <a:gd name="connsiteX3" fmla="*/ 28135 w 1821029"/>
              <a:gd name="connsiteY3" fmla="*/ 0 h 2151359"/>
              <a:gd name="connsiteX4" fmla="*/ 1691000 w 1821029"/>
              <a:gd name="connsiteY4" fmla="*/ 1891300 h 2151359"/>
              <a:gd name="connsiteX5" fmla="*/ 1821029 w 1821029"/>
              <a:gd name="connsiteY5" fmla="*/ 1891300 h 2151359"/>
              <a:gd name="connsiteX6" fmla="*/ 1560970 w 1821029"/>
              <a:gd name="connsiteY6" fmla="*/ 2151359 h 2151359"/>
              <a:gd name="connsiteX7" fmla="*/ 1300911 w 1821029"/>
              <a:gd name="connsiteY7" fmla="*/ 1891300 h 2151359"/>
              <a:gd name="connsiteX0" fmla="*/ 1300911 w 1821029"/>
              <a:gd name="connsiteY0" fmla="*/ 1891300 h 2151359"/>
              <a:gd name="connsiteX1" fmla="*/ 1430941 w 1821029"/>
              <a:gd name="connsiteY1" fmla="*/ 1891300 h 2151359"/>
              <a:gd name="connsiteX2" fmla="*/ 1 w 1821029"/>
              <a:gd name="connsiteY2" fmla="*/ 67123 h 2151359"/>
              <a:gd name="connsiteX3" fmla="*/ 28135 w 1821029"/>
              <a:gd name="connsiteY3" fmla="*/ 0 h 2151359"/>
              <a:gd name="connsiteX4" fmla="*/ 1691000 w 1821029"/>
              <a:gd name="connsiteY4" fmla="*/ 1891300 h 2151359"/>
              <a:gd name="connsiteX5" fmla="*/ 1821029 w 1821029"/>
              <a:gd name="connsiteY5" fmla="*/ 1891300 h 2151359"/>
              <a:gd name="connsiteX6" fmla="*/ 1560970 w 1821029"/>
              <a:gd name="connsiteY6" fmla="*/ 2151359 h 2151359"/>
              <a:gd name="connsiteX7" fmla="*/ 1300911 w 1821029"/>
              <a:gd name="connsiteY7" fmla="*/ 1891300 h 2151359"/>
              <a:gd name="connsiteX0" fmla="*/ 1300911 w 1821029"/>
              <a:gd name="connsiteY0" fmla="*/ 1891300 h 2151359"/>
              <a:gd name="connsiteX1" fmla="*/ 1430941 w 1821029"/>
              <a:gd name="connsiteY1" fmla="*/ 1891300 h 2151359"/>
              <a:gd name="connsiteX2" fmla="*/ 1 w 1821029"/>
              <a:gd name="connsiteY2" fmla="*/ 67123 h 2151359"/>
              <a:gd name="connsiteX3" fmla="*/ 28135 w 1821029"/>
              <a:gd name="connsiteY3" fmla="*/ 0 h 2151359"/>
              <a:gd name="connsiteX4" fmla="*/ 1691000 w 1821029"/>
              <a:gd name="connsiteY4" fmla="*/ 1891300 h 2151359"/>
              <a:gd name="connsiteX5" fmla="*/ 1821029 w 1821029"/>
              <a:gd name="connsiteY5" fmla="*/ 1891300 h 2151359"/>
              <a:gd name="connsiteX6" fmla="*/ 1560970 w 1821029"/>
              <a:gd name="connsiteY6" fmla="*/ 2151359 h 2151359"/>
              <a:gd name="connsiteX7" fmla="*/ 1300911 w 1821029"/>
              <a:gd name="connsiteY7" fmla="*/ 1891300 h 2151359"/>
              <a:gd name="connsiteX0" fmla="*/ 1300911 w 1821029"/>
              <a:gd name="connsiteY0" fmla="*/ 1891300 h 2151359"/>
              <a:gd name="connsiteX1" fmla="*/ 1430941 w 1821029"/>
              <a:gd name="connsiteY1" fmla="*/ 1891300 h 2151359"/>
              <a:gd name="connsiteX2" fmla="*/ 1 w 1821029"/>
              <a:gd name="connsiteY2" fmla="*/ 67123 h 2151359"/>
              <a:gd name="connsiteX3" fmla="*/ 28135 w 1821029"/>
              <a:gd name="connsiteY3" fmla="*/ 0 h 2151359"/>
              <a:gd name="connsiteX4" fmla="*/ 1691000 w 1821029"/>
              <a:gd name="connsiteY4" fmla="*/ 1891300 h 2151359"/>
              <a:gd name="connsiteX5" fmla="*/ 1821029 w 1821029"/>
              <a:gd name="connsiteY5" fmla="*/ 1891300 h 2151359"/>
              <a:gd name="connsiteX6" fmla="*/ 1560970 w 1821029"/>
              <a:gd name="connsiteY6" fmla="*/ 2151359 h 2151359"/>
              <a:gd name="connsiteX7" fmla="*/ 1300911 w 1821029"/>
              <a:gd name="connsiteY7" fmla="*/ 1891300 h 2151359"/>
              <a:gd name="connsiteX0" fmla="*/ 1300911 w 1821029"/>
              <a:gd name="connsiteY0" fmla="*/ 1843626 h 2103685"/>
              <a:gd name="connsiteX1" fmla="*/ 1430941 w 1821029"/>
              <a:gd name="connsiteY1" fmla="*/ 1843626 h 2103685"/>
              <a:gd name="connsiteX2" fmla="*/ 1 w 1821029"/>
              <a:gd name="connsiteY2" fmla="*/ 19449 h 2103685"/>
              <a:gd name="connsiteX3" fmla="*/ 18649 w 1821029"/>
              <a:gd name="connsiteY3" fmla="*/ 0 h 2103685"/>
              <a:gd name="connsiteX4" fmla="*/ 1691000 w 1821029"/>
              <a:gd name="connsiteY4" fmla="*/ 1843626 h 2103685"/>
              <a:gd name="connsiteX5" fmla="*/ 1821029 w 1821029"/>
              <a:gd name="connsiteY5" fmla="*/ 1843626 h 2103685"/>
              <a:gd name="connsiteX6" fmla="*/ 1560970 w 1821029"/>
              <a:gd name="connsiteY6" fmla="*/ 2103685 h 2103685"/>
              <a:gd name="connsiteX7" fmla="*/ 1300911 w 1821029"/>
              <a:gd name="connsiteY7" fmla="*/ 1843626 h 2103685"/>
              <a:gd name="connsiteX0" fmla="*/ 1300911 w 1821029"/>
              <a:gd name="connsiteY0" fmla="*/ 1843626 h 2103685"/>
              <a:gd name="connsiteX1" fmla="*/ 1430941 w 1821029"/>
              <a:gd name="connsiteY1" fmla="*/ 1843626 h 2103685"/>
              <a:gd name="connsiteX2" fmla="*/ 1 w 1821029"/>
              <a:gd name="connsiteY2" fmla="*/ 19449 h 2103685"/>
              <a:gd name="connsiteX3" fmla="*/ 18649 w 1821029"/>
              <a:gd name="connsiteY3" fmla="*/ 0 h 2103685"/>
              <a:gd name="connsiteX4" fmla="*/ 1691000 w 1821029"/>
              <a:gd name="connsiteY4" fmla="*/ 1843626 h 2103685"/>
              <a:gd name="connsiteX5" fmla="*/ 1821029 w 1821029"/>
              <a:gd name="connsiteY5" fmla="*/ 1843626 h 2103685"/>
              <a:gd name="connsiteX6" fmla="*/ 1560970 w 1821029"/>
              <a:gd name="connsiteY6" fmla="*/ 2103685 h 2103685"/>
              <a:gd name="connsiteX7" fmla="*/ 1300911 w 1821029"/>
              <a:gd name="connsiteY7" fmla="*/ 1843626 h 2103685"/>
              <a:gd name="connsiteX0" fmla="*/ 1349596 w 1869714"/>
              <a:gd name="connsiteY0" fmla="*/ 1869935 h 2129994"/>
              <a:gd name="connsiteX1" fmla="*/ 1479626 w 1869714"/>
              <a:gd name="connsiteY1" fmla="*/ 1869935 h 2129994"/>
              <a:gd name="connsiteX2" fmla="*/ 1 w 1869714"/>
              <a:gd name="connsiteY2" fmla="*/ 1 h 2129994"/>
              <a:gd name="connsiteX3" fmla="*/ 67334 w 1869714"/>
              <a:gd name="connsiteY3" fmla="*/ 26309 h 2129994"/>
              <a:gd name="connsiteX4" fmla="*/ 1739685 w 1869714"/>
              <a:gd name="connsiteY4" fmla="*/ 1869935 h 2129994"/>
              <a:gd name="connsiteX5" fmla="*/ 1869714 w 1869714"/>
              <a:gd name="connsiteY5" fmla="*/ 1869935 h 2129994"/>
              <a:gd name="connsiteX6" fmla="*/ 1609655 w 1869714"/>
              <a:gd name="connsiteY6" fmla="*/ 2129994 h 2129994"/>
              <a:gd name="connsiteX7" fmla="*/ 1349596 w 1869714"/>
              <a:gd name="connsiteY7" fmla="*/ 1869935 h 2129994"/>
              <a:gd name="connsiteX0" fmla="*/ 1349596 w 1869714"/>
              <a:gd name="connsiteY0" fmla="*/ 1948162 h 2208221"/>
              <a:gd name="connsiteX1" fmla="*/ 1479626 w 1869714"/>
              <a:gd name="connsiteY1" fmla="*/ 1948162 h 2208221"/>
              <a:gd name="connsiteX2" fmla="*/ 1 w 1869714"/>
              <a:gd name="connsiteY2" fmla="*/ 78228 h 2208221"/>
              <a:gd name="connsiteX3" fmla="*/ 102432 w 1869714"/>
              <a:gd name="connsiteY3" fmla="*/ 0 h 2208221"/>
              <a:gd name="connsiteX4" fmla="*/ 1739685 w 1869714"/>
              <a:gd name="connsiteY4" fmla="*/ 1948162 h 2208221"/>
              <a:gd name="connsiteX5" fmla="*/ 1869714 w 1869714"/>
              <a:gd name="connsiteY5" fmla="*/ 1948162 h 2208221"/>
              <a:gd name="connsiteX6" fmla="*/ 1609655 w 1869714"/>
              <a:gd name="connsiteY6" fmla="*/ 2208221 h 2208221"/>
              <a:gd name="connsiteX7" fmla="*/ 1349596 w 1869714"/>
              <a:gd name="connsiteY7" fmla="*/ 1948162 h 2208221"/>
              <a:gd name="connsiteX0" fmla="*/ 1349596 w 1869714"/>
              <a:gd name="connsiteY0" fmla="*/ 1887541 h 2147600"/>
              <a:gd name="connsiteX1" fmla="*/ 1479626 w 1869714"/>
              <a:gd name="connsiteY1" fmla="*/ 1887541 h 2147600"/>
              <a:gd name="connsiteX2" fmla="*/ 1 w 1869714"/>
              <a:gd name="connsiteY2" fmla="*/ 17607 h 2147600"/>
              <a:gd name="connsiteX3" fmla="*/ 8963 w 1869714"/>
              <a:gd name="connsiteY3" fmla="*/ 0 h 2147600"/>
              <a:gd name="connsiteX4" fmla="*/ 1739685 w 1869714"/>
              <a:gd name="connsiteY4" fmla="*/ 1887541 h 2147600"/>
              <a:gd name="connsiteX5" fmla="*/ 1869714 w 1869714"/>
              <a:gd name="connsiteY5" fmla="*/ 1887541 h 2147600"/>
              <a:gd name="connsiteX6" fmla="*/ 1609655 w 1869714"/>
              <a:gd name="connsiteY6" fmla="*/ 2147600 h 2147600"/>
              <a:gd name="connsiteX7" fmla="*/ 1349596 w 1869714"/>
              <a:gd name="connsiteY7" fmla="*/ 1887541 h 2147600"/>
              <a:gd name="connsiteX0" fmla="*/ 1349596 w 1869714"/>
              <a:gd name="connsiteY0" fmla="*/ 1887541 h 2147600"/>
              <a:gd name="connsiteX1" fmla="*/ 1479626 w 1869714"/>
              <a:gd name="connsiteY1" fmla="*/ 1887541 h 2147600"/>
              <a:gd name="connsiteX2" fmla="*/ 1 w 1869714"/>
              <a:gd name="connsiteY2" fmla="*/ 17607 h 2147600"/>
              <a:gd name="connsiteX3" fmla="*/ 8963 w 1869714"/>
              <a:gd name="connsiteY3" fmla="*/ 0 h 2147600"/>
              <a:gd name="connsiteX4" fmla="*/ 1739685 w 1869714"/>
              <a:gd name="connsiteY4" fmla="*/ 1887541 h 2147600"/>
              <a:gd name="connsiteX5" fmla="*/ 1869714 w 1869714"/>
              <a:gd name="connsiteY5" fmla="*/ 1887541 h 2147600"/>
              <a:gd name="connsiteX6" fmla="*/ 1609655 w 1869714"/>
              <a:gd name="connsiteY6" fmla="*/ 2147600 h 2147600"/>
              <a:gd name="connsiteX7" fmla="*/ 1349596 w 1869714"/>
              <a:gd name="connsiteY7" fmla="*/ 1887541 h 2147600"/>
              <a:gd name="connsiteX0" fmla="*/ 1349596 w 1869714"/>
              <a:gd name="connsiteY0" fmla="*/ 1887541 h 2147600"/>
              <a:gd name="connsiteX1" fmla="*/ 1479626 w 1869714"/>
              <a:gd name="connsiteY1" fmla="*/ 1887541 h 2147600"/>
              <a:gd name="connsiteX2" fmla="*/ 1 w 1869714"/>
              <a:gd name="connsiteY2" fmla="*/ 17607 h 2147600"/>
              <a:gd name="connsiteX3" fmla="*/ 8963 w 1869714"/>
              <a:gd name="connsiteY3" fmla="*/ 0 h 2147600"/>
              <a:gd name="connsiteX4" fmla="*/ 1739685 w 1869714"/>
              <a:gd name="connsiteY4" fmla="*/ 1887541 h 2147600"/>
              <a:gd name="connsiteX5" fmla="*/ 1869714 w 1869714"/>
              <a:gd name="connsiteY5" fmla="*/ 1887541 h 2147600"/>
              <a:gd name="connsiteX6" fmla="*/ 1609655 w 1869714"/>
              <a:gd name="connsiteY6" fmla="*/ 2147600 h 2147600"/>
              <a:gd name="connsiteX7" fmla="*/ 1349596 w 1869714"/>
              <a:gd name="connsiteY7" fmla="*/ 1887541 h 2147600"/>
              <a:gd name="connsiteX0" fmla="*/ 1349596 w 1869714"/>
              <a:gd name="connsiteY0" fmla="*/ 1887541 h 2147600"/>
              <a:gd name="connsiteX1" fmla="*/ 1479626 w 1869714"/>
              <a:gd name="connsiteY1" fmla="*/ 1887541 h 2147600"/>
              <a:gd name="connsiteX2" fmla="*/ 1 w 1869714"/>
              <a:gd name="connsiteY2" fmla="*/ 17607 h 2147600"/>
              <a:gd name="connsiteX3" fmla="*/ 8963 w 1869714"/>
              <a:gd name="connsiteY3" fmla="*/ 0 h 2147600"/>
              <a:gd name="connsiteX4" fmla="*/ 1739685 w 1869714"/>
              <a:gd name="connsiteY4" fmla="*/ 1887541 h 2147600"/>
              <a:gd name="connsiteX5" fmla="*/ 1869714 w 1869714"/>
              <a:gd name="connsiteY5" fmla="*/ 1887541 h 2147600"/>
              <a:gd name="connsiteX6" fmla="*/ 1609655 w 1869714"/>
              <a:gd name="connsiteY6" fmla="*/ 2147600 h 2147600"/>
              <a:gd name="connsiteX7" fmla="*/ 1349596 w 1869714"/>
              <a:gd name="connsiteY7" fmla="*/ 1887541 h 2147600"/>
              <a:gd name="connsiteX0" fmla="*/ 1349596 w 1869714"/>
              <a:gd name="connsiteY0" fmla="*/ 1887541 h 2147600"/>
              <a:gd name="connsiteX1" fmla="*/ 1479626 w 1869714"/>
              <a:gd name="connsiteY1" fmla="*/ 1887541 h 2147600"/>
              <a:gd name="connsiteX2" fmla="*/ 1 w 1869714"/>
              <a:gd name="connsiteY2" fmla="*/ 17607 h 2147600"/>
              <a:gd name="connsiteX3" fmla="*/ 8963 w 1869714"/>
              <a:gd name="connsiteY3" fmla="*/ 0 h 2147600"/>
              <a:gd name="connsiteX4" fmla="*/ 1739685 w 1869714"/>
              <a:gd name="connsiteY4" fmla="*/ 1887541 h 2147600"/>
              <a:gd name="connsiteX5" fmla="*/ 1869714 w 1869714"/>
              <a:gd name="connsiteY5" fmla="*/ 1887541 h 2147600"/>
              <a:gd name="connsiteX6" fmla="*/ 1609655 w 1869714"/>
              <a:gd name="connsiteY6" fmla="*/ 2147600 h 2147600"/>
              <a:gd name="connsiteX7" fmla="*/ 1349596 w 1869714"/>
              <a:gd name="connsiteY7" fmla="*/ 1887541 h 2147600"/>
              <a:gd name="connsiteX0" fmla="*/ 1349596 w 1869714"/>
              <a:gd name="connsiteY0" fmla="*/ 1887541 h 2147600"/>
              <a:gd name="connsiteX1" fmla="*/ 1479626 w 1869714"/>
              <a:gd name="connsiteY1" fmla="*/ 1887541 h 2147600"/>
              <a:gd name="connsiteX2" fmla="*/ 1 w 1869714"/>
              <a:gd name="connsiteY2" fmla="*/ 17607 h 2147600"/>
              <a:gd name="connsiteX3" fmla="*/ 8963 w 1869714"/>
              <a:gd name="connsiteY3" fmla="*/ 0 h 2147600"/>
              <a:gd name="connsiteX4" fmla="*/ 1739685 w 1869714"/>
              <a:gd name="connsiteY4" fmla="*/ 1887541 h 2147600"/>
              <a:gd name="connsiteX5" fmla="*/ 1869714 w 1869714"/>
              <a:gd name="connsiteY5" fmla="*/ 1887541 h 2147600"/>
              <a:gd name="connsiteX6" fmla="*/ 1609655 w 1869714"/>
              <a:gd name="connsiteY6" fmla="*/ 2147600 h 2147600"/>
              <a:gd name="connsiteX7" fmla="*/ 1349596 w 1869714"/>
              <a:gd name="connsiteY7" fmla="*/ 1887541 h 2147600"/>
              <a:gd name="connsiteX0" fmla="*/ 1349596 w 1869714"/>
              <a:gd name="connsiteY0" fmla="*/ 1869934 h 2129993"/>
              <a:gd name="connsiteX1" fmla="*/ 1479626 w 1869714"/>
              <a:gd name="connsiteY1" fmla="*/ 1869934 h 2129993"/>
              <a:gd name="connsiteX2" fmla="*/ 1 w 1869714"/>
              <a:gd name="connsiteY2" fmla="*/ 0 h 2129993"/>
              <a:gd name="connsiteX3" fmla="*/ 83503 w 1869714"/>
              <a:gd name="connsiteY3" fmla="*/ 26281 h 2129993"/>
              <a:gd name="connsiteX4" fmla="*/ 1739685 w 1869714"/>
              <a:gd name="connsiteY4" fmla="*/ 1869934 h 2129993"/>
              <a:gd name="connsiteX5" fmla="*/ 1869714 w 1869714"/>
              <a:gd name="connsiteY5" fmla="*/ 1869934 h 2129993"/>
              <a:gd name="connsiteX6" fmla="*/ 1609655 w 1869714"/>
              <a:gd name="connsiteY6" fmla="*/ 2129993 h 2129993"/>
              <a:gd name="connsiteX7" fmla="*/ 1349596 w 1869714"/>
              <a:gd name="connsiteY7" fmla="*/ 1869934 h 2129993"/>
              <a:gd name="connsiteX0" fmla="*/ 1349596 w 1869714"/>
              <a:gd name="connsiteY0" fmla="*/ 1869934 h 2129993"/>
              <a:gd name="connsiteX1" fmla="*/ 1479626 w 1869714"/>
              <a:gd name="connsiteY1" fmla="*/ 1869934 h 2129993"/>
              <a:gd name="connsiteX2" fmla="*/ 1 w 1869714"/>
              <a:gd name="connsiteY2" fmla="*/ 0 h 2129993"/>
              <a:gd name="connsiteX3" fmla="*/ 83503 w 1869714"/>
              <a:gd name="connsiteY3" fmla="*/ 26281 h 2129993"/>
              <a:gd name="connsiteX4" fmla="*/ 1739685 w 1869714"/>
              <a:gd name="connsiteY4" fmla="*/ 1869934 h 2129993"/>
              <a:gd name="connsiteX5" fmla="*/ 1869714 w 1869714"/>
              <a:gd name="connsiteY5" fmla="*/ 1869934 h 2129993"/>
              <a:gd name="connsiteX6" fmla="*/ 1609655 w 1869714"/>
              <a:gd name="connsiteY6" fmla="*/ 2129993 h 2129993"/>
              <a:gd name="connsiteX7" fmla="*/ 1349596 w 1869714"/>
              <a:gd name="connsiteY7" fmla="*/ 1869934 h 2129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69714" h="2129993">
                <a:moveTo>
                  <a:pt x="1349596" y="1869934"/>
                </a:moveTo>
                <a:lnTo>
                  <a:pt x="1479626" y="1869934"/>
                </a:lnTo>
                <a:cubicBezTo>
                  <a:pt x="1386903" y="1173345"/>
                  <a:pt x="1252761" y="616134"/>
                  <a:pt x="1" y="0"/>
                </a:cubicBezTo>
                <a:lnTo>
                  <a:pt x="83503" y="26281"/>
                </a:lnTo>
                <a:cubicBezTo>
                  <a:pt x="1224168" y="469524"/>
                  <a:pt x="1651865" y="980379"/>
                  <a:pt x="1739685" y="1869934"/>
                </a:cubicBezTo>
                <a:lnTo>
                  <a:pt x="1869714" y="1869934"/>
                </a:lnTo>
                <a:lnTo>
                  <a:pt x="1609655" y="2129993"/>
                </a:lnTo>
                <a:lnTo>
                  <a:pt x="1349596" y="1869934"/>
                </a:lnTo>
                <a:close/>
              </a:path>
            </a:pathLst>
          </a:custGeom>
          <a:gradFill>
            <a:gsLst>
              <a:gs pos="100000">
                <a:srgbClr val="FFFF00"/>
              </a:gs>
              <a:gs pos="32000">
                <a:srgbClr val="FFFF00"/>
              </a:gs>
              <a:gs pos="0">
                <a:srgbClr val="FFFF00">
                  <a:alpha val="31000"/>
                </a:srgbClr>
              </a:gs>
            </a:gsLst>
            <a:lin ang="5400000" scaled="0"/>
          </a:gradFill>
          <a:ln w="6350">
            <a:gradFill>
              <a:gsLst>
                <a:gs pos="91000">
                  <a:schemeClr val="tx1"/>
                </a:gs>
                <a:gs pos="50000">
                  <a:schemeClr val="tx1">
                    <a:alpha val="57000"/>
                  </a:schemeClr>
                </a:gs>
                <a:gs pos="0">
                  <a:schemeClr val="tx1">
                    <a:alpha val="0"/>
                  </a:schemeClr>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Arial"/>
            </a:endParaRPr>
          </a:p>
        </p:txBody>
      </p:sp>
      <p:sp>
        <p:nvSpPr>
          <p:cNvPr id="14" name="Down Arrow 74"/>
          <p:cNvSpPr/>
          <p:nvPr/>
        </p:nvSpPr>
        <p:spPr>
          <a:xfrm rot="1585359" flipH="1">
            <a:off x="6948744" y="1433355"/>
            <a:ext cx="616011" cy="1237419"/>
          </a:xfrm>
          <a:custGeom>
            <a:avLst/>
            <a:gdLst>
              <a:gd name="connsiteX0" fmla="*/ 0 w 520118"/>
              <a:gd name="connsiteY0" fmla="*/ 400833 h 660892"/>
              <a:gd name="connsiteX1" fmla="*/ 130030 w 520118"/>
              <a:gd name="connsiteY1" fmla="*/ 400833 h 660892"/>
              <a:gd name="connsiteX2" fmla="*/ 130030 w 520118"/>
              <a:gd name="connsiteY2" fmla="*/ 0 h 660892"/>
              <a:gd name="connsiteX3" fmla="*/ 390089 w 520118"/>
              <a:gd name="connsiteY3" fmla="*/ 0 h 660892"/>
              <a:gd name="connsiteX4" fmla="*/ 390089 w 520118"/>
              <a:gd name="connsiteY4" fmla="*/ 400833 h 660892"/>
              <a:gd name="connsiteX5" fmla="*/ 520118 w 520118"/>
              <a:gd name="connsiteY5" fmla="*/ 400833 h 660892"/>
              <a:gd name="connsiteX6" fmla="*/ 260059 w 520118"/>
              <a:gd name="connsiteY6" fmla="*/ 660892 h 660892"/>
              <a:gd name="connsiteX7" fmla="*/ 0 w 520118"/>
              <a:gd name="connsiteY7" fmla="*/ 400833 h 660892"/>
              <a:gd name="connsiteX0" fmla="*/ 0 w 520118"/>
              <a:gd name="connsiteY0" fmla="*/ 400833 h 660892"/>
              <a:gd name="connsiteX1" fmla="*/ 130030 w 520118"/>
              <a:gd name="connsiteY1" fmla="*/ 400833 h 660892"/>
              <a:gd name="connsiteX2" fmla="*/ 205531 w 520118"/>
              <a:gd name="connsiteY2" fmla="*/ 0 h 660892"/>
              <a:gd name="connsiteX3" fmla="*/ 390089 w 520118"/>
              <a:gd name="connsiteY3" fmla="*/ 0 h 660892"/>
              <a:gd name="connsiteX4" fmla="*/ 390089 w 520118"/>
              <a:gd name="connsiteY4" fmla="*/ 400833 h 660892"/>
              <a:gd name="connsiteX5" fmla="*/ 520118 w 520118"/>
              <a:gd name="connsiteY5" fmla="*/ 400833 h 660892"/>
              <a:gd name="connsiteX6" fmla="*/ 260059 w 520118"/>
              <a:gd name="connsiteY6" fmla="*/ 660892 h 660892"/>
              <a:gd name="connsiteX7" fmla="*/ 0 w 520118"/>
              <a:gd name="connsiteY7" fmla="*/ 400833 h 660892"/>
              <a:gd name="connsiteX0" fmla="*/ 0 w 520118"/>
              <a:gd name="connsiteY0" fmla="*/ 400833 h 660892"/>
              <a:gd name="connsiteX1" fmla="*/ 130030 w 520118"/>
              <a:gd name="connsiteY1" fmla="*/ 400833 h 660892"/>
              <a:gd name="connsiteX2" fmla="*/ 205531 w 520118"/>
              <a:gd name="connsiteY2" fmla="*/ 0 h 660892"/>
              <a:gd name="connsiteX3" fmla="*/ 281032 w 520118"/>
              <a:gd name="connsiteY3" fmla="*/ 0 h 660892"/>
              <a:gd name="connsiteX4" fmla="*/ 390089 w 520118"/>
              <a:gd name="connsiteY4" fmla="*/ 400833 h 660892"/>
              <a:gd name="connsiteX5" fmla="*/ 520118 w 520118"/>
              <a:gd name="connsiteY5" fmla="*/ 400833 h 660892"/>
              <a:gd name="connsiteX6" fmla="*/ 260059 w 520118"/>
              <a:gd name="connsiteY6" fmla="*/ 660892 h 660892"/>
              <a:gd name="connsiteX7" fmla="*/ 0 w 520118"/>
              <a:gd name="connsiteY7" fmla="*/ 400833 h 660892"/>
              <a:gd name="connsiteX0" fmla="*/ 0 w 520118"/>
              <a:gd name="connsiteY0" fmla="*/ 662770 h 922829"/>
              <a:gd name="connsiteX1" fmla="*/ 130030 w 520118"/>
              <a:gd name="connsiteY1" fmla="*/ 662770 h 922829"/>
              <a:gd name="connsiteX2" fmla="*/ 229343 w 520118"/>
              <a:gd name="connsiteY2" fmla="*/ 0 h 922829"/>
              <a:gd name="connsiteX3" fmla="*/ 281032 w 520118"/>
              <a:gd name="connsiteY3" fmla="*/ 261937 h 922829"/>
              <a:gd name="connsiteX4" fmla="*/ 390089 w 520118"/>
              <a:gd name="connsiteY4" fmla="*/ 662770 h 922829"/>
              <a:gd name="connsiteX5" fmla="*/ 520118 w 520118"/>
              <a:gd name="connsiteY5" fmla="*/ 662770 h 922829"/>
              <a:gd name="connsiteX6" fmla="*/ 260059 w 520118"/>
              <a:gd name="connsiteY6" fmla="*/ 922829 h 922829"/>
              <a:gd name="connsiteX7" fmla="*/ 0 w 520118"/>
              <a:gd name="connsiteY7" fmla="*/ 662770 h 922829"/>
              <a:gd name="connsiteX0" fmla="*/ 0 w 520118"/>
              <a:gd name="connsiteY0" fmla="*/ 662770 h 922829"/>
              <a:gd name="connsiteX1" fmla="*/ 130030 w 520118"/>
              <a:gd name="connsiteY1" fmla="*/ 662770 h 922829"/>
              <a:gd name="connsiteX2" fmla="*/ 229343 w 520118"/>
              <a:gd name="connsiteY2" fmla="*/ 0 h 922829"/>
              <a:gd name="connsiteX3" fmla="*/ 233407 w 520118"/>
              <a:gd name="connsiteY3" fmla="*/ 4762 h 922829"/>
              <a:gd name="connsiteX4" fmla="*/ 390089 w 520118"/>
              <a:gd name="connsiteY4" fmla="*/ 662770 h 922829"/>
              <a:gd name="connsiteX5" fmla="*/ 520118 w 520118"/>
              <a:gd name="connsiteY5" fmla="*/ 662770 h 922829"/>
              <a:gd name="connsiteX6" fmla="*/ 260059 w 520118"/>
              <a:gd name="connsiteY6" fmla="*/ 922829 h 922829"/>
              <a:gd name="connsiteX7" fmla="*/ 0 w 520118"/>
              <a:gd name="connsiteY7" fmla="*/ 662770 h 922829"/>
              <a:gd name="connsiteX0" fmla="*/ 0 w 520118"/>
              <a:gd name="connsiteY0" fmla="*/ 1169688 h 1429747"/>
              <a:gd name="connsiteX1" fmla="*/ 130030 w 520118"/>
              <a:gd name="connsiteY1" fmla="*/ 1169688 h 1429747"/>
              <a:gd name="connsiteX2" fmla="*/ 229343 w 520118"/>
              <a:gd name="connsiteY2" fmla="*/ 506918 h 1429747"/>
              <a:gd name="connsiteX3" fmla="*/ 254479 w 520118"/>
              <a:gd name="connsiteY3" fmla="*/ 0 h 1429747"/>
              <a:gd name="connsiteX4" fmla="*/ 390089 w 520118"/>
              <a:gd name="connsiteY4" fmla="*/ 1169688 h 1429747"/>
              <a:gd name="connsiteX5" fmla="*/ 520118 w 520118"/>
              <a:gd name="connsiteY5" fmla="*/ 1169688 h 1429747"/>
              <a:gd name="connsiteX6" fmla="*/ 260059 w 520118"/>
              <a:gd name="connsiteY6" fmla="*/ 1429747 h 1429747"/>
              <a:gd name="connsiteX7" fmla="*/ 0 w 520118"/>
              <a:gd name="connsiteY7" fmla="*/ 1169688 h 1429747"/>
              <a:gd name="connsiteX0" fmla="*/ 0 w 520118"/>
              <a:gd name="connsiteY0" fmla="*/ 1202355 h 1462414"/>
              <a:gd name="connsiteX1" fmla="*/ 130030 w 520118"/>
              <a:gd name="connsiteY1" fmla="*/ 1202355 h 1462414"/>
              <a:gd name="connsiteX2" fmla="*/ 305290 w 520118"/>
              <a:gd name="connsiteY2" fmla="*/ -1 h 1462414"/>
              <a:gd name="connsiteX3" fmla="*/ 254479 w 520118"/>
              <a:gd name="connsiteY3" fmla="*/ 32667 h 1462414"/>
              <a:gd name="connsiteX4" fmla="*/ 390089 w 520118"/>
              <a:gd name="connsiteY4" fmla="*/ 1202355 h 1462414"/>
              <a:gd name="connsiteX5" fmla="*/ 520118 w 520118"/>
              <a:gd name="connsiteY5" fmla="*/ 1202355 h 1462414"/>
              <a:gd name="connsiteX6" fmla="*/ 260059 w 520118"/>
              <a:gd name="connsiteY6" fmla="*/ 1462414 h 1462414"/>
              <a:gd name="connsiteX7" fmla="*/ 0 w 520118"/>
              <a:gd name="connsiteY7" fmla="*/ 1202355 h 1462414"/>
              <a:gd name="connsiteX0" fmla="*/ 0 w 520118"/>
              <a:gd name="connsiteY0" fmla="*/ 1195702 h 1455761"/>
              <a:gd name="connsiteX1" fmla="*/ 130030 w 520118"/>
              <a:gd name="connsiteY1" fmla="*/ 1195702 h 1455761"/>
              <a:gd name="connsiteX2" fmla="*/ 193002 w 520118"/>
              <a:gd name="connsiteY2" fmla="*/ 0 h 1455761"/>
              <a:gd name="connsiteX3" fmla="*/ 254479 w 520118"/>
              <a:gd name="connsiteY3" fmla="*/ 26014 h 1455761"/>
              <a:gd name="connsiteX4" fmla="*/ 390089 w 520118"/>
              <a:gd name="connsiteY4" fmla="*/ 1195702 h 1455761"/>
              <a:gd name="connsiteX5" fmla="*/ 520118 w 520118"/>
              <a:gd name="connsiteY5" fmla="*/ 1195702 h 1455761"/>
              <a:gd name="connsiteX6" fmla="*/ 260059 w 520118"/>
              <a:gd name="connsiteY6" fmla="*/ 1455761 h 1455761"/>
              <a:gd name="connsiteX7" fmla="*/ 0 w 520118"/>
              <a:gd name="connsiteY7" fmla="*/ 1195702 h 1455761"/>
              <a:gd name="connsiteX0" fmla="*/ 0 w 520118"/>
              <a:gd name="connsiteY0" fmla="*/ 1204154 h 1464213"/>
              <a:gd name="connsiteX1" fmla="*/ 130030 w 520118"/>
              <a:gd name="connsiteY1" fmla="*/ 1204154 h 1464213"/>
              <a:gd name="connsiteX2" fmla="*/ 193002 w 520118"/>
              <a:gd name="connsiteY2" fmla="*/ 8452 h 1464213"/>
              <a:gd name="connsiteX3" fmla="*/ 212773 w 520118"/>
              <a:gd name="connsiteY3" fmla="*/ 1 h 1464213"/>
              <a:gd name="connsiteX4" fmla="*/ 390089 w 520118"/>
              <a:gd name="connsiteY4" fmla="*/ 1204154 h 1464213"/>
              <a:gd name="connsiteX5" fmla="*/ 520118 w 520118"/>
              <a:gd name="connsiteY5" fmla="*/ 1204154 h 1464213"/>
              <a:gd name="connsiteX6" fmla="*/ 260059 w 520118"/>
              <a:gd name="connsiteY6" fmla="*/ 1464213 h 1464213"/>
              <a:gd name="connsiteX7" fmla="*/ 0 w 520118"/>
              <a:gd name="connsiteY7" fmla="*/ 1204154 h 1464213"/>
              <a:gd name="connsiteX0" fmla="*/ 1272775 w 1792893"/>
              <a:gd name="connsiteY0" fmla="*/ 1891300 h 2151359"/>
              <a:gd name="connsiteX1" fmla="*/ 1402805 w 1792893"/>
              <a:gd name="connsiteY1" fmla="*/ 1891300 h 2151359"/>
              <a:gd name="connsiteX2" fmla="*/ 1465777 w 1792893"/>
              <a:gd name="connsiteY2" fmla="*/ 695598 h 2151359"/>
              <a:gd name="connsiteX3" fmla="*/ -1 w 1792893"/>
              <a:gd name="connsiteY3" fmla="*/ 0 h 2151359"/>
              <a:gd name="connsiteX4" fmla="*/ 1662864 w 1792893"/>
              <a:gd name="connsiteY4" fmla="*/ 1891300 h 2151359"/>
              <a:gd name="connsiteX5" fmla="*/ 1792893 w 1792893"/>
              <a:gd name="connsiteY5" fmla="*/ 1891300 h 2151359"/>
              <a:gd name="connsiteX6" fmla="*/ 1532834 w 1792893"/>
              <a:gd name="connsiteY6" fmla="*/ 2151359 h 2151359"/>
              <a:gd name="connsiteX7" fmla="*/ 1272775 w 1792893"/>
              <a:gd name="connsiteY7" fmla="*/ 1891300 h 2151359"/>
              <a:gd name="connsiteX0" fmla="*/ 1272775 w 1792893"/>
              <a:gd name="connsiteY0" fmla="*/ 1891300 h 2151359"/>
              <a:gd name="connsiteX1" fmla="*/ 1402805 w 1792893"/>
              <a:gd name="connsiteY1" fmla="*/ 1891300 h 2151359"/>
              <a:gd name="connsiteX2" fmla="*/ 32544 w 1792893"/>
              <a:gd name="connsiteY2" fmla="*/ 145249 h 2151359"/>
              <a:gd name="connsiteX3" fmla="*/ -1 w 1792893"/>
              <a:gd name="connsiteY3" fmla="*/ 0 h 2151359"/>
              <a:gd name="connsiteX4" fmla="*/ 1662864 w 1792893"/>
              <a:gd name="connsiteY4" fmla="*/ 1891300 h 2151359"/>
              <a:gd name="connsiteX5" fmla="*/ 1792893 w 1792893"/>
              <a:gd name="connsiteY5" fmla="*/ 1891300 h 2151359"/>
              <a:gd name="connsiteX6" fmla="*/ 1532834 w 1792893"/>
              <a:gd name="connsiteY6" fmla="*/ 2151359 h 2151359"/>
              <a:gd name="connsiteX7" fmla="*/ 1272775 w 1792893"/>
              <a:gd name="connsiteY7" fmla="*/ 1891300 h 2151359"/>
              <a:gd name="connsiteX0" fmla="*/ 1272775 w 1792893"/>
              <a:gd name="connsiteY0" fmla="*/ 1891300 h 2151359"/>
              <a:gd name="connsiteX1" fmla="*/ 1402805 w 1792893"/>
              <a:gd name="connsiteY1" fmla="*/ 1891300 h 2151359"/>
              <a:gd name="connsiteX2" fmla="*/ 32544 w 1792893"/>
              <a:gd name="connsiteY2" fmla="*/ 145249 h 2151359"/>
              <a:gd name="connsiteX3" fmla="*/ -1 w 1792893"/>
              <a:gd name="connsiteY3" fmla="*/ 0 h 2151359"/>
              <a:gd name="connsiteX4" fmla="*/ 1662864 w 1792893"/>
              <a:gd name="connsiteY4" fmla="*/ 1891300 h 2151359"/>
              <a:gd name="connsiteX5" fmla="*/ 1792893 w 1792893"/>
              <a:gd name="connsiteY5" fmla="*/ 1891300 h 2151359"/>
              <a:gd name="connsiteX6" fmla="*/ 1532834 w 1792893"/>
              <a:gd name="connsiteY6" fmla="*/ 2151359 h 2151359"/>
              <a:gd name="connsiteX7" fmla="*/ 1272775 w 1792893"/>
              <a:gd name="connsiteY7" fmla="*/ 1891300 h 2151359"/>
              <a:gd name="connsiteX0" fmla="*/ 1272775 w 1792893"/>
              <a:gd name="connsiteY0" fmla="*/ 1891300 h 2151359"/>
              <a:gd name="connsiteX1" fmla="*/ 1402805 w 1792893"/>
              <a:gd name="connsiteY1" fmla="*/ 1891300 h 2151359"/>
              <a:gd name="connsiteX2" fmla="*/ 32544 w 1792893"/>
              <a:gd name="connsiteY2" fmla="*/ 145249 h 2151359"/>
              <a:gd name="connsiteX3" fmla="*/ -1 w 1792893"/>
              <a:gd name="connsiteY3" fmla="*/ 0 h 2151359"/>
              <a:gd name="connsiteX4" fmla="*/ 1662864 w 1792893"/>
              <a:gd name="connsiteY4" fmla="*/ 1891300 h 2151359"/>
              <a:gd name="connsiteX5" fmla="*/ 1792893 w 1792893"/>
              <a:gd name="connsiteY5" fmla="*/ 1891300 h 2151359"/>
              <a:gd name="connsiteX6" fmla="*/ 1532834 w 1792893"/>
              <a:gd name="connsiteY6" fmla="*/ 2151359 h 2151359"/>
              <a:gd name="connsiteX7" fmla="*/ 1272775 w 1792893"/>
              <a:gd name="connsiteY7" fmla="*/ 1891300 h 2151359"/>
              <a:gd name="connsiteX0" fmla="*/ 1300911 w 1821029"/>
              <a:gd name="connsiteY0" fmla="*/ 1891300 h 2151359"/>
              <a:gd name="connsiteX1" fmla="*/ 1430941 w 1821029"/>
              <a:gd name="connsiteY1" fmla="*/ 1891300 h 2151359"/>
              <a:gd name="connsiteX2" fmla="*/ 1 w 1821029"/>
              <a:gd name="connsiteY2" fmla="*/ 67123 h 2151359"/>
              <a:gd name="connsiteX3" fmla="*/ 28135 w 1821029"/>
              <a:gd name="connsiteY3" fmla="*/ 0 h 2151359"/>
              <a:gd name="connsiteX4" fmla="*/ 1691000 w 1821029"/>
              <a:gd name="connsiteY4" fmla="*/ 1891300 h 2151359"/>
              <a:gd name="connsiteX5" fmla="*/ 1821029 w 1821029"/>
              <a:gd name="connsiteY5" fmla="*/ 1891300 h 2151359"/>
              <a:gd name="connsiteX6" fmla="*/ 1560970 w 1821029"/>
              <a:gd name="connsiteY6" fmla="*/ 2151359 h 2151359"/>
              <a:gd name="connsiteX7" fmla="*/ 1300911 w 1821029"/>
              <a:gd name="connsiteY7" fmla="*/ 1891300 h 2151359"/>
              <a:gd name="connsiteX0" fmla="*/ 1300911 w 1821029"/>
              <a:gd name="connsiteY0" fmla="*/ 1891300 h 2151359"/>
              <a:gd name="connsiteX1" fmla="*/ 1430941 w 1821029"/>
              <a:gd name="connsiteY1" fmla="*/ 1891300 h 2151359"/>
              <a:gd name="connsiteX2" fmla="*/ 1 w 1821029"/>
              <a:gd name="connsiteY2" fmla="*/ 67123 h 2151359"/>
              <a:gd name="connsiteX3" fmla="*/ 28135 w 1821029"/>
              <a:gd name="connsiteY3" fmla="*/ 0 h 2151359"/>
              <a:gd name="connsiteX4" fmla="*/ 1691000 w 1821029"/>
              <a:gd name="connsiteY4" fmla="*/ 1891300 h 2151359"/>
              <a:gd name="connsiteX5" fmla="*/ 1821029 w 1821029"/>
              <a:gd name="connsiteY5" fmla="*/ 1891300 h 2151359"/>
              <a:gd name="connsiteX6" fmla="*/ 1560970 w 1821029"/>
              <a:gd name="connsiteY6" fmla="*/ 2151359 h 2151359"/>
              <a:gd name="connsiteX7" fmla="*/ 1300911 w 1821029"/>
              <a:gd name="connsiteY7" fmla="*/ 1891300 h 2151359"/>
              <a:gd name="connsiteX0" fmla="*/ 1300911 w 1821029"/>
              <a:gd name="connsiteY0" fmla="*/ 1891300 h 2151359"/>
              <a:gd name="connsiteX1" fmla="*/ 1430941 w 1821029"/>
              <a:gd name="connsiteY1" fmla="*/ 1891300 h 2151359"/>
              <a:gd name="connsiteX2" fmla="*/ 1 w 1821029"/>
              <a:gd name="connsiteY2" fmla="*/ 67123 h 2151359"/>
              <a:gd name="connsiteX3" fmla="*/ 28135 w 1821029"/>
              <a:gd name="connsiteY3" fmla="*/ 0 h 2151359"/>
              <a:gd name="connsiteX4" fmla="*/ 1691000 w 1821029"/>
              <a:gd name="connsiteY4" fmla="*/ 1891300 h 2151359"/>
              <a:gd name="connsiteX5" fmla="*/ 1821029 w 1821029"/>
              <a:gd name="connsiteY5" fmla="*/ 1891300 h 2151359"/>
              <a:gd name="connsiteX6" fmla="*/ 1560970 w 1821029"/>
              <a:gd name="connsiteY6" fmla="*/ 2151359 h 2151359"/>
              <a:gd name="connsiteX7" fmla="*/ 1300911 w 1821029"/>
              <a:gd name="connsiteY7" fmla="*/ 1891300 h 2151359"/>
              <a:gd name="connsiteX0" fmla="*/ 1300911 w 1821029"/>
              <a:gd name="connsiteY0" fmla="*/ 1891300 h 2151359"/>
              <a:gd name="connsiteX1" fmla="*/ 1430941 w 1821029"/>
              <a:gd name="connsiteY1" fmla="*/ 1891300 h 2151359"/>
              <a:gd name="connsiteX2" fmla="*/ 1 w 1821029"/>
              <a:gd name="connsiteY2" fmla="*/ 67123 h 2151359"/>
              <a:gd name="connsiteX3" fmla="*/ 28135 w 1821029"/>
              <a:gd name="connsiteY3" fmla="*/ 0 h 2151359"/>
              <a:gd name="connsiteX4" fmla="*/ 1691000 w 1821029"/>
              <a:gd name="connsiteY4" fmla="*/ 1891300 h 2151359"/>
              <a:gd name="connsiteX5" fmla="*/ 1821029 w 1821029"/>
              <a:gd name="connsiteY5" fmla="*/ 1891300 h 2151359"/>
              <a:gd name="connsiteX6" fmla="*/ 1560970 w 1821029"/>
              <a:gd name="connsiteY6" fmla="*/ 2151359 h 2151359"/>
              <a:gd name="connsiteX7" fmla="*/ 1300911 w 1821029"/>
              <a:gd name="connsiteY7" fmla="*/ 1891300 h 2151359"/>
              <a:gd name="connsiteX0" fmla="*/ 1300911 w 1821029"/>
              <a:gd name="connsiteY0" fmla="*/ 1843626 h 2103685"/>
              <a:gd name="connsiteX1" fmla="*/ 1430941 w 1821029"/>
              <a:gd name="connsiteY1" fmla="*/ 1843626 h 2103685"/>
              <a:gd name="connsiteX2" fmla="*/ 1 w 1821029"/>
              <a:gd name="connsiteY2" fmla="*/ 19449 h 2103685"/>
              <a:gd name="connsiteX3" fmla="*/ 18649 w 1821029"/>
              <a:gd name="connsiteY3" fmla="*/ 0 h 2103685"/>
              <a:gd name="connsiteX4" fmla="*/ 1691000 w 1821029"/>
              <a:gd name="connsiteY4" fmla="*/ 1843626 h 2103685"/>
              <a:gd name="connsiteX5" fmla="*/ 1821029 w 1821029"/>
              <a:gd name="connsiteY5" fmla="*/ 1843626 h 2103685"/>
              <a:gd name="connsiteX6" fmla="*/ 1560970 w 1821029"/>
              <a:gd name="connsiteY6" fmla="*/ 2103685 h 2103685"/>
              <a:gd name="connsiteX7" fmla="*/ 1300911 w 1821029"/>
              <a:gd name="connsiteY7" fmla="*/ 1843626 h 2103685"/>
              <a:gd name="connsiteX0" fmla="*/ 1300911 w 1821029"/>
              <a:gd name="connsiteY0" fmla="*/ 1843626 h 2103685"/>
              <a:gd name="connsiteX1" fmla="*/ 1430941 w 1821029"/>
              <a:gd name="connsiteY1" fmla="*/ 1843626 h 2103685"/>
              <a:gd name="connsiteX2" fmla="*/ 1 w 1821029"/>
              <a:gd name="connsiteY2" fmla="*/ 19449 h 2103685"/>
              <a:gd name="connsiteX3" fmla="*/ 18649 w 1821029"/>
              <a:gd name="connsiteY3" fmla="*/ 0 h 2103685"/>
              <a:gd name="connsiteX4" fmla="*/ 1691000 w 1821029"/>
              <a:gd name="connsiteY4" fmla="*/ 1843626 h 2103685"/>
              <a:gd name="connsiteX5" fmla="*/ 1821029 w 1821029"/>
              <a:gd name="connsiteY5" fmla="*/ 1843626 h 2103685"/>
              <a:gd name="connsiteX6" fmla="*/ 1560970 w 1821029"/>
              <a:gd name="connsiteY6" fmla="*/ 2103685 h 2103685"/>
              <a:gd name="connsiteX7" fmla="*/ 1300911 w 1821029"/>
              <a:gd name="connsiteY7" fmla="*/ 1843626 h 2103685"/>
              <a:gd name="connsiteX0" fmla="*/ 1349596 w 1869714"/>
              <a:gd name="connsiteY0" fmla="*/ 1869935 h 2129994"/>
              <a:gd name="connsiteX1" fmla="*/ 1479626 w 1869714"/>
              <a:gd name="connsiteY1" fmla="*/ 1869935 h 2129994"/>
              <a:gd name="connsiteX2" fmla="*/ 1 w 1869714"/>
              <a:gd name="connsiteY2" fmla="*/ 1 h 2129994"/>
              <a:gd name="connsiteX3" fmla="*/ 67334 w 1869714"/>
              <a:gd name="connsiteY3" fmla="*/ 26309 h 2129994"/>
              <a:gd name="connsiteX4" fmla="*/ 1739685 w 1869714"/>
              <a:gd name="connsiteY4" fmla="*/ 1869935 h 2129994"/>
              <a:gd name="connsiteX5" fmla="*/ 1869714 w 1869714"/>
              <a:gd name="connsiteY5" fmla="*/ 1869935 h 2129994"/>
              <a:gd name="connsiteX6" fmla="*/ 1609655 w 1869714"/>
              <a:gd name="connsiteY6" fmla="*/ 2129994 h 2129994"/>
              <a:gd name="connsiteX7" fmla="*/ 1349596 w 1869714"/>
              <a:gd name="connsiteY7" fmla="*/ 1869935 h 2129994"/>
              <a:gd name="connsiteX0" fmla="*/ 1349596 w 1869714"/>
              <a:gd name="connsiteY0" fmla="*/ 1948162 h 2208221"/>
              <a:gd name="connsiteX1" fmla="*/ 1479626 w 1869714"/>
              <a:gd name="connsiteY1" fmla="*/ 1948162 h 2208221"/>
              <a:gd name="connsiteX2" fmla="*/ 1 w 1869714"/>
              <a:gd name="connsiteY2" fmla="*/ 78228 h 2208221"/>
              <a:gd name="connsiteX3" fmla="*/ 102432 w 1869714"/>
              <a:gd name="connsiteY3" fmla="*/ 0 h 2208221"/>
              <a:gd name="connsiteX4" fmla="*/ 1739685 w 1869714"/>
              <a:gd name="connsiteY4" fmla="*/ 1948162 h 2208221"/>
              <a:gd name="connsiteX5" fmla="*/ 1869714 w 1869714"/>
              <a:gd name="connsiteY5" fmla="*/ 1948162 h 2208221"/>
              <a:gd name="connsiteX6" fmla="*/ 1609655 w 1869714"/>
              <a:gd name="connsiteY6" fmla="*/ 2208221 h 2208221"/>
              <a:gd name="connsiteX7" fmla="*/ 1349596 w 1869714"/>
              <a:gd name="connsiteY7" fmla="*/ 1948162 h 2208221"/>
              <a:gd name="connsiteX0" fmla="*/ 1349596 w 1869714"/>
              <a:gd name="connsiteY0" fmla="*/ 1887541 h 2147600"/>
              <a:gd name="connsiteX1" fmla="*/ 1479626 w 1869714"/>
              <a:gd name="connsiteY1" fmla="*/ 1887541 h 2147600"/>
              <a:gd name="connsiteX2" fmla="*/ 1 w 1869714"/>
              <a:gd name="connsiteY2" fmla="*/ 17607 h 2147600"/>
              <a:gd name="connsiteX3" fmla="*/ 8963 w 1869714"/>
              <a:gd name="connsiteY3" fmla="*/ 0 h 2147600"/>
              <a:gd name="connsiteX4" fmla="*/ 1739685 w 1869714"/>
              <a:gd name="connsiteY4" fmla="*/ 1887541 h 2147600"/>
              <a:gd name="connsiteX5" fmla="*/ 1869714 w 1869714"/>
              <a:gd name="connsiteY5" fmla="*/ 1887541 h 2147600"/>
              <a:gd name="connsiteX6" fmla="*/ 1609655 w 1869714"/>
              <a:gd name="connsiteY6" fmla="*/ 2147600 h 2147600"/>
              <a:gd name="connsiteX7" fmla="*/ 1349596 w 1869714"/>
              <a:gd name="connsiteY7" fmla="*/ 1887541 h 2147600"/>
              <a:gd name="connsiteX0" fmla="*/ 1349596 w 1869714"/>
              <a:gd name="connsiteY0" fmla="*/ 1887541 h 2147600"/>
              <a:gd name="connsiteX1" fmla="*/ 1479626 w 1869714"/>
              <a:gd name="connsiteY1" fmla="*/ 1887541 h 2147600"/>
              <a:gd name="connsiteX2" fmla="*/ 1 w 1869714"/>
              <a:gd name="connsiteY2" fmla="*/ 17607 h 2147600"/>
              <a:gd name="connsiteX3" fmla="*/ 8963 w 1869714"/>
              <a:gd name="connsiteY3" fmla="*/ 0 h 2147600"/>
              <a:gd name="connsiteX4" fmla="*/ 1739685 w 1869714"/>
              <a:gd name="connsiteY4" fmla="*/ 1887541 h 2147600"/>
              <a:gd name="connsiteX5" fmla="*/ 1869714 w 1869714"/>
              <a:gd name="connsiteY5" fmla="*/ 1887541 h 2147600"/>
              <a:gd name="connsiteX6" fmla="*/ 1609655 w 1869714"/>
              <a:gd name="connsiteY6" fmla="*/ 2147600 h 2147600"/>
              <a:gd name="connsiteX7" fmla="*/ 1349596 w 1869714"/>
              <a:gd name="connsiteY7" fmla="*/ 1887541 h 2147600"/>
              <a:gd name="connsiteX0" fmla="*/ 1349596 w 1869714"/>
              <a:gd name="connsiteY0" fmla="*/ 1887541 h 2147600"/>
              <a:gd name="connsiteX1" fmla="*/ 1479626 w 1869714"/>
              <a:gd name="connsiteY1" fmla="*/ 1887541 h 2147600"/>
              <a:gd name="connsiteX2" fmla="*/ 1 w 1869714"/>
              <a:gd name="connsiteY2" fmla="*/ 17607 h 2147600"/>
              <a:gd name="connsiteX3" fmla="*/ 8963 w 1869714"/>
              <a:gd name="connsiteY3" fmla="*/ 0 h 2147600"/>
              <a:gd name="connsiteX4" fmla="*/ 1739685 w 1869714"/>
              <a:gd name="connsiteY4" fmla="*/ 1887541 h 2147600"/>
              <a:gd name="connsiteX5" fmla="*/ 1869714 w 1869714"/>
              <a:gd name="connsiteY5" fmla="*/ 1887541 h 2147600"/>
              <a:gd name="connsiteX6" fmla="*/ 1609655 w 1869714"/>
              <a:gd name="connsiteY6" fmla="*/ 2147600 h 2147600"/>
              <a:gd name="connsiteX7" fmla="*/ 1349596 w 1869714"/>
              <a:gd name="connsiteY7" fmla="*/ 1887541 h 2147600"/>
              <a:gd name="connsiteX0" fmla="*/ 1349596 w 1869714"/>
              <a:gd name="connsiteY0" fmla="*/ 1887541 h 2147600"/>
              <a:gd name="connsiteX1" fmla="*/ 1479626 w 1869714"/>
              <a:gd name="connsiteY1" fmla="*/ 1887541 h 2147600"/>
              <a:gd name="connsiteX2" fmla="*/ 1 w 1869714"/>
              <a:gd name="connsiteY2" fmla="*/ 17607 h 2147600"/>
              <a:gd name="connsiteX3" fmla="*/ 8963 w 1869714"/>
              <a:gd name="connsiteY3" fmla="*/ 0 h 2147600"/>
              <a:gd name="connsiteX4" fmla="*/ 1739685 w 1869714"/>
              <a:gd name="connsiteY4" fmla="*/ 1887541 h 2147600"/>
              <a:gd name="connsiteX5" fmla="*/ 1869714 w 1869714"/>
              <a:gd name="connsiteY5" fmla="*/ 1887541 h 2147600"/>
              <a:gd name="connsiteX6" fmla="*/ 1609655 w 1869714"/>
              <a:gd name="connsiteY6" fmla="*/ 2147600 h 2147600"/>
              <a:gd name="connsiteX7" fmla="*/ 1349596 w 1869714"/>
              <a:gd name="connsiteY7" fmla="*/ 1887541 h 2147600"/>
              <a:gd name="connsiteX0" fmla="*/ 1349596 w 1869714"/>
              <a:gd name="connsiteY0" fmla="*/ 1887541 h 2147600"/>
              <a:gd name="connsiteX1" fmla="*/ 1479626 w 1869714"/>
              <a:gd name="connsiteY1" fmla="*/ 1887541 h 2147600"/>
              <a:gd name="connsiteX2" fmla="*/ 1 w 1869714"/>
              <a:gd name="connsiteY2" fmla="*/ 17607 h 2147600"/>
              <a:gd name="connsiteX3" fmla="*/ 8963 w 1869714"/>
              <a:gd name="connsiteY3" fmla="*/ 0 h 2147600"/>
              <a:gd name="connsiteX4" fmla="*/ 1739685 w 1869714"/>
              <a:gd name="connsiteY4" fmla="*/ 1887541 h 2147600"/>
              <a:gd name="connsiteX5" fmla="*/ 1869714 w 1869714"/>
              <a:gd name="connsiteY5" fmla="*/ 1887541 h 2147600"/>
              <a:gd name="connsiteX6" fmla="*/ 1609655 w 1869714"/>
              <a:gd name="connsiteY6" fmla="*/ 2147600 h 2147600"/>
              <a:gd name="connsiteX7" fmla="*/ 1349596 w 1869714"/>
              <a:gd name="connsiteY7" fmla="*/ 1887541 h 2147600"/>
              <a:gd name="connsiteX0" fmla="*/ 1349596 w 1869714"/>
              <a:gd name="connsiteY0" fmla="*/ 1887541 h 2147600"/>
              <a:gd name="connsiteX1" fmla="*/ 1479626 w 1869714"/>
              <a:gd name="connsiteY1" fmla="*/ 1887541 h 2147600"/>
              <a:gd name="connsiteX2" fmla="*/ 1 w 1869714"/>
              <a:gd name="connsiteY2" fmla="*/ 17607 h 2147600"/>
              <a:gd name="connsiteX3" fmla="*/ 8963 w 1869714"/>
              <a:gd name="connsiteY3" fmla="*/ 0 h 2147600"/>
              <a:gd name="connsiteX4" fmla="*/ 1739685 w 1869714"/>
              <a:gd name="connsiteY4" fmla="*/ 1887541 h 2147600"/>
              <a:gd name="connsiteX5" fmla="*/ 1869714 w 1869714"/>
              <a:gd name="connsiteY5" fmla="*/ 1887541 h 2147600"/>
              <a:gd name="connsiteX6" fmla="*/ 1609655 w 1869714"/>
              <a:gd name="connsiteY6" fmla="*/ 2147600 h 2147600"/>
              <a:gd name="connsiteX7" fmla="*/ 1349596 w 1869714"/>
              <a:gd name="connsiteY7" fmla="*/ 1887541 h 2147600"/>
              <a:gd name="connsiteX0" fmla="*/ 1349596 w 1869714"/>
              <a:gd name="connsiteY0" fmla="*/ 1869934 h 2129993"/>
              <a:gd name="connsiteX1" fmla="*/ 1479626 w 1869714"/>
              <a:gd name="connsiteY1" fmla="*/ 1869934 h 2129993"/>
              <a:gd name="connsiteX2" fmla="*/ 1 w 1869714"/>
              <a:gd name="connsiteY2" fmla="*/ 0 h 2129993"/>
              <a:gd name="connsiteX3" fmla="*/ 83503 w 1869714"/>
              <a:gd name="connsiteY3" fmla="*/ 26281 h 2129993"/>
              <a:gd name="connsiteX4" fmla="*/ 1739685 w 1869714"/>
              <a:gd name="connsiteY4" fmla="*/ 1869934 h 2129993"/>
              <a:gd name="connsiteX5" fmla="*/ 1869714 w 1869714"/>
              <a:gd name="connsiteY5" fmla="*/ 1869934 h 2129993"/>
              <a:gd name="connsiteX6" fmla="*/ 1609655 w 1869714"/>
              <a:gd name="connsiteY6" fmla="*/ 2129993 h 2129993"/>
              <a:gd name="connsiteX7" fmla="*/ 1349596 w 1869714"/>
              <a:gd name="connsiteY7" fmla="*/ 1869934 h 2129993"/>
              <a:gd name="connsiteX0" fmla="*/ 1349596 w 1869714"/>
              <a:gd name="connsiteY0" fmla="*/ 1869934 h 2129993"/>
              <a:gd name="connsiteX1" fmla="*/ 1479626 w 1869714"/>
              <a:gd name="connsiteY1" fmla="*/ 1869934 h 2129993"/>
              <a:gd name="connsiteX2" fmla="*/ 1 w 1869714"/>
              <a:gd name="connsiteY2" fmla="*/ 0 h 2129993"/>
              <a:gd name="connsiteX3" fmla="*/ 83503 w 1869714"/>
              <a:gd name="connsiteY3" fmla="*/ 26281 h 2129993"/>
              <a:gd name="connsiteX4" fmla="*/ 1739685 w 1869714"/>
              <a:gd name="connsiteY4" fmla="*/ 1869934 h 2129993"/>
              <a:gd name="connsiteX5" fmla="*/ 1869714 w 1869714"/>
              <a:gd name="connsiteY5" fmla="*/ 1869934 h 2129993"/>
              <a:gd name="connsiteX6" fmla="*/ 1609655 w 1869714"/>
              <a:gd name="connsiteY6" fmla="*/ 2129993 h 2129993"/>
              <a:gd name="connsiteX7" fmla="*/ 1349596 w 1869714"/>
              <a:gd name="connsiteY7" fmla="*/ 1869934 h 2129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69714" h="2129993">
                <a:moveTo>
                  <a:pt x="1349596" y="1869934"/>
                </a:moveTo>
                <a:lnTo>
                  <a:pt x="1479626" y="1869934"/>
                </a:lnTo>
                <a:cubicBezTo>
                  <a:pt x="1386903" y="1173345"/>
                  <a:pt x="1252761" y="616134"/>
                  <a:pt x="1" y="0"/>
                </a:cubicBezTo>
                <a:lnTo>
                  <a:pt x="83503" y="26281"/>
                </a:lnTo>
                <a:cubicBezTo>
                  <a:pt x="1224168" y="469524"/>
                  <a:pt x="1651865" y="980379"/>
                  <a:pt x="1739685" y="1869934"/>
                </a:cubicBezTo>
                <a:lnTo>
                  <a:pt x="1869714" y="1869934"/>
                </a:lnTo>
                <a:lnTo>
                  <a:pt x="1609655" y="2129993"/>
                </a:lnTo>
                <a:lnTo>
                  <a:pt x="1349596" y="1869934"/>
                </a:lnTo>
                <a:close/>
              </a:path>
            </a:pathLst>
          </a:custGeom>
          <a:gradFill>
            <a:gsLst>
              <a:gs pos="100000">
                <a:srgbClr val="FFFF00"/>
              </a:gs>
              <a:gs pos="32000">
                <a:srgbClr val="FFFF00"/>
              </a:gs>
              <a:gs pos="0">
                <a:srgbClr val="FFFF00">
                  <a:alpha val="31000"/>
                </a:srgbClr>
              </a:gs>
            </a:gsLst>
            <a:lin ang="5400000" scaled="0"/>
          </a:gradFill>
          <a:ln w="6350">
            <a:gradFill>
              <a:gsLst>
                <a:gs pos="91000">
                  <a:schemeClr val="tx1"/>
                </a:gs>
                <a:gs pos="50000">
                  <a:schemeClr val="tx1">
                    <a:alpha val="57000"/>
                  </a:schemeClr>
                </a:gs>
                <a:gs pos="0">
                  <a:schemeClr val="tx1">
                    <a:alpha val="0"/>
                  </a:schemeClr>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Arial"/>
            </a:endParaRPr>
          </a:p>
        </p:txBody>
      </p:sp>
      <p:sp>
        <p:nvSpPr>
          <p:cNvPr id="15" name="TextBox 14"/>
          <p:cNvSpPr txBox="1"/>
          <p:nvPr/>
        </p:nvSpPr>
        <p:spPr>
          <a:xfrm>
            <a:off x="5105401" y="3962400"/>
            <a:ext cx="2660459" cy="400110"/>
          </a:xfrm>
          <a:prstGeom prst="rect">
            <a:avLst/>
          </a:prstGeom>
          <a:noFill/>
        </p:spPr>
        <p:txBody>
          <a:bodyPr wrap="square" rtlCol="0">
            <a:spAutoFit/>
          </a:bodyPr>
          <a:lstStyle/>
          <a:p>
            <a:pPr algn="ctr" defTabSz="914377" fontAlgn="base">
              <a:spcBef>
                <a:spcPct val="0"/>
              </a:spcBef>
              <a:spcAft>
                <a:spcPct val="0"/>
              </a:spcAft>
            </a:pPr>
            <a:r>
              <a:rPr lang="en-US" sz="2000" b="1" dirty="0">
                <a:solidFill>
                  <a:srgbClr val="000000"/>
                </a:solidFill>
                <a:latin typeface="Arial" charset="0"/>
                <a:ea typeface="ＭＳ Ｐゴシック" charset="0"/>
              </a:rPr>
              <a:t>Environment ~85%</a:t>
            </a:r>
          </a:p>
        </p:txBody>
      </p:sp>
      <p:sp>
        <p:nvSpPr>
          <p:cNvPr id="17" name="TextBox 16"/>
          <p:cNvSpPr txBox="1"/>
          <p:nvPr/>
        </p:nvSpPr>
        <p:spPr>
          <a:xfrm>
            <a:off x="5105401" y="4248091"/>
            <a:ext cx="2660459" cy="400110"/>
          </a:xfrm>
          <a:prstGeom prst="rect">
            <a:avLst/>
          </a:prstGeom>
          <a:noFill/>
        </p:spPr>
        <p:txBody>
          <a:bodyPr wrap="square" rtlCol="0">
            <a:spAutoFit/>
          </a:bodyPr>
          <a:lstStyle/>
          <a:p>
            <a:pPr algn="ctr" defTabSz="914377" fontAlgn="base">
              <a:spcBef>
                <a:spcPct val="0"/>
              </a:spcBef>
              <a:spcAft>
                <a:spcPct val="0"/>
              </a:spcAft>
            </a:pPr>
            <a:r>
              <a:rPr lang="en-US" sz="2000" b="1" dirty="0">
                <a:solidFill>
                  <a:srgbClr val="000000"/>
                </a:solidFill>
                <a:latin typeface="Arial" charset="0"/>
                <a:ea typeface="ＭＳ Ｐゴシック" charset="0"/>
              </a:rPr>
              <a:t>=Microbiome</a:t>
            </a:r>
          </a:p>
        </p:txBody>
      </p:sp>
      <p:grpSp>
        <p:nvGrpSpPr>
          <p:cNvPr id="22" name="Group 21"/>
          <p:cNvGrpSpPr/>
          <p:nvPr/>
        </p:nvGrpSpPr>
        <p:grpSpPr>
          <a:xfrm>
            <a:off x="4366758" y="4191011"/>
            <a:ext cx="4408750" cy="818294"/>
            <a:chOff x="2842757" y="5024271"/>
            <a:chExt cx="4408748" cy="818293"/>
          </a:xfrm>
        </p:grpSpPr>
        <p:sp>
          <p:nvSpPr>
            <p:cNvPr id="18" name="TextBox 17"/>
            <p:cNvSpPr txBox="1"/>
            <p:nvPr/>
          </p:nvSpPr>
          <p:spPr>
            <a:xfrm>
              <a:off x="2842757" y="5073134"/>
              <a:ext cx="595035" cy="369332"/>
            </a:xfrm>
            <a:prstGeom prst="rect">
              <a:avLst/>
            </a:prstGeom>
            <a:noFill/>
          </p:spPr>
          <p:txBody>
            <a:bodyPr wrap="none" rtlCol="0">
              <a:spAutoFit/>
            </a:bodyPr>
            <a:lstStyle/>
            <a:p>
              <a:pPr defTabSz="914377" fontAlgn="base">
                <a:spcBef>
                  <a:spcPct val="0"/>
                </a:spcBef>
                <a:spcAft>
                  <a:spcPct val="0"/>
                </a:spcAft>
              </a:pPr>
              <a:r>
                <a:rPr lang="en-US" dirty="0">
                  <a:solidFill>
                    <a:srgbClr val="000000"/>
                  </a:solidFill>
                  <a:latin typeface="Arial" charset="0"/>
                  <a:ea typeface="ＭＳ Ｐゴシック" charset="0"/>
                </a:rPr>
                <a:t>Diet</a:t>
              </a:r>
            </a:p>
          </p:txBody>
        </p:sp>
        <p:sp>
          <p:nvSpPr>
            <p:cNvPr id="19" name="TextBox 18"/>
            <p:cNvSpPr txBox="1"/>
            <p:nvPr/>
          </p:nvSpPr>
          <p:spPr>
            <a:xfrm>
              <a:off x="3886199" y="5410201"/>
              <a:ext cx="966931" cy="369332"/>
            </a:xfrm>
            <a:prstGeom prst="rect">
              <a:avLst/>
            </a:prstGeom>
            <a:noFill/>
          </p:spPr>
          <p:txBody>
            <a:bodyPr wrap="none" rtlCol="0">
              <a:spAutoFit/>
            </a:bodyPr>
            <a:lstStyle/>
            <a:p>
              <a:pPr defTabSz="914377" fontAlgn="base">
                <a:spcBef>
                  <a:spcPct val="0"/>
                </a:spcBef>
                <a:spcAft>
                  <a:spcPct val="0"/>
                </a:spcAft>
              </a:pPr>
              <a:r>
                <a:rPr lang="en-US" dirty="0">
                  <a:solidFill>
                    <a:srgbClr val="000000"/>
                  </a:solidFill>
                  <a:latin typeface="Arial" charset="0"/>
                  <a:ea typeface="ＭＳ Ｐゴシック" charset="0"/>
                </a:rPr>
                <a:t>Obesity</a:t>
              </a:r>
            </a:p>
          </p:txBody>
        </p:sp>
        <p:sp>
          <p:nvSpPr>
            <p:cNvPr id="20" name="TextBox 19"/>
            <p:cNvSpPr txBox="1"/>
            <p:nvPr/>
          </p:nvSpPr>
          <p:spPr>
            <a:xfrm>
              <a:off x="5254598" y="5473232"/>
              <a:ext cx="1082348" cy="369332"/>
            </a:xfrm>
            <a:prstGeom prst="rect">
              <a:avLst/>
            </a:prstGeom>
            <a:noFill/>
          </p:spPr>
          <p:txBody>
            <a:bodyPr wrap="none" rtlCol="0">
              <a:spAutoFit/>
            </a:bodyPr>
            <a:lstStyle/>
            <a:p>
              <a:pPr defTabSz="914377" fontAlgn="base">
                <a:spcBef>
                  <a:spcPct val="0"/>
                </a:spcBef>
                <a:spcAft>
                  <a:spcPct val="0"/>
                </a:spcAft>
              </a:pPr>
              <a:r>
                <a:rPr lang="en-US" dirty="0">
                  <a:solidFill>
                    <a:srgbClr val="000000"/>
                  </a:solidFill>
                  <a:latin typeface="Arial" charset="0"/>
                  <a:ea typeface="ＭＳ Ｐゴシック" charset="0"/>
                </a:rPr>
                <a:t>Smoking</a:t>
              </a:r>
            </a:p>
          </p:txBody>
        </p:sp>
        <p:sp>
          <p:nvSpPr>
            <p:cNvPr id="21" name="TextBox 20"/>
            <p:cNvSpPr txBox="1"/>
            <p:nvPr/>
          </p:nvSpPr>
          <p:spPr>
            <a:xfrm>
              <a:off x="6310222" y="5024271"/>
              <a:ext cx="941283" cy="369332"/>
            </a:xfrm>
            <a:prstGeom prst="rect">
              <a:avLst/>
            </a:prstGeom>
            <a:noFill/>
          </p:spPr>
          <p:txBody>
            <a:bodyPr wrap="none" rtlCol="0">
              <a:spAutoFit/>
            </a:bodyPr>
            <a:lstStyle/>
            <a:p>
              <a:pPr defTabSz="914377" fontAlgn="base">
                <a:spcBef>
                  <a:spcPct val="0"/>
                </a:spcBef>
                <a:spcAft>
                  <a:spcPct val="0"/>
                </a:spcAft>
              </a:pPr>
              <a:r>
                <a:rPr lang="en-US" dirty="0">
                  <a:solidFill>
                    <a:srgbClr val="000000"/>
                  </a:solidFill>
                  <a:latin typeface="Arial" charset="0"/>
                  <a:ea typeface="ＭＳ Ｐゴシック" charset="0"/>
                </a:rPr>
                <a:t>Alcohol</a:t>
              </a:r>
            </a:p>
          </p:txBody>
        </p:sp>
      </p:grpSp>
      <p:sp>
        <p:nvSpPr>
          <p:cNvPr id="23" name="Title 1"/>
          <p:cNvSpPr txBox="1">
            <a:spLocks/>
          </p:cNvSpPr>
          <p:nvPr/>
        </p:nvSpPr>
        <p:spPr bwMode="auto">
          <a:xfrm>
            <a:off x="3165443" y="5375161"/>
            <a:ext cx="7080316" cy="7819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b" anchorCtr="0" compatLnSpc="1">
            <a:prstTxWarp prst="textNoShape">
              <a:avLst/>
            </a:prstTxWarp>
          </a:bodyPr>
          <a:lstStyle>
            <a:lvl1pPr algn="l" rtl="0" eaLnBrk="0" fontAlgn="base" hangingPunct="0">
              <a:lnSpc>
                <a:spcPct val="90000"/>
              </a:lnSpc>
              <a:spcBef>
                <a:spcPct val="0"/>
              </a:spcBef>
              <a:spcAft>
                <a:spcPct val="0"/>
              </a:spcAft>
              <a:defRPr sz="3200" b="1">
                <a:solidFill>
                  <a:schemeClr val="accent1"/>
                </a:solidFill>
                <a:latin typeface="+mj-lt"/>
                <a:ea typeface="ＭＳ Ｐゴシック" charset="0"/>
                <a:cs typeface="ＭＳ Ｐゴシック" charset="0"/>
              </a:defRPr>
            </a:lvl1pPr>
            <a:lvl2pPr algn="l" rtl="0" eaLnBrk="0" fontAlgn="base" hangingPunct="0">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2pPr>
            <a:lvl3pPr algn="l" rtl="0" eaLnBrk="0" fontAlgn="base" hangingPunct="0">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3pPr>
            <a:lvl4pPr algn="l" rtl="0" eaLnBrk="0" fontAlgn="base" hangingPunct="0">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4pPr>
            <a:lvl5pPr algn="l" rtl="0" eaLnBrk="0" fontAlgn="base" hangingPunct="0">
              <a:lnSpc>
                <a:spcPct val="90000"/>
              </a:lnSpc>
              <a:spcBef>
                <a:spcPct val="0"/>
              </a:spcBef>
              <a:spcAft>
                <a:spcPct val="0"/>
              </a:spcAft>
              <a:defRPr sz="3200" b="1">
                <a:solidFill>
                  <a:schemeClr val="accent1"/>
                </a:solidFill>
                <a:latin typeface="Arial" charset="0"/>
                <a:ea typeface="ＭＳ Ｐゴシック" charset="0"/>
                <a:cs typeface="ＭＳ Ｐゴシック" charset="0"/>
              </a:defRPr>
            </a:lvl5pPr>
            <a:lvl6pPr marL="457200" algn="l" rtl="0" eaLnBrk="1" fontAlgn="base" hangingPunct="1">
              <a:lnSpc>
                <a:spcPct val="90000"/>
              </a:lnSpc>
              <a:spcBef>
                <a:spcPct val="0"/>
              </a:spcBef>
              <a:spcAft>
                <a:spcPct val="0"/>
              </a:spcAft>
              <a:defRPr sz="3200" b="1">
                <a:solidFill>
                  <a:schemeClr val="accent1"/>
                </a:solidFill>
                <a:latin typeface="Arial" charset="0"/>
              </a:defRPr>
            </a:lvl6pPr>
            <a:lvl7pPr marL="914400" algn="l" rtl="0" eaLnBrk="1" fontAlgn="base" hangingPunct="1">
              <a:lnSpc>
                <a:spcPct val="90000"/>
              </a:lnSpc>
              <a:spcBef>
                <a:spcPct val="0"/>
              </a:spcBef>
              <a:spcAft>
                <a:spcPct val="0"/>
              </a:spcAft>
              <a:defRPr sz="3200" b="1">
                <a:solidFill>
                  <a:schemeClr val="accent1"/>
                </a:solidFill>
                <a:latin typeface="Arial" charset="0"/>
              </a:defRPr>
            </a:lvl7pPr>
            <a:lvl8pPr marL="1371600" algn="l" rtl="0" eaLnBrk="1" fontAlgn="base" hangingPunct="1">
              <a:lnSpc>
                <a:spcPct val="90000"/>
              </a:lnSpc>
              <a:spcBef>
                <a:spcPct val="0"/>
              </a:spcBef>
              <a:spcAft>
                <a:spcPct val="0"/>
              </a:spcAft>
              <a:defRPr sz="3200" b="1">
                <a:solidFill>
                  <a:schemeClr val="accent1"/>
                </a:solidFill>
                <a:latin typeface="Arial" charset="0"/>
              </a:defRPr>
            </a:lvl8pPr>
            <a:lvl9pPr marL="1828800" algn="l" rtl="0" eaLnBrk="1" fontAlgn="base" hangingPunct="1">
              <a:lnSpc>
                <a:spcPct val="90000"/>
              </a:lnSpc>
              <a:spcBef>
                <a:spcPct val="0"/>
              </a:spcBef>
              <a:spcAft>
                <a:spcPct val="0"/>
              </a:spcAft>
              <a:defRPr sz="3200" b="1">
                <a:solidFill>
                  <a:schemeClr val="accent1"/>
                </a:solidFill>
                <a:latin typeface="Arial" charset="0"/>
              </a:defRPr>
            </a:lvl9pPr>
          </a:lstStyle>
          <a:p>
            <a:pPr algn="ctr" defTabSz="914377"/>
            <a:r>
              <a:rPr lang="en-US" dirty="0">
                <a:solidFill>
                  <a:srgbClr val="E15000"/>
                </a:solidFill>
                <a:latin typeface="Comic Sans MS"/>
                <a:cs typeface="Comic Sans MS"/>
              </a:rPr>
              <a:t>Maybe the microbiome…</a:t>
            </a:r>
          </a:p>
        </p:txBody>
      </p:sp>
    </p:spTree>
    <p:extLst>
      <p:ext uri="{BB962C8B-B14F-4D97-AF65-F5344CB8AC3E}">
        <p14:creationId xmlns:p14="http://schemas.microsoft.com/office/powerpoint/2010/main" val="2859856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p:tgtEl>
                                          <p:spTgt spid="17"/>
                                        </p:tgtEl>
                                        <p:attrNameLst>
                                          <p:attrName>ppt_y</p:attrName>
                                        </p:attrNameLst>
                                      </p:cBhvr>
                                      <p:tavLst>
                                        <p:tav tm="0">
                                          <p:val>
                                            <p:strVal val="#ppt_y-#ppt_h*1.125000"/>
                                          </p:val>
                                        </p:tav>
                                        <p:tav tm="100000">
                                          <p:val>
                                            <p:strVal val="#ppt_y"/>
                                          </p:val>
                                        </p:tav>
                                      </p:tavLst>
                                    </p:anim>
                                    <p:animEffect transition="in" filter="wipe(down)">
                                      <p:cBhvr>
                                        <p:cTn id="8" dur="500"/>
                                        <p:tgtEl>
                                          <p:spTgt spid="17"/>
                                        </p:tgtEl>
                                      </p:cBhvr>
                                    </p:animEffect>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dissolve">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dissolve">
                                      <p:cBhvr>
                                        <p:cTn id="1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97800"/>
            <a:ext cx="8229600" cy="1143000"/>
          </a:xfrm>
        </p:spPr>
        <p:txBody>
          <a:bodyPr>
            <a:normAutofit/>
          </a:bodyPr>
          <a:lstStyle/>
          <a:p>
            <a:r>
              <a:rPr lang="en-US" dirty="0"/>
              <a:t>Alpha Diversity – Within Community</a:t>
            </a:r>
          </a:p>
        </p:txBody>
      </p:sp>
      <p:grpSp>
        <p:nvGrpSpPr>
          <p:cNvPr id="46" name="Group 45"/>
          <p:cNvGrpSpPr/>
          <p:nvPr/>
        </p:nvGrpSpPr>
        <p:grpSpPr>
          <a:xfrm>
            <a:off x="1536429" y="823373"/>
            <a:ext cx="3539667" cy="1921201"/>
            <a:chOff x="12430" y="931801"/>
            <a:chExt cx="3539666" cy="1921201"/>
          </a:xfrm>
        </p:grpSpPr>
        <p:pic>
          <p:nvPicPr>
            <p:cNvPr id="16" name="Picture 15"/>
            <p:cNvPicPr>
              <a:picLocks noChangeAspect="1"/>
            </p:cNvPicPr>
            <p:nvPr/>
          </p:nvPicPr>
          <p:blipFill>
            <a:blip r:embed="rId3">
              <a:alphaModFix amt="0"/>
            </a:blip>
            <a:stretch>
              <a:fillRect/>
            </a:stretch>
          </p:blipFill>
          <p:spPr>
            <a:xfrm>
              <a:off x="457200" y="1112296"/>
              <a:ext cx="3094896" cy="1740706"/>
            </a:xfrm>
            <a:prstGeom prst="rect">
              <a:avLst/>
            </a:prstGeom>
            <a:ln w="38100" cmpd="sng">
              <a:solidFill>
                <a:srgbClr val="FF0000"/>
              </a:solidFill>
            </a:ln>
          </p:spPr>
        </p:pic>
        <p:pic>
          <p:nvPicPr>
            <p:cNvPr id="7" name="Picture 6"/>
            <p:cNvPicPr>
              <a:picLocks noChangeAspect="1"/>
            </p:cNvPicPr>
            <p:nvPr/>
          </p:nvPicPr>
          <p:blipFill rotWithShape="1">
            <a:blip r:embed="rId4"/>
            <a:srcRect l="36992" t="70441" r="31864" b="6917"/>
            <a:stretch/>
          </p:blipFill>
          <p:spPr>
            <a:xfrm>
              <a:off x="591215" y="1189875"/>
              <a:ext cx="659658" cy="479612"/>
            </a:xfrm>
            <a:prstGeom prst="rect">
              <a:avLst/>
            </a:prstGeom>
          </p:spPr>
        </p:pic>
        <p:pic>
          <p:nvPicPr>
            <p:cNvPr id="9" name="Picture 8"/>
            <p:cNvPicPr>
              <a:picLocks noChangeAspect="1"/>
            </p:cNvPicPr>
            <p:nvPr/>
          </p:nvPicPr>
          <p:blipFill rotWithShape="1">
            <a:blip r:embed="rId4"/>
            <a:srcRect l="2558" t="4987" r="66795" b="64372"/>
            <a:stretch/>
          </p:blipFill>
          <p:spPr>
            <a:xfrm>
              <a:off x="1292357" y="2057400"/>
              <a:ext cx="738750" cy="738625"/>
            </a:xfrm>
            <a:prstGeom prst="rect">
              <a:avLst/>
            </a:prstGeom>
          </p:spPr>
        </p:pic>
        <p:pic>
          <p:nvPicPr>
            <p:cNvPr id="12" name="Picture 11"/>
            <p:cNvPicPr>
              <a:picLocks noChangeAspect="1"/>
            </p:cNvPicPr>
            <p:nvPr/>
          </p:nvPicPr>
          <p:blipFill rotWithShape="1">
            <a:blip r:embed="rId4"/>
            <a:srcRect l="2558" t="70441" r="65529" b="4385"/>
            <a:stretch/>
          </p:blipFill>
          <p:spPr>
            <a:xfrm>
              <a:off x="1781533" y="1656913"/>
              <a:ext cx="618328" cy="487764"/>
            </a:xfrm>
            <a:prstGeom prst="rect">
              <a:avLst/>
            </a:prstGeom>
          </p:spPr>
        </p:pic>
        <p:pic>
          <p:nvPicPr>
            <p:cNvPr id="15" name="Picture 14"/>
            <p:cNvPicPr>
              <a:picLocks noChangeAspect="1"/>
            </p:cNvPicPr>
            <p:nvPr/>
          </p:nvPicPr>
          <p:blipFill rotWithShape="1">
            <a:blip r:embed="rId4"/>
            <a:srcRect l="64522" t="41085" r="4256" b="34491"/>
            <a:stretch/>
          </p:blipFill>
          <p:spPr>
            <a:xfrm>
              <a:off x="632545" y="1614399"/>
              <a:ext cx="729076" cy="570351"/>
            </a:xfrm>
            <a:prstGeom prst="rect">
              <a:avLst/>
            </a:prstGeom>
          </p:spPr>
        </p:pic>
        <p:pic>
          <p:nvPicPr>
            <p:cNvPr id="17" name="Picture 16"/>
            <p:cNvPicPr>
              <a:picLocks noChangeAspect="1"/>
            </p:cNvPicPr>
            <p:nvPr/>
          </p:nvPicPr>
          <p:blipFill rotWithShape="1">
            <a:blip r:embed="rId4"/>
            <a:srcRect l="64522" t="41085" r="4256" b="34491"/>
            <a:stretch/>
          </p:blipFill>
          <p:spPr>
            <a:xfrm>
              <a:off x="2823020" y="2282651"/>
              <a:ext cx="729076" cy="570351"/>
            </a:xfrm>
            <a:prstGeom prst="rect">
              <a:avLst/>
            </a:prstGeom>
          </p:spPr>
        </p:pic>
        <p:pic>
          <p:nvPicPr>
            <p:cNvPr id="18" name="Picture 17"/>
            <p:cNvPicPr>
              <a:picLocks noChangeAspect="1"/>
            </p:cNvPicPr>
            <p:nvPr/>
          </p:nvPicPr>
          <p:blipFill rotWithShape="1">
            <a:blip r:embed="rId4"/>
            <a:srcRect l="64522" t="41085" r="4256" b="34491"/>
            <a:stretch/>
          </p:blipFill>
          <p:spPr>
            <a:xfrm>
              <a:off x="1361621" y="1152172"/>
              <a:ext cx="729076" cy="570351"/>
            </a:xfrm>
            <a:prstGeom prst="rect">
              <a:avLst/>
            </a:prstGeom>
          </p:spPr>
        </p:pic>
        <p:pic>
          <p:nvPicPr>
            <p:cNvPr id="21" name="Picture 20"/>
            <p:cNvPicPr>
              <a:picLocks noChangeAspect="1"/>
            </p:cNvPicPr>
            <p:nvPr/>
          </p:nvPicPr>
          <p:blipFill rotWithShape="1">
            <a:blip r:embed="rId4"/>
            <a:srcRect l="2558" t="70441" r="65529" b="4385"/>
            <a:stretch/>
          </p:blipFill>
          <p:spPr>
            <a:xfrm>
              <a:off x="632545" y="2192701"/>
              <a:ext cx="618328" cy="487764"/>
            </a:xfrm>
            <a:prstGeom prst="rect">
              <a:avLst/>
            </a:prstGeom>
          </p:spPr>
        </p:pic>
        <p:pic>
          <p:nvPicPr>
            <p:cNvPr id="23" name="Picture 22"/>
            <p:cNvPicPr>
              <a:picLocks noChangeAspect="1"/>
            </p:cNvPicPr>
            <p:nvPr/>
          </p:nvPicPr>
          <p:blipFill rotWithShape="1">
            <a:blip r:embed="rId4"/>
            <a:srcRect l="36992" t="70441" r="31864" b="6917"/>
            <a:stretch/>
          </p:blipFill>
          <p:spPr>
            <a:xfrm>
              <a:off x="2031107" y="2175573"/>
              <a:ext cx="659658" cy="479612"/>
            </a:xfrm>
            <a:prstGeom prst="rect">
              <a:avLst/>
            </a:prstGeom>
          </p:spPr>
        </p:pic>
        <p:pic>
          <p:nvPicPr>
            <p:cNvPr id="24" name="Picture 23"/>
            <p:cNvPicPr>
              <a:picLocks noChangeAspect="1"/>
            </p:cNvPicPr>
            <p:nvPr/>
          </p:nvPicPr>
          <p:blipFill rotWithShape="1">
            <a:blip r:embed="rId4"/>
            <a:srcRect l="2558" t="70441" r="65529" b="4385"/>
            <a:stretch/>
          </p:blipFill>
          <p:spPr>
            <a:xfrm>
              <a:off x="2823020" y="1794887"/>
              <a:ext cx="618328" cy="487764"/>
            </a:xfrm>
            <a:prstGeom prst="rect">
              <a:avLst/>
            </a:prstGeom>
          </p:spPr>
        </p:pic>
        <p:pic>
          <p:nvPicPr>
            <p:cNvPr id="22" name="Picture 21"/>
            <p:cNvPicPr>
              <a:picLocks noChangeAspect="1"/>
            </p:cNvPicPr>
            <p:nvPr/>
          </p:nvPicPr>
          <p:blipFill rotWithShape="1">
            <a:blip r:embed="rId4"/>
            <a:srcRect l="2558" t="4987" r="66795" b="64372"/>
            <a:stretch/>
          </p:blipFill>
          <p:spPr>
            <a:xfrm>
              <a:off x="2311895" y="1112296"/>
              <a:ext cx="738750" cy="738625"/>
            </a:xfrm>
            <a:prstGeom prst="rect">
              <a:avLst/>
            </a:prstGeom>
          </p:spPr>
        </p:pic>
        <p:sp>
          <p:nvSpPr>
            <p:cNvPr id="43" name="TextBox 42"/>
            <p:cNvSpPr txBox="1"/>
            <p:nvPr/>
          </p:nvSpPr>
          <p:spPr>
            <a:xfrm>
              <a:off x="12430" y="931801"/>
              <a:ext cx="578785" cy="553998"/>
            </a:xfrm>
            <a:prstGeom prst="rect">
              <a:avLst/>
            </a:prstGeom>
            <a:noFill/>
          </p:spPr>
          <p:txBody>
            <a:bodyPr wrap="square" rtlCol="0">
              <a:spAutoFit/>
            </a:bodyPr>
            <a:lstStyle/>
            <a:p>
              <a:r>
                <a:rPr lang="en-US" sz="3000" b="1" dirty="0">
                  <a:solidFill>
                    <a:srgbClr val="FF0000"/>
                  </a:solidFill>
                </a:rPr>
                <a:t>A</a:t>
              </a:r>
            </a:p>
          </p:txBody>
        </p:sp>
      </p:grpSp>
      <p:grpSp>
        <p:nvGrpSpPr>
          <p:cNvPr id="49" name="Group 48"/>
          <p:cNvGrpSpPr/>
          <p:nvPr/>
        </p:nvGrpSpPr>
        <p:grpSpPr>
          <a:xfrm>
            <a:off x="1547317" y="2757706"/>
            <a:ext cx="3528779" cy="1935724"/>
            <a:chOff x="23318" y="2866135"/>
            <a:chExt cx="3528778" cy="1935724"/>
          </a:xfrm>
        </p:grpSpPr>
        <p:grpSp>
          <p:nvGrpSpPr>
            <p:cNvPr id="47" name="Group 46"/>
            <p:cNvGrpSpPr/>
            <p:nvPr/>
          </p:nvGrpSpPr>
          <p:grpSpPr>
            <a:xfrm>
              <a:off x="457200" y="3061153"/>
              <a:ext cx="3094896" cy="1740706"/>
              <a:chOff x="457200" y="3061153"/>
              <a:chExt cx="3094896" cy="1740706"/>
            </a:xfrm>
          </p:grpSpPr>
          <p:pic>
            <p:nvPicPr>
              <p:cNvPr id="20" name="Picture 19"/>
              <p:cNvPicPr>
                <a:picLocks noChangeAspect="1"/>
              </p:cNvPicPr>
              <p:nvPr/>
            </p:nvPicPr>
            <p:blipFill>
              <a:blip r:embed="rId3">
                <a:alphaModFix amt="0"/>
              </a:blip>
              <a:stretch>
                <a:fillRect/>
              </a:stretch>
            </p:blipFill>
            <p:spPr>
              <a:xfrm>
                <a:off x="457200" y="3061153"/>
                <a:ext cx="3094896" cy="1740706"/>
              </a:xfrm>
              <a:prstGeom prst="rect">
                <a:avLst/>
              </a:prstGeom>
              <a:ln w="38100" cmpd="sng">
                <a:solidFill>
                  <a:schemeClr val="tx2">
                    <a:lumMod val="60000"/>
                    <a:lumOff val="40000"/>
                  </a:schemeClr>
                </a:solidFill>
              </a:ln>
            </p:spPr>
          </p:pic>
          <p:pic>
            <p:nvPicPr>
              <p:cNvPr id="8" name="Picture 7"/>
              <p:cNvPicPr>
                <a:picLocks noChangeAspect="1"/>
              </p:cNvPicPr>
              <p:nvPr/>
            </p:nvPicPr>
            <p:blipFill rotWithShape="1">
              <a:blip r:embed="rId4"/>
              <a:srcRect l="65482" t="7577" r="3628" b="64372"/>
              <a:stretch/>
            </p:blipFill>
            <p:spPr>
              <a:xfrm>
                <a:off x="1584861" y="3876613"/>
                <a:ext cx="583479" cy="529889"/>
              </a:xfrm>
              <a:prstGeom prst="rect">
                <a:avLst/>
              </a:prstGeom>
            </p:spPr>
          </p:pic>
          <p:pic>
            <p:nvPicPr>
              <p:cNvPr id="13" name="Picture 12"/>
              <p:cNvPicPr>
                <a:picLocks noChangeAspect="1"/>
              </p:cNvPicPr>
              <p:nvPr/>
            </p:nvPicPr>
            <p:blipFill rotWithShape="1">
              <a:blip r:embed="rId4"/>
              <a:srcRect l="9568" t="38038" r="71869" b="32850"/>
              <a:stretch/>
            </p:blipFill>
            <p:spPr>
              <a:xfrm>
                <a:off x="591215" y="3186914"/>
                <a:ext cx="434087" cy="680821"/>
              </a:xfrm>
              <a:prstGeom prst="rect">
                <a:avLst/>
              </a:prstGeom>
            </p:spPr>
          </p:pic>
          <p:pic>
            <p:nvPicPr>
              <p:cNvPr id="14" name="Picture 13"/>
              <p:cNvPicPr>
                <a:picLocks noChangeAspect="1"/>
              </p:cNvPicPr>
              <p:nvPr/>
            </p:nvPicPr>
            <p:blipFill rotWithShape="1">
              <a:blip r:embed="rId4"/>
              <a:srcRect l="31728" t="38038" r="36369" b="32850"/>
              <a:stretch/>
            </p:blipFill>
            <p:spPr>
              <a:xfrm>
                <a:off x="2688862" y="4141558"/>
                <a:ext cx="723566" cy="660301"/>
              </a:xfrm>
              <a:prstGeom prst="rect">
                <a:avLst/>
              </a:prstGeom>
            </p:spPr>
          </p:pic>
          <p:pic>
            <p:nvPicPr>
              <p:cNvPr id="25" name="Picture 24"/>
              <p:cNvPicPr>
                <a:picLocks noChangeAspect="1"/>
              </p:cNvPicPr>
              <p:nvPr/>
            </p:nvPicPr>
            <p:blipFill rotWithShape="1">
              <a:blip r:embed="rId4"/>
              <a:srcRect l="9568" t="38038" r="71869" b="32850"/>
              <a:stretch/>
            </p:blipFill>
            <p:spPr>
              <a:xfrm>
                <a:off x="1170097" y="4020135"/>
                <a:ext cx="434087" cy="680821"/>
              </a:xfrm>
              <a:prstGeom prst="rect">
                <a:avLst/>
              </a:prstGeom>
            </p:spPr>
          </p:pic>
          <p:pic>
            <p:nvPicPr>
              <p:cNvPr id="26" name="Picture 25"/>
              <p:cNvPicPr>
                <a:picLocks noChangeAspect="1"/>
              </p:cNvPicPr>
              <p:nvPr/>
            </p:nvPicPr>
            <p:blipFill rotWithShape="1">
              <a:blip r:embed="rId4"/>
              <a:srcRect l="9568" t="38038" r="71869" b="32850"/>
              <a:stretch/>
            </p:blipFill>
            <p:spPr>
              <a:xfrm>
                <a:off x="2311895" y="3144762"/>
                <a:ext cx="434087" cy="680821"/>
              </a:xfrm>
              <a:prstGeom prst="rect">
                <a:avLst/>
              </a:prstGeom>
            </p:spPr>
          </p:pic>
          <p:pic>
            <p:nvPicPr>
              <p:cNvPr id="27" name="Picture 26"/>
              <p:cNvPicPr>
                <a:picLocks noChangeAspect="1"/>
              </p:cNvPicPr>
              <p:nvPr/>
            </p:nvPicPr>
            <p:blipFill rotWithShape="1">
              <a:blip r:embed="rId4"/>
              <a:srcRect l="31728" t="38038" r="36369" b="32850"/>
              <a:stretch/>
            </p:blipFill>
            <p:spPr>
              <a:xfrm>
                <a:off x="1057967" y="3207434"/>
                <a:ext cx="723566" cy="660301"/>
              </a:xfrm>
              <a:prstGeom prst="rect">
                <a:avLst/>
              </a:prstGeom>
            </p:spPr>
          </p:pic>
          <p:pic>
            <p:nvPicPr>
              <p:cNvPr id="28" name="Picture 27"/>
              <p:cNvPicPr>
                <a:picLocks noChangeAspect="1"/>
              </p:cNvPicPr>
              <p:nvPr/>
            </p:nvPicPr>
            <p:blipFill rotWithShape="1">
              <a:blip r:embed="rId4"/>
              <a:srcRect l="31728" t="38038" r="36369" b="32850"/>
              <a:stretch/>
            </p:blipFill>
            <p:spPr>
              <a:xfrm>
                <a:off x="2796461" y="3137665"/>
                <a:ext cx="723566" cy="660301"/>
              </a:xfrm>
              <a:prstGeom prst="rect">
                <a:avLst/>
              </a:prstGeom>
            </p:spPr>
          </p:pic>
          <p:pic>
            <p:nvPicPr>
              <p:cNvPr id="29" name="Picture 28"/>
              <p:cNvPicPr>
                <a:picLocks noChangeAspect="1"/>
              </p:cNvPicPr>
              <p:nvPr/>
            </p:nvPicPr>
            <p:blipFill rotWithShape="1">
              <a:blip r:embed="rId4"/>
              <a:srcRect l="65482" t="7577" r="3628" b="64372"/>
              <a:stretch/>
            </p:blipFill>
            <p:spPr>
              <a:xfrm>
                <a:off x="605750" y="4020135"/>
                <a:ext cx="583479" cy="529889"/>
              </a:xfrm>
              <a:prstGeom prst="rect">
                <a:avLst/>
              </a:prstGeom>
            </p:spPr>
          </p:pic>
          <p:pic>
            <p:nvPicPr>
              <p:cNvPr id="30" name="Picture 29"/>
              <p:cNvPicPr>
                <a:picLocks noChangeAspect="1"/>
              </p:cNvPicPr>
              <p:nvPr/>
            </p:nvPicPr>
            <p:blipFill rotWithShape="1">
              <a:blip r:embed="rId4"/>
              <a:srcRect l="68773" t="70178" r="4198" b="4385"/>
              <a:stretch/>
            </p:blipFill>
            <p:spPr>
              <a:xfrm>
                <a:off x="1741408" y="3124156"/>
                <a:ext cx="570487" cy="536903"/>
              </a:xfrm>
              <a:prstGeom prst="rect">
                <a:avLst/>
              </a:prstGeom>
            </p:spPr>
          </p:pic>
          <p:pic>
            <p:nvPicPr>
              <p:cNvPr id="31" name="Picture 30"/>
              <p:cNvPicPr>
                <a:picLocks noChangeAspect="1"/>
              </p:cNvPicPr>
              <p:nvPr/>
            </p:nvPicPr>
            <p:blipFill rotWithShape="1">
              <a:blip r:embed="rId4"/>
              <a:srcRect l="68773" t="70178" r="4198" b="4385"/>
              <a:stretch/>
            </p:blipFill>
            <p:spPr>
              <a:xfrm>
                <a:off x="2120278" y="3867735"/>
                <a:ext cx="570487" cy="536903"/>
              </a:xfrm>
              <a:prstGeom prst="rect">
                <a:avLst/>
              </a:prstGeom>
            </p:spPr>
          </p:pic>
        </p:grpSp>
        <p:sp>
          <p:nvSpPr>
            <p:cNvPr id="44" name="TextBox 43"/>
            <p:cNvSpPr txBox="1"/>
            <p:nvPr/>
          </p:nvSpPr>
          <p:spPr>
            <a:xfrm>
              <a:off x="23318" y="2866135"/>
              <a:ext cx="578785" cy="553998"/>
            </a:xfrm>
            <a:prstGeom prst="rect">
              <a:avLst/>
            </a:prstGeom>
            <a:noFill/>
          </p:spPr>
          <p:txBody>
            <a:bodyPr wrap="square" rtlCol="0">
              <a:spAutoFit/>
            </a:bodyPr>
            <a:lstStyle/>
            <a:p>
              <a:r>
                <a:rPr lang="en-US" sz="3000" b="1" dirty="0">
                  <a:solidFill>
                    <a:schemeClr val="tx2">
                      <a:lumMod val="60000"/>
                      <a:lumOff val="40000"/>
                    </a:schemeClr>
                  </a:solidFill>
                </a:rPr>
                <a:t>B</a:t>
              </a:r>
            </a:p>
          </p:txBody>
        </p:sp>
      </p:grpSp>
      <p:grpSp>
        <p:nvGrpSpPr>
          <p:cNvPr id="48" name="Group 47"/>
          <p:cNvGrpSpPr/>
          <p:nvPr/>
        </p:nvGrpSpPr>
        <p:grpSpPr>
          <a:xfrm>
            <a:off x="1536429" y="4724957"/>
            <a:ext cx="3539667" cy="1917531"/>
            <a:chOff x="12430" y="4833386"/>
            <a:chExt cx="3539666" cy="1917531"/>
          </a:xfrm>
        </p:grpSpPr>
        <p:pic>
          <p:nvPicPr>
            <p:cNvPr id="19" name="Picture 18"/>
            <p:cNvPicPr>
              <a:picLocks noChangeAspect="1"/>
            </p:cNvPicPr>
            <p:nvPr/>
          </p:nvPicPr>
          <p:blipFill>
            <a:blip r:embed="rId3">
              <a:alphaModFix amt="0"/>
            </a:blip>
            <a:stretch>
              <a:fillRect/>
            </a:stretch>
          </p:blipFill>
          <p:spPr>
            <a:xfrm>
              <a:off x="457200" y="5010211"/>
              <a:ext cx="3094896" cy="1740706"/>
            </a:xfrm>
            <a:prstGeom prst="rect">
              <a:avLst/>
            </a:prstGeom>
            <a:ln w="38100" cmpd="sng">
              <a:solidFill>
                <a:srgbClr val="01C803"/>
              </a:solidFill>
            </a:ln>
          </p:spPr>
        </p:pic>
        <p:pic>
          <p:nvPicPr>
            <p:cNvPr id="10" name="Picture 9"/>
            <p:cNvPicPr>
              <a:picLocks noChangeAspect="1"/>
            </p:cNvPicPr>
            <p:nvPr/>
          </p:nvPicPr>
          <p:blipFill rotWithShape="1">
            <a:blip r:embed="rId4"/>
            <a:srcRect l="33073" t="7013" r="37810" b="64999"/>
            <a:stretch/>
          </p:blipFill>
          <p:spPr>
            <a:xfrm>
              <a:off x="605750" y="5315011"/>
              <a:ext cx="530552" cy="509986"/>
            </a:xfrm>
            <a:prstGeom prst="rect">
              <a:avLst/>
            </a:prstGeom>
          </p:spPr>
        </p:pic>
        <p:pic>
          <p:nvPicPr>
            <p:cNvPr id="32" name="Picture 31"/>
            <p:cNvPicPr>
              <a:picLocks noChangeAspect="1"/>
            </p:cNvPicPr>
            <p:nvPr/>
          </p:nvPicPr>
          <p:blipFill rotWithShape="1">
            <a:blip r:embed="rId4"/>
            <a:srcRect l="33073" t="7013" r="37810" b="64999"/>
            <a:stretch/>
          </p:blipFill>
          <p:spPr>
            <a:xfrm>
              <a:off x="1604184" y="5672597"/>
              <a:ext cx="530552" cy="509986"/>
            </a:xfrm>
            <a:prstGeom prst="rect">
              <a:avLst/>
            </a:prstGeom>
          </p:spPr>
        </p:pic>
        <p:pic>
          <p:nvPicPr>
            <p:cNvPr id="33" name="Picture 32"/>
            <p:cNvPicPr>
              <a:picLocks noChangeAspect="1"/>
            </p:cNvPicPr>
            <p:nvPr/>
          </p:nvPicPr>
          <p:blipFill rotWithShape="1">
            <a:blip r:embed="rId4"/>
            <a:srcRect l="33073" t="7013" r="37810" b="64999"/>
            <a:stretch/>
          </p:blipFill>
          <p:spPr>
            <a:xfrm>
              <a:off x="985597" y="5927590"/>
              <a:ext cx="530552" cy="509986"/>
            </a:xfrm>
            <a:prstGeom prst="rect">
              <a:avLst/>
            </a:prstGeom>
          </p:spPr>
        </p:pic>
        <p:pic>
          <p:nvPicPr>
            <p:cNvPr id="34" name="Picture 33"/>
            <p:cNvPicPr>
              <a:picLocks noChangeAspect="1"/>
            </p:cNvPicPr>
            <p:nvPr/>
          </p:nvPicPr>
          <p:blipFill rotWithShape="1">
            <a:blip r:embed="rId4"/>
            <a:srcRect l="33073" t="7013" r="37810" b="64999"/>
            <a:stretch/>
          </p:blipFill>
          <p:spPr>
            <a:xfrm>
              <a:off x="526919" y="6182583"/>
              <a:ext cx="530552" cy="509986"/>
            </a:xfrm>
            <a:prstGeom prst="rect">
              <a:avLst/>
            </a:prstGeom>
          </p:spPr>
        </p:pic>
        <p:pic>
          <p:nvPicPr>
            <p:cNvPr id="35" name="Picture 34"/>
            <p:cNvPicPr>
              <a:picLocks noChangeAspect="1"/>
            </p:cNvPicPr>
            <p:nvPr/>
          </p:nvPicPr>
          <p:blipFill rotWithShape="1">
            <a:blip r:embed="rId4"/>
            <a:srcRect l="33073" t="7013" r="37810" b="64999"/>
            <a:stretch/>
          </p:blipFill>
          <p:spPr>
            <a:xfrm>
              <a:off x="1903064" y="5060018"/>
              <a:ext cx="530552" cy="509986"/>
            </a:xfrm>
            <a:prstGeom prst="rect">
              <a:avLst/>
            </a:prstGeom>
          </p:spPr>
        </p:pic>
        <p:pic>
          <p:nvPicPr>
            <p:cNvPr id="36" name="Picture 35"/>
            <p:cNvPicPr>
              <a:picLocks noChangeAspect="1"/>
            </p:cNvPicPr>
            <p:nvPr/>
          </p:nvPicPr>
          <p:blipFill rotWithShape="1">
            <a:blip r:embed="rId4"/>
            <a:srcRect l="33073" t="7013" r="37810" b="64999"/>
            <a:stretch/>
          </p:blipFill>
          <p:spPr>
            <a:xfrm>
              <a:off x="2577245" y="6129797"/>
              <a:ext cx="530552" cy="509986"/>
            </a:xfrm>
            <a:prstGeom prst="rect">
              <a:avLst/>
            </a:prstGeom>
          </p:spPr>
        </p:pic>
        <p:pic>
          <p:nvPicPr>
            <p:cNvPr id="37" name="Picture 36"/>
            <p:cNvPicPr>
              <a:picLocks noChangeAspect="1"/>
            </p:cNvPicPr>
            <p:nvPr/>
          </p:nvPicPr>
          <p:blipFill rotWithShape="1">
            <a:blip r:embed="rId4"/>
            <a:srcRect l="33073" t="7013" r="37810" b="64999"/>
            <a:stretch/>
          </p:blipFill>
          <p:spPr>
            <a:xfrm>
              <a:off x="3002414" y="5672597"/>
              <a:ext cx="530552" cy="509986"/>
            </a:xfrm>
            <a:prstGeom prst="rect">
              <a:avLst/>
            </a:prstGeom>
          </p:spPr>
        </p:pic>
        <p:pic>
          <p:nvPicPr>
            <p:cNvPr id="38" name="Picture 37"/>
            <p:cNvPicPr>
              <a:picLocks noChangeAspect="1"/>
            </p:cNvPicPr>
            <p:nvPr/>
          </p:nvPicPr>
          <p:blipFill rotWithShape="1">
            <a:blip r:embed="rId4"/>
            <a:srcRect l="33073" t="7013" r="37810" b="64999"/>
            <a:stretch/>
          </p:blipFill>
          <p:spPr>
            <a:xfrm>
              <a:off x="2480706" y="5231505"/>
              <a:ext cx="530552" cy="509986"/>
            </a:xfrm>
            <a:prstGeom prst="rect">
              <a:avLst/>
            </a:prstGeom>
          </p:spPr>
        </p:pic>
        <p:pic>
          <p:nvPicPr>
            <p:cNvPr id="40" name="Picture 39"/>
            <p:cNvPicPr>
              <a:picLocks noChangeAspect="1"/>
            </p:cNvPicPr>
            <p:nvPr/>
          </p:nvPicPr>
          <p:blipFill rotWithShape="1">
            <a:blip r:embed="rId4"/>
            <a:srcRect l="65482" t="7577" r="3628" b="64372"/>
            <a:stretch/>
          </p:blipFill>
          <p:spPr>
            <a:xfrm>
              <a:off x="1130855" y="5040115"/>
              <a:ext cx="583479" cy="529889"/>
            </a:xfrm>
            <a:prstGeom prst="rect">
              <a:avLst/>
            </a:prstGeom>
          </p:spPr>
        </p:pic>
        <p:pic>
          <p:nvPicPr>
            <p:cNvPr id="41" name="Picture 40"/>
            <p:cNvPicPr>
              <a:picLocks noChangeAspect="1"/>
            </p:cNvPicPr>
            <p:nvPr/>
          </p:nvPicPr>
          <p:blipFill rotWithShape="1">
            <a:blip r:embed="rId4"/>
            <a:srcRect l="36992" t="70441" r="31864" b="6917"/>
            <a:stretch/>
          </p:blipFill>
          <p:spPr>
            <a:xfrm>
              <a:off x="1760868" y="6212957"/>
              <a:ext cx="659658" cy="479612"/>
            </a:xfrm>
            <a:prstGeom prst="rect">
              <a:avLst/>
            </a:prstGeom>
          </p:spPr>
        </p:pic>
        <p:pic>
          <p:nvPicPr>
            <p:cNvPr id="42" name="Picture 41"/>
            <p:cNvPicPr>
              <a:picLocks noChangeAspect="1"/>
            </p:cNvPicPr>
            <p:nvPr/>
          </p:nvPicPr>
          <p:blipFill rotWithShape="1">
            <a:blip r:embed="rId4"/>
            <a:srcRect l="2558" t="70441" r="65529" b="4385"/>
            <a:stretch/>
          </p:blipFill>
          <p:spPr>
            <a:xfrm>
              <a:off x="2191188" y="5694819"/>
              <a:ext cx="618328" cy="487764"/>
            </a:xfrm>
            <a:prstGeom prst="rect">
              <a:avLst/>
            </a:prstGeom>
          </p:spPr>
        </p:pic>
        <p:sp>
          <p:nvSpPr>
            <p:cNvPr id="45" name="TextBox 44"/>
            <p:cNvSpPr txBox="1"/>
            <p:nvPr/>
          </p:nvSpPr>
          <p:spPr>
            <a:xfrm>
              <a:off x="12430" y="4833386"/>
              <a:ext cx="578785" cy="553998"/>
            </a:xfrm>
            <a:prstGeom prst="rect">
              <a:avLst/>
            </a:prstGeom>
            <a:noFill/>
          </p:spPr>
          <p:txBody>
            <a:bodyPr wrap="square" rtlCol="0">
              <a:spAutoFit/>
            </a:bodyPr>
            <a:lstStyle/>
            <a:p>
              <a:r>
                <a:rPr lang="en-US" sz="3000" b="1" dirty="0">
                  <a:solidFill>
                    <a:srgbClr val="01C803"/>
                  </a:solidFill>
                </a:rPr>
                <a:t>C</a:t>
              </a:r>
            </a:p>
          </p:txBody>
        </p:sp>
      </p:grpSp>
      <p:grpSp>
        <p:nvGrpSpPr>
          <p:cNvPr id="64" name="Group 63"/>
          <p:cNvGrpSpPr/>
          <p:nvPr/>
        </p:nvGrpSpPr>
        <p:grpSpPr>
          <a:xfrm>
            <a:off x="5143041" y="1174260"/>
            <a:ext cx="1362723" cy="1477653"/>
            <a:chOff x="3619042" y="835978"/>
            <a:chExt cx="1362722" cy="1477653"/>
          </a:xfrm>
        </p:grpSpPr>
        <p:pic>
          <p:nvPicPr>
            <p:cNvPr id="53" name="Picture 52"/>
            <p:cNvPicPr>
              <a:picLocks noChangeAspect="1"/>
            </p:cNvPicPr>
            <p:nvPr/>
          </p:nvPicPr>
          <p:blipFill rotWithShape="1">
            <a:blip r:embed="rId4"/>
            <a:srcRect l="2558" t="4987" r="66795" b="64372"/>
            <a:stretch/>
          </p:blipFill>
          <p:spPr>
            <a:xfrm>
              <a:off x="3619042" y="1163461"/>
              <a:ext cx="417209" cy="417138"/>
            </a:xfrm>
            <a:prstGeom prst="rect">
              <a:avLst/>
            </a:prstGeom>
          </p:spPr>
        </p:pic>
        <p:pic>
          <p:nvPicPr>
            <p:cNvPr id="55" name="Picture 54"/>
            <p:cNvPicPr>
              <a:picLocks noChangeAspect="1"/>
            </p:cNvPicPr>
            <p:nvPr/>
          </p:nvPicPr>
          <p:blipFill rotWithShape="1">
            <a:blip r:embed="rId4"/>
            <a:srcRect l="64522" t="41085" r="4256" b="34491"/>
            <a:stretch/>
          </p:blipFill>
          <p:spPr>
            <a:xfrm>
              <a:off x="3619042" y="1589748"/>
              <a:ext cx="454145" cy="355274"/>
            </a:xfrm>
            <a:prstGeom prst="rect">
              <a:avLst/>
            </a:prstGeom>
          </p:spPr>
        </p:pic>
        <p:pic>
          <p:nvPicPr>
            <p:cNvPr id="56" name="Picture 55"/>
            <p:cNvPicPr>
              <a:picLocks noChangeAspect="1"/>
            </p:cNvPicPr>
            <p:nvPr/>
          </p:nvPicPr>
          <p:blipFill rotWithShape="1">
            <a:blip r:embed="rId4"/>
            <a:srcRect l="64522" t="41085" r="4256" b="34491"/>
            <a:stretch/>
          </p:blipFill>
          <p:spPr>
            <a:xfrm>
              <a:off x="4057986" y="1599810"/>
              <a:ext cx="454145" cy="355274"/>
            </a:xfrm>
            <a:prstGeom prst="rect">
              <a:avLst/>
            </a:prstGeom>
          </p:spPr>
        </p:pic>
        <p:pic>
          <p:nvPicPr>
            <p:cNvPr id="57" name="Picture 56"/>
            <p:cNvPicPr>
              <a:picLocks noChangeAspect="1"/>
            </p:cNvPicPr>
            <p:nvPr/>
          </p:nvPicPr>
          <p:blipFill rotWithShape="1">
            <a:blip r:embed="rId4"/>
            <a:srcRect l="64522" t="41085" r="4256" b="34491"/>
            <a:stretch/>
          </p:blipFill>
          <p:spPr>
            <a:xfrm>
              <a:off x="4527619" y="1599810"/>
              <a:ext cx="454145" cy="355274"/>
            </a:xfrm>
            <a:prstGeom prst="rect">
              <a:avLst/>
            </a:prstGeom>
          </p:spPr>
        </p:pic>
        <p:pic>
          <p:nvPicPr>
            <p:cNvPr id="58" name="Picture 57"/>
            <p:cNvPicPr>
              <a:picLocks noChangeAspect="1"/>
            </p:cNvPicPr>
            <p:nvPr/>
          </p:nvPicPr>
          <p:blipFill rotWithShape="1">
            <a:blip r:embed="rId4"/>
            <a:srcRect l="2558" t="70441" r="65529" b="4385"/>
            <a:stretch/>
          </p:blipFill>
          <p:spPr>
            <a:xfrm>
              <a:off x="3619042" y="1962671"/>
              <a:ext cx="444904" cy="350960"/>
            </a:xfrm>
            <a:prstGeom prst="rect">
              <a:avLst/>
            </a:prstGeom>
          </p:spPr>
        </p:pic>
        <p:pic>
          <p:nvPicPr>
            <p:cNvPr id="59" name="Picture 58"/>
            <p:cNvPicPr>
              <a:picLocks noChangeAspect="1"/>
            </p:cNvPicPr>
            <p:nvPr/>
          </p:nvPicPr>
          <p:blipFill rotWithShape="1">
            <a:blip r:embed="rId4"/>
            <a:srcRect l="2558" t="70441" r="65529" b="4385"/>
            <a:stretch/>
          </p:blipFill>
          <p:spPr>
            <a:xfrm>
              <a:off x="4082429" y="1962671"/>
              <a:ext cx="444904" cy="350960"/>
            </a:xfrm>
            <a:prstGeom prst="rect">
              <a:avLst/>
            </a:prstGeom>
          </p:spPr>
        </p:pic>
        <p:pic>
          <p:nvPicPr>
            <p:cNvPr id="60" name="Picture 59"/>
            <p:cNvPicPr>
              <a:picLocks noChangeAspect="1"/>
            </p:cNvPicPr>
            <p:nvPr/>
          </p:nvPicPr>
          <p:blipFill rotWithShape="1">
            <a:blip r:embed="rId4"/>
            <a:srcRect l="2558" t="70441" r="65529" b="4385"/>
            <a:stretch/>
          </p:blipFill>
          <p:spPr>
            <a:xfrm>
              <a:off x="4536860" y="1962671"/>
              <a:ext cx="444904" cy="350960"/>
            </a:xfrm>
            <a:prstGeom prst="rect">
              <a:avLst/>
            </a:prstGeom>
          </p:spPr>
        </p:pic>
        <p:pic>
          <p:nvPicPr>
            <p:cNvPr id="61" name="Picture 60"/>
            <p:cNvPicPr>
              <a:picLocks noChangeAspect="1"/>
            </p:cNvPicPr>
            <p:nvPr/>
          </p:nvPicPr>
          <p:blipFill rotWithShape="1">
            <a:blip r:embed="rId4"/>
            <a:srcRect l="36992" t="70441" r="31864" b="6917"/>
            <a:stretch/>
          </p:blipFill>
          <p:spPr>
            <a:xfrm>
              <a:off x="3619042" y="835978"/>
              <a:ext cx="438657" cy="318931"/>
            </a:xfrm>
            <a:prstGeom prst="rect">
              <a:avLst/>
            </a:prstGeom>
          </p:spPr>
        </p:pic>
        <p:pic>
          <p:nvPicPr>
            <p:cNvPr id="62" name="Picture 61"/>
            <p:cNvPicPr>
              <a:picLocks noChangeAspect="1"/>
            </p:cNvPicPr>
            <p:nvPr/>
          </p:nvPicPr>
          <p:blipFill rotWithShape="1">
            <a:blip r:embed="rId4"/>
            <a:srcRect l="36992" t="70441" r="31864" b="6917"/>
            <a:stretch/>
          </p:blipFill>
          <p:spPr>
            <a:xfrm>
              <a:off x="4036251" y="835978"/>
              <a:ext cx="438657" cy="318931"/>
            </a:xfrm>
            <a:prstGeom prst="rect">
              <a:avLst/>
            </a:prstGeom>
          </p:spPr>
        </p:pic>
        <p:pic>
          <p:nvPicPr>
            <p:cNvPr id="63" name="Picture 62"/>
            <p:cNvPicPr>
              <a:picLocks noChangeAspect="1"/>
            </p:cNvPicPr>
            <p:nvPr/>
          </p:nvPicPr>
          <p:blipFill rotWithShape="1">
            <a:blip r:embed="rId4"/>
            <a:srcRect l="2558" t="4987" r="66795" b="64372"/>
            <a:stretch/>
          </p:blipFill>
          <p:spPr>
            <a:xfrm>
              <a:off x="4005275" y="1162263"/>
              <a:ext cx="417209" cy="417138"/>
            </a:xfrm>
            <a:prstGeom prst="rect">
              <a:avLst/>
            </a:prstGeom>
          </p:spPr>
        </p:pic>
      </p:grpSp>
      <p:grpSp>
        <p:nvGrpSpPr>
          <p:cNvPr id="75" name="Group 74"/>
          <p:cNvGrpSpPr/>
          <p:nvPr/>
        </p:nvGrpSpPr>
        <p:grpSpPr>
          <a:xfrm>
            <a:off x="5143043" y="3029235"/>
            <a:ext cx="1215028" cy="1614583"/>
            <a:chOff x="3605102" y="2208236"/>
            <a:chExt cx="1215028" cy="1614582"/>
          </a:xfrm>
        </p:grpSpPr>
        <p:pic>
          <p:nvPicPr>
            <p:cNvPr id="65" name="Picture 64"/>
            <p:cNvPicPr>
              <a:picLocks noChangeAspect="1"/>
            </p:cNvPicPr>
            <p:nvPr/>
          </p:nvPicPr>
          <p:blipFill rotWithShape="1">
            <a:blip r:embed="rId4"/>
            <a:srcRect l="9568" t="38038" r="71869" b="32850"/>
            <a:stretch/>
          </p:blipFill>
          <p:spPr>
            <a:xfrm>
              <a:off x="3623900" y="2952724"/>
              <a:ext cx="297991" cy="467368"/>
            </a:xfrm>
            <a:prstGeom prst="rect">
              <a:avLst/>
            </a:prstGeom>
          </p:spPr>
        </p:pic>
        <p:pic>
          <p:nvPicPr>
            <p:cNvPr id="66" name="Picture 65"/>
            <p:cNvPicPr>
              <a:picLocks noChangeAspect="1"/>
            </p:cNvPicPr>
            <p:nvPr/>
          </p:nvPicPr>
          <p:blipFill rotWithShape="1">
            <a:blip r:embed="rId4"/>
            <a:srcRect l="9568" t="38038" r="71869" b="32850"/>
            <a:stretch/>
          </p:blipFill>
          <p:spPr>
            <a:xfrm>
              <a:off x="3958811" y="2952724"/>
              <a:ext cx="297991" cy="467368"/>
            </a:xfrm>
            <a:prstGeom prst="rect">
              <a:avLst/>
            </a:prstGeom>
          </p:spPr>
        </p:pic>
        <p:pic>
          <p:nvPicPr>
            <p:cNvPr id="67" name="Picture 66"/>
            <p:cNvPicPr>
              <a:picLocks noChangeAspect="1"/>
            </p:cNvPicPr>
            <p:nvPr/>
          </p:nvPicPr>
          <p:blipFill rotWithShape="1">
            <a:blip r:embed="rId4"/>
            <a:srcRect l="9568" t="38038" r="71869" b="32850"/>
            <a:stretch/>
          </p:blipFill>
          <p:spPr>
            <a:xfrm>
              <a:off x="4299604" y="2955823"/>
              <a:ext cx="297991" cy="467368"/>
            </a:xfrm>
            <a:prstGeom prst="rect">
              <a:avLst/>
            </a:prstGeom>
          </p:spPr>
        </p:pic>
        <p:pic>
          <p:nvPicPr>
            <p:cNvPr id="68" name="Picture 67"/>
            <p:cNvPicPr>
              <a:picLocks noChangeAspect="1"/>
            </p:cNvPicPr>
            <p:nvPr/>
          </p:nvPicPr>
          <p:blipFill rotWithShape="1">
            <a:blip r:embed="rId4"/>
            <a:srcRect l="31728" t="38038" r="36369" b="32850"/>
            <a:stretch/>
          </p:blipFill>
          <p:spPr>
            <a:xfrm>
              <a:off x="3619043" y="3459690"/>
              <a:ext cx="397920" cy="363128"/>
            </a:xfrm>
            <a:prstGeom prst="rect">
              <a:avLst/>
            </a:prstGeom>
          </p:spPr>
        </p:pic>
        <p:pic>
          <p:nvPicPr>
            <p:cNvPr id="69" name="Picture 68"/>
            <p:cNvPicPr>
              <a:picLocks noChangeAspect="1"/>
            </p:cNvPicPr>
            <p:nvPr/>
          </p:nvPicPr>
          <p:blipFill rotWithShape="1">
            <a:blip r:embed="rId4"/>
            <a:srcRect l="31728" t="38038" r="36369" b="32850"/>
            <a:stretch/>
          </p:blipFill>
          <p:spPr>
            <a:xfrm>
              <a:off x="4019577" y="3455638"/>
              <a:ext cx="397920" cy="363128"/>
            </a:xfrm>
            <a:prstGeom prst="rect">
              <a:avLst/>
            </a:prstGeom>
          </p:spPr>
        </p:pic>
        <p:pic>
          <p:nvPicPr>
            <p:cNvPr id="70" name="Picture 69"/>
            <p:cNvPicPr>
              <a:picLocks noChangeAspect="1"/>
            </p:cNvPicPr>
            <p:nvPr/>
          </p:nvPicPr>
          <p:blipFill rotWithShape="1">
            <a:blip r:embed="rId4"/>
            <a:srcRect l="31728" t="38038" r="36369" b="32850"/>
            <a:stretch/>
          </p:blipFill>
          <p:spPr>
            <a:xfrm>
              <a:off x="4422210" y="3455638"/>
              <a:ext cx="397920" cy="363128"/>
            </a:xfrm>
            <a:prstGeom prst="rect">
              <a:avLst/>
            </a:prstGeom>
          </p:spPr>
        </p:pic>
        <p:pic>
          <p:nvPicPr>
            <p:cNvPr id="71" name="Picture 70"/>
            <p:cNvPicPr>
              <a:picLocks noChangeAspect="1"/>
            </p:cNvPicPr>
            <p:nvPr/>
          </p:nvPicPr>
          <p:blipFill rotWithShape="1">
            <a:blip r:embed="rId4"/>
            <a:srcRect l="68773" t="70178" r="4198" b="4385"/>
            <a:stretch/>
          </p:blipFill>
          <p:spPr>
            <a:xfrm>
              <a:off x="3607118" y="2216977"/>
              <a:ext cx="342441" cy="322282"/>
            </a:xfrm>
            <a:prstGeom prst="rect">
              <a:avLst/>
            </a:prstGeom>
          </p:spPr>
        </p:pic>
        <p:pic>
          <p:nvPicPr>
            <p:cNvPr id="72" name="Picture 71"/>
            <p:cNvPicPr>
              <a:picLocks noChangeAspect="1"/>
            </p:cNvPicPr>
            <p:nvPr/>
          </p:nvPicPr>
          <p:blipFill rotWithShape="1">
            <a:blip r:embed="rId4"/>
            <a:srcRect l="68773" t="70178" r="4198" b="4385"/>
            <a:stretch/>
          </p:blipFill>
          <p:spPr>
            <a:xfrm>
              <a:off x="3930738" y="2208236"/>
              <a:ext cx="342441" cy="322282"/>
            </a:xfrm>
            <a:prstGeom prst="rect">
              <a:avLst/>
            </a:prstGeom>
          </p:spPr>
        </p:pic>
        <p:pic>
          <p:nvPicPr>
            <p:cNvPr id="73" name="Picture 72"/>
            <p:cNvPicPr>
              <a:picLocks noChangeAspect="1"/>
            </p:cNvPicPr>
            <p:nvPr/>
          </p:nvPicPr>
          <p:blipFill rotWithShape="1">
            <a:blip r:embed="rId4"/>
            <a:srcRect l="65482" t="7577" r="3628" b="64372"/>
            <a:stretch/>
          </p:blipFill>
          <p:spPr>
            <a:xfrm>
              <a:off x="3605102" y="2530518"/>
              <a:ext cx="500326" cy="454373"/>
            </a:xfrm>
            <a:prstGeom prst="rect">
              <a:avLst/>
            </a:prstGeom>
          </p:spPr>
        </p:pic>
        <p:pic>
          <p:nvPicPr>
            <p:cNvPr id="74" name="Picture 73"/>
            <p:cNvPicPr>
              <a:picLocks noChangeAspect="1"/>
            </p:cNvPicPr>
            <p:nvPr/>
          </p:nvPicPr>
          <p:blipFill rotWithShape="1">
            <a:blip r:embed="rId4"/>
            <a:srcRect l="65482" t="7577" r="3628" b="64372"/>
            <a:stretch/>
          </p:blipFill>
          <p:spPr>
            <a:xfrm>
              <a:off x="4005275" y="2530518"/>
              <a:ext cx="500326" cy="454373"/>
            </a:xfrm>
            <a:prstGeom prst="rect">
              <a:avLst/>
            </a:prstGeom>
          </p:spPr>
        </p:pic>
      </p:grpSp>
      <p:grpSp>
        <p:nvGrpSpPr>
          <p:cNvPr id="91" name="Group 90"/>
          <p:cNvGrpSpPr/>
          <p:nvPr/>
        </p:nvGrpSpPr>
        <p:grpSpPr>
          <a:xfrm>
            <a:off x="5156985" y="5019809"/>
            <a:ext cx="2697257" cy="1512095"/>
            <a:chOff x="3632984" y="4895888"/>
            <a:chExt cx="2697257" cy="1512094"/>
          </a:xfrm>
        </p:grpSpPr>
        <p:pic>
          <p:nvPicPr>
            <p:cNvPr id="76" name="Picture 75"/>
            <p:cNvPicPr>
              <a:picLocks noChangeAspect="1"/>
            </p:cNvPicPr>
            <p:nvPr/>
          </p:nvPicPr>
          <p:blipFill rotWithShape="1">
            <a:blip r:embed="rId4"/>
            <a:srcRect l="65482" t="7577" r="3628" b="64372"/>
            <a:stretch/>
          </p:blipFill>
          <p:spPr>
            <a:xfrm>
              <a:off x="3637841" y="4895888"/>
              <a:ext cx="500326" cy="454373"/>
            </a:xfrm>
            <a:prstGeom prst="rect">
              <a:avLst/>
            </a:prstGeom>
          </p:spPr>
        </p:pic>
        <p:pic>
          <p:nvPicPr>
            <p:cNvPr id="77" name="Picture 76"/>
            <p:cNvPicPr>
              <a:picLocks noChangeAspect="1"/>
            </p:cNvPicPr>
            <p:nvPr/>
          </p:nvPicPr>
          <p:blipFill rotWithShape="1">
            <a:blip r:embed="rId4"/>
            <a:srcRect l="2558" t="70441" r="65529" b="4385"/>
            <a:stretch/>
          </p:blipFill>
          <p:spPr>
            <a:xfrm>
              <a:off x="3637841" y="5690987"/>
              <a:ext cx="444904" cy="350960"/>
            </a:xfrm>
            <a:prstGeom prst="rect">
              <a:avLst/>
            </a:prstGeom>
          </p:spPr>
        </p:pic>
        <p:pic>
          <p:nvPicPr>
            <p:cNvPr id="78" name="Picture 77"/>
            <p:cNvPicPr>
              <a:picLocks noChangeAspect="1"/>
            </p:cNvPicPr>
            <p:nvPr/>
          </p:nvPicPr>
          <p:blipFill rotWithShape="1">
            <a:blip r:embed="rId4"/>
            <a:srcRect l="36992" t="70441" r="31864" b="6917"/>
            <a:stretch/>
          </p:blipFill>
          <p:spPr>
            <a:xfrm>
              <a:off x="3632984" y="5369476"/>
              <a:ext cx="438657" cy="318931"/>
            </a:xfrm>
            <a:prstGeom prst="rect">
              <a:avLst/>
            </a:prstGeom>
          </p:spPr>
        </p:pic>
        <p:pic>
          <p:nvPicPr>
            <p:cNvPr id="79" name="Picture 78"/>
            <p:cNvPicPr>
              <a:picLocks noChangeAspect="1"/>
            </p:cNvPicPr>
            <p:nvPr/>
          </p:nvPicPr>
          <p:blipFill rotWithShape="1">
            <a:blip r:embed="rId4"/>
            <a:srcRect l="33073" t="7013" r="37810" b="64999"/>
            <a:stretch/>
          </p:blipFill>
          <p:spPr>
            <a:xfrm>
              <a:off x="3637841" y="6054791"/>
              <a:ext cx="367434" cy="353191"/>
            </a:xfrm>
            <a:prstGeom prst="rect">
              <a:avLst/>
            </a:prstGeom>
          </p:spPr>
        </p:pic>
        <p:pic>
          <p:nvPicPr>
            <p:cNvPr id="80" name="Picture 79"/>
            <p:cNvPicPr>
              <a:picLocks noChangeAspect="1"/>
            </p:cNvPicPr>
            <p:nvPr/>
          </p:nvPicPr>
          <p:blipFill rotWithShape="1">
            <a:blip r:embed="rId4"/>
            <a:srcRect l="33073" t="7013" r="37810" b="64999"/>
            <a:stretch/>
          </p:blipFill>
          <p:spPr>
            <a:xfrm>
              <a:off x="3966808" y="6054791"/>
              <a:ext cx="367434" cy="353191"/>
            </a:xfrm>
            <a:prstGeom prst="rect">
              <a:avLst/>
            </a:prstGeom>
          </p:spPr>
        </p:pic>
        <p:pic>
          <p:nvPicPr>
            <p:cNvPr id="81" name="Picture 80"/>
            <p:cNvPicPr>
              <a:picLocks noChangeAspect="1"/>
            </p:cNvPicPr>
            <p:nvPr/>
          </p:nvPicPr>
          <p:blipFill rotWithShape="1">
            <a:blip r:embed="rId4"/>
            <a:srcRect l="33073" t="7013" r="37810" b="64999"/>
            <a:stretch/>
          </p:blipFill>
          <p:spPr>
            <a:xfrm>
              <a:off x="4298898" y="6051374"/>
              <a:ext cx="367434" cy="353191"/>
            </a:xfrm>
            <a:prstGeom prst="rect">
              <a:avLst/>
            </a:prstGeom>
          </p:spPr>
        </p:pic>
        <p:pic>
          <p:nvPicPr>
            <p:cNvPr id="82" name="Picture 81"/>
            <p:cNvPicPr>
              <a:picLocks noChangeAspect="1"/>
            </p:cNvPicPr>
            <p:nvPr/>
          </p:nvPicPr>
          <p:blipFill rotWithShape="1">
            <a:blip r:embed="rId4"/>
            <a:srcRect l="33073" t="7013" r="37810" b="64999"/>
            <a:stretch/>
          </p:blipFill>
          <p:spPr>
            <a:xfrm>
              <a:off x="4633391" y="6045830"/>
              <a:ext cx="367434" cy="353191"/>
            </a:xfrm>
            <a:prstGeom prst="rect">
              <a:avLst/>
            </a:prstGeom>
          </p:spPr>
        </p:pic>
        <p:pic>
          <p:nvPicPr>
            <p:cNvPr id="87" name="Picture 86"/>
            <p:cNvPicPr>
              <a:picLocks noChangeAspect="1"/>
            </p:cNvPicPr>
            <p:nvPr/>
          </p:nvPicPr>
          <p:blipFill rotWithShape="1">
            <a:blip r:embed="rId4"/>
            <a:srcRect l="33073" t="7013" r="37810" b="64999"/>
            <a:stretch/>
          </p:blipFill>
          <p:spPr>
            <a:xfrm>
              <a:off x="4967257" y="6041947"/>
              <a:ext cx="367434" cy="353191"/>
            </a:xfrm>
            <a:prstGeom prst="rect">
              <a:avLst/>
            </a:prstGeom>
          </p:spPr>
        </p:pic>
        <p:pic>
          <p:nvPicPr>
            <p:cNvPr id="88" name="Picture 87"/>
            <p:cNvPicPr>
              <a:picLocks noChangeAspect="1"/>
            </p:cNvPicPr>
            <p:nvPr/>
          </p:nvPicPr>
          <p:blipFill rotWithShape="1">
            <a:blip r:embed="rId4"/>
            <a:srcRect l="33073" t="7013" r="37810" b="64999"/>
            <a:stretch/>
          </p:blipFill>
          <p:spPr>
            <a:xfrm>
              <a:off x="5296224" y="6041947"/>
              <a:ext cx="367434" cy="353191"/>
            </a:xfrm>
            <a:prstGeom prst="rect">
              <a:avLst/>
            </a:prstGeom>
          </p:spPr>
        </p:pic>
        <p:pic>
          <p:nvPicPr>
            <p:cNvPr id="89" name="Picture 88"/>
            <p:cNvPicPr>
              <a:picLocks noChangeAspect="1"/>
            </p:cNvPicPr>
            <p:nvPr/>
          </p:nvPicPr>
          <p:blipFill rotWithShape="1">
            <a:blip r:embed="rId4"/>
            <a:srcRect l="33073" t="7013" r="37810" b="64999"/>
            <a:stretch/>
          </p:blipFill>
          <p:spPr>
            <a:xfrm>
              <a:off x="5628314" y="6038530"/>
              <a:ext cx="367434" cy="353191"/>
            </a:xfrm>
            <a:prstGeom prst="rect">
              <a:avLst/>
            </a:prstGeom>
          </p:spPr>
        </p:pic>
        <p:pic>
          <p:nvPicPr>
            <p:cNvPr id="90" name="Picture 89"/>
            <p:cNvPicPr>
              <a:picLocks noChangeAspect="1"/>
            </p:cNvPicPr>
            <p:nvPr/>
          </p:nvPicPr>
          <p:blipFill rotWithShape="1">
            <a:blip r:embed="rId4"/>
            <a:srcRect l="33073" t="7013" r="37810" b="64999"/>
            <a:stretch/>
          </p:blipFill>
          <p:spPr>
            <a:xfrm>
              <a:off x="5962807" y="6032986"/>
              <a:ext cx="367434" cy="353191"/>
            </a:xfrm>
            <a:prstGeom prst="rect">
              <a:avLst/>
            </a:prstGeom>
          </p:spPr>
        </p:pic>
      </p:grpSp>
      <p:grpSp>
        <p:nvGrpSpPr>
          <p:cNvPr id="93" name="Group 92"/>
          <p:cNvGrpSpPr/>
          <p:nvPr/>
        </p:nvGrpSpPr>
        <p:grpSpPr>
          <a:xfrm>
            <a:off x="5344954" y="1700123"/>
            <a:ext cx="5323047" cy="5125850"/>
            <a:chOff x="3820953" y="1700123"/>
            <a:chExt cx="5323047" cy="5125850"/>
          </a:xfrm>
        </p:grpSpPr>
        <p:sp>
          <p:nvSpPr>
            <p:cNvPr id="50" name="TextBox 49"/>
            <p:cNvSpPr txBox="1"/>
            <p:nvPr/>
          </p:nvSpPr>
          <p:spPr>
            <a:xfrm>
              <a:off x="6937553" y="6502808"/>
              <a:ext cx="2206447" cy="323165"/>
            </a:xfrm>
            <a:prstGeom prst="rect">
              <a:avLst/>
            </a:prstGeom>
            <a:noFill/>
          </p:spPr>
          <p:txBody>
            <a:bodyPr wrap="square" rtlCol="0">
              <a:spAutoFit/>
            </a:bodyPr>
            <a:lstStyle/>
            <a:p>
              <a:pPr algn="ctr"/>
              <a:r>
                <a:rPr lang="en-US" sz="1500" dirty="0">
                  <a:solidFill>
                    <a:srgbClr val="000000"/>
                  </a:solidFill>
                </a:rPr>
                <a:t>Plotted averages with SD</a:t>
              </a:r>
            </a:p>
          </p:txBody>
        </p:sp>
        <p:pic>
          <p:nvPicPr>
            <p:cNvPr id="92" name="Picture 91"/>
            <p:cNvPicPr>
              <a:picLocks noChangeAspect="1"/>
            </p:cNvPicPr>
            <p:nvPr/>
          </p:nvPicPr>
          <p:blipFill>
            <a:blip r:embed="rId5"/>
            <a:stretch>
              <a:fillRect/>
            </a:stretch>
          </p:blipFill>
          <p:spPr>
            <a:xfrm>
              <a:off x="3820953" y="1700123"/>
              <a:ext cx="5111503" cy="4055407"/>
            </a:xfrm>
            <a:prstGeom prst="rect">
              <a:avLst/>
            </a:prstGeom>
            <a:ln>
              <a:solidFill>
                <a:schemeClr val="tx1">
                  <a:lumMod val="50000"/>
                  <a:lumOff val="50000"/>
                </a:schemeClr>
              </a:solidFill>
            </a:ln>
          </p:spPr>
        </p:pic>
      </p:grpSp>
    </p:spTree>
    <p:extLst>
      <p:ext uri="{BB962C8B-B14F-4D97-AF65-F5344CB8AC3E}">
        <p14:creationId xmlns:p14="http://schemas.microsoft.com/office/powerpoint/2010/main" val="622465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59817"/>
            <a:ext cx="8229600" cy="1143000"/>
          </a:xfrm>
        </p:spPr>
        <p:txBody>
          <a:bodyPr>
            <a:normAutofit/>
          </a:bodyPr>
          <a:lstStyle/>
          <a:p>
            <a:r>
              <a:rPr lang="en-US" dirty="0"/>
              <a:t>Beta-diversity – Between Communities</a:t>
            </a:r>
          </a:p>
        </p:txBody>
      </p:sp>
      <p:grpSp>
        <p:nvGrpSpPr>
          <p:cNvPr id="4" name="Group 3"/>
          <p:cNvGrpSpPr>
            <a:grpSpLocks noChangeAspect="1"/>
          </p:cNvGrpSpPr>
          <p:nvPr/>
        </p:nvGrpSpPr>
        <p:grpSpPr>
          <a:xfrm>
            <a:off x="1536429" y="931802"/>
            <a:ext cx="3539667" cy="1921201"/>
            <a:chOff x="12430" y="931801"/>
            <a:chExt cx="3539666" cy="1921201"/>
          </a:xfrm>
        </p:grpSpPr>
        <p:pic>
          <p:nvPicPr>
            <p:cNvPr id="5" name="Picture 4"/>
            <p:cNvPicPr>
              <a:picLocks noChangeAspect="1"/>
            </p:cNvPicPr>
            <p:nvPr/>
          </p:nvPicPr>
          <p:blipFill>
            <a:blip r:embed="rId2">
              <a:alphaModFix amt="0"/>
            </a:blip>
            <a:stretch>
              <a:fillRect/>
            </a:stretch>
          </p:blipFill>
          <p:spPr>
            <a:xfrm>
              <a:off x="457200" y="1112296"/>
              <a:ext cx="3094896" cy="1740706"/>
            </a:xfrm>
            <a:prstGeom prst="rect">
              <a:avLst/>
            </a:prstGeom>
            <a:ln w="38100" cmpd="sng">
              <a:solidFill>
                <a:srgbClr val="FF0000"/>
              </a:solidFill>
            </a:ln>
          </p:spPr>
        </p:pic>
        <p:pic>
          <p:nvPicPr>
            <p:cNvPr id="6" name="Picture 5"/>
            <p:cNvPicPr>
              <a:picLocks noChangeAspect="1"/>
            </p:cNvPicPr>
            <p:nvPr/>
          </p:nvPicPr>
          <p:blipFill rotWithShape="1">
            <a:blip r:embed="rId3"/>
            <a:srcRect l="36992" t="70441" r="31864" b="6917"/>
            <a:stretch/>
          </p:blipFill>
          <p:spPr>
            <a:xfrm>
              <a:off x="591215" y="1189875"/>
              <a:ext cx="659658" cy="479612"/>
            </a:xfrm>
            <a:prstGeom prst="rect">
              <a:avLst/>
            </a:prstGeom>
          </p:spPr>
        </p:pic>
        <p:pic>
          <p:nvPicPr>
            <p:cNvPr id="7" name="Picture 6"/>
            <p:cNvPicPr>
              <a:picLocks noChangeAspect="1"/>
            </p:cNvPicPr>
            <p:nvPr/>
          </p:nvPicPr>
          <p:blipFill rotWithShape="1">
            <a:blip r:embed="rId3"/>
            <a:srcRect l="2558" t="4987" r="66795" b="64372"/>
            <a:stretch/>
          </p:blipFill>
          <p:spPr>
            <a:xfrm>
              <a:off x="1292357" y="2057400"/>
              <a:ext cx="738750" cy="738625"/>
            </a:xfrm>
            <a:prstGeom prst="rect">
              <a:avLst/>
            </a:prstGeom>
          </p:spPr>
        </p:pic>
        <p:pic>
          <p:nvPicPr>
            <p:cNvPr id="8" name="Picture 7"/>
            <p:cNvPicPr>
              <a:picLocks noChangeAspect="1"/>
            </p:cNvPicPr>
            <p:nvPr/>
          </p:nvPicPr>
          <p:blipFill rotWithShape="1">
            <a:blip r:embed="rId3"/>
            <a:srcRect l="2558" t="70441" r="65529" b="4385"/>
            <a:stretch/>
          </p:blipFill>
          <p:spPr>
            <a:xfrm>
              <a:off x="1781533" y="1656913"/>
              <a:ext cx="618328" cy="487764"/>
            </a:xfrm>
            <a:prstGeom prst="rect">
              <a:avLst/>
            </a:prstGeom>
          </p:spPr>
        </p:pic>
        <p:pic>
          <p:nvPicPr>
            <p:cNvPr id="9" name="Picture 8"/>
            <p:cNvPicPr>
              <a:picLocks noChangeAspect="1"/>
            </p:cNvPicPr>
            <p:nvPr/>
          </p:nvPicPr>
          <p:blipFill rotWithShape="1">
            <a:blip r:embed="rId3"/>
            <a:srcRect l="64522" t="41085" r="4256" b="34491"/>
            <a:stretch/>
          </p:blipFill>
          <p:spPr>
            <a:xfrm>
              <a:off x="632545" y="1614399"/>
              <a:ext cx="729076" cy="570351"/>
            </a:xfrm>
            <a:prstGeom prst="rect">
              <a:avLst/>
            </a:prstGeom>
          </p:spPr>
        </p:pic>
        <p:pic>
          <p:nvPicPr>
            <p:cNvPr id="10" name="Picture 9"/>
            <p:cNvPicPr>
              <a:picLocks noChangeAspect="1"/>
            </p:cNvPicPr>
            <p:nvPr/>
          </p:nvPicPr>
          <p:blipFill rotWithShape="1">
            <a:blip r:embed="rId3"/>
            <a:srcRect l="64522" t="41085" r="4256" b="34491"/>
            <a:stretch/>
          </p:blipFill>
          <p:spPr>
            <a:xfrm>
              <a:off x="2823020" y="2282651"/>
              <a:ext cx="729076" cy="570351"/>
            </a:xfrm>
            <a:prstGeom prst="rect">
              <a:avLst/>
            </a:prstGeom>
          </p:spPr>
        </p:pic>
        <p:pic>
          <p:nvPicPr>
            <p:cNvPr id="11" name="Picture 10"/>
            <p:cNvPicPr>
              <a:picLocks noChangeAspect="1"/>
            </p:cNvPicPr>
            <p:nvPr/>
          </p:nvPicPr>
          <p:blipFill rotWithShape="1">
            <a:blip r:embed="rId3"/>
            <a:srcRect l="64522" t="41085" r="4256" b="34491"/>
            <a:stretch/>
          </p:blipFill>
          <p:spPr>
            <a:xfrm>
              <a:off x="1361621" y="1152172"/>
              <a:ext cx="729076" cy="570351"/>
            </a:xfrm>
            <a:prstGeom prst="rect">
              <a:avLst/>
            </a:prstGeom>
          </p:spPr>
        </p:pic>
        <p:pic>
          <p:nvPicPr>
            <p:cNvPr id="12" name="Picture 11"/>
            <p:cNvPicPr>
              <a:picLocks noChangeAspect="1"/>
            </p:cNvPicPr>
            <p:nvPr/>
          </p:nvPicPr>
          <p:blipFill rotWithShape="1">
            <a:blip r:embed="rId3"/>
            <a:srcRect l="2558" t="70441" r="65529" b="4385"/>
            <a:stretch/>
          </p:blipFill>
          <p:spPr>
            <a:xfrm>
              <a:off x="632545" y="2192701"/>
              <a:ext cx="618328" cy="487764"/>
            </a:xfrm>
            <a:prstGeom prst="rect">
              <a:avLst/>
            </a:prstGeom>
          </p:spPr>
        </p:pic>
        <p:pic>
          <p:nvPicPr>
            <p:cNvPr id="13" name="Picture 12"/>
            <p:cNvPicPr>
              <a:picLocks noChangeAspect="1"/>
            </p:cNvPicPr>
            <p:nvPr/>
          </p:nvPicPr>
          <p:blipFill rotWithShape="1">
            <a:blip r:embed="rId3"/>
            <a:srcRect l="36992" t="70441" r="31864" b="6917"/>
            <a:stretch/>
          </p:blipFill>
          <p:spPr>
            <a:xfrm>
              <a:off x="2031107" y="2175573"/>
              <a:ext cx="659658" cy="479612"/>
            </a:xfrm>
            <a:prstGeom prst="rect">
              <a:avLst/>
            </a:prstGeom>
          </p:spPr>
        </p:pic>
        <p:pic>
          <p:nvPicPr>
            <p:cNvPr id="14" name="Picture 13"/>
            <p:cNvPicPr>
              <a:picLocks noChangeAspect="1"/>
            </p:cNvPicPr>
            <p:nvPr/>
          </p:nvPicPr>
          <p:blipFill rotWithShape="1">
            <a:blip r:embed="rId3"/>
            <a:srcRect l="2558" t="70441" r="65529" b="4385"/>
            <a:stretch/>
          </p:blipFill>
          <p:spPr>
            <a:xfrm>
              <a:off x="2823020" y="1794887"/>
              <a:ext cx="618328" cy="487764"/>
            </a:xfrm>
            <a:prstGeom prst="rect">
              <a:avLst/>
            </a:prstGeom>
          </p:spPr>
        </p:pic>
        <p:pic>
          <p:nvPicPr>
            <p:cNvPr id="15" name="Picture 14"/>
            <p:cNvPicPr>
              <a:picLocks noChangeAspect="1"/>
            </p:cNvPicPr>
            <p:nvPr/>
          </p:nvPicPr>
          <p:blipFill rotWithShape="1">
            <a:blip r:embed="rId3"/>
            <a:srcRect l="2558" t="4987" r="66795" b="64372"/>
            <a:stretch/>
          </p:blipFill>
          <p:spPr>
            <a:xfrm>
              <a:off x="2311895" y="1112296"/>
              <a:ext cx="738750" cy="738625"/>
            </a:xfrm>
            <a:prstGeom prst="rect">
              <a:avLst/>
            </a:prstGeom>
          </p:spPr>
        </p:pic>
        <p:sp>
          <p:nvSpPr>
            <p:cNvPr id="16" name="TextBox 15"/>
            <p:cNvSpPr txBox="1"/>
            <p:nvPr/>
          </p:nvSpPr>
          <p:spPr>
            <a:xfrm>
              <a:off x="12430" y="931801"/>
              <a:ext cx="578785" cy="553998"/>
            </a:xfrm>
            <a:prstGeom prst="rect">
              <a:avLst/>
            </a:prstGeom>
            <a:noFill/>
          </p:spPr>
          <p:txBody>
            <a:bodyPr wrap="square" rtlCol="0">
              <a:spAutoFit/>
            </a:bodyPr>
            <a:lstStyle/>
            <a:p>
              <a:r>
                <a:rPr lang="en-US" sz="3000" b="1" dirty="0">
                  <a:solidFill>
                    <a:srgbClr val="FF0000"/>
                  </a:solidFill>
                </a:rPr>
                <a:t>A</a:t>
              </a:r>
            </a:p>
          </p:txBody>
        </p:sp>
      </p:grpSp>
      <p:grpSp>
        <p:nvGrpSpPr>
          <p:cNvPr id="31" name="Group 30"/>
          <p:cNvGrpSpPr/>
          <p:nvPr/>
        </p:nvGrpSpPr>
        <p:grpSpPr>
          <a:xfrm>
            <a:off x="1536429" y="4833387"/>
            <a:ext cx="3539667" cy="1917531"/>
            <a:chOff x="12430" y="4833386"/>
            <a:chExt cx="3539666" cy="1917531"/>
          </a:xfrm>
        </p:grpSpPr>
        <p:pic>
          <p:nvPicPr>
            <p:cNvPr id="32" name="Picture 31"/>
            <p:cNvPicPr>
              <a:picLocks noChangeAspect="1"/>
            </p:cNvPicPr>
            <p:nvPr/>
          </p:nvPicPr>
          <p:blipFill>
            <a:blip r:embed="rId2">
              <a:alphaModFix amt="0"/>
            </a:blip>
            <a:stretch>
              <a:fillRect/>
            </a:stretch>
          </p:blipFill>
          <p:spPr>
            <a:xfrm>
              <a:off x="457200" y="5010211"/>
              <a:ext cx="3094896" cy="1740706"/>
            </a:xfrm>
            <a:prstGeom prst="rect">
              <a:avLst/>
            </a:prstGeom>
            <a:ln w="38100" cmpd="sng">
              <a:solidFill>
                <a:srgbClr val="01C803"/>
              </a:solidFill>
            </a:ln>
          </p:spPr>
        </p:pic>
        <p:pic>
          <p:nvPicPr>
            <p:cNvPr id="33" name="Picture 32"/>
            <p:cNvPicPr>
              <a:picLocks noChangeAspect="1"/>
            </p:cNvPicPr>
            <p:nvPr/>
          </p:nvPicPr>
          <p:blipFill rotWithShape="1">
            <a:blip r:embed="rId3"/>
            <a:srcRect l="33073" t="7013" r="37810" b="64999"/>
            <a:stretch/>
          </p:blipFill>
          <p:spPr>
            <a:xfrm>
              <a:off x="605750" y="5315011"/>
              <a:ext cx="530552" cy="509986"/>
            </a:xfrm>
            <a:prstGeom prst="rect">
              <a:avLst/>
            </a:prstGeom>
          </p:spPr>
        </p:pic>
        <p:pic>
          <p:nvPicPr>
            <p:cNvPr id="34" name="Picture 33"/>
            <p:cNvPicPr>
              <a:picLocks noChangeAspect="1"/>
            </p:cNvPicPr>
            <p:nvPr/>
          </p:nvPicPr>
          <p:blipFill rotWithShape="1">
            <a:blip r:embed="rId3"/>
            <a:srcRect l="33073" t="7013" r="37810" b="64999"/>
            <a:stretch/>
          </p:blipFill>
          <p:spPr>
            <a:xfrm>
              <a:off x="1604184" y="5672597"/>
              <a:ext cx="530552" cy="509986"/>
            </a:xfrm>
            <a:prstGeom prst="rect">
              <a:avLst/>
            </a:prstGeom>
          </p:spPr>
        </p:pic>
        <p:pic>
          <p:nvPicPr>
            <p:cNvPr id="35" name="Picture 34"/>
            <p:cNvPicPr>
              <a:picLocks noChangeAspect="1"/>
            </p:cNvPicPr>
            <p:nvPr/>
          </p:nvPicPr>
          <p:blipFill rotWithShape="1">
            <a:blip r:embed="rId3"/>
            <a:srcRect l="33073" t="7013" r="37810" b="64999"/>
            <a:stretch/>
          </p:blipFill>
          <p:spPr>
            <a:xfrm>
              <a:off x="985597" y="5927590"/>
              <a:ext cx="530552" cy="509986"/>
            </a:xfrm>
            <a:prstGeom prst="rect">
              <a:avLst/>
            </a:prstGeom>
          </p:spPr>
        </p:pic>
        <p:pic>
          <p:nvPicPr>
            <p:cNvPr id="36" name="Picture 35"/>
            <p:cNvPicPr>
              <a:picLocks noChangeAspect="1"/>
            </p:cNvPicPr>
            <p:nvPr/>
          </p:nvPicPr>
          <p:blipFill rotWithShape="1">
            <a:blip r:embed="rId3"/>
            <a:srcRect l="33073" t="7013" r="37810" b="64999"/>
            <a:stretch/>
          </p:blipFill>
          <p:spPr>
            <a:xfrm>
              <a:off x="526919" y="6182583"/>
              <a:ext cx="530552" cy="509986"/>
            </a:xfrm>
            <a:prstGeom prst="rect">
              <a:avLst/>
            </a:prstGeom>
          </p:spPr>
        </p:pic>
        <p:pic>
          <p:nvPicPr>
            <p:cNvPr id="37" name="Picture 36"/>
            <p:cNvPicPr>
              <a:picLocks noChangeAspect="1"/>
            </p:cNvPicPr>
            <p:nvPr/>
          </p:nvPicPr>
          <p:blipFill rotWithShape="1">
            <a:blip r:embed="rId3"/>
            <a:srcRect l="33073" t="7013" r="37810" b="64999"/>
            <a:stretch/>
          </p:blipFill>
          <p:spPr>
            <a:xfrm>
              <a:off x="1903064" y="5060018"/>
              <a:ext cx="530552" cy="509986"/>
            </a:xfrm>
            <a:prstGeom prst="rect">
              <a:avLst/>
            </a:prstGeom>
          </p:spPr>
        </p:pic>
        <p:pic>
          <p:nvPicPr>
            <p:cNvPr id="38" name="Picture 37"/>
            <p:cNvPicPr>
              <a:picLocks noChangeAspect="1"/>
            </p:cNvPicPr>
            <p:nvPr/>
          </p:nvPicPr>
          <p:blipFill rotWithShape="1">
            <a:blip r:embed="rId3"/>
            <a:srcRect l="33073" t="7013" r="37810" b="64999"/>
            <a:stretch/>
          </p:blipFill>
          <p:spPr>
            <a:xfrm>
              <a:off x="2577245" y="6129797"/>
              <a:ext cx="530552" cy="509986"/>
            </a:xfrm>
            <a:prstGeom prst="rect">
              <a:avLst/>
            </a:prstGeom>
          </p:spPr>
        </p:pic>
        <p:pic>
          <p:nvPicPr>
            <p:cNvPr id="39" name="Picture 38"/>
            <p:cNvPicPr>
              <a:picLocks noChangeAspect="1"/>
            </p:cNvPicPr>
            <p:nvPr/>
          </p:nvPicPr>
          <p:blipFill rotWithShape="1">
            <a:blip r:embed="rId3"/>
            <a:srcRect l="33073" t="7013" r="37810" b="64999"/>
            <a:stretch/>
          </p:blipFill>
          <p:spPr>
            <a:xfrm>
              <a:off x="3002414" y="5672597"/>
              <a:ext cx="530552" cy="509986"/>
            </a:xfrm>
            <a:prstGeom prst="rect">
              <a:avLst/>
            </a:prstGeom>
          </p:spPr>
        </p:pic>
        <p:pic>
          <p:nvPicPr>
            <p:cNvPr id="40" name="Picture 39"/>
            <p:cNvPicPr>
              <a:picLocks noChangeAspect="1"/>
            </p:cNvPicPr>
            <p:nvPr/>
          </p:nvPicPr>
          <p:blipFill rotWithShape="1">
            <a:blip r:embed="rId3"/>
            <a:srcRect l="33073" t="7013" r="37810" b="64999"/>
            <a:stretch/>
          </p:blipFill>
          <p:spPr>
            <a:xfrm>
              <a:off x="2480706" y="5231505"/>
              <a:ext cx="530552" cy="509986"/>
            </a:xfrm>
            <a:prstGeom prst="rect">
              <a:avLst/>
            </a:prstGeom>
          </p:spPr>
        </p:pic>
        <p:pic>
          <p:nvPicPr>
            <p:cNvPr id="41" name="Picture 40"/>
            <p:cNvPicPr>
              <a:picLocks noChangeAspect="1"/>
            </p:cNvPicPr>
            <p:nvPr/>
          </p:nvPicPr>
          <p:blipFill rotWithShape="1">
            <a:blip r:embed="rId3"/>
            <a:srcRect l="65482" t="7577" r="3628" b="64372"/>
            <a:stretch/>
          </p:blipFill>
          <p:spPr>
            <a:xfrm>
              <a:off x="1130855" y="5040115"/>
              <a:ext cx="583479" cy="529889"/>
            </a:xfrm>
            <a:prstGeom prst="rect">
              <a:avLst/>
            </a:prstGeom>
          </p:spPr>
        </p:pic>
        <p:pic>
          <p:nvPicPr>
            <p:cNvPr id="42" name="Picture 41"/>
            <p:cNvPicPr>
              <a:picLocks noChangeAspect="1"/>
            </p:cNvPicPr>
            <p:nvPr/>
          </p:nvPicPr>
          <p:blipFill rotWithShape="1">
            <a:blip r:embed="rId3"/>
            <a:srcRect l="36992" t="70441" r="31864" b="6917"/>
            <a:stretch/>
          </p:blipFill>
          <p:spPr>
            <a:xfrm>
              <a:off x="1760868" y="6212957"/>
              <a:ext cx="659658" cy="479612"/>
            </a:xfrm>
            <a:prstGeom prst="rect">
              <a:avLst/>
            </a:prstGeom>
          </p:spPr>
        </p:pic>
        <p:pic>
          <p:nvPicPr>
            <p:cNvPr id="43" name="Picture 42"/>
            <p:cNvPicPr>
              <a:picLocks noChangeAspect="1"/>
            </p:cNvPicPr>
            <p:nvPr/>
          </p:nvPicPr>
          <p:blipFill rotWithShape="1">
            <a:blip r:embed="rId3"/>
            <a:srcRect l="2558" t="70441" r="65529" b="4385"/>
            <a:stretch/>
          </p:blipFill>
          <p:spPr>
            <a:xfrm>
              <a:off x="2191188" y="5694819"/>
              <a:ext cx="618328" cy="487764"/>
            </a:xfrm>
            <a:prstGeom prst="rect">
              <a:avLst/>
            </a:prstGeom>
          </p:spPr>
        </p:pic>
        <p:sp>
          <p:nvSpPr>
            <p:cNvPr id="44" name="TextBox 43"/>
            <p:cNvSpPr txBox="1"/>
            <p:nvPr/>
          </p:nvSpPr>
          <p:spPr>
            <a:xfrm>
              <a:off x="12430" y="4833386"/>
              <a:ext cx="578785" cy="553998"/>
            </a:xfrm>
            <a:prstGeom prst="rect">
              <a:avLst/>
            </a:prstGeom>
            <a:noFill/>
          </p:spPr>
          <p:txBody>
            <a:bodyPr wrap="square" rtlCol="0">
              <a:spAutoFit/>
            </a:bodyPr>
            <a:lstStyle/>
            <a:p>
              <a:r>
                <a:rPr lang="en-US" sz="3000" b="1" dirty="0">
                  <a:solidFill>
                    <a:srgbClr val="01C803"/>
                  </a:solidFill>
                </a:rPr>
                <a:t>C</a:t>
              </a:r>
            </a:p>
          </p:txBody>
        </p:sp>
      </p:grpSp>
      <p:grpSp>
        <p:nvGrpSpPr>
          <p:cNvPr id="242" name="Group 241"/>
          <p:cNvGrpSpPr/>
          <p:nvPr/>
        </p:nvGrpSpPr>
        <p:grpSpPr>
          <a:xfrm>
            <a:off x="6089973" y="1722523"/>
            <a:ext cx="4356967" cy="4102476"/>
            <a:chOff x="4565971" y="1722523"/>
            <a:chExt cx="4356967" cy="4102475"/>
          </a:xfrm>
        </p:grpSpPr>
        <p:cxnSp>
          <p:nvCxnSpPr>
            <p:cNvPr id="46" name="Straight Connector 45"/>
            <p:cNvCxnSpPr/>
            <p:nvPr/>
          </p:nvCxnSpPr>
          <p:spPr>
            <a:xfrm>
              <a:off x="4565971" y="1722523"/>
              <a:ext cx="16077" cy="3664861"/>
            </a:xfrm>
            <a:prstGeom prst="line">
              <a:avLst/>
            </a:prstGeom>
            <a:ln w="38100" cmpd="sng">
              <a:solidFill>
                <a:srgbClr val="404040"/>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flipH="1" flipV="1">
              <a:off x="4589755" y="5379034"/>
              <a:ext cx="3952352" cy="30220"/>
            </a:xfrm>
            <a:prstGeom prst="line">
              <a:avLst/>
            </a:prstGeom>
            <a:ln w="38100" cmpd="sng">
              <a:solidFill>
                <a:srgbClr val="404040"/>
              </a:solidFill>
            </a:ln>
            <a:effectLst/>
          </p:spPr>
          <p:style>
            <a:lnRef idx="2">
              <a:schemeClr val="accent1"/>
            </a:lnRef>
            <a:fillRef idx="0">
              <a:schemeClr val="accent1"/>
            </a:fillRef>
            <a:effectRef idx="1">
              <a:schemeClr val="accent1"/>
            </a:effectRef>
            <a:fontRef idx="minor">
              <a:schemeClr val="tx1"/>
            </a:fontRef>
          </p:style>
        </p:cxnSp>
        <p:sp>
          <p:nvSpPr>
            <p:cNvPr id="49" name="TextBox 48"/>
            <p:cNvSpPr txBox="1"/>
            <p:nvPr/>
          </p:nvSpPr>
          <p:spPr>
            <a:xfrm>
              <a:off x="7668903" y="5455666"/>
              <a:ext cx="1254035" cy="369332"/>
            </a:xfrm>
            <a:prstGeom prst="rect">
              <a:avLst/>
            </a:prstGeom>
            <a:noFill/>
          </p:spPr>
          <p:txBody>
            <a:bodyPr wrap="square" rtlCol="0">
              <a:spAutoFit/>
            </a:bodyPr>
            <a:lstStyle/>
            <a:p>
              <a:r>
                <a:rPr lang="en-US" b="1" dirty="0"/>
                <a:t>PC1 50%</a:t>
              </a:r>
            </a:p>
          </p:txBody>
        </p:sp>
        <p:sp>
          <p:nvSpPr>
            <p:cNvPr id="50" name="TextBox 49"/>
            <p:cNvSpPr txBox="1"/>
            <p:nvPr/>
          </p:nvSpPr>
          <p:spPr>
            <a:xfrm>
              <a:off x="4589755" y="1736486"/>
              <a:ext cx="1254035" cy="369332"/>
            </a:xfrm>
            <a:prstGeom prst="rect">
              <a:avLst/>
            </a:prstGeom>
            <a:noFill/>
          </p:spPr>
          <p:txBody>
            <a:bodyPr wrap="square" rtlCol="0">
              <a:spAutoFit/>
            </a:bodyPr>
            <a:lstStyle/>
            <a:p>
              <a:r>
                <a:rPr lang="en-US" b="1" dirty="0"/>
                <a:t>PC2 20%</a:t>
              </a:r>
            </a:p>
          </p:txBody>
        </p:sp>
      </p:grpSp>
      <p:grpSp>
        <p:nvGrpSpPr>
          <p:cNvPr id="112" name="Group 111"/>
          <p:cNvGrpSpPr/>
          <p:nvPr/>
        </p:nvGrpSpPr>
        <p:grpSpPr>
          <a:xfrm>
            <a:off x="1553147" y="2875706"/>
            <a:ext cx="3528779" cy="1935724"/>
            <a:chOff x="23318" y="2866135"/>
            <a:chExt cx="3528778" cy="1935724"/>
          </a:xfrm>
        </p:grpSpPr>
        <p:grpSp>
          <p:nvGrpSpPr>
            <p:cNvPr id="113" name="Group 112"/>
            <p:cNvGrpSpPr/>
            <p:nvPr/>
          </p:nvGrpSpPr>
          <p:grpSpPr>
            <a:xfrm>
              <a:off x="457200" y="3061153"/>
              <a:ext cx="3094896" cy="1740706"/>
              <a:chOff x="457200" y="3061153"/>
              <a:chExt cx="3094896" cy="1740706"/>
            </a:xfrm>
          </p:grpSpPr>
          <p:pic>
            <p:nvPicPr>
              <p:cNvPr id="115" name="Picture 114"/>
              <p:cNvPicPr>
                <a:picLocks noChangeAspect="1"/>
              </p:cNvPicPr>
              <p:nvPr/>
            </p:nvPicPr>
            <p:blipFill>
              <a:blip r:embed="rId2">
                <a:alphaModFix amt="0"/>
              </a:blip>
              <a:stretch>
                <a:fillRect/>
              </a:stretch>
            </p:blipFill>
            <p:spPr>
              <a:xfrm>
                <a:off x="457200" y="3061153"/>
                <a:ext cx="3094896" cy="1740706"/>
              </a:xfrm>
              <a:prstGeom prst="rect">
                <a:avLst/>
              </a:prstGeom>
              <a:ln w="38100" cmpd="sng">
                <a:solidFill>
                  <a:srgbClr val="3366FF"/>
                </a:solidFill>
              </a:ln>
            </p:spPr>
          </p:pic>
          <p:pic>
            <p:nvPicPr>
              <p:cNvPr id="116" name="Picture 115"/>
              <p:cNvPicPr>
                <a:picLocks noChangeAspect="1"/>
              </p:cNvPicPr>
              <p:nvPr/>
            </p:nvPicPr>
            <p:blipFill rotWithShape="1">
              <a:blip r:embed="rId3"/>
              <a:srcRect l="65482" t="7577" r="3628" b="64372"/>
              <a:stretch/>
            </p:blipFill>
            <p:spPr>
              <a:xfrm>
                <a:off x="1584861" y="3876613"/>
                <a:ext cx="583479" cy="529889"/>
              </a:xfrm>
              <a:prstGeom prst="rect">
                <a:avLst/>
              </a:prstGeom>
            </p:spPr>
          </p:pic>
          <p:pic>
            <p:nvPicPr>
              <p:cNvPr id="117" name="Picture 116"/>
              <p:cNvPicPr>
                <a:picLocks noChangeAspect="1"/>
              </p:cNvPicPr>
              <p:nvPr/>
            </p:nvPicPr>
            <p:blipFill rotWithShape="1">
              <a:blip r:embed="rId3"/>
              <a:srcRect l="9568" t="38038" r="71869" b="32850"/>
              <a:stretch/>
            </p:blipFill>
            <p:spPr>
              <a:xfrm>
                <a:off x="591215" y="3186914"/>
                <a:ext cx="434087" cy="680821"/>
              </a:xfrm>
              <a:prstGeom prst="rect">
                <a:avLst/>
              </a:prstGeom>
            </p:spPr>
          </p:pic>
          <p:pic>
            <p:nvPicPr>
              <p:cNvPr id="118" name="Picture 117"/>
              <p:cNvPicPr>
                <a:picLocks noChangeAspect="1"/>
              </p:cNvPicPr>
              <p:nvPr/>
            </p:nvPicPr>
            <p:blipFill rotWithShape="1">
              <a:blip r:embed="rId3"/>
              <a:srcRect l="31728" t="38038" r="36369" b="32850"/>
              <a:stretch/>
            </p:blipFill>
            <p:spPr>
              <a:xfrm>
                <a:off x="2688862" y="4141558"/>
                <a:ext cx="723566" cy="660301"/>
              </a:xfrm>
              <a:prstGeom prst="rect">
                <a:avLst/>
              </a:prstGeom>
            </p:spPr>
          </p:pic>
          <p:pic>
            <p:nvPicPr>
              <p:cNvPr id="119" name="Picture 118"/>
              <p:cNvPicPr>
                <a:picLocks noChangeAspect="1"/>
              </p:cNvPicPr>
              <p:nvPr/>
            </p:nvPicPr>
            <p:blipFill rotWithShape="1">
              <a:blip r:embed="rId3"/>
              <a:srcRect l="9568" t="38038" r="71869" b="32850"/>
              <a:stretch/>
            </p:blipFill>
            <p:spPr>
              <a:xfrm>
                <a:off x="1170097" y="4020135"/>
                <a:ext cx="434087" cy="680821"/>
              </a:xfrm>
              <a:prstGeom prst="rect">
                <a:avLst/>
              </a:prstGeom>
            </p:spPr>
          </p:pic>
          <p:pic>
            <p:nvPicPr>
              <p:cNvPr id="120" name="Picture 119"/>
              <p:cNvPicPr>
                <a:picLocks noChangeAspect="1"/>
              </p:cNvPicPr>
              <p:nvPr/>
            </p:nvPicPr>
            <p:blipFill rotWithShape="1">
              <a:blip r:embed="rId3"/>
              <a:srcRect l="9568" t="38038" r="71869" b="32850"/>
              <a:stretch/>
            </p:blipFill>
            <p:spPr>
              <a:xfrm>
                <a:off x="2311895" y="3144762"/>
                <a:ext cx="434087" cy="680821"/>
              </a:xfrm>
              <a:prstGeom prst="rect">
                <a:avLst/>
              </a:prstGeom>
            </p:spPr>
          </p:pic>
          <p:pic>
            <p:nvPicPr>
              <p:cNvPr id="121" name="Picture 120"/>
              <p:cNvPicPr>
                <a:picLocks noChangeAspect="1"/>
              </p:cNvPicPr>
              <p:nvPr/>
            </p:nvPicPr>
            <p:blipFill rotWithShape="1">
              <a:blip r:embed="rId3"/>
              <a:srcRect l="31728" t="38038" r="36369" b="32850"/>
              <a:stretch/>
            </p:blipFill>
            <p:spPr>
              <a:xfrm>
                <a:off x="1057967" y="3207434"/>
                <a:ext cx="723566" cy="660301"/>
              </a:xfrm>
              <a:prstGeom prst="rect">
                <a:avLst/>
              </a:prstGeom>
            </p:spPr>
          </p:pic>
          <p:pic>
            <p:nvPicPr>
              <p:cNvPr id="122" name="Picture 121"/>
              <p:cNvPicPr>
                <a:picLocks noChangeAspect="1"/>
              </p:cNvPicPr>
              <p:nvPr/>
            </p:nvPicPr>
            <p:blipFill rotWithShape="1">
              <a:blip r:embed="rId3"/>
              <a:srcRect l="31728" t="38038" r="36369" b="32850"/>
              <a:stretch/>
            </p:blipFill>
            <p:spPr>
              <a:xfrm>
                <a:off x="2796461" y="3137665"/>
                <a:ext cx="723566" cy="660301"/>
              </a:xfrm>
              <a:prstGeom prst="rect">
                <a:avLst/>
              </a:prstGeom>
            </p:spPr>
          </p:pic>
          <p:pic>
            <p:nvPicPr>
              <p:cNvPr id="123" name="Picture 122"/>
              <p:cNvPicPr>
                <a:picLocks noChangeAspect="1"/>
              </p:cNvPicPr>
              <p:nvPr/>
            </p:nvPicPr>
            <p:blipFill rotWithShape="1">
              <a:blip r:embed="rId3"/>
              <a:srcRect l="65482" t="7577" r="3628" b="64372"/>
              <a:stretch/>
            </p:blipFill>
            <p:spPr>
              <a:xfrm>
                <a:off x="605750" y="4020135"/>
                <a:ext cx="583479" cy="529889"/>
              </a:xfrm>
              <a:prstGeom prst="rect">
                <a:avLst/>
              </a:prstGeom>
            </p:spPr>
          </p:pic>
          <p:pic>
            <p:nvPicPr>
              <p:cNvPr id="124" name="Picture 123"/>
              <p:cNvPicPr>
                <a:picLocks noChangeAspect="1"/>
              </p:cNvPicPr>
              <p:nvPr/>
            </p:nvPicPr>
            <p:blipFill rotWithShape="1">
              <a:blip r:embed="rId3"/>
              <a:srcRect l="68773" t="70178" r="4198" b="4385"/>
              <a:stretch/>
            </p:blipFill>
            <p:spPr>
              <a:xfrm>
                <a:off x="1741408" y="3124156"/>
                <a:ext cx="570487" cy="536903"/>
              </a:xfrm>
              <a:prstGeom prst="rect">
                <a:avLst/>
              </a:prstGeom>
            </p:spPr>
          </p:pic>
          <p:pic>
            <p:nvPicPr>
              <p:cNvPr id="125" name="Picture 124"/>
              <p:cNvPicPr>
                <a:picLocks noChangeAspect="1"/>
              </p:cNvPicPr>
              <p:nvPr/>
            </p:nvPicPr>
            <p:blipFill rotWithShape="1">
              <a:blip r:embed="rId3"/>
              <a:srcRect l="68773" t="70178" r="4198" b="4385"/>
              <a:stretch/>
            </p:blipFill>
            <p:spPr>
              <a:xfrm>
                <a:off x="2120278" y="3867735"/>
                <a:ext cx="570487" cy="536903"/>
              </a:xfrm>
              <a:prstGeom prst="rect">
                <a:avLst/>
              </a:prstGeom>
            </p:spPr>
          </p:pic>
        </p:grpSp>
        <p:sp>
          <p:nvSpPr>
            <p:cNvPr id="114" name="TextBox 113"/>
            <p:cNvSpPr txBox="1"/>
            <p:nvPr/>
          </p:nvSpPr>
          <p:spPr>
            <a:xfrm>
              <a:off x="23318" y="2866135"/>
              <a:ext cx="578785" cy="553998"/>
            </a:xfrm>
            <a:prstGeom prst="rect">
              <a:avLst/>
            </a:prstGeom>
            <a:noFill/>
          </p:spPr>
          <p:txBody>
            <a:bodyPr wrap="square" rtlCol="0">
              <a:spAutoFit/>
            </a:bodyPr>
            <a:lstStyle/>
            <a:p>
              <a:r>
                <a:rPr lang="en-US" sz="3000" b="1" dirty="0">
                  <a:solidFill>
                    <a:schemeClr val="tx2">
                      <a:lumMod val="60000"/>
                      <a:lumOff val="40000"/>
                    </a:schemeClr>
                  </a:solidFill>
                </a:rPr>
                <a:t>B</a:t>
              </a:r>
            </a:p>
          </p:txBody>
        </p:sp>
      </p:grpSp>
      <p:grpSp>
        <p:nvGrpSpPr>
          <p:cNvPr id="251" name="Group 250"/>
          <p:cNvGrpSpPr/>
          <p:nvPr/>
        </p:nvGrpSpPr>
        <p:grpSpPr>
          <a:xfrm>
            <a:off x="6285311" y="2663673"/>
            <a:ext cx="794359" cy="990545"/>
            <a:chOff x="4761311" y="2663671"/>
            <a:chExt cx="794358" cy="990545"/>
          </a:xfrm>
        </p:grpSpPr>
        <p:grpSp>
          <p:nvGrpSpPr>
            <p:cNvPr id="51" name="Group 50"/>
            <p:cNvGrpSpPr>
              <a:grpSpLocks noChangeAspect="1"/>
            </p:cNvGrpSpPr>
            <p:nvPr/>
          </p:nvGrpSpPr>
          <p:grpSpPr>
            <a:xfrm>
              <a:off x="4761311" y="3207434"/>
              <a:ext cx="794358" cy="446782"/>
              <a:chOff x="457200" y="1112296"/>
              <a:chExt cx="3094896" cy="1740706"/>
            </a:xfrm>
          </p:grpSpPr>
          <p:pic>
            <p:nvPicPr>
              <p:cNvPr id="52" name="Picture 51"/>
              <p:cNvPicPr>
                <a:picLocks noChangeAspect="1"/>
              </p:cNvPicPr>
              <p:nvPr/>
            </p:nvPicPr>
            <p:blipFill>
              <a:blip r:embed="rId2">
                <a:alphaModFix amt="0"/>
              </a:blip>
              <a:stretch>
                <a:fillRect/>
              </a:stretch>
            </p:blipFill>
            <p:spPr>
              <a:xfrm>
                <a:off x="457200" y="1112296"/>
                <a:ext cx="3094896" cy="1740706"/>
              </a:xfrm>
              <a:prstGeom prst="rect">
                <a:avLst/>
              </a:prstGeom>
              <a:ln w="38100" cmpd="sng">
                <a:solidFill>
                  <a:srgbClr val="FF0000"/>
                </a:solidFill>
              </a:ln>
            </p:spPr>
          </p:pic>
          <p:pic>
            <p:nvPicPr>
              <p:cNvPr id="53" name="Picture 52"/>
              <p:cNvPicPr>
                <a:picLocks noChangeAspect="1"/>
              </p:cNvPicPr>
              <p:nvPr/>
            </p:nvPicPr>
            <p:blipFill rotWithShape="1">
              <a:blip r:embed="rId3"/>
              <a:srcRect l="36992" t="70441" r="31864" b="6917"/>
              <a:stretch/>
            </p:blipFill>
            <p:spPr>
              <a:xfrm>
                <a:off x="591215" y="1189875"/>
                <a:ext cx="659658" cy="479612"/>
              </a:xfrm>
              <a:prstGeom prst="rect">
                <a:avLst/>
              </a:prstGeom>
            </p:spPr>
          </p:pic>
          <p:pic>
            <p:nvPicPr>
              <p:cNvPr id="54" name="Picture 53"/>
              <p:cNvPicPr>
                <a:picLocks noChangeAspect="1"/>
              </p:cNvPicPr>
              <p:nvPr/>
            </p:nvPicPr>
            <p:blipFill rotWithShape="1">
              <a:blip r:embed="rId3"/>
              <a:srcRect l="2558" t="4987" r="66795" b="64372"/>
              <a:stretch/>
            </p:blipFill>
            <p:spPr>
              <a:xfrm>
                <a:off x="1292357" y="2057400"/>
                <a:ext cx="738750" cy="738625"/>
              </a:xfrm>
              <a:prstGeom prst="rect">
                <a:avLst/>
              </a:prstGeom>
            </p:spPr>
          </p:pic>
          <p:pic>
            <p:nvPicPr>
              <p:cNvPr id="55" name="Picture 54"/>
              <p:cNvPicPr>
                <a:picLocks noChangeAspect="1"/>
              </p:cNvPicPr>
              <p:nvPr/>
            </p:nvPicPr>
            <p:blipFill rotWithShape="1">
              <a:blip r:embed="rId3"/>
              <a:srcRect l="2558" t="70441" r="65529" b="4385"/>
              <a:stretch/>
            </p:blipFill>
            <p:spPr>
              <a:xfrm>
                <a:off x="1781533" y="1656913"/>
                <a:ext cx="618328" cy="487764"/>
              </a:xfrm>
              <a:prstGeom prst="rect">
                <a:avLst/>
              </a:prstGeom>
            </p:spPr>
          </p:pic>
          <p:pic>
            <p:nvPicPr>
              <p:cNvPr id="56" name="Picture 55"/>
              <p:cNvPicPr>
                <a:picLocks noChangeAspect="1"/>
              </p:cNvPicPr>
              <p:nvPr/>
            </p:nvPicPr>
            <p:blipFill rotWithShape="1">
              <a:blip r:embed="rId3"/>
              <a:srcRect l="64522" t="41085" r="4256" b="34491"/>
              <a:stretch/>
            </p:blipFill>
            <p:spPr>
              <a:xfrm>
                <a:off x="632545" y="1614399"/>
                <a:ext cx="729076" cy="570351"/>
              </a:xfrm>
              <a:prstGeom prst="rect">
                <a:avLst/>
              </a:prstGeom>
            </p:spPr>
          </p:pic>
          <p:pic>
            <p:nvPicPr>
              <p:cNvPr id="57" name="Picture 56"/>
              <p:cNvPicPr>
                <a:picLocks noChangeAspect="1"/>
              </p:cNvPicPr>
              <p:nvPr/>
            </p:nvPicPr>
            <p:blipFill rotWithShape="1">
              <a:blip r:embed="rId3"/>
              <a:srcRect l="64522" t="41085" r="4256" b="34491"/>
              <a:stretch/>
            </p:blipFill>
            <p:spPr>
              <a:xfrm>
                <a:off x="2823020" y="2282651"/>
                <a:ext cx="729076" cy="570351"/>
              </a:xfrm>
              <a:prstGeom prst="rect">
                <a:avLst/>
              </a:prstGeom>
            </p:spPr>
          </p:pic>
          <p:pic>
            <p:nvPicPr>
              <p:cNvPr id="58" name="Picture 57"/>
              <p:cNvPicPr>
                <a:picLocks noChangeAspect="1"/>
              </p:cNvPicPr>
              <p:nvPr/>
            </p:nvPicPr>
            <p:blipFill rotWithShape="1">
              <a:blip r:embed="rId3"/>
              <a:srcRect l="64522" t="41085" r="4256" b="34491"/>
              <a:stretch/>
            </p:blipFill>
            <p:spPr>
              <a:xfrm>
                <a:off x="1361621" y="1152172"/>
                <a:ext cx="729076" cy="570351"/>
              </a:xfrm>
              <a:prstGeom prst="rect">
                <a:avLst/>
              </a:prstGeom>
            </p:spPr>
          </p:pic>
          <p:pic>
            <p:nvPicPr>
              <p:cNvPr id="59" name="Picture 58"/>
              <p:cNvPicPr>
                <a:picLocks noChangeAspect="1"/>
              </p:cNvPicPr>
              <p:nvPr/>
            </p:nvPicPr>
            <p:blipFill rotWithShape="1">
              <a:blip r:embed="rId3"/>
              <a:srcRect l="2558" t="70441" r="65529" b="4385"/>
              <a:stretch/>
            </p:blipFill>
            <p:spPr>
              <a:xfrm>
                <a:off x="632545" y="2192701"/>
                <a:ext cx="618328" cy="487764"/>
              </a:xfrm>
              <a:prstGeom prst="rect">
                <a:avLst/>
              </a:prstGeom>
            </p:spPr>
          </p:pic>
          <p:pic>
            <p:nvPicPr>
              <p:cNvPr id="60" name="Picture 59"/>
              <p:cNvPicPr>
                <a:picLocks noChangeAspect="1"/>
              </p:cNvPicPr>
              <p:nvPr/>
            </p:nvPicPr>
            <p:blipFill rotWithShape="1">
              <a:blip r:embed="rId3"/>
              <a:srcRect l="36992" t="70441" r="31864" b="6917"/>
              <a:stretch/>
            </p:blipFill>
            <p:spPr>
              <a:xfrm>
                <a:off x="2031107" y="2175573"/>
                <a:ext cx="659658" cy="479612"/>
              </a:xfrm>
              <a:prstGeom prst="rect">
                <a:avLst/>
              </a:prstGeom>
            </p:spPr>
          </p:pic>
          <p:pic>
            <p:nvPicPr>
              <p:cNvPr id="61" name="Picture 60"/>
              <p:cNvPicPr>
                <a:picLocks noChangeAspect="1"/>
              </p:cNvPicPr>
              <p:nvPr/>
            </p:nvPicPr>
            <p:blipFill rotWithShape="1">
              <a:blip r:embed="rId3"/>
              <a:srcRect l="2558" t="70441" r="65529" b="4385"/>
              <a:stretch/>
            </p:blipFill>
            <p:spPr>
              <a:xfrm>
                <a:off x="2823020" y="1794887"/>
                <a:ext cx="618328" cy="487764"/>
              </a:xfrm>
              <a:prstGeom prst="rect">
                <a:avLst/>
              </a:prstGeom>
            </p:spPr>
          </p:pic>
          <p:pic>
            <p:nvPicPr>
              <p:cNvPr id="62" name="Picture 61"/>
              <p:cNvPicPr>
                <a:picLocks noChangeAspect="1"/>
              </p:cNvPicPr>
              <p:nvPr/>
            </p:nvPicPr>
            <p:blipFill rotWithShape="1">
              <a:blip r:embed="rId3"/>
              <a:srcRect l="2558" t="4987" r="66795" b="64372"/>
              <a:stretch/>
            </p:blipFill>
            <p:spPr>
              <a:xfrm>
                <a:off x="2311895" y="1112296"/>
                <a:ext cx="738750" cy="738625"/>
              </a:xfrm>
              <a:prstGeom prst="rect">
                <a:avLst/>
              </a:prstGeom>
            </p:spPr>
          </p:pic>
        </p:grpSp>
        <p:sp>
          <p:nvSpPr>
            <p:cNvPr id="246" name="TextBox 245"/>
            <p:cNvSpPr txBox="1"/>
            <p:nvPr/>
          </p:nvSpPr>
          <p:spPr>
            <a:xfrm>
              <a:off x="4848178" y="2663671"/>
              <a:ext cx="578785" cy="553998"/>
            </a:xfrm>
            <a:prstGeom prst="rect">
              <a:avLst/>
            </a:prstGeom>
            <a:noFill/>
          </p:spPr>
          <p:txBody>
            <a:bodyPr wrap="square" rtlCol="0">
              <a:spAutoFit/>
            </a:bodyPr>
            <a:lstStyle/>
            <a:p>
              <a:pPr algn="ctr"/>
              <a:r>
                <a:rPr lang="en-US" sz="3000" b="1" dirty="0">
                  <a:solidFill>
                    <a:srgbClr val="FF0000"/>
                  </a:solidFill>
                </a:rPr>
                <a:t>A</a:t>
              </a:r>
            </a:p>
          </p:txBody>
        </p:sp>
      </p:grpSp>
      <p:grpSp>
        <p:nvGrpSpPr>
          <p:cNvPr id="249" name="Group 248"/>
          <p:cNvGrpSpPr/>
          <p:nvPr/>
        </p:nvGrpSpPr>
        <p:grpSpPr>
          <a:xfrm>
            <a:off x="9185253" y="4126021"/>
            <a:ext cx="738291" cy="953755"/>
            <a:chOff x="7661253" y="4126021"/>
            <a:chExt cx="738290" cy="953755"/>
          </a:xfrm>
        </p:grpSpPr>
        <p:grpSp>
          <p:nvGrpSpPr>
            <p:cNvPr id="18" name="Group 17"/>
            <p:cNvGrpSpPr>
              <a:grpSpLocks noChangeAspect="1"/>
            </p:cNvGrpSpPr>
            <p:nvPr/>
          </p:nvGrpSpPr>
          <p:grpSpPr>
            <a:xfrm>
              <a:off x="7661253" y="4664529"/>
              <a:ext cx="738290" cy="415247"/>
              <a:chOff x="457200" y="3061153"/>
              <a:chExt cx="3094896" cy="1740706"/>
            </a:xfrm>
          </p:grpSpPr>
          <p:pic>
            <p:nvPicPr>
              <p:cNvPr id="20" name="Picture 19"/>
              <p:cNvPicPr>
                <a:picLocks noChangeAspect="1"/>
              </p:cNvPicPr>
              <p:nvPr/>
            </p:nvPicPr>
            <p:blipFill>
              <a:blip r:embed="rId2">
                <a:alphaModFix amt="0"/>
              </a:blip>
              <a:stretch>
                <a:fillRect/>
              </a:stretch>
            </p:blipFill>
            <p:spPr>
              <a:xfrm>
                <a:off x="457200" y="3061153"/>
                <a:ext cx="3094896" cy="1740706"/>
              </a:xfrm>
              <a:prstGeom prst="rect">
                <a:avLst/>
              </a:prstGeom>
              <a:ln w="38100" cmpd="sng">
                <a:solidFill>
                  <a:srgbClr val="3366FF"/>
                </a:solidFill>
              </a:ln>
            </p:spPr>
          </p:pic>
          <p:pic>
            <p:nvPicPr>
              <p:cNvPr id="21" name="Picture 20"/>
              <p:cNvPicPr>
                <a:picLocks noChangeAspect="1"/>
              </p:cNvPicPr>
              <p:nvPr/>
            </p:nvPicPr>
            <p:blipFill rotWithShape="1">
              <a:blip r:embed="rId3"/>
              <a:srcRect l="65482" t="7577" r="3628" b="64372"/>
              <a:stretch/>
            </p:blipFill>
            <p:spPr>
              <a:xfrm>
                <a:off x="1584861" y="3876613"/>
                <a:ext cx="583479" cy="529889"/>
              </a:xfrm>
              <a:prstGeom prst="rect">
                <a:avLst/>
              </a:prstGeom>
            </p:spPr>
          </p:pic>
          <p:pic>
            <p:nvPicPr>
              <p:cNvPr id="22" name="Picture 21"/>
              <p:cNvPicPr>
                <a:picLocks noChangeAspect="1"/>
              </p:cNvPicPr>
              <p:nvPr/>
            </p:nvPicPr>
            <p:blipFill rotWithShape="1">
              <a:blip r:embed="rId3"/>
              <a:srcRect l="9568" t="38038" r="71869" b="32850"/>
              <a:stretch/>
            </p:blipFill>
            <p:spPr>
              <a:xfrm>
                <a:off x="591215" y="3186914"/>
                <a:ext cx="434087" cy="680821"/>
              </a:xfrm>
              <a:prstGeom prst="rect">
                <a:avLst/>
              </a:prstGeom>
            </p:spPr>
          </p:pic>
          <p:pic>
            <p:nvPicPr>
              <p:cNvPr id="23" name="Picture 22"/>
              <p:cNvPicPr>
                <a:picLocks noChangeAspect="1"/>
              </p:cNvPicPr>
              <p:nvPr/>
            </p:nvPicPr>
            <p:blipFill rotWithShape="1">
              <a:blip r:embed="rId3"/>
              <a:srcRect l="31728" t="38038" r="36369" b="32850"/>
              <a:stretch/>
            </p:blipFill>
            <p:spPr>
              <a:xfrm>
                <a:off x="2688862" y="4141558"/>
                <a:ext cx="723566" cy="660301"/>
              </a:xfrm>
              <a:prstGeom prst="rect">
                <a:avLst/>
              </a:prstGeom>
            </p:spPr>
          </p:pic>
          <p:pic>
            <p:nvPicPr>
              <p:cNvPr id="24" name="Picture 23"/>
              <p:cNvPicPr>
                <a:picLocks noChangeAspect="1"/>
              </p:cNvPicPr>
              <p:nvPr/>
            </p:nvPicPr>
            <p:blipFill rotWithShape="1">
              <a:blip r:embed="rId3"/>
              <a:srcRect l="9568" t="38038" r="71869" b="32850"/>
              <a:stretch/>
            </p:blipFill>
            <p:spPr>
              <a:xfrm>
                <a:off x="1170097" y="4020135"/>
                <a:ext cx="434087" cy="680821"/>
              </a:xfrm>
              <a:prstGeom prst="rect">
                <a:avLst/>
              </a:prstGeom>
            </p:spPr>
          </p:pic>
          <p:pic>
            <p:nvPicPr>
              <p:cNvPr id="25" name="Picture 24"/>
              <p:cNvPicPr>
                <a:picLocks noChangeAspect="1"/>
              </p:cNvPicPr>
              <p:nvPr/>
            </p:nvPicPr>
            <p:blipFill rotWithShape="1">
              <a:blip r:embed="rId3"/>
              <a:srcRect l="9568" t="38038" r="71869" b="32850"/>
              <a:stretch/>
            </p:blipFill>
            <p:spPr>
              <a:xfrm>
                <a:off x="2311895" y="3144762"/>
                <a:ext cx="434087" cy="680821"/>
              </a:xfrm>
              <a:prstGeom prst="rect">
                <a:avLst/>
              </a:prstGeom>
            </p:spPr>
          </p:pic>
          <p:pic>
            <p:nvPicPr>
              <p:cNvPr id="26" name="Picture 25"/>
              <p:cNvPicPr>
                <a:picLocks noChangeAspect="1"/>
              </p:cNvPicPr>
              <p:nvPr/>
            </p:nvPicPr>
            <p:blipFill rotWithShape="1">
              <a:blip r:embed="rId3"/>
              <a:srcRect l="31728" t="38038" r="36369" b="32850"/>
              <a:stretch/>
            </p:blipFill>
            <p:spPr>
              <a:xfrm>
                <a:off x="1057967" y="3207434"/>
                <a:ext cx="723566" cy="660301"/>
              </a:xfrm>
              <a:prstGeom prst="rect">
                <a:avLst/>
              </a:prstGeom>
            </p:spPr>
          </p:pic>
          <p:pic>
            <p:nvPicPr>
              <p:cNvPr id="27" name="Picture 26"/>
              <p:cNvPicPr>
                <a:picLocks noChangeAspect="1"/>
              </p:cNvPicPr>
              <p:nvPr/>
            </p:nvPicPr>
            <p:blipFill rotWithShape="1">
              <a:blip r:embed="rId3"/>
              <a:srcRect l="31728" t="38038" r="36369" b="32850"/>
              <a:stretch/>
            </p:blipFill>
            <p:spPr>
              <a:xfrm>
                <a:off x="2796461" y="3137665"/>
                <a:ext cx="723566" cy="660301"/>
              </a:xfrm>
              <a:prstGeom prst="rect">
                <a:avLst/>
              </a:prstGeom>
            </p:spPr>
          </p:pic>
          <p:pic>
            <p:nvPicPr>
              <p:cNvPr id="28" name="Picture 27"/>
              <p:cNvPicPr>
                <a:picLocks noChangeAspect="1"/>
              </p:cNvPicPr>
              <p:nvPr/>
            </p:nvPicPr>
            <p:blipFill rotWithShape="1">
              <a:blip r:embed="rId3"/>
              <a:srcRect l="65482" t="7577" r="3628" b="64372"/>
              <a:stretch/>
            </p:blipFill>
            <p:spPr>
              <a:xfrm>
                <a:off x="605750" y="4020135"/>
                <a:ext cx="583479" cy="529889"/>
              </a:xfrm>
              <a:prstGeom prst="rect">
                <a:avLst/>
              </a:prstGeom>
            </p:spPr>
          </p:pic>
          <p:pic>
            <p:nvPicPr>
              <p:cNvPr id="29" name="Picture 28"/>
              <p:cNvPicPr>
                <a:picLocks noChangeAspect="1"/>
              </p:cNvPicPr>
              <p:nvPr/>
            </p:nvPicPr>
            <p:blipFill rotWithShape="1">
              <a:blip r:embed="rId3"/>
              <a:srcRect l="68773" t="70178" r="4198" b="4385"/>
              <a:stretch/>
            </p:blipFill>
            <p:spPr>
              <a:xfrm>
                <a:off x="1741408" y="3124156"/>
                <a:ext cx="570487" cy="536903"/>
              </a:xfrm>
              <a:prstGeom prst="rect">
                <a:avLst/>
              </a:prstGeom>
            </p:spPr>
          </p:pic>
          <p:pic>
            <p:nvPicPr>
              <p:cNvPr id="30" name="Picture 29"/>
              <p:cNvPicPr>
                <a:picLocks noChangeAspect="1"/>
              </p:cNvPicPr>
              <p:nvPr/>
            </p:nvPicPr>
            <p:blipFill rotWithShape="1">
              <a:blip r:embed="rId3"/>
              <a:srcRect l="68773" t="70178" r="4198" b="4385"/>
              <a:stretch/>
            </p:blipFill>
            <p:spPr>
              <a:xfrm>
                <a:off x="2120278" y="3867735"/>
                <a:ext cx="570487" cy="536903"/>
              </a:xfrm>
              <a:prstGeom prst="rect">
                <a:avLst/>
              </a:prstGeom>
            </p:spPr>
          </p:pic>
        </p:grpSp>
        <p:sp>
          <p:nvSpPr>
            <p:cNvPr id="247" name="TextBox 246"/>
            <p:cNvSpPr txBox="1"/>
            <p:nvPr/>
          </p:nvSpPr>
          <p:spPr>
            <a:xfrm>
              <a:off x="7737613" y="4126021"/>
              <a:ext cx="578785" cy="553998"/>
            </a:xfrm>
            <a:prstGeom prst="rect">
              <a:avLst/>
            </a:prstGeom>
            <a:noFill/>
          </p:spPr>
          <p:txBody>
            <a:bodyPr wrap="square" rtlCol="0">
              <a:spAutoFit/>
            </a:bodyPr>
            <a:lstStyle/>
            <a:p>
              <a:pPr algn="ctr"/>
              <a:r>
                <a:rPr lang="en-US" sz="3000" b="1" dirty="0">
                  <a:solidFill>
                    <a:schemeClr val="tx2">
                      <a:lumMod val="60000"/>
                      <a:lumOff val="40000"/>
                    </a:schemeClr>
                  </a:solidFill>
                </a:rPr>
                <a:t>B</a:t>
              </a:r>
            </a:p>
          </p:txBody>
        </p:sp>
      </p:grpSp>
      <p:grpSp>
        <p:nvGrpSpPr>
          <p:cNvPr id="250" name="Group 249"/>
          <p:cNvGrpSpPr/>
          <p:nvPr/>
        </p:nvGrpSpPr>
        <p:grpSpPr>
          <a:xfrm>
            <a:off x="7665522" y="1950980"/>
            <a:ext cx="679103" cy="920465"/>
            <a:chOff x="6141521" y="1950978"/>
            <a:chExt cx="679102" cy="920465"/>
          </a:xfrm>
        </p:grpSpPr>
        <p:grpSp>
          <p:nvGrpSpPr>
            <p:cNvPr id="174" name="Group 173"/>
            <p:cNvGrpSpPr>
              <a:grpSpLocks noChangeAspect="1"/>
            </p:cNvGrpSpPr>
            <p:nvPr/>
          </p:nvGrpSpPr>
          <p:grpSpPr>
            <a:xfrm>
              <a:off x="6141521" y="2489486"/>
              <a:ext cx="679102" cy="381957"/>
              <a:chOff x="457200" y="5010211"/>
              <a:chExt cx="3094896" cy="1740706"/>
            </a:xfrm>
            <a:solidFill>
              <a:srgbClr val="FFFFFF"/>
            </a:solidFill>
          </p:grpSpPr>
          <p:pic>
            <p:nvPicPr>
              <p:cNvPr id="175" name="Picture 174"/>
              <p:cNvPicPr>
                <a:picLocks noChangeAspect="1"/>
              </p:cNvPicPr>
              <p:nvPr/>
            </p:nvPicPr>
            <p:blipFill>
              <a:blip r:embed="rId2">
                <a:alphaModFix amt="0"/>
              </a:blip>
              <a:stretch>
                <a:fillRect/>
              </a:stretch>
            </p:blipFill>
            <p:spPr>
              <a:xfrm>
                <a:off x="457200" y="5010211"/>
                <a:ext cx="3094896" cy="1740706"/>
              </a:xfrm>
              <a:prstGeom prst="rect">
                <a:avLst/>
              </a:prstGeom>
              <a:grpFill/>
              <a:ln w="38100" cmpd="sng">
                <a:solidFill>
                  <a:srgbClr val="01C803"/>
                </a:solidFill>
              </a:ln>
            </p:spPr>
          </p:pic>
          <p:pic>
            <p:nvPicPr>
              <p:cNvPr id="176" name="Picture 175"/>
              <p:cNvPicPr>
                <a:picLocks noChangeAspect="1"/>
              </p:cNvPicPr>
              <p:nvPr/>
            </p:nvPicPr>
            <p:blipFill rotWithShape="1">
              <a:blip r:embed="rId3"/>
              <a:srcRect l="33073" t="7013" r="37810" b="64999"/>
              <a:stretch/>
            </p:blipFill>
            <p:spPr>
              <a:xfrm>
                <a:off x="605750" y="5315011"/>
                <a:ext cx="530552" cy="509986"/>
              </a:xfrm>
              <a:prstGeom prst="rect">
                <a:avLst/>
              </a:prstGeom>
              <a:grpFill/>
            </p:spPr>
          </p:pic>
          <p:pic>
            <p:nvPicPr>
              <p:cNvPr id="177" name="Picture 176"/>
              <p:cNvPicPr>
                <a:picLocks noChangeAspect="1"/>
              </p:cNvPicPr>
              <p:nvPr/>
            </p:nvPicPr>
            <p:blipFill rotWithShape="1">
              <a:blip r:embed="rId3"/>
              <a:srcRect l="33073" t="7013" r="37810" b="64999"/>
              <a:stretch/>
            </p:blipFill>
            <p:spPr>
              <a:xfrm>
                <a:off x="1604184" y="5672597"/>
                <a:ext cx="530552" cy="509986"/>
              </a:xfrm>
              <a:prstGeom prst="rect">
                <a:avLst/>
              </a:prstGeom>
              <a:grpFill/>
            </p:spPr>
          </p:pic>
          <p:pic>
            <p:nvPicPr>
              <p:cNvPr id="178" name="Picture 177"/>
              <p:cNvPicPr>
                <a:picLocks noChangeAspect="1"/>
              </p:cNvPicPr>
              <p:nvPr/>
            </p:nvPicPr>
            <p:blipFill rotWithShape="1">
              <a:blip r:embed="rId3"/>
              <a:srcRect l="33073" t="7013" r="37810" b="64999"/>
              <a:stretch/>
            </p:blipFill>
            <p:spPr>
              <a:xfrm>
                <a:off x="985597" y="5927590"/>
                <a:ext cx="530552" cy="509986"/>
              </a:xfrm>
              <a:prstGeom prst="rect">
                <a:avLst/>
              </a:prstGeom>
              <a:grpFill/>
            </p:spPr>
          </p:pic>
          <p:pic>
            <p:nvPicPr>
              <p:cNvPr id="179" name="Picture 178"/>
              <p:cNvPicPr>
                <a:picLocks noChangeAspect="1"/>
              </p:cNvPicPr>
              <p:nvPr/>
            </p:nvPicPr>
            <p:blipFill rotWithShape="1">
              <a:blip r:embed="rId3"/>
              <a:srcRect l="33073" t="7013" r="37810" b="64999"/>
              <a:stretch/>
            </p:blipFill>
            <p:spPr>
              <a:xfrm>
                <a:off x="526919" y="6182583"/>
                <a:ext cx="530552" cy="509986"/>
              </a:xfrm>
              <a:prstGeom prst="rect">
                <a:avLst/>
              </a:prstGeom>
              <a:grpFill/>
            </p:spPr>
          </p:pic>
          <p:pic>
            <p:nvPicPr>
              <p:cNvPr id="180" name="Picture 179"/>
              <p:cNvPicPr>
                <a:picLocks noChangeAspect="1"/>
              </p:cNvPicPr>
              <p:nvPr/>
            </p:nvPicPr>
            <p:blipFill rotWithShape="1">
              <a:blip r:embed="rId3"/>
              <a:srcRect l="33073" t="7013" r="37810" b="64999"/>
              <a:stretch/>
            </p:blipFill>
            <p:spPr>
              <a:xfrm>
                <a:off x="1903064" y="5060018"/>
                <a:ext cx="530552" cy="509986"/>
              </a:xfrm>
              <a:prstGeom prst="rect">
                <a:avLst/>
              </a:prstGeom>
              <a:grpFill/>
            </p:spPr>
          </p:pic>
          <p:pic>
            <p:nvPicPr>
              <p:cNvPr id="181" name="Picture 180"/>
              <p:cNvPicPr>
                <a:picLocks noChangeAspect="1"/>
              </p:cNvPicPr>
              <p:nvPr/>
            </p:nvPicPr>
            <p:blipFill rotWithShape="1">
              <a:blip r:embed="rId3"/>
              <a:srcRect l="33073" t="7013" r="37810" b="64999"/>
              <a:stretch/>
            </p:blipFill>
            <p:spPr>
              <a:xfrm>
                <a:off x="2577245" y="6129797"/>
                <a:ext cx="530552" cy="509986"/>
              </a:xfrm>
              <a:prstGeom prst="rect">
                <a:avLst/>
              </a:prstGeom>
              <a:grpFill/>
            </p:spPr>
          </p:pic>
          <p:pic>
            <p:nvPicPr>
              <p:cNvPr id="182" name="Picture 181"/>
              <p:cNvPicPr>
                <a:picLocks noChangeAspect="1"/>
              </p:cNvPicPr>
              <p:nvPr/>
            </p:nvPicPr>
            <p:blipFill rotWithShape="1">
              <a:blip r:embed="rId3"/>
              <a:srcRect l="33073" t="7013" r="37810" b="64999"/>
              <a:stretch/>
            </p:blipFill>
            <p:spPr>
              <a:xfrm>
                <a:off x="3002414" y="5672597"/>
                <a:ext cx="530552" cy="509986"/>
              </a:xfrm>
              <a:prstGeom prst="rect">
                <a:avLst/>
              </a:prstGeom>
              <a:grpFill/>
            </p:spPr>
          </p:pic>
          <p:pic>
            <p:nvPicPr>
              <p:cNvPr id="183" name="Picture 182"/>
              <p:cNvPicPr>
                <a:picLocks noChangeAspect="1"/>
              </p:cNvPicPr>
              <p:nvPr/>
            </p:nvPicPr>
            <p:blipFill rotWithShape="1">
              <a:blip r:embed="rId3"/>
              <a:srcRect l="33073" t="7013" r="37810" b="64999"/>
              <a:stretch/>
            </p:blipFill>
            <p:spPr>
              <a:xfrm>
                <a:off x="2480706" y="5231505"/>
                <a:ext cx="530552" cy="509986"/>
              </a:xfrm>
              <a:prstGeom prst="rect">
                <a:avLst/>
              </a:prstGeom>
              <a:grpFill/>
            </p:spPr>
          </p:pic>
          <p:pic>
            <p:nvPicPr>
              <p:cNvPr id="184" name="Picture 183"/>
              <p:cNvPicPr>
                <a:picLocks noChangeAspect="1"/>
              </p:cNvPicPr>
              <p:nvPr/>
            </p:nvPicPr>
            <p:blipFill rotWithShape="1">
              <a:blip r:embed="rId3"/>
              <a:srcRect l="65482" t="7577" r="3628" b="64372"/>
              <a:stretch/>
            </p:blipFill>
            <p:spPr>
              <a:xfrm>
                <a:off x="1130855" y="5040115"/>
                <a:ext cx="583479" cy="529889"/>
              </a:xfrm>
              <a:prstGeom prst="rect">
                <a:avLst/>
              </a:prstGeom>
              <a:grpFill/>
            </p:spPr>
          </p:pic>
          <p:pic>
            <p:nvPicPr>
              <p:cNvPr id="185" name="Picture 184"/>
              <p:cNvPicPr>
                <a:picLocks noChangeAspect="1"/>
              </p:cNvPicPr>
              <p:nvPr/>
            </p:nvPicPr>
            <p:blipFill rotWithShape="1">
              <a:blip r:embed="rId3"/>
              <a:srcRect l="36992" t="70441" r="31864" b="6917"/>
              <a:stretch/>
            </p:blipFill>
            <p:spPr>
              <a:xfrm>
                <a:off x="1760868" y="6212957"/>
                <a:ext cx="659658" cy="479612"/>
              </a:xfrm>
              <a:prstGeom prst="rect">
                <a:avLst/>
              </a:prstGeom>
              <a:grpFill/>
            </p:spPr>
          </p:pic>
          <p:pic>
            <p:nvPicPr>
              <p:cNvPr id="186" name="Picture 185"/>
              <p:cNvPicPr>
                <a:picLocks noChangeAspect="1"/>
              </p:cNvPicPr>
              <p:nvPr/>
            </p:nvPicPr>
            <p:blipFill rotWithShape="1">
              <a:blip r:embed="rId3"/>
              <a:srcRect l="2558" t="70441" r="65529" b="4385"/>
              <a:stretch/>
            </p:blipFill>
            <p:spPr>
              <a:xfrm>
                <a:off x="2191188" y="5694819"/>
                <a:ext cx="618328" cy="487764"/>
              </a:xfrm>
              <a:prstGeom prst="rect">
                <a:avLst/>
              </a:prstGeom>
              <a:grpFill/>
            </p:spPr>
          </p:pic>
        </p:grpSp>
        <p:sp>
          <p:nvSpPr>
            <p:cNvPr id="248" name="TextBox 247"/>
            <p:cNvSpPr txBox="1"/>
            <p:nvPr/>
          </p:nvSpPr>
          <p:spPr>
            <a:xfrm>
              <a:off x="6192260" y="1950978"/>
              <a:ext cx="578785" cy="553998"/>
            </a:xfrm>
            <a:prstGeom prst="rect">
              <a:avLst/>
            </a:prstGeom>
            <a:noFill/>
          </p:spPr>
          <p:txBody>
            <a:bodyPr wrap="square" rtlCol="0">
              <a:spAutoFit/>
            </a:bodyPr>
            <a:lstStyle/>
            <a:p>
              <a:pPr algn="ctr"/>
              <a:r>
                <a:rPr lang="en-US" sz="3000" b="1" dirty="0">
                  <a:solidFill>
                    <a:srgbClr val="01C803"/>
                  </a:solidFill>
                </a:rPr>
                <a:t>C</a:t>
              </a:r>
            </a:p>
          </p:txBody>
        </p:sp>
      </p:grpSp>
    </p:spTree>
    <p:extLst>
      <p:ext uri="{BB962C8B-B14F-4D97-AF65-F5344CB8AC3E}">
        <p14:creationId xmlns:p14="http://schemas.microsoft.com/office/powerpoint/2010/main" val="927821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755" y="152400"/>
            <a:ext cx="11826240" cy="685800"/>
          </a:xfrm>
        </p:spPr>
        <p:txBody>
          <a:bodyPr anchor="t"/>
          <a:lstStyle/>
          <a:p>
            <a:pPr algn="ctr"/>
            <a:r>
              <a:rPr lang="en-US" dirty="0">
                <a:latin typeface="Comic Sans MS"/>
                <a:cs typeface="Comic Sans MS"/>
              </a:rPr>
              <a:t>The microbiome as a risk factor for colorectal cancer</a:t>
            </a:r>
          </a:p>
        </p:txBody>
      </p:sp>
      <p:sp>
        <p:nvSpPr>
          <p:cNvPr id="4" name="Slide Number Placeholder 3"/>
          <p:cNvSpPr>
            <a:spLocks noGrp="1"/>
          </p:cNvSpPr>
          <p:nvPr>
            <p:ph type="sldNum" sz="quarter" idx="12"/>
          </p:nvPr>
        </p:nvSpPr>
        <p:spPr/>
        <p:txBody>
          <a:bodyPr/>
          <a:lstStyle/>
          <a:p>
            <a:pPr defTabSz="914377" fontAlgn="base">
              <a:spcBef>
                <a:spcPct val="0"/>
              </a:spcBef>
              <a:spcAft>
                <a:spcPct val="0"/>
              </a:spcAft>
              <a:defRPr/>
            </a:pPr>
            <a:fld id="{FAC29EB6-6840-F546-B285-CF1BC1E25898}" type="slidenum">
              <a:rPr lang="en-US">
                <a:latin typeface="Arial" charset="0"/>
                <a:ea typeface="ＭＳ Ｐゴシック" charset="0"/>
              </a:rPr>
              <a:pPr defTabSz="914377" fontAlgn="base">
                <a:spcBef>
                  <a:spcPct val="0"/>
                </a:spcBef>
                <a:spcAft>
                  <a:spcPct val="0"/>
                </a:spcAft>
                <a:defRPr/>
              </a:pPr>
              <a:t>8</a:t>
            </a:fld>
            <a:endParaRPr lang="en-US" dirty="0">
              <a:latin typeface="Arial" charset="0"/>
              <a:ea typeface="ＭＳ Ｐゴシック" charset="0"/>
            </a:endParaRPr>
          </a:p>
        </p:txBody>
      </p:sp>
      <p:sp>
        <p:nvSpPr>
          <p:cNvPr id="5" name="Rectangle 4"/>
          <p:cNvSpPr txBox="1">
            <a:spLocks noChangeArrowheads="1"/>
          </p:cNvSpPr>
          <p:nvPr/>
        </p:nvSpPr>
        <p:spPr bwMode="auto">
          <a:xfrm>
            <a:off x="2127217" y="914400"/>
            <a:ext cx="3810000" cy="2971800"/>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vert="horz" wrap="square" lIns="0" tIns="182880" rIns="0" bIns="45720" numCol="1" anchor="t" anchorCtr="0" compatLnSpc="1">
            <a:prstTxWarp prst="textNoShape">
              <a:avLst/>
            </a:prstTxWarp>
          </a:bodyPr>
          <a:lstStyle>
            <a:lvl1pPr marL="346075" indent="-346075" algn="l" rtl="0" eaLnBrk="0" fontAlgn="base" hangingPunct="0">
              <a:lnSpc>
                <a:spcPct val="90000"/>
              </a:lnSpc>
              <a:spcBef>
                <a:spcPts val="1500"/>
              </a:spcBef>
              <a:spcAft>
                <a:spcPct val="0"/>
              </a:spcAft>
              <a:buClr>
                <a:schemeClr val="accent2"/>
              </a:buClr>
              <a:buFont typeface="Wingdings 3" charset="0"/>
              <a:buChar char=""/>
              <a:defRPr sz="2800">
                <a:solidFill>
                  <a:schemeClr val="tx1"/>
                </a:solidFill>
                <a:latin typeface="+mn-lt"/>
                <a:ea typeface="ＭＳ Ｐゴシック" charset="0"/>
                <a:cs typeface="ＭＳ Ｐゴシック" charset="0"/>
              </a:defRPr>
            </a:lvl1pPr>
            <a:lvl2pPr marL="744538" indent="-287338" algn="l" rtl="0" eaLnBrk="0" fontAlgn="base" hangingPunct="0">
              <a:lnSpc>
                <a:spcPct val="90000"/>
              </a:lnSpc>
              <a:spcBef>
                <a:spcPts val="400"/>
              </a:spcBef>
              <a:spcAft>
                <a:spcPct val="0"/>
              </a:spcAft>
              <a:buClr>
                <a:srgbClr val="BFBFBF"/>
              </a:buClr>
              <a:buFont typeface="Wingdings 3" charset="0"/>
              <a:buChar char=""/>
              <a:defRPr sz="2400">
                <a:solidFill>
                  <a:schemeClr val="tx1"/>
                </a:solidFill>
                <a:latin typeface="+mn-lt"/>
                <a:ea typeface="ＭＳ Ｐゴシック" charset="0"/>
              </a:defRPr>
            </a:lvl2pPr>
            <a:lvl3pPr marL="1201738" indent="-287338" algn="l" rtl="0" eaLnBrk="0" fontAlgn="base" hangingPunct="0">
              <a:lnSpc>
                <a:spcPct val="90000"/>
              </a:lnSpc>
              <a:spcBef>
                <a:spcPts val="400"/>
              </a:spcBef>
              <a:spcAft>
                <a:spcPct val="0"/>
              </a:spcAft>
              <a:buClr>
                <a:srgbClr val="BFBFBF"/>
              </a:buClr>
              <a:buFont typeface="Wingdings 3" charset="0"/>
              <a:buChar char=""/>
              <a:defRPr sz="2400">
                <a:solidFill>
                  <a:schemeClr val="tx1"/>
                </a:solidFill>
                <a:latin typeface="+mn-lt"/>
                <a:ea typeface="ＭＳ Ｐゴシック" charset="0"/>
              </a:defRPr>
            </a:lvl3pPr>
            <a:lvl4pPr marL="1658938" indent="-287338" algn="l" rtl="0" eaLnBrk="0" fontAlgn="base" hangingPunct="0">
              <a:lnSpc>
                <a:spcPct val="90000"/>
              </a:lnSpc>
              <a:spcBef>
                <a:spcPts val="400"/>
              </a:spcBef>
              <a:spcAft>
                <a:spcPct val="0"/>
              </a:spcAft>
              <a:buClr>
                <a:srgbClr val="BFBFBF"/>
              </a:buClr>
              <a:buFont typeface="Wingdings 3" charset="0"/>
              <a:buChar char=""/>
              <a:defRPr sz="2400">
                <a:solidFill>
                  <a:schemeClr val="tx1"/>
                </a:solidFill>
                <a:latin typeface="+mn-lt"/>
                <a:ea typeface="ＭＳ Ｐゴシック" charset="0"/>
              </a:defRPr>
            </a:lvl4pPr>
            <a:lvl5pPr marL="2116138" indent="-287338" algn="l" rtl="0" eaLnBrk="0" fontAlgn="base" hangingPunct="0">
              <a:lnSpc>
                <a:spcPct val="90000"/>
              </a:lnSpc>
              <a:spcBef>
                <a:spcPts val="400"/>
              </a:spcBef>
              <a:spcAft>
                <a:spcPct val="0"/>
              </a:spcAft>
              <a:buClr>
                <a:srgbClr val="BFBFBF"/>
              </a:buClr>
              <a:buFont typeface="Wingdings 3" charset="0"/>
              <a:buChar char=""/>
              <a:defRPr sz="2400">
                <a:solidFill>
                  <a:schemeClr val="tx1"/>
                </a:solidFill>
                <a:latin typeface="+mn-lt"/>
                <a:ea typeface="ＭＳ Ｐゴシック" charset="0"/>
              </a:defRPr>
            </a:lvl5pPr>
            <a:lvl6pPr marL="2573338" indent="-287338" algn="l" rtl="0" eaLnBrk="1" fontAlgn="base" hangingPunct="1">
              <a:lnSpc>
                <a:spcPct val="90000"/>
              </a:lnSpc>
              <a:spcBef>
                <a:spcPts val="400"/>
              </a:spcBef>
              <a:spcAft>
                <a:spcPct val="0"/>
              </a:spcAft>
              <a:buClr>
                <a:srgbClr val="BFBFBF"/>
              </a:buClr>
              <a:buFont typeface="Wingdings 3" pitchFamily="18" charset="2"/>
              <a:buChar char=""/>
              <a:defRPr sz="2400">
                <a:solidFill>
                  <a:schemeClr val="tx1"/>
                </a:solidFill>
                <a:latin typeface="+mn-lt"/>
              </a:defRPr>
            </a:lvl6pPr>
            <a:lvl7pPr marL="3030538" indent="-287338" algn="l" rtl="0" eaLnBrk="1" fontAlgn="base" hangingPunct="1">
              <a:lnSpc>
                <a:spcPct val="90000"/>
              </a:lnSpc>
              <a:spcBef>
                <a:spcPts val="400"/>
              </a:spcBef>
              <a:spcAft>
                <a:spcPct val="0"/>
              </a:spcAft>
              <a:buClr>
                <a:srgbClr val="BFBFBF"/>
              </a:buClr>
              <a:buFont typeface="Wingdings 3" pitchFamily="18" charset="2"/>
              <a:buChar char=""/>
              <a:defRPr sz="2400">
                <a:solidFill>
                  <a:schemeClr val="tx1"/>
                </a:solidFill>
                <a:latin typeface="+mn-lt"/>
              </a:defRPr>
            </a:lvl7pPr>
            <a:lvl8pPr marL="3487738" indent="-287338" algn="l" rtl="0" eaLnBrk="1" fontAlgn="base" hangingPunct="1">
              <a:lnSpc>
                <a:spcPct val="90000"/>
              </a:lnSpc>
              <a:spcBef>
                <a:spcPts val="400"/>
              </a:spcBef>
              <a:spcAft>
                <a:spcPct val="0"/>
              </a:spcAft>
              <a:buClr>
                <a:srgbClr val="BFBFBF"/>
              </a:buClr>
              <a:buFont typeface="Wingdings 3" pitchFamily="18" charset="2"/>
              <a:buChar char=""/>
              <a:defRPr sz="2400">
                <a:solidFill>
                  <a:schemeClr val="tx1"/>
                </a:solidFill>
                <a:latin typeface="+mn-lt"/>
              </a:defRPr>
            </a:lvl8pPr>
            <a:lvl9pPr marL="3944938" indent="-287338" algn="l" rtl="0" eaLnBrk="1" fontAlgn="base" hangingPunct="1">
              <a:lnSpc>
                <a:spcPct val="90000"/>
              </a:lnSpc>
              <a:spcBef>
                <a:spcPts val="400"/>
              </a:spcBef>
              <a:spcAft>
                <a:spcPct val="0"/>
              </a:spcAft>
              <a:buClr>
                <a:srgbClr val="BFBFBF"/>
              </a:buClr>
              <a:buFont typeface="Wingdings 3" pitchFamily="18" charset="2"/>
              <a:buChar char=""/>
              <a:defRPr sz="2400">
                <a:solidFill>
                  <a:schemeClr val="tx1"/>
                </a:solidFill>
                <a:latin typeface="+mn-lt"/>
              </a:defRPr>
            </a:lvl9pPr>
          </a:lstStyle>
          <a:p>
            <a:pPr marL="457189" lvl="1" indent="0" defTabSz="914377">
              <a:buClr>
                <a:srgbClr val="000000"/>
              </a:buClr>
              <a:buNone/>
            </a:pPr>
            <a:r>
              <a:rPr lang="en-US" i="1" u="sng" dirty="0">
                <a:solidFill>
                  <a:srgbClr val="000000"/>
                </a:solidFill>
                <a:latin typeface="Arial" charset="0"/>
                <a:cs typeface="Arial" charset="0"/>
              </a:rPr>
              <a:t>Known Risk Factors</a:t>
            </a:r>
          </a:p>
          <a:p>
            <a:pPr marL="744520" lvl="1" indent="-287331" defTabSz="914377">
              <a:buClr>
                <a:srgbClr val="000000"/>
              </a:buClr>
            </a:pPr>
            <a:r>
              <a:rPr lang="en-US" i="1" dirty="0">
                <a:solidFill>
                  <a:srgbClr val="000000"/>
                </a:solidFill>
                <a:latin typeface="Arial" charset="0"/>
                <a:cs typeface="Arial" charset="0"/>
              </a:rPr>
              <a:t>Diet</a:t>
            </a:r>
          </a:p>
          <a:p>
            <a:pPr marL="744520" lvl="1" indent="-287331" defTabSz="914377">
              <a:buClr>
                <a:srgbClr val="000000"/>
              </a:buClr>
            </a:pPr>
            <a:r>
              <a:rPr lang="en-US" i="1" dirty="0">
                <a:solidFill>
                  <a:srgbClr val="000000"/>
                </a:solidFill>
                <a:latin typeface="Arial" charset="0"/>
                <a:cs typeface="Arial" charset="0"/>
              </a:rPr>
              <a:t>Physical Inactivity</a:t>
            </a:r>
          </a:p>
          <a:p>
            <a:pPr marL="744520" lvl="1" indent="-287331" defTabSz="914377">
              <a:buClr>
                <a:srgbClr val="000000"/>
              </a:buClr>
            </a:pPr>
            <a:r>
              <a:rPr lang="en-US" i="1" dirty="0">
                <a:solidFill>
                  <a:srgbClr val="000000"/>
                </a:solidFill>
                <a:latin typeface="Arial" charset="0"/>
                <a:cs typeface="Arial" charset="0"/>
              </a:rPr>
              <a:t>Race</a:t>
            </a:r>
          </a:p>
          <a:p>
            <a:pPr marL="744520" lvl="1" indent="-287331" defTabSz="914377">
              <a:buClr>
                <a:srgbClr val="000000"/>
              </a:buClr>
            </a:pPr>
            <a:r>
              <a:rPr lang="en-US" i="1" dirty="0">
                <a:solidFill>
                  <a:srgbClr val="000000"/>
                </a:solidFill>
                <a:latin typeface="Arial" charset="0"/>
                <a:cs typeface="Arial" charset="0"/>
              </a:rPr>
              <a:t>Obesity</a:t>
            </a:r>
          </a:p>
          <a:p>
            <a:pPr marL="744520" lvl="1" indent="-287331" defTabSz="914377">
              <a:buClr>
                <a:srgbClr val="000000"/>
              </a:buClr>
            </a:pPr>
            <a:r>
              <a:rPr lang="en-US" i="1" dirty="0">
                <a:solidFill>
                  <a:srgbClr val="000000"/>
                </a:solidFill>
                <a:latin typeface="Arial" charset="0"/>
                <a:cs typeface="Arial" charset="0"/>
              </a:rPr>
              <a:t>Alcohol</a:t>
            </a:r>
          </a:p>
          <a:p>
            <a:pPr marL="744520" lvl="1" indent="-287331" defTabSz="914377">
              <a:buClr>
                <a:srgbClr val="000000"/>
              </a:buClr>
            </a:pPr>
            <a:r>
              <a:rPr lang="en-US" i="1" strike="sngStrike" dirty="0">
                <a:solidFill>
                  <a:srgbClr val="000000"/>
                </a:solidFill>
                <a:latin typeface="Arial" charset="0"/>
                <a:cs typeface="Arial" charset="0"/>
              </a:rPr>
              <a:t>Smoking</a:t>
            </a:r>
          </a:p>
        </p:txBody>
      </p:sp>
      <p:pic>
        <p:nvPicPr>
          <p:cNvPr id="7" name="Picture 2"/>
          <p:cNvPicPr>
            <a:picLocks noChangeAspect="1" noChangeArrowheads="1"/>
          </p:cNvPicPr>
          <p:nvPr/>
        </p:nvPicPr>
        <p:blipFill rotWithShape="1">
          <a:blip r:embed="rId2">
            <a:extLst>
              <a:ext uri="{28A0092B-C50C-407E-A947-70E740481C1C}">
                <a14:useLocalDpi xmlns:a14="http://schemas.microsoft.com/office/drawing/2010/main"/>
              </a:ext>
            </a:extLst>
          </a:blip>
          <a:srcRect l="52820" t="50605" b="11573"/>
          <a:stretch/>
        </p:blipFill>
        <p:spPr bwMode="auto">
          <a:xfrm>
            <a:off x="6090725" y="838200"/>
            <a:ext cx="3815275" cy="2548781"/>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p:nvSpPr>
        <p:spPr>
          <a:xfrm>
            <a:off x="7239000" y="3048002"/>
            <a:ext cx="1828800" cy="338554"/>
          </a:xfrm>
          <a:prstGeom prst="rect">
            <a:avLst/>
          </a:prstGeom>
          <a:solidFill>
            <a:schemeClr val="bg1"/>
          </a:solidFill>
        </p:spPr>
        <p:txBody>
          <a:bodyPr wrap="square" rtlCol="0">
            <a:spAutoFit/>
          </a:bodyPr>
          <a:lstStyle/>
          <a:p>
            <a:pPr algn="ctr" defTabSz="914377" fontAlgn="base">
              <a:spcBef>
                <a:spcPct val="0"/>
              </a:spcBef>
              <a:spcAft>
                <a:spcPct val="0"/>
              </a:spcAft>
            </a:pPr>
            <a:r>
              <a:rPr lang="en-US" sz="1600" dirty="0">
                <a:solidFill>
                  <a:srgbClr val="000000"/>
                </a:solidFill>
                <a:latin typeface="Arial" charset="0"/>
                <a:ea typeface="ＭＳ Ｐゴシック" charset="0"/>
                <a:cs typeface="ＭＳ Ｐゴシック" charset="0"/>
              </a:rPr>
              <a:t>diet</a:t>
            </a:r>
          </a:p>
        </p:txBody>
      </p:sp>
      <p:sp>
        <p:nvSpPr>
          <p:cNvPr id="9" name="TextBox 8"/>
          <p:cNvSpPr txBox="1"/>
          <p:nvPr/>
        </p:nvSpPr>
        <p:spPr>
          <a:xfrm rot="16200000">
            <a:off x="5291175" y="1811924"/>
            <a:ext cx="1828800" cy="338554"/>
          </a:xfrm>
          <a:prstGeom prst="rect">
            <a:avLst/>
          </a:prstGeom>
          <a:solidFill>
            <a:schemeClr val="bg1"/>
          </a:solidFill>
        </p:spPr>
        <p:txBody>
          <a:bodyPr wrap="square" rtlCol="0">
            <a:spAutoFit/>
          </a:bodyPr>
          <a:lstStyle/>
          <a:p>
            <a:pPr algn="ctr" defTabSz="914377" fontAlgn="base">
              <a:spcBef>
                <a:spcPct val="0"/>
              </a:spcBef>
              <a:spcAft>
                <a:spcPct val="0"/>
              </a:spcAft>
            </a:pPr>
            <a:r>
              <a:rPr lang="en-US" sz="1600" dirty="0">
                <a:solidFill>
                  <a:srgbClr val="000000"/>
                </a:solidFill>
                <a:latin typeface="Arial" charset="0"/>
                <a:ea typeface="ＭＳ Ｐゴシック" charset="0"/>
                <a:cs typeface="ＭＳ Ｐゴシック" charset="0"/>
              </a:rPr>
              <a:t>exercise</a:t>
            </a:r>
          </a:p>
        </p:txBody>
      </p:sp>
      <p:sp>
        <p:nvSpPr>
          <p:cNvPr id="10" name="TextBox 9"/>
          <p:cNvSpPr txBox="1"/>
          <p:nvPr/>
        </p:nvSpPr>
        <p:spPr>
          <a:xfrm>
            <a:off x="8229600" y="865260"/>
            <a:ext cx="2057400" cy="430887"/>
          </a:xfrm>
          <a:prstGeom prst="rect">
            <a:avLst/>
          </a:prstGeom>
          <a:noFill/>
        </p:spPr>
        <p:txBody>
          <a:bodyPr wrap="square" rtlCol="0">
            <a:spAutoFit/>
          </a:bodyPr>
          <a:lstStyle/>
          <a:p>
            <a:pPr algn="r" defTabSz="914377" fontAlgn="base">
              <a:spcBef>
                <a:spcPct val="0"/>
              </a:spcBef>
              <a:spcAft>
                <a:spcPct val="0"/>
              </a:spcAft>
            </a:pPr>
            <a:r>
              <a:rPr lang="en-US" sz="1100" dirty="0">
                <a:solidFill>
                  <a:srgbClr val="000000"/>
                </a:solidFill>
                <a:latin typeface="Arial" charset="0"/>
                <a:ea typeface="ＭＳ Ｐゴシック" charset="0"/>
                <a:cs typeface="ＭＳ Ｐゴシック" charset="0"/>
              </a:rPr>
              <a:t>S. Kang et al. (2014) Molecular </a:t>
            </a:r>
            <a:r>
              <a:rPr lang="en-US" sz="1100" dirty="0" err="1">
                <a:solidFill>
                  <a:srgbClr val="000000"/>
                </a:solidFill>
                <a:latin typeface="Arial" charset="0"/>
                <a:ea typeface="ＭＳ Ｐゴシック" charset="0"/>
                <a:cs typeface="ＭＳ Ｐゴシック" charset="0"/>
              </a:rPr>
              <a:t>Neurodegeneration</a:t>
            </a:r>
            <a:endParaRPr lang="en-US" sz="1100" dirty="0">
              <a:solidFill>
                <a:srgbClr val="000000"/>
              </a:solidFill>
              <a:latin typeface="Arial" charset="0"/>
              <a:ea typeface="ＭＳ Ｐゴシック" charset="0"/>
              <a:cs typeface="ＭＳ Ｐゴシック" charset="0"/>
            </a:endParaRPr>
          </a:p>
        </p:txBody>
      </p:sp>
      <p:pic>
        <p:nvPicPr>
          <p:cNvPr id="11" name="Picture 10" descr="Screen Shot 2016-02-09 at 9.54.21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7701" y="4140200"/>
            <a:ext cx="8343900" cy="1041400"/>
          </a:xfrm>
          <a:prstGeom prst="rect">
            <a:avLst/>
          </a:prstGeom>
        </p:spPr>
      </p:pic>
      <p:pic>
        <p:nvPicPr>
          <p:cNvPr id="16" name="Picture 15" descr="Screen Shot 2016-02-09 at 9.54.31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0400" y="5143501"/>
            <a:ext cx="8331200" cy="723900"/>
          </a:xfrm>
          <a:prstGeom prst="rect">
            <a:avLst/>
          </a:prstGeom>
        </p:spPr>
      </p:pic>
      <p:sp>
        <p:nvSpPr>
          <p:cNvPr id="18" name="Down Arrow 74"/>
          <p:cNvSpPr/>
          <p:nvPr/>
        </p:nvSpPr>
        <p:spPr>
          <a:xfrm rot="20014641">
            <a:off x="4346060" y="2809551"/>
            <a:ext cx="616011" cy="1473768"/>
          </a:xfrm>
          <a:custGeom>
            <a:avLst/>
            <a:gdLst>
              <a:gd name="connsiteX0" fmla="*/ 0 w 520118"/>
              <a:gd name="connsiteY0" fmla="*/ 400833 h 660892"/>
              <a:gd name="connsiteX1" fmla="*/ 130030 w 520118"/>
              <a:gd name="connsiteY1" fmla="*/ 400833 h 660892"/>
              <a:gd name="connsiteX2" fmla="*/ 130030 w 520118"/>
              <a:gd name="connsiteY2" fmla="*/ 0 h 660892"/>
              <a:gd name="connsiteX3" fmla="*/ 390089 w 520118"/>
              <a:gd name="connsiteY3" fmla="*/ 0 h 660892"/>
              <a:gd name="connsiteX4" fmla="*/ 390089 w 520118"/>
              <a:gd name="connsiteY4" fmla="*/ 400833 h 660892"/>
              <a:gd name="connsiteX5" fmla="*/ 520118 w 520118"/>
              <a:gd name="connsiteY5" fmla="*/ 400833 h 660892"/>
              <a:gd name="connsiteX6" fmla="*/ 260059 w 520118"/>
              <a:gd name="connsiteY6" fmla="*/ 660892 h 660892"/>
              <a:gd name="connsiteX7" fmla="*/ 0 w 520118"/>
              <a:gd name="connsiteY7" fmla="*/ 400833 h 660892"/>
              <a:gd name="connsiteX0" fmla="*/ 0 w 520118"/>
              <a:gd name="connsiteY0" fmla="*/ 400833 h 660892"/>
              <a:gd name="connsiteX1" fmla="*/ 130030 w 520118"/>
              <a:gd name="connsiteY1" fmla="*/ 400833 h 660892"/>
              <a:gd name="connsiteX2" fmla="*/ 205531 w 520118"/>
              <a:gd name="connsiteY2" fmla="*/ 0 h 660892"/>
              <a:gd name="connsiteX3" fmla="*/ 390089 w 520118"/>
              <a:gd name="connsiteY3" fmla="*/ 0 h 660892"/>
              <a:gd name="connsiteX4" fmla="*/ 390089 w 520118"/>
              <a:gd name="connsiteY4" fmla="*/ 400833 h 660892"/>
              <a:gd name="connsiteX5" fmla="*/ 520118 w 520118"/>
              <a:gd name="connsiteY5" fmla="*/ 400833 h 660892"/>
              <a:gd name="connsiteX6" fmla="*/ 260059 w 520118"/>
              <a:gd name="connsiteY6" fmla="*/ 660892 h 660892"/>
              <a:gd name="connsiteX7" fmla="*/ 0 w 520118"/>
              <a:gd name="connsiteY7" fmla="*/ 400833 h 660892"/>
              <a:gd name="connsiteX0" fmla="*/ 0 w 520118"/>
              <a:gd name="connsiteY0" fmla="*/ 400833 h 660892"/>
              <a:gd name="connsiteX1" fmla="*/ 130030 w 520118"/>
              <a:gd name="connsiteY1" fmla="*/ 400833 h 660892"/>
              <a:gd name="connsiteX2" fmla="*/ 205531 w 520118"/>
              <a:gd name="connsiteY2" fmla="*/ 0 h 660892"/>
              <a:gd name="connsiteX3" fmla="*/ 281032 w 520118"/>
              <a:gd name="connsiteY3" fmla="*/ 0 h 660892"/>
              <a:gd name="connsiteX4" fmla="*/ 390089 w 520118"/>
              <a:gd name="connsiteY4" fmla="*/ 400833 h 660892"/>
              <a:gd name="connsiteX5" fmla="*/ 520118 w 520118"/>
              <a:gd name="connsiteY5" fmla="*/ 400833 h 660892"/>
              <a:gd name="connsiteX6" fmla="*/ 260059 w 520118"/>
              <a:gd name="connsiteY6" fmla="*/ 660892 h 660892"/>
              <a:gd name="connsiteX7" fmla="*/ 0 w 520118"/>
              <a:gd name="connsiteY7" fmla="*/ 400833 h 660892"/>
              <a:gd name="connsiteX0" fmla="*/ 0 w 520118"/>
              <a:gd name="connsiteY0" fmla="*/ 662770 h 922829"/>
              <a:gd name="connsiteX1" fmla="*/ 130030 w 520118"/>
              <a:gd name="connsiteY1" fmla="*/ 662770 h 922829"/>
              <a:gd name="connsiteX2" fmla="*/ 229343 w 520118"/>
              <a:gd name="connsiteY2" fmla="*/ 0 h 922829"/>
              <a:gd name="connsiteX3" fmla="*/ 281032 w 520118"/>
              <a:gd name="connsiteY3" fmla="*/ 261937 h 922829"/>
              <a:gd name="connsiteX4" fmla="*/ 390089 w 520118"/>
              <a:gd name="connsiteY4" fmla="*/ 662770 h 922829"/>
              <a:gd name="connsiteX5" fmla="*/ 520118 w 520118"/>
              <a:gd name="connsiteY5" fmla="*/ 662770 h 922829"/>
              <a:gd name="connsiteX6" fmla="*/ 260059 w 520118"/>
              <a:gd name="connsiteY6" fmla="*/ 922829 h 922829"/>
              <a:gd name="connsiteX7" fmla="*/ 0 w 520118"/>
              <a:gd name="connsiteY7" fmla="*/ 662770 h 922829"/>
              <a:gd name="connsiteX0" fmla="*/ 0 w 520118"/>
              <a:gd name="connsiteY0" fmla="*/ 662770 h 922829"/>
              <a:gd name="connsiteX1" fmla="*/ 130030 w 520118"/>
              <a:gd name="connsiteY1" fmla="*/ 662770 h 922829"/>
              <a:gd name="connsiteX2" fmla="*/ 229343 w 520118"/>
              <a:gd name="connsiteY2" fmla="*/ 0 h 922829"/>
              <a:gd name="connsiteX3" fmla="*/ 233407 w 520118"/>
              <a:gd name="connsiteY3" fmla="*/ 4762 h 922829"/>
              <a:gd name="connsiteX4" fmla="*/ 390089 w 520118"/>
              <a:gd name="connsiteY4" fmla="*/ 662770 h 922829"/>
              <a:gd name="connsiteX5" fmla="*/ 520118 w 520118"/>
              <a:gd name="connsiteY5" fmla="*/ 662770 h 922829"/>
              <a:gd name="connsiteX6" fmla="*/ 260059 w 520118"/>
              <a:gd name="connsiteY6" fmla="*/ 922829 h 922829"/>
              <a:gd name="connsiteX7" fmla="*/ 0 w 520118"/>
              <a:gd name="connsiteY7" fmla="*/ 662770 h 922829"/>
              <a:gd name="connsiteX0" fmla="*/ 0 w 520118"/>
              <a:gd name="connsiteY0" fmla="*/ 1169688 h 1429747"/>
              <a:gd name="connsiteX1" fmla="*/ 130030 w 520118"/>
              <a:gd name="connsiteY1" fmla="*/ 1169688 h 1429747"/>
              <a:gd name="connsiteX2" fmla="*/ 229343 w 520118"/>
              <a:gd name="connsiteY2" fmla="*/ 506918 h 1429747"/>
              <a:gd name="connsiteX3" fmla="*/ 254479 w 520118"/>
              <a:gd name="connsiteY3" fmla="*/ 0 h 1429747"/>
              <a:gd name="connsiteX4" fmla="*/ 390089 w 520118"/>
              <a:gd name="connsiteY4" fmla="*/ 1169688 h 1429747"/>
              <a:gd name="connsiteX5" fmla="*/ 520118 w 520118"/>
              <a:gd name="connsiteY5" fmla="*/ 1169688 h 1429747"/>
              <a:gd name="connsiteX6" fmla="*/ 260059 w 520118"/>
              <a:gd name="connsiteY6" fmla="*/ 1429747 h 1429747"/>
              <a:gd name="connsiteX7" fmla="*/ 0 w 520118"/>
              <a:gd name="connsiteY7" fmla="*/ 1169688 h 1429747"/>
              <a:gd name="connsiteX0" fmla="*/ 0 w 520118"/>
              <a:gd name="connsiteY0" fmla="*/ 1202355 h 1462414"/>
              <a:gd name="connsiteX1" fmla="*/ 130030 w 520118"/>
              <a:gd name="connsiteY1" fmla="*/ 1202355 h 1462414"/>
              <a:gd name="connsiteX2" fmla="*/ 305290 w 520118"/>
              <a:gd name="connsiteY2" fmla="*/ -1 h 1462414"/>
              <a:gd name="connsiteX3" fmla="*/ 254479 w 520118"/>
              <a:gd name="connsiteY3" fmla="*/ 32667 h 1462414"/>
              <a:gd name="connsiteX4" fmla="*/ 390089 w 520118"/>
              <a:gd name="connsiteY4" fmla="*/ 1202355 h 1462414"/>
              <a:gd name="connsiteX5" fmla="*/ 520118 w 520118"/>
              <a:gd name="connsiteY5" fmla="*/ 1202355 h 1462414"/>
              <a:gd name="connsiteX6" fmla="*/ 260059 w 520118"/>
              <a:gd name="connsiteY6" fmla="*/ 1462414 h 1462414"/>
              <a:gd name="connsiteX7" fmla="*/ 0 w 520118"/>
              <a:gd name="connsiteY7" fmla="*/ 1202355 h 1462414"/>
              <a:gd name="connsiteX0" fmla="*/ 0 w 520118"/>
              <a:gd name="connsiteY0" fmla="*/ 1195702 h 1455761"/>
              <a:gd name="connsiteX1" fmla="*/ 130030 w 520118"/>
              <a:gd name="connsiteY1" fmla="*/ 1195702 h 1455761"/>
              <a:gd name="connsiteX2" fmla="*/ 193002 w 520118"/>
              <a:gd name="connsiteY2" fmla="*/ 0 h 1455761"/>
              <a:gd name="connsiteX3" fmla="*/ 254479 w 520118"/>
              <a:gd name="connsiteY3" fmla="*/ 26014 h 1455761"/>
              <a:gd name="connsiteX4" fmla="*/ 390089 w 520118"/>
              <a:gd name="connsiteY4" fmla="*/ 1195702 h 1455761"/>
              <a:gd name="connsiteX5" fmla="*/ 520118 w 520118"/>
              <a:gd name="connsiteY5" fmla="*/ 1195702 h 1455761"/>
              <a:gd name="connsiteX6" fmla="*/ 260059 w 520118"/>
              <a:gd name="connsiteY6" fmla="*/ 1455761 h 1455761"/>
              <a:gd name="connsiteX7" fmla="*/ 0 w 520118"/>
              <a:gd name="connsiteY7" fmla="*/ 1195702 h 1455761"/>
              <a:gd name="connsiteX0" fmla="*/ 0 w 520118"/>
              <a:gd name="connsiteY0" fmla="*/ 1204154 h 1464213"/>
              <a:gd name="connsiteX1" fmla="*/ 130030 w 520118"/>
              <a:gd name="connsiteY1" fmla="*/ 1204154 h 1464213"/>
              <a:gd name="connsiteX2" fmla="*/ 193002 w 520118"/>
              <a:gd name="connsiteY2" fmla="*/ 8452 h 1464213"/>
              <a:gd name="connsiteX3" fmla="*/ 212773 w 520118"/>
              <a:gd name="connsiteY3" fmla="*/ 1 h 1464213"/>
              <a:gd name="connsiteX4" fmla="*/ 390089 w 520118"/>
              <a:gd name="connsiteY4" fmla="*/ 1204154 h 1464213"/>
              <a:gd name="connsiteX5" fmla="*/ 520118 w 520118"/>
              <a:gd name="connsiteY5" fmla="*/ 1204154 h 1464213"/>
              <a:gd name="connsiteX6" fmla="*/ 260059 w 520118"/>
              <a:gd name="connsiteY6" fmla="*/ 1464213 h 1464213"/>
              <a:gd name="connsiteX7" fmla="*/ 0 w 520118"/>
              <a:gd name="connsiteY7" fmla="*/ 1204154 h 1464213"/>
              <a:gd name="connsiteX0" fmla="*/ 1272775 w 1792893"/>
              <a:gd name="connsiteY0" fmla="*/ 1891300 h 2151359"/>
              <a:gd name="connsiteX1" fmla="*/ 1402805 w 1792893"/>
              <a:gd name="connsiteY1" fmla="*/ 1891300 h 2151359"/>
              <a:gd name="connsiteX2" fmla="*/ 1465777 w 1792893"/>
              <a:gd name="connsiteY2" fmla="*/ 695598 h 2151359"/>
              <a:gd name="connsiteX3" fmla="*/ -1 w 1792893"/>
              <a:gd name="connsiteY3" fmla="*/ 0 h 2151359"/>
              <a:gd name="connsiteX4" fmla="*/ 1662864 w 1792893"/>
              <a:gd name="connsiteY4" fmla="*/ 1891300 h 2151359"/>
              <a:gd name="connsiteX5" fmla="*/ 1792893 w 1792893"/>
              <a:gd name="connsiteY5" fmla="*/ 1891300 h 2151359"/>
              <a:gd name="connsiteX6" fmla="*/ 1532834 w 1792893"/>
              <a:gd name="connsiteY6" fmla="*/ 2151359 h 2151359"/>
              <a:gd name="connsiteX7" fmla="*/ 1272775 w 1792893"/>
              <a:gd name="connsiteY7" fmla="*/ 1891300 h 2151359"/>
              <a:gd name="connsiteX0" fmla="*/ 1272775 w 1792893"/>
              <a:gd name="connsiteY0" fmla="*/ 1891300 h 2151359"/>
              <a:gd name="connsiteX1" fmla="*/ 1402805 w 1792893"/>
              <a:gd name="connsiteY1" fmla="*/ 1891300 h 2151359"/>
              <a:gd name="connsiteX2" fmla="*/ 32544 w 1792893"/>
              <a:gd name="connsiteY2" fmla="*/ 145249 h 2151359"/>
              <a:gd name="connsiteX3" fmla="*/ -1 w 1792893"/>
              <a:gd name="connsiteY3" fmla="*/ 0 h 2151359"/>
              <a:gd name="connsiteX4" fmla="*/ 1662864 w 1792893"/>
              <a:gd name="connsiteY4" fmla="*/ 1891300 h 2151359"/>
              <a:gd name="connsiteX5" fmla="*/ 1792893 w 1792893"/>
              <a:gd name="connsiteY5" fmla="*/ 1891300 h 2151359"/>
              <a:gd name="connsiteX6" fmla="*/ 1532834 w 1792893"/>
              <a:gd name="connsiteY6" fmla="*/ 2151359 h 2151359"/>
              <a:gd name="connsiteX7" fmla="*/ 1272775 w 1792893"/>
              <a:gd name="connsiteY7" fmla="*/ 1891300 h 2151359"/>
              <a:gd name="connsiteX0" fmla="*/ 1272775 w 1792893"/>
              <a:gd name="connsiteY0" fmla="*/ 1891300 h 2151359"/>
              <a:gd name="connsiteX1" fmla="*/ 1402805 w 1792893"/>
              <a:gd name="connsiteY1" fmla="*/ 1891300 h 2151359"/>
              <a:gd name="connsiteX2" fmla="*/ 32544 w 1792893"/>
              <a:gd name="connsiteY2" fmla="*/ 145249 h 2151359"/>
              <a:gd name="connsiteX3" fmla="*/ -1 w 1792893"/>
              <a:gd name="connsiteY3" fmla="*/ 0 h 2151359"/>
              <a:gd name="connsiteX4" fmla="*/ 1662864 w 1792893"/>
              <a:gd name="connsiteY4" fmla="*/ 1891300 h 2151359"/>
              <a:gd name="connsiteX5" fmla="*/ 1792893 w 1792893"/>
              <a:gd name="connsiteY5" fmla="*/ 1891300 h 2151359"/>
              <a:gd name="connsiteX6" fmla="*/ 1532834 w 1792893"/>
              <a:gd name="connsiteY6" fmla="*/ 2151359 h 2151359"/>
              <a:gd name="connsiteX7" fmla="*/ 1272775 w 1792893"/>
              <a:gd name="connsiteY7" fmla="*/ 1891300 h 2151359"/>
              <a:gd name="connsiteX0" fmla="*/ 1272775 w 1792893"/>
              <a:gd name="connsiteY0" fmla="*/ 1891300 h 2151359"/>
              <a:gd name="connsiteX1" fmla="*/ 1402805 w 1792893"/>
              <a:gd name="connsiteY1" fmla="*/ 1891300 h 2151359"/>
              <a:gd name="connsiteX2" fmla="*/ 32544 w 1792893"/>
              <a:gd name="connsiteY2" fmla="*/ 145249 h 2151359"/>
              <a:gd name="connsiteX3" fmla="*/ -1 w 1792893"/>
              <a:gd name="connsiteY3" fmla="*/ 0 h 2151359"/>
              <a:gd name="connsiteX4" fmla="*/ 1662864 w 1792893"/>
              <a:gd name="connsiteY4" fmla="*/ 1891300 h 2151359"/>
              <a:gd name="connsiteX5" fmla="*/ 1792893 w 1792893"/>
              <a:gd name="connsiteY5" fmla="*/ 1891300 h 2151359"/>
              <a:gd name="connsiteX6" fmla="*/ 1532834 w 1792893"/>
              <a:gd name="connsiteY6" fmla="*/ 2151359 h 2151359"/>
              <a:gd name="connsiteX7" fmla="*/ 1272775 w 1792893"/>
              <a:gd name="connsiteY7" fmla="*/ 1891300 h 2151359"/>
              <a:gd name="connsiteX0" fmla="*/ 1300911 w 1821029"/>
              <a:gd name="connsiteY0" fmla="*/ 1891300 h 2151359"/>
              <a:gd name="connsiteX1" fmla="*/ 1430941 w 1821029"/>
              <a:gd name="connsiteY1" fmla="*/ 1891300 h 2151359"/>
              <a:gd name="connsiteX2" fmla="*/ 1 w 1821029"/>
              <a:gd name="connsiteY2" fmla="*/ 67123 h 2151359"/>
              <a:gd name="connsiteX3" fmla="*/ 28135 w 1821029"/>
              <a:gd name="connsiteY3" fmla="*/ 0 h 2151359"/>
              <a:gd name="connsiteX4" fmla="*/ 1691000 w 1821029"/>
              <a:gd name="connsiteY4" fmla="*/ 1891300 h 2151359"/>
              <a:gd name="connsiteX5" fmla="*/ 1821029 w 1821029"/>
              <a:gd name="connsiteY5" fmla="*/ 1891300 h 2151359"/>
              <a:gd name="connsiteX6" fmla="*/ 1560970 w 1821029"/>
              <a:gd name="connsiteY6" fmla="*/ 2151359 h 2151359"/>
              <a:gd name="connsiteX7" fmla="*/ 1300911 w 1821029"/>
              <a:gd name="connsiteY7" fmla="*/ 1891300 h 2151359"/>
              <a:gd name="connsiteX0" fmla="*/ 1300911 w 1821029"/>
              <a:gd name="connsiteY0" fmla="*/ 1891300 h 2151359"/>
              <a:gd name="connsiteX1" fmla="*/ 1430941 w 1821029"/>
              <a:gd name="connsiteY1" fmla="*/ 1891300 h 2151359"/>
              <a:gd name="connsiteX2" fmla="*/ 1 w 1821029"/>
              <a:gd name="connsiteY2" fmla="*/ 67123 h 2151359"/>
              <a:gd name="connsiteX3" fmla="*/ 28135 w 1821029"/>
              <a:gd name="connsiteY3" fmla="*/ 0 h 2151359"/>
              <a:gd name="connsiteX4" fmla="*/ 1691000 w 1821029"/>
              <a:gd name="connsiteY4" fmla="*/ 1891300 h 2151359"/>
              <a:gd name="connsiteX5" fmla="*/ 1821029 w 1821029"/>
              <a:gd name="connsiteY5" fmla="*/ 1891300 h 2151359"/>
              <a:gd name="connsiteX6" fmla="*/ 1560970 w 1821029"/>
              <a:gd name="connsiteY6" fmla="*/ 2151359 h 2151359"/>
              <a:gd name="connsiteX7" fmla="*/ 1300911 w 1821029"/>
              <a:gd name="connsiteY7" fmla="*/ 1891300 h 2151359"/>
              <a:gd name="connsiteX0" fmla="*/ 1300911 w 1821029"/>
              <a:gd name="connsiteY0" fmla="*/ 1891300 h 2151359"/>
              <a:gd name="connsiteX1" fmla="*/ 1430941 w 1821029"/>
              <a:gd name="connsiteY1" fmla="*/ 1891300 h 2151359"/>
              <a:gd name="connsiteX2" fmla="*/ 1 w 1821029"/>
              <a:gd name="connsiteY2" fmla="*/ 67123 h 2151359"/>
              <a:gd name="connsiteX3" fmla="*/ 28135 w 1821029"/>
              <a:gd name="connsiteY3" fmla="*/ 0 h 2151359"/>
              <a:gd name="connsiteX4" fmla="*/ 1691000 w 1821029"/>
              <a:gd name="connsiteY4" fmla="*/ 1891300 h 2151359"/>
              <a:gd name="connsiteX5" fmla="*/ 1821029 w 1821029"/>
              <a:gd name="connsiteY5" fmla="*/ 1891300 h 2151359"/>
              <a:gd name="connsiteX6" fmla="*/ 1560970 w 1821029"/>
              <a:gd name="connsiteY6" fmla="*/ 2151359 h 2151359"/>
              <a:gd name="connsiteX7" fmla="*/ 1300911 w 1821029"/>
              <a:gd name="connsiteY7" fmla="*/ 1891300 h 2151359"/>
              <a:gd name="connsiteX0" fmla="*/ 1300911 w 1821029"/>
              <a:gd name="connsiteY0" fmla="*/ 1891300 h 2151359"/>
              <a:gd name="connsiteX1" fmla="*/ 1430941 w 1821029"/>
              <a:gd name="connsiteY1" fmla="*/ 1891300 h 2151359"/>
              <a:gd name="connsiteX2" fmla="*/ 1 w 1821029"/>
              <a:gd name="connsiteY2" fmla="*/ 67123 h 2151359"/>
              <a:gd name="connsiteX3" fmla="*/ 28135 w 1821029"/>
              <a:gd name="connsiteY3" fmla="*/ 0 h 2151359"/>
              <a:gd name="connsiteX4" fmla="*/ 1691000 w 1821029"/>
              <a:gd name="connsiteY4" fmla="*/ 1891300 h 2151359"/>
              <a:gd name="connsiteX5" fmla="*/ 1821029 w 1821029"/>
              <a:gd name="connsiteY5" fmla="*/ 1891300 h 2151359"/>
              <a:gd name="connsiteX6" fmla="*/ 1560970 w 1821029"/>
              <a:gd name="connsiteY6" fmla="*/ 2151359 h 2151359"/>
              <a:gd name="connsiteX7" fmla="*/ 1300911 w 1821029"/>
              <a:gd name="connsiteY7" fmla="*/ 1891300 h 2151359"/>
              <a:gd name="connsiteX0" fmla="*/ 1300911 w 1821029"/>
              <a:gd name="connsiteY0" fmla="*/ 1843626 h 2103685"/>
              <a:gd name="connsiteX1" fmla="*/ 1430941 w 1821029"/>
              <a:gd name="connsiteY1" fmla="*/ 1843626 h 2103685"/>
              <a:gd name="connsiteX2" fmla="*/ 1 w 1821029"/>
              <a:gd name="connsiteY2" fmla="*/ 19449 h 2103685"/>
              <a:gd name="connsiteX3" fmla="*/ 18649 w 1821029"/>
              <a:gd name="connsiteY3" fmla="*/ 0 h 2103685"/>
              <a:gd name="connsiteX4" fmla="*/ 1691000 w 1821029"/>
              <a:gd name="connsiteY4" fmla="*/ 1843626 h 2103685"/>
              <a:gd name="connsiteX5" fmla="*/ 1821029 w 1821029"/>
              <a:gd name="connsiteY5" fmla="*/ 1843626 h 2103685"/>
              <a:gd name="connsiteX6" fmla="*/ 1560970 w 1821029"/>
              <a:gd name="connsiteY6" fmla="*/ 2103685 h 2103685"/>
              <a:gd name="connsiteX7" fmla="*/ 1300911 w 1821029"/>
              <a:gd name="connsiteY7" fmla="*/ 1843626 h 2103685"/>
              <a:gd name="connsiteX0" fmla="*/ 1300911 w 1821029"/>
              <a:gd name="connsiteY0" fmla="*/ 1843626 h 2103685"/>
              <a:gd name="connsiteX1" fmla="*/ 1430941 w 1821029"/>
              <a:gd name="connsiteY1" fmla="*/ 1843626 h 2103685"/>
              <a:gd name="connsiteX2" fmla="*/ 1 w 1821029"/>
              <a:gd name="connsiteY2" fmla="*/ 19449 h 2103685"/>
              <a:gd name="connsiteX3" fmla="*/ 18649 w 1821029"/>
              <a:gd name="connsiteY3" fmla="*/ 0 h 2103685"/>
              <a:gd name="connsiteX4" fmla="*/ 1691000 w 1821029"/>
              <a:gd name="connsiteY4" fmla="*/ 1843626 h 2103685"/>
              <a:gd name="connsiteX5" fmla="*/ 1821029 w 1821029"/>
              <a:gd name="connsiteY5" fmla="*/ 1843626 h 2103685"/>
              <a:gd name="connsiteX6" fmla="*/ 1560970 w 1821029"/>
              <a:gd name="connsiteY6" fmla="*/ 2103685 h 2103685"/>
              <a:gd name="connsiteX7" fmla="*/ 1300911 w 1821029"/>
              <a:gd name="connsiteY7" fmla="*/ 1843626 h 2103685"/>
              <a:gd name="connsiteX0" fmla="*/ 1349596 w 1869714"/>
              <a:gd name="connsiteY0" fmla="*/ 1869935 h 2129994"/>
              <a:gd name="connsiteX1" fmla="*/ 1479626 w 1869714"/>
              <a:gd name="connsiteY1" fmla="*/ 1869935 h 2129994"/>
              <a:gd name="connsiteX2" fmla="*/ 1 w 1869714"/>
              <a:gd name="connsiteY2" fmla="*/ 1 h 2129994"/>
              <a:gd name="connsiteX3" fmla="*/ 67334 w 1869714"/>
              <a:gd name="connsiteY3" fmla="*/ 26309 h 2129994"/>
              <a:gd name="connsiteX4" fmla="*/ 1739685 w 1869714"/>
              <a:gd name="connsiteY4" fmla="*/ 1869935 h 2129994"/>
              <a:gd name="connsiteX5" fmla="*/ 1869714 w 1869714"/>
              <a:gd name="connsiteY5" fmla="*/ 1869935 h 2129994"/>
              <a:gd name="connsiteX6" fmla="*/ 1609655 w 1869714"/>
              <a:gd name="connsiteY6" fmla="*/ 2129994 h 2129994"/>
              <a:gd name="connsiteX7" fmla="*/ 1349596 w 1869714"/>
              <a:gd name="connsiteY7" fmla="*/ 1869935 h 2129994"/>
              <a:gd name="connsiteX0" fmla="*/ 1349596 w 1869714"/>
              <a:gd name="connsiteY0" fmla="*/ 1948162 h 2208221"/>
              <a:gd name="connsiteX1" fmla="*/ 1479626 w 1869714"/>
              <a:gd name="connsiteY1" fmla="*/ 1948162 h 2208221"/>
              <a:gd name="connsiteX2" fmla="*/ 1 w 1869714"/>
              <a:gd name="connsiteY2" fmla="*/ 78228 h 2208221"/>
              <a:gd name="connsiteX3" fmla="*/ 102432 w 1869714"/>
              <a:gd name="connsiteY3" fmla="*/ 0 h 2208221"/>
              <a:gd name="connsiteX4" fmla="*/ 1739685 w 1869714"/>
              <a:gd name="connsiteY4" fmla="*/ 1948162 h 2208221"/>
              <a:gd name="connsiteX5" fmla="*/ 1869714 w 1869714"/>
              <a:gd name="connsiteY5" fmla="*/ 1948162 h 2208221"/>
              <a:gd name="connsiteX6" fmla="*/ 1609655 w 1869714"/>
              <a:gd name="connsiteY6" fmla="*/ 2208221 h 2208221"/>
              <a:gd name="connsiteX7" fmla="*/ 1349596 w 1869714"/>
              <a:gd name="connsiteY7" fmla="*/ 1948162 h 2208221"/>
              <a:gd name="connsiteX0" fmla="*/ 1349596 w 1869714"/>
              <a:gd name="connsiteY0" fmla="*/ 1887541 h 2147600"/>
              <a:gd name="connsiteX1" fmla="*/ 1479626 w 1869714"/>
              <a:gd name="connsiteY1" fmla="*/ 1887541 h 2147600"/>
              <a:gd name="connsiteX2" fmla="*/ 1 w 1869714"/>
              <a:gd name="connsiteY2" fmla="*/ 17607 h 2147600"/>
              <a:gd name="connsiteX3" fmla="*/ 8963 w 1869714"/>
              <a:gd name="connsiteY3" fmla="*/ 0 h 2147600"/>
              <a:gd name="connsiteX4" fmla="*/ 1739685 w 1869714"/>
              <a:gd name="connsiteY4" fmla="*/ 1887541 h 2147600"/>
              <a:gd name="connsiteX5" fmla="*/ 1869714 w 1869714"/>
              <a:gd name="connsiteY5" fmla="*/ 1887541 h 2147600"/>
              <a:gd name="connsiteX6" fmla="*/ 1609655 w 1869714"/>
              <a:gd name="connsiteY6" fmla="*/ 2147600 h 2147600"/>
              <a:gd name="connsiteX7" fmla="*/ 1349596 w 1869714"/>
              <a:gd name="connsiteY7" fmla="*/ 1887541 h 2147600"/>
              <a:gd name="connsiteX0" fmla="*/ 1349596 w 1869714"/>
              <a:gd name="connsiteY0" fmla="*/ 1887541 h 2147600"/>
              <a:gd name="connsiteX1" fmla="*/ 1479626 w 1869714"/>
              <a:gd name="connsiteY1" fmla="*/ 1887541 h 2147600"/>
              <a:gd name="connsiteX2" fmla="*/ 1 w 1869714"/>
              <a:gd name="connsiteY2" fmla="*/ 17607 h 2147600"/>
              <a:gd name="connsiteX3" fmla="*/ 8963 w 1869714"/>
              <a:gd name="connsiteY3" fmla="*/ 0 h 2147600"/>
              <a:gd name="connsiteX4" fmla="*/ 1739685 w 1869714"/>
              <a:gd name="connsiteY4" fmla="*/ 1887541 h 2147600"/>
              <a:gd name="connsiteX5" fmla="*/ 1869714 w 1869714"/>
              <a:gd name="connsiteY5" fmla="*/ 1887541 h 2147600"/>
              <a:gd name="connsiteX6" fmla="*/ 1609655 w 1869714"/>
              <a:gd name="connsiteY6" fmla="*/ 2147600 h 2147600"/>
              <a:gd name="connsiteX7" fmla="*/ 1349596 w 1869714"/>
              <a:gd name="connsiteY7" fmla="*/ 1887541 h 2147600"/>
              <a:gd name="connsiteX0" fmla="*/ 1349596 w 1869714"/>
              <a:gd name="connsiteY0" fmla="*/ 1887541 h 2147600"/>
              <a:gd name="connsiteX1" fmla="*/ 1479626 w 1869714"/>
              <a:gd name="connsiteY1" fmla="*/ 1887541 h 2147600"/>
              <a:gd name="connsiteX2" fmla="*/ 1 w 1869714"/>
              <a:gd name="connsiteY2" fmla="*/ 17607 h 2147600"/>
              <a:gd name="connsiteX3" fmla="*/ 8963 w 1869714"/>
              <a:gd name="connsiteY3" fmla="*/ 0 h 2147600"/>
              <a:gd name="connsiteX4" fmla="*/ 1739685 w 1869714"/>
              <a:gd name="connsiteY4" fmla="*/ 1887541 h 2147600"/>
              <a:gd name="connsiteX5" fmla="*/ 1869714 w 1869714"/>
              <a:gd name="connsiteY5" fmla="*/ 1887541 h 2147600"/>
              <a:gd name="connsiteX6" fmla="*/ 1609655 w 1869714"/>
              <a:gd name="connsiteY6" fmla="*/ 2147600 h 2147600"/>
              <a:gd name="connsiteX7" fmla="*/ 1349596 w 1869714"/>
              <a:gd name="connsiteY7" fmla="*/ 1887541 h 2147600"/>
              <a:gd name="connsiteX0" fmla="*/ 1349596 w 1869714"/>
              <a:gd name="connsiteY0" fmla="*/ 1887541 h 2147600"/>
              <a:gd name="connsiteX1" fmla="*/ 1479626 w 1869714"/>
              <a:gd name="connsiteY1" fmla="*/ 1887541 h 2147600"/>
              <a:gd name="connsiteX2" fmla="*/ 1 w 1869714"/>
              <a:gd name="connsiteY2" fmla="*/ 17607 h 2147600"/>
              <a:gd name="connsiteX3" fmla="*/ 8963 w 1869714"/>
              <a:gd name="connsiteY3" fmla="*/ 0 h 2147600"/>
              <a:gd name="connsiteX4" fmla="*/ 1739685 w 1869714"/>
              <a:gd name="connsiteY4" fmla="*/ 1887541 h 2147600"/>
              <a:gd name="connsiteX5" fmla="*/ 1869714 w 1869714"/>
              <a:gd name="connsiteY5" fmla="*/ 1887541 h 2147600"/>
              <a:gd name="connsiteX6" fmla="*/ 1609655 w 1869714"/>
              <a:gd name="connsiteY6" fmla="*/ 2147600 h 2147600"/>
              <a:gd name="connsiteX7" fmla="*/ 1349596 w 1869714"/>
              <a:gd name="connsiteY7" fmla="*/ 1887541 h 2147600"/>
              <a:gd name="connsiteX0" fmla="*/ 1349596 w 1869714"/>
              <a:gd name="connsiteY0" fmla="*/ 1887541 h 2147600"/>
              <a:gd name="connsiteX1" fmla="*/ 1479626 w 1869714"/>
              <a:gd name="connsiteY1" fmla="*/ 1887541 h 2147600"/>
              <a:gd name="connsiteX2" fmla="*/ 1 w 1869714"/>
              <a:gd name="connsiteY2" fmla="*/ 17607 h 2147600"/>
              <a:gd name="connsiteX3" fmla="*/ 8963 w 1869714"/>
              <a:gd name="connsiteY3" fmla="*/ 0 h 2147600"/>
              <a:gd name="connsiteX4" fmla="*/ 1739685 w 1869714"/>
              <a:gd name="connsiteY4" fmla="*/ 1887541 h 2147600"/>
              <a:gd name="connsiteX5" fmla="*/ 1869714 w 1869714"/>
              <a:gd name="connsiteY5" fmla="*/ 1887541 h 2147600"/>
              <a:gd name="connsiteX6" fmla="*/ 1609655 w 1869714"/>
              <a:gd name="connsiteY6" fmla="*/ 2147600 h 2147600"/>
              <a:gd name="connsiteX7" fmla="*/ 1349596 w 1869714"/>
              <a:gd name="connsiteY7" fmla="*/ 1887541 h 2147600"/>
              <a:gd name="connsiteX0" fmla="*/ 1349596 w 1869714"/>
              <a:gd name="connsiteY0" fmla="*/ 1887541 h 2147600"/>
              <a:gd name="connsiteX1" fmla="*/ 1479626 w 1869714"/>
              <a:gd name="connsiteY1" fmla="*/ 1887541 h 2147600"/>
              <a:gd name="connsiteX2" fmla="*/ 1 w 1869714"/>
              <a:gd name="connsiteY2" fmla="*/ 17607 h 2147600"/>
              <a:gd name="connsiteX3" fmla="*/ 8963 w 1869714"/>
              <a:gd name="connsiteY3" fmla="*/ 0 h 2147600"/>
              <a:gd name="connsiteX4" fmla="*/ 1739685 w 1869714"/>
              <a:gd name="connsiteY4" fmla="*/ 1887541 h 2147600"/>
              <a:gd name="connsiteX5" fmla="*/ 1869714 w 1869714"/>
              <a:gd name="connsiteY5" fmla="*/ 1887541 h 2147600"/>
              <a:gd name="connsiteX6" fmla="*/ 1609655 w 1869714"/>
              <a:gd name="connsiteY6" fmla="*/ 2147600 h 2147600"/>
              <a:gd name="connsiteX7" fmla="*/ 1349596 w 1869714"/>
              <a:gd name="connsiteY7" fmla="*/ 1887541 h 2147600"/>
              <a:gd name="connsiteX0" fmla="*/ 1349596 w 1869714"/>
              <a:gd name="connsiteY0" fmla="*/ 1869934 h 2129993"/>
              <a:gd name="connsiteX1" fmla="*/ 1479626 w 1869714"/>
              <a:gd name="connsiteY1" fmla="*/ 1869934 h 2129993"/>
              <a:gd name="connsiteX2" fmla="*/ 1 w 1869714"/>
              <a:gd name="connsiteY2" fmla="*/ 0 h 2129993"/>
              <a:gd name="connsiteX3" fmla="*/ 83503 w 1869714"/>
              <a:gd name="connsiteY3" fmla="*/ 26281 h 2129993"/>
              <a:gd name="connsiteX4" fmla="*/ 1739685 w 1869714"/>
              <a:gd name="connsiteY4" fmla="*/ 1869934 h 2129993"/>
              <a:gd name="connsiteX5" fmla="*/ 1869714 w 1869714"/>
              <a:gd name="connsiteY5" fmla="*/ 1869934 h 2129993"/>
              <a:gd name="connsiteX6" fmla="*/ 1609655 w 1869714"/>
              <a:gd name="connsiteY6" fmla="*/ 2129993 h 2129993"/>
              <a:gd name="connsiteX7" fmla="*/ 1349596 w 1869714"/>
              <a:gd name="connsiteY7" fmla="*/ 1869934 h 2129993"/>
              <a:gd name="connsiteX0" fmla="*/ 1349596 w 1869714"/>
              <a:gd name="connsiteY0" fmla="*/ 1869934 h 2129993"/>
              <a:gd name="connsiteX1" fmla="*/ 1479626 w 1869714"/>
              <a:gd name="connsiteY1" fmla="*/ 1869934 h 2129993"/>
              <a:gd name="connsiteX2" fmla="*/ 1 w 1869714"/>
              <a:gd name="connsiteY2" fmla="*/ 0 h 2129993"/>
              <a:gd name="connsiteX3" fmla="*/ 83503 w 1869714"/>
              <a:gd name="connsiteY3" fmla="*/ 26281 h 2129993"/>
              <a:gd name="connsiteX4" fmla="*/ 1739685 w 1869714"/>
              <a:gd name="connsiteY4" fmla="*/ 1869934 h 2129993"/>
              <a:gd name="connsiteX5" fmla="*/ 1869714 w 1869714"/>
              <a:gd name="connsiteY5" fmla="*/ 1869934 h 2129993"/>
              <a:gd name="connsiteX6" fmla="*/ 1609655 w 1869714"/>
              <a:gd name="connsiteY6" fmla="*/ 2129993 h 2129993"/>
              <a:gd name="connsiteX7" fmla="*/ 1349596 w 1869714"/>
              <a:gd name="connsiteY7" fmla="*/ 1869934 h 2129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69714" h="2129993">
                <a:moveTo>
                  <a:pt x="1349596" y="1869934"/>
                </a:moveTo>
                <a:lnTo>
                  <a:pt x="1479626" y="1869934"/>
                </a:lnTo>
                <a:cubicBezTo>
                  <a:pt x="1386903" y="1173345"/>
                  <a:pt x="1252761" y="616134"/>
                  <a:pt x="1" y="0"/>
                </a:cubicBezTo>
                <a:lnTo>
                  <a:pt x="83503" y="26281"/>
                </a:lnTo>
                <a:cubicBezTo>
                  <a:pt x="1224168" y="469524"/>
                  <a:pt x="1651865" y="980379"/>
                  <a:pt x="1739685" y="1869934"/>
                </a:cubicBezTo>
                <a:lnTo>
                  <a:pt x="1869714" y="1869934"/>
                </a:lnTo>
                <a:lnTo>
                  <a:pt x="1609655" y="2129993"/>
                </a:lnTo>
                <a:lnTo>
                  <a:pt x="1349596" y="1869934"/>
                </a:lnTo>
                <a:close/>
              </a:path>
            </a:pathLst>
          </a:custGeom>
          <a:gradFill>
            <a:gsLst>
              <a:gs pos="100000">
                <a:srgbClr val="FFFF00"/>
              </a:gs>
              <a:gs pos="32000">
                <a:srgbClr val="FFFF00"/>
              </a:gs>
              <a:gs pos="0">
                <a:srgbClr val="FFFF00">
                  <a:alpha val="31000"/>
                </a:srgbClr>
              </a:gs>
            </a:gsLst>
            <a:lin ang="5400000" scaled="0"/>
          </a:gradFill>
          <a:ln w="6350">
            <a:gradFill>
              <a:gsLst>
                <a:gs pos="91000">
                  <a:schemeClr val="tx1"/>
                </a:gs>
                <a:gs pos="50000">
                  <a:schemeClr val="tx1">
                    <a:alpha val="57000"/>
                  </a:schemeClr>
                </a:gs>
                <a:gs pos="0">
                  <a:schemeClr val="tx1">
                    <a:alpha val="0"/>
                  </a:schemeClr>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Arial"/>
            </a:endParaRPr>
          </a:p>
        </p:txBody>
      </p:sp>
      <p:sp>
        <p:nvSpPr>
          <p:cNvPr id="19" name="Down Arrow 74"/>
          <p:cNvSpPr/>
          <p:nvPr/>
        </p:nvSpPr>
        <p:spPr>
          <a:xfrm rot="16200000">
            <a:off x="5477253" y="1380746"/>
            <a:ext cx="249715" cy="993421"/>
          </a:xfrm>
          <a:custGeom>
            <a:avLst/>
            <a:gdLst>
              <a:gd name="connsiteX0" fmla="*/ 0 w 520118"/>
              <a:gd name="connsiteY0" fmla="*/ 400833 h 660892"/>
              <a:gd name="connsiteX1" fmla="*/ 130030 w 520118"/>
              <a:gd name="connsiteY1" fmla="*/ 400833 h 660892"/>
              <a:gd name="connsiteX2" fmla="*/ 130030 w 520118"/>
              <a:gd name="connsiteY2" fmla="*/ 0 h 660892"/>
              <a:gd name="connsiteX3" fmla="*/ 390089 w 520118"/>
              <a:gd name="connsiteY3" fmla="*/ 0 h 660892"/>
              <a:gd name="connsiteX4" fmla="*/ 390089 w 520118"/>
              <a:gd name="connsiteY4" fmla="*/ 400833 h 660892"/>
              <a:gd name="connsiteX5" fmla="*/ 520118 w 520118"/>
              <a:gd name="connsiteY5" fmla="*/ 400833 h 660892"/>
              <a:gd name="connsiteX6" fmla="*/ 260059 w 520118"/>
              <a:gd name="connsiteY6" fmla="*/ 660892 h 660892"/>
              <a:gd name="connsiteX7" fmla="*/ 0 w 520118"/>
              <a:gd name="connsiteY7" fmla="*/ 400833 h 660892"/>
              <a:gd name="connsiteX0" fmla="*/ 0 w 520118"/>
              <a:gd name="connsiteY0" fmla="*/ 400833 h 660892"/>
              <a:gd name="connsiteX1" fmla="*/ 130030 w 520118"/>
              <a:gd name="connsiteY1" fmla="*/ 400833 h 660892"/>
              <a:gd name="connsiteX2" fmla="*/ 205531 w 520118"/>
              <a:gd name="connsiteY2" fmla="*/ 0 h 660892"/>
              <a:gd name="connsiteX3" fmla="*/ 390089 w 520118"/>
              <a:gd name="connsiteY3" fmla="*/ 0 h 660892"/>
              <a:gd name="connsiteX4" fmla="*/ 390089 w 520118"/>
              <a:gd name="connsiteY4" fmla="*/ 400833 h 660892"/>
              <a:gd name="connsiteX5" fmla="*/ 520118 w 520118"/>
              <a:gd name="connsiteY5" fmla="*/ 400833 h 660892"/>
              <a:gd name="connsiteX6" fmla="*/ 260059 w 520118"/>
              <a:gd name="connsiteY6" fmla="*/ 660892 h 660892"/>
              <a:gd name="connsiteX7" fmla="*/ 0 w 520118"/>
              <a:gd name="connsiteY7" fmla="*/ 400833 h 660892"/>
              <a:gd name="connsiteX0" fmla="*/ 0 w 520118"/>
              <a:gd name="connsiteY0" fmla="*/ 400833 h 660892"/>
              <a:gd name="connsiteX1" fmla="*/ 130030 w 520118"/>
              <a:gd name="connsiteY1" fmla="*/ 400833 h 660892"/>
              <a:gd name="connsiteX2" fmla="*/ 205531 w 520118"/>
              <a:gd name="connsiteY2" fmla="*/ 0 h 660892"/>
              <a:gd name="connsiteX3" fmla="*/ 281032 w 520118"/>
              <a:gd name="connsiteY3" fmla="*/ 0 h 660892"/>
              <a:gd name="connsiteX4" fmla="*/ 390089 w 520118"/>
              <a:gd name="connsiteY4" fmla="*/ 400833 h 660892"/>
              <a:gd name="connsiteX5" fmla="*/ 520118 w 520118"/>
              <a:gd name="connsiteY5" fmla="*/ 400833 h 660892"/>
              <a:gd name="connsiteX6" fmla="*/ 260059 w 520118"/>
              <a:gd name="connsiteY6" fmla="*/ 660892 h 660892"/>
              <a:gd name="connsiteX7" fmla="*/ 0 w 520118"/>
              <a:gd name="connsiteY7" fmla="*/ 400833 h 660892"/>
              <a:gd name="connsiteX0" fmla="*/ 0 w 520118"/>
              <a:gd name="connsiteY0" fmla="*/ 662770 h 922829"/>
              <a:gd name="connsiteX1" fmla="*/ 130030 w 520118"/>
              <a:gd name="connsiteY1" fmla="*/ 662770 h 922829"/>
              <a:gd name="connsiteX2" fmla="*/ 229343 w 520118"/>
              <a:gd name="connsiteY2" fmla="*/ 0 h 922829"/>
              <a:gd name="connsiteX3" fmla="*/ 281032 w 520118"/>
              <a:gd name="connsiteY3" fmla="*/ 261937 h 922829"/>
              <a:gd name="connsiteX4" fmla="*/ 390089 w 520118"/>
              <a:gd name="connsiteY4" fmla="*/ 662770 h 922829"/>
              <a:gd name="connsiteX5" fmla="*/ 520118 w 520118"/>
              <a:gd name="connsiteY5" fmla="*/ 662770 h 922829"/>
              <a:gd name="connsiteX6" fmla="*/ 260059 w 520118"/>
              <a:gd name="connsiteY6" fmla="*/ 922829 h 922829"/>
              <a:gd name="connsiteX7" fmla="*/ 0 w 520118"/>
              <a:gd name="connsiteY7" fmla="*/ 662770 h 922829"/>
              <a:gd name="connsiteX0" fmla="*/ 0 w 520118"/>
              <a:gd name="connsiteY0" fmla="*/ 662770 h 922829"/>
              <a:gd name="connsiteX1" fmla="*/ 130030 w 520118"/>
              <a:gd name="connsiteY1" fmla="*/ 662770 h 922829"/>
              <a:gd name="connsiteX2" fmla="*/ 229343 w 520118"/>
              <a:gd name="connsiteY2" fmla="*/ 0 h 922829"/>
              <a:gd name="connsiteX3" fmla="*/ 233407 w 520118"/>
              <a:gd name="connsiteY3" fmla="*/ 4762 h 922829"/>
              <a:gd name="connsiteX4" fmla="*/ 390089 w 520118"/>
              <a:gd name="connsiteY4" fmla="*/ 662770 h 922829"/>
              <a:gd name="connsiteX5" fmla="*/ 520118 w 520118"/>
              <a:gd name="connsiteY5" fmla="*/ 662770 h 922829"/>
              <a:gd name="connsiteX6" fmla="*/ 260059 w 520118"/>
              <a:gd name="connsiteY6" fmla="*/ 922829 h 922829"/>
              <a:gd name="connsiteX7" fmla="*/ 0 w 520118"/>
              <a:gd name="connsiteY7" fmla="*/ 662770 h 922829"/>
              <a:gd name="connsiteX0" fmla="*/ 0 w 520118"/>
              <a:gd name="connsiteY0" fmla="*/ 1169688 h 1429747"/>
              <a:gd name="connsiteX1" fmla="*/ 130030 w 520118"/>
              <a:gd name="connsiteY1" fmla="*/ 1169688 h 1429747"/>
              <a:gd name="connsiteX2" fmla="*/ 229343 w 520118"/>
              <a:gd name="connsiteY2" fmla="*/ 506918 h 1429747"/>
              <a:gd name="connsiteX3" fmla="*/ 254479 w 520118"/>
              <a:gd name="connsiteY3" fmla="*/ 0 h 1429747"/>
              <a:gd name="connsiteX4" fmla="*/ 390089 w 520118"/>
              <a:gd name="connsiteY4" fmla="*/ 1169688 h 1429747"/>
              <a:gd name="connsiteX5" fmla="*/ 520118 w 520118"/>
              <a:gd name="connsiteY5" fmla="*/ 1169688 h 1429747"/>
              <a:gd name="connsiteX6" fmla="*/ 260059 w 520118"/>
              <a:gd name="connsiteY6" fmla="*/ 1429747 h 1429747"/>
              <a:gd name="connsiteX7" fmla="*/ 0 w 520118"/>
              <a:gd name="connsiteY7" fmla="*/ 1169688 h 1429747"/>
              <a:gd name="connsiteX0" fmla="*/ 0 w 520118"/>
              <a:gd name="connsiteY0" fmla="*/ 1202355 h 1462414"/>
              <a:gd name="connsiteX1" fmla="*/ 130030 w 520118"/>
              <a:gd name="connsiteY1" fmla="*/ 1202355 h 1462414"/>
              <a:gd name="connsiteX2" fmla="*/ 305290 w 520118"/>
              <a:gd name="connsiteY2" fmla="*/ -1 h 1462414"/>
              <a:gd name="connsiteX3" fmla="*/ 254479 w 520118"/>
              <a:gd name="connsiteY3" fmla="*/ 32667 h 1462414"/>
              <a:gd name="connsiteX4" fmla="*/ 390089 w 520118"/>
              <a:gd name="connsiteY4" fmla="*/ 1202355 h 1462414"/>
              <a:gd name="connsiteX5" fmla="*/ 520118 w 520118"/>
              <a:gd name="connsiteY5" fmla="*/ 1202355 h 1462414"/>
              <a:gd name="connsiteX6" fmla="*/ 260059 w 520118"/>
              <a:gd name="connsiteY6" fmla="*/ 1462414 h 1462414"/>
              <a:gd name="connsiteX7" fmla="*/ 0 w 520118"/>
              <a:gd name="connsiteY7" fmla="*/ 1202355 h 1462414"/>
              <a:gd name="connsiteX0" fmla="*/ 0 w 520118"/>
              <a:gd name="connsiteY0" fmla="*/ 1195702 h 1455761"/>
              <a:gd name="connsiteX1" fmla="*/ 130030 w 520118"/>
              <a:gd name="connsiteY1" fmla="*/ 1195702 h 1455761"/>
              <a:gd name="connsiteX2" fmla="*/ 193002 w 520118"/>
              <a:gd name="connsiteY2" fmla="*/ 0 h 1455761"/>
              <a:gd name="connsiteX3" fmla="*/ 254479 w 520118"/>
              <a:gd name="connsiteY3" fmla="*/ 26014 h 1455761"/>
              <a:gd name="connsiteX4" fmla="*/ 390089 w 520118"/>
              <a:gd name="connsiteY4" fmla="*/ 1195702 h 1455761"/>
              <a:gd name="connsiteX5" fmla="*/ 520118 w 520118"/>
              <a:gd name="connsiteY5" fmla="*/ 1195702 h 1455761"/>
              <a:gd name="connsiteX6" fmla="*/ 260059 w 520118"/>
              <a:gd name="connsiteY6" fmla="*/ 1455761 h 1455761"/>
              <a:gd name="connsiteX7" fmla="*/ 0 w 520118"/>
              <a:gd name="connsiteY7" fmla="*/ 1195702 h 1455761"/>
              <a:gd name="connsiteX0" fmla="*/ 0 w 520118"/>
              <a:gd name="connsiteY0" fmla="*/ 1204154 h 1464213"/>
              <a:gd name="connsiteX1" fmla="*/ 130030 w 520118"/>
              <a:gd name="connsiteY1" fmla="*/ 1204154 h 1464213"/>
              <a:gd name="connsiteX2" fmla="*/ 193002 w 520118"/>
              <a:gd name="connsiteY2" fmla="*/ 8452 h 1464213"/>
              <a:gd name="connsiteX3" fmla="*/ 212773 w 520118"/>
              <a:gd name="connsiteY3" fmla="*/ 1 h 1464213"/>
              <a:gd name="connsiteX4" fmla="*/ 390089 w 520118"/>
              <a:gd name="connsiteY4" fmla="*/ 1204154 h 1464213"/>
              <a:gd name="connsiteX5" fmla="*/ 520118 w 520118"/>
              <a:gd name="connsiteY5" fmla="*/ 1204154 h 1464213"/>
              <a:gd name="connsiteX6" fmla="*/ 260059 w 520118"/>
              <a:gd name="connsiteY6" fmla="*/ 1464213 h 1464213"/>
              <a:gd name="connsiteX7" fmla="*/ 0 w 520118"/>
              <a:gd name="connsiteY7" fmla="*/ 1204154 h 146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0118" h="1464213">
                <a:moveTo>
                  <a:pt x="0" y="1204154"/>
                </a:moveTo>
                <a:lnTo>
                  <a:pt x="130030" y="1204154"/>
                </a:lnTo>
                <a:lnTo>
                  <a:pt x="193002" y="8452"/>
                </a:lnTo>
                <a:lnTo>
                  <a:pt x="212773" y="1"/>
                </a:lnTo>
                <a:lnTo>
                  <a:pt x="390089" y="1204154"/>
                </a:lnTo>
                <a:lnTo>
                  <a:pt x="520118" y="1204154"/>
                </a:lnTo>
                <a:lnTo>
                  <a:pt x="260059" y="1464213"/>
                </a:lnTo>
                <a:lnTo>
                  <a:pt x="0" y="1204154"/>
                </a:lnTo>
                <a:close/>
              </a:path>
            </a:pathLst>
          </a:custGeom>
          <a:gradFill>
            <a:gsLst>
              <a:gs pos="100000">
                <a:srgbClr val="FFFF00"/>
              </a:gs>
              <a:gs pos="50000">
                <a:srgbClr val="FFFF00"/>
              </a:gs>
              <a:gs pos="0">
                <a:srgbClr val="FFFF00">
                  <a:alpha val="31000"/>
                </a:srgbClr>
              </a:gs>
            </a:gsLst>
            <a:lin ang="5400000" scaled="0"/>
          </a:gradFill>
          <a:ln w="6350">
            <a:gradFill>
              <a:gsLst>
                <a:gs pos="91000">
                  <a:schemeClr val="tx1"/>
                </a:gs>
                <a:gs pos="50000">
                  <a:schemeClr val="tx1">
                    <a:alpha val="57000"/>
                  </a:schemeClr>
                </a:gs>
                <a:gs pos="0">
                  <a:schemeClr val="tx1">
                    <a:alpha val="0"/>
                  </a:schemeClr>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Arial"/>
            </a:endParaRPr>
          </a:p>
        </p:txBody>
      </p:sp>
      <p:sp>
        <p:nvSpPr>
          <p:cNvPr id="20" name="TextBox 19"/>
          <p:cNvSpPr txBox="1"/>
          <p:nvPr/>
        </p:nvSpPr>
        <p:spPr>
          <a:xfrm>
            <a:off x="8153400" y="5817514"/>
            <a:ext cx="2057400" cy="261610"/>
          </a:xfrm>
          <a:prstGeom prst="rect">
            <a:avLst/>
          </a:prstGeom>
          <a:noFill/>
        </p:spPr>
        <p:txBody>
          <a:bodyPr wrap="square" rtlCol="0">
            <a:spAutoFit/>
          </a:bodyPr>
          <a:lstStyle/>
          <a:p>
            <a:pPr algn="r" defTabSz="914377" fontAlgn="base">
              <a:spcBef>
                <a:spcPct val="0"/>
              </a:spcBef>
              <a:spcAft>
                <a:spcPct val="0"/>
              </a:spcAft>
            </a:pPr>
            <a:r>
              <a:rPr lang="en-US" sz="1100" dirty="0">
                <a:solidFill>
                  <a:srgbClr val="000000"/>
                </a:solidFill>
                <a:latin typeface="Arial" charset="0"/>
                <a:ea typeface="ＭＳ Ｐゴシック" charset="0"/>
              </a:rPr>
              <a:t>J. Chen et al. (2015) PEER J</a:t>
            </a:r>
            <a:endParaRPr lang="en-US" sz="1100" dirty="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0819996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387D7-2898-174A-BADA-A8CE727B24BD}"/>
              </a:ext>
            </a:extLst>
          </p:cNvPr>
          <p:cNvSpPr>
            <a:spLocks noGrp="1"/>
          </p:cNvSpPr>
          <p:nvPr>
            <p:ph type="title"/>
          </p:nvPr>
        </p:nvSpPr>
        <p:spPr>
          <a:xfrm>
            <a:off x="0" y="2160271"/>
            <a:ext cx="12192000" cy="1588660"/>
          </a:xfrm>
        </p:spPr>
        <p:txBody>
          <a:bodyPr>
            <a:normAutofit fontScale="90000"/>
          </a:bodyPr>
          <a:lstStyle/>
          <a:p>
            <a:pPr algn="ctr"/>
            <a:r>
              <a:rPr lang="en-US" sz="5333" dirty="0">
                <a:latin typeface="American Typewriter" panose="02090604020004020304" pitchFamily="18" charset="77"/>
              </a:rPr>
              <a:t>Mini-tutorial #1: </a:t>
            </a:r>
            <a:br>
              <a:rPr lang="en-US" sz="5333" dirty="0">
                <a:latin typeface="American Typewriter" panose="02090604020004020304" pitchFamily="18" charset="77"/>
              </a:rPr>
            </a:br>
            <a:r>
              <a:rPr lang="en-US" sz="5333" dirty="0">
                <a:latin typeface="American Typewriter" panose="02090604020004020304" pitchFamily="18" charset="77"/>
              </a:rPr>
              <a:t>Predicting Community Metabolic Flux</a:t>
            </a:r>
          </a:p>
        </p:txBody>
      </p:sp>
    </p:spTree>
    <p:extLst>
      <p:ext uri="{BB962C8B-B14F-4D97-AF65-F5344CB8AC3E}">
        <p14:creationId xmlns:p14="http://schemas.microsoft.com/office/powerpoint/2010/main" val="28102222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CIM">
    <a:dk1>
      <a:sysClr val="windowText" lastClr="000000"/>
    </a:dk1>
    <a:lt1>
      <a:sysClr val="window" lastClr="FFFFFF"/>
    </a:lt1>
    <a:dk2>
      <a:srgbClr val="0046AD"/>
    </a:dk2>
    <a:lt2>
      <a:srgbClr val="BDD7FF"/>
    </a:lt2>
    <a:accent1>
      <a:srgbClr val="E15000"/>
    </a:accent1>
    <a:accent2>
      <a:srgbClr val="154FD4"/>
    </a:accent2>
    <a:accent3>
      <a:srgbClr val="8D00D0"/>
    </a:accent3>
    <a:accent4>
      <a:srgbClr val="5F9E32"/>
    </a:accent4>
    <a:accent5>
      <a:srgbClr val="172E78"/>
    </a:accent5>
    <a:accent6>
      <a:srgbClr val="1F9ECB"/>
    </a:accent6>
    <a:hlink>
      <a:srgbClr val="006699"/>
    </a:hlink>
    <a:folHlink>
      <a:srgbClr val="969696"/>
    </a:folHlink>
  </a:clrScheme>
  <a:fontScheme name="mc-white">
    <a:majorFont>
      <a:latin typeface="Arial"/>
      <a:ea typeface=""/>
      <a:cs typeface=""/>
    </a:majorFont>
    <a:minorFont>
      <a:latin typeface="Arial"/>
      <a:ea typeface=""/>
      <a:cs typeface=""/>
    </a:minorFont>
  </a:fontScheme>
  <a:fmtScheme name="m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14947</TotalTime>
  <Words>1419</Words>
  <Application>Microsoft Macintosh PowerPoint</Application>
  <PresentationFormat>Widescreen</PresentationFormat>
  <Paragraphs>286</Paragraphs>
  <Slides>31</Slides>
  <Notes>7</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31</vt:i4>
      </vt:variant>
    </vt:vector>
  </HeadingPairs>
  <TitlesOfParts>
    <vt:vector size="44" baseType="lpstr">
      <vt:lpstr>ＭＳ Ｐゴシック</vt:lpstr>
      <vt:lpstr>American Typewriter</vt:lpstr>
      <vt:lpstr>Arial</vt:lpstr>
      <vt:lpstr>Calibri</vt:lpstr>
      <vt:lpstr>Calibri Light</vt:lpstr>
      <vt:lpstr>Cambria Math</vt:lpstr>
      <vt:lpstr>Chalkboard</vt:lpstr>
      <vt:lpstr>Chalkboard SE</vt:lpstr>
      <vt:lpstr>Chalkduster</vt:lpstr>
      <vt:lpstr>Comic Sans MS</vt:lpstr>
      <vt:lpstr>Wingdings</vt:lpstr>
      <vt:lpstr>Wingdings 3</vt:lpstr>
      <vt:lpstr>Office Theme</vt:lpstr>
      <vt:lpstr>Microbiome Analysis</vt:lpstr>
      <vt:lpstr>Where did the microbiome come from?</vt:lpstr>
      <vt:lpstr>PowerPoint Presentation</vt:lpstr>
      <vt:lpstr>PowerPoint Presentation</vt:lpstr>
      <vt:lpstr>Where does colorectal cancer come from?</vt:lpstr>
      <vt:lpstr>Alpha Diversity – Within Community</vt:lpstr>
      <vt:lpstr>Beta-diversity – Between Communities</vt:lpstr>
      <vt:lpstr>The microbiome as a risk factor for colorectal cancer</vt:lpstr>
      <vt:lpstr>Mini-tutorial #1:  Predicting Community Metabolic Flux</vt:lpstr>
      <vt:lpstr>Outline of Community Metabolic Modeling</vt:lpstr>
      <vt:lpstr>PowerPoint Presentation</vt:lpstr>
      <vt:lpstr>Mapping Consensus Reads to Genome IDs</vt:lpstr>
      <vt:lpstr>PowerPoint Presentation</vt:lpstr>
      <vt:lpstr>MICOM: Microbial Community Metabolism</vt:lpstr>
      <vt:lpstr>Mini-tutorial #1: Result</vt:lpstr>
      <vt:lpstr>Mini-tutorial #2:  Calculating the Metabolic Influence Network (MIN)</vt:lpstr>
      <vt:lpstr>PowerPoint Presentation</vt:lpstr>
      <vt:lpstr>Data Sources</vt:lpstr>
      <vt:lpstr>Microbe-Compound bipartite network</vt:lpstr>
      <vt:lpstr>Human gut microbiota interaction network</vt:lpstr>
      <vt:lpstr>PowerPoint Presentation</vt:lpstr>
      <vt:lpstr>Generating the Metabolic Influence Network</vt:lpstr>
      <vt:lpstr>MMINTE</vt:lpstr>
      <vt:lpstr>MMINTE</vt:lpstr>
      <vt:lpstr>MMINTE</vt:lpstr>
      <vt:lpstr>Influence Scores: Edges</vt:lpstr>
      <vt:lpstr>Influence Scores: Nodes</vt:lpstr>
      <vt:lpstr>Visualization Tools</vt:lpstr>
      <vt:lpstr>What about the ecology?</vt:lpstr>
      <vt:lpstr>Conclusion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Understanding the interface between microbial metabolism and colon cancer</dc:title>
  <dc:creator>Microsoft Office User</dc:creator>
  <cp:lastModifiedBy>Microsoft Office User</cp:lastModifiedBy>
  <cp:revision>38</cp:revision>
  <dcterms:created xsi:type="dcterms:W3CDTF">2018-07-16T01:35:43Z</dcterms:created>
  <dcterms:modified xsi:type="dcterms:W3CDTF">2019-06-14T14:04:22Z</dcterms:modified>
</cp:coreProperties>
</file>