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eg"/>
  <Override PartName="/ppt/notesSlides/notesSlide2.xml" ContentType="application/vnd.openxmlformats-officedocument.presentationml.notesSlide+xml"/>
  <Override PartName="/ppt/media/image37.jpg" ContentType="image/jpeg"/>
  <Override PartName="/ppt/media/image38.jpg" ContentType="image/jpeg"/>
  <Override PartName="/ppt/media/image4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04"/>
  </p:notesMasterIdLst>
  <p:sldIdLst>
    <p:sldId id="256" r:id="rId2"/>
    <p:sldId id="257" r:id="rId3"/>
    <p:sldId id="319" r:id="rId4"/>
    <p:sldId id="258" r:id="rId5"/>
    <p:sldId id="318" r:id="rId6"/>
    <p:sldId id="391" r:id="rId7"/>
    <p:sldId id="392" r:id="rId8"/>
    <p:sldId id="393" r:id="rId9"/>
    <p:sldId id="394" r:id="rId10"/>
    <p:sldId id="400" r:id="rId11"/>
    <p:sldId id="383" r:id="rId12"/>
    <p:sldId id="384" r:id="rId13"/>
    <p:sldId id="385" r:id="rId14"/>
    <p:sldId id="386" r:id="rId15"/>
    <p:sldId id="399" r:id="rId16"/>
    <p:sldId id="387" r:id="rId17"/>
    <p:sldId id="428" r:id="rId18"/>
    <p:sldId id="331" r:id="rId19"/>
    <p:sldId id="376" r:id="rId20"/>
    <p:sldId id="406" r:id="rId21"/>
    <p:sldId id="398" r:id="rId22"/>
    <p:sldId id="368" r:id="rId23"/>
    <p:sldId id="369" r:id="rId24"/>
    <p:sldId id="415" r:id="rId25"/>
    <p:sldId id="375" r:id="rId26"/>
    <p:sldId id="429" r:id="rId27"/>
    <p:sldId id="407" r:id="rId28"/>
    <p:sldId id="404" r:id="rId29"/>
    <p:sldId id="405" r:id="rId30"/>
    <p:sldId id="425" r:id="rId31"/>
    <p:sldId id="396" r:id="rId32"/>
    <p:sldId id="321" r:id="rId33"/>
    <p:sldId id="322" r:id="rId34"/>
    <p:sldId id="323" r:id="rId35"/>
    <p:sldId id="324" r:id="rId36"/>
    <p:sldId id="325" r:id="rId37"/>
    <p:sldId id="426" r:id="rId38"/>
    <p:sldId id="378" r:id="rId39"/>
    <p:sldId id="390" r:id="rId40"/>
    <p:sldId id="379" r:id="rId41"/>
    <p:sldId id="380" r:id="rId42"/>
    <p:sldId id="381" r:id="rId43"/>
    <p:sldId id="265" r:id="rId44"/>
    <p:sldId id="302" r:id="rId45"/>
    <p:sldId id="335" r:id="rId46"/>
    <p:sldId id="361" r:id="rId47"/>
    <p:sldId id="363" r:id="rId48"/>
    <p:sldId id="303" r:id="rId49"/>
    <p:sldId id="362" r:id="rId50"/>
    <p:sldId id="304" r:id="rId51"/>
    <p:sldId id="305" r:id="rId52"/>
    <p:sldId id="307" r:id="rId53"/>
    <p:sldId id="340" r:id="rId54"/>
    <p:sldId id="308" r:id="rId55"/>
    <p:sldId id="422" r:id="rId56"/>
    <p:sldId id="327" r:id="rId57"/>
    <p:sldId id="439" r:id="rId58"/>
    <p:sldId id="342" r:id="rId59"/>
    <p:sldId id="343" r:id="rId60"/>
    <p:sldId id="309" r:id="rId61"/>
    <p:sldId id="310" r:id="rId62"/>
    <p:sldId id="311" r:id="rId63"/>
    <p:sldId id="314" r:id="rId64"/>
    <p:sldId id="315" r:id="rId65"/>
    <p:sldId id="417" r:id="rId66"/>
    <p:sldId id="418" r:id="rId67"/>
    <p:sldId id="440" r:id="rId68"/>
    <p:sldId id="419" r:id="rId69"/>
    <p:sldId id="430" r:id="rId70"/>
    <p:sldId id="431" r:id="rId71"/>
    <p:sldId id="421" r:id="rId72"/>
    <p:sldId id="433" r:id="rId73"/>
    <p:sldId id="432" r:id="rId74"/>
    <p:sldId id="434" r:id="rId75"/>
    <p:sldId id="441" r:id="rId76"/>
    <p:sldId id="260" r:id="rId77"/>
    <p:sldId id="269" r:id="rId78"/>
    <p:sldId id="270" r:id="rId79"/>
    <p:sldId id="347" r:id="rId80"/>
    <p:sldId id="436" r:id="rId81"/>
    <p:sldId id="262" r:id="rId82"/>
    <p:sldId id="263" r:id="rId83"/>
    <p:sldId id="437" r:id="rId84"/>
    <p:sldId id="438" r:id="rId85"/>
    <p:sldId id="272" r:id="rId86"/>
    <p:sldId id="274" r:id="rId87"/>
    <p:sldId id="273" r:id="rId88"/>
    <p:sldId id="275" r:id="rId89"/>
    <p:sldId id="435" r:id="rId90"/>
    <p:sldId id="278" r:id="rId91"/>
    <p:sldId id="261" r:id="rId92"/>
    <p:sldId id="281" r:id="rId93"/>
    <p:sldId id="279" r:id="rId94"/>
    <p:sldId id="280" r:id="rId95"/>
    <p:sldId id="411" r:id="rId96"/>
    <p:sldId id="424" r:id="rId97"/>
    <p:sldId id="416" r:id="rId98"/>
    <p:sldId id="412" r:id="rId99"/>
    <p:sldId id="413" r:id="rId100"/>
    <p:sldId id="414" r:id="rId101"/>
    <p:sldId id="423" r:id="rId102"/>
    <p:sldId id="288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/>
    <p:restoredTop sz="96067"/>
  </p:normalViewPr>
  <p:slideViewPr>
    <p:cSldViewPr snapToGrid="0" snapToObjects="1">
      <p:cViewPr>
        <p:scale>
          <a:sx n="125" d="100"/>
          <a:sy n="125" d="100"/>
        </p:scale>
        <p:origin x="-104" y="14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41875-9066-064D-AA26-3B96DB5CD1CA}" type="datetimeFigureOut">
              <a:rPr lang="en-US" smtClean="0"/>
              <a:t>6/9/19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966BD-EE6B-494A-83C6-EB17FDD71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0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5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259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30722" name="Shape 260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5" tIns="91425" rIns="91425" bIns="91425"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19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D37B-859A-5445-9356-202DBCC68CA4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6B66-6985-B241-A73B-CF723867C836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0676-6187-524F-9F2B-BA2960B159CF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71B4-7152-7F42-B5A6-3D63C91002B6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063D-838F-EC4E-8811-3A3BBDA95E00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8B2B-77BF-CB4C-9849-544DBDF937F4}" type="datetime1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339B-5729-C048-98BD-9923FEB71F39}" type="datetime1">
              <a:rPr lang="en-US" smtClean="0"/>
              <a:t>6/9/19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0DCA8-419F-F540-BA82-B1AD81C459E0}" type="datetime1">
              <a:rPr lang="en-US" smtClean="0"/>
              <a:t>6/9/19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1C0B-2217-9344-91F1-246BC2422F85}" type="datetime1">
              <a:rPr lang="en-US" smtClean="0"/>
              <a:t>6/9/19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DBBFA0F-7DC5-234A-8424-1712E47E9517}" type="datetime1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B002-0799-5847-A6A3-46FDC25A1C90}" type="datetime1">
              <a:rPr lang="en-US" smtClean="0"/>
              <a:t>6/9/19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ABE9BDB-264E-C146-B59A-F64B4AABCA74}" type="datetime1">
              <a:rPr lang="en-US" smtClean="0"/>
              <a:t>6/9/19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21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gmod.org/wiki/MAKER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ngmead-lab.org/teaching-material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genomebiology.com/2012/13/4/243/figure/F1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mummer.sourceforge.net/manual/AlignmentTypes.pdf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Genome Assembly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s-ES_tradnl" dirty="0"/>
              <a:t>Chris </a:t>
            </a:r>
            <a:r>
              <a:rPr lang="es-ES_tradnl" dirty="0" err="1"/>
              <a:t>Fields</a:t>
            </a:r>
            <a:endParaRPr lang="es-ES_tradnl" dirty="0"/>
          </a:p>
          <a:p>
            <a:pPr lvl="0"/>
            <a:r>
              <a:rPr lang="es-ES_tradnl" dirty="0"/>
              <a:t>Mayo-Illinois </a:t>
            </a:r>
            <a:r>
              <a:rPr lang="es-ES_tradnl" dirty="0" err="1"/>
              <a:t>Computational</a:t>
            </a:r>
            <a:r>
              <a:rPr lang="es-ES_tradnl" dirty="0"/>
              <a:t> </a:t>
            </a:r>
            <a:r>
              <a:rPr lang="es-ES_tradnl" dirty="0" err="1"/>
              <a:t>Genomics</a:t>
            </a:r>
            <a:r>
              <a:rPr lang="es-ES_tradnl" dirty="0"/>
              <a:t> Workshop, </a:t>
            </a:r>
            <a:r>
              <a:rPr lang="en-US" dirty="0"/>
              <a:t>June 10, 2019</a:t>
            </a:r>
          </a:p>
        </p:txBody>
      </p:sp>
    </p:spTree>
    <p:extLst>
      <p:ext uri="{BB962C8B-B14F-4D97-AF65-F5344CB8AC3E}">
        <p14:creationId xmlns:p14="http://schemas.microsoft.com/office/powerpoint/2010/main" val="107233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Steps for Genome Assembly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66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MAKER, integration framework for genome annotation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327"/>
            <a:ext cx="3813718" cy="3504872"/>
          </a:xfrm>
        </p:spPr>
        <p:txBody>
          <a:bodyPr>
            <a:normAutofit/>
          </a:bodyPr>
          <a:lstStyle/>
          <a:p>
            <a:r>
              <a:rPr lang="en-US" sz="2400" dirty="0"/>
              <a:t>MAKER runs many software tools on the assembled genome and collates the outputs</a:t>
            </a:r>
          </a:p>
          <a:p>
            <a:r>
              <a:rPr lang="en-US" sz="2400" dirty="0"/>
              <a:t>See </a:t>
            </a:r>
            <a:r>
              <a:rPr lang="en-US" sz="2400" dirty="0">
                <a:hlinkClick r:id="rId2"/>
              </a:rPr>
              <a:t>http://gmod.org/wiki/MAKER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026" name="Picture 2" descr="File:MAKER Apollo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96" y="2488875"/>
            <a:ext cx="4371703" cy="26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475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Prokka</a:t>
            </a:r>
            <a:r>
              <a:rPr lang="en-US" sz="2400" dirty="0"/>
              <a:t> (bacterial/archaeal/viral)</a:t>
            </a:r>
          </a:p>
          <a:p>
            <a:r>
              <a:rPr lang="en-US" sz="2400" dirty="0"/>
              <a:t>Joint Genome Institute </a:t>
            </a:r>
            <a:r>
              <a:rPr lang="mr-IN" sz="2400" dirty="0"/>
              <a:t>–</a:t>
            </a:r>
            <a:r>
              <a:rPr lang="en-US" sz="2400" dirty="0"/>
              <a:t> IMG/ER (Integrated Microbial Genome Expert Review)</a:t>
            </a:r>
          </a:p>
          <a:p>
            <a:r>
              <a:rPr lang="en-US" sz="2400" dirty="0"/>
              <a:t>NCBI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RefSeq</a:t>
            </a:r>
            <a:r>
              <a:rPr lang="en-US" sz="2400" dirty="0"/>
              <a:t> pipeline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356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Materials from this slide deck include figures and slides from many publications, Web pages and presentations by:</a:t>
            </a:r>
          </a:p>
          <a:p>
            <a:pPr lvl="1"/>
            <a:r>
              <a:rPr lang="en-US" sz="2400" dirty="0"/>
              <a:t>M. Schatz, A. </a:t>
            </a:r>
            <a:r>
              <a:rPr lang="en-US" sz="2400" dirty="0" err="1"/>
              <a:t>Phillipy</a:t>
            </a:r>
            <a:r>
              <a:rPr lang="en-US" sz="2400" dirty="0"/>
              <a:t>, T. </a:t>
            </a:r>
            <a:r>
              <a:rPr lang="en-US" sz="2400" dirty="0" err="1"/>
              <a:t>Seemann</a:t>
            </a:r>
            <a:r>
              <a:rPr lang="en-US" sz="2400" dirty="0"/>
              <a:t>, S. </a:t>
            </a:r>
            <a:r>
              <a:rPr lang="en-US" sz="2400" dirty="0" err="1"/>
              <a:t>Salzberg</a:t>
            </a:r>
            <a:r>
              <a:rPr lang="en-US" sz="2400" dirty="0"/>
              <a:t>, K. </a:t>
            </a:r>
            <a:r>
              <a:rPr lang="en-US" sz="2400" dirty="0" err="1"/>
              <a:t>Bradnam</a:t>
            </a:r>
            <a:r>
              <a:rPr lang="en-US" sz="2400" dirty="0"/>
              <a:t>, D. </a:t>
            </a:r>
            <a:r>
              <a:rPr lang="en-US" sz="2400" dirty="0" err="1"/>
              <a:t>Zerbino</a:t>
            </a:r>
            <a:r>
              <a:rPr lang="en-US" sz="2400" dirty="0"/>
              <a:t>, M. Pop, G. Sutton, Nick Loman, Carson Holt, Ryan Wick.  </a:t>
            </a:r>
          </a:p>
          <a:p>
            <a:pPr lvl="1"/>
            <a:r>
              <a:rPr lang="en-US" sz="2400" dirty="0"/>
              <a:t>I highly recommend Ben Langmead’s teaching materials; he has a ton fabulous (and much more in-depth) notes on his lab page: </a:t>
            </a:r>
            <a:r>
              <a:rPr lang="en-US" sz="2400" dirty="0">
                <a:hlinkClick r:id="rId2"/>
              </a:rPr>
              <a:t>http://www.langmead-lab.org/teaching-materials/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4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800" dirty="0"/>
              <a:t>Basic DNA sequence cleanup and evaluation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800" dirty="0"/>
              <a:t>Contig building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800" dirty="0"/>
              <a:t>Scaffolding 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en-US" sz="2800" dirty="0"/>
              <a:t>Post-assembly processing and analyses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9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cleanup and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2600" dirty="0"/>
              <a:t>Is the DNA sequence high quality?  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Does it need to be trimmed?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Evaluate libraries for read ‘coverage’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Any additional sequence preparation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8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Quality (FASTQC)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13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40360" y="2456316"/>
            <a:ext cx="4254500" cy="3190875"/>
            <a:chOff x="453813" y="1977672"/>
            <a:chExt cx="5672667" cy="42545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813" y="1977672"/>
              <a:ext cx="5672667" cy="42545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904462" y="4202972"/>
              <a:ext cx="83398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/>
                <a:t>Good!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37100" y="2456316"/>
            <a:ext cx="4241801" cy="3181350"/>
            <a:chOff x="6316133" y="1977672"/>
            <a:chExt cx="5655734" cy="4241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6133" y="1977672"/>
              <a:ext cx="5655734" cy="4241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36196" y="3925973"/>
              <a:ext cx="1418166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/>
                <a:t>Bad, </a:t>
              </a:r>
            </a:p>
            <a:p>
              <a:r>
                <a:rPr lang="en-US" sz="1350" b="1" i="1" dirty="0"/>
                <a:t>need to</a:t>
              </a:r>
            </a:p>
            <a:p>
              <a:r>
                <a:rPr lang="en-US" sz="1350" b="1" i="1" dirty="0"/>
                <a:t>Trim heavily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9069533-779F-C447-B5A7-D9292FD8B303}"/>
              </a:ext>
            </a:extLst>
          </p:cNvPr>
          <p:cNvSpPr txBox="1"/>
          <p:nvPr/>
        </p:nvSpPr>
        <p:spPr>
          <a:xfrm>
            <a:off x="3857766" y="2086984"/>
            <a:ext cx="14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Illumina Data</a:t>
            </a:r>
          </a:p>
        </p:txBody>
      </p:sp>
    </p:spTree>
    <p:extLst>
      <p:ext uri="{BB962C8B-B14F-4D97-AF65-F5344CB8AC3E}">
        <p14:creationId xmlns:p14="http://schemas.microsoft.com/office/powerpoint/2010/main" val="661267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14</a:t>
            </a:fld>
            <a:endParaRPr lang="en-US"/>
          </a:p>
        </p:txBody>
      </p:sp>
      <p:sp>
        <p:nvSpPr>
          <p:cNvPr id="8" name="object 8"/>
          <p:cNvSpPr/>
          <p:nvPr/>
        </p:nvSpPr>
        <p:spPr>
          <a:xfrm>
            <a:off x="3651847" y="815290"/>
            <a:ext cx="5187353" cy="5190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Rectangle 13"/>
          <p:cNvSpPr/>
          <p:nvPr/>
        </p:nvSpPr>
        <p:spPr>
          <a:xfrm>
            <a:off x="342900" y="5354263"/>
            <a:ext cx="19094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Arial"/>
                <a:cs typeface="Arial"/>
              </a:rPr>
              <a:t>Qi Sun, </a:t>
            </a:r>
            <a:r>
              <a:rPr lang="en-US" sz="1350" dirty="0" err="1">
                <a:latin typeface="Arial"/>
                <a:cs typeface="Arial"/>
              </a:rPr>
              <a:t>Minghui</a:t>
            </a:r>
            <a:r>
              <a:rPr lang="en-US" sz="1350" dirty="0">
                <a:latin typeface="Arial"/>
                <a:cs typeface="Arial"/>
              </a:rPr>
              <a:t> Wang</a:t>
            </a:r>
          </a:p>
          <a:p>
            <a:r>
              <a:rPr lang="en-US" sz="1350" dirty="0">
                <a:latin typeface="Arial"/>
                <a:cs typeface="Arial"/>
              </a:rPr>
              <a:t>Cornell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7365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PreQC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0419" y="794658"/>
            <a:ext cx="5728926" cy="51321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3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pre-assembly steps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22959" y="1856492"/>
            <a:ext cx="7543801" cy="4023360"/>
          </a:xfrm>
        </p:spPr>
        <p:txBody>
          <a:bodyPr>
            <a:normAutofit/>
          </a:bodyPr>
          <a:lstStyle/>
          <a:p>
            <a:r>
              <a:rPr lang="en-US" sz="2400" dirty="0"/>
              <a:t>Depending on the assembler you use, you may want to:</a:t>
            </a:r>
          </a:p>
          <a:p>
            <a:endParaRPr lang="en-US" sz="2400" dirty="0"/>
          </a:p>
          <a:p>
            <a:pPr lvl="1"/>
            <a:r>
              <a:rPr lang="en-US" sz="2400" dirty="0"/>
              <a:t>Run error correction on the sequence data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Join paired-end reads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Assess reads for contaminants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2" descr="http://genomebiology.com/content/figures/gb-2010-11-11-r116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99" y="3506992"/>
            <a:ext cx="2914933" cy="26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35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the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2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err="1">
                <a:ea typeface="ＭＳ Ｐゴシック" charset="-128"/>
              </a:rPr>
              <a:t>Contig</a:t>
            </a:r>
            <a:r>
              <a:rPr lang="en-AU" altLang="en-US" dirty="0">
                <a:ea typeface="ＭＳ Ｐゴシック" charset="-128"/>
              </a:rPr>
              <a:t> building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AU" altLang="en-US" dirty="0">
                <a:ea typeface="ＭＳ Ｐゴシック" charset="-128"/>
              </a:rPr>
              <a:t>Greedy assembly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Seed and extend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Overlap graph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de </a:t>
            </a:r>
            <a:r>
              <a:rPr lang="en-AU" altLang="en-US" dirty="0" err="1">
                <a:ea typeface="ＭＳ Ｐゴシック" charset="-128"/>
              </a:rPr>
              <a:t>Bruijn</a:t>
            </a:r>
            <a:r>
              <a:rPr lang="en-AU" altLang="en-US" dirty="0">
                <a:ea typeface="ＭＳ Ｐゴシック" charset="-128"/>
              </a:rPr>
              <a:t> graphs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String graphs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..</a:t>
            </a:r>
            <a:r>
              <a:rPr lang="en-AU" altLang="en-US" dirty="0" err="1">
                <a:ea typeface="ＭＳ Ｐゴシック" charset="-128"/>
              </a:rPr>
              <a:t>etc</a:t>
            </a:r>
            <a:r>
              <a:rPr lang="en-AU" altLang="en-US" dirty="0">
                <a:ea typeface="ＭＳ Ｐゴシック" charset="-128"/>
              </a:rPr>
              <a:t> </a:t>
            </a:r>
            <a:r>
              <a:rPr lang="en-AU" altLang="en-US" dirty="0" err="1">
                <a:ea typeface="ＭＳ Ｐゴシック" charset="-128"/>
              </a:rPr>
              <a:t>etc</a:t>
            </a:r>
            <a:endParaRPr lang="en-AU" altLang="en-US" dirty="0">
              <a:ea typeface="ＭＳ Ｐゴシック" charset="-128"/>
            </a:endParaRPr>
          </a:p>
          <a:p>
            <a:pPr algn="ctr" eaLnBrk="1" hangingPunct="1">
              <a:buFontTx/>
              <a:buNone/>
            </a:pPr>
            <a:r>
              <a:rPr lang="en-AU" altLang="en-US" sz="2700" i="1" dirty="0">
                <a:solidFill>
                  <a:srgbClr val="8D3C15"/>
                </a:solidFill>
                <a:ea typeface="ＭＳ Ｐゴシック" charset="-128"/>
              </a:rPr>
              <a:t>… all essentially doing similar things, </a:t>
            </a:r>
          </a:p>
          <a:p>
            <a:pPr algn="ctr">
              <a:buNone/>
            </a:pPr>
            <a:r>
              <a:rPr lang="en-AU" altLang="en-US" sz="2700" i="1" dirty="0">
                <a:solidFill>
                  <a:srgbClr val="8D3C15"/>
                </a:solidFill>
                <a:ea typeface="ＭＳ Ｐゴシック" charset="-128"/>
              </a:rPr>
              <a:t>but taking different ‘shortcuts’ based on</a:t>
            </a:r>
          </a:p>
          <a:p>
            <a:pPr algn="ctr" eaLnBrk="1" hangingPunct="1">
              <a:buFontTx/>
              <a:buNone/>
            </a:pPr>
            <a:r>
              <a:rPr lang="en-AU" altLang="en-US" sz="2700" i="1" dirty="0">
                <a:solidFill>
                  <a:srgbClr val="8D3C15"/>
                </a:solidFill>
                <a:ea typeface="ＭＳ Ｐゴシック" charset="-128"/>
              </a:rPr>
              <a:t>needs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18</a:t>
            </a:fld>
            <a:endParaRPr lang="en-US"/>
          </a:p>
        </p:txBody>
      </p:sp>
      <p:pic>
        <p:nvPicPr>
          <p:cNvPr id="28675" name="Picture 5" descr="apple+v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673" y="1052513"/>
            <a:ext cx="1701403" cy="114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6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974" y="3118247"/>
            <a:ext cx="3637002" cy="22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charset="-128"/>
              </a:rPr>
              <a:t>Contigs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822960" y="2198595"/>
            <a:ext cx="3445014" cy="385796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en-US" b="1" dirty="0">
                <a:solidFill>
                  <a:srgbClr val="800000"/>
                </a:solidFill>
                <a:ea typeface="ＭＳ Ｐゴシック" charset="-128"/>
              </a:rPr>
              <a:t>Contig</a:t>
            </a:r>
            <a:r>
              <a:rPr lang="en-US" altLang="en-US" dirty="0">
                <a:solidFill>
                  <a:srgbClr val="800000"/>
                </a:solidFill>
                <a:ea typeface="ＭＳ Ｐゴシック" charset="-128"/>
              </a:rPr>
              <a:t>uous, unambiguous </a:t>
            </a:r>
            <a:br>
              <a:rPr lang="en-US" altLang="en-US" dirty="0">
                <a:solidFill>
                  <a:srgbClr val="800000"/>
                </a:solidFill>
                <a:ea typeface="ＭＳ Ｐゴシック" charset="-128"/>
              </a:rPr>
            </a:br>
            <a:r>
              <a:rPr lang="en-US" altLang="en-US" dirty="0">
                <a:solidFill>
                  <a:srgbClr val="800000"/>
                </a:solidFill>
                <a:ea typeface="ＭＳ Ｐゴシック" charset="-128"/>
              </a:rPr>
              <a:t>stretches of assembled DNA sequence</a:t>
            </a:r>
          </a:p>
          <a:p>
            <a:pPr lvl="1">
              <a:buFontTx/>
              <a:buNone/>
            </a:pPr>
            <a:endParaRPr lang="en-US" altLang="en-US" sz="2000" dirty="0"/>
          </a:p>
          <a:p>
            <a:r>
              <a:rPr lang="en-US" altLang="en-US" dirty="0" err="1">
                <a:ea typeface="ＭＳ Ｐゴシック" charset="-128"/>
              </a:rPr>
              <a:t>Contigs</a:t>
            </a:r>
            <a:r>
              <a:rPr lang="en-US" altLang="en-US" dirty="0">
                <a:ea typeface="ＭＳ Ｐゴシック" charset="-128"/>
              </a:rPr>
              <a:t> ends correspond to</a:t>
            </a:r>
          </a:p>
          <a:p>
            <a:pPr lvl="1"/>
            <a:r>
              <a:rPr lang="en-US" altLang="en-US" sz="2000" dirty="0"/>
              <a:t>Real ends (for linear DNA molecules)</a:t>
            </a:r>
          </a:p>
          <a:p>
            <a:pPr lvl="1"/>
            <a:r>
              <a:rPr lang="en-US" altLang="en-US" sz="2000" dirty="0"/>
              <a:t>Dead ends (missing sequence)</a:t>
            </a:r>
          </a:p>
          <a:p>
            <a:pPr lvl="1"/>
            <a:r>
              <a:rPr lang="en-US" altLang="en-US" sz="2000" dirty="0"/>
              <a:t>Decision points (forks in the road)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7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sz="2800" i="1" baseline="0" dirty="0"/>
              <a:t>What is genome assembly?</a:t>
            </a:r>
          </a:p>
          <a:p>
            <a:pPr lvl="1"/>
            <a:endParaRPr lang="en-US" sz="2800" i="1" dirty="0"/>
          </a:p>
          <a:p>
            <a:pPr lvl="1"/>
            <a:r>
              <a:rPr lang="en-US" sz="2800" i="1" dirty="0"/>
              <a:t>Steps in a genome assembly</a:t>
            </a:r>
            <a:endParaRPr lang="en-US" sz="2800" i="1" baseline="0" dirty="0"/>
          </a:p>
          <a:p>
            <a:pPr lvl="1"/>
            <a:endParaRPr lang="en-US" sz="2800" i="1" baseline="0" dirty="0"/>
          </a:p>
          <a:p>
            <a:pPr lvl="1"/>
            <a:r>
              <a:rPr lang="en-US" sz="2800" i="1" baseline="0" dirty="0"/>
              <a:t>Planning an assembly project</a:t>
            </a:r>
          </a:p>
          <a:p>
            <a:pPr lvl="1"/>
            <a:endParaRPr lang="en-US" sz="2800" i="1" dirty="0"/>
          </a:p>
          <a:p>
            <a:pPr lvl="1"/>
            <a:r>
              <a:rPr lang="en-US" sz="2800" i="1" dirty="0"/>
              <a:t>QC assessment of assemblies</a:t>
            </a:r>
          </a:p>
          <a:p>
            <a:pPr lvl="1"/>
            <a:endParaRPr lang="en-US" sz="2800" i="1" dirty="0"/>
          </a:p>
          <a:p>
            <a:pPr lvl="1"/>
            <a:r>
              <a:rPr lang="en-US" sz="2800" i="1" dirty="0"/>
              <a:t>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45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Review</a:t>
            </a:r>
            <a:r>
              <a:rPr lang="en-US" dirty="0"/>
              <a:t>: A structure where object are related to one another somehow</a:t>
            </a:r>
          </a:p>
          <a:p>
            <a:r>
              <a:rPr lang="en-US" dirty="0"/>
              <a:t>Nodes/Vertices = objects (sequence)</a:t>
            </a:r>
          </a:p>
          <a:p>
            <a:r>
              <a:rPr lang="en-US" dirty="0"/>
              <a:t>Edges = relationship (overlap)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13" y="3269798"/>
            <a:ext cx="7461239" cy="2034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0253" y="5702089"/>
            <a:ext cx="5208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Compeau</a:t>
            </a:r>
            <a:r>
              <a:rPr lang="en-US" sz="900" dirty="0"/>
              <a:t> </a:t>
            </a:r>
            <a:r>
              <a:rPr lang="en-US" sz="900" i="1" dirty="0"/>
              <a:t>et al, </a:t>
            </a:r>
            <a:r>
              <a:rPr lang="en-US" sz="900" dirty="0"/>
              <a:t>Nature Biotech, 29(11), 2011; https://</a:t>
            </a:r>
            <a:r>
              <a:rPr lang="en-US" sz="900" dirty="0" err="1"/>
              <a:t>en.wikipedia.org</a:t>
            </a:r>
            <a:r>
              <a:rPr lang="en-US" sz="900" dirty="0"/>
              <a:t>/wiki/Graph_(</a:t>
            </a:r>
            <a:r>
              <a:rPr lang="en-US" sz="900" dirty="0" err="1"/>
              <a:t>discrete_mathematics</a:t>
            </a:r>
            <a:r>
              <a:rPr lang="en-US" sz="9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9745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55" y="857250"/>
            <a:ext cx="5706689" cy="4733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2868" y="5698933"/>
            <a:ext cx="44319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github.com</a:t>
            </a:r>
            <a:r>
              <a:rPr lang="en-US" sz="1350" dirty="0"/>
              <a:t>/</a:t>
            </a:r>
            <a:r>
              <a:rPr lang="en-US" sz="1350" dirty="0" err="1"/>
              <a:t>rrwick</a:t>
            </a:r>
            <a:r>
              <a:rPr lang="en-US" sz="1350" dirty="0"/>
              <a:t>/Bandage/wiki/Effect-of-</a:t>
            </a:r>
            <a:r>
              <a:rPr lang="en-US" sz="1350" dirty="0" err="1"/>
              <a:t>kmer</a:t>
            </a:r>
            <a:r>
              <a:rPr lang="en-US" sz="1350" dirty="0"/>
              <a:t>-size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4675" y="1711689"/>
            <a:ext cx="7409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Simple?</a:t>
            </a:r>
          </a:p>
        </p:txBody>
      </p:sp>
    </p:spTree>
    <p:extLst>
      <p:ext uri="{BB962C8B-B14F-4D97-AF65-F5344CB8AC3E}">
        <p14:creationId xmlns:p14="http://schemas.microsoft.com/office/powerpoint/2010/main" val="1001280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523" y="958433"/>
            <a:ext cx="4460994" cy="4541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7435" y="5698933"/>
            <a:ext cx="37200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http://</a:t>
            </a:r>
            <a:r>
              <a:rPr lang="en-US" sz="1350" dirty="0" err="1"/>
              <a:t>armbrustlab.ocean.washington.edu</a:t>
            </a:r>
            <a:r>
              <a:rPr lang="en-US" sz="1350" dirty="0"/>
              <a:t>/</a:t>
            </a:r>
            <a:r>
              <a:rPr lang="en-US" sz="1350" dirty="0" err="1"/>
              <a:t>seastar</a:t>
            </a:r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494676" y="1711689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Erm</a:t>
            </a:r>
            <a:r>
              <a:rPr lang="mr-IN" sz="1350" dirty="0"/>
              <a:t>…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837051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OLC and de </a:t>
            </a:r>
            <a:r>
              <a:rPr lang="en-US" dirty="0" err="1"/>
              <a:t>Bruijn</a:t>
            </a:r>
            <a:r>
              <a:rPr lang="en-US" dirty="0"/>
              <a:t> 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96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>
                <a:ea typeface="ＭＳ Ｐゴシック" charset="-128"/>
              </a:rPr>
              <a:t>In essence</a:t>
            </a:r>
            <a:r>
              <a:rPr lang="mr-IN" altLang="en-US" dirty="0">
                <a:ea typeface="ＭＳ Ｐゴシック" charset="-128"/>
              </a:rPr>
              <a:t>…</a:t>
            </a:r>
            <a:endParaRPr lang="en-AU" altLang="en-US" dirty="0">
              <a:ea typeface="ＭＳ Ｐゴシック" charset="-128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lvl="1" indent="-68580">
              <a:spcBef>
                <a:spcPts val="900"/>
              </a:spcBef>
              <a:spcAft>
                <a:spcPts val="150"/>
              </a:spcAft>
              <a:buSzPct val="100000"/>
              <a:buFont typeface="Calibri" panose="020F0502020204030204" pitchFamily="34" charset="0"/>
              <a:buChar char=" "/>
            </a:pPr>
            <a:r>
              <a:rPr lang="en-AU" altLang="en-US" sz="2250" dirty="0">
                <a:ea typeface="ＭＳ Ｐゴシック" charset="-128"/>
              </a:rPr>
              <a:t>For each unconnected graph, a</a:t>
            </a:r>
            <a:r>
              <a:rPr lang="en-AU" altLang="en-US" sz="2250" dirty="0"/>
              <a:t>t least one per replicon in original sample</a:t>
            </a:r>
          </a:p>
          <a:p>
            <a:pPr marL="68580" lvl="1" indent="-68580">
              <a:spcBef>
                <a:spcPts val="900"/>
              </a:spcBef>
              <a:spcAft>
                <a:spcPts val="150"/>
              </a:spcAft>
              <a:buSzPct val="100000"/>
              <a:buFont typeface="Calibri" panose="020F0502020204030204" pitchFamily="34" charset="0"/>
              <a:buChar char=" "/>
            </a:pPr>
            <a:endParaRPr lang="en-AU" altLang="en-US" sz="2250" dirty="0">
              <a:ea typeface="ＭＳ Ｐゴシック" charset="-128"/>
            </a:endParaRPr>
          </a:p>
          <a:p>
            <a:pPr lvl="1"/>
            <a:r>
              <a:rPr lang="en-AU" altLang="en-US" sz="2100" b="1" dirty="0">
                <a:ea typeface="ＭＳ Ｐゴシック" charset="-128"/>
              </a:rPr>
              <a:t>Find a path </a:t>
            </a:r>
            <a:r>
              <a:rPr lang="en-AU" altLang="en-US" sz="2100" dirty="0">
                <a:ea typeface="ＭＳ Ｐゴシック" charset="-128"/>
              </a:rPr>
              <a:t>which visits each node once</a:t>
            </a:r>
          </a:p>
          <a:p>
            <a:pPr lvl="2"/>
            <a:r>
              <a:rPr lang="en-AU" altLang="en-US" sz="1500" dirty="0"/>
              <a:t>This is referred to as a </a:t>
            </a:r>
            <a:r>
              <a:rPr lang="en-AU" altLang="en-US" sz="1500" b="1" dirty="0"/>
              <a:t>Hamiltonian path/cycle</a:t>
            </a:r>
          </a:p>
          <a:p>
            <a:pPr lvl="2"/>
            <a:endParaRPr lang="en-AU" altLang="en-US" sz="1200" b="1" dirty="0"/>
          </a:p>
          <a:p>
            <a:pPr lvl="1"/>
            <a:r>
              <a:rPr lang="en-AU" altLang="en-US" sz="2100" b="1" dirty="0">
                <a:ea typeface="ＭＳ Ｐゴシック" charset="-128"/>
              </a:rPr>
              <a:t>Form consensus sequences </a:t>
            </a:r>
            <a:r>
              <a:rPr lang="en-AU" altLang="en-US" sz="2100" dirty="0">
                <a:ea typeface="ＭＳ Ｐゴシック" charset="-128"/>
              </a:rPr>
              <a:t>from paths</a:t>
            </a:r>
          </a:p>
          <a:p>
            <a:pPr lvl="2"/>
            <a:r>
              <a:rPr lang="en-AU" altLang="en-US" sz="1500" dirty="0"/>
              <a:t>use all the overlap alignments </a:t>
            </a:r>
          </a:p>
          <a:p>
            <a:pPr lvl="2"/>
            <a:r>
              <a:rPr lang="en-AU" altLang="en-US" sz="1500" dirty="0"/>
              <a:t>each of these collapsed paths is a </a:t>
            </a:r>
            <a:r>
              <a:rPr lang="en-AU" altLang="en-US" sz="1500" b="1" i="1" u="sng" dirty="0" err="1"/>
              <a:t>contig</a:t>
            </a:r>
            <a:endParaRPr lang="en-AU" altLang="en-US" sz="1500" b="1" i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25</a:t>
            </a:fld>
            <a:endParaRPr lang="en-US"/>
          </a:p>
        </p:txBody>
      </p:sp>
      <p:pic>
        <p:nvPicPr>
          <p:cNvPr id="35843" name="Picture 5" descr="london_bus,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699" y="362855"/>
            <a:ext cx="1064419" cy="111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334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Layout Consensus</a:t>
            </a:r>
            <a:br>
              <a:rPr lang="en-US" dirty="0"/>
            </a:br>
            <a:r>
              <a:rPr lang="en-US" dirty="0"/>
              <a:t>Assembly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Used for longer read data</a:t>
            </a:r>
          </a:p>
          <a:p>
            <a:r>
              <a:rPr lang="en-US" dirty="0"/>
              <a:t>Sanger </a:t>
            </a:r>
          </a:p>
          <a:p>
            <a:r>
              <a:rPr lang="en-US" dirty="0"/>
              <a:t>Newer variants for PacBio and Oxford Nanopore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27197" y="6136620"/>
            <a:ext cx="6116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Estevezj</a:t>
            </a:r>
            <a:r>
              <a:rPr lang="en-US" dirty="0"/>
              <a:t> - Own work, CC BY-SA 3.0, </a:t>
            </a:r>
          </a:p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=23264166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821" y="1407758"/>
            <a:ext cx="5965179" cy="40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257"/>
          <p:cNvSpPr>
            <a:spLocks noChangeArrowheads="1"/>
          </p:cNvSpPr>
          <p:nvPr/>
        </p:nvSpPr>
        <p:spPr bwMode="auto">
          <a:xfrm>
            <a:off x="1839515" y="1482209"/>
            <a:ext cx="5464970" cy="40138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27300" y="997460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lvl="1" indent="-68580">
              <a:spcBef>
                <a:spcPts val="900"/>
              </a:spcBef>
              <a:spcAft>
                <a:spcPts val="150"/>
              </a:spcAft>
              <a:buSzPct val="100000"/>
              <a:buFont typeface="Calibri" panose="020F0502020204030204" pitchFamily="34" charset="0"/>
              <a:buChar char=" "/>
            </a:pPr>
            <a:r>
              <a:rPr lang="en-AU" altLang="en-US" sz="1350" dirty="0">
                <a:ea typeface="ＭＳ Ｐゴシック" charset="-128"/>
              </a:rPr>
              <a:t>For each unconnected graph, a</a:t>
            </a:r>
            <a:r>
              <a:rPr lang="en-AU" altLang="en-US" sz="1350" dirty="0"/>
              <a:t>t least one per replicon in original sample</a:t>
            </a:r>
            <a:endParaRPr lang="en-AU" altLang="en-US" sz="1350" dirty="0">
              <a:ea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56" y="316865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AU" altLang="en-US" sz="1200" b="1" dirty="0">
                <a:ea typeface="ＭＳ Ｐゴシック" charset="-128"/>
              </a:rPr>
              <a:t>Find a path </a:t>
            </a:r>
            <a:r>
              <a:rPr lang="en-AU" altLang="en-US" sz="1200" dirty="0">
                <a:ea typeface="ＭＳ Ｐゴシック" charset="-128"/>
              </a:rPr>
              <a:t>which </a:t>
            </a:r>
          </a:p>
          <a:p>
            <a:pPr marL="0" lvl="1"/>
            <a:r>
              <a:rPr lang="en-AU" altLang="en-US" sz="1200" dirty="0">
                <a:ea typeface="ＭＳ Ｐゴシック" charset="-128"/>
              </a:rPr>
              <a:t>visits each node once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4959351"/>
            <a:ext cx="1910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AU" altLang="en-US" sz="1200" b="1" dirty="0">
                <a:ea typeface="ＭＳ Ｐゴシック" charset="-128"/>
              </a:rPr>
              <a:t>Form </a:t>
            </a:r>
            <a:r>
              <a:rPr lang="en-AU" altLang="en-US" sz="1200" b="1">
                <a:ea typeface="ＭＳ Ｐゴシック" charset="-128"/>
              </a:rPr>
              <a:t>consensus sequences</a:t>
            </a:r>
          </a:p>
          <a:p>
            <a:pPr marL="0" lvl="1"/>
            <a:r>
              <a:rPr lang="en-AU" altLang="en-US" sz="1200" dirty="0">
                <a:ea typeface="ＭＳ Ｐゴシック" charset="-128"/>
              </a:rPr>
              <a:t>from paths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5305" y="4936267"/>
            <a:ext cx="804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b="1" i="1" u="sng" dirty="0" err="1"/>
              <a:t>Contig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OLC assembly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Calculate </a:t>
            </a:r>
            <a:r>
              <a:rPr lang="en-US" sz="2400" b="1" i="1" dirty="0"/>
              <a:t>overlays</a:t>
            </a:r>
          </a:p>
          <a:p>
            <a:pPr lvl="1"/>
            <a:r>
              <a:rPr lang="en-US" sz="2400" dirty="0"/>
              <a:t>Can use BLAST-like methods, but finding common strings (</a:t>
            </a:r>
            <a:r>
              <a:rPr lang="en-US" sz="2400" b="1" dirty="0"/>
              <a:t>k-</a:t>
            </a:r>
            <a:r>
              <a:rPr lang="en-US" sz="2400" b="1" dirty="0" err="1"/>
              <a:t>mers</a:t>
            </a:r>
            <a:r>
              <a:rPr lang="en-US" sz="2400" dirty="0"/>
              <a:t>) more efficient</a:t>
            </a:r>
          </a:p>
          <a:p>
            <a:r>
              <a:rPr lang="en-US" sz="2400" dirty="0"/>
              <a:t>Assemble </a:t>
            </a:r>
            <a:r>
              <a:rPr lang="en-US" sz="2400" b="1" i="1" dirty="0"/>
              <a:t>layout</a:t>
            </a:r>
            <a:r>
              <a:rPr lang="en-US" sz="2400" dirty="0"/>
              <a:t> graph, try to simplify graph and remove nodes (reads) – find Hamiltonian path</a:t>
            </a:r>
          </a:p>
          <a:p>
            <a:r>
              <a:rPr lang="en-US" sz="2400" dirty="0"/>
              <a:t>Generate </a:t>
            </a:r>
            <a:r>
              <a:rPr lang="en-US" sz="2400" b="1" i="1" dirty="0"/>
              <a:t>consensus</a:t>
            </a:r>
            <a:r>
              <a:rPr lang="en-US" sz="2400" dirty="0"/>
              <a:t> from the alignments between reads (overlays)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067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OLC-based assemblers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Celera Assembler with the Best Overlap Graph (</a:t>
            </a:r>
            <a:r>
              <a:rPr lang="en-US" sz="2400" b="1" dirty="0"/>
              <a:t>CABOG</a:t>
            </a:r>
            <a:r>
              <a:rPr lang="en-US" sz="2400" dirty="0"/>
              <a:t>)</a:t>
            </a:r>
          </a:p>
          <a:p>
            <a:pPr lvl="1"/>
            <a:r>
              <a:rPr lang="en-US" sz="2200" dirty="0"/>
              <a:t>Designed for Sanger sequences, but works with other technologies like 454</a:t>
            </a:r>
            <a:endParaRPr lang="en-US" sz="2200" b="1" dirty="0"/>
          </a:p>
          <a:p>
            <a:r>
              <a:rPr lang="en-US" sz="2400" b="1" dirty="0" err="1"/>
              <a:t>Canu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 is a fork of the Celera Assembler designed for high-noise single-molecule sequencing (PacBio, Oxford Nanopore)</a:t>
            </a:r>
          </a:p>
          <a:p>
            <a:r>
              <a:rPr lang="en-US" sz="2400" b="1" dirty="0" err="1"/>
              <a:t>Newbler</a:t>
            </a:r>
            <a:r>
              <a:rPr lang="en-US" sz="2400" dirty="0"/>
              <a:t>, a.k.a. GS de novo Assembler - designed for 454 sequences, but works with Sanger reads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437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>
                <a:ea typeface="ＭＳ Ｐゴシック" charset="-128"/>
              </a:rPr>
              <a:t>Ideal world</a:t>
            </a:r>
            <a:endParaRPr lang="en-US" dirty="0"/>
          </a:p>
        </p:txBody>
      </p:sp>
      <p:pic>
        <p:nvPicPr>
          <p:cNvPr id="19459" name="Picture 5" descr="ANd9GcQX74uvdZG7Kx4wDCqRQFzbfg-IsOvWklfXoPJ4M-qdbGXMRvQ6Z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0" y="2678906"/>
            <a:ext cx="2143125" cy="2143125"/>
          </a:xfr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</a:t>
            </a:fld>
            <a:endParaRPr lang="en-US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25763" y="2314575"/>
            <a:ext cx="6218237" cy="7778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AU" altLang="en-US">
                <a:ea typeface="ＭＳ Ｐゴシック" charset="-128"/>
              </a:rPr>
              <a:t>I would not need to give this talk!</a:t>
            </a:r>
            <a:endParaRPr lang="en-AU" altLang="en-US" dirty="0">
              <a:ea typeface="ＭＳ Ｐゴシック" charset="-128"/>
            </a:endParaRP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5848351" y="2888456"/>
            <a:ext cx="18109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350" dirty="0">
                <a:solidFill>
                  <a:srgbClr val="800000"/>
                </a:solidFill>
                <a:latin typeface="Courier New" charset="0"/>
              </a:rPr>
              <a:t>AGTCTAGGATTCGCTACAGATTCAGGCTCTGAAGCTAGATCGCTATGCTATGATCTAGATCTCGAGATTCGTATAAGTCTAGGATTCGCTATAGATTCAGGCTCTGATATAT</a:t>
            </a:r>
            <a:endParaRPr lang="en-AU" altLang="en-US" sz="1350" dirty="0">
              <a:latin typeface="Courier New" charset="0"/>
            </a:endParaRPr>
          </a:p>
        </p:txBody>
      </p:sp>
      <p:sp>
        <p:nvSpPr>
          <p:cNvPr id="19462" name="Line 13"/>
          <p:cNvSpPr>
            <a:spLocks noChangeShapeType="1"/>
          </p:cNvSpPr>
          <p:nvPr/>
        </p:nvSpPr>
        <p:spPr bwMode="auto">
          <a:xfrm>
            <a:off x="2412206" y="3969544"/>
            <a:ext cx="5393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9463" name="Line 14"/>
          <p:cNvSpPr>
            <a:spLocks noChangeShapeType="1"/>
          </p:cNvSpPr>
          <p:nvPr/>
        </p:nvSpPr>
        <p:spPr bwMode="auto">
          <a:xfrm>
            <a:off x="5057775" y="3914775"/>
            <a:ext cx="64889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9464" name="Text Box 15"/>
          <p:cNvSpPr txBox="1">
            <a:spLocks noChangeArrowheads="1"/>
          </p:cNvSpPr>
          <p:nvPr/>
        </p:nvSpPr>
        <p:spPr bwMode="auto">
          <a:xfrm>
            <a:off x="1331119" y="4779169"/>
            <a:ext cx="12965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350" i="1"/>
              <a:t>Human DNA</a:t>
            </a:r>
          </a:p>
        </p:txBody>
      </p:sp>
      <p:sp>
        <p:nvSpPr>
          <p:cNvPr id="20490" name="Text Box 16"/>
          <p:cNvSpPr txBox="1">
            <a:spLocks noChangeArrowheads="1"/>
          </p:cNvSpPr>
          <p:nvPr/>
        </p:nvSpPr>
        <p:spPr bwMode="auto">
          <a:xfrm>
            <a:off x="3383756" y="4779169"/>
            <a:ext cx="12965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350" i="1"/>
              <a:t>iSequencer</a:t>
            </a:r>
            <a:r>
              <a:rPr lang="en-US" altLang="en-US" sz="1350" b="1"/>
              <a:t>™</a:t>
            </a:r>
            <a:endParaRPr lang="en-AU" altLang="en-US" sz="1350" i="1"/>
          </a:p>
        </p:txBody>
      </p:sp>
      <p:sp>
        <p:nvSpPr>
          <p:cNvPr id="19466" name="Text Box 17"/>
          <p:cNvSpPr txBox="1">
            <a:spLocks noChangeArrowheads="1"/>
          </p:cNvSpPr>
          <p:nvPr/>
        </p:nvSpPr>
        <p:spPr bwMode="auto">
          <a:xfrm>
            <a:off x="6137674" y="4754998"/>
            <a:ext cx="12965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350" i="1" dirty="0"/>
              <a:t>46 complete haplotype chromosome sequences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95751" y="5723751"/>
            <a:ext cx="9914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T. </a:t>
            </a:r>
            <a:r>
              <a:rPr lang="en-US" sz="1350" dirty="0" err="1"/>
              <a:t>Seemann</a:t>
            </a:r>
            <a:endParaRPr lang="en-US" sz="1350" dirty="0"/>
          </a:p>
        </p:txBody>
      </p:sp>
      <p:pic>
        <p:nvPicPr>
          <p:cNvPr id="2050" name="Picture 2" descr="midg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245" y="3301377"/>
            <a:ext cx="1975650" cy="12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52796"/>
            <a:ext cx="2400300" cy="1653725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Bruijn</a:t>
            </a:r>
            <a:r>
              <a:rPr lang="en-US" dirty="0"/>
              <a:t> graph assemblers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Developed to deal with high-throughput highly accurate short-read data</a:t>
            </a:r>
          </a:p>
          <a:p>
            <a:r>
              <a:rPr lang="en-US" sz="2000" dirty="0"/>
              <a:t>Uses shotgun data (generally paired-end fragments of 300-500nt)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400" y="210753"/>
            <a:ext cx="4748964" cy="62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3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64" y="598714"/>
            <a:ext cx="6858000" cy="5299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5634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M. Schatz, Feb 2015 Course, JHU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38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53" y="508528"/>
            <a:ext cx="6858000" cy="52993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55634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M. Schatz, Feb 2015 Course, JHU</a:t>
            </a:r>
          </a:p>
        </p:txBody>
      </p:sp>
    </p:spTree>
    <p:extLst>
      <p:ext uri="{BB962C8B-B14F-4D97-AF65-F5344CB8AC3E}">
        <p14:creationId xmlns:p14="http://schemas.microsoft.com/office/powerpoint/2010/main" val="1788682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857" y="673160"/>
            <a:ext cx="6858000" cy="5299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5634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M. Schatz, Feb 2015 Course, JHU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7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57" y="658569"/>
            <a:ext cx="6858000" cy="5299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5634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M. Schatz, Feb 2015 Course, JHU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6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53" y="1200150"/>
            <a:ext cx="6858000" cy="52993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55634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M. Schatz, Feb 2015 Course, JHU</a:t>
            </a:r>
          </a:p>
        </p:txBody>
      </p:sp>
    </p:spTree>
    <p:extLst>
      <p:ext uri="{BB962C8B-B14F-4D97-AF65-F5344CB8AC3E}">
        <p14:creationId xmlns:p14="http://schemas.microsoft.com/office/powerpoint/2010/main" val="1347400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779319"/>
            <a:ext cx="6858000" cy="52993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55634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M. Schatz, Feb 2015 Course, JHU</a:t>
            </a:r>
          </a:p>
        </p:txBody>
      </p:sp>
    </p:spTree>
    <p:extLst>
      <p:ext uri="{BB962C8B-B14F-4D97-AF65-F5344CB8AC3E}">
        <p14:creationId xmlns:p14="http://schemas.microsoft.com/office/powerpoint/2010/main" val="549246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Bruijn graphs - concept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42" y="1913124"/>
            <a:ext cx="7719613" cy="42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18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sz="2200" dirty="0"/>
              <a:t>Now, you have a huge pile of </a:t>
            </a:r>
            <a:r>
              <a:rPr lang="en-US" sz="2200" dirty="0" err="1"/>
              <a:t>contigs</a:t>
            </a:r>
            <a:r>
              <a:rPr lang="en-US" sz="2200" dirty="0"/>
              <a:t> but you want to make them larger.   How?</a:t>
            </a:r>
          </a:p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sz="2200" dirty="0"/>
              <a:t>Add context!</a:t>
            </a:r>
          </a:p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sz="2200" dirty="0"/>
              <a:t>Link together contigs using </a:t>
            </a:r>
            <a:r>
              <a:rPr lang="en-US" sz="2200" b="1" i="1" dirty="0"/>
              <a:t>other</a:t>
            </a:r>
            <a:r>
              <a:rPr lang="en-US" sz="2200" dirty="0"/>
              <a:t> genomic information</a:t>
            </a:r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2000" dirty="0"/>
              <a:t>Infer contigs position on the genome relative to one another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24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Contigs via DNA Seq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4804613" y="2648789"/>
            <a:ext cx="3257045" cy="622975"/>
            <a:chOff x="6406150" y="2094056"/>
            <a:chExt cx="4342727" cy="830632"/>
          </a:xfrm>
        </p:grpSpPr>
        <p:sp>
          <p:nvSpPr>
            <p:cNvPr id="4" name="object 4"/>
            <p:cNvSpPr txBox="1"/>
            <p:nvPr/>
          </p:nvSpPr>
          <p:spPr>
            <a:xfrm>
              <a:off x="6406150" y="2094056"/>
              <a:ext cx="3624540" cy="24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z="1191" b="1" spc="-126" dirty="0">
                  <a:latin typeface="Arial"/>
                  <a:cs typeface="Arial"/>
                </a:rPr>
                <a:t>PacBio</a:t>
              </a:r>
              <a:r>
                <a:rPr lang="en-US" sz="1191" b="1" spc="-126" dirty="0">
                  <a:latin typeface="Arial"/>
                  <a:cs typeface="Arial"/>
                </a:rPr>
                <a:t>/ONP</a:t>
              </a:r>
              <a:r>
                <a:rPr sz="1191" b="1" spc="-126" dirty="0">
                  <a:latin typeface="Arial"/>
                  <a:cs typeface="Arial"/>
                </a:rPr>
                <a:t> </a:t>
              </a:r>
              <a:r>
                <a:rPr sz="1191" b="1" spc="-80" dirty="0">
                  <a:latin typeface="Arial"/>
                  <a:cs typeface="Arial"/>
                </a:rPr>
                <a:t>long-read </a:t>
              </a:r>
              <a:r>
                <a:rPr sz="1191" b="1" spc="-50" dirty="0">
                  <a:latin typeface="Arial"/>
                  <a:cs typeface="Arial"/>
                </a:rPr>
                <a:t>(10 </a:t>
              </a:r>
              <a:r>
                <a:rPr sz="1191" b="1" spc="-70" dirty="0">
                  <a:latin typeface="Arial"/>
                  <a:cs typeface="Arial"/>
                </a:rPr>
                <a:t>– </a:t>
              </a:r>
              <a:r>
                <a:rPr lang="en-US" sz="1191" b="1" spc="-59" dirty="0">
                  <a:latin typeface="Arial"/>
                  <a:cs typeface="Arial"/>
                </a:rPr>
                <a:t>15+</a:t>
              </a:r>
              <a:r>
                <a:rPr sz="1191" b="1" spc="-59" dirty="0">
                  <a:latin typeface="Arial"/>
                  <a:cs typeface="Arial"/>
                </a:rPr>
                <a:t> </a:t>
              </a:r>
              <a:r>
                <a:rPr sz="1191" b="1" spc="-93" dirty="0">
                  <a:latin typeface="Arial"/>
                  <a:cs typeface="Arial"/>
                </a:rPr>
                <a:t>kb</a:t>
              </a:r>
              <a:r>
                <a:rPr sz="1191" b="1" spc="-23" dirty="0">
                  <a:latin typeface="Arial"/>
                  <a:cs typeface="Arial"/>
                </a:rPr>
                <a:t> </a:t>
              </a:r>
              <a:r>
                <a:rPr sz="1191" b="1" spc="-83" dirty="0">
                  <a:latin typeface="Arial"/>
                  <a:cs typeface="Arial"/>
                </a:rPr>
                <a:t>reads)</a:t>
              </a:r>
              <a:endParaRPr sz="1191" dirty="0">
                <a:latin typeface="Arial"/>
                <a:cs typeface="Arial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8502994" y="2739516"/>
              <a:ext cx="2240616" cy="134471"/>
            </a:xfrm>
            <a:custGeom>
              <a:avLst/>
              <a:gdLst/>
              <a:ahLst/>
              <a:cxnLst/>
              <a:rect l="l" t="t" r="r" b="b"/>
              <a:pathLst>
                <a:path w="2539365" h="152400">
                  <a:moveTo>
                    <a:pt x="0" y="0"/>
                  </a:moveTo>
                  <a:lnTo>
                    <a:pt x="0" y="152399"/>
                  </a:lnTo>
                  <a:lnTo>
                    <a:pt x="2538983" y="152399"/>
                  </a:lnTo>
                  <a:lnTo>
                    <a:pt x="25389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47" name="object 47"/>
            <p:cNvSpPr/>
            <p:nvPr/>
          </p:nvSpPr>
          <p:spPr>
            <a:xfrm>
              <a:off x="8497615" y="2734138"/>
              <a:ext cx="2251262" cy="145676"/>
            </a:xfrm>
            <a:custGeom>
              <a:avLst/>
              <a:gdLst/>
              <a:ahLst/>
              <a:cxnLst/>
              <a:rect l="l" t="t" r="r" b="b"/>
              <a:pathLst>
                <a:path w="2551429" h="165100">
                  <a:moveTo>
                    <a:pt x="2551175" y="164591"/>
                  </a:moveTo>
                  <a:lnTo>
                    <a:pt x="2551175" y="0"/>
                  </a:lnTo>
                  <a:lnTo>
                    <a:pt x="0" y="0"/>
                  </a:lnTo>
                  <a:lnTo>
                    <a:pt x="0" y="164591"/>
                  </a:lnTo>
                  <a:lnTo>
                    <a:pt x="6095" y="164591"/>
                  </a:lnTo>
                  <a:lnTo>
                    <a:pt x="6095" y="13715"/>
                  </a:lnTo>
                  <a:lnTo>
                    <a:pt x="12191" y="6095"/>
                  </a:lnTo>
                  <a:lnTo>
                    <a:pt x="12191" y="13715"/>
                  </a:lnTo>
                  <a:lnTo>
                    <a:pt x="2538983" y="13715"/>
                  </a:lnTo>
                  <a:lnTo>
                    <a:pt x="2538983" y="6095"/>
                  </a:lnTo>
                  <a:lnTo>
                    <a:pt x="2545079" y="13715"/>
                  </a:lnTo>
                  <a:lnTo>
                    <a:pt x="2545079" y="164591"/>
                  </a:lnTo>
                  <a:lnTo>
                    <a:pt x="2551175" y="164591"/>
                  </a:lnTo>
                  <a:close/>
                </a:path>
                <a:path w="2551429" h="165100">
                  <a:moveTo>
                    <a:pt x="12191" y="13715"/>
                  </a:moveTo>
                  <a:lnTo>
                    <a:pt x="12191" y="6095"/>
                  </a:lnTo>
                  <a:lnTo>
                    <a:pt x="6095" y="13715"/>
                  </a:lnTo>
                  <a:lnTo>
                    <a:pt x="12191" y="13715"/>
                  </a:lnTo>
                  <a:close/>
                </a:path>
                <a:path w="2551429" h="165100">
                  <a:moveTo>
                    <a:pt x="12191" y="150875"/>
                  </a:moveTo>
                  <a:lnTo>
                    <a:pt x="12191" y="13715"/>
                  </a:lnTo>
                  <a:lnTo>
                    <a:pt x="6095" y="13715"/>
                  </a:lnTo>
                  <a:lnTo>
                    <a:pt x="6095" y="150875"/>
                  </a:lnTo>
                  <a:lnTo>
                    <a:pt x="12191" y="150875"/>
                  </a:lnTo>
                  <a:close/>
                </a:path>
                <a:path w="2551429" h="165100">
                  <a:moveTo>
                    <a:pt x="2545079" y="150875"/>
                  </a:moveTo>
                  <a:lnTo>
                    <a:pt x="6095" y="150875"/>
                  </a:lnTo>
                  <a:lnTo>
                    <a:pt x="12191" y="158495"/>
                  </a:lnTo>
                  <a:lnTo>
                    <a:pt x="12191" y="164591"/>
                  </a:lnTo>
                  <a:lnTo>
                    <a:pt x="2538983" y="164591"/>
                  </a:lnTo>
                  <a:lnTo>
                    <a:pt x="2538983" y="158495"/>
                  </a:lnTo>
                  <a:lnTo>
                    <a:pt x="2545079" y="150875"/>
                  </a:lnTo>
                  <a:close/>
                </a:path>
                <a:path w="2551429" h="165100">
                  <a:moveTo>
                    <a:pt x="12191" y="164591"/>
                  </a:moveTo>
                  <a:lnTo>
                    <a:pt x="12191" y="158495"/>
                  </a:lnTo>
                  <a:lnTo>
                    <a:pt x="6095" y="150875"/>
                  </a:lnTo>
                  <a:lnTo>
                    <a:pt x="6095" y="164591"/>
                  </a:lnTo>
                  <a:lnTo>
                    <a:pt x="12191" y="164591"/>
                  </a:lnTo>
                  <a:close/>
                </a:path>
                <a:path w="2551429" h="165100">
                  <a:moveTo>
                    <a:pt x="2545079" y="13715"/>
                  </a:moveTo>
                  <a:lnTo>
                    <a:pt x="2538983" y="6095"/>
                  </a:lnTo>
                  <a:lnTo>
                    <a:pt x="2538983" y="13715"/>
                  </a:lnTo>
                  <a:lnTo>
                    <a:pt x="2545079" y="13715"/>
                  </a:lnTo>
                  <a:close/>
                </a:path>
                <a:path w="2551429" h="165100">
                  <a:moveTo>
                    <a:pt x="2545079" y="150875"/>
                  </a:moveTo>
                  <a:lnTo>
                    <a:pt x="2545079" y="13715"/>
                  </a:lnTo>
                  <a:lnTo>
                    <a:pt x="2538983" y="13715"/>
                  </a:lnTo>
                  <a:lnTo>
                    <a:pt x="2538983" y="150875"/>
                  </a:lnTo>
                  <a:lnTo>
                    <a:pt x="2545079" y="150875"/>
                  </a:lnTo>
                  <a:close/>
                </a:path>
                <a:path w="2551429" h="165100">
                  <a:moveTo>
                    <a:pt x="2545079" y="164591"/>
                  </a:moveTo>
                  <a:lnTo>
                    <a:pt x="2545079" y="150875"/>
                  </a:lnTo>
                  <a:lnTo>
                    <a:pt x="2538983" y="158495"/>
                  </a:lnTo>
                  <a:lnTo>
                    <a:pt x="2538983" y="164591"/>
                  </a:lnTo>
                  <a:lnTo>
                    <a:pt x="2545079" y="164591"/>
                  </a:lnTo>
                  <a:close/>
                </a:path>
              </a:pathLst>
            </a:custGeom>
            <a:solidFill>
              <a:srgbClr val="40709B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48" name="object 48"/>
            <p:cNvSpPr/>
            <p:nvPr/>
          </p:nvSpPr>
          <p:spPr>
            <a:xfrm>
              <a:off x="8714114" y="2762378"/>
              <a:ext cx="819149" cy="76760"/>
            </a:xfrm>
            <a:custGeom>
              <a:avLst/>
              <a:gdLst/>
              <a:ahLst/>
              <a:cxnLst/>
              <a:rect l="l" t="t" r="r" b="b"/>
              <a:pathLst>
                <a:path w="928370" h="86995">
                  <a:moveTo>
                    <a:pt x="856487" y="57911"/>
                  </a:moveTo>
                  <a:lnTo>
                    <a:pt x="856487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856487" y="57911"/>
                  </a:lnTo>
                  <a:close/>
                </a:path>
                <a:path w="928370" h="86995">
                  <a:moveTo>
                    <a:pt x="928115" y="42671"/>
                  </a:moveTo>
                  <a:lnTo>
                    <a:pt x="842771" y="0"/>
                  </a:lnTo>
                  <a:lnTo>
                    <a:pt x="842771" y="28955"/>
                  </a:lnTo>
                  <a:lnTo>
                    <a:pt x="856487" y="28955"/>
                  </a:lnTo>
                  <a:lnTo>
                    <a:pt x="856487" y="79765"/>
                  </a:lnTo>
                  <a:lnTo>
                    <a:pt x="928115" y="42671"/>
                  </a:lnTo>
                  <a:close/>
                </a:path>
                <a:path w="928370" h="86995">
                  <a:moveTo>
                    <a:pt x="856487" y="79765"/>
                  </a:moveTo>
                  <a:lnTo>
                    <a:pt x="856487" y="57911"/>
                  </a:lnTo>
                  <a:lnTo>
                    <a:pt x="842771" y="57911"/>
                  </a:lnTo>
                  <a:lnTo>
                    <a:pt x="842771" y="86867"/>
                  </a:lnTo>
                  <a:lnTo>
                    <a:pt x="856487" y="797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6913041" y="2680348"/>
              <a:ext cx="1187325" cy="24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z="1191" spc="-56" dirty="0">
                  <a:latin typeface="Arial"/>
                  <a:cs typeface="Arial"/>
                </a:rPr>
                <a:t>10-1</a:t>
              </a:r>
              <a:r>
                <a:rPr lang="en-US" sz="1191" spc="-56" dirty="0">
                  <a:latin typeface="Arial"/>
                  <a:cs typeface="Arial"/>
                </a:rPr>
                <a:t>00</a:t>
              </a:r>
              <a:r>
                <a:rPr sz="1191" spc="-113" dirty="0">
                  <a:latin typeface="Arial"/>
                  <a:cs typeface="Arial"/>
                </a:rPr>
                <a:t> </a:t>
              </a:r>
              <a:r>
                <a:rPr sz="1191" spc="-50" dirty="0">
                  <a:latin typeface="Arial"/>
                  <a:cs typeface="Arial"/>
                </a:rPr>
                <a:t>kb</a:t>
              </a:r>
              <a:r>
                <a:rPr lang="en-US" sz="1191" spc="-50" dirty="0">
                  <a:latin typeface="Arial"/>
                  <a:cs typeface="Arial"/>
                </a:rPr>
                <a:t>+</a:t>
              </a:r>
              <a:endParaRPr sz="1191" dirty="0">
                <a:latin typeface="Arial"/>
                <a:cs typeface="Arial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704220" y="3466701"/>
            <a:ext cx="1148211" cy="183255"/>
            <a:chOff x="7605626" y="3184612"/>
            <a:chExt cx="1530948" cy="244340"/>
          </a:xfrm>
        </p:grpSpPr>
        <p:sp>
          <p:nvSpPr>
            <p:cNvPr id="5" name="object 5"/>
            <p:cNvSpPr/>
            <p:nvPr/>
          </p:nvSpPr>
          <p:spPr>
            <a:xfrm>
              <a:off x="8735628" y="3323791"/>
              <a:ext cx="160244" cy="0"/>
            </a:xfrm>
            <a:custGeom>
              <a:avLst/>
              <a:gdLst/>
              <a:ahLst/>
              <a:cxnLst/>
              <a:rect l="l" t="t" r="r" b="b"/>
              <a:pathLst>
                <a:path w="181610">
                  <a:moveTo>
                    <a:pt x="0" y="0"/>
                  </a:moveTo>
                  <a:lnTo>
                    <a:pt x="181355" y="0"/>
                  </a:lnTo>
                </a:path>
              </a:pathLst>
            </a:custGeom>
            <a:ln w="38099">
              <a:solidFill>
                <a:srgbClr val="5A9AD5"/>
              </a:solidFill>
            </a:ln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6" name="object 6"/>
            <p:cNvSpPr/>
            <p:nvPr/>
          </p:nvSpPr>
          <p:spPr>
            <a:xfrm>
              <a:off x="8492236" y="3323791"/>
              <a:ext cx="6724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0" y="0"/>
                  </a:moveTo>
                  <a:lnTo>
                    <a:pt x="7619" y="0"/>
                  </a:lnTo>
                </a:path>
              </a:pathLst>
            </a:custGeom>
            <a:ln w="38099">
              <a:solidFill>
                <a:srgbClr val="5A9AD5"/>
              </a:solidFill>
            </a:ln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7" name="object 7"/>
            <p:cNvSpPr/>
            <p:nvPr/>
          </p:nvSpPr>
          <p:spPr>
            <a:xfrm>
              <a:off x="8498960" y="3259917"/>
              <a:ext cx="237004" cy="121024"/>
            </a:xfrm>
            <a:custGeom>
              <a:avLst/>
              <a:gdLst/>
              <a:ahLst/>
              <a:cxnLst/>
              <a:rect l="l" t="t" r="r" b="b"/>
              <a:pathLst>
                <a:path w="268604" h="137160">
                  <a:moveTo>
                    <a:pt x="0" y="0"/>
                  </a:moveTo>
                  <a:lnTo>
                    <a:pt x="0" y="137159"/>
                  </a:lnTo>
                  <a:lnTo>
                    <a:pt x="268223" y="137159"/>
                  </a:lnTo>
                  <a:lnTo>
                    <a:pt x="268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8" name="object 8"/>
            <p:cNvSpPr/>
            <p:nvPr/>
          </p:nvSpPr>
          <p:spPr>
            <a:xfrm>
              <a:off x="8493581" y="3254539"/>
              <a:ext cx="247650" cy="133350"/>
            </a:xfrm>
            <a:custGeom>
              <a:avLst/>
              <a:gdLst/>
              <a:ahLst/>
              <a:cxnLst/>
              <a:rect l="l" t="t" r="r" b="b"/>
              <a:pathLst>
                <a:path w="280670" h="151129">
                  <a:moveTo>
                    <a:pt x="280415" y="150875"/>
                  </a:moveTo>
                  <a:lnTo>
                    <a:pt x="280415" y="0"/>
                  </a:lnTo>
                  <a:lnTo>
                    <a:pt x="0" y="0"/>
                  </a:lnTo>
                  <a:lnTo>
                    <a:pt x="0" y="150875"/>
                  </a:lnTo>
                  <a:lnTo>
                    <a:pt x="6095" y="150875"/>
                  </a:lnTo>
                  <a:lnTo>
                    <a:pt x="6095" y="12191"/>
                  </a:lnTo>
                  <a:lnTo>
                    <a:pt x="13715" y="6095"/>
                  </a:lnTo>
                  <a:lnTo>
                    <a:pt x="13715" y="12191"/>
                  </a:lnTo>
                  <a:lnTo>
                    <a:pt x="268223" y="12191"/>
                  </a:lnTo>
                  <a:lnTo>
                    <a:pt x="268223" y="6095"/>
                  </a:lnTo>
                  <a:lnTo>
                    <a:pt x="274319" y="12191"/>
                  </a:lnTo>
                  <a:lnTo>
                    <a:pt x="274319" y="150875"/>
                  </a:lnTo>
                  <a:lnTo>
                    <a:pt x="280415" y="150875"/>
                  </a:lnTo>
                  <a:close/>
                </a:path>
                <a:path w="280670" h="151129">
                  <a:moveTo>
                    <a:pt x="13715" y="12191"/>
                  </a:moveTo>
                  <a:lnTo>
                    <a:pt x="13715" y="6095"/>
                  </a:lnTo>
                  <a:lnTo>
                    <a:pt x="6095" y="12191"/>
                  </a:lnTo>
                  <a:lnTo>
                    <a:pt x="13715" y="12191"/>
                  </a:lnTo>
                  <a:close/>
                </a:path>
                <a:path w="280670" h="151129">
                  <a:moveTo>
                    <a:pt x="13715" y="137159"/>
                  </a:moveTo>
                  <a:lnTo>
                    <a:pt x="13715" y="12191"/>
                  </a:lnTo>
                  <a:lnTo>
                    <a:pt x="6095" y="12191"/>
                  </a:lnTo>
                  <a:lnTo>
                    <a:pt x="6095" y="137159"/>
                  </a:lnTo>
                  <a:lnTo>
                    <a:pt x="13715" y="137159"/>
                  </a:lnTo>
                  <a:close/>
                </a:path>
                <a:path w="280670" h="151129">
                  <a:moveTo>
                    <a:pt x="274319" y="137159"/>
                  </a:moveTo>
                  <a:lnTo>
                    <a:pt x="6095" y="137159"/>
                  </a:lnTo>
                  <a:lnTo>
                    <a:pt x="13715" y="143255"/>
                  </a:lnTo>
                  <a:lnTo>
                    <a:pt x="13715" y="150875"/>
                  </a:lnTo>
                  <a:lnTo>
                    <a:pt x="268223" y="150875"/>
                  </a:lnTo>
                  <a:lnTo>
                    <a:pt x="268223" y="143255"/>
                  </a:lnTo>
                  <a:lnTo>
                    <a:pt x="274319" y="137159"/>
                  </a:lnTo>
                  <a:close/>
                </a:path>
                <a:path w="280670" h="151129">
                  <a:moveTo>
                    <a:pt x="13715" y="150875"/>
                  </a:moveTo>
                  <a:lnTo>
                    <a:pt x="13715" y="143255"/>
                  </a:lnTo>
                  <a:lnTo>
                    <a:pt x="6095" y="137159"/>
                  </a:lnTo>
                  <a:lnTo>
                    <a:pt x="6095" y="150875"/>
                  </a:lnTo>
                  <a:lnTo>
                    <a:pt x="13715" y="150875"/>
                  </a:lnTo>
                  <a:close/>
                </a:path>
                <a:path w="280670" h="151129">
                  <a:moveTo>
                    <a:pt x="274319" y="12191"/>
                  </a:moveTo>
                  <a:lnTo>
                    <a:pt x="268223" y="6095"/>
                  </a:lnTo>
                  <a:lnTo>
                    <a:pt x="268223" y="12191"/>
                  </a:lnTo>
                  <a:lnTo>
                    <a:pt x="274319" y="12191"/>
                  </a:lnTo>
                  <a:close/>
                </a:path>
                <a:path w="280670" h="151129">
                  <a:moveTo>
                    <a:pt x="274319" y="137159"/>
                  </a:moveTo>
                  <a:lnTo>
                    <a:pt x="274319" y="12191"/>
                  </a:lnTo>
                  <a:lnTo>
                    <a:pt x="268223" y="12191"/>
                  </a:lnTo>
                  <a:lnTo>
                    <a:pt x="268223" y="137159"/>
                  </a:lnTo>
                  <a:lnTo>
                    <a:pt x="274319" y="137159"/>
                  </a:lnTo>
                  <a:close/>
                </a:path>
                <a:path w="280670" h="151129">
                  <a:moveTo>
                    <a:pt x="274319" y="150875"/>
                  </a:moveTo>
                  <a:lnTo>
                    <a:pt x="274319" y="137159"/>
                  </a:lnTo>
                  <a:lnTo>
                    <a:pt x="268223" y="143255"/>
                  </a:lnTo>
                  <a:lnTo>
                    <a:pt x="268223" y="150875"/>
                  </a:lnTo>
                  <a:lnTo>
                    <a:pt x="274319" y="150875"/>
                  </a:lnTo>
                  <a:close/>
                </a:path>
              </a:pathLst>
            </a:custGeom>
            <a:solidFill>
              <a:srgbClr val="40709B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9" name="object 9"/>
            <p:cNvSpPr/>
            <p:nvPr/>
          </p:nvSpPr>
          <p:spPr>
            <a:xfrm>
              <a:off x="8895648" y="3259917"/>
              <a:ext cx="235324" cy="121024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10" name="object 10"/>
            <p:cNvSpPr/>
            <p:nvPr/>
          </p:nvSpPr>
          <p:spPr>
            <a:xfrm>
              <a:off x="8888924" y="3254539"/>
              <a:ext cx="247650" cy="133350"/>
            </a:xfrm>
            <a:custGeom>
              <a:avLst/>
              <a:gdLst/>
              <a:ahLst/>
              <a:cxnLst/>
              <a:rect l="l" t="t" r="r" b="b"/>
              <a:pathLst>
                <a:path w="280670" h="151129">
                  <a:moveTo>
                    <a:pt x="280415" y="150875"/>
                  </a:moveTo>
                  <a:lnTo>
                    <a:pt x="280415" y="0"/>
                  </a:lnTo>
                  <a:lnTo>
                    <a:pt x="0" y="0"/>
                  </a:lnTo>
                  <a:lnTo>
                    <a:pt x="0" y="150875"/>
                  </a:lnTo>
                  <a:lnTo>
                    <a:pt x="7619" y="150875"/>
                  </a:lnTo>
                  <a:lnTo>
                    <a:pt x="7619" y="12191"/>
                  </a:lnTo>
                  <a:lnTo>
                    <a:pt x="13715" y="6095"/>
                  </a:lnTo>
                  <a:lnTo>
                    <a:pt x="13715" y="12191"/>
                  </a:lnTo>
                  <a:lnTo>
                    <a:pt x="268223" y="12191"/>
                  </a:lnTo>
                  <a:lnTo>
                    <a:pt x="268223" y="6095"/>
                  </a:lnTo>
                  <a:lnTo>
                    <a:pt x="274319" y="12191"/>
                  </a:lnTo>
                  <a:lnTo>
                    <a:pt x="274319" y="150875"/>
                  </a:lnTo>
                  <a:lnTo>
                    <a:pt x="280415" y="150875"/>
                  </a:lnTo>
                  <a:close/>
                </a:path>
                <a:path w="280670" h="151129">
                  <a:moveTo>
                    <a:pt x="13715" y="12191"/>
                  </a:moveTo>
                  <a:lnTo>
                    <a:pt x="13715" y="6095"/>
                  </a:lnTo>
                  <a:lnTo>
                    <a:pt x="7619" y="12191"/>
                  </a:lnTo>
                  <a:lnTo>
                    <a:pt x="13715" y="12191"/>
                  </a:lnTo>
                  <a:close/>
                </a:path>
                <a:path w="280670" h="151129">
                  <a:moveTo>
                    <a:pt x="13715" y="137159"/>
                  </a:moveTo>
                  <a:lnTo>
                    <a:pt x="13715" y="12191"/>
                  </a:lnTo>
                  <a:lnTo>
                    <a:pt x="7619" y="12191"/>
                  </a:lnTo>
                  <a:lnTo>
                    <a:pt x="7619" y="137159"/>
                  </a:lnTo>
                  <a:lnTo>
                    <a:pt x="13715" y="137159"/>
                  </a:lnTo>
                  <a:close/>
                </a:path>
                <a:path w="280670" h="151129">
                  <a:moveTo>
                    <a:pt x="274319" y="137159"/>
                  </a:moveTo>
                  <a:lnTo>
                    <a:pt x="7619" y="137159"/>
                  </a:lnTo>
                  <a:lnTo>
                    <a:pt x="13715" y="143255"/>
                  </a:lnTo>
                  <a:lnTo>
                    <a:pt x="13715" y="150875"/>
                  </a:lnTo>
                  <a:lnTo>
                    <a:pt x="268223" y="150875"/>
                  </a:lnTo>
                  <a:lnTo>
                    <a:pt x="268223" y="143255"/>
                  </a:lnTo>
                  <a:lnTo>
                    <a:pt x="274319" y="137159"/>
                  </a:lnTo>
                  <a:close/>
                </a:path>
                <a:path w="280670" h="151129">
                  <a:moveTo>
                    <a:pt x="13715" y="150875"/>
                  </a:moveTo>
                  <a:lnTo>
                    <a:pt x="13715" y="143255"/>
                  </a:lnTo>
                  <a:lnTo>
                    <a:pt x="7619" y="137159"/>
                  </a:lnTo>
                  <a:lnTo>
                    <a:pt x="7619" y="150875"/>
                  </a:lnTo>
                  <a:lnTo>
                    <a:pt x="13715" y="150875"/>
                  </a:lnTo>
                  <a:close/>
                </a:path>
                <a:path w="280670" h="151129">
                  <a:moveTo>
                    <a:pt x="274319" y="12191"/>
                  </a:moveTo>
                  <a:lnTo>
                    <a:pt x="268223" y="6095"/>
                  </a:lnTo>
                  <a:lnTo>
                    <a:pt x="268223" y="12191"/>
                  </a:lnTo>
                  <a:lnTo>
                    <a:pt x="274319" y="12191"/>
                  </a:lnTo>
                  <a:close/>
                </a:path>
                <a:path w="280670" h="151129">
                  <a:moveTo>
                    <a:pt x="274319" y="137159"/>
                  </a:moveTo>
                  <a:lnTo>
                    <a:pt x="274319" y="12191"/>
                  </a:lnTo>
                  <a:lnTo>
                    <a:pt x="268223" y="12191"/>
                  </a:lnTo>
                  <a:lnTo>
                    <a:pt x="268223" y="137159"/>
                  </a:lnTo>
                  <a:lnTo>
                    <a:pt x="274319" y="137159"/>
                  </a:lnTo>
                  <a:close/>
                </a:path>
                <a:path w="280670" h="151129">
                  <a:moveTo>
                    <a:pt x="274319" y="150875"/>
                  </a:moveTo>
                  <a:lnTo>
                    <a:pt x="274319" y="137159"/>
                  </a:lnTo>
                  <a:lnTo>
                    <a:pt x="268223" y="143255"/>
                  </a:lnTo>
                  <a:lnTo>
                    <a:pt x="268223" y="150875"/>
                  </a:lnTo>
                  <a:lnTo>
                    <a:pt x="274319" y="150875"/>
                  </a:lnTo>
                  <a:close/>
                </a:path>
              </a:pathLst>
            </a:custGeom>
            <a:solidFill>
              <a:srgbClr val="40709B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25" name="object 25"/>
            <p:cNvSpPr/>
            <p:nvPr/>
          </p:nvSpPr>
          <p:spPr>
            <a:xfrm>
              <a:off x="8931956" y="3282778"/>
              <a:ext cx="163046" cy="7564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85343" y="28955"/>
                  </a:moveTo>
                  <a:lnTo>
                    <a:pt x="85343" y="0"/>
                  </a:lnTo>
                  <a:lnTo>
                    <a:pt x="0" y="42671"/>
                  </a:lnTo>
                  <a:lnTo>
                    <a:pt x="71627" y="78485"/>
                  </a:lnTo>
                  <a:lnTo>
                    <a:pt x="71627" y="28955"/>
                  </a:lnTo>
                  <a:lnTo>
                    <a:pt x="85343" y="28955"/>
                  </a:lnTo>
                  <a:close/>
                </a:path>
                <a:path w="184785" h="85725">
                  <a:moveTo>
                    <a:pt x="184403" y="57911"/>
                  </a:moveTo>
                  <a:lnTo>
                    <a:pt x="184403" y="28955"/>
                  </a:lnTo>
                  <a:lnTo>
                    <a:pt x="71627" y="28955"/>
                  </a:lnTo>
                  <a:lnTo>
                    <a:pt x="71627" y="57911"/>
                  </a:lnTo>
                  <a:lnTo>
                    <a:pt x="184403" y="57911"/>
                  </a:lnTo>
                  <a:close/>
                </a:path>
                <a:path w="184785" h="85725">
                  <a:moveTo>
                    <a:pt x="85343" y="85343"/>
                  </a:moveTo>
                  <a:lnTo>
                    <a:pt x="85343" y="57911"/>
                  </a:lnTo>
                  <a:lnTo>
                    <a:pt x="71627" y="57911"/>
                  </a:lnTo>
                  <a:lnTo>
                    <a:pt x="71627" y="78485"/>
                  </a:lnTo>
                  <a:lnTo>
                    <a:pt x="85343" y="85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28" name="object 28"/>
            <p:cNvSpPr/>
            <p:nvPr/>
          </p:nvSpPr>
          <p:spPr>
            <a:xfrm>
              <a:off x="8536612" y="3282778"/>
              <a:ext cx="163046" cy="7564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112775" y="57911"/>
                  </a:moveTo>
                  <a:lnTo>
                    <a:pt x="112775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112775" y="57911"/>
                  </a:lnTo>
                  <a:close/>
                </a:path>
                <a:path w="184785" h="85725">
                  <a:moveTo>
                    <a:pt x="184403" y="42671"/>
                  </a:moveTo>
                  <a:lnTo>
                    <a:pt x="97535" y="0"/>
                  </a:lnTo>
                  <a:lnTo>
                    <a:pt x="97535" y="28955"/>
                  </a:lnTo>
                  <a:lnTo>
                    <a:pt x="112775" y="28955"/>
                  </a:lnTo>
                  <a:lnTo>
                    <a:pt x="112775" y="77857"/>
                  </a:lnTo>
                  <a:lnTo>
                    <a:pt x="184403" y="42671"/>
                  </a:lnTo>
                  <a:close/>
                </a:path>
                <a:path w="184785" h="85725">
                  <a:moveTo>
                    <a:pt x="112775" y="77857"/>
                  </a:moveTo>
                  <a:lnTo>
                    <a:pt x="112775" y="57911"/>
                  </a:lnTo>
                  <a:lnTo>
                    <a:pt x="97535" y="57911"/>
                  </a:lnTo>
                  <a:lnTo>
                    <a:pt x="97535" y="85343"/>
                  </a:lnTo>
                  <a:lnTo>
                    <a:pt x="112775" y="77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7605626" y="3184612"/>
              <a:ext cx="680757" cy="24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z="1191" spc="-33" dirty="0">
                  <a:latin typeface="Arial"/>
                  <a:cs typeface="Arial"/>
                </a:rPr>
                <a:t>I</a:t>
              </a:r>
              <a:r>
                <a:rPr sz="1191" dirty="0">
                  <a:latin typeface="Arial"/>
                  <a:cs typeface="Arial"/>
                </a:rPr>
                <a:t>ll</a:t>
              </a:r>
              <a:r>
                <a:rPr sz="1191" spc="-40" dirty="0">
                  <a:latin typeface="Arial"/>
                  <a:cs typeface="Arial"/>
                </a:rPr>
                <a:t>u</a:t>
              </a:r>
              <a:r>
                <a:rPr sz="1191" spc="-43" dirty="0">
                  <a:latin typeface="Arial"/>
                  <a:cs typeface="Arial"/>
                </a:rPr>
                <a:t>m</a:t>
              </a:r>
              <a:r>
                <a:rPr sz="1191" dirty="0">
                  <a:latin typeface="Arial"/>
                  <a:cs typeface="Arial"/>
                </a:rPr>
                <a:t>i</a:t>
              </a:r>
              <a:r>
                <a:rPr sz="1191" spc="-40" dirty="0">
                  <a:latin typeface="Arial"/>
                  <a:cs typeface="Arial"/>
                </a:rPr>
                <a:t>n</a:t>
              </a:r>
              <a:r>
                <a:rPr sz="1191" spc="-93" dirty="0">
                  <a:latin typeface="Arial"/>
                  <a:cs typeface="Arial"/>
                </a:rPr>
                <a:t>a</a:t>
              </a:r>
              <a:endParaRPr sz="1191" dirty="0">
                <a:latin typeface="Arial"/>
                <a:cs typeface="Arial"/>
              </a:endParaRPr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667121" y="2648788"/>
            <a:ext cx="3098768" cy="18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sz="1191" b="1" spc="-59" dirty="0">
                <a:latin typeface="Arial"/>
                <a:cs typeface="Arial"/>
              </a:rPr>
              <a:t>Illumina </a:t>
            </a:r>
            <a:r>
              <a:rPr sz="1191" b="1" spc="-106" dirty="0">
                <a:latin typeface="Arial"/>
                <a:cs typeface="Arial"/>
              </a:rPr>
              <a:t>sequencing </a:t>
            </a:r>
            <a:r>
              <a:rPr sz="1191" b="1" spc="-53" dirty="0">
                <a:latin typeface="Arial"/>
                <a:cs typeface="Arial"/>
              </a:rPr>
              <a:t>(100 </a:t>
            </a:r>
            <a:r>
              <a:rPr sz="1191" b="1" spc="-43" dirty="0">
                <a:latin typeface="Arial"/>
                <a:cs typeface="Arial"/>
              </a:rPr>
              <a:t>to </a:t>
            </a:r>
            <a:r>
              <a:rPr sz="1191" b="1" spc="-59" dirty="0">
                <a:latin typeface="Arial"/>
                <a:cs typeface="Arial"/>
              </a:rPr>
              <a:t>300 </a:t>
            </a:r>
            <a:r>
              <a:rPr sz="1191" b="1" spc="-89" dirty="0">
                <a:latin typeface="Arial"/>
                <a:cs typeface="Arial"/>
              </a:rPr>
              <a:t>bp</a:t>
            </a:r>
            <a:r>
              <a:rPr sz="1191" b="1" spc="-126" dirty="0">
                <a:latin typeface="Arial"/>
                <a:cs typeface="Arial"/>
              </a:rPr>
              <a:t> </a:t>
            </a:r>
            <a:r>
              <a:rPr sz="1191" b="1" spc="-83" dirty="0">
                <a:latin typeface="Arial"/>
                <a:cs typeface="Arial"/>
              </a:rPr>
              <a:t>reads)</a:t>
            </a:r>
            <a:endParaRPr sz="1191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4256" y="2998766"/>
            <a:ext cx="1244944" cy="18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sz="1191" spc="-59" dirty="0">
                <a:latin typeface="Arial"/>
                <a:cs typeface="Arial"/>
              </a:rPr>
              <a:t>Paired-end</a:t>
            </a:r>
            <a:r>
              <a:rPr sz="1191" spc="-96" dirty="0">
                <a:latin typeface="Arial"/>
                <a:cs typeface="Arial"/>
              </a:rPr>
              <a:t> </a:t>
            </a:r>
            <a:r>
              <a:rPr sz="1191" spc="-66" dirty="0">
                <a:latin typeface="Arial"/>
                <a:cs typeface="Arial"/>
              </a:rPr>
              <a:t>reads</a:t>
            </a:r>
            <a:endParaRPr sz="1191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66939" y="3410353"/>
            <a:ext cx="1161914" cy="18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sz="1191" spc="-26" dirty="0">
                <a:latin typeface="Arial"/>
                <a:cs typeface="Arial"/>
              </a:rPr>
              <a:t>Mate </a:t>
            </a:r>
            <a:r>
              <a:rPr sz="1191" spc="-30" dirty="0">
                <a:latin typeface="Arial"/>
                <a:cs typeface="Arial"/>
              </a:rPr>
              <a:t>pair</a:t>
            </a:r>
            <a:r>
              <a:rPr sz="1191" spc="-135" dirty="0">
                <a:latin typeface="Arial"/>
                <a:cs typeface="Arial"/>
              </a:rPr>
              <a:t> </a:t>
            </a:r>
            <a:r>
              <a:rPr sz="1191" spc="-66" dirty="0">
                <a:latin typeface="Arial"/>
                <a:cs typeface="Arial"/>
              </a:rPr>
              <a:t>reads</a:t>
            </a:r>
            <a:endParaRPr sz="1191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70619" y="3558027"/>
            <a:ext cx="1180200" cy="0"/>
          </a:xfrm>
          <a:custGeom>
            <a:avLst/>
            <a:gdLst/>
            <a:ahLst/>
            <a:cxnLst/>
            <a:rect l="l" t="t" r="r" b="b"/>
            <a:pathLst>
              <a:path w="1516379">
                <a:moveTo>
                  <a:pt x="0" y="0"/>
                </a:moveTo>
                <a:lnTo>
                  <a:pt x="1516379" y="0"/>
                </a:lnTo>
              </a:path>
            </a:pathLst>
          </a:custGeom>
          <a:ln w="47243">
            <a:solidFill>
              <a:srgbClr val="5A9AD5"/>
            </a:solidFill>
          </a:ln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19" name="object 19"/>
          <p:cNvSpPr/>
          <p:nvPr/>
        </p:nvSpPr>
        <p:spPr>
          <a:xfrm>
            <a:off x="2857115" y="3558027"/>
            <a:ext cx="5931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19" y="0"/>
                </a:lnTo>
              </a:path>
            </a:pathLst>
          </a:custGeom>
          <a:ln w="47243">
            <a:solidFill>
              <a:srgbClr val="5A9AD5"/>
            </a:solidFill>
          </a:ln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20" name="object 20"/>
          <p:cNvSpPr/>
          <p:nvPr/>
        </p:nvSpPr>
        <p:spPr>
          <a:xfrm>
            <a:off x="2863045" y="3496941"/>
            <a:ext cx="207574" cy="108234"/>
          </a:xfrm>
          <a:custGeom>
            <a:avLst/>
            <a:gdLst/>
            <a:ahLst/>
            <a:cxnLst/>
            <a:rect l="l" t="t" r="r" b="b"/>
            <a:pathLst>
              <a:path w="266700" h="139064">
                <a:moveTo>
                  <a:pt x="0" y="0"/>
                </a:moveTo>
                <a:lnTo>
                  <a:pt x="0" y="138683"/>
                </a:lnTo>
                <a:lnTo>
                  <a:pt x="266699" y="138683"/>
                </a:lnTo>
                <a:lnTo>
                  <a:pt x="2666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21" name="object 21"/>
          <p:cNvSpPr/>
          <p:nvPr/>
        </p:nvSpPr>
        <p:spPr>
          <a:xfrm>
            <a:off x="2858301" y="3492198"/>
            <a:ext cx="218446" cy="117625"/>
          </a:xfrm>
          <a:custGeom>
            <a:avLst/>
            <a:gdLst/>
            <a:ahLst/>
            <a:cxnLst/>
            <a:rect l="l" t="t" r="r" b="b"/>
            <a:pathLst>
              <a:path w="280670" h="151129">
                <a:moveTo>
                  <a:pt x="280415" y="150875"/>
                </a:moveTo>
                <a:lnTo>
                  <a:pt x="280415" y="0"/>
                </a:lnTo>
                <a:lnTo>
                  <a:pt x="0" y="0"/>
                </a:lnTo>
                <a:lnTo>
                  <a:pt x="0" y="150875"/>
                </a:lnTo>
                <a:lnTo>
                  <a:pt x="6095" y="150875"/>
                </a:lnTo>
                <a:lnTo>
                  <a:pt x="6095" y="13715"/>
                </a:lnTo>
                <a:lnTo>
                  <a:pt x="12191" y="6095"/>
                </a:lnTo>
                <a:lnTo>
                  <a:pt x="12191" y="13715"/>
                </a:lnTo>
                <a:lnTo>
                  <a:pt x="266699" y="13715"/>
                </a:lnTo>
                <a:lnTo>
                  <a:pt x="266699" y="6095"/>
                </a:lnTo>
                <a:lnTo>
                  <a:pt x="272795" y="13715"/>
                </a:lnTo>
                <a:lnTo>
                  <a:pt x="272795" y="150875"/>
                </a:lnTo>
                <a:lnTo>
                  <a:pt x="280415" y="150875"/>
                </a:lnTo>
                <a:close/>
              </a:path>
              <a:path w="280670" h="151129">
                <a:moveTo>
                  <a:pt x="12191" y="13715"/>
                </a:moveTo>
                <a:lnTo>
                  <a:pt x="12191" y="6095"/>
                </a:lnTo>
                <a:lnTo>
                  <a:pt x="6095" y="13715"/>
                </a:lnTo>
                <a:lnTo>
                  <a:pt x="12191" y="13715"/>
                </a:lnTo>
                <a:close/>
              </a:path>
              <a:path w="280670" h="151129">
                <a:moveTo>
                  <a:pt x="12191" y="137159"/>
                </a:moveTo>
                <a:lnTo>
                  <a:pt x="12191" y="13715"/>
                </a:lnTo>
                <a:lnTo>
                  <a:pt x="6095" y="13715"/>
                </a:lnTo>
                <a:lnTo>
                  <a:pt x="6095" y="137159"/>
                </a:lnTo>
                <a:lnTo>
                  <a:pt x="12191" y="137159"/>
                </a:lnTo>
                <a:close/>
              </a:path>
              <a:path w="280670" h="151129">
                <a:moveTo>
                  <a:pt x="272795" y="137159"/>
                </a:moveTo>
                <a:lnTo>
                  <a:pt x="6095" y="137159"/>
                </a:lnTo>
                <a:lnTo>
                  <a:pt x="12191" y="144779"/>
                </a:lnTo>
                <a:lnTo>
                  <a:pt x="12191" y="150875"/>
                </a:lnTo>
                <a:lnTo>
                  <a:pt x="266699" y="150875"/>
                </a:lnTo>
                <a:lnTo>
                  <a:pt x="266699" y="144779"/>
                </a:lnTo>
                <a:lnTo>
                  <a:pt x="272795" y="137159"/>
                </a:lnTo>
                <a:close/>
              </a:path>
              <a:path w="280670" h="151129">
                <a:moveTo>
                  <a:pt x="12191" y="150875"/>
                </a:moveTo>
                <a:lnTo>
                  <a:pt x="12191" y="144779"/>
                </a:lnTo>
                <a:lnTo>
                  <a:pt x="6095" y="137159"/>
                </a:lnTo>
                <a:lnTo>
                  <a:pt x="6095" y="150875"/>
                </a:lnTo>
                <a:lnTo>
                  <a:pt x="12191" y="150875"/>
                </a:lnTo>
                <a:close/>
              </a:path>
              <a:path w="280670" h="151129">
                <a:moveTo>
                  <a:pt x="272795" y="13715"/>
                </a:moveTo>
                <a:lnTo>
                  <a:pt x="266699" y="6095"/>
                </a:lnTo>
                <a:lnTo>
                  <a:pt x="266699" y="13715"/>
                </a:lnTo>
                <a:lnTo>
                  <a:pt x="272795" y="13715"/>
                </a:lnTo>
                <a:close/>
              </a:path>
              <a:path w="280670" h="151129">
                <a:moveTo>
                  <a:pt x="272795" y="137159"/>
                </a:moveTo>
                <a:lnTo>
                  <a:pt x="272795" y="13715"/>
                </a:lnTo>
                <a:lnTo>
                  <a:pt x="266699" y="13715"/>
                </a:lnTo>
                <a:lnTo>
                  <a:pt x="266699" y="137159"/>
                </a:lnTo>
                <a:lnTo>
                  <a:pt x="272795" y="137159"/>
                </a:lnTo>
                <a:close/>
              </a:path>
              <a:path w="280670" h="151129">
                <a:moveTo>
                  <a:pt x="272795" y="150875"/>
                </a:moveTo>
                <a:lnTo>
                  <a:pt x="272795" y="137159"/>
                </a:lnTo>
                <a:lnTo>
                  <a:pt x="266699" y="144779"/>
                </a:lnTo>
                <a:lnTo>
                  <a:pt x="266699" y="150875"/>
                </a:lnTo>
                <a:lnTo>
                  <a:pt x="272795" y="150875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22" name="object 22"/>
          <p:cNvSpPr/>
          <p:nvPr/>
        </p:nvSpPr>
        <p:spPr>
          <a:xfrm>
            <a:off x="4250819" y="3507617"/>
            <a:ext cx="209055" cy="108234"/>
          </a:xfrm>
          <a:custGeom>
            <a:avLst/>
            <a:gdLst/>
            <a:ahLst/>
            <a:cxnLst/>
            <a:rect l="l" t="t" r="r" b="b"/>
            <a:pathLst>
              <a:path w="268604" h="139064">
                <a:moveTo>
                  <a:pt x="0" y="0"/>
                </a:moveTo>
                <a:lnTo>
                  <a:pt x="0" y="138683"/>
                </a:lnTo>
                <a:lnTo>
                  <a:pt x="268223" y="138683"/>
                </a:lnTo>
                <a:lnTo>
                  <a:pt x="2682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23" name="object 23"/>
          <p:cNvSpPr/>
          <p:nvPr/>
        </p:nvSpPr>
        <p:spPr>
          <a:xfrm>
            <a:off x="4246074" y="3502872"/>
            <a:ext cx="218446" cy="117625"/>
          </a:xfrm>
          <a:custGeom>
            <a:avLst/>
            <a:gdLst/>
            <a:ahLst/>
            <a:cxnLst/>
            <a:rect l="l" t="t" r="r" b="b"/>
            <a:pathLst>
              <a:path w="280670" h="151129">
                <a:moveTo>
                  <a:pt x="280415" y="150875"/>
                </a:moveTo>
                <a:lnTo>
                  <a:pt x="280415" y="0"/>
                </a:lnTo>
                <a:lnTo>
                  <a:pt x="0" y="0"/>
                </a:lnTo>
                <a:lnTo>
                  <a:pt x="0" y="150875"/>
                </a:lnTo>
                <a:lnTo>
                  <a:pt x="6095" y="150875"/>
                </a:lnTo>
                <a:lnTo>
                  <a:pt x="6095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266699" y="12191"/>
                </a:lnTo>
                <a:lnTo>
                  <a:pt x="266699" y="6095"/>
                </a:lnTo>
                <a:lnTo>
                  <a:pt x="274319" y="12191"/>
                </a:lnTo>
                <a:lnTo>
                  <a:pt x="274319" y="150875"/>
                </a:lnTo>
                <a:lnTo>
                  <a:pt x="280415" y="150875"/>
                </a:lnTo>
                <a:close/>
              </a:path>
              <a:path w="280670" h="151129">
                <a:moveTo>
                  <a:pt x="13715" y="12191"/>
                </a:moveTo>
                <a:lnTo>
                  <a:pt x="13715" y="6095"/>
                </a:lnTo>
                <a:lnTo>
                  <a:pt x="6095" y="12191"/>
                </a:lnTo>
                <a:lnTo>
                  <a:pt x="13715" y="12191"/>
                </a:lnTo>
                <a:close/>
              </a:path>
              <a:path w="280670" h="151129">
                <a:moveTo>
                  <a:pt x="13715" y="137159"/>
                </a:moveTo>
                <a:lnTo>
                  <a:pt x="13715" y="12191"/>
                </a:lnTo>
                <a:lnTo>
                  <a:pt x="6095" y="12191"/>
                </a:lnTo>
                <a:lnTo>
                  <a:pt x="6095" y="137159"/>
                </a:lnTo>
                <a:lnTo>
                  <a:pt x="13715" y="137159"/>
                </a:lnTo>
                <a:close/>
              </a:path>
              <a:path w="280670" h="151129">
                <a:moveTo>
                  <a:pt x="274319" y="137159"/>
                </a:moveTo>
                <a:lnTo>
                  <a:pt x="6095" y="137159"/>
                </a:lnTo>
                <a:lnTo>
                  <a:pt x="13715" y="144779"/>
                </a:lnTo>
                <a:lnTo>
                  <a:pt x="13715" y="150875"/>
                </a:lnTo>
                <a:lnTo>
                  <a:pt x="266699" y="150875"/>
                </a:lnTo>
                <a:lnTo>
                  <a:pt x="266699" y="144779"/>
                </a:lnTo>
                <a:lnTo>
                  <a:pt x="274319" y="137159"/>
                </a:lnTo>
                <a:close/>
              </a:path>
              <a:path w="280670" h="151129">
                <a:moveTo>
                  <a:pt x="13715" y="150875"/>
                </a:moveTo>
                <a:lnTo>
                  <a:pt x="13715" y="144779"/>
                </a:lnTo>
                <a:lnTo>
                  <a:pt x="6095" y="137159"/>
                </a:lnTo>
                <a:lnTo>
                  <a:pt x="6095" y="150875"/>
                </a:lnTo>
                <a:lnTo>
                  <a:pt x="13715" y="150875"/>
                </a:lnTo>
                <a:close/>
              </a:path>
              <a:path w="280670" h="151129">
                <a:moveTo>
                  <a:pt x="274319" y="12191"/>
                </a:moveTo>
                <a:lnTo>
                  <a:pt x="266699" y="6095"/>
                </a:lnTo>
                <a:lnTo>
                  <a:pt x="266699" y="12191"/>
                </a:lnTo>
                <a:lnTo>
                  <a:pt x="274319" y="12191"/>
                </a:lnTo>
                <a:close/>
              </a:path>
              <a:path w="280670" h="151129">
                <a:moveTo>
                  <a:pt x="274319" y="137159"/>
                </a:moveTo>
                <a:lnTo>
                  <a:pt x="274319" y="12191"/>
                </a:lnTo>
                <a:lnTo>
                  <a:pt x="266699" y="12191"/>
                </a:lnTo>
                <a:lnTo>
                  <a:pt x="266699" y="137159"/>
                </a:lnTo>
                <a:lnTo>
                  <a:pt x="274319" y="137159"/>
                </a:lnTo>
                <a:close/>
              </a:path>
              <a:path w="280670" h="151129">
                <a:moveTo>
                  <a:pt x="274319" y="150875"/>
                </a:moveTo>
                <a:lnTo>
                  <a:pt x="274319" y="137159"/>
                </a:lnTo>
                <a:lnTo>
                  <a:pt x="266699" y="144779"/>
                </a:lnTo>
                <a:lnTo>
                  <a:pt x="266699" y="150875"/>
                </a:lnTo>
                <a:lnTo>
                  <a:pt x="274319" y="150875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24" name="object 24"/>
          <p:cNvSpPr/>
          <p:nvPr/>
        </p:nvSpPr>
        <p:spPr>
          <a:xfrm>
            <a:off x="2873721" y="3514733"/>
            <a:ext cx="143819" cy="66720"/>
          </a:xfrm>
          <a:custGeom>
            <a:avLst/>
            <a:gdLst/>
            <a:ahLst/>
            <a:cxnLst/>
            <a:rect l="l" t="t" r="r" b="b"/>
            <a:pathLst>
              <a:path w="184785" h="85725">
                <a:moveTo>
                  <a:pt x="85343" y="27431"/>
                </a:moveTo>
                <a:lnTo>
                  <a:pt x="85343" y="0"/>
                </a:lnTo>
                <a:lnTo>
                  <a:pt x="0" y="42671"/>
                </a:lnTo>
                <a:lnTo>
                  <a:pt x="71627" y="78485"/>
                </a:lnTo>
                <a:lnTo>
                  <a:pt x="71627" y="27431"/>
                </a:lnTo>
                <a:lnTo>
                  <a:pt x="85343" y="27431"/>
                </a:lnTo>
                <a:close/>
              </a:path>
              <a:path w="184785" h="85725">
                <a:moveTo>
                  <a:pt x="184403" y="56387"/>
                </a:moveTo>
                <a:lnTo>
                  <a:pt x="184403" y="27431"/>
                </a:lnTo>
                <a:lnTo>
                  <a:pt x="71627" y="27431"/>
                </a:lnTo>
                <a:lnTo>
                  <a:pt x="71627" y="56387"/>
                </a:lnTo>
                <a:lnTo>
                  <a:pt x="184403" y="56387"/>
                </a:lnTo>
                <a:close/>
              </a:path>
              <a:path w="184785" h="85725">
                <a:moveTo>
                  <a:pt x="85343" y="85343"/>
                </a:moveTo>
                <a:lnTo>
                  <a:pt x="85343" y="56387"/>
                </a:lnTo>
                <a:lnTo>
                  <a:pt x="71627" y="56387"/>
                </a:lnTo>
                <a:lnTo>
                  <a:pt x="71627" y="78485"/>
                </a:lnTo>
                <a:lnTo>
                  <a:pt x="85343" y="853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29" name="object 29"/>
          <p:cNvSpPr/>
          <p:nvPr/>
        </p:nvSpPr>
        <p:spPr>
          <a:xfrm>
            <a:off x="4282844" y="3537270"/>
            <a:ext cx="143819" cy="67708"/>
          </a:xfrm>
          <a:custGeom>
            <a:avLst/>
            <a:gdLst/>
            <a:ahLst/>
            <a:cxnLst/>
            <a:rect l="l" t="t" r="r" b="b"/>
            <a:pathLst>
              <a:path w="184785" h="86995">
                <a:moveTo>
                  <a:pt x="114299" y="57911"/>
                </a:moveTo>
                <a:lnTo>
                  <a:pt x="114299" y="28955"/>
                </a:lnTo>
                <a:lnTo>
                  <a:pt x="0" y="28955"/>
                </a:lnTo>
                <a:lnTo>
                  <a:pt x="0" y="57911"/>
                </a:lnTo>
                <a:lnTo>
                  <a:pt x="114299" y="57911"/>
                </a:lnTo>
                <a:close/>
              </a:path>
              <a:path w="184785" h="86995">
                <a:moveTo>
                  <a:pt x="184403" y="44195"/>
                </a:moveTo>
                <a:lnTo>
                  <a:pt x="99059" y="0"/>
                </a:lnTo>
                <a:lnTo>
                  <a:pt x="99059" y="28955"/>
                </a:lnTo>
                <a:lnTo>
                  <a:pt x="114299" y="28955"/>
                </a:lnTo>
                <a:lnTo>
                  <a:pt x="114299" y="79247"/>
                </a:lnTo>
                <a:lnTo>
                  <a:pt x="184403" y="44195"/>
                </a:lnTo>
                <a:close/>
              </a:path>
              <a:path w="184785" h="86995">
                <a:moveTo>
                  <a:pt x="114299" y="79247"/>
                </a:moveTo>
                <a:lnTo>
                  <a:pt x="114299" y="57911"/>
                </a:lnTo>
                <a:lnTo>
                  <a:pt x="99059" y="57911"/>
                </a:lnTo>
                <a:lnTo>
                  <a:pt x="99059" y="86867"/>
                </a:lnTo>
                <a:lnTo>
                  <a:pt x="114299" y="792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30" name="object 30"/>
          <p:cNvSpPr/>
          <p:nvPr/>
        </p:nvSpPr>
        <p:spPr>
          <a:xfrm>
            <a:off x="3339871" y="3976730"/>
            <a:ext cx="65237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9" y="0"/>
                </a:lnTo>
              </a:path>
            </a:pathLst>
          </a:custGeom>
          <a:ln w="38099">
            <a:solidFill>
              <a:srgbClr val="5A9AD5"/>
            </a:solidFill>
          </a:ln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31" name="object 31"/>
          <p:cNvSpPr/>
          <p:nvPr/>
        </p:nvSpPr>
        <p:spPr>
          <a:xfrm>
            <a:off x="2846440" y="3920390"/>
            <a:ext cx="493727" cy="108234"/>
          </a:xfrm>
          <a:custGeom>
            <a:avLst/>
            <a:gdLst/>
            <a:ahLst/>
            <a:cxnLst/>
            <a:rect l="l" t="t" r="r" b="b"/>
            <a:pathLst>
              <a:path w="634364" h="139064">
                <a:moveTo>
                  <a:pt x="0" y="0"/>
                </a:moveTo>
                <a:lnTo>
                  <a:pt x="0" y="138683"/>
                </a:lnTo>
                <a:lnTo>
                  <a:pt x="633983" y="138683"/>
                </a:lnTo>
                <a:lnTo>
                  <a:pt x="63398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32" name="object 32"/>
          <p:cNvSpPr/>
          <p:nvPr/>
        </p:nvSpPr>
        <p:spPr>
          <a:xfrm>
            <a:off x="2841695" y="3915645"/>
            <a:ext cx="503117" cy="117625"/>
          </a:xfrm>
          <a:custGeom>
            <a:avLst/>
            <a:gdLst/>
            <a:ahLst/>
            <a:cxnLst/>
            <a:rect l="l" t="t" r="r" b="b"/>
            <a:pathLst>
              <a:path w="646429" h="151129">
                <a:moveTo>
                  <a:pt x="646175" y="150875"/>
                </a:moveTo>
                <a:lnTo>
                  <a:pt x="646175" y="0"/>
                </a:lnTo>
                <a:lnTo>
                  <a:pt x="0" y="0"/>
                </a:lnTo>
                <a:lnTo>
                  <a:pt x="0" y="150875"/>
                </a:lnTo>
                <a:lnTo>
                  <a:pt x="6095" y="150875"/>
                </a:lnTo>
                <a:lnTo>
                  <a:pt x="6095" y="12191"/>
                </a:lnTo>
                <a:lnTo>
                  <a:pt x="12191" y="6095"/>
                </a:lnTo>
                <a:lnTo>
                  <a:pt x="12191" y="12191"/>
                </a:lnTo>
                <a:lnTo>
                  <a:pt x="633983" y="12191"/>
                </a:lnTo>
                <a:lnTo>
                  <a:pt x="633983" y="6095"/>
                </a:lnTo>
                <a:lnTo>
                  <a:pt x="640079" y="12191"/>
                </a:lnTo>
                <a:lnTo>
                  <a:pt x="640079" y="150875"/>
                </a:lnTo>
                <a:lnTo>
                  <a:pt x="646175" y="150875"/>
                </a:lnTo>
                <a:close/>
              </a:path>
              <a:path w="646429" h="151129">
                <a:moveTo>
                  <a:pt x="12191" y="12191"/>
                </a:moveTo>
                <a:lnTo>
                  <a:pt x="12191" y="6095"/>
                </a:lnTo>
                <a:lnTo>
                  <a:pt x="6095" y="12191"/>
                </a:lnTo>
                <a:lnTo>
                  <a:pt x="12191" y="12191"/>
                </a:lnTo>
                <a:close/>
              </a:path>
              <a:path w="646429" h="151129">
                <a:moveTo>
                  <a:pt x="12191" y="138683"/>
                </a:moveTo>
                <a:lnTo>
                  <a:pt x="12191" y="12191"/>
                </a:lnTo>
                <a:lnTo>
                  <a:pt x="6095" y="12191"/>
                </a:lnTo>
                <a:lnTo>
                  <a:pt x="6095" y="138683"/>
                </a:lnTo>
                <a:lnTo>
                  <a:pt x="12191" y="138683"/>
                </a:lnTo>
                <a:close/>
              </a:path>
              <a:path w="646429" h="151129">
                <a:moveTo>
                  <a:pt x="640079" y="138683"/>
                </a:moveTo>
                <a:lnTo>
                  <a:pt x="6095" y="138683"/>
                </a:lnTo>
                <a:lnTo>
                  <a:pt x="12191" y="144779"/>
                </a:lnTo>
                <a:lnTo>
                  <a:pt x="12191" y="150875"/>
                </a:lnTo>
                <a:lnTo>
                  <a:pt x="633983" y="150875"/>
                </a:lnTo>
                <a:lnTo>
                  <a:pt x="633983" y="144779"/>
                </a:lnTo>
                <a:lnTo>
                  <a:pt x="640079" y="138683"/>
                </a:lnTo>
                <a:close/>
              </a:path>
              <a:path w="646429" h="151129">
                <a:moveTo>
                  <a:pt x="12191" y="150875"/>
                </a:moveTo>
                <a:lnTo>
                  <a:pt x="12191" y="144779"/>
                </a:lnTo>
                <a:lnTo>
                  <a:pt x="6095" y="138683"/>
                </a:lnTo>
                <a:lnTo>
                  <a:pt x="6095" y="150875"/>
                </a:lnTo>
                <a:lnTo>
                  <a:pt x="12191" y="150875"/>
                </a:lnTo>
                <a:close/>
              </a:path>
              <a:path w="646429" h="151129">
                <a:moveTo>
                  <a:pt x="640079" y="12191"/>
                </a:moveTo>
                <a:lnTo>
                  <a:pt x="633983" y="6095"/>
                </a:lnTo>
                <a:lnTo>
                  <a:pt x="633983" y="12191"/>
                </a:lnTo>
                <a:lnTo>
                  <a:pt x="640079" y="12191"/>
                </a:lnTo>
                <a:close/>
              </a:path>
              <a:path w="646429" h="151129">
                <a:moveTo>
                  <a:pt x="640079" y="138683"/>
                </a:moveTo>
                <a:lnTo>
                  <a:pt x="640079" y="12191"/>
                </a:lnTo>
                <a:lnTo>
                  <a:pt x="633983" y="12191"/>
                </a:lnTo>
                <a:lnTo>
                  <a:pt x="633983" y="138683"/>
                </a:lnTo>
                <a:lnTo>
                  <a:pt x="640079" y="138683"/>
                </a:lnTo>
                <a:close/>
              </a:path>
              <a:path w="646429" h="151129">
                <a:moveTo>
                  <a:pt x="640079" y="150875"/>
                </a:moveTo>
                <a:lnTo>
                  <a:pt x="640079" y="138683"/>
                </a:lnTo>
                <a:lnTo>
                  <a:pt x="633983" y="144779"/>
                </a:lnTo>
                <a:lnTo>
                  <a:pt x="633983" y="150875"/>
                </a:lnTo>
                <a:lnTo>
                  <a:pt x="640079" y="150875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33" name="object 33"/>
          <p:cNvSpPr/>
          <p:nvPr/>
        </p:nvSpPr>
        <p:spPr>
          <a:xfrm>
            <a:off x="3405107" y="3920391"/>
            <a:ext cx="524369" cy="109223"/>
          </a:xfrm>
          <a:custGeom>
            <a:avLst/>
            <a:gdLst/>
            <a:ahLst/>
            <a:cxnLst/>
            <a:rect l="l" t="t" r="r" b="b"/>
            <a:pathLst>
              <a:path w="673735" h="140335">
                <a:moveTo>
                  <a:pt x="0" y="0"/>
                </a:moveTo>
                <a:lnTo>
                  <a:pt x="0" y="140207"/>
                </a:lnTo>
                <a:lnTo>
                  <a:pt x="673607" y="140207"/>
                </a:lnTo>
                <a:lnTo>
                  <a:pt x="67360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34" name="object 34"/>
          <p:cNvSpPr/>
          <p:nvPr/>
        </p:nvSpPr>
        <p:spPr>
          <a:xfrm>
            <a:off x="3400363" y="3915646"/>
            <a:ext cx="533759" cy="118613"/>
          </a:xfrm>
          <a:custGeom>
            <a:avLst/>
            <a:gdLst/>
            <a:ahLst/>
            <a:cxnLst/>
            <a:rect l="l" t="t" r="r" b="b"/>
            <a:pathLst>
              <a:path w="685800" h="152400">
                <a:moveTo>
                  <a:pt x="685799" y="152399"/>
                </a:moveTo>
                <a:lnTo>
                  <a:pt x="685799" y="0"/>
                </a:lnTo>
                <a:lnTo>
                  <a:pt x="0" y="0"/>
                </a:lnTo>
                <a:lnTo>
                  <a:pt x="0" y="152399"/>
                </a:lnTo>
                <a:lnTo>
                  <a:pt x="6095" y="152399"/>
                </a:lnTo>
                <a:lnTo>
                  <a:pt x="6095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673607" y="12191"/>
                </a:lnTo>
                <a:lnTo>
                  <a:pt x="673607" y="6095"/>
                </a:lnTo>
                <a:lnTo>
                  <a:pt x="679703" y="12191"/>
                </a:lnTo>
                <a:lnTo>
                  <a:pt x="679703" y="152399"/>
                </a:lnTo>
                <a:lnTo>
                  <a:pt x="685799" y="152399"/>
                </a:lnTo>
                <a:close/>
              </a:path>
              <a:path w="685800" h="152400">
                <a:moveTo>
                  <a:pt x="13715" y="12191"/>
                </a:moveTo>
                <a:lnTo>
                  <a:pt x="13715" y="6095"/>
                </a:lnTo>
                <a:lnTo>
                  <a:pt x="6095" y="12191"/>
                </a:lnTo>
                <a:lnTo>
                  <a:pt x="13715" y="12191"/>
                </a:lnTo>
                <a:close/>
              </a:path>
              <a:path w="685800" h="152400">
                <a:moveTo>
                  <a:pt x="13715" y="140207"/>
                </a:moveTo>
                <a:lnTo>
                  <a:pt x="13715" y="12191"/>
                </a:lnTo>
                <a:lnTo>
                  <a:pt x="6095" y="12191"/>
                </a:lnTo>
                <a:lnTo>
                  <a:pt x="6095" y="140207"/>
                </a:lnTo>
                <a:lnTo>
                  <a:pt x="13715" y="140207"/>
                </a:lnTo>
                <a:close/>
              </a:path>
              <a:path w="685800" h="152400">
                <a:moveTo>
                  <a:pt x="679703" y="140207"/>
                </a:moveTo>
                <a:lnTo>
                  <a:pt x="6095" y="140207"/>
                </a:lnTo>
                <a:lnTo>
                  <a:pt x="13715" y="146303"/>
                </a:lnTo>
                <a:lnTo>
                  <a:pt x="13715" y="152399"/>
                </a:lnTo>
                <a:lnTo>
                  <a:pt x="673607" y="152399"/>
                </a:lnTo>
                <a:lnTo>
                  <a:pt x="673607" y="146303"/>
                </a:lnTo>
                <a:lnTo>
                  <a:pt x="679703" y="140207"/>
                </a:lnTo>
                <a:close/>
              </a:path>
              <a:path w="685800" h="152400">
                <a:moveTo>
                  <a:pt x="13715" y="152399"/>
                </a:moveTo>
                <a:lnTo>
                  <a:pt x="13715" y="146303"/>
                </a:lnTo>
                <a:lnTo>
                  <a:pt x="6095" y="140207"/>
                </a:lnTo>
                <a:lnTo>
                  <a:pt x="6095" y="152399"/>
                </a:lnTo>
                <a:lnTo>
                  <a:pt x="13715" y="152399"/>
                </a:lnTo>
                <a:close/>
              </a:path>
              <a:path w="685800" h="152400">
                <a:moveTo>
                  <a:pt x="679703" y="12191"/>
                </a:moveTo>
                <a:lnTo>
                  <a:pt x="673607" y="6095"/>
                </a:lnTo>
                <a:lnTo>
                  <a:pt x="673607" y="12191"/>
                </a:lnTo>
                <a:lnTo>
                  <a:pt x="679703" y="12191"/>
                </a:lnTo>
                <a:close/>
              </a:path>
              <a:path w="685800" h="152400">
                <a:moveTo>
                  <a:pt x="679703" y="140207"/>
                </a:moveTo>
                <a:lnTo>
                  <a:pt x="679703" y="12191"/>
                </a:lnTo>
                <a:lnTo>
                  <a:pt x="673607" y="12191"/>
                </a:lnTo>
                <a:lnTo>
                  <a:pt x="673607" y="140207"/>
                </a:lnTo>
                <a:lnTo>
                  <a:pt x="679703" y="140207"/>
                </a:lnTo>
                <a:close/>
              </a:path>
              <a:path w="685800" h="152400">
                <a:moveTo>
                  <a:pt x="679703" y="152399"/>
                </a:moveTo>
                <a:lnTo>
                  <a:pt x="679703" y="140207"/>
                </a:lnTo>
                <a:lnTo>
                  <a:pt x="673607" y="146303"/>
                </a:lnTo>
                <a:lnTo>
                  <a:pt x="673607" y="152399"/>
                </a:lnTo>
                <a:lnTo>
                  <a:pt x="679703" y="152399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35" name="object 35"/>
          <p:cNvSpPr txBox="1"/>
          <p:nvPr/>
        </p:nvSpPr>
        <p:spPr>
          <a:xfrm>
            <a:off x="859274" y="3842104"/>
            <a:ext cx="1701605" cy="18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sz="1191" spc="-73" dirty="0">
                <a:latin typeface="Arial"/>
                <a:cs typeface="Arial"/>
              </a:rPr>
              <a:t>&gt;250 </a:t>
            </a:r>
            <a:r>
              <a:rPr sz="1191" spc="-40" dirty="0">
                <a:latin typeface="Arial"/>
                <a:cs typeface="Arial"/>
              </a:rPr>
              <a:t>bp </a:t>
            </a:r>
            <a:r>
              <a:rPr sz="1191" spc="-212" dirty="0">
                <a:latin typeface="Arial"/>
                <a:cs typeface="Arial"/>
              </a:rPr>
              <a:t>PCR  </a:t>
            </a:r>
            <a:r>
              <a:rPr sz="1191" spc="-26" dirty="0">
                <a:latin typeface="Arial"/>
                <a:cs typeface="Arial"/>
              </a:rPr>
              <a:t>free</a:t>
            </a:r>
            <a:r>
              <a:rPr sz="1191" spc="-66" dirty="0">
                <a:latin typeface="Arial"/>
                <a:cs typeface="Arial"/>
              </a:rPr>
              <a:t> reads</a:t>
            </a:r>
            <a:endParaRPr sz="1191" dirty="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438319" y="3940554"/>
            <a:ext cx="143819" cy="66720"/>
          </a:xfrm>
          <a:custGeom>
            <a:avLst/>
            <a:gdLst/>
            <a:ahLst/>
            <a:cxnLst/>
            <a:rect l="l" t="t" r="r" b="b"/>
            <a:pathLst>
              <a:path w="184785" h="85725">
                <a:moveTo>
                  <a:pt x="85343" y="28955"/>
                </a:moveTo>
                <a:lnTo>
                  <a:pt x="85343" y="0"/>
                </a:lnTo>
                <a:lnTo>
                  <a:pt x="0" y="42671"/>
                </a:lnTo>
                <a:lnTo>
                  <a:pt x="70103" y="77723"/>
                </a:lnTo>
                <a:lnTo>
                  <a:pt x="70103" y="28955"/>
                </a:lnTo>
                <a:lnTo>
                  <a:pt x="85343" y="28955"/>
                </a:lnTo>
                <a:close/>
              </a:path>
              <a:path w="184785" h="85725">
                <a:moveTo>
                  <a:pt x="184403" y="56387"/>
                </a:moveTo>
                <a:lnTo>
                  <a:pt x="184403" y="28955"/>
                </a:lnTo>
                <a:lnTo>
                  <a:pt x="70103" y="28955"/>
                </a:lnTo>
                <a:lnTo>
                  <a:pt x="70103" y="56387"/>
                </a:lnTo>
                <a:lnTo>
                  <a:pt x="184403" y="56387"/>
                </a:lnTo>
                <a:close/>
              </a:path>
              <a:path w="184785" h="85725">
                <a:moveTo>
                  <a:pt x="85343" y="85343"/>
                </a:moveTo>
                <a:lnTo>
                  <a:pt x="85343" y="56387"/>
                </a:lnTo>
                <a:lnTo>
                  <a:pt x="70103" y="56387"/>
                </a:lnTo>
                <a:lnTo>
                  <a:pt x="70103" y="77723"/>
                </a:lnTo>
                <a:lnTo>
                  <a:pt x="85343" y="853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37" name="object 37"/>
          <p:cNvSpPr/>
          <p:nvPr/>
        </p:nvSpPr>
        <p:spPr>
          <a:xfrm>
            <a:off x="3133483" y="3940554"/>
            <a:ext cx="143819" cy="66720"/>
          </a:xfrm>
          <a:custGeom>
            <a:avLst/>
            <a:gdLst/>
            <a:ahLst/>
            <a:cxnLst/>
            <a:rect l="l" t="t" r="r" b="b"/>
            <a:pathLst>
              <a:path w="184785" h="85725">
                <a:moveTo>
                  <a:pt x="112775" y="56387"/>
                </a:moveTo>
                <a:lnTo>
                  <a:pt x="112775" y="28955"/>
                </a:lnTo>
                <a:lnTo>
                  <a:pt x="0" y="28955"/>
                </a:lnTo>
                <a:lnTo>
                  <a:pt x="0" y="56387"/>
                </a:lnTo>
                <a:lnTo>
                  <a:pt x="112775" y="56387"/>
                </a:lnTo>
                <a:close/>
              </a:path>
              <a:path w="184785" h="85725">
                <a:moveTo>
                  <a:pt x="184403" y="42671"/>
                </a:moveTo>
                <a:lnTo>
                  <a:pt x="99059" y="0"/>
                </a:lnTo>
                <a:lnTo>
                  <a:pt x="99059" y="28955"/>
                </a:lnTo>
                <a:lnTo>
                  <a:pt x="112775" y="28955"/>
                </a:lnTo>
                <a:lnTo>
                  <a:pt x="112775" y="78485"/>
                </a:lnTo>
                <a:lnTo>
                  <a:pt x="184403" y="42671"/>
                </a:lnTo>
                <a:close/>
              </a:path>
              <a:path w="184785" h="85725">
                <a:moveTo>
                  <a:pt x="112775" y="78485"/>
                </a:moveTo>
                <a:lnTo>
                  <a:pt x="112775" y="56387"/>
                </a:lnTo>
                <a:lnTo>
                  <a:pt x="99059" y="56387"/>
                </a:lnTo>
                <a:lnTo>
                  <a:pt x="99059" y="85343"/>
                </a:lnTo>
                <a:lnTo>
                  <a:pt x="112775" y="784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57" name="object 57"/>
          <p:cNvSpPr/>
          <p:nvPr/>
        </p:nvSpPr>
        <p:spPr>
          <a:xfrm>
            <a:off x="3065875" y="3108482"/>
            <a:ext cx="141347" cy="0"/>
          </a:xfrm>
          <a:custGeom>
            <a:avLst/>
            <a:gdLst/>
            <a:ahLst/>
            <a:cxnLst/>
            <a:rect l="l" t="t" r="r" b="b"/>
            <a:pathLst>
              <a:path w="181610">
                <a:moveTo>
                  <a:pt x="0" y="0"/>
                </a:moveTo>
                <a:lnTo>
                  <a:pt x="181355" y="0"/>
                </a:lnTo>
              </a:path>
            </a:pathLst>
          </a:custGeom>
          <a:ln w="38099">
            <a:solidFill>
              <a:srgbClr val="5A9AD5"/>
            </a:solidFill>
          </a:ln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58" name="object 58"/>
          <p:cNvSpPr/>
          <p:nvPr/>
        </p:nvSpPr>
        <p:spPr>
          <a:xfrm>
            <a:off x="2851185" y="3108482"/>
            <a:ext cx="7413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143" y="0"/>
                </a:lnTo>
              </a:path>
            </a:pathLst>
          </a:custGeom>
          <a:ln w="38099">
            <a:solidFill>
              <a:srgbClr val="5A9AD5"/>
            </a:solidFill>
          </a:ln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59" name="object 59"/>
          <p:cNvSpPr/>
          <p:nvPr/>
        </p:nvSpPr>
        <p:spPr>
          <a:xfrm>
            <a:off x="2858301" y="3052142"/>
            <a:ext cx="207574" cy="106752"/>
          </a:xfrm>
          <a:custGeom>
            <a:avLst/>
            <a:gdLst/>
            <a:ahLst/>
            <a:cxnLst/>
            <a:rect l="l" t="t" r="r" b="b"/>
            <a:pathLst>
              <a:path w="266700" h="137160">
                <a:moveTo>
                  <a:pt x="0" y="0"/>
                </a:moveTo>
                <a:lnTo>
                  <a:pt x="0" y="137159"/>
                </a:lnTo>
                <a:lnTo>
                  <a:pt x="266699" y="137159"/>
                </a:lnTo>
                <a:lnTo>
                  <a:pt x="2666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60" name="object 60"/>
          <p:cNvSpPr/>
          <p:nvPr/>
        </p:nvSpPr>
        <p:spPr>
          <a:xfrm>
            <a:off x="2852370" y="3047398"/>
            <a:ext cx="218446" cy="116636"/>
          </a:xfrm>
          <a:custGeom>
            <a:avLst/>
            <a:gdLst/>
            <a:ahLst/>
            <a:cxnLst/>
            <a:rect l="l" t="t" r="r" b="b"/>
            <a:pathLst>
              <a:path w="280670" h="149860">
                <a:moveTo>
                  <a:pt x="280415" y="149351"/>
                </a:moveTo>
                <a:lnTo>
                  <a:pt x="280415" y="0"/>
                </a:lnTo>
                <a:lnTo>
                  <a:pt x="0" y="0"/>
                </a:lnTo>
                <a:lnTo>
                  <a:pt x="0" y="149351"/>
                </a:lnTo>
                <a:lnTo>
                  <a:pt x="7619" y="149351"/>
                </a:lnTo>
                <a:lnTo>
                  <a:pt x="7619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268223" y="12191"/>
                </a:lnTo>
                <a:lnTo>
                  <a:pt x="268223" y="6095"/>
                </a:lnTo>
                <a:lnTo>
                  <a:pt x="274319" y="12191"/>
                </a:lnTo>
                <a:lnTo>
                  <a:pt x="274319" y="149351"/>
                </a:lnTo>
                <a:lnTo>
                  <a:pt x="280415" y="149351"/>
                </a:lnTo>
                <a:close/>
              </a:path>
              <a:path w="280670" h="149860">
                <a:moveTo>
                  <a:pt x="13715" y="12191"/>
                </a:moveTo>
                <a:lnTo>
                  <a:pt x="13715" y="6095"/>
                </a:lnTo>
                <a:lnTo>
                  <a:pt x="7619" y="12191"/>
                </a:lnTo>
                <a:lnTo>
                  <a:pt x="13715" y="12191"/>
                </a:lnTo>
                <a:close/>
              </a:path>
              <a:path w="280670" h="149860">
                <a:moveTo>
                  <a:pt x="13715" y="137159"/>
                </a:moveTo>
                <a:lnTo>
                  <a:pt x="13715" y="12191"/>
                </a:lnTo>
                <a:lnTo>
                  <a:pt x="7619" y="12191"/>
                </a:lnTo>
                <a:lnTo>
                  <a:pt x="7619" y="137159"/>
                </a:lnTo>
                <a:lnTo>
                  <a:pt x="13715" y="137159"/>
                </a:lnTo>
                <a:close/>
              </a:path>
              <a:path w="280670" h="149860">
                <a:moveTo>
                  <a:pt x="274319" y="137159"/>
                </a:moveTo>
                <a:lnTo>
                  <a:pt x="7619" y="137159"/>
                </a:lnTo>
                <a:lnTo>
                  <a:pt x="13715" y="143255"/>
                </a:lnTo>
                <a:lnTo>
                  <a:pt x="13715" y="149351"/>
                </a:lnTo>
                <a:lnTo>
                  <a:pt x="268223" y="149351"/>
                </a:lnTo>
                <a:lnTo>
                  <a:pt x="268223" y="143255"/>
                </a:lnTo>
                <a:lnTo>
                  <a:pt x="274319" y="137159"/>
                </a:lnTo>
                <a:close/>
              </a:path>
              <a:path w="280670" h="149860">
                <a:moveTo>
                  <a:pt x="13715" y="149351"/>
                </a:moveTo>
                <a:lnTo>
                  <a:pt x="13715" y="143255"/>
                </a:lnTo>
                <a:lnTo>
                  <a:pt x="7619" y="137159"/>
                </a:lnTo>
                <a:lnTo>
                  <a:pt x="7619" y="149351"/>
                </a:lnTo>
                <a:lnTo>
                  <a:pt x="13715" y="149351"/>
                </a:lnTo>
                <a:close/>
              </a:path>
              <a:path w="280670" h="149860">
                <a:moveTo>
                  <a:pt x="274319" y="12191"/>
                </a:moveTo>
                <a:lnTo>
                  <a:pt x="268223" y="6095"/>
                </a:lnTo>
                <a:lnTo>
                  <a:pt x="268223" y="12191"/>
                </a:lnTo>
                <a:lnTo>
                  <a:pt x="274319" y="12191"/>
                </a:lnTo>
                <a:close/>
              </a:path>
              <a:path w="280670" h="149860">
                <a:moveTo>
                  <a:pt x="274319" y="137159"/>
                </a:moveTo>
                <a:lnTo>
                  <a:pt x="274319" y="12191"/>
                </a:lnTo>
                <a:lnTo>
                  <a:pt x="268223" y="12191"/>
                </a:lnTo>
                <a:lnTo>
                  <a:pt x="268223" y="137159"/>
                </a:lnTo>
                <a:lnTo>
                  <a:pt x="274319" y="137159"/>
                </a:lnTo>
                <a:close/>
              </a:path>
              <a:path w="280670" h="149860">
                <a:moveTo>
                  <a:pt x="274319" y="149351"/>
                </a:moveTo>
                <a:lnTo>
                  <a:pt x="274319" y="137159"/>
                </a:lnTo>
                <a:lnTo>
                  <a:pt x="268223" y="143255"/>
                </a:lnTo>
                <a:lnTo>
                  <a:pt x="268223" y="149351"/>
                </a:lnTo>
                <a:lnTo>
                  <a:pt x="274319" y="149351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61" name="object 61"/>
          <p:cNvSpPr/>
          <p:nvPr/>
        </p:nvSpPr>
        <p:spPr>
          <a:xfrm>
            <a:off x="3207024" y="3052142"/>
            <a:ext cx="207574" cy="106752"/>
          </a:xfrm>
          <a:custGeom>
            <a:avLst/>
            <a:gdLst/>
            <a:ahLst/>
            <a:cxnLst/>
            <a:rect l="l" t="t" r="r" b="b"/>
            <a:pathLst>
              <a:path w="266700" h="137160">
                <a:moveTo>
                  <a:pt x="0" y="0"/>
                </a:moveTo>
                <a:lnTo>
                  <a:pt x="0" y="137159"/>
                </a:lnTo>
                <a:lnTo>
                  <a:pt x="266699" y="137159"/>
                </a:lnTo>
                <a:lnTo>
                  <a:pt x="2666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62" name="object 62"/>
          <p:cNvSpPr/>
          <p:nvPr/>
        </p:nvSpPr>
        <p:spPr>
          <a:xfrm>
            <a:off x="3202279" y="3047398"/>
            <a:ext cx="217457" cy="116636"/>
          </a:xfrm>
          <a:custGeom>
            <a:avLst/>
            <a:gdLst/>
            <a:ahLst/>
            <a:cxnLst/>
            <a:rect l="l" t="t" r="r" b="b"/>
            <a:pathLst>
              <a:path w="279400" h="149860">
                <a:moveTo>
                  <a:pt x="278891" y="149351"/>
                </a:moveTo>
                <a:lnTo>
                  <a:pt x="278891" y="0"/>
                </a:lnTo>
                <a:lnTo>
                  <a:pt x="0" y="0"/>
                </a:lnTo>
                <a:lnTo>
                  <a:pt x="0" y="149351"/>
                </a:lnTo>
                <a:lnTo>
                  <a:pt x="6095" y="149351"/>
                </a:lnTo>
                <a:lnTo>
                  <a:pt x="6095" y="12191"/>
                </a:lnTo>
                <a:lnTo>
                  <a:pt x="12191" y="6095"/>
                </a:lnTo>
                <a:lnTo>
                  <a:pt x="12191" y="12191"/>
                </a:lnTo>
                <a:lnTo>
                  <a:pt x="266699" y="12191"/>
                </a:lnTo>
                <a:lnTo>
                  <a:pt x="266699" y="6095"/>
                </a:lnTo>
                <a:lnTo>
                  <a:pt x="272795" y="12191"/>
                </a:lnTo>
                <a:lnTo>
                  <a:pt x="272795" y="149351"/>
                </a:lnTo>
                <a:lnTo>
                  <a:pt x="278891" y="149351"/>
                </a:lnTo>
                <a:close/>
              </a:path>
              <a:path w="279400" h="149860">
                <a:moveTo>
                  <a:pt x="12191" y="12191"/>
                </a:moveTo>
                <a:lnTo>
                  <a:pt x="12191" y="6095"/>
                </a:lnTo>
                <a:lnTo>
                  <a:pt x="6095" y="12191"/>
                </a:lnTo>
                <a:lnTo>
                  <a:pt x="12191" y="12191"/>
                </a:lnTo>
                <a:close/>
              </a:path>
              <a:path w="279400" h="149860">
                <a:moveTo>
                  <a:pt x="12191" y="137159"/>
                </a:moveTo>
                <a:lnTo>
                  <a:pt x="12191" y="12191"/>
                </a:lnTo>
                <a:lnTo>
                  <a:pt x="6095" y="12191"/>
                </a:lnTo>
                <a:lnTo>
                  <a:pt x="6095" y="137159"/>
                </a:lnTo>
                <a:lnTo>
                  <a:pt x="12191" y="137159"/>
                </a:lnTo>
                <a:close/>
              </a:path>
              <a:path w="279400" h="149860">
                <a:moveTo>
                  <a:pt x="272795" y="137159"/>
                </a:moveTo>
                <a:lnTo>
                  <a:pt x="6095" y="137159"/>
                </a:lnTo>
                <a:lnTo>
                  <a:pt x="12191" y="143255"/>
                </a:lnTo>
                <a:lnTo>
                  <a:pt x="12191" y="149351"/>
                </a:lnTo>
                <a:lnTo>
                  <a:pt x="266699" y="149351"/>
                </a:lnTo>
                <a:lnTo>
                  <a:pt x="266699" y="143255"/>
                </a:lnTo>
                <a:lnTo>
                  <a:pt x="272795" y="137159"/>
                </a:lnTo>
                <a:close/>
              </a:path>
              <a:path w="279400" h="149860">
                <a:moveTo>
                  <a:pt x="12191" y="149351"/>
                </a:moveTo>
                <a:lnTo>
                  <a:pt x="12191" y="143255"/>
                </a:lnTo>
                <a:lnTo>
                  <a:pt x="6095" y="137159"/>
                </a:lnTo>
                <a:lnTo>
                  <a:pt x="6095" y="149351"/>
                </a:lnTo>
                <a:lnTo>
                  <a:pt x="12191" y="149351"/>
                </a:lnTo>
                <a:close/>
              </a:path>
              <a:path w="279400" h="149860">
                <a:moveTo>
                  <a:pt x="272795" y="12191"/>
                </a:moveTo>
                <a:lnTo>
                  <a:pt x="266699" y="6095"/>
                </a:lnTo>
                <a:lnTo>
                  <a:pt x="266699" y="12191"/>
                </a:lnTo>
                <a:lnTo>
                  <a:pt x="272795" y="12191"/>
                </a:lnTo>
                <a:close/>
              </a:path>
              <a:path w="279400" h="149860">
                <a:moveTo>
                  <a:pt x="272795" y="137159"/>
                </a:moveTo>
                <a:lnTo>
                  <a:pt x="272795" y="12191"/>
                </a:lnTo>
                <a:lnTo>
                  <a:pt x="266699" y="12191"/>
                </a:lnTo>
                <a:lnTo>
                  <a:pt x="266699" y="137159"/>
                </a:lnTo>
                <a:lnTo>
                  <a:pt x="272795" y="137159"/>
                </a:lnTo>
                <a:close/>
              </a:path>
              <a:path w="279400" h="149860">
                <a:moveTo>
                  <a:pt x="272795" y="149351"/>
                </a:moveTo>
                <a:lnTo>
                  <a:pt x="272795" y="137159"/>
                </a:lnTo>
                <a:lnTo>
                  <a:pt x="266699" y="143255"/>
                </a:lnTo>
                <a:lnTo>
                  <a:pt x="266699" y="149351"/>
                </a:lnTo>
                <a:lnTo>
                  <a:pt x="272795" y="149351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63" name="object 63"/>
          <p:cNvSpPr/>
          <p:nvPr/>
        </p:nvSpPr>
        <p:spPr>
          <a:xfrm>
            <a:off x="3239049" y="3072305"/>
            <a:ext cx="143819" cy="66720"/>
          </a:xfrm>
          <a:custGeom>
            <a:avLst/>
            <a:gdLst/>
            <a:ahLst/>
            <a:cxnLst/>
            <a:rect l="l" t="t" r="r" b="b"/>
            <a:pathLst>
              <a:path w="184785" h="85725">
                <a:moveTo>
                  <a:pt x="85343" y="28955"/>
                </a:moveTo>
                <a:lnTo>
                  <a:pt x="85343" y="0"/>
                </a:lnTo>
                <a:lnTo>
                  <a:pt x="0" y="42671"/>
                </a:lnTo>
                <a:lnTo>
                  <a:pt x="71627" y="78485"/>
                </a:lnTo>
                <a:lnTo>
                  <a:pt x="71627" y="28955"/>
                </a:lnTo>
                <a:lnTo>
                  <a:pt x="85343" y="28955"/>
                </a:lnTo>
                <a:close/>
              </a:path>
              <a:path w="184785" h="85725">
                <a:moveTo>
                  <a:pt x="184403" y="57911"/>
                </a:moveTo>
                <a:lnTo>
                  <a:pt x="184403" y="28955"/>
                </a:lnTo>
                <a:lnTo>
                  <a:pt x="71627" y="28955"/>
                </a:lnTo>
                <a:lnTo>
                  <a:pt x="71627" y="57911"/>
                </a:lnTo>
                <a:lnTo>
                  <a:pt x="184403" y="57911"/>
                </a:lnTo>
                <a:close/>
              </a:path>
              <a:path w="184785" h="85725">
                <a:moveTo>
                  <a:pt x="85343" y="85343"/>
                </a:moveTo>
                <a:lnTo>
                  <a:pt x="85343" y="57911"/>
                </a:lnTo>
                <a:lnTo>
                  <a:pt x="71627" y="57911"/>
                </a:lnTo>
                <a:lnTo>
                  <a:pt x="71627" y="78485"/>
                </a:lnTo>
                <a:lnTo>
                  <a:pt x="85343" y="853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64" name="object 64"/>
          <p:cNvSpPr/>
          <p:nvPr/>
        </p:nvSpPr>
        <p:spPr>
          <a:xfrm>
            <a:off x="2890326" y="3072305"/>
            <a:ext cx="143819" cy="66720"/>
          </a:xfrm>
          <a:custGeom>
            <a:avLst/>
            <a:gdLst/>
            <a:ahLst/>
            <a:cxnLst/>
            <a:rect l="l" t="t" r="r" b="b"/>
            <a:pathLst>
              <a:path w="184785" h="85725">
                <a:moveTo>
                  <a:pt x="112775" y="57911"/>
                </a:moveTo>
                <a:lnTo>
                  <a:pt x="112775" y="28955"/>
                </a:lnTo>
                <a:lnTo>
                  <a:pt x="0" y="28955"/>
                </a:lnTo>
                <a:lnTo>
                  <a:pt x="0" y="57911"/>
                </a:lnTo>
                <a:lnTo>
                  <a:pt x="112775" y="57911"/>
                </a:lnTo>
                <a:close/>
              </a:path>
              <a:path w="184785" h="85725">
                <a:moveTo>
                  <a:pt x="184403" y="42671"/>
                </a:moveTo>
                <a:lnTo>
                  <a:pt x="97535" y="0"/>
                </a:lnTo>
                <a:lnTo>
                  <a:pt x="97535" y="28955"/>
                </a:lnTo>
                <a:lnTo>
                  <a:pt x="112775" y="28955"/>
                </a:lnTo>
                <a:lnTo>
                  <a:pt x="112775" y="77857"/>
                </a:lnTo>
                <a:lnTo>
                  <a:pt x="184403" y="42671"/>
                </a:lnTo>
                <a:close/>
              </a:path>
              <a:path w="184785" h="85725">
                <a:moveTo>
                  <a:pt x="112775" y="77857"/>
                </a:moveTo>
                <a:lnTo>
                  <a:pt x="112775" y="57911"/>
                </a:lnTo>
                <a:lnTo>
                  <a:pt x="97535" y="57911"/>
                </a:lnTo>
                <a:lnTo>
                  <a:pt x="97535" y="85343"/>
                </a:lnTo>
                <a:lnTo>
                  <a:pt x="112775" y="778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65" name="object 65"/>
          <p:cNvSpPr txBox="1"/>
          <p:nvPr/>
        </p:nvSpPr>
        <p:spPr>
          <a:xfrm>
            <a:off x="3211371" y="3341161"/>
            <a:ext cx="958790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sz="1059" spc="-63" dirty="0">
                <a:latin typeface="Arial"/>
                <a:cs typeface="Arial"/>
              </a:rPr>
              <a:t>&gt;5kb</a:t>
            </a:r>
            <a:r>
              <a:rPr sz="1059" spc="-76" dirty="0">
                <a:latin typeface="Arial"/>
                <a:cs typeface="Arial"/>
              </a:rPr>
              <a:t> </a:t>
            </a:r>
            <a:r>
              <a:rPr sz="1059" spc="-33" dirty="0">
                <a:latin typeface="Arial"/>
                <a:cs typeface="Arial"/>
              </a:rPr>
              <a:t>fragment</a:t>
            </a:r>
            <a:endParaRPr sz="1059" dirty="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437134" y="3533711"/>
            <a:ext cx="488785" cy="47445"/>
          </a:xfrm>
          <a:custGeom>
            <a:avLst/>
            <a:gdLst/>
            <a:ahLst/>
            <a:cxnLst/>
            <a:rect l="l" t="t" r="r" b="b"/>
            <a:pathLst>
              <a:path w="628014" h="60960">
                <a:moveTo>
                  <a:pt x="56387" y="57911"/>
                </a:moveTo>
                <a:lnTo>
                  <a:pt x="56387" y="1523"/>
                </a:lnTo>
                <a:lnTo>
                  <a:pt x="0" y="0"/>
                </a:lnTo>
                <a:lnTo>
                  <a:pt x="0" y="57911"/>
                </a:lnTo>
                <a:lnTo>
                  <a:pt x="56387" y="57911"/>
                </a:lnTo>
                <a:close/>
              </a:path>
              <a:path w="628014" h="60960">
                <a:moveTo>
                  <a:pt x="170687" y="59435"/>
                </a:moveTo>
                <a:lnTo>
                  <a:pt x="170687" y="1523"/>
                </a:lnTo>
                <a:lnTo>
                  <a:pt x="114299" y="1523"/>
                </a:lnTo>
                <a:lnTo>
                  <a:pt x="114299" y="57911"/>
                </a:lnTo>
                <a:lnTo>
                  <a:pt x="170687" y="59435"/>
                </a:lnTo>
                <a:close/>
              </a:path>
              <a:path w="628014" h="60960">
                <a:moveTo>
                  <a:pt x="284987" y="59435"/>
                </a:moveTo>
                <a:lnTo>
                  <a:pt x="284987" y="1523"/>
                </a:lnTo>
                <a:lnTo>
                  <a:pt x="228599" y="1523"/>
                </a:lnTo>
                <a:lnTo>
                  <a:pt x="228599" y="59435"/>
                </a:lnTo>
                <a:lnTo>
                  <a:pt x="284987" y="59435"/>
                </a:lnTo>
                <a:close/>
              </a:path>
              <a:path w="628014" h="60960">
                <a:moveTo>
                  <a:pt x="399287" y="59435"/>
                </a:moveTo>
                <a:lnTo>
                  <a:pt x="399287" y="3047"/>
                </a:lnTo>
                <a:lnTo>
                  <a:pt x="342899" y="3047"/>
                </a:lnTo>
                <a:lnTo>
                  <a:pt x="342899" y="59435"/>
                </a:lnTo>
                <a:lnTo>
                  <a:pt x="399287" y="59435"/>
                </a:lnTo>
                <a:close/>
              </a:path>
              <a:path w="628014" h="60960">
                <a:moveTo>
                  <a:pt x="513587" y="60959"/>
                </a:moveTo>
                <a:lnTo>
                  <a:pt x="513587" y="3047"/>
                </a:lnTo>
                <a:lnTo>
                  <a:pt x="457199" y="3047"/>
                </a:lnTo>
                <a:lnTo>
                  <a:pt x="457199" y="60959"/>
                </a:lnTo>
                <a:lnTo>
                  <a:pt x="513587" y="60959"/>
                </a:lnTo>
                <a:close/>
              </a:path>
              <a:path w="628014" h="60960">
                <a:moveTo>
                  <a:pt x="627887" y="60959"/>
                </a:moveTo>
                <a:lnTo>
                  <a:pt x="627887" y="4571"/>
                </a:lnTo>
                <a:lnTo>
                  <a:pt x="571499" y="3047"/>
                </a:lnTo>
                <a:lnTo>
                  <a:pt x="571499" y="60959"/>
                </a:lnTo>
                <a:lnTo>
                  <a:pt x="627887" y="60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68" name="object 68"/>
          <p:cNvSpPr txBox="1"/>
          <p:nvPr/>
        </p:nvSpPr>
        <p:spPr>
          <a:xfrm>
            <a:off x="3472250" y="3006789"/>
            <a:ext cx="1130779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sz="1059" spc="-56" dirty="0">
                <a:latin typeface="Arial"/>
                <a:cs typeface="Arial"/>
              </a:rPr>
              <a:t>&lt;500bp</a:t>
            </a:r>
            <a:r>
              <a:rPr sz="1059" spc="-80" dirty="0">
                <a:latin typeface="Arial"/>
                <a:cs typeface="Arial"/>
              </a:rPr>
              <a:t> </a:t>
            </a:r>
            <a:r>
              <a:rPr sz="1059" spc="-33" dirty="0">
                <a:latin typeface="Arial"/>
                <a:cs typeface="Arial"/>
              </a:rPr>
              <a:t>fragment</a:t>
            </a:r>
            <a:endParaRPr sz="1059">
              <a:latin typeface="Arial"/>
              <a:cs typeface="Arial"/>
            </a:endParaRPr>
          </a:p>
        </p:txBody>
      </p:sp>
      <p:sp>
        <p:nvSpPr>
          <p:cNvPr id="83" name="object 17"/>
          <p:cNvSpPr txBox="1"/>
          <p:nvPr/>
        </p:nvSpPr>
        <p:spPr>
          <a:xfrm>
            <a:off x="1337286" y="4268637"/>
            <a:ext cx="1161914" cy="366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lang="en-US" sz="1191" spc="-26" dirty="0">
                <a:latin typeface="Arial"/>
                <a:cs typeface="Arial"/>
              </a:rPr>
              <a:t>10x Genomics</a:t>
            </a:r>
          </a:p>
          <a:p>
            <a:pPr marL="8405"/>
            <a:r>
              <a:rPr lang="en-US" sz="1191" spc="-26" dirty="0">
                <a:latin typeface="Arial"/>
                <a:cs typeface="Arial"/>
              </a:rPr>
              <a:t>Linked reads</a:t>
            </a:r>
            <a:endParaRPr sz="1191" dirty="0">
              <a:latin typeface="Arial"/>
              <a:cs typeface="Arial"/>
            </a:endParaRPr>
          </a:p>
        </p:txBody>
      </p:sp>
      <p:sp>
        <p:nvSpPr>
          <p:cNvPr id="84" name="object 18"/>
          <p:cNvSpPr/>
          <p:nvPr/>
        </p:nvSpPr>
        <p:spPr>
          <a:xfrm flipV="1">
            <a:off x="2841695" y="4332769"/>
            <a:ext cx="1673661" cy="42320"/>
          </a:xfrm>
          <a:custGeom>
            <a:avLst/>
            <a:gdLst/>
            <a:ahLst/>
            <a:cxnLst/>
            <a:rect l="l" t="t" r="r" b="b"/>
            <a:pathLst>
              <a:path w="1516379">
                <a:moveTo>
                  <a:pt x="0" y="0"/>
                </a:moveTo>
                <a:lnTo>
                  <a:pt x="1516379" y="0"/>
                </a:lnTo>
              </a:path>
            </a:pathLst>
          </a:custGeom>
          <a:ln w="47243">
            <a:solidFill>
              <a:srgbClr val="5A9AD5"/>
            </a:solidFill>
          </a:ln>
        </p:spPr>
        <p:txBody>
          <a:bodyPr wrap="square" lIns="0" tIns="0" rIns="0" bIns="0" rtlCol="0"/>
          <a:lstStyle/>
          <a:p>
            <a:endParaRPr sz="1191"/>
          </a:p>
        </p:txBody>
      </p:sp>
      <p:grpSp>
        <p:nvGrpSpPr>
          <p:cNvPr id="88" name="Group 87"/>
          <p:cNvGrpSpPr/>
          <p:nvPr/>
        </p:nvGrpSpPr>
        <p:grpSpPr>
          <a:xfrm>
            <a:off x="2839194" y="4321712"/>
            <a:ext cx="207574" cy="106752"/>
            <a:chOff x="3963468" y="3078922"/>
            <a:chExt cx="276765" cy="142336"/>
          </a:xfrm>
        </p:grpSpPr>
        <p:sp>
          <p:nvSpPr>
            <p:cNvPr id="86" name="object 59"/>
            <p:cNvSpPr/>
            <p:nvPr/>
          </p:nvSpPr>
          <p:spPr>
            <a:xfrm>
              <a:off x="3963468" y="3078922"/>
              <a:ext cx="276765" cy="142336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87" name="object 64"/>
            <p:cNvSpPr/>
            <p:nvPr/>
          </p:nvSpPr>
          <p:spPr>
            <a:xfrm>
              <a:off x="4006168" y="3105807"/>
              <a:ext cx="191758" cy="8896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112775" y="57911"/>
                  </a:moveTo>
                  <a:lnTo>
                    <a:pt x="112775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112775" y="57911"/>
                  </a:lnTo>
                  <a:close/>
                </a:path>
                <a:path w="184785" h="85725">
                  <a:moveTo>
                    <a:pt x="184403" y="42671"/>
                  </a:moveTo>
                  <a:lnTo>
                    <a:pt x="97535" y="0"/>
                  </a:lnTo>
                  <a:lnTo>
                    <a:pt x="97535" y="28955"/>
                  </a:lnTo>
                  <a:lnTo>
                    <a:pt x="112775" y="28955"/>
                  </a:lnTo>
                  <a:lnTo>
                    <a:pt x="112775" y="77857"/>
                  </a:lnTo>
                  <a:lnTo>
                    <a:pt x="184403" y="42671"/>
                  </a:lnTo>
                  <a:close/>
                </a:path>
                <a:path w="184785" h="85725">
                  <a:moveTo>
                    <a:pt x="112775" y="77857"/>
                  </a:moveTo>
                  <a:lnTo>
                    <a:pt x="112775" y="57911"/>
                  </a:lnTo>
                  <a:lnTo>
                    <a:pt x="97535" y="57911"/>
                  </a:lnTo>
                  <a:lnTo>
                    <a:pt x="97535" y="85343"/>
                  </a:lnTo>
                  <a:lnTo>
                    <a:pt x="112775" y="77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080409" y="4321712"/>
            <a:ext cx="207574" cy="106752"/>
            <a:chOff x="3963468" y="3078922"/>
            <a:chExt cx="276765" cy="142336"/>
          </a:xfrm>
        </p:grpSpPr>
        <p:sp>
          <p:nvSpPr>
            <p:cNvPr id="90" name="object 59"/>
            <p:cNvSpPr/>
            <p:nvPr/>
          </p:nvSpPr>
          <p:spPr>
            <a:xfrm>
              <a:off x="3963468" y="3078922"/>
              <a:ext cx="276765" cy="142336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91" name="object 64"/>
            <p:cNvSpPr/>
            <p:nvPr/>
          </p:nvSpPr>
          <p:spPr>
            <a:xfrm>
              <a:off x="4006168" y="3105807"/>
              <a:ext cx="191758" cy="8896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112775" y="57911"/>
                  </a:moveTo>
                  <a:lnTo>
                    <a:pt x="112775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112775" y="57911"/>
                  </a:lnTo>
                  <a:close/>
                </a:path>
                <a:path w="184785" h="85725">
                  <a:moveTo>
                    <a:pt x="184403" y="42671"/>
                  </a:moveTo>
                  <a:lnTo>
                    <a:pt x="97535" y="0"/>
                  </a:lnTo>
                  <a:lnTo>
                    <a:pt x="97535" y="28955"/>
                  </a:lnTo>
                  <a:lnTo>
                    <a:pt x="112775" y="28955"/>
                  </a:lnTo>
                  <a:lnTo>
                    <a:pt x="112775" y="77857"/>
                  </a:lnTo>
                  <a:lnTo>
                    <a:pt x="184403" y="42671"/>
                  </a:lnTo>
                  <a:close/>
                </a:path>
                <a:path w="184785" h="85725">
                  <a:moveTo>
                    <a:pt x="112775" y="77857"/>
                  </a:moveTo>
                  <a:lnTo>
                    <a:pt x="112775" y="57911"/>
                  </a:lnTo>
                  <a:lnTo>
                    <a:pt x="97535" y="57911"/>
                  </a:lnTo>
                  <a:lnTo>
                    <a:pt x="97535" y="85343"/>
                  </a:lnTo>
                  <a:lnTo>
                    <a:pt x="112775" y="77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574738" y="4321712"/>
            <a:ext cx="207574" cy="106752"/>
            <a:chOff x="3963468" y="3078922"/>
            <a:chExt cx="276765" cy="142336"/>
          </a:xfrm>
        </p:grpSpPr>
        <p:sp>
          <p:nvSpPr>
            <p:cNvPr id="93" name="object 59"/>
            <p:cNvSpPr/>
            <p:nvPr/>
          </p:nvSpPr>
          <p:spPr>
            <a:xfrm>
              <a:off x="3963468" y="3078922"/>
              <a:ext cx="276765" cy="142336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94" name="object 64"/>
            <p:cNvSpPr/>
            <p:nvPr/>
          </p:nvSpPr>
          <p:spPr>
            <a:xfrm>
              <a:off x="4006168" y="3105807"/>
              <a:ext cx="191758" cy="8896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112775" y="57911"/>
                  </a:moveTo>
                  <a:lnTo>
                    <a:pt x="112775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112775" y="57911"/>
                  </a:lnTo>
                  <a:close/>
                </a:path>
                <a:path w="184785" h="85725">
                  <a:moveTo>
                    <a:pt x="184403" y="42671"/>
                  </a:moveTo>
                  <a:lnTo>
                    <a:pt x="97535" y="0"/>
                  </a:lnTo>
                  <a:lnTo>
                    <a:pt x="97535" y="28955"/>
                  </a:lnTo>
                  <a:lnTo>
                    <a:pt x="112775" y="28955"/>
                  </a:lnTo>
                  <a:lnTo>
                    <a:pt x="112775" y="77857"/>
                  </a:lnTo>
                  <a:lnTo>
                    <a:pt x="184403" y="42671"/>
                  </a:lnTo>
                  <a:close/>
                </a:path>
                <a:path w="184785" h="85725">
                  <a:moveTo>
                    <a:pt x="112775" y="77857"/>
                  </a:moveTo>
                  <a:lnTo>
                    <a:pt x="112775" y="57911"/>
                  </a:lnTo>
                  <a:lnTo>
                    <a:pt x="97535" y="57911"/>
                  </a:lnTo>
                  <a:lnTo>
                    <a:pt x="97535" y="85343"/>
                  </a:lnTo>
                  <a:lnTo>
                    <a:pt x="112775" y="77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933853" y="4324523"/>
            <a:ext cx="207574" cy="106752"/>
            <a:chOff x="3963468" y="3078922"/>
            <a:chExt cx="276765" cy="142336"/>
          </a:xfrm>
        </p:grpSpPr>
        <p:sp>
          <p:nvSpPr>
            <p:cNvPr id="96" name="object 59"/>
            <p:cNvSpPr/>
            <p:nvPr/>
          </p:nvSpPr>
          <p:spPr>
            <a:xfrm>
              <a:off x="3963468" y="3078922"/>
              <a:ext cx="276765" cy="142336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97" name="object 64"/>
            <p:cNvSpPr/>
            <p:nvPr/>
          </p:nvSpPr>
          <p:spPr>
            <a:xfrm>
              <a:off x="4006168" y="3105807"/>
              <a:ext cx="191758" cy="8896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112775" y="57911"/>
                  </a:moveTo>
                  <a:lnTo>
                    <a:pt x="112775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112775" y="57911"/>
                  </a:lnTo>
                  <a:close/>
                </a:path>
                <a:path w="184785" h="85725">
                  <a:moveTo>
                    <a:pt x="184403" y="42671"/>
                  </a:moveTo>
                  <a:lnTo>
                    <a:pt x="97535" y="0"/>
                  </a:lnTo>
                  <a:lnTo>
                    <a:pt x="97535" y="28955"/>
                  </a:lnTo>
                  <a:lnTo>
                    <a:pt x="112775" y="28955"/>
                  </a:lnTo>
                  <a:lnTo>
                    <a:pt x="112775" y="77857"/>
                  </a:lnTo>
                  <a:lnTo>
                    <a:pt x="184403" y="42671"/>
                  </a:lnTo>
                  <a:close/>
                </a:path>
                <a:path w="184785" h="85725">
                  <a:moveTo>
                    <a:pt x="112775" y="77857"/>
                  </a:moveTo>
                  <a:lnTo>
                    <a:pt x="112775" y="57911"/>
                  </a:lnTo>
                  <a:lnTo>
                    <a:pt x="97535" y="57911"/>
                  </a:lnTo>
                  <a:lnTo>
                    <a:pt x="97535" y="85343"/>
                  </a:lnTo>
                  <a:lnTo>
                    <a:pt x="112775" y="77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39430" y="4321712"/>
            <a:ext cx="207574" cy="106752"/>
            <a:chOff x="4428431" y="3078922"/>
            <a:chExt cx="276765" cy="142336"/>
          </a:xfrm>
        </p:grpSpPr>
        <p:sp>
          <p:nvSpPr>
            <p:cNvPr id="98" name="object 61"/>
            <p:cNvSpPr/>
            <p:nvPr/>
          </p:nvSpPr>
          <p:spPr>
            <a:xfrm>
              <a:off x="4428431" y="3078922"/>
              <a:ext cx="276765" cy="142336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100" name="object 63"/>
            <p:cNvSpPr/>
            <p:nvPr/>
          </p:nvSpPr>
          <p:spPr>
            <a:xfrm>
              <a:off x="4471132" y="3105807"/>
              <a:ext cx="191758" cy="8896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85343" y="28955"/>
                  </a:moveTo>
                  <a:lnTo>
                    <a:pt x="85343" y="0"/>
                  </a:lnTo>
                  <a:lnTo>
                    <a:pt x="0" y="42671"/>
                  </a:lnTo>
                  <a:lnTo>
                    <a:pt x="71627" y="78485"/>
                  </a:lnTo>
                  <a:lnTo>
                    <a:pt x="71627" y="28955"/>
                  </a:lnTo>
                  <a:lnTo>
                    <a:pt x="85343" y="28955"/>
                  </a:lnTo>
                  <a:close/>
                </a:path>
                <a:path w="184785" h="85725">
                  <a:moveTo>
                    <a:pt x="184403" y="57911"/>
                  </a:moveTo>
                  <a:lnTo>
                    <a:pt x="184403" y="28955"/>
                  </a:lnTo>
                  <a:lnTo>
                    <a:pt x="71627" y="28955"/>
                  </a:lnTo>
                  <a:lnTo>
                    <a:pt x="71627" y="57911"/>
                  </a:lnTo>
                  <a:lnTo>
                    <a:pt x="184403" y="57911"/>
                  </a:lnTo>
                  <a:close/>
                </a:path>
                <a:path w="184785" h="85725">
                  <a:moveTo>
                    <a:pt x="85343" y="85343"/>
                  </a:moveTo>
                  <a:lnTo>
                    <a:pt x="85343" y="57911"/>
                  </a:lnTo>
                  <a:lnTo>
                    <a:pt x="71627" y="57911"/>
                  </a:lnTo>
                  <a:lnTo>
                    <a:pt x="71627" y="78485"/>
                  </a:lnTo>
                  <a:lnTo>
                    <a:pt x="85343" y="85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3733760" y="4321712"/>
            <a:ext cx="207574" cy="106752"/>
            <a:chOff x="4428431" y="3078922"/>
            <a:chExt cx="276765" cy="142336"/>
          </a:xfrm>
        </p:grpSpPr>
        <p:sp>
          <p:nvSpPr>
            <p:cNvPr id="107" name="object 61"/>
            <p:cNvSpPr/>
            <p:nvPr/>
          </p:nvSpPr>
          <p:spPr>
            <a:xfrm>
              <a:off x="4428431" y="3078922"/>
              <a:ext cx="276765" cy="142336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108" name="object 63"/>
            <p:cNvSpPr/>
            <p:nvPr/>
          </p:nvSpPr>
          <p:spPr>
            <a:xfrm>
              <a:off x="4471132" y="3105807"/>
              <a:ext cx="191758" cy="8896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85343" y="28955"/>
                  </a:moveTo>
                  <a:lnTo>
                    <a:pt x="85343" y="0"/>
                  </a:lnTo>
                  <a:lnTo>
                    <a:pt x="0" y="42671"/>
                  </a:lnTo>
                  <a:lnTo>
                    <a:pt x="71627" y="78485"/>
                  </a:lnTo>
                  <a:lnTo>
                    <a:pt x="71627" y="28955"/>
                  </a:lnTo>
                  <a:lnTo>
                    <a:pt x="85343" y="28955"/>
                  </a:lnTo>
                  <a:close/>
                </a:path>
                <a:path w="184785" h="85725">
                  <a:moveTo>
                    <a:pt x="184403" y="57911"/>
                  </a:moveTo>
                  <a:lnTo>
                    <a:pt x="184403" y="28955"/>
                  </a:lnTo>
                  <a:lnTo>
                    <a:pt x="71627" y="28955"/>
                  </a:lnTo>
                  <a:lnTo>
                    <a:pt x="71627" y="57911"/>
                  </a:lnTo>
                  <a:lnTo>
                    <a:pt x="184403" y="57911"/>
                  </a:lnTo>
                  <a:close/>
                </a:path>
                <a:path w="184785" h="85725">
                  <a:moveTo>
                    <a:pt x="85343" y="85343"/>
                  </a:moveTo>
                  <a:lnTo>
                    <a:pt x="85343" y="57911"/>
                  </a:lnTo>
                  <a:lnTo>
                    <a:pt x="71627" y="57911"/>
                  </a:lnTo>
                  <a:lnTo>
                    <a:pt x="71627" y="78485"/>
                  </a:lnTo>
                  <a:lnTo>
                    <a:pt x="85343" y="85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188878" y="4321712"/>
            <a:ext cx="207574" cy="106752"/>
            <a:chOff x="4428431" y="3078922"/>
            <a:chExt cx="276765" cy="142336"/>
          </a:xfrm>
        </p:grpSpPr>
        <p:sp>
          <p:nvSpPr>
            <p:cNvPr id="110" name="object 61"/>
            <p:cNvSpPr/>
            <p:nvPr/>
          </p:nvSpPr>
          <p:spPr>
            <a:xfrm>
              <a:off x="4428431" y="3078922"/>
              <a:ext cx="276765" cy="142336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111" name="object 63"/>
            <p:cNvSpPr/>
            <p:nvPr/>
          </p:nvSpPr>
          <p:spPr>
            <a:xfrm>
              <a:off x="4471132" y="3105807"/>
              <a:ext cx="191758" cy="88960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85343" y="28955"/>
                  </a:moveTo>
                  <a:lnTo>
                    <a:pt x="85343" y="0"/>
                  </a:lnTo>
                  <a:lnTo>
                    <a:pt x="0" y="42671"/>
                  </a:lnTo>
                  <a:lnTo>
                    <a:pt x="71627" y="78485"/>
                  </a:lnTo>
                  <a:lnTo>
                    <a:pt x="71627" y="28955"/>
                  </a:lnTo>
                  <a:lnTo>
                    <a:pt x="85343" y="28955"/>
                  </a:lnTo>
                  <a:close/>
                </a:path>
                <a:path w="184785" h="85725">
                  <a:moveTo>
                    <a:pt x="184403" y="57911"/>
                  </a:moveTo>
                  <a:lnTo>
                    <a:pt x="184403" y="28955"/>
                  </a:lnTo>
                  <a:lnTo>
                    <a:pt x="71627" y="28955"/>
                  </a:lnTo>
                  <a:lnTo>
                    <a:pt x="71627" y="57911"/>
                  </a:lnTo>
                  <a:lnTo>
                    <a:pt x="184403" y="57911"/>
                  </a:lnTo>
                  <a:close/>
                </a:path>
                <a:path w="184785" h="85725">
                  <a:moveTo>
                    <a:pt x="85343" y="85343"/>
                  </a:moveTo>
                  <a:lnTo>
                    <a:pt x="85343" y="57911"/>
                  </a:lnTo>
                  <a:lnTo>
                    <a:pt x="71627" y="57911"/>
                  </a:lnTo>
                  <a:lnTo>
                    <a:pt x="71627" y="78485"/>
                  </a:lnTo>
                  <a:lnTo>
                    <a:pt x="85343" y="85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2499200" y="5673664"/>
            <a:ext cx="4100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/>
                <a:cs typeface="Arial"/>
              </a:rPr>
              <a:t>Modified from Qi Sun, </a:t>
            </a:r>
            <a:r>
              <a:rPr lang="en-US" sz="1350" dirty="0" err="1">
                <a:latin typeface="Arial"/>
                <a:cs typeface="Arial"/>
              </a:rPr>
              <a:t>Minghui</a:t>
            </a:r>
            <a:r>
              <a:rPr lang="en-US" sz="1350" dirty="0">
                <a:latin typeface="Arial"/>
                <a:cs typeface="Arial"/>
              </a:rPr>
              <a:t> Wang, Cornell Univ.</a:t>
            </a:r>
            <a:endParaRPr lang="en-US" sz="1350" dirty="0"/>
          </a:p>
          <a:p>
            <a:endParaRPr lang="en-US" sz="1350" dirty="0"/>
          </a:p>
        </p:txBody>
      </p:sp>
      <p:sp>
        <p:nvSpPr>
          <p:cNvPr id="114" name="object 65"/>
          <p:cNvSpPr txBox="1"/>
          <p:nvPr/>
        </p:nvSpPr>
        <p:spPr>
          <a:xfrm>
            <a:off x="3244780" y="4130034"/>
            <a:ext cx="958790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sz="1059" spc="-63" dirty="0">
                <a:latin typeface="Arial"/>
                <a:cs typeface="Arial"/>
              </a:rPr>
              <a:t>&gt;5</a:t>
            </a:r>
            <a:r>
              <a:rPr lang="en-US" sz="1059" spc="-63" dirty="0">
                <a:latin typeface="Arial"/>
                <a:cs typeface="Arial"/>
              </a:rPr>
              <a:t>0</a:t>
            </a:r>
            <a:r>
              <a:rPr sz="1059" spc="-63" dirty="0">
                <a:latin typeface="Arial"/>
                <a:cs typeface="Arial"/>
              </a:rPr>
              <a:t>kb</a:t>
            </a:r>
            <a:r>
              <a:rPr sz="1059" spc="-76" dirty="0">
                <a:latin typeface="Arial"/>
                <a:cs typeface="Arial"/>
              </a:rPr>
              <a:t> </a:t>
            </a:r>
            <a:r>
              <a:rPr sz="1059" spc="-33" dirty="0">
                <a:latin typeface="Arial"/>
                <a:cs typeface="Arial"/>
              </a:rPr>
              <a:t>fragment</a:t>
            </a:r>
            <a:r>
              <a:rPr lang="en-US" sz="1059" spc="-33" dirty="0">
                <a:latin typeface="Arial"/>
                <a:cs typeface="Arial"/>
              </a:rPr>
              <a:t>s</a:t>
            </a:r>
            <a:endParaRPr sz="1059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2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Genome</a:t>
            </a:r>
            <a:r>
              <a:rPr lang="en-US" baseline="0" dirty="0"/>
              <a:t> </a:t>
            </a:r>
            <a:r>
              <a:rPr lang="en-US" dirty="0"/>
              <a:t>Assembly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142" y="2274764"/>
            <a:ext cx="4411980" cy="2911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43" y="5269243"/>
            <a:ext cx="4624651" cy="2798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84782" y="3459963"/>
            <a:ext cx="2553787" cy="198329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7050794" y="3103095"/>
            <a:ext cx="15581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From scratch:</a:t>
            </a:r>
            <a:endParaRPr lang="en-US" sz="1350" dirty="0"/>
          </a:p>
          <a:p>
            <a:r>
              <a:rPr lang="en-US" sz="1350" dirty="0"/>
              <a:t>no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8353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Illumina Sequencing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1846293"/>
            <a:ext cx="3303670" cy="4382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868" y="1907253"/>
            <a:ext cx="2549116" cy="43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4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err="1">
                <a:ea typeface="ＭＳ Ｐゴシック" charset="-128"/>
              </a:rPr>
              <a:t>Contigs</a:t>
            </a:r>
            <a:r>
              <a:rPr lang="en-AU" altLang="en-US" dirty="0">
                <a:ea typeface="ＭＳ Ｐゴシック" charset="-128"/>
              </a:rPr>
              <a:t> to scaffolds</a:t>
            </a:r>
          </a:p>
        </p:txBody>
      </p:sp>
      <p:pic>
        <p:nvPicPr>
          <p:cNvPr id="44034" name="Picture 6" descr="scaffo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1392" y="2834880"/>
            <a:ext cx="5806678" cy="797719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41</a:t>
            </a:fld>
            <a:endParaRPr lang="en-US"/>
          </a:p>
        </p:txBody>
      </p:sp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3977878" y="3969544"/>
            <a:ext cx="1243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>
                <a:solidFill>
                  <a:srgbClr val="800000"/>
                </a:solidFill>
              </a:rPr>
              <a:t>Contigs</a:t>
            </a:r>
          </a:p>
        </p:txBody>
      </p:sp>
      <p:sp>
        <p:nvSpPr>
          <p:cNvPr id="44036" name="Line 10"/>
          <p:cNvSpPr>
            <a:spLocks noChangeShapeType="1"/>
          </p:cNvSpPr>
          <p:nvPr/>
        </p:nvSpPr>
        <p:spPr bwMode="auto">
          <a:xfrm flipH="1" flipV="1">
            <a:off x="2519364" y="3590925"/>
            <a:ext cx="1350169" cy="485775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7" name="Line 12"/>
          <p:cNvSpPr>
            <a:spLocks noChangeShapeType="1"/>
          </p:cNvSpPr>
          <p:nvPr/>
        </p:nvSpPr>
        <p:spPr bwMode="auto">
          <a:xfrm flipV="1">
            <a:off x="5219700" y="3590926"/>
            <a:ext cx="1404938" cy="594122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8" name="Line 13"/>
          <p:cNvSpPr>
            <a:spLocks noChangeShapeType="1"/>
          </p:cNvSpPr>
          <p:nvPr/>
        </p:nvSpPr>
        <p:spPr bwMode="auto">
          <a:xfrm flipV="1">
            <a:off x="4733926" y="3590926"/>
            <a:ext cx="270272" cy="432197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9" name="Text Box 14"/>
          <p:cNvSpPr txBox="1">
            <a:spLocks noChangeArrowheads="1"/>
          </p:cNvSpPr>
          <p:nvPr/>
        </p:nvSpPr>
        <p:spPr bwMode="auto">
          <a:xfrm>
            <a:off x="5056585" y="2184204"/>
            <a:ext cx="2376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solidFill>
                  <a:srgbClr val="800000"/>
                </a:solidFill>
              </a:rPr>
              <a:t>Paired-end read</a:t>
            </a:r>
          </a:p>
        </p:txBody>
      </p:sp>
      <p:sp>
        <p:nvSpPr>
          <p:cNvPr id="44040" name="Line 16"/>
          <p:cNvSpPr>
            <a:spLocks noChangeShapeType="1"/>
          </p:cNvSpPr>
          <p:nvPr/>
        </p:nvSpPr>
        <p:spPr bwMode="auto">
          <a:xfrm flipH="1">
            <a:off x="5219700" y="2537702"/>
            <a:ext cx="1025129" cy="782953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41" name="Line 17"/>
          <p:cNvSpPr>
            <a:spLocks noChangeShapeType="1"/>
          </p:cNvSpPr>
          <p:nvPr/>
        </p:nvSpPr>
        <p:spPr bwMode="auto">
          <a:xfrm>
            <a:off x="6244830" y="2553891"/>
            <a:ext cx="325040" cy="551259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42" name="AutoShape 18"/>
          <p:cNvSpPr>
            <a:spLocks noChangeArrowheads="1"/>
          </p:cNvSpPr>
          <p:nvPr/>
        </p:nvSpPr>
        <p:spPr bwMode="auto">
          <a:xfrm>
            <a:off x="1601392" y="4832748"/>
            <a:ext cx="5778103" cy="540544"/>
          </a:xfrm>
          <a:prstGeom prst="rightArrow">
            <a:avLst>
              <a:gd name="adj1" fmla="val 43250"/>
              <a:gd name="adj2" fmla="val 5042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3" name="Text Box 19"/>
          <p:cNvSpPr txBox="1">
            <a:spLocks noChangeArrowheads="1"/>
          </p:cNvSpPr>
          <p:nvPr/>
        </p:nvSpPr>
        <p:spPr bwMode="auto">
          <a:xfrm>
            <a:off x="1601391" y="5232796"/>
            <a:ext cx="1348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>
                <a:solidFill>
                  <a:srgbClr val="800000"/>
                </a:solidFill>
              </a:rPr>
              <a:t>Scaffold</a:t>
            </a:r>
          </a:p>
        </p:txBody>
      </p:sp>
      <p:sp>
        <p:nvSpPr>
          <p:cNvPr id="44044" name="Rectangle 20"/>
          <p:cNvSpPr>
            <a:spLocks noChangeArrowheads="1"/>
          </p:cNvSpPr>
          <p:nvPr/>
        </p:nvSpPr>
        <p:spPr bwMode="auto">
          <a:xfrm>
            <a:off x="3437336" y="4994673"/>
            <a:ext cx="810815" cy="216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5" name="Rectangle 21"/>
          <p:cNvSpPr>
            <a:spLocks noChangeArrowheads="1"/>
          </p:cNvSpPr>
          <p:nvPr/>
        </p:nvSpPr>
        <p:spPr bwMode="auto">
          <a:xfrm>
            <a:off x="5489973" y="4994673"/>
            <a:ext cx="540544" cy="216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6" name="Text Box 22"/>
          <p:cNvSpPr txBox="1">
            <a:spLocks noChangeArrowheads="1"/>
          </p:cNvSpPr>
          <p:nvPr/>
        </p:nvSpPr>
        <p:spPr bwMode="auto">
          <a:xfrm>
            <a:off x="3545681" y="5264944"/>
            <a:ext cx="8632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100">
                <a:solidFill>
                  <a:srgbClr val="800000"/>
                </a:solidFill>
              </a:rPr>
              <a:t>Gap</a:t>
            </a:r>
          </a:p>
        </p:txBody>
      </p:sp>
      <p:sp>
        <p:nvSpPr>
          <p:cNvPr id="44047" name="Text Box 23"/>
          <p:cNvSpPr txBox="1">
            <a:spLocks noChangeArrowheads="1"/>
          </p:cNvSpPr>
          <p:nvPr/>
        </p:nvSpPr>
        <p:spPr bwMode="auto">
          <a:xfrm>
            <a:off x="5381625" y="5264944"/>
            <a:ext cx="8632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100">
                <a:solidFill>
                  <a:srgbClr val="800000"/>
                </a:solidFill>
              </a:rPr>
              <a:t>Gap</a:t>
            </a:r>
          </a:p>
        </p:txBody>
      </p:sp>
      <p:sp>
        <p:nvSpPr>
          <p:cNvPr id="44048" name="Text Box 14"/>
          <p:cNvSpPr txBox="1">
            <a:spLocks noChangeArrowheads="1"/>
          </p:cNvSpPr>
          <p:nvPr/>
        </p:nvSpPr>
        <p:spPr bwMode="auto">
          <a:xfrm>
            <a:off x="1439466" y="2132411"/>
            <a:ext cx="2376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solidFill>
                  <a:srgbClr val="800000"/>
                </a:solidFill>
              </a:rPr>
              <a:t>Mate-pair read</a:t>
            </a:r>
          </a:p>
        </p:txBody>
      </p:sp>
      <p:sp>
        <p:nvSpPr>
          <p:cNvPr id="44049" name="Line 16"/>
          <p:cNvSpPr>
            <a:spLocks noChangeShapeType="1"/>
          </p:cNvSpPr>
          <p:nvPr/>
        </p:nvSpPr>
        <p:spPr bwMode="auto">
          <a:xfrm>
            <a:off x="3545682" y="2457450"/>
            <a:ext cx="702469" cy="377429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15850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Long reads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42</a:t>
            </a:fld>
            <a:endParaRPr lang="en-US"/>
          </a:p>
        </p:txBody>
      </p:sp>
      <p:pic>
        <p:nvPicPr>
          <p:cNvPr id="5632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187179"/>
            <a:ext cx="6858000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89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new assembly</a:t>
            </a:r>
            <a:r>
              <a:rPr lang="en-US" baseline="0" dirty="0"/>
              <a:t> project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95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 genome sequencing project?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How </a:t>
            </a:r>
            <a:r>
              <a:rPr lang="en-US" sz="2400" b="1" dirty="0"/>
              <a:t>large and/or complex </a:t>
            </a:r>
            <a:r>
              <a:rPr lang="en-US" sz="2400" dirty="0"/>
              <a:t>is my genome?</a:t>
            </a:r>
          </a:p>
          <a:p>
            <a:pPr lvl="1"/>
            <a:r>
              <a:rPr lang="en-US" sz="2400" b="1" dirty="0"/>
              <a:t>Ploidy</a:t>
            </a:r>
            <a:r>
              <a:rPr lang="en-US" sz="2400" dirty="0"/>
              <a:t> (number of sets of chromosomes) of the genome?</a:t>
            </a:r>
          </a:p>
          <a:p>
            <a:pPr lvl="1"/>
            <a:r>
              <a:rPr lang="en-US" sz="2400" dirty="0"/>
              <a:t>Are the cells </a:t>
            </a:r>
            <a:r>
              <a:rPr lang="en-US" sz="2400" b="1" dirty="0"/>
              <a:t>multinucleated</a:t>
            </a:r>
            <a:r>
              <a:rPr lang="en-US" sz="2400" dirty="0"/>
              <a:t>?</a:t>
            </a:r>
          </a:p>
          <a:p>
            <a:pPr lvl="1"/>
            <a:r>
              <a:rPr lang="en-US" sz="2400" dirty="0"/>
              <a:t>How much of the genome is </a:t>
            </a:r>
            <a:r>
              <a:rPr lang="en-US" sz="2400" b="1" dirty="0"/>
              <a:t>repetitive</a:t>
            </a:r>
            <a:r>
              <a:rPr lang="en-US" sz="2400" dirty="0"/>
              <a:t>? What is the repeat size distribution?</a:t>
            </a:r>
          </a:p>
          <a:p>
            <a:pPr lvl="1"/>
            <a:r>
              <a:rPr lang="en-US" sz="2400" dirty="0"/>
              <a:t>Is my genome </a:t>
            </a:r>
            <a:r>
              <a:rPr lang="en-US" sz="2400" b="1" dirty="0"/>
              <a:t>heterozygous</a:t>
            </a:r>
            <a:r>
              <a:rPr lang="en-US" sz="2400" dirty="0"/>
              <a:t>?</a:t>
            </a:r>
          </a:p>
          <a:p>
            <a:pPr lvl="1"/>
            <a:r>
              <a:rPr lang="en-US" sz="2400" dirty="0"/>
              <a:t>Is a good quality </a:t>
            </a:r>
            <a:r>
              <a:rPr lang="en-US" sz="2400" b="1" dirty="0"/>
              <a:t>genome of a related species </a:t>
            </a:r>
            <a:r>
              <a:rPr lang="en-US" sz="2400" dirty="0"/>
              <a:t>available?</a:t>
            </a:r>
          </a:p>
          <a:p>
            <a:pPr lvl="1"/>
            <a:r>
              <a:rPr lang="en-US" sz="2400" dirty="0"/>
              <a:t>Does </a:t>
            </a:r>
            <a:r>
              <a:rPr lang="en-US" sz="2400" b="1" dirty="0"/>
              <a:t>other useful data </a:t>
            </a:r>
            <a:r>
              <a:rPr lang="en-US" sz="2400" dirty="0"/>
              <a:t>exist that could improve my assembly</a:t>
            </a:r>
          </a:p>
          <a:p>
            <a:pPr lvl="1"/>
            <a:r>
              <a:rPr lang="en-US" sz="2400" b="1" i="1" dirty="0"/>
              <a:t>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3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>
                <a:ea typeface="ＭＳ Ｐゴシック" charset="-128"/>
              </a:rPr>
              <a:t>What complicates assembly?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b="1" dirty="0">
                <a:ea typeface="ＭＳ Ｐゴシック" charset="-128"/>
              </a:rPr>
              <a:t>Repetitive sequence</a:t>
            </a:r>
          </a:p>
          <a:p>
            <a:pPr lvl="1"/>
            <a:r>
              <a:rPr lang="en-AU" altLang="en-US" dirty="0"/>
              <a:t>causes nodes to be shared, locality confusion</a:t>
            </a:r>
            <a:endParaRPr lang="en-AU" altLang="en-US" b="1" dirty="0">
              <a:ea typeface="ＭＳ Ｐゴシック" charset="-128"/>
            </a:endParaRPr>
          </a:p>
          <a:p>
            <a:r>
              <a:rPr lang="en-AU" altLang="en-US" b="1" dirty="0">
                <a:ea typeface="ＭＳ Ｐゴシック" charset="-128"/>
              </a:rPr>
              <a:t>Variation and Heterozygosity</a:t>
            </a:r>
          </a:p>
          <a:p>
            <a:pPr lvl="1"/>
            <a:r>
              <a:rPr lang="en-AU" altLang="en-US" dirty="0"/>
              <a:t>Causes lots of branch points in a graph</a:t>
            </a:r>
            <a:endParaRPr lang="en-AU" altLang="en-US" sz="1800" dirty="0"/>
          </a:p>
          <a:p>
            <a:r>
              <a:rPr lang="en-AU" altLang="en-US" b="1" dirty="0">
                <a:ea typeface="ＭＳ Ｐゴシック" charset="-128"/>
              </a:rPr>
              <a:t>Sequencing read issues (technical, but very important)</a:t>
            </a:r>
          </a:p>
          <a:p>
            <a:pPr lvl="1"/>
            <a:r>
              <a:rPr lang="en-AU" altLang="en-US" dirty="0"/>
              <a:t>Sequencing </a:t>
            </a:r>
            <a:r>
              <a:rPr lang="en-AU" altLang="en-US" dirty="0" err="1"/>
              <a:t>artifacts</a:t>
            </a:r>
            <a:r>
              <a:rPr lang="en-AU" altLang="en-US" dirty="0"/>
              <a:t> (adapters, vector sequence, </a:t>
            </a:r>
            <a:r>
              <a:rPr lang="en-AU" altLang="en-US" dirty="0" err="1"/>
              <a:t>etc</a:t>
            </a:r>
            <a:r>
              <a:rPr lang="en-AU" altLang="en-US" dirty="0"/>
              <a:t>)</a:t>
            </a:r>
          </a:p>
          <a:p>
            <a:pPr lvl="1"/>
            <a:r>
              <a:rPr lang="en-AU" altLang="en-US" dirty="0"/>
              <a:t>Sequence errors</a:t>
            </a:r>
          </a:p>
          <a:p>
            <a:pPr lvl="2"/>
            <a:r>
              <a:rPr lang="en-AU" altLang="en-US" dirty="0"/>
              <a:t>Generally random, but some technologies have systematic errors</a:t>
            </a:r>
          </a:p>
          <a:p>
            <a:pPr lvl="1"/>
            <a:r>
              <a:rPr lang="en-AU" altLang="en-US" dirty="0"/>
              <a:t>You remembered to QC, trim, and </a:t>
            </a:r>
            <a:r>
              <a:rPr lang="en-AU" altLang="en-US" dirty="0" err="1"/>
              <a:t>cleam</a:t>
            </a:r>
            <a:r>
              <a:rPr lang="en-AU" altLang="en-US" dirty="0"/>
              <a:t> up the data, right?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45</a:t>
            </a:fld>
            <a:endParaRPr lang="en-US"/>
          </a:p>
        </p:txBody>
      </p:sp>
      <p:pic>
        <p:nvPicPr>
          <p:cNvPr id="15" name="Picture 5" descr="polls_no_2Bfun_2Bscan_5504_321346_answer_2_x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01" y="2757037"/>
            <a:ext cx="1378821" cy="135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69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size/complexity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825" y="2313846"/>
            <a:ext cx="4422128" cy="3127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113" y="5658451"/>
            <a:ext cx="77908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By </a:t>
            </a:r>
            <a:r>
              <a:rPr lang="en-US" sz="1350" dirty="0" err="1"/>
              <a:t>Abizar</a:t>
            </a:r>
            <a:r>
              <a:rPr lang="en-US" sz="1350" dirty="0"/>
              <a:t> at English Wikipedia, CC BY-SA 3.0, https://</a:t>
            </a:r>
            <a:r>
              <a:rPr lang="en-US" sz="1350" dirty="0" err="1"/>
              <a:t>commons.wikimedia.org</a:t>
            </a:r>
            <a:r>
              <a:rPr lang="en-US" sz="1350" dirty="0"/>
              <a:t>/w/</a:t>
            </a:r>
            <a:r>
              <a:rPr lang="en-US" sz="1350" dirty="0" err="1"/>
              <a:t>index.php?curid</a:t>
            </a:r>
            <a:r>
              <a:rPr lang="en-US" sz="1350" dirty="0"/>
              <a:t>=19537795</a:t>
            </a:r>
          </a:p>
        </p:txBody>
      </p:sp>
    </p:spTree>
    <p:extLst>
      <p:ext uri="{BB962C8B-B14F-4D97-AF65-F5344CB8AC3E}">
        <p14:creationId xmlns:p14="http://schemas.microsoft.com/office/powerpoint/2010/main" val="2144248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size/complexity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2960" y="6459786"/>
            <a:ext cx="73084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By </a:t>
            </a:r>
            <a:r>
              <a:rPr lang="en-US" sz="1350" dirty="0" err="1"/>
              <a:t>Estevezj</a:t>
            </a:r>
            <a:r>
              <a:rPr lang="en-US" sz="1350" dirty="0"/>
              <a:t> - Own work, CC BY-SA 3.0, https://</a:t>
            </a:r>
            <a:r>
              <a:rPr lang="en-US" sz="1350" dirty="0" err="1"/>
              <a:t>commons.wikimedia.org</a:t>
            </a:r>
            <a:r>
              <a:rPr lang="en-US" sz="1350" dirty="0"/>
              <a:t>/w/</a:t>
            </a:r>
            <a:r>
              <a:rPr lang="en-US" sz="1350" dirty="0" err="1"/>
              <a:t>index.php?curid</a:t>
            </a:r>
            <a:r>
              <a:rPr lang="en-US" sz="1350" dirty="0"/>
              <a:t>=23704739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49" y="1838921"/>
            <a:ext cx="6398622" cy="426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2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is my genome?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i="1" dirty="0"/>
              <a:t>The size and complexity of the genome can be estimated from the </a:t>
            </a:r>
            <a:r>
              <a:rPr lang="en-US" sz="2400" i="1" dirty="0" err="1"/>
              <a:t>ploidy</a:t>
            </a:r>
            <a:r>
              <a:rPr lang="en-US" sz="2400" i="1" dirty="0"/>
              <a:t> of the organism and the DNA content per cell</a:t>
            </a:r>
          </a:p>
          <a:p>
            <a:r>
              <a:rPr lang="en-US" sz="2400" b="1" dirty="0"/>
              <a:t>This will affect:</a:t>
            </a:r>
          </a:p>
          <a:p>
            <a:pPr lvl="1"/>
            <a:r>
              <a:rPr lang="en-US" sz="2400" dirty="0"/>
              <a:t>How many reads will be required to attain sufficient coverage (typically 10x to 100x, depending on read length)</a:t>
            </a:r>
          </a:p>
          <a:p>
            <a:pPr lvl="1"/>
            <a:r>
              <a:rPr lang="en-US" sz="2400" dirty="0"/>
              <a:t>What sequencing technology to use (short vs. long reads)</a:t>
            </a:r>
          </a:p>
          <a:p>
            <a:pPr lvl="1"/>
            <a:r>
              <a:rPr lang="en-US" sz="2400" dirty="0"/>
              <a:t>What computational resources will be needed (generally amount of memory needed and length of time resources will be used)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120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Ploidy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Number of sets of chromosomes in a cell (N)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Bacteria </a:t>
            </a:r>
            <a:r>
              <a:rPr lang="mr-IN" sz="2400" dirty="0"/>
              <a:t>–</a:t>
            </a:r>
            <a:r>
              <a:rPr lang="en-US" sz="2400" dirty="0"/>
              <a:t> 1N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Vertebrates </a:t>
            </a:r>
            <a:r>
              <a:rPr lang="mr-IN" sz="2400" dirty="0"/>
              <a:t>–</a:t>
            </a:r>
            <a:r>
              <a:rPr lang="en-US" sz="2400" dirty="0"/>
              <a:t> 2N (human, mouse, rat)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Amphibians </a:t>
            </a:r>
            <a:r>
              <a:rPr lang="mr-IN" sz="2400" dirty="0"/>
              <a:t>–</a:t>
            </a:r>
            <a:r>
              <a:rPr lang="en-US" sz="2400" dirty="0"/>
              <a:t> 2N to 12N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Plants </a:t>
            </a:r>
            <a:r>
              <a:rPr lang="mr-IN" sz="2400" dirty="0"/>
              <a:t>–</a:t>
            </a:r>
            <a:r>
              <a:rPr lang="en-US" sz="2400" dirty="0"/>
              <a:t> 2N to ???  (wheat is 6N)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8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genomebiology.com/content/figures/gb-2012-13-4-243-1-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643" y="1257504"/>
            <a:ext cx="2862965" cy="41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98608" y="786295"/>
            <a:ext cx="380239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Schematic overview of genome assembly. </a:t>
            </a:r>
          </a:p>
          <a:p>
            <a:endParaRPr lang="en-US" sz="1400" b="1" i="1" dirty="0"/>
          </a:p>
          <a:p>
            <a:pPr marL="257175" indent="-257175">
              <a:buAutoNum type="alphaLcParenBoth"/>
            </a:pPr>
            <a:r>
              <a:rPr lang="en-US" sz="1400" dirty="0"/>
              <a:t>DNA is collected from the biological sample, fragmented, and sequenced. </a:t>
            </a:r>
          </a:p>
          <a:p>
            <a:pPr marL="257175" indent="-257175">
              <a:buAutoNum type="alphaLcParenBoth"/>
            </a:pPr>
            <a:endParaRPr lang="en-US" sz="1400" dirty="0"/>
          </a:p>
          <a:p>
            <a:pPr marL="257175" indent="-257175">
              <a:buAutoNum type="alphaLcParenBoth"/>
            </a:pPr>
            <a:r>
              <a:rPr lang="en-US" sz="1400" dirty="0"/>
              <a:t>The output from the sequencer consists of many billions of short, unordered DNA fragments from random positions in the genome. </a:t>
            </a:r>
          </a:p>
          <a:p>
            <a:pPr marL="257175" indent="-257175">
              <a:buAutoNum type="alphaLcParenBoth"/>
            </a:pPr>
            <a:endParaRPr lang="en-US" sz="1400" dirty="0"/>
          </a:p>
          <a:p>
            <a:pPr marL="257175" indent="-257175">
              <a:buAutoNum type="alphaLcParenBoth"/>
            </a:pPr>
            <a:r>
              <a:rPr lang="en-US" sz="1400" dirty="0"/>
              <a:t>The short fragments are compared with each other in some way to discover how they overlap. </a:t>
            </a:r>
          </a:p>
          <a:p>
            <a:pPr marL="257175" indent="-257175">
              <a:buAutoNum type="alphaLcParenBoth"/>
            </a:pPr>
            <a:endParaRPr lang="en-US" sz="1400" dirty="0"/>
          </a:p>
          <a:p>
            <a:pPr marL="257175" indent="-257175">
              <a:buAutoNum type="alphaLcParenBoth"/>
            </a:pPr>
            <a:r>
              <a:rPr lang="en-US" sz="1400" dirty="0"/>
              <a:t>The overlap relationships are captured in a large assembly graph</a:t>
            </a:r>
          </a:p>
          <a:p>
            <a:pPr marL="257175" indent="-257175">
              <a:buAutoNum type="alphaLcParenBoth"/>
            </a:pPr>
            <a:endParaRPr lang="en-US" sz="1400" dirty="0"/>
          </a:p>
          <a:p>
            <a:pPr marL="257175" indent="-257175">
              <a:buAutoNum type="alphaLcParenBoth"/>
            </a:pPr>
            <a:r>
              <a:rPr lang="en-US" sz="1400" dirty="0"/>
              <a:t>The graph is refined to correct errors and simplify</a:t>
            </a:r>
          </a:p>
          <a:p>
            <a:pPr marL="257175" indent="-257175">
              <a:buAutoNum type="alphaLcParenBoth"/>
            </a:pPr>
            <a:endParaRPr lang="en-US" sz="1400" dirty="0"/>
          </a:p>
          <a:p>
            <a:pPr marL="257175" indent="-257175">
              <a:buAutoNum type="alphaLcParenBoth"/>
            </a:pPr>
            <a:r>
              <a:rPr lang="en-US" sz="1400" dirty="0"/>
              <a:t>Finally, additional information such as mates, markers and other long-range information can be used to order and orient the initial assembly (</a:t>
            </a:r>
            <a:r>
              <a:rPr lang="en-US" sz="1400" b="1" dirty="0" err="1"/>
              <a:t>contigs</a:t>
            </a:r>
            <a:r>
              <a:rPr lang="en-US" sz="1400" dirty="0"/>
              <a:t>) into large </a:t>
            </a:r>
            <a:r>
              <a:rPr lang="en-US" sz="1400" b="1" dirty="0"/>
              <a:t>scaffolds</a:t>
            </a:r>
            <a:endParaRPr lang="en-US" sz="1400" dirty="0"/>
          </a:p>
          <a:p>
            <a:pPr marL="257175" indent="-257175">
              <a:buAutoNum type="alphaLcParenBoth"/>
            </a:pPr>
            <a:endParaRPr lang="en-US" sz="1400" dirty="0"/>
          </a:p>
          <a:p>
            <a:r>
              <a:rPr lang="en-US" sz="1400" b="1" i="1" dirty="0"/>
              <a:t>Schatz et al. Genome Biology 2012 13:243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0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Repetitive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source of assembly errors</a:t>
            </a:r>
          </a:p>
          <a:p>
            <a:r>
              <a:rPr lang="en-US" dirty="0"/>
              <a:t>If sequencing technology produces reads &gt; repeat size, impact is much smaller</a:t>
            </a:r>
          </a:p>
          <a:p>
            <a:r>
              <a:rPr lang="en-US" dirty="0"/>
              <a:t>Most common solution: generate reads or mate pairs with spacing &gt; largest known repeat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029" y="3697252"/>
            <a:ext cx="4087430" cy="24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4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74" y="345689"/>
            <a:ext cx="7412454" cy="55593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5344" y="6470937"/>
            <a:ext cx="984019" cy="365125"/>
          </a:xfrm>
        </p:spPr>
        <p:txBody>
          <a:bodyPr/>
          <a:lstStyle/>
          <a:p>
            <a:fld id="{C89AC43B-B76E-5545-A378-6BFB62B50C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59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23" y="624469"/>
            <a:ext cx="7478754" cy="56090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4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Screen Shot 2015-07-06 at 4.3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294336"/>
            <a:ext cx="6858000" cy="309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Assembling repeats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848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6" y="268226"/>
            <a:ext cx="7973568" cy="59801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55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4" y="1743456"/>
            <a:ext cx="8376260" cy="33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216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around repeats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100" b="1" dirty="0"/>
              <a:t>Use ‘other information’ to work around the limitation you have with short reads</a:t>
            </a:r>
          </a:p>
          <a:p>
            <a:pPr marL="0" indent="0">
              <a:buNone/>
            </a:pPr>
            <a:endParaRPr lang="en-US" sz="2400" b="1" dirty="0"/>
          </a:p>
          <a:p>
            <a:pPr lvl="1"/>
            <a:r>
              <a:rPr lang="en-US" sz="2400" dirty="0"/>
              <a:t>Use ‘</a:t>
            </a:r>
            <a:r>
              <a:rPr lang="en-US" sz="2400" b="1" i="1" dirty="0"/>
              <a:t>mate-pairs</a:t>
            </a:r>
            <a:r>
              <a:rPr lang="en-US" sz="2400" dirty="0"/>
              <a:t>’ to span repetitive regions and create larger scaffolds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Use long read data to span repetitive regions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Cloned libraries </a:t>
            </a:r>
            <a:r>
              <a:rPr lang="mr-IN" sz="2400" dirty="0"/>
              <a:t>–</a:t>
            </a:r>
            <a:r>
              <a:rPr lang="en-US" sz="2400" dirty="0"/>
              <a:t> BACS, </a:t>
            </a:r>
            <a:r>
              <a:rPr lang="en-US" sz="2400" dirty="0" err="1"/>
              <a:t>cosmids</a:t>
            </a:r>
            <a:r>
              <a:rPr lang="en-US" sz="2400" dirty="0"/>
              <a:t>, </a:t>
            </a:r>
            <a:r>
              <a:rPr lang="en-US" sz="2400" dirty="0" err="1"/>
              <a:t>fosmids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Use ‘linked reads’ via technology like 10x</a:t>
            </a:r>
          </a:p>
          <a:p>
            <a:pPr lvl="1"/>
            <a:r>
              <a:rPr lang="en-US" sz="2400" dirty="0"/>
              <a:t>Chromosomal interactions (</a:t>
            </a:r>
            <a:r>
              <a:rPr lang="en-US" sz="2400" dirty="0" err="1"/>
              <a:t>HiC</a:t>
            </a:r>
            <a:r>
              <a:rPr lang="en-US" sz="2400" dirty="0"/>
              <a:t>, Dovetail)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62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err="1">
                <a:ea typeface="ＭＳ Ｐゴシック" charset="-128"/>
              </a:rPr>
              <a:t>Contigs</a:t>
            </a:r>
            <a:r>
              <a:rPr lang="en-AU" altLang="en-US" dirty="0">
                <a:ea typeface="ＭＳ Ｐゴシック" charset="-128"/>
              </a:rPr>
              <a:t> to scaffolds</a:t>
            </a:r>
          </a:p>
        </p:txBody>
      </p:sp>
      <p:pic>
        <p:nvPicPr>
          <p:cNvPr id="44034" name="Picture 6" descr="scaffo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1392" y="2834880"/>
            <a:ext cx="5806678" cy="797719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57</a:t>
            </a:fld>
            <a:endParaRPr lang="en-US"/>
          </a:p>
        </p:txBody>
      </p:sp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3977878" y="3969544"/>
            <a:ext cx="1243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>
                <a:solidFill>
                  <a:srgbClr val="800000"/>
                </a:solidFill>
              </a:rPr>
              <a:t>Contigs</a:t>
            </a:r>
          </a:p>
        </p:txBody>
      </p:sp>
      <p:sp>
        <p:nvSpPr>
          <p:cNvPr id="44036" name="Line 10"/>
          <p:cNvSpPr>
            <a:spLocks noChangeShapeType="1"/>
          </p:cNvSpPr>
          <p:nvPr/>
        </p:nvSpPr>
        <p:spPr bwMode="auto">
          <a:xfrm flipH="1" flipV="1">
            <a:off x="2519364" y="3590925"/>
            <a:ext cx="1350169" cy="485775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7" name="Line 12"/>
          <p:cNvSpPr>
            <a:spLocks noChangeShapeType="1"/>
          </p:cNvSpPr>
          <p:nvPr/>
        </p:nvSpPr>
        <p:spPr bwMode="auto">
          <a:xfrm flipV="1">
            <a:off x="5219700" y="3590926"/>
            <a:ext cx="1404938" cy="594122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8" name="Line 13"/>
          <p:cNvSpPr>
            <a:spLocks noChangeShapeType="1"/>
          </p:cNvSpPr>
          <p:nvPr/>
        </p:nvSpPr>
        <p:spPr bwMode="auto">
          <a:xfrm flipV="1">
            <a:off x="4733926" y="3590926"/>
            <a:ext cx="270272" cy="432197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9" name="Text Box 14"/>
          <p:cNvSpPr txBox="1">
            <a:spLocks noChangeArrowheads="1"/>
          </p:cNvSpPr>
          <p:nvPr/>
        </p:nvSpPr>
        <p:spPr bwMode="auto">
          <a:xfrm>
            <a:off x="5056585" y="2184204"/>
            <a:ext cx="2376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solidFill>
                  <a:srgbClr val="800000"/>
                </a:solidFill>
              </a:rPr>
              <a:t>Paired-end read</a:t>
            </a:r>
          </a:p>
        </p:txBody>
      </p:sp>
      <p:sp>
        <p:nvSpPr>
          <p:cNvPr id="44040" name="Line 16"/>
          <p:cNvSpPr>
            <a:spLocks noChangeShapeType="1"/>
          </p:cNvSpPr>
          <p:nvPr/>
        </p:nvSpPr>
        <p:spPr bwMode="auto">
          <a:xfrm flipH="1">
            <a:off x="5219700" y="2537702"/>
            <a:ext cx="1025129" cy="782953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41" name="Line 17"/>
          <p:cNvSpPr>
            <a:spLocks noChangeShapeType="1"/>
          </p:cNvSpPr>
          <p:nvPr/>
        </p:nvSpPr>
        <p:spPr bwMode="auto">
          <a:xfrm>
            <a:off x="6244830" y="2553891"/>
            <a:ext cx="325040" cy="551259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42" name="AutoShape 18"/>
          <p:cNvSpPr>
            <a:spLocks noChangeArrowheads="1"/>
          </p:cNvSpPr>
          <p:nvPr/>
        </p:nvSpPr>
        <p:spPr bwMode="auto">
          <a:xfrm>
            <a:off x="1601392" y="4832748"/>
            <a:ext cx="5778103" cy="540544"/>
          </a:xfrm>
          <a:prstGeom prst="rightArrow">
            <a:avLst>
              <a:gd name="adj1" fmla="val 43250"/>
              <a:gd name="adj2" fmla="val 5042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3" name="Text Box 19"/>
          <p:cNvSpPr txBox="1">
            <a:spLocks noChangeArrowheads="1"/>
          </p:cNvSpPr>
          <p:nvPr/>
        </p:nvSpPr>
        <p:spPr bwMode="auto">
          <a:xfrm>
            <a:off x="1601391" y="5232796"/>
            <a:ext cx="1348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>
                <a:solidFill>
                  <a:srgbClr val="800000"/>
                </a:solidFill>
              </a:rPr>
              <a:t>Scaffold</a:t>
            </a:r>
          </a:p>
        </p:txBody>
      </p:sp>
      <p:sp>
        <p:nvSpPr>
          <p:cNvPr id="44044" name="Rectangle 20"/>
          <p:cNvSpPr>
            <a:spLocks noChangeArrowheads="1"/>
          </p:cNvSpPr>
          <p:nvPr/>
        </p:nvSpPr>
        <p:spPr bwMode="auto">
          <a:xfrm>
            <a:off x="3437336" y="4994673"/>
            <a:ext cx="810815" cy="216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5" name="Rectangle 21"/>
          <p:cNvSpPr>
            <a:spLocks noChangeArrowheads="1"/>
          </p:cNvSpPr>
          <p:nvPr/>
        </p:nvSpPr>
        <p:spPr bwMode="auto">
          <a:xfrm>
            <a:off x="5489973" y="4994673"/>
            <a:ext cx="540544" cy="216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6" name="Text Box 22"/>
          <p:cNvSpPr txBox="1">
            <a:spLocks noChangeArrowheads="1"/>
          </p:cNvSpPr>
          <p:nvPr/>
        </p:nvSpPr>
        <p:spPr bwMode="auto">
          <a:xfrm>
            <a:off x="3545681" y="5264944"/>
            <a:ext cx="8632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100">
                <a:solidFill>
                  <a:srgbClr val="800000"/>
                </a:solidFill>
              </a:rPr>
              <a:t>Gap</a:t>
            </a:r>
          </a:p>
        </p:txBody>
      </p:sp>
      <p:sp>
        <p:nvSpPr>
          <p:cNvPr id="44047" name="Text Box 23"/>
          <p:cNvSpPr txBox="1">
            <a:spLocks noChangeArrowheads="1"/>
          </p:cNvSpPr>
          <p:nvPr/>
        </p:nvSpPr>
        <p:spPr bwMode="auto">
          <a:xfrm>
            <a:off x="5381625" y="5264944"/>
            <a:ext cx="8632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100">
                <a:solidFill>
                  <a:srgbClr val="800000"/>
                </a:solidFill>
              </a:rPr>
              <a:t>Gap</a:t>
            </a:r>
          </a:p>
        </p:txBody>
      </p:sp>
      <p:sp>
        <p:nvSpPr>
          <p:cNvPr id="44048" name="Text Box 14"/>
          <p:cNvSpPr txBox="1">
            <a:spLocks noChangeArrowheads="1"/>
          </p:cNvSpPr>
          <p:nvPr/>
        </p:nvSpPr>
        <p:spPr bwMode="auto">
          <a:xfrm>
            <a:off x="1439466" y="2132411"/>
            <a:ext cx="2376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solidFill>
                  <a:srgbClr val="800000"/>
                </a:solidFill>
              </a:rPr>
              <a:t>Mate-pair read</a:t>
            </a:r>
          </a:p>
        </p:txBody>
      </p:sp>
      <p:sp>
        <p:nvSpPr>
          <p:cNvPr id="44049" name="Line 16"/>
          <p:cNvSpPr>
            <a:spLocks noChangeShapeType="1"/>
          </p:cNvSpPr>
          <p:nvPr/>
        </p:nvSpPr>
        <p:spPr bwMode="auto">
          <a:xfrm>
            <a:off x="3545682" y="2457450"/>
            <a:ext cx="702469" cy="377429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38810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Heterozygosity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Heterozygous</a:t>
            </a:r>
            <a:r>
              <a:rPr lang="en-US" dirty="0"/>
              <a:t> – Locus-specific; diploid organism has two different alleles at the same locus. </a:t>
            </a:r>
          </a:p>
          <a:p>
            <a:r>
              <a:rPr lang="en-US" b="1" dirty="0" err="1"/>
              <a:t>Heterozygosity</a:t>
            </a:r>
            <a:r>
              <a:rPr lang="en-US" dirty="0"/>
              <a:t> is a metric used to denote the probability an individual will be heterozygous at a given allele.  </a:t>
            </a:r>
          </a:p>
          <a:p>
            <a:r>
              <a:rPr lang="en-US" b="1" dirty="0"/>
              <a:t>Higher </a:t>
            </a:r>
            <a:r>
              <a:rPr lang="en-US" b="1" dirty="0" err="1"/>
              <a:t>heterozygosity</a:t>
            </a:r>
            <a:r>
              <a:rPr lang="en-US" b="1" dirty="0"/>
              <a:t> == more diverse == harder to assemble</a:t>
            </a:r>
          </a:p>
          <a:p>
            <a:r>
              <a:rPr lang="en-US" dirty="0"/>
              <a:t>Unfortunately, assemblies are represented (for now) as haploid.  So this is a major problem!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4145140"/>
            <a:ext cx="27051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123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charset="-128"/>
              </a:rPr>
              <a:t>Heterozygosity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59</a:t>
            </a:fld>
            <a:endParaRPr lang="en-US"/>
          </a:p>
        </p:txBody>
      </p:sp>
      <p:pic>
        <p:nvPicPr>
          <p:cNvPr id="573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288" y="2078831"/>
            <a:ext cx="6858000" cy="35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78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Looks Easy, Let’s Do a Genome Assembly!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2200" dirty="0"/>
              <a:t>It must be easy to get an assembly, right?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How do you find overlaps between sequences (when you have millions to billions of them)?</a:t>
            </a:r>
          </a:p>
          <a:p>
            <a:pPr lvl="2"/>
            <a:r>
              <a:rPr lang="en-US" sz="2000" b="1" i="1" dirty="0"/>
              <a:t>You compare them all (overlapping pieces)</a:t>
            </a:r>
          </a:p>
          <a:p>
            <a:pPr lvl="2"/>
            <a:r>
              <a:rPr lang="en-US" sz="2000" b="1" i="1" dirty="0"/>
              <a:t>You find shorter perfectly overlapping segments using some tricks</a:t>
            </a:r>
          </a:p>
          <a:p>
            <a:pPr lvl="3"/>
            <a:r>
              <a:rPr lang="en-US" sz="1800" b="1" i="1" dirty="0"/>
              <a:t>Faster but has a lot of assumptions!!!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How do you store all this information?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How long does it take?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79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Genome(s) from related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Preferably of good quality, with large reliable scaffolds</a:t>
            </a:r>
          </a:p>
          <a:p>
            <a:r>
              <a:rPr lang="en-US" dirty="0"/>
              <a:t>Help guiding the assembly of the target species</a:t>
            </a:r>
          </a:p>
          <a:p>
            <a:r>
              <a:rPr lang="en-US" dirty="0"/>
              <a:t>Help verifying the completeness of the assembly</a:t>
            </a:r>
          </a:p>
          <a:p>
            <a:r>
              <a:rPr lang="en-US" dirty="0"/>
              <a:t>Can themselves be improved in some cases</a:t>
            </a:r>
          </a:p>
          <a:p>
            <a:r>
              <a:rPr lang="en-US" dirty="0">
                <a:solidFill>
                  <a:srgbClr val="FF0000"/>
                </a:solidFill>
              </a:rPr>
              <a:t>But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 be used with caution </a:t>
            </a:r>
            <a:r>
              <a:rPr lang="en-US" dirty="0"/>
              <a:t>– can cause errors when genome architecture is different!  </a:t>
            </a:r>
          </a:p>
          <a:p>
            <a:pPr lvl="1"/>
            <a:r>
              <a:rPr lang="en-US" b="1" i="1" dirty="0"/>
              <a:t>Large-scale genomic rearrangement in particular is a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46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Sequencing and assembly strategies are interdependent!</a:t>
            </a:r>
          </a:p>
          <a:p>
            <a:pPr lvl="1"/>
            <a:r>
              <a:rPr lang="en-US" b="1" i="1" dirty="0"/>
              <a:t>Example: Bacterial genome assembly</a:t>
            </a:r>
          </a:p>
          <a:p>
            <a:pPr lvl="2"/>
            <a:r>
              <a:rPr lang="en-US" sz="1800" dirty="0"/>
              <a:t>Generate PacBio or Oxford Nanopore reads, assemble with </a:t>
            </a:r>
            <a:r>
              <a:rPr lang="en-US" sz="1800" dirty="0" err="1"/>
              <a:t>Flye</a:t>
            </a:r>
            <a:r>
              <a:rPr lang="en-US" sz="1800" dirty="0"/>
              <a:t> or </a:t>
            </a:r>
            <a:r>
              <a:rPr lang="en-US" sz="1800" dirty="0" err="1"/>
              <a:t>Canu</a:t>
            </a:r>
            <a:endParaRPr lang="en-US" sz="1800" dirty="0"/>
          </a:p>
          <a:p>
            <a:pPr lvl="2"/>
            <a:r>
              <a:rPr lang="en-US" sz="1800" dirty="0"/>
              <a:t>Generate both PacBio and Illumina, use a hybrid assembler like </a:t>
            </a:r>
            <a:r>
              <a:rPr lang="en-US" sz="1800" dirty="0" err="1"/>
              <a:t>Unicycler</a:t>
            </a:r>
            <a:endParaRPr lang="en-US" sz="1800" dirty="0"/>
          </a:p>
          <a:p>
            <a:pPr lvl="2"/>
            <a:r>
              <a:rPr lang="en-US" sz="1800" dirty="0"/>
              <a:t>Generate Illumina reads and assemble with Velvet or </a:t>
            </a:r>
            <a:r>
              <a:rPr lang="en-US" sz="1800" dirty="0" err="1"/>
              <a:t>SPAdes</a:t>
            </a:r>
            <a:endParaRPr lang="en-US" sz="1800" dirty="0"/>
          </a:p>
          <a:p>
            <a:endParaRPr lang="en-US" sz="2400" dirty="0"/>
          </a:p>
          <a:p>
            <a:r>
              <a:rPr lang="en-US" sz="2400" dirty="0"/>
              <a:t>Strategies and technology differ per assembler</a:t>
            </a:r>
          </a:p>
          <a:p>
            <a:pPr lvl="2"/>
            <a:r>
              <a:rPr lang="en-US" sz="1800" b="1" dirty="0"/>
              <a:t>Supernova – </a:t>
            </a:r>
            <a:r>
              <a:rPr lang="en-US" sz="1800" dirty="0"/>
              <a:t>only utilizes 10x Chromium linked-read libraries</a:t>
            </a:r>
            <a:endParaRPr lang="en-US" sz="1800" b="1" dirty="0"/>
          </a:p>
          <a:p>
            <a:pPr lvl="2"/>
            <a:r>
              <a:rPr lang="en-US" sz="1800" b="1" dirty="0" err="1"/>
              <a:t>SOAPdenovo</a:t>
            </a:r>
            <a:r>
              <a:rPr lang="en-US" sz="1800" dirty="0"/>
              <a:t> – allows more flexibility, but optimized for Illumina shotgun libraries generated by BGI (no surprise, since they developed </a:t>
            </a:r>
            <a:r>
              <a:rPr lang="en-US" sz="1800" dirty="0" err="1"/>
              <a:t>SOAPdenovo</a:t>
            </a:r>
            <a:r>
              <a:rPr lang="en-US" sz="1800" dirty="0"/>
              <a:t>)</a:t>
            </a:r>
          </a:p>
          <a:p>
            <a:pPr lvl="2"/>
            <a:r>
              <a:rPr lang="en-US" sz="1800" b="1" dirty="0"/>
              <a:t>ALLPATHS-LG</a:t>
            </a:r>
            <a:r>
              <a:rPr lang="en-US" sz="1800" dirty="0"/>
              <a:t> – strict requirement for two library types</a:t>
            </a:r>
          </a:p>
          <a:p>
            <a:pPr lvl="2"/>
            <a:r>
              <a:rPr lang="en-US" sz="1800" b="1" dirty="0" err="1"/>
              <a:t>Canu</a:t>
            </a:r>
            <a:r>
              <a:rPr lang="en-US" sz="1800" b="1" dirty="0"/>
              <a:t> – </a:t>
            </a:r>
            <a:r>
              <a:rPr lang="en-US" sz="1800" dirty="0"/>
              <a:t>Long-reads only, PacBio or Oxford</a:t>
            </a:r>
          </a:p>
          <a:p>
            <a:pPr lvl="2"/>
            <a:r>
              <a:rPr lang="en-US" sz="1800" b="1" dirty="0"/>
              <a:t>Falcon – </a:t>
            </a:r>
            <a:r>
              <a:rPr lang="en-US" sz="1800" dirty="0"/>
              <a:t>only PacBio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44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sequencing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Bacterial genome</a:t>
            </a:r>
          </a:p>
          <a:p>
            <a:pPr lvl="1"/>
            <a:r>
              <a:rPr lang="en-US" dirty="0"/>
              <a:t>PacBio or Oxford Nanopore sequences at 40-50x coverage, self-correction and/or hybrid correction (using Illumina data) and assembly using </a:t>
            </a:r>
            <a:r>
              <a:rPr lang="en-US" dirty="0" err="1"/>
              <a:t>Canu</a:t>
            </a:r>
            <a:r>
              <a:rPr lang="en-US" dirty="0"/>
              <a:t>, </a:t>
            </a:r>
            <a:r>
              <a:rPr lang="en-US" dirty="0" err="1"/>
              <a:t>Flye</a:t>
            </a:r>
            <a:endParaRPr lang="en-US" dirty="0"/>
          </a:p>
          <a:p>
            <a:pPr lvl="1"/>
            <a:r>
              <a:rPr lang="en-US" dirty="0"/>
              <a:t>2 x 300bp overlapping paired-end reads from Illumina </a:t>
            </a:r>
            <a:r>
              <a:rPr lang="en-US" dirty="0" err="1"/>
              <a:t>MiSeq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i="1" dirty="0"/>
              <a:t>Larger genomes</a:t>
            </a:r>
          </a:p>
          <a:p>
            <a:pPr lvl="1"/>
            <a:r>
              <a:rPr lang="en-US" dirty="0"/>
              <a:t>Paired-end (2x250 </a:t>
            </a:r>
            <a:r>
              <a:rPr lang="en-US" dirty="0" err="1"/>
              <a:t>nt</a:t>
            </a:r>
            <a:r>
              <a:rPr lang="en-US" dirty="0"/>
              <a:t> overlapping fragments) 50-100x</a:t>
            </a:r>
          </a:p>
          <a:p>
            <a:pPr lvl="1"/>
            <a:r>
              <a:rPr lang="en-US" dirty="0"/>
              <a:t>Mate-pair (1, 3 and 10 kb libraries) 150-250 </a:t>
            </a:r>
            <a:r>
              <a:rPr lang="en-US" dirty="0" err="1"/>
              <a:t>nt</a:t>
            </a:r>
            <a:r>
              <a:rPr lang="en-US" dirty="0"/>
              <a:t> reads – 25-50x </a:t>
            </a:r>
          </a:p>
          <a:p>
            <a:pPr lvl="1"/>
            <a:r>
              <a:rPr lang="en-US" dirty="0"/>
              <a:t>10x Genomics run, assembly using </a:t>
            </a:r>
            <a:r>
              <a:rPr lang="en-US" b="1" i="1" dirty="0"/>
              <a:t>Supernova</a:t>
            </a:r>
          </a:p>
          <a:p>
            <a:pPr lvl="1"/>
            <a:r>
              <a:rPr lang="en-US" dirty="0"/>
              <a:t>Long-reads if $$$ is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64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useful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Fosmid libraries</a:t>
            </a:r>
          </a:p>
          <a:p>
            <a:pPr lvl="1"/>
            <a:r>
              <a:rPr lang="en-US" dirty="0"/>
              <a:t>End sequencing adds long-range contiguity information</a:t>
            </a:r>
          </a:p>
          <a:p>
            <a:pPr lvl="1"/>
            <a:r>
              <a:rPr lang="en-US" dirty="0"/>
              <a:t>Pooled fosmids (~5000) can often be assembled more efficiently</a:t>
            </a:r>
          </a:p>
          <a:p>
            <a:r>
              <a:rPr lang="en-US" b="1" i="1" dirty="0"/>
              <a:t>Genetic or physical maps </a:t>
            </a:r>
          </a:p>
          <a:p>
            <a:pPr lvl="1"/>
            <a:r>
              <a:rPr lang="en-US" dirty="0"/>
              <a:t>Location of alleles or physical markers in reference to one another</a:t>
            </a:r>
          </a:p>
          <a:p>
            <a:pPr lvl="1"/>
            <a:r>
              <a:rPr lang="en-US" dirty="0"/>
              <a:t>May be hard to produce (years to decades, $$$$)</a:t>
            </a:r>
          </a:p>
          <a:p>
            <a:r>
              <a:rPr lang="en-US" b="1" i="1" dirty="0"/>
              <a:t>RNA-</a:t>
            </a:r>
            <a:r>
              <a:rPr lang="en-US" b="1" i="1" dirty="0" err="1"/>
              <a:t>Seq</a:t>
            </a:r>
            <a:r>
              <a:rPr lang="en-US" b="1" i="1" dirty="0"/>
              <a:t> (transcripts)</a:t>
            </a:r>
          </a:p>
          <a:p>
            <a:pPr lvl="1"/>
            <a:r>
              <a:rPr lang="en-US" dirty="0"/>
              <a:t>Assembled transcripts from genes, which can be used to order scaffolds</a:t>
            </a:r>
          </a:p>
          <a:p>
            <a:pPr lvl="1"/>
            <a:r>
              <a:rPr lang="en-US" dirty="0"/>
              <a:t>Require their own independent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01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strategies and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most cases, start with cleanup and error correction of raw reads</a:t>
            </a:r>
          </a:p>
          <a:p>
            <a:r>
              <a:rPr lang="en-US" dirty="0"/>
              <a:t>For long reads (&gt;500 </a:t>
            </a:r>
            <a:r>
              <a:rPr lang="en-US" dirty="0" err="1"/>
              <a:t>nt</a:t>
            </a:r>
            <a:r>
              <a:rPr lang="en-US" dirty="0"/>
              <a:t>), Overlap/Layout/Consensus (OLC) algorithms work best.  </a:t>
            </a:r>
            <a:r>
              <a:rPr lang="en-US" b="1" dirty="0"/>
              <a:t>Modern example: </a:t>
            </a:r>
            <a:r>
              <a:rPr lang="en-US" b="1" dirty="0" err="1"/>
              <a:t>Canu</a:t>
            </a:r>
            <a:r>
              <a:rPr lang="en-US" b="1" dirty="0"/>
              <a:t>, wtdbg2</a:t>
            </a:r>
          </a:p>
          <a:p>
            <a:r>
              <a:rPr lang="en-US" dirty="0"/>
              <a:t>For short reads, De Bruijn graph-based assemblers are most widely used.  </a:t>
            </a:r>
            <a:r>
              <a:rPr lang="en-US" b="1" dirty="0"/>
              <a:t>Modern example: MEGAHIT, </a:t>
            </a:r>
            <a:r>
              <a:rPr lang="en-US" b="1" dirty="0" err="1"/>
              <a:t>SPAdes</a:t>
            </a:r>
            <a:endParaRPr lang="en-US" b="1" dirty="0"/>
          </a:p>
          <a:p>
            <a:r>
              <a:rPr lang="en-US" b="1" dirty="0"/>
              <a:t>Key points: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There is no simple solution, best to try different assemblers and strategies</a:t>
            </a:r>
          </a:p>
          <a:p>
            <a:pPr lvl="1"/>
            <a:r>
              <a:rPr lang="en-US" dirty="0"/>
              <a:t>Use simple metrics to gauge quality of assembly</a:t>
            </a:r>
          </a:p>
          <a:p>
            <a:pPr lvl="1"/>
            <a:r>
              <a:rPr lang="en-US" dirty="0"/>
              <a:t>The field is rapidly evolving, like the sequencing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95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Long-read assembly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816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49" y="568712"/>
            <a:ext cx="7403102" cy="57205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987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49" y="568712"/>
            <a:ext cx="7403102" cy="57205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67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C9E080-BEBF-7F48-937B-0E050C832295}"/>
              </a:ext>
            </a:extLst>
          </p:cNvPr>
          <p:cNvCxnSpPr/>
          <p:nvPr/>
        </p:nvCxnSpPr>
        <p:spPr>
          <a:xfrm>
            <a:off x="1204332" y="1594624"/>
            <a:ext cx="2207941" cy="4549698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F4AFB2-97D1-F24F-9E53-3304F62CDA34}"/>
              </a:ext>
            </a:extLst>
          </p:cNvPr>
          <p:cNvCxnSpPr>
            <a:cxnSpLocks/>
          </p:cNvCxnSpPr>
          <p:nvPr/>
        </p:nvCxnSpPr>
        <p:spPr>
          <a:xfrm flipH="1">
            <a:off x="1103971" y="1594624"/>
            <a:ext cx="2219092" cy="429322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03F536-CDE4-B849-BEF0-800B27611515}"/>
              </a:ext>
            </a:extLst>
          </p:cNvPr>
          <p:cNvSpPr txBox="1"/>
          <p:nvPr/>
        </p:nvSpPr>
        <p:spPr>
          <a:xfrm>
            <a:off x="3634972" y="2286000"/>
            <a:ext cx="220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(owned by Illumina)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773B8E-B551-4B47-8A85-387D32BBF895}"/>
              </a:ext>
            </a:extLst>
          </p:cNvPr>
          <p:cNvSpPr txBox="1"/>
          <p:nvPr/>
        </p:nvSpPr>
        <p:spPr>
          <a:xfrm>
            <a:off x="4648818" y="1968674"/>
            <a:ext cx="9861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Sequel II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18DF27-1799-EB4B-9E76-D074CAAF102B}"/>
              </a:ext>
            </a:extLst>
          </p:cNvPr>
          <p:cNvSpPr/>
          <p:nvPr/>
        </p:nvSpPr>
        <p:spPr>
          <a:xfrm>
            <a:off x="3556585" y="2662476"/>
            <a:ext cx="2078400" cy="1392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81EE48-1724-7D40-8823-717EFB48D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85" y="2610470"/>
            <a:ext cx="1339215" cy="13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35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1" y="857250"/>
            <a:ext cx="6656294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875696-ED1B-E542-A450-A69A3BA32D85}"/>
              </a:ext>
            </a:extLst>
          </p:cNvPr>
          <p:cNvSpPr txBox="1"/>
          <p:nvPr/>
        </p:nvSpPr>
        <p:spPr>
          <a:xfrm>
            <a:off x="7425344" y="44604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2016-2017</a:t>
            </a:r>
          </a:p>
        </p:txBody>
      </p:sp>
    </p:spTree>
    <p:extLst>
      <p:ext uri="{BB962C8B-B14F-4D97-AF65-F5344CB8AC3E}">
        <p14:creationId xmlns:p14="http://schemas.microsoft.com/office/powerpoint/2010/main" val="46722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66" y="1787028"/>
            <a:ext cx="5854446" cy="3611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3086" y="2003662"/>
            <a:ext cx="2446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bases: 5,014,576,373 (5Gb) Number of reads: 150,604</a:t>
            </a:r>
          </a:p>
          <a:p>
            <a:r>
              <a:rPr lang="en-US" dirty="0"/>
              <a:t>N50: 63,747</a:t>
            </a:r>
          </a:p>
          <a:p>
            <a:r>
              <a:rPr lang="en-US" dirty="0"/>
              <a:t>Mean: 33,296.44</a:t>
            </a:r>
          </a:p>
          <a:p>
            <a:r>
              <a:rPr lang="en-US" b="1" i="1" dirty="0"/>
              <a:t>Accuracy: 80-85%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6219" y="6428212"/>
            <a:ext cx="574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lab.loman.net</a:t>
            </a:r>
            <a:r>
              <a:rPr lang="en-US" dirty="0"/>
              <a:t>/2017/03/09/</a:t>
            </a:r>
            <a:r>
              <a:rPr lang="en-US" dirty="0" err="1"/>
              <a:t>ultrareads</a:t>
            </a:r>
            <a:r>
              <a:rPr lang="en-US" dirty="0"/>
              <a:t>-for-</a:t>
            </a:r>
            <a:r>
              <a:rPr lang="en-US" dirty="0" err="1"/>
              <a:t>nanopore</a:t>
            </a:r>
            <a:r>
              <a:rPr lang="en-US" dirty="0"/>
              <a:t>/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98018"/>
            <a:ext cx="7009312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dirty="0"/>
              <a:t>Whale watching: </a:t>
            </a:r>
            <a:r>
              <a:rPr lang="en-US" i="1" dirty="0"/>
              <a:t>E. coli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28212"/>
            <a:ext cx="29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Loman, ASM Microbe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60172-2D5E-4F4A-8227-49E76C440852}"/>
              </a:ext>
            </a:extLst>
          </p:cNvPr>
          <p:cNvSpPr txBox="1"/>
          <p:nvPr/>
        </p:nvSpPr>
        <p:spPr>
          <a:xfrm>
            <a:off x="7425344" y="4460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8093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88" y="416712"/>
            <a:ext cx="5059670" cy="56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70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058" y="3051810"/>
            <a:ext cx="2822341" cy="229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0479"/>
            <a:ext cx="9144000" cy="6504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063229"/>
            <a:ext cx="7009312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i="1" dirty="0"/>
              <a:t>E. coli</a:t>
            </a:r>
            <a:r>
              <a:rPr lang="en-US" dirty="0"/>
              <a:t>: genome assembly in 8 reads</a:t>
            </a:r>
            <a:endParaRPr lang="en-US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3681" y="2777729"/>
          <a:ext cx="513080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43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Read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Ref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Ref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876991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/>
                        <a:t>4398844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634183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32.48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696402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470003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1166405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25.79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799047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1137438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1936485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29.59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642071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1759431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2401502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23.78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826662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2106227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2932889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30.61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883962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2699626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3583588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32.73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825191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3285196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4110387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30.56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463341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/>
                        <a:t>3995967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4459308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17.16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15760" y="3712210"/>
            <a:ext cx="11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miniasm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04000" y="4220211"/>
            <a:ext cx="207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N50 4Mb</a:t>
            </a:r>
          </a:p>
          <a:p>
            <a:r>
              <a:rPr lang="en-US" dirty="0"/>
              <a:t>Time: 1.5s (1 CPU)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4782" y="5709384"/>
            <a:ext cx="569153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 coverage!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6219" y="6428212"/>
            <a:ext cx="574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lab.loman.net</a:t>
            </a:r>
            <a:r>
              <a:rPr lang="en-US" dirty="0"/>
              <a:t>/2017/03/09/</a:t>
            </a:r>
            <a:r>
              <a:rPr lang="en-US" dirty="0" err="1"/>
              <a:t>ultrareads</a:t>
            </a:r>
            <a:r>
              <a:rPr lang="en-US" dirty="0"/>
              <a:t>-for-</a:t>
            </a:r>
            <a:r>
              <a:rPr lang="en-US" dirty="0" err="1"/>
              <a:t>nanopore</a:t>
            </a:r>
            <a:r>
              <a:rPr lang="en-US" dirty="0"/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28212"/>
            <a:ext cx="29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Loman, ASM Microbe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D653AB-A206-E941-99D9-11B6C45D6A12}"/>
              </a:ext>
            </a:extLst>
          </p:cNvPr>
          <p:cNvSpPr txBox="1"/>
          <p:nvPr/>
        </p:nvSpPr>
        <p:spPr>
          <a:xfrm>
            <a:off x="7425344" y="4460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17321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read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errors in reads, but (very) gradually improving</a:t>
            </a:r>
          </a:p>
          <a:p>
            <a:r>
              <a:rPr lang="en-US" dirty="0"/>
              <a:t>Can perform a long-read only assembly with very high coverage data (50-100x)</a:t>
            </a:r>
          </a:p>
          <a:p>
            <a:pPr lvl="1"/>
            <a:r>
              <a:rPr lang="en-US" dirty="0"/>
              <a:t>Requires very high coverage, minimum 50x, with 80x preferred</a:t>
            </a:r>
          </a:p>
          <a:p>
            <a:pPr lvl="1"/>
            <a:r>
              <a:rPr lang="en-US" b="1" dirty="0"/>
              <a:t>Expensive </a:t>
            </a:r>
            <a:r>
              <a:rPr lang="en-US" dirty="0"/>
              <a:t>for large genomes (but getting competitive)</a:t>
            </a:r>
          </a:p>
          <a:p>
            <a:pPr lvl="1"/>
            <a:r>
              <a:rPr lang="en-US" b="1" i="1" dirty="0"/>
              <a:t>Issues with homopolymers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or hybrid assembly, with shorter Illumina reads used to error-correct the long-read assembly (</a:t>
            </a:r>
            <a:r>
              <a:rPr lang="en-US" dirty="0" err="1"/>
              <a:t>Canu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408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C7CEA-B0CA-6A45-9530-7C44C364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A7C66-23A2-0843-9904-8AF58679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63" y="189186"/>
            <a:ext cx="7493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942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5EEAB-935F-EC4E-B739-5B477B58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4F177-9EB7-AE4A-A904-A31367328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9" y="451943"/>
            <a:ext cx="6769319" cy="57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004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CA7D4-CDCA-094B-AEAC-E102B8C6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A5CD7-ABDF-854D-A532-663417377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035" y="1342335"/>
            <a:ext cx="3392992" cy="4485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AEBF10-AF69-114E-934C-15645F98C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438834"/>
            <a:ext cx="4399763" cy="41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8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E3BCF2-2FA0-364F-BB9F-178965F4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EE50E-5FF9-1541-9C93-079755CDFD21}"/>
              </a:ext>
            </a:extLst>
          </p:cNvPr>
          <p:cNvSpPr txBox="1"/>
          <p:nvPr/>
        </p:nvSpPr>
        <p:spPr>
          <a:xfrm>
            <a:off x="7425344" y="4460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14118-A20F-4C4B-A2B7-2405C5297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7" b="37926"/>
          <a:stretch/>
        </p:blipFill>
        <p:spPr>
          <a:xfrm>
            <a:off x="1680248" y="815381"/>
            <a:ext cx="5783504" cy="522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473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your assembly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90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my assembly?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How much total sequence is in the assembly relative to estimated genome size?</a:t>
            </a:r>
          </a:p>
          <a:p>
            <a:r>
              <a:rPr lang="en-US" b="1" dirty="0"/>
              <a:t>How many pieces, and what is their size distribution?</a:t>
            </a:r>
          </a:p>
          <a:p>
            <a:r>
              <a:rPr lang="en-US" b="1" dirty="0"/>
              <a:t>Are the contigs assembled correctly?</a:t>
            </a:r>
          </a:p>
          <a:p>
            <a:r>
              <a:rPr lang="en-US" b="1" dirty="0"/>
              <a:t>Are the scaffolds connected in the right order / orientation?</a:t>
            </a:r>
          </a:p>
          <a:p>
            <a:r>
              <a:rPr lang="en-US" b="1" dirty="0"/>
              <a:t>How were the repeats handled?</a:t>
            </a:r>
          </a:p>
          <a:p>
            <a:r>
              <a:rPr lang="en-US" b="1" dirty="0"/>
              <a:t>Are all the genes I expected in the assembly?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37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N50: the most common measure of assembly quality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78</a:t>
            </a:fld>
            <a:endParaRPr lang="en-US"/>
          </a:p>
        </p:txBody>
      </p:sp>
      <p:pic>
        <p:nvPicPr>
          <p:cNvPr id="3074" name="Picture 2" descr="http://image.slidesharecdn.com/assemblathon2talk-130425131109-phpapp02/95/slide-21-638.jpg?13669143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3731080" y="2251978"/>
            <a:ext cx="4204607" cy="31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960" y="2220571"/>
            <a:ext cx="28693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N50</a:t>
            </a:r>
            <a:r>
              <a:rPr lang="en-US" dirty="0"/>
              <a:t> = length of the shortest </a:t>
            </a:r>
            <a:r>
              <a:rPr lang="en-US" dirty="0" err="1"/>
              <a:t>contig</a:t>
            </a:r>
            <a:r>
              <a:rPr lang="en-US" dirty="0"/>
              <a:t> in a set making up 50% of the total assembly length (</a:t>
            </a:r>
            <a:r>
              <a:rPr lang="en-US" b="1" i="1" dirty="0"/>
              <a:t>Larger is better</a:t>
            </a:r>
            <a:r>
              <a:rPr lang="en-US" dirty="0"/>
              <a:t>)</a:t>
            </a:r>
          </a:p>
          <a:p>
            <a:endParaRPr lang="en-AU" altLang="en-US" b="1" dirty="0"/>
          </a:p>
          <a:p>
            <a:r>
              <a:rPr lang="en-AU" altLang="en-US" b="1" dirty="0"/>
              <a:t>NG50 = </a:t>
            </a:r>
            <a:r>
              <a:rPr lang="en-US" dirty="0"/>
              <a:t>length of the shortest </a:t>
            </a:r>
            <a:r>
              <a:rPr lang="en-US" dirty="0" err="1"/>
              <a:t>contig</a:t>
            </a:r>
            <a:r>
              <a:rPr lang="en-US" dirty="0"/>
              <a:t> in a set making up 50% of the </a:t>
            </a:r>
            <a:r>
              <a:rPr lang="en-US" b="1" dirty="0"/>
              <a:t>estimated genome size</a:t>
            </a:r>
          </a:p>
          <a:p>
            <a:endParaRPr lang="en-US" dirty="0"/>
          </a:p>
          <a:p>
            <a:r>
              <a:rPr lang="en-US" dirty="0"/>
              <a:t>NG50 is generally better</a:t>
            </a:r>
          </a:p>
        </p:txBody>
      </p:sp>
    </p:spTree>
    <p:extLst>
      <p:ext uri="{BB962C8B-B14F-4D97-AF65-F5344CB8AC3E}">
        <p14:creationId xmlns:p14="http://schemas.microsoft.com/office/powerpoint/2010/main" val="1509437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>
                <a:ea typeface="ＭＳ Ｐゴシック" charset="-128"/>
              </a:rPr>
              <a:t>N50 concerns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altLang="en-US" sz="1800" dirty="0">
                <a:ea typeface="ＭＳ Ｐゴシック" charset="-128"/>
              </a:rPr>
              <a:t>Optimizing for N50</a:t>
            </a:r>
          </a:p>
          <a:p>
            <a:pPr lvl="1" eaLnBrk="1" hangingPunct="1"/>
            <a:r>
              <a:rPr lang="en-AU" altLang="en-US" sz="1800" dirty="0"/>
              <a:t>Encourages </a:t>
            </a:r>
            <a:r>
              <a:rPr lang="en-AU" altLang="en-US" sz="1800" dirty="0" err="1"/>
              <a:t>mis</a:t>
            </a:r>
            <a:r>
              <a:rPr lang="en-AU" altLang="en-US" sz="1800" dirty="0"/>
              <a:t>-assemblies!</a:t>
            </a:r>
          </a:p>
          <a:p>
            <a:pPr lvl="1" eaLnBrk="1" hangingPunct="1"/>
            <a:r>
              <a:rPr lang="en-AU" altLang="en-US" dirty="0"/>
              <a:t>Encourages ‘gaming’ the stats</a:t>
            </a:r>
            <a:endParaRPr lang="en-AU" altLang="en-US" sz="1800" dirty="0"/>
          </a:p>
          <a:p>
            <a:pPr eaLnBrk="1" hangingPunct="1"/>
            <a:r>
              <a:rPr lang="en-AU" altLang="en-US" sz="1800" dirty="0">
                <a:ea typeface="ＭＳ Ｐゴシック" charset="-128"/>
              </a:rPr>
              <a:t>An aggressive assembler may over-join:</a:t>
            </a:r>
          </a:p>
          <a:p>
            <a:pPr lvl="1" eaLnBrk="1" hangingPunct="1"/>
            <a:r>
              <a:rPr lang="en-AU" altLang="en-US" sz="1800" dirty="0"/>
              <a:t>1,1,3,5,</a:t>
            </a:r>
            <a:r>
              <a:rPr lang="en-AU" altLang="en-US" sz="1800" b="1" dirty="0">
                <a:solidFill>
                  <a:srgbClr val="800000"/>
                </a:solidFill>
              </a:rPr>
              <a:t>8,12</a:t>
            </a:r>
            <a:r>
              <a:rPr lang="en-AU" altLang="en-US" sz="1800" dirty="0"/>
              <a:t>,20 (previous)</a:t>
            </a:r>
          </a:p>
          <a:p>
            <a:pPr lvl="1" eaLnBrk="1" hangingPunct="1"/>
            <a:r>
              <a:rPr lang="en-AU" altLang="en-US" sz="1800" dirty="0"/>
              <a:t>1,1,3,5,</a:t>
            </a:r>
            <a:r>
              <a:rPr lang="en-AU" altLang="en-US" sz="1800" b="1" dirty="0">
                <a:solidFill>
                  <a:srgbClr val="800000"/>
                </a:solidFill>
              </a:rPr>
              <a:t>20</a:t>
            </a:r>
            <a:r>
              <a:rPr lang="en-AU" altLang="en-US" sz="1800" dirty="0"/>
              <a:t>,20 (now)</a:t>
            </a:r>
          </a:p>
          <a:p>
            <a:pPr lvl="1" eaLnBrk="1" hangingPunct="1"/>
            <a:r>
              <a:rPr lang="en-AU" altLang="en-US" sz="1800" dirty="0"/>
              <a:t>1+1+3+5+20+20 = 50 (unchanged)</a:t>
            </a:r>
          </a:p>
          <a:p>
            <a:pPr eaLnBrk="1" hangingPunct="1"/>
            <a:r>
              <a:rPr lang="en-AU" altLang="en-US" sz="1800" dirty="0">
                <a:ea typeface="ＭＳ Ｐゴシック" charset="-128"/>
              </a:rPr>
              <a:t>N50 is the “halfway sum” (still 25)</a:t>
            </a:r>
          </a:p>
          <a:p>
            <a:pPr lvl="1" eaLnBrk="1" hangingPunct="1"/>
            <a:r>
              <a:rPr lang="en-AU" altLang="en-US" sz="1800" dirty="0"/>
              <a:t>1+1+3+5+20= 30 (≥ 25) so </a:t>
            </a:r>
            <a:r>
              <a:rPr lang="en-AU" altLang="en-US" sz="1800" b="1" dirty="0"/>
              <a:t>N50 is 20 </a:t>
            </a:r>
            <a:r>
              <a:rPr lang="en-AU" altLang="en-US" sz="1800" dirty="0"/>
              <a:t>(was 12)</a:t>
            </a:r>
          </a:p>
          <a:p>
            <a:r>
              <a:rPr lang="en-AU" altLang="en-US" sz="2000" dirty="0"/>
              <a:t>You can also filter </a:t>
            </a:r>
            <a:r>
              <a:rPr lang="en-AU" altLang="en-US" sz="2000" dirty="0" err="1"/>
              <a:t>contigs</a:t>
            </a:r>
            <a:r>
              <a:rPr lang="en-AU" altLang="en-US" sz="2000" dirty="0"/>
              <a:t> below a certain (arbitrary) size, which lowers overall assembly size (and increases N50)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79</a:t>
            </a:fld>
            <a:endParaRPr lang="en-US"/>
          </a:p>
        </p:txBody>
      </p:sp>
      <p:pic>
        <p:nvPicPr>
          <p:cNvPr id="48131" name="Picture 5" descr="ANd9GcRnkJMxpwBSRhVaUuRRQ3mPMkDWS9KCnpWMFRv7NPj515uAhpz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675" y="857251"/>
            <a:ext cx="1457325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80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393701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Now you power up and buy a monster multi-core high-memory server </a:t>
            </a:r>
          </a:p>
          <a:p>
            <a:endParaRPr lang="en-US" sz="2600" dirty="0"/>
          </a:p>
          <a:p>
            <a:r>
              <a:rPr lang="en-US" sz="2600" dirty="0"/>
              <a:t>You assembled your genome with your favorite genome assembly tool that your buddy down the hall recommends</a:t>
            </a:r>
          </a:p>
          <a:p>
            <a:endParaRPr lang="en-US" sz="2600" dirty="0"/>
          </a:p>
          <a:p>
            <a:r>
              <a:rPr lang="en-US" sz="2600" dirty="0"/>
              <a:t>You waited a week to a month and you now have results!</a:t>
            </a:r>
          </a:p>
          <a:p>
            <a:endParaRPr lang="en-US" sz="2600" dirty="0"/>
          </a:p>
          <a:p>
            <a:r>
              <a:rPr lang="en-US" sz="2600" dirty="0"/>
              <a:t>Wait, why do I have a million scaffolds? And why is my server on fire?!?</a:t>
            </a:r>
          </a:p>
          <a:p>
            <a:pPr algn="ctr"/>
            <a:r>
              <a:rPr lang="en-US" sz="4800" b="1" i="1" dirty="0"/>
              <a:t>Biology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948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9003-48C2-714F-9117-9B35225C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187F2-814C-FF46-9618-C7495C7D9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against</a:t>
            </a:r>
          </a:p>
          <a:p>
            <a:pPr lvl="1"/>
            <a:r>
              <a:rPr lang="en-US" dirty="0"/>
              <a:t>A close reference genome</a:t>
            </a:r>
          </a:p>
          <a:p>
            <a:pPr lvl="1"/>
            <a:r>
              <a:rPr lang="en-US" dirty="0"/>
              <a:t>Results from another assembler</a:t>
            </a:r>
          </a:p>
          <a:p>
            <a:pPr lvl="1"/>
            <a:r>
              <a:rPr lang="en-US" dirty="0"/>
              <a:t>Self-comparison</a:t>
            </a:r>
          </a:p>
          <a:p>
            <a:pPr lvl="1"/>
            <a:r>
              <a:rPr lang="en-US" dirty="0"/>
              <a:t>Versions of the same assembly</a:t>
            </a:r>
          </a:p>
          <a:p>
            <a:r>
              <a:rPr lang="en-US" dirty="0"/>
              <a:t>Whole genome alignment</a:t>
            </a:r>
          </a:p>
          <a:p>
            <a:pPr lvl="1"/>
            <a:r>
              <a:rPr lang="en-US" b="1" i="1" dirty="0" err="1"/>
              <a:t>MUMmer</a:t>
            </a:r>
            <a:endParaRPr lang="en-US" b="1" i="1" dirty="0"/>
          </a:p>
          <a:p>
            <a:pPr lvl="1"/>
            <a:r>
              <a:rPr lang="en-US" b="1" i="1" dirty="0" err="1"/>
              <a:t>Lastz</a:t>
            </a:r>
            <a:endParaRPr lang="en-US" b="1" i="1" dirty="0"/>
          </a:p>
          <a:p>
            <a:r>
              <a:rPr lang="en-US" dirty="0"/>
              <a:t>Generates an alignment and a </a:t>
            </a:r>
            <a:r>
              <a:rPr lang="en-US" b="1" i="1" dirty="0"/>
              <a:t>dot plot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38A7D-CDC9-F148-B4D4-9687901B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86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61605D0C-A75F-044B-86A9-14CFC37A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Plot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0770" y="1793038"/>
            <a:ext cx="6431616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1" indent="-302575">
              <a:spcBef>
                <a:spcPts val="88"/>
              </a:spcBef>
              <a:buFont typeface="Arial"/>
              <a:buChar char="•"/>
              <a:tabLst>
                <a:tab pos="313221" algn="l"/>
                <a:tab pos="313781" algn="l"/>
              </a:tabLst>
            </a:pPr>
            <a:r>
              <a:rPr sz="2471" spc="-13" dirty="0">
                <a:latin typeface="Gill Sans MT"/>
                <a:cs typeface="Gill Sans MT"/>
              </a:rPr>
              <a:t>How </a:t>
            </a:r>
            <a:r>
              <a:rPr sz="2471" spc="-4" dirty="0">
                <a:latin typeface="Gill Sans MT"/>
                <a:cs typeface="Gill Sans MT"/>
              </a:rPr>
              <a:t>can </a:t>
            </a:r>
            <a:r>
              <a:rPr sz="2471" spc="-26" dirty="0">
                <a:latin typeface="Gill Sans MT"/>
                <a:cs typeface="Gill Sans MT"/>
              </a:rPr>
              <a:t>we </a:t>
            </a:r>
            <a:r>
              <a:rPr sz="2471" spc="-4" dirty="0">
                <a:latin typeface="Gill Sans MT"/>
                <a:cs typeface="Gill Sans MT"/>
              </a:rPr>
              <a:t>visualize </a:t>
            </a:r>
            <a:r>
              <a:rPr sz="2471" i="1" spc="-4" dirty="0">
                <a:latin typeface="Gill Sans MT Italic"/>
                <a:cs typeface="Gill Sans MT Italic"/>
              </a:rPr>
              <a:t>whole </a:t>
            </a:r>
            <a:r>
              <a:rPr sz="2471" spc="-4" dirty="0">
                <a:latin typeface="Gill Sans MT"/>
                <a:cs typeface="Gill Sans MT"/>
              </a:rPr>
              <a:t>genome</a:t>
            </a:r>
            <a:r>
              <a:rPr sz="2471" spc="44" dirty="0">
                <a:latin typeface="Gill Sans MT"/>
                <a:cs typeface="Gill Sans MT"/>
              </a:rPr>
              <a:t> </a:t>
            </a:r>
            <a:r>
              <a:rPr sz="2471" spc="-4" dirty="0">
                <a:latin typeface="Gill Sans MT"/>
                <a:cs typeface="Gill Sans MT"/>
              </a:rPr>
              <a:t>alignments?</a:t>
            </a:r>
            <a:endParaRPr sz="2471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0770" y="2115746"/>
            <a:ext cx="4295215" cy="1848006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13781" indent="-302575">
              <a:spcBef>
                <a:spcPts val="750"/>
              </a:spcBef>
              <a:buFont typeface="Arial"/>
              <a:buChar char="•"/>
              <a:tabLst>
                <a:tab pos="313221" algn="l"/>
                <a:tab pos="313781" algn="l"/>
              </a:tabLst>
            </a:pPr>
            <a:r>
              <a:rPr sz="2471" spc="-4" dirty="0">
                <a:latin typeface="Gill Sans MT"/>
                <a:cs typeface="Gill Sans MT"/>
              </a:rPr>
              <a:t>With </a:t>
            </a:r>
            <a:r>
              <a:rPr sz="2471" dirty="0">
                <a:latin typeface="Gill Sans MT"/>
                <a:cs typeface="Gill Sans MT"/>
              </a:rPr>
              <a:t>an </a:t>
            </a:r>
            <a:r>
              <a:rPr sz="2471" spc="-4" dirty="0">
                <a:latin typeface="Gill Sans MT"/>
                <a:cs typeface="Gill Sans MT"/>
              </a:rPr>
              <a:t>alignment </a:t>
            </a:r>
            <a:r>
              <a:rPr sz="2471" dirty="0">
                <a:latin typeface="Gill Sans MT"/>
                <a:cs typeface="Gill Sans MT"/>
              </a:rPr>
              <a:t>dot</a:t>
            </a:r>
            <a:r>
              <a:rPr sz="2471" spc="-26" dirty="0">
                <a:latin typeface="Gill Sans MT"/>
                <a:cs typeface="Gill Sans MT"/>
              </a:rPr>
              <a:t> </a:t>
            </a:r>
            <a:r>
              <a:rPr sz="2471" dirty="0">
                <a:latin typeface="Gill Sans MT"/>
                <a:cs typeface="Gill Sans MT"/>
              </a:rPr>
              <a:t>plot</a:t>
            </a:r>
            <a:endParaRPr sz="2471">
              <a:latin typeface="Gill Sans MT"/>
              <a:cs typeface="Gill Sans MT"/>
            </a:endParaRPr>
          </a:p>
          <a:p>
            <a:pPr marL="666786" lvl="1" indent="-252146">
              <a:spcBef>
                <a:spcPts val="569"/>
              </a:spcBef>
              <a:buFont typeface="Arial"/>
              <a:buChar char="–"/>
              <a:tabLst>
                <a:tab pos="666786" algn="l"/>
              </a:tabLst>
            </a:pPr>
            <a:r>
              <a:rPr sz="2118" i="1" dirty="0">
                <a:latin typeface="Gill Sans MT Italic"/>
                <a:cs typeface="Gill Sans MT Italic"/>
              </a:rPr>
              <a:t>N </a:t>
            </a:r>
            <a:r>
              <a:rPr sz="2118" dirty="0">
                <a:latin typeface="Gill Sans MT"/>
                <a:cs typeface="Gill Sans MT"/>
              </a:rPr>
              <a:t>x </a:t>
            </a:r>
            <a:r>
              <a:rPr sz="2118" i="1" dirty="0">
                <a:latin typeface="Gill Sans MT Italic"/>
                <a:cs typeface="Gill Sans MT Italic"/>
              </a:rPr>
              <a:t>M</a:t>
            </a:r>
            <a:r>
              <a:rPr sz="2118" i="1" spc="-18" dirty="0">
                <a:latin typeface="Gill Sans MT Italic"/>
                <a:cs typeface="Gill Sans MT Italic"/>
              </a:rPr>
              <a:t> </a:t>
            </a:r>
            <a:r>
              <a:rPr sz="2118" spc="-4" dirty="0">
                <a:latin typeface="Gill Sans MT"/>
                <a:cs typeface="Gill Sans MT"/>
              </a:rPr>
              <a:t>matrix</a:t>
            </a:r>
            <a:endParaRPr sz="2118">
              <a:latin typeface="Gill Sans MT"/>
              <a:cs typeface="Gill Sans MT"/>
            </a:endParaRPr>
          </a:p>
          <a:p>
            <a:pPr marL="1019790" lvl="2" indent="-201717">
              <a:spcBef>
                <a:spcPts val="375"/>
              </a:spcBef>
              <a:buFont typeface="Arial"/>
              <a:buChar char="•"/>
              <a:tabLst>
                <a:tab pos="1019229" algn="l"/>
                <a:tab pos="1019790" algn="l"/>
              </a:tabLst>
            </a:pPr>
            <a:r>
              <a:rPr sz="1765" spc="-4" dirty="0">
                <a:latin typeface="Gill Sans MT"/>
                <a:cs typeface="Gill Sans MT"/>
              </a:rPr>
              <a:t>Let </a:t>
            </a:r>
            <a:r>
              <a:rPr sz="1765" i="1" dirty="0">
                <a:latin typeface="Gill Sans MT Italic"/>
                <a:cs typeface="Gill Sans MT Italic"/>
              </a:rPr>
              <a:t>i </a:t>
            </a:r>
            <a:r>
              <a:rPr sz="1765" dirty="0">
                <a:latin typeface="Gill Sans MT"/>
                <a:cs typeface="Gill Sans MT"/>
              </a:rPr>
              <a:t>= </a:t>
            </a:r>
            <a:r>
              <a:rPr sz="1765" spc="-4" dirty="0">
                <a:latin typeface="Gill Sans MT"/>
                <a:cs typeface="Gill Sans MT"/>
              </a:rPr>
              <a:t>position in genome</a:t>
            </a:r>
            <a:r>
              <a:rPr sz="1765" spc="-35" dirty="0">
                <a:latin typeface="Gill Sans MT"/>
                <a:cs typeface="Gill Sans MT"/>
              </a:rPr>
              <a:t> </a:t>
            </a:r>
            <a:r>
              <a:rPr sz="1765" i="1" dirty="0">
                <a:latin typeface="Gill Sans MT Italic"/>
                <a:cs typeface="Gill Sans MT Italic"/>
              </a:rPr>
              <a:t>A</a:t>
            </a:r>
            <a:endParaRPr sz="1765">
              <a:latin typeface="Gill Sans MT Italic"/>
              <a:cs typeface="Gill Sans MT Italic"/>
            </a:endParaRPr>
          </a:p>
          <a:p>
            <a:pPr marL="1019790" lvl="2" indent="-201717">
              <a:spcBef>
                <a:spcPts val="441"/>
              </a:spcBef>
              <a:buFont typeface="Arial"/>
              <a:buChar char="•"/>
              <a:tabLst>
                <a:tab pos="1019229" algn="l"/>
                <a:tab pos="1019790" algn="l"/>
              </a:tabLst>
            </a:pPr>
            <a:r>
              <a:rPr sz="1765" spc="-4" dirty="0">
                <a:latin typeface="Gill Sans MT"/>
                <a:cs typeface="Gill Sans MT"/>
              </a:rPr>
              <a:t>Let </a:t>
            </a:r>
            <a:r>
              <a:rPr sz="1765" i="1" dirty="0">
                <a:latin typeface="Gill Sans MT Italic"/>
                <a:cs typeface="Gill Sans MT Italic"/>
              </a:rPr>
              <a:t>j </a:t>
            </a:r>
            <a:r>
              <a:rPr sz="1765" dirty="0">
                <a:latin typeface="Gill Sans MT"/>
                <a:cs typeface="Gill Sans MT"/>
              </a:rPr>
              <a:t>= </a:t>
            </a:r>
            <a:r>
              <a:rPr sz="1765" spc="-4" dirty="0">
                <a:latin typeface="Gill Sans MT"/>
                <a:cs typeface="Gill Sans MT"/>
              </a:rPr>
              <a:t>position in genome</a:t>
            </a:r>
            <a:r>
              <a:rPr sz="1765" spc="-35" dirty="0">
                <a:latin typeface="Gill Sans MT"/>
                <a:cs typeface="Gill Sans MT"/>
              </a:rPr>
              <a:t> </a:t>
            </a:r>
            <a:r>
              <a:rPr sz="1765" i="1" dirty="0">
                <a:latin typeface="Gill Sans MT Italic"/>
                <a:cs typeface="Gill Sans MT Italic"/>
              </a:rPr>
              <a:t>B</a:t>
            </a:r>
            <a:endParaRPr sz="1765">
              <a:latin typeface="Gill Sans MT Italic"/>
              <a:cs typeface="Gill Sans MT Italic"/>
            </a:endParaRPr>
          </a:p>
          <a:p>
            <a:pPr marL="1019790" lvl="2" indent="-201717">
              <a:spcBef>
                <a:spcPts val="441"/>
              </a:spcBef>
              <a:buFont typeface="Arial"/>
              <a:buChar char="•"/>
              <a:tabLst>
                <a:tab pos="1019229" algn="l"/>
                <a:tab pos="1019790" algn="l"/>
              </a:tabLst>
            </a:pPr>
            <a:r>
              <a:rPr sz="1765" spc="-4" dirty="0">
                <a:latin typeface="Gill Sans MT"/>
                <a:cs typeface="Gill Sans MT"/>
              </a:rPr>
              <a:t>Fill </a:t>
            </a:r>
            <a:r>
              <a:rPr sz="1765" dirty="0">
                <a:latin typeface="Gill Sans MT"/>
                <a:cs typeface="Gill Sans MT"/>
              </a:rPr>
              <a:t>cell </a:t>
            </a:r>
            <a:r>
              <a:rPr sz="1765" i="1" dirty="0">
                <a:latin typeface="Gill Sans MT Italic"/>
                <a:cs typeface="Gill Sans MT Italic"/>
              </a:rPr>
              <a:t>(i,j) </a:t>
            </a:r>
            <a:r>
              <a:rPr sz="1765" spc="-4" dirty="0">
                <a:latin typeface="Gill Sans MT"/>
                <a:cs typeface="Gill Sans MT"/>
              </a:rPr>
              <a:t>if </a:t>
            </a:r>
            <a:r>
              <a:rPr sz="1765" i="1" dirty="0">
                <a:latin typeface="Gill Sans MT Italic"/>
                <a:cs typeface="Gill Sans MT Italic"/>
              </a:rPr>
              <a:t>A</a:t>
            </a:r>
            <a:r>
              <a:rPr sz="1721" i="1" baseline="-21367" dirty="0">
                <a:latin typeface="Gill Sans MT Italic"/>
                <a:cs typeface="Gill Sans MT Italic"/>
              </a:rPr>
              <a:t>i </a:t>
            </a:r>
            <a:r>
              <a:rPr sz="1765" spc="-4" dirty="0">
                <a:latin typeface="Gill Sans MT"/>
                <a:cs typeface="Gill Sans MT"/>
              </a:rPr>
              <a:t>shows similarity to</a:t>
            </a:r>
            <a:r>
              <a:rPr sz="1765" spc="-137" dirty="0">
                <a:latin typeface="Gill Sans MT"/>
                <a:cs typeface="Gill Sans MT"/>
              </a:rPr>
              <a:t> </a:t>
            </a:r>
            <a:r>
              <a:rPr sz="1765" i="1" dirty="0">
                <a:latin typeface="Gill Sans MT Italic"/>
                <a:cs typeface="Gill Sans MT Italic"/>
              </a:rPr>
              <a:t>B</a:t>
            </a:r>
            <a:r>
              <a:rPr sz="1721" i="1" baseline="-21367" dirty="0">
                <a:latin typeface="Gill Sans MT Italic"/>
                <a:cs typeface="Gill Sans MT Italic"/>
              </a:rPr>
              <a:t>j</a:t>
            </a:r>
            <a:endParaRPr sz="1721" baseline="-21367">
              <a:latin typeface="Gill Sans MT Italic"/>
              <a:cs typeface="Gill Sans MT 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56967" y="2286001"/>
            <a:ext cx="511549" cy="484654"/>
          </a:xfrm>
          <a:custGeom>
            <a:avLst/>
            <a:gdLst/>
            <a:ahLst/>
            <a:cxnLst/>
            <a:rect l="l" t="t" r="r" b="b"/>
            <a:pathLst>
              <a:path w="579754" h="549275">
                <a:moveTo>
                  <a:pt x="0" y="549275"/>
                </a:moveTo>
                <a:lnTo>
                  <a:pt x="579436" y="549275"/>
                </a:lnTo>
                <a:lnTo>
                  <a:pt x="579436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535829" y="3255309"/>
            <a:ext cx="509868" cy="484654"/>
          </a:xfrm>
          <a:custGeom>
            <a:avLst/>
            <a:gdLst/>
            <a:ahLst/>
            <a:cxnLst/>
            <a:rect l="l" t="t" r="r" b="b"/>
            <a:pathLst>
              <a:path w="577850" h="549275">
                <a:moveTo>
                  <a:pt x="0" y="549275"/>
                </a:moveTo>
                <a:lnTo>
                  <a:pt x="577850" y="549275"/>
                </a:lnTo>
                <a:lnTo>
                  <a:pt x="577850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7045697" y="3255309"/>
            <a:ext cx="511549" cy="484654"/>
          </a:xfrm>
          <a:custGeom>
            <a:avLst/>
            <a:gdLst/>
            <a:ahLst/>
            <a:cxnLst/>
            <a:rect l="l" t="t" r="r" b="b"/>
            <a:pathLst>
              <a:path w="579754" h="549275">
                <a:moveTo>
                  <a:pt x="0" y="549275"/>
                </a:moveTo>
                <a:lnTo>
                  <a:pt x="579438" y="549275"/>
                </a:lnTo>
                <a:lnTo>
                  <a:pt x="579438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6024562" y="3739964"/>
            <a:ext cx="511549" cy="484654"/>
          </a:xfrm>
          <a:custGeom>
            <a:avLst/>
            <a:gdLst/>
            <a:ahLst/>
            <a:cxnLst/>
            <a:rect l="l" t="t" r="r" b="b"/>
            <a:pathLst>
              <a:path w="579754" h="549275">
                <a:moveTo>
                  <a:pt x="0" y="549274"/>
                </a:moveTo>
                <a:lnTo>
                  <a:pt x="579436" y="549274"/>
                </a:lnTo>
                <a:lnTo>
                  <a:pt x="579436" y="0"/>
                </a:lnTo>
                <a:lnTo>
                  <a:pt x="0" y="0"/>
                </a:lnTo>
                <a:lnTo>
                  <a:pt x="0" y="549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024563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6535831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7045699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7556966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6018960" y="2770654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6018960" y="3255309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6018960" y="3739963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6018960" y="4224618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8068235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6018960" y="2286000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5513294" y="4224618"/>
            <a:ext cx="511549" cy="484654"/>
          </a:xfrm>
          <a:custGeom>
            <a:avLst/>
            <a:gdLst/>
            <a:ahLst/>
            <a:cxnLst/>
            <a:rect l="l" t="t" r="r" b="b"/>
            <a:pathLst>
              <a:path w="579754" h="549275">
                <a:moveTo>
                  <a:pt x="0" y="549274"/>
                </a:moveTo>
                <a:lnTo>
                  <a:pt x="579437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 txBox="1"/>
          <p:nvPr/>
        </p:nvSpPr>
        <p:spPr>
          <a:xfrm>
            <a:off x="5687425" y="2396097"/>
            <a:ext cx="167528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dirty="0">
                <a:latin typeface="Gill Sans MT Bold"/>
                <a:cs typeface="Gill Sans MT Bold"/>
              </a:rPr>
              <a:t>T</a:t>
            </a:r>
            <a:endParaRPr sz="1588">
              <a:latin typeface="Gill Sans MT Bold"/>
              <a:cs typeface="Gill Sans MT 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77969" y="2880752"/>
            <a:ext cx="186577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dirty="0">
                <a:latin typeface="Gill Sans MT Bold"/>
                <a:cs typeface="Gill Sans MT Bold"/>
              </a:rPr>
              <a:t>G</a:t>
            </a:r>
            <a:endParaRPr sz="1588">
              <a:latin typeface="Gill Sans MT Bold"/>
              <a:cs typeface="Gill Sans MT 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82204" y="3365406"/>
            <a:ext cx="178174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dirty="0">
                <a:latin typeface="Gill Sans MT Bold"/>
                <a:cs typeface="Gill Sans MT Bold"/>
              </a:rPr>
              <a:t>C</a:t>
            </a:r>
            <a:endParaRPr sz="1588">
              <a:latin typeface="Gill Sans MT Bold"/>
              <a:cs typeface="Gill Sans MT 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81220" y="3850061"/>
            <a:ext cx="180415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dirty="0">
                <a:latin typeface="Gill Sans MT Bold"/>
                <a:cs typeface="Gill Sans MT Bold"/>
              </a:rPr>
              <a:t>A</a:t>
            </a:r>
            <a:endParaRPr sz="1588">
              <a:latin typeface="Gill Sans MT Bold"/>
              <a:cs typeface="Gill Sans MT 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14182" y="4365929"/>
            <a:ext cx="6635563" cy="11209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789650">
              <a:spcBef>
                <a:spcPts val="88"/>
              </a:spcBef>
              <a:tabLst>
                <a:tab pos="5301225" algn="l"/>
                <a:tab pos="5811681" algn="l"/>
                <a:tab pos="6328299" algn="l"/>
              </a:tabLst>
            </a:pPr>
            <a:r>
              <a:rPr sz="1588" b="1" dirty="0">
                <a:latin typeface="Gill Sans MT Bold"/>
                <a:cs typeface="Gill Sans MT Bold"/>
              </a:rPr>
              <a:t>A	C	C	T</a:t>
            </a:r>
            <a:endParaRPr sz="1588" dirty="0">
              <a:latin typeface="Gill Sans MT Bold"/>
              <a:cs typeface="Gill Sans MT Bold"/>
            </a:endParaRPr>
          </a:p>
          <a:p>
            <a:pPr>
              <a:spcBef>
                <a:spcPts val="35"/>
              </a:spcBef>
            </a:pPr>
            <a:endParaRPr sz="1456" dirty="0">
              <a:latin typeface="Times New Roman"/>
              <a:cs typeface="Times New Roman"/>
            </a:endParaRPr>
          </a:p>
          <a:p>
            <a:pPr marL="257189" marR="4483" indent="-246543">
              <a:lnSpc>
                <a:spcPts val="2488"/>
              </a:lnSpc>
            </a:pPr>
            <a:r>
              <a:rPr sz="2118" dirty="0">
                <a:latin typeface="Arial"/>
                <a:cs typeface="Arial"/>
              </a:rPr>
              <a:t>– </a:t>
            </a:r>
            <a:r>
              <a:rPr sz="2118" dirty="0">
                <a:latin typeface="Gill Sans MT"/>
                <a:cs typeface="Gill Sans MT"/>
              </a:rPr>
              <a:t>A </a:t>
            </a:r>
            <a:r>
              <a:rPr sz="2118" spc="-4" dirty="0">
                <a:latin typeface="Gill Sans MT"/>
                <a:cs typeface="Gill Sans MT"/>
              </a:rPr>
              <a:t>perfect alignment </a:t>
            </a:r>
            <a:r>
              <a:rPr sz="2118" spc="-9" dirty="0">
                <a:latin typeface="Gill Sans MT"/>
                <a:cs typeface="Gill Sans MT"/>
              </a:rPr>
              <a:t>between </a:t>
            </a:r>
            <a:r>
              <a:rPr sz="2118" i="1" dirty="0">
                <a:latin typeface="Gill Sans MT Italic"/>
                <a:cs typeface="Gill Sans MT Italic"/>
              </a:rPr>
              <a:t>A </a:t>
            </a:r>
            <a:r>
              <a:rPr sz="2118" dirty="0">
                <a:latin typeface="Gill Sans MT"/>
                <a:cs typeface="Gill Sans MT"/>
              </a:rPr>
              <a:t>and </a:t>
            </a:r>
            <a:r>
              <a:rPr sz="2118" i="1" dirty="0">
                <a:latin typeface="Gill Sans MT Italic"/>
                <a:cs typeface="Gill Sans MT Italic"/>
              </a:rPr>
              <a:t>B </a:t>
            </a:r>
            <a:r>
              <a:rPr sz="2118" spc="-9" dirty="0">
                <a:latin typeface="Gill Sans MT"/>
                <a:cs typeface="Gill Sans MT"/>
              </a:rPr>
              <a:t>would </a:t>
            </a:r>
            <a:r>
              <a:rPr sz="2118" spc="-4" dirty="0">
                <a:latin typeface="Gill Sans MT"/>
                <a:cs typeface="Gill Sans MT"/>
              </a:rPr>
              <a:t>completely fill  the </a:t>
            </a:r>
            <a:r>
              <a:rPr sz="2118" spc="-9" dirty="0">
                <a:latin typeface="Gill Sans MT"/>
                <a:cs typeface="Gill Sans MT"/>
              </a:rPr>
              <a:t>positive </a:t>
            </a:r>
            <a:r>
              <a:rPr sz="2118" spc="-4" dirty="0">
                <a:latin typeface="Gill Sans MT"/>
                <a:cs typeface="Gill Sans MT"/>
              </a:rPr>
              <a:t>diagonal</a:t>
            </a:r>
            <a:endParaRPr sz="2118" dirty="0">
              <a:latin typeface="Gill Sans MT"/>
              <a:cs typeface="Gill Sans M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97F84-2920-5D46-AB63-45AD4B50BF9D}"/>
              </a:ext>
            </a:extLst>
          </p:cNvPr>
          <p:cNvSpPr txBox="1"/>
          <p:nvPr/>
        </p:nvSpPr>
        <p:spPr>
          <a:xfrm>
            <a:off x="1828800" y="6405961"/>
            <a:ext cx="625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M. Schatz and A. </a:t>
            </a:r>
            <a:r>
              <a:rPr lang="en-US" dirty="0" err="1"/>
              <a:t>Phillipy</a:t>
            </a:r>
            <a:r>
              <a:rPr lang="en-US" dirty="0"/>
              <a:t> : Alignment and Assembly Lecture </a:t>
            </a:r>
          </a:p>
        </p:txBody>
      </p:sp>
    </p:spTree>
    <p:extLst>
      <p:ext uri="{BB962C8B-B14F-4D97-AF65-F5344CB8AC3E}">
        <p14:creationId xmlns:p14="http://schemas.microsoft.com/office/powerpoint/2010/main" val="22731298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8118" y="5647765"/>
            <a:ext cx="6051176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0" y="0"/>
                </a:moveTo>
                <a:lnTo>
                  <a:pt x="6857998" y="0"/>
                </a:lnTo>
              </a:path>
            </a:pathLst>
          </a:custGeom>
          <a:ln w="19049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1748118" y="2420471"/>
            <a:ext cx="0" cy="3227294"/>
          </a:xfrm>
          <a:custGeom>
            <a:avLst/>
            <a:gdLst/>
            <a:ahLst/>
            <a:cxnLst/>
            <a:rect l="l" t="t" r="r" b="b"/>
            <a:pathLst>
              <a:path h="3657600">
                <a:moveTo>
                  <a:pt x="0" y="36575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7465357" y="5676901"/>
            <a:ext cx="184337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b="1" dirty="0">
                <a:solidFill>
                  <a:srgbClr val="080808"/>
                </a:solidFill>
                <a:latin typeface="Courier New"/>
                <a:cs typeface="Courier New"/>
              </a:rPr>
              <a:t>A</a:t>
            </a:r>
            <a:endParaRPr sz="2118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23" y="907677"/>
            <a:ext cx="2017059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5998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3025588" y="907677"/>
            <a:ext cx="739588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1748118" y="907677"/>
            <a:ext cx="470647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1748118" y="874060"/>
            <a:ext cx="5647765" cy="67235"/>
          </a:xfrm>
          <a:custGeom>
            <a:avLst/>
            <a:gdLst/>
            <a:ahLst/>
            <a:cxnLst/>
            <a:rect l="l" t="t" r="r" b="b"/>
            <a:pathLst>
              <a:path w="6400800" h="76200">
                <a:moveTo>
                  <a:pt x="0" y="0"/>
                </a:moveTo>
                <a:lnTo>
                  <a:pt x="6400798" y="0"/>
                </a:lnTo>
                <a:lnTo>
                  <a:pt x="6400798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5378823" y="1781735"/>
            <a:ext cx="605118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798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3025588" y="1781735"/>
            <a:ext cx="739588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1748118" y="1781735"/>
            <a:ext cx="470647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1748118" y="1748118"/>
            <a:ext cx="5647765" cy="67235"/>
          </a:xfrm>
          <a:custGeom>
            <a:avLst/>
            <a:gdLst/>
            <a:ahLst/>
            <a:cxnLst/>
            <a:rect l="l" t="t" r="r" b="b"/>
            <a:pathLst>
              <a:path w="6400800" h="76200">
                <a:moveTo>
                  <a:pt x="0" y="0"/>
                </a:moveTo>
                <a:lnTo>
                  <a:pt x="6400798" y="0"/>
                </a:lnTo>
                <a:lnTo>
                  <a:pt x="6400798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 txBox="1"/>
          <p:nvPr/>
        </p:nvSpPr>
        <p:spPr>
          <a:xfrm>
            <a:off x="1414182" y="701488"/>
            <a:ext cx="184337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b="1" dirty="0">
                <a:solidFill>
                  <a:srgbClr val="080808"/>
                </a:solidFill>
                <a:latin typeface="Courier New"/>
                <a:cs typeface="Courier New"/>
              </a:rPr>
              <a:t>B</a:t>
            </a:r>
            <a:endParaRPr sz="2118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4182" y="1575547"/>
            <a:ext cx="184337" cy="123492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b="1" dirty="0">
                <a:solidFill>
                  <a:srgbClr val="080808"/>
                </a:solidFill>
                <a:latin typeface="Courier New"/>
                <a:cs typeface="Courier New"/>
              </a:rPr>
              <a:t>A</a:t>
            </a:r>
            <a:endParaRPr sz="2118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382">
              <a:latin typeface="Times New Roman"/>
              <a:cs typeface="Times New Roman"/>
            </a:endParaRPr>
          </a:p>
          <a:p>
            <a:pPr marL="11206">
              <a:spcBef>
                <a:spcPts val="1601"/>
              </a:spcBef>
            </a:pPr>
            <a:r>
              <a:rPr sz="2118" b="1" dirty="0">
                <a:solidFill>
                  <a:srgbClr val="080808"/>
                </a:solidFill>
                <a:latin typeface="Courier New"/>
                <a:cs typeface="Courier New"/>
              </a:rPr>
              <a:t>B</a:t>
            </a:r>
            <a:endParaRPr sz="2118">
              <a:latin typeface="Courier New"/>
              <a:cs typeface="Courier Ne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85645" y="941295"/>
            <a:ext cx="201706" cy="806824"/>
          </a:xfrm>
          <a:custGeom>
            <a:avLst/>
            <a:gdLst/>
            <a:ahLst/>
            <a:cxnLst/>
            <a:rect l="l" t="t" r="r" b="b"/>
            <a:pathLst>
              <a:path w="228600" h="914400">
                <a:moveTo>
                  <a:pt x="0" y="0"/>
                </a:moveTo>
                <a:lnTo>
                  <a:pt x="228599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5983939" y="941295"/>
            <a:ext cx="201706" cy="806824"/>
          </a:xfrm>
          <a:custGeom>
            <a:avLst/>
            <a:gdLst/>
            <a:ahLst/>
            <a:cxnLst/>
            <a:rect l="l" t="t" r="r" b="b"/>
            <a:pathLst>
              <a:path w="228600" h="914400">
                <a:moveTo>
                  <a:pt x="228599" y="0"/>
                </a:moveTo>
                <a:lnTo>
                  <a:pt x="0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5983939" y="1781735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008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5983939" y="1748118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6387351" y="1781735"/>
            <a:ext cx="1411941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6387351" y="1748118"/>
            <a:ext cx="1411941" cy="67235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0" y="0"/>
                </a:moveTo>
                <a:lnTo>
                  <a:pt x="1600199" y="0"/>
                </a:lnTo>
                <a:lnTo>
                  <a:pt x="1600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2218765" y="941295"/>
            <a:ext cx="403412" cy="806824"/>
          </a:xfrm>
          <a:custGeom>
            <a:avLst/>
            <a:gdLst/>
            <a:ahLst/>
            <a:cxnLst/>
            <a:rect l="l" t="t" r="r" b="b"/>
            <a:pathLst>
              <a:path w="457200" h="914400">
                <a:moveTo>
                  <a:pt x="0" y="0"/>
                </a:moveTo>
                <a:lnTo>
                  <a:pt x="457199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2622176" y="941295"/>
            <a:ext cx="403412" cy="806824"/>
          </a:xfrm>
          <a:custGeom>
            <a:avLst/>
            <a:gdLst/>
            <a:ahLst/>
            <a:cxnLst/>
            <a:rect l="l" t="t" r="r" b="b"/>
            <a:pathLst>
              <a:path w="457200" h="914400">
                <a:moveTo>
                  <a:pt x="0" y="0"/>
                </a:moveTo>
                <a:lnTo>
                  <a:pt x="457199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2622176" y="1781735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021EA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2622176" y="1748118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2218765" y="941295"/>
            <a:ext cx="403412" cy="806824"/>
          </a:xfrm>
          <a:custGeom>
            <a:avLst/>
            <a:gdLst/>
            <a:ahLst/>
            <a:cxnLst/>
            <a:rect l="l" t="t" r="r" b="b"/>
            <a:pathLst>
              <a:path w="457200" h="914400">
                <a:moveTo>
                  <a:pt x="457199" y="0"/>
                </a:moveTo>
                <a:lnTo>
                  <a:pt x="0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2622176" y="941295"/>
            <a:ext cx="403412" cy="806824"/>
          </a:xfrm>
          <a:custGeom>
            <a:avLst/>
            <a:gdLst/>
            <a:ahLst/>
            <a:cxnLst/>
            <a:rect l="l" t="t" r="r" b="b"/>
            <a:pathLst>
              <a:path w="457200" h="914400">
                <a:moveTo>
                  <a:pt x="457199" y="0"/>
                </a:moveTo>
                <a:lnTo>
                  <a:pt x="0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2218765" y="1781735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2218765" y="1748118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2218765" y="907677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021EA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2218765" y="874060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2622176" y="907677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2622176" y="874060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3765177" y="907677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76200">
            <a:solidFill>
              <a:srgbClr val="D81E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3765177" y="874060"/>
            <a:ext cx="1613647" cy="67235"/>
          </a:xfrm>
          <a:custGeom>
            <a:avLst/>
            <a:gdLst/>
            <a:ahLst/>
            <a:cxnLst/>
            <a:rect l="l" t="t" r="r" b="b"/>
            <a:pathLst>
              <a:path w="1828800" h="76200">
                <a:moveTo>
                  <a:pt x="0" y="0"/>
                </a:moveTo>
                <a:lnTo>
                  <a:pt x="1828799" y="0"/>
                </a:lnTo>
                <a:lnTo>
                  <a:pt x="18287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3765177" y="941295"/>
            <a:ext cx="1613647" cy="806824"/>
          </a:xfrm>
          <a:custGeom>
            <a:avLst/>
            <a:gdLst/>
            <a:ahLst/>
            <a:cxnLst/>
            <a:rect l="l" t="t" r="r" b="b"/>
            <a:pathLst>
              <a:path w="1828800" h="914400">
                <a:moveTo>
                  <a:pt x="0" y="0"/>
                </a:moveTo>
                <a:lnTo>
                  <a:pt x="1828799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3765176" y="941295"/>
            <a:ext cx="1613647" cy="806824"/>
          </a:xfrm>
          <a:custGeom>
            <a:avLst/>
            <a:gdLst/>
            <a:ahLst/>
            <a:cxnLst/>
            <a:rect l="l" t="t" r="r" b="b"/>
            <a:pathLst>
              <a:path w="1828800" h="914400">
                <a:moveTo>
                  <a:pt x="1828799" y="0"/>
                </a:moveTo>
                <a:lnTo>
                  <a:pt x="0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3765177" y="1781735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76200">
            <a:solidFill>
              <a:srgbClr val="D81E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3765177" y="1748118"/>
            <a:ext cx="1613647" cy="67235"/>
          </a:xfrm>
          <a:custGeom>
            <a:avLst/>
            <a:gdLst/>
            <a:ahLst/>
            <a:cxnLst/>
            <a:rect l="l" t="t" r="r" b="b"/>
            <a:pathLst>
              <a:path w="1828800" h="76200">
                <a:moveTo>
                  <a:pt x="0" y="0"/>
                </a:moveTo>
                <a:lnTo>
                  <a:pt x="1828799" y="0"/>
                </a:lnTo>
                <a:lnTo>
                  <a:pt x="18287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4426323" y="1882589"/>
            <a:ext cx="313765" cy="0"/>
          </a:xfrm>
          <a:custGeom>
            <a:avLst/>
            <a:gdLst/>
            <a:ahLst/>
            <a:cxnLst/>
            <a:rect l="l" t="t" r="r" b="b"/>
            <a:pathLst>
              <a:path w="355600">
                <a:moveTo>
                  <a:pt x="35559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4403912" y="1848972"/>
            <a:ext cx="67235" cy="67235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60606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1748118" y="2420471"/>
            <a:ext cx="5647765" cy="3227294"/>
          </a:xfrm>
          <a:custGeom>
            <a:avLst/>
            <a:gdLst/>
            <a:ahLst/>
            <a:cxnLst/>
            <a:rect l="l" t="t" r="r" b="b"/>
            <a:pathLst>
              <a:path w="6400800" h="3657600">
                <a:moveTo>
                  <a:pt x="0" y="3657599"/>
                </a:moveTo>
                <a:lnTo>
                  <a:pt x="6400798" y="0"/>
                </a:lnTo>
              </a:path>
            </a:pathLst>
          </a:custGeom>
          <a:ln w="38099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43" name="object 43"/>
          <p:cNvSpPr/>
          <p:nvPr/>
        </p:nvSpPr>
        <p:spPr>
          <a:xfrm>
            <a:off x="6387351" y="2420470"/>
            <a:ext cx="1411941" cy="806824"/>
          </a:xfrm>
          <a:custGeom>
            <a:avLst/>
            <a:gdLst/>
            <a:ahLst/>
            <a:cxnLst/>
            <a:rect l="l" t="t" r="r" b="b"/>
            <a:pathLst>
              <a:path w="1600200" h="914400">
                <a:moveTo>
                  <a:pt x="0" y="914399"/>
                </a:moveTo>
                <a:lnTo>
                  <a:pt x="1600199" y="0"/>
                </a:lnTo>
              </a:path>
            </a:pathLst>
          </a:custGeom>
          <a:ln w="38099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5983940" y="2420470"/>
            <a:ext cx="1411941" cy="806824"/>
          </a:xfrm>
          <a:custGeom>
            <a:avLst/>
            <a:gdLst/>
            <a:ahLst/>
            <a:cxnLst/>
            <a:rect l="l" t="t" r="r" b="b"/>
            <a:pathLst>
              <a:path w="1600200" h="914400">
                <a:moveTo>
                  <a:pt x="0" y="914399"/>
                </a:moveTo>
                <a:lnTo>
                  <a:pt x="1600199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2151530" y="4975412"/>
            <a:ext cx="336176" cy="201706"/>
          </a:xfrm>
          <a:custGeom>
            <a:avLst/>
            <a:gdLst/>
            <a:ahLst/>
            <a:cxnLst/>
            <a:rect l="l" t="t" r="r" b="b"/>
            <a:pathLst>
              <a:path w="381000" h="228600">
                <a:moveTo>
                  <a:pt x="0" y="228599"/>
                </a:moveTo>
                <a:lnTo>
                  <a:pt x="380999" y="0"/>
                </a:lnTo>
              </a:path>
            </a:pathLst>
          </a:custGeom>
          <a:ln w="3809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2218764" y="4908177"/>
            <a:ext cx="806824" cy="470647"/>
          </a:xfrm>
          <a:custGeom>
            <a:avLst/>
            <a:gdLst/>
            <a:ahLst/>
            <a:cxnLst/>
            <a:rect l="l" t="t" r="r" b="b"/>
            <a:pathLst>
              <a:path w="914400" h="533400">
                <a:moveTo>
                  <a:pt x="0" y="533400"/>
                </a:moveTo>
                <a:lnTo>
                  <a:pt x="914399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2689412" y="5177118"/>
            <a:ext cx="336176" cy="201706"/>
          </a:xfrm>
          <a:custGeom>
            <a:avLst/>
            <a:gdLst/>
            <a:ahLst/>
            <a:cxnLst/>
            <a:rect l="l" t="t" r="r" b="b"/>
            <a:pathLst>
              <a:path w="381000" h="228600">
                <a:moveTo>
                  <a:pt x="0" y="228599"/>
                </a:moveTo>
                <a:lnTo>
                  <a:pt x="380999" y="0"/>
                </a:lnTo>
              </a:path>
            </a:pathLst>
          </a:custGeom>
          <a:ln w="38099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 txBox="1"/>
          <p:nvPr/>
        </p:nvSpPr>
        <p:spPr>
          <a:xfrm>
            <a:off x="2086535" y="634252"/>
            <a:ext cx="1047190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Impact"/>
                <a:cs typeface="Impact"/>
              </a:rPr>
              <a:t>Translocation</a:t>
            </a:r>
            <a:endParaRPr sz="1412">
              <a:latin typeface="Impact"/>
              <a:cs typeface="Impac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38065" y="634252"/>
            <a:ext cx="721098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spc="-4" dirty="0">
                <a:latin typeface="Impact"/>
                <a:cs typeface="Impact"/>
              </a:rPr>
              <a:t>Inversion</a:t>
            </a:r>
            <a:endParaRPr sz="1412">
              <a:latin typeface="Impact"/>
              <a:cs typeface="Impac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51710" y="634252"/>
            <a:ext cx="701488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Impact"/>
                <a:cs typeface="Impact"/>
              </a:rPr>
              <a:t>Insertion</a:t>
            </a:r>
            <a:endParaRPr sz="1412">
              <a:latin typeface="Impact"/>
              <a:cs typeface="Impac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738229-CEFB-6945-A96D-D1488E5B8234}"/>
              </a:ext>
            </a:extLst>
          </p:cNvPr>
          <p:cNvSpPr/>
          <p:nvPr/>
        </p:nvSpPr>
        <p:spPr>
          <a:xfrm>
            <a:off x="3791790" y="3548343"/>
            <a:ext cx="1613647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bject 51"/>
          <p:cNvSpPr txBox="1"/>
          <p:nvPr/>
        </p:nvSpPr>
        <p:spPr>
          <a:xfrm>
            <a:off x="713814" y="6034087"/>
            <a:ext cx="4726641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u="sng" spc="-9" dirty="0">
                <a:solidFill>
                  <a:srgbClr val="8DC765"/>
                </a:solidFill>
                <a:uFill>
                  <a:solidFill>
                    <a:srgbClr val="9DCE78"/>
                  </a:solidFill>
                </a:uFill>
                <a:latin typeface="Arial"/>
                <a:cs typeface="Arial"/>
                <a:hlinkClick r:id="rId2"/>
              </a:rPr>
              <a:t>http://mummer.sourceforge.net/manual/AlignmentTypes.pdf</a:t>
            </a:r>
            <a:endParaRPr sz="1412">
              <a:latin typeface="Arial"/>
              <a:cs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769C38-8155-0A4B-93DF-6024D209FF6A}"/>
              </a:ext>
            </a:extLst>
          </p:cNvPr>
          <p:cNvSpPr txBox="1"/>
          <p:nvPr/>
        </p:nvSpPr>
        <p:spPr>
          <a:xfrm>
            <a:off x="1828800" y="6405961"/>
            <a:ext cx="625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M. Schatz and A. </a:t>
            </a:r>
            <a:r>
              <a:rPr lang="en-US" dirty="0" err="1"/>
              <a:t>Phillipy</a:t>
            </a:r>
            <a:r>
              <a:rPr lang="en-US" dirty="0"/>
              <a:t> : Alignment and Assembly Lecture </a:t>
            </a:r>
          </a:p>
        </p:txBody>
      </p:sp>
      <p:sp>
        <p:nvSpPr>
          <p:cNvPr id="42" name="object 42"/>
          <p:cNvSpPr/>
          <p:nvPr/>
        </p:nvSpPr>
        <p:spPr>
          <a:xfrm>
            <a:off x="3765176" y="3496235"/>
            <a:ext cx="1613647" cy="941294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1828799" y="1066799"/>
                </a:moveTo>
                <a:lnTo>
                  <a:pt x="0" y="0"/>
                </a:lnTo>
              </a:path>
            </a:pathLst>
          </a:custGeom>
          <a:ln w="38099">
            <a:solidFill>
              <a:srgbClr val="D81E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6635570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32D99-44FA-4641-AFDA-D28076A2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46B66-ADDD-5043-9B27-2349B4CA6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16" b="8333"/>
          <a:stretch/>
        </p:blipFill>
        <p:spPr>
          <a:xfrm rot="5400000">
            <a:off x="2510559" y="-16741"/>
            <a:ext cx="4694382" cy="628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BD8D3-E9BC-4E4F-BA3B-82F1086827A1}"/>
              </a:ext>
            </a:extLst>
          </p:cNvPr>
          <p:cNvSpPr txBox="1"/>
          <p:nvPr/>
        </p:nvSpPr>
        <p:spPr>
          <a:xfrm rot="16200000">
            <a:off x="914819" y="310261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82F48-BBD1-2C42-A723-880480A61793}"/>
              </a:ext>
            </a:extLst>
          </p:cNvPr>
          <p:cNvSpPr txBox="1"/>
          <p:nvPr/>
        </p:nvSpPr>
        <p:spPr>
          <a:xfrm>
            <a:off x="4294358" y="5597411"/>
            <a:ext cx="112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0476935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9913B4-16E3-994F-85E9-EED04116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78E902-D124-694F-AA9F-3212804C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72" y="703949"/>
            <a:ext cx="4385032" cy="43850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46138E-57BE-AE4E-8E48-A447FE705D7C}"/>
              </a:ext>
            </a:extLst>
          </p:cNvPr>
          <p:cNvSpPr/>
          <p:nvPr/>
        </p:nvSpPr>
        <p:spPr>
          <a:xfrm>
            <a:off x="2455200" y="2340000"/>
            <a:ext cx="640800" cy="5564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35825C-5A79-664A-B99C-E98932769C95}"/>
              </a:ext>
            </a:extLst>
          </p:cNvPr>
          <p:cNvCxnSpPr/>
          <p:nvPr/>
        </p:nvCxnSpPr>
        <p:spPr>
          <a:xfrm flipV="1">
            <a:off x="2440800" y="1595973"/>
            <a:ext cx="3019960" cy="7368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097F4D-C919-1541-99CF-87682AD9261A}"/>
              </a:ext>
            </a:extLst>
          </p:cNvPr>
          <p:cNvCxnSpPr>
            <a:cxnSpLocks/>
          </p:cNvCxnSpPr>
          <p:nvPr/>
        </p:nvCxnSpPr>
        <p:spPr>
          <a:xfrm>
            <a:off x="2455200" y="2896464"/>
            <a:ext cx="3005560" cy="13004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BE2974-FA31-2342-8983-A288555844E2}"/>
              </a:ext>
            </a:extLst>
          </p:cNvPr>
          <p:cNvCxnSpPr>
            <a:cxnSpLocks/>
          </p:cNvCxnSpPr>
          <p:nvPr/>
        </p:nvCxnSpPr>
        <p:spPr>
          <a:xfrm>
            <a:off x="3096000" y="2896464"/>
            <a:ext cx="5759334" cy="1296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45AE63-6992-3D4A-9AFC-FCB4FC81102D}"/>
              </a:ext>
            </a:extLst>
          </p:cNvPr>
          <p:cNvCxnSpPr>
            <a:cxnSpLocks/>
          </p:cNvCxnSpPr>
          <p:nvPr/>
        </p:nvCxnSpPr>
        <p:spPr>
          <a:xfrm flipV="1">
            <a:off x="3096000" y="1595973"/>
            <a:ext cx="5759334" cy="744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0CB07D5-CA6A-3B4B-9F26-2CF1D0237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760" y="1595973"/>
            <a:ext cx="3394574" cy="26009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7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52" y="1934705"/>
            <a:ext cx="7016362" cy="4014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972" y="1239950"/>
            <a:ext cx="760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Order and orientation of contigs – more errors in one assembly than in another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761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Toolkit that assesses the quality of a genome assembly independently of the assembler, and without needing a “gold” reference assembly</a:t>
            </a:r>
          </a:p>
          <a:p>
            <a:r>
              <a:rPr lang="en-US" sz="1800" dirty="0"/>
              <a:t>REAPR output can be visualized in many ways, and helps genome finishing projects</a:t>
            </a:r>
          </a:p>
          <a:p>
            <a:r>
              <a:rPr lang="en-US" sz="1800" dirty="0"/>
              <a:t>Every genome assembly project should use REAPR or a similar toolkit to perform quality checks on the assemblies being produced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227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5"/>
          <a:stretch/>
        </p:blipFill>
        <p:spPr>
          <a:xfrm>
            <a:off x="1505589" y="1872344"/>
            <a:ext cx="6411764" cy="441306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57350" y="900551"/>
            <a:ext cx="5829300" cy="5086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1950" b="1" dirty="0">
                <a:latin typeface="Arial"/>
                <a:cs typeface="Arial"/>
              </a:rPr>
              <a:t>REAPR 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282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BUSCO and CEGMA: conserved gene sets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88</a:t>
            </a:fld>
            <a:endParaRPr lang="en-US"/>
          </a:p>
        </p:txBody>
      </p:sp>
      <p:pic>
        <p:nvPicPr>
          <p:cNvPr id="9220" name="Picture 4" descr="An external file that holds a picture, illustration, etc.&#10;Object name is gkn916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280" y="2691461"/>
            <a:ext cx="3236117" cy="215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2603" y="2566095"/>
            <a:ext cx="4905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BUSCO</a:t>
            </a:r>
            <a:r>
              <a:rPr lang="en-US" sz="2000" dirty="0"/>
              <a:t>: From </a:t>
            </a:r>
            <a:r>
              <a:rPr lang="en-US" sz="2000" dirty="0" err="1"/>
              <a:t>Evgeny</a:t>
            </a:r>
            <a:r>
              <a:rPr lang="en-US" sz="2000" dirty="0"/>
              <a:t> </a:t>
            </a:r>
            <a:r>
              <a:rPr lang="en-US" sz="2000" dirty="0" err="1"/>
              <a:t>Zdobnov’s</a:t>
            </a:r>
            <a:r>
              <a:rPr lang="en-US" sz="2000" dirty="0"/>
              <a:t> group,</a:t>
            </a:r>
            <a:br>
              <a:rPr lang="en-US" sz="2000" dirty="0"/>
            </a:br>
            <a:r>
              <a:rPr lang="en-US" sz="2000" dirty="0"/>
              <a:t>University of Geneva</a:t>
            </a:r>
            <a:br>
              <a:rPr lang="en-US" sz="2000" dirty="0"/>
            </a:br>
            <a:endParaRPr lang="en-US" sz="2000" b="1" i="1" dirty="0"/>
          </a:p>
          <a:p>
            <a:r>
              <a:rPr lang="en-US" sz="2000" b="1" i="1" dirty="0"/>
              <a:t>CEGMA </a:t>
            </a:r>
            <a:r>
              <a:rPr lang="en-US" sz="2000" dirty="0"/>
              <a:t>: From Ian Korf’s group, UC Davis</a:t>
            </a:r>
            <a:br>
              <a:rPr lang="en-US" sz="2000" dirty="0"/>
            </a:br>
            <a:r>
              <a:rPr lang="en-US" sz="2000" dirty="0"/>
              <a:t>Mapping Core Eukaryotic Genes</a:t>
            </a:r>
          </a:p>
          <a:p>
            <a:br>
              <a:rPr lang="en-US" sz="2000" dirty="0"/>
            </a:br>
            <a:r>
              <a:rPr lang="en-US" sz="2000" dirty="0"/>
              <a:t>Coverage is indicative of quality</a:t>
            </a:r>
            <a:br>
              <a:rPr lang="en-US" sz="2000" dirty="0"/>
            </a:br>
            <a:r>
              <a:rPr lang="en-US" sz="2000" dirty="0"/>
              <a:t>and completeness of assembly</a:t>
            </a:r>
          </a:p>
        </p:txBody>
      </p:sp>
    </p:spTree>
    <p:extLst>
      <p:ext uri="{BB962C8B-B14F-4D97-AF65-F5344CB8AC3E}">
        <p14:creationId xmlns:p14="http://schemas.microsoft.com/office/powerpoint/2010/main" val="2562070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6E712-147A-4540-9436-2EC26A14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299B3-5382-CB40-A22A-C61E4270F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/>
          <a:stretch/>
        </p:blipFill>
        <p:spPr>
          <a:xfrm>
            <a:off x="1119575" y="730250"/>
            <a:ext cx="6305769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0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25" y="1127343"/>
            <a:ext cx="6137752" cy="460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8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the best genomes are not perfect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90</a:t>
            </a:fld>
            <a:endParaRPr lang="en-US"/>
          </a:p>
        </p:txBody>
      </p:sp>
      <p:pic>
        <p:nvPicPr>
          <p:cNvPr id="8194" name="Picture 2" descr="http://image.slidesharecdn.com/assemblathon2talk-130425131109-phpapp02/95/slide-56-638.jpg?13669143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6013" y="2355208"/>
            <a:ext cx="4122964" cy="30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810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Assembler comparisons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872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assembly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Assemblathon</a:t>
            </a:r>
            <a:r>
              <a:rPr lang="en-US" dirty="0"/>
              <a:t> (UC Davis and UC Santa Cruz)</a:t>
            </a:r>
          </a:p>
          <a:p>
            <a:pPr lvl="1"/>
            <a:r>
              <a:rPr lang="en-US" dirty="0"/>
              <a:t>Provide challenging datasets to assemble in open competition (synthetic for edition 1, real for edition 2)</a:t>
            </a:r>
          </a:p>
          <a:p>
            <a:pPr lvl="1"/>
            <a:r>
              <a:rPr lang="en-US" dirty="0"/>
              <a:t>Assess competitor assemblies by many different metrics</a:t>
            </a:r>
          </a:p>
          <a:p>
            <a:pPr lvl="1"/>
            <a:r>
              <a:rPr lang="en-US" dirty="0"/>
              <a:t>Publish extensive reports</a:t>
            </a:r>
          </a:p>
          <a:p>
            <a:r>
              <a:rPr lang="en-US" dirty="0"/>
              <a:t>GAGE (U. of Maryland and Johns Hopkins)</a:t>
            </a:r>
          </a:p>
          <a:p>
            <a:pPr lvl="1"/>
            <a:r>
              <a:rPr lang="en-US" dirty="0"/>
              <a:t>Select datasets associated with known high-quality genomes</a:t>
            </a:r>
          </a:p>
          <a:p>
            <a:pPr lvl="1"/>
            <a:r>
              <a:rPr lang="en-US" dirty="0"/>
              <a:t>Run a set of open source assemblers with parameter sweeps on these datasets</a:t>
            </a:r>
          </a:p>
          <a:p>
            <a:pPr lvl="1"/>
            <a:r>
              <a:rPr lang="en-US" dirty="0"/>
              <a:t>Compare the results, publish in scholarly Journals with complete documentation of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384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4" y="1905001"/>
            <a:ext cx="8090120" cy="2613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49" y="3916303"/>
            <a:ext cx="8152114" cy="2368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1663" y="570947"/>
            <a:ext cx="6118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There is no such thing as a “perfect” </a:t>
            </a:r>
            <a:r>
              <a:rPr lang="en-US" sz="2400"/>
              <a:t>assembler </a:t>
            </a:r>
          </a:p>
          <a:p>
            <a:pPr algn="ctr"/>
            <a:r>
              <a:rPr lang="en-US" sz="2400" dirty="0"/>
              <a:t>(results from GAGE competition)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5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9338" y="1871155"/>
            <a:ext cx="8524282" cy="4105102"/>
            <a:chOff x="739563" y="0"/>
            <a:chExt cx="10675453" cy="6849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563" y="22382"/>
              <a:ext cx="4664769" cy="68267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6939" y="0"/>
              <a:ext cx="4888077" cy="684909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600828" y="556629"/>
            <a:ext cx="6070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computational demands and effectiveness </a:t>
            </a:r>
          </a:p>
          <a:p>
            <a:pPr algn="ctr"/>
            <a:r>
              <a:rPr lang="en-US" sz="2400" dirty="0"/>
              <a:t>of assemblers are very different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977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advice on running assemblies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 parameter sweeps</a:t>
            </a:r>
          </a:p>
          <a:p>
            <a:pPr lvl="1"/>
            <a:r>
              <a:rPr lang="en-US" dirty="0"/>
              <a:t>Use many different values of key parameters, especially k-</a:t>
            </a:r>
            <a:r>
              <a:rPr lang="en-US" dirty="0" err="1"/>
              <a:t>mer</a:t>
            </a:r>
            <a:r>
              <a:rPr lang="en-US" dirty="0"/>
              <a:t> size for DBG assemblers, and evaluate the output (some assemblers can do this automatically)</a:t>
            </a:r>
          </a:p>
          <a:p>
            <a:r>
              <a:rPr lang="en-US" dirty="0"/>
              <a:t>Try different subsets of the data</a:t>
            </a:r>
          </a:p>
          <a:p>
            <a:pPr lvl="1"/>
            <a:r>
              <a:rPr lang="en-US" dirty="0"/>
              <a:t>Sometimes libraries are of poor quality and degrade the quality of the assembly</a:t>
            </a:r>
          </a:p>
          <a:p>
            <a:pPr lvl="1"/>
            <a:r>
              <a:rPr lang="en-US" dirty="0"/>
              <a:t>Artefacts in the data (e.g. PCR duplicates, </a:t>
            </a:r>
            <a:r>
              <a:rPr lang="en-US" dirty="0" err="1"/>
              <a:t>homopolymer</a:t>
            </a:r>
            <a:r>
              <a:rPr lang="en-US" dirty="0"/>
              <a:t> runs, …) can also badly affect output quality</a:t>
            </a:r>
          </a:p>
          <a:p>
            <a:r>
              <a:rPr lang="en-US" dirty="0"/>
              <a:t>Try more than one assembler</a:t>
            </a:r>
          </a:p>
          <a:p>
            <a:pPr lvl="1"/>
            <a:r>
              <a:rPr lang="en-US" dirty="0"/>
              <a:t>There is no such thing as “the best” assembler</a:t>
            </a:r>
          </a:p>
        </p:txBody>
      </p:sp>
    </p:spTree>
    <p:extLst>
      <p:ext uri="{BB962C8B-B14F-4D97-AF65-F5344CB8AC3E}">
        <p14:creationId xmlns:p14="http://schemas.microsoft.com/office/powerpoint/2010/main" val="14470408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2351143"/>
          </a:xfrm>
        </p:spPr>
        <p:txBody>
          <a:bodyPr/>
          <a:lstStyle/>
          <a:p>
            <a:r>
              <a:rPr lang="en-US" dirty="0"/>
              <a:t>With the release of the latest human genome reference, there is more pressure to represent more data with a genome.</a:t>
            </a:r>
          </a:p>
          <a:p>
            <a:r>
              <a:rPr lang="en-US" dirty="0"/>
              <a:t>Current representations are </a:t>
            </a:r>
            <a:r>
              <a:rPr lang="en-US" b="1" dirty="0"/>
              <a:t>haploid</a:t>
            </a:r>
            <a:r>
              <a:rPr lang="en-US" dirty="0"/>
              <a:t> (one copy)</a:t>
            </a:r>
          </a:p>
          <a:p>
            <a:r>
              <a:rPr lang="en-US" dirty="0"/>
              <a:t>Newer representations are </a:t>
            </a:r>
            <a:r>
              <a:rPr lang="en-US" b="1" i="1" dirty="0"/>
              <a:t>genome graphs</a:t>
            </a:r>
            <a:r>
              <a:rPr lang="en-US" dirty="0"/>
              <a:t>, where variant information is retained (e.g. heterozygosity)</a:t>
            </a:r>
          </a:p>
          <a:p>
            <a:r>
              <a:rPr lang="en-US" dirty="0"/>
              <a:t>Tools are still catching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3" y="4119994"/>
            <a:ext cx="4763119" cy="2202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3" y="6401524"/>
            <a:ext cx="522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Novak </a:t>
            </a:r>
            <a:r>
              <a:rPr lang="en-US" i="1" dirty="0"/>
              <a:t>et al, </a:t>
            </a:r>
            <a:r>
              <a:rPr lang="en-US" dirty="0" err="1"/>
              <a:t>bioRxiv</a:t>
            </a:r>
            <a:r>
              <a:rPr lang="en-US" dirty="0"/>
              <a:t>: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doi.org</a:t>
            </a:r>
            <a:r>
              <a:rPr lang="fi-FI" dirty="0"/>
              <a:t>/10.1101/101378 </a:t>
            </a:r>
            <a:endParaRPr lang="en-US" dirty="0"/>
          </a:p>
        </p:txBody>
      </p:sp>
      <p:pic>
        <p:nvPicPr>
          <p:cNvPr id="1026" name="Picture 2" descr="https://support.10xgenomics.com/img/de-novo/assembly-stru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77" y="4196877"/>
            <a:ext cx="3308604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4613" y="6393280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10x Genomics</a:t>
            </a:r>
          </a:p>
        </p:txBody>
      </p:sp>
    </p:spTree>
    <p:extLst>
      <p:ext uri="{BB962C8B-B14F-4D97-AF65-F5344CB8AC3E}">
        <p14:creationId xmlns:p14="http://schemas.microsoft.com/office/powerpoint/2010/main" val="9438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33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genome annotation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/>
              <a:t>Ab</a:t>
            </a:r>
            <a:r>
              <a:rPr lang="en-US" sz="2400" b="1" i="1" dirty="0"/>
              <a:t> initio</a:t>
            </a:r>
            <a:r>
              <a:rPr lang="en-US" sz="2400" dirty="0"/>
              <a:t>, i.e. based on sequence alone</a:t>
            </a:r>
          </a:p>
          <a:p>
            <a:pPr lvl="1"/>
            <a:r>
              <a:rPr lang="en-US" sz="2200" dirty="0"/>
              <a:t>INFERNAL/</a:t>
            </a:r>
            <a:r>
              <a:rPr lang="en-US" sz="2200" dirty="0" err="1"/>
              <a:t>rFAM</a:t>
            </a:r>
            <a:r>
              <a:rPr lang="en-US" sz="2200" dirty="0"/>
              <a:t> (RNA genes), </a:t>
            </a:r>
            <a:r>
              <a:rPr lang="en-US" sz="2200" dirty="0" err="1"/>
              <a:t>miRBase</a:t>
            </a:r>
            <a:r>
              <a:rPr lang="en-US" sz="2200" dirty="0"/>
              <a:t> (miRNAs), </a:t>
            </a:r>
            <a:r>
              <a:rPr lang="en-US" sz="2200" dirty="0" err="1"/>
              <a:t>RepeatMasker</a:t>
            </a:r>
            <a:r>
              <a:rPr lang="en-US" sz="2200" dirty="0"/>
              <a:t> (repeat families), many gene prediction algorithms (e.g. AUGUSTUS, Glimmer, </a:t>
            </a:r>
            <a:r>
              <a:rPr lang="en-US" sz="2200" dirty="0" err="1"/>
              <a:t>GeneMark</a:t>
            </a:r>
            <a:r>
              <a:rPr lang="en-US" sz="2200" dirty="0"/>
              <a:t>, …)</a:t>
            </a:r>
          </a:p>
          <a:p>
            <a:r>
              <a:rPr lang="en-US" sz="2400" b="1" i="1" dirty="0"/>
              <a:t>Evidence-based</a:t>
            </a:r>
          </a:p>
          <a:p>
            <a:pPr lvl="1"/>
            <a:r>
              <a:rPr lang="en-US" sz="2400" dirty="0"/>
              <a:t>Require transcriptome data for the target organism (the more the better)</a:t>
            </a:r>
          </a:p>
          <a:p>
            <a:pPr lvl="1"/>
            <a:r>
              <a:rPr lang="en-US" sz="2400" dirty="0"/>
              <a:t>Align cDNA sequences to assembled genome and generate gene models: </a:t>
            </a:r>
            <a:r>
              <a:rPr lang="en-US" sz="2400" dirty="0" err="1"/>
              <a:t>TopHat</a:t>
            </a:r>
            <a:r>
              <a:rPr lang="en-US" sz="2400" dirty="0"/>
              <a:t>/Cufflinks, Scripture</a:t>
            </a:r>
          </a:p>
        </p:txBody>
      </p:sp>
    </p:spTree>
    <p:extLst>
      <p:ext uri="{BB962C8B-B14F-4D97-AF65-F5344CB8AC3E}">
        <p14:creationId xmlns:p14="http://schemas.microsoft.com/office/powerpoint/2010/main" val="1882179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biological annotation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BLAST of gene models against protein databases</a:t>
            </a:r>
          </a:p>
          <a:p>
            <a:pPr lvl="1"/>
            <a:r>
              <a:rPr lang="en-US" sz="2000" dirty="0"/>
              <a:t>Sequence similarity to known proteins</a:t>
            </a:r>
          </a:p>
          <a:p>
            <a:r>
              <a:rPr lang="en-US" dirty="0" err="1"/>
              <a:t>InterProScan</a:t>
            </a:r>
            <a:r>
              <a:rPr lang="en-US" dirty="0"/>
              <a:t> of predicted proteins against databases of protein domains (</a:t>
            </a:r>
            <a:r>
              <a:rPr lang="en-US" dirty="0" err="1"/>
              <a:t>Pfam</a:t>
            </a:r>
            <a:r>
              <a:rPr lang="en-US" dirty="0"/>
              <a:t>, </a:t>
            </a:r>
            <a:r>
              <a:rPr lang="en-US" dirty="0" err="1"/>
              <a:t>Prosite</a:t>
            </a:r>
            <a:r>
              <a:rPr lang="en-US" dirty="0"/>
              <a:t>, HAMAP, PANTHER, …)</a:t>
            </a:r>
          </a:p>
          <a:p>
            <a:r>
              <a:rPr lang="en-US" dirty="0"/>
              <a:t>Mapping against Gene Ontology terms (BLAST2GO)</a:t>
            </a:r>
          </a:p>
        </p:txBody>
      </p:sp>
    </p:spTree>
    <p:extLst>
      <p:ext uri="{BB962C8B-B14F-4D97-AF65-F5344CB8AC3E}">
        <p14:creationId xmlns:p14="http://schemas.microsoft.com/office/powerpoint/2010/main" val="1349509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11747</TotalTime>
  <Words>3170</Words>
  <Application>Microsoft Macintosh PowerPoint</Application>
  <PresentationFormat>On-screen Show (4:3)</PresentationFormat>
  <Paragraphs>585</Paragraphs>
  <Slides>102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3" baseType="lpstr">
      <vt:lpstr>Arial</vt:lpstr>
      <vt:lpstr>Calibri</vt:lpstr>
      <vt:lpstr>Calibri Light</vt:lpstr>
      <vt:lpstr>Courier New</vt:lpstr>
      <vt:lpstr>Franklin Gothic Medium</vt:lpstr>
      <vt:lpstr>Gill Sans MT</vt:lpstr>
      <vt:lpstr>Gill Sans MT Bold</vt:lpstr>
      <vt:lpstr>Gill Sans MT Italic</vt:lpstr>
      <vt:lpstr>Impact</vt:lpstr>
      <vt:lpstr>Times New Roman</vt:lpstr>
      <vt:lpstr>Retrospect</vt:lpstr>
      <vt:lpstr>Genome Assembly</vt:lpstr>
      <vt:lpstr>Overview</vt:lpstr>
      <vt:lpstr>Ideal world</vt:lpstr>
      <vt:lpstr>What is a Genome Assembly?</vt:lpstr>
      <vt:lpstr>PowerPoint Presentation</vt:lpstr>
      <vt:lpstr>This Looks Easy, Let’s Do a Genome Assembly!</vt:lpstr>
      <vt:lpstr>PowerPoint Presentation</vt:lpstr>
      <vt:lpstr>Results</vt:lpstr>
      <vt:lpstr>PowerPoint Presentation</vt:lpstr>
      <vt:lpstr>Basic Steps for Genome Assembly</vt:lpstr>
      <vt:lpstr>Steps</vt:lpstr>
      <vt:lpstr>Basic cleanup and evaluation</vt:lpstr>
      <vt:lpstr>DNA Quality (FASTQC)</vt:lpstr>
      <vt:lpstr>Coverage</vt:lpstr>
      <vt:lpstr>PreQC</vt:lpstr>
      <vt:lpstr>Other pre-assembly steps</vt:lpstr>
      <vt:lpstr>Starting the assembly</vt:lpstr>
      <vt:lpstr>Contig building</vt:lpstr>
      <vt:lpstr>Contigs</vt:lpstr>
      <vt:lpstr>PowerPoint Presentation</vt:lpstr>
      <vt:lpstr>Graph</vt:lpstr>
      <vt:lpstr>PowerPoint Presentation</vt:lpstr>
      <vt:lpstr>PowerPoint Presentation</vt:lpstr>
      <vt:lpstr>OLC and de Bruijn overview</vt:lpstr>
      <vt:lpstr>In essence…</vt:lpstr>
      <vt:lpstr>Overlap Layout Consensus Assembly</vt:lpstr>
      <vt:lpstr>PowerPoint Presentation</vt:lpstr>
      <vt:lpstr>OLC assembly steps</vt:lpstr>
      <vt:lpstr>Some OLC-based assemblers</vt:lpstr>
      <vt:lpstr>De Bruijn graph assemblers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Bruijn graphs - concept</vt:lpstr>
      <vt:lpstr>Scaffolding</vt:lpstr>
      <vt:lpstr>Linking Contigs via DNA Seq</vt:lpstr>
      <vt:lpstr>Illumina Sequencing</vt:lpstr>
      <vt:lpstr>Contigs to scaffolds</vt:lpstr>
      <vt:lpstr>Long reads</vt:lpstr>
      <vt:lpstr>Starting a new assembly project</vt:lpstr>
      <vt:lpstr>Planning a genome sequencing project?</vt:lpstr>
      <vt:lpstr>What complicates assembly?</vt:lpstr>
      <vt:lpstr>Genome size/complexity</vt:lpstr>
      <vt:lpstr>Genome size/complexity</vt:lpstr>
      <vt:lpstr>How large is my genome?</vt:lpstr>
      <vt:lpstr>Ploidy</vt:lpstr>
      <vt:lpstr>Repetitive sequences</vt:lpstr>
      <vt:lpstr>PowerPoint Presentation</vt:lpstr>
      <vt:lpstr>PowerPoint Presentation</vt:lpstr>
      <vt:lpstr>Assembling repeats</vt:lpstr>
      <vt:lpstr>PowerPoint Presentation</vt:lpstr>
      <vt:lpstr>PowerPoint Presentation</vt:lpstr>
      <vt:lpstr>Getting around repeats</vt:lpstr>
      <vt:lpstr>Contigs to scaffolds</vt:lpstr>
      <vt:lpstr>Heterozygosity</vt:lpstr>
      <vt:lpstr>Heterozygosity</vt:lpstr>
      <vt:lpstr>Genome(s) from related species</vt:lpstr>
      <vt:lpstr>Strategies for assembly</vt:lpstr>
      <vt:lpstr>Typical sequencing strategies</vt:lpstr>
      <vt:lpstr>Additional useful data</vt:lpstr>
      <vt:lpstr>Assembly strategies and algorithms</vt:lpstr>
      <vt:lpstr>Long-read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 read assembly</vt:lpstr>
      <vt:lpstr>PowerPoint Presentation</vt:lpstr>
      <vt:lpstr>PowerPoint Presentation</vt:lpstr>
      <vt:lpstr>PowerPoint Presentation</vt:lpstr>
      <vt:lpstr>PowerPoint Presentation</vt:lpstr>
      <vt:lpstr>Assessing your assembly</vt:lpstr>
      <vt:lpstr>How good is my assembly?</vt:lpstr>
      <vt:lpstr>N50: the most common measure of assembly quality</vt:lpstr>
      <vt:lpstr>N50 concerns</vt:lpstr>
      <vt:lpstr>Comparative analysis</vt:lpstr>
      <vt:lpstr>Dot Plot</vt:lpstr>
      <vt:lpstr>PowerPoint Presentation</vt:lpstr>
      <vt:lpstr>PowerPoint Presentation</vt:lpstr>
      <vt:lpstr>PowerPoint Presentation</vt:lpstr>
      <vt:lpstr>PowerPoint Presentation</vt:lpstr>
      <vt:lpstr>REAPR</vt:lpstr>
      <vt:lpstr>PowerPoint Presentation</vt:lpstr>
      <vt:lpstr>BUSCO and CEGMA: conserved gene sets</vt:lpstr>
      <vt:lpstr>PowerPoint Presentation</vt:lpstr>
      <vt:lpstr>Even the best genomes are not perfect</vt:lpstr>
      <vt:lpstr>Assembler comparisons</vt:lpstr>
      <vt:lpstr>Assessing assembly strategies</vt:lpstr>
      <vt:lpstr>PowerPoint Presentation</vt:lpstr>
      <vt:lpstr>PowerPoint Presentation</vt:lpstr>
      <vt:lpstr>Some advice on running assemblies</vt:lpstr>
      <vt:lpstr>Genome graphs</vt:lpstr>
      <vt:lpstr>Genome Annotation</vt:lpstr>
      <vt:lpstr>Methods for genome annotation</vt:lpstr>
      <vt:lpstr>Methods for biological annotation</vt:lpstr>
      <vt:lpstr>MAKER, integration framework for genome annotation</vt:lpstr>
      <vt:lpstr>Others?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 Assembly</dc:title>
  <dc:creator>Fields, Christopher J</dc:creator>
  <cp:lastModifiedBy>Fields, Christopher J</cp:lastModifiedBy>
  <cp:revision>321</cp:revision>
  <cp:lastPrinted>2019-06-10T01:29:33Z</cp:lastPrinted>
  <dcterms:created xsi:type="dcterms:W3CDTF">2016-02-14T16:47:31Z</dcterms:created>
  <dcterms:modified xsi:type="dcterms:W3CDTF">2019-06-10T01:31:47Z</dcterms:modified>
</cp:coreProperties>
</file>