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3"/>
  </p:notesMasterIdLst>
  <p:handoutMasterIdLst>
    <p:handoutMasterId r:id="rId44"/>
  </p:handoutMasterIdLst>
  <p:sldIdLst>
    <p:sldId id="302" r:id="rId2"/>
    <p:sldId id="307" r:id="rId3"/>
    <p:sldId id="270" r:id="rId4"/>
    <p:sldId id="313" r:id="rId5"/>
    <p:sldId id="314" r:id="rId6"/>
    <p:sldId id="316" r:id="rId7"/>
    <p:sldId id="318" r:id="rId8"/>
    <p:sldId id="319" r:id="rId9"/>
    <p:sldId id="321" r:id="rId10"/>
    <p:sldId id="328" r:id="rId11"/>
    <p:sldId id="327" r:id="rId12"/>
    <p:sldId id="320" r:id="rId13"/>
    <p:sldId id="322" r:id="rId14"/>
    <p:sldId id="323" r:id="rId15"/>
    <p:sldId id="333" r:id="rId16"/>
    <p:sldId id="330" r:id="rId17"/>
    <p:sldId id="298" r:id="rId18"/>
    <p:sldId id="285" r:id="rId19"/>
    <p:sldId id="277" r:id="rId20"/>
    <p:sldId id="306" r:id="rId21"/>
    <p:sldId id="331" r:id="rId22"/>
    <p:sldId id="309" r:id="rId23"/>
    <p:sldId id="332" r:id="rId24"/>
    <p:sldId id="257" r:id="rId25"/>
    <p:sldId id="278" r:id="rId26"/>
    <p:sldId id="279" r:id="rId27"/>
    <p:sldId id="280" r:id="rId28"/>
    <p:sldId id="293" r:id="rId29"/>
    <p:sldId id="294" r:id="rId30"/>
    <p:sldId id="296" r:id="rId31"/>
    <p:sldId id="311" r:id="rId32"/>
    <p:sldId id="312" r:id="rId33"/>
    <p:sldId id="284" r:id="rId34"/>
    <p:sldId id="271" r:id="rId35"/>
    <p:sldId id="299" r:id="rId36"/>
    <p:sldId id="303" r:id="rId37"/>
    <p:sldId id="304" r:id="rId38"/>
    <p:sldId id="305" r:id="rId39"/>
    <p:sldId id="264" r:id="rId40"/>
    <p:sldId id="301" r:id="rId41"/>
    <p:sldId id="266" r:id="rId4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34"/>
    <p:restoredTop sz="94663"/>
  </p:normalViewPr>
  <p:slideViewPr>
    <p:cSldViewPr snapToGrid="0" snapToObjects="1">
      <p:cViewPr varScale="1">
        <p:scale>
          <a:sx n="117" d="100"/>
          <a:sy n="117" d="100"/>
        </p:scale>
        <p:origin x="1536"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4" d="100"/>
          <a:sy n="74" d="100"/>
        </p:scale>
        <p:origin x="-2056" y="-3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dirty="0"/>
              <a:t>Bacterial Genome Assembly | Victor </a:t>
            </a:r>
            <a:r>
              <a:rPr lang="en-US" dirty="0" err="1"/>
              <a:t>Jongeneel</a:t>
            </a:r>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07AA67F-C951-40BC-BBA1-6E010623DA80}" type="datetimeFigureOut">
              <a:rPr lang="en-US" smtClean="0"/>
              <a:t>6/9/19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ED3CC31-6CFA-4BAB-9F38-36610D5927C0}" type="slidenum">
              <a:rPr lang="en-US" smtClean="0"/>
              <a:t>‹#›</a:t>
            </a:fld>
            <a:endParaRPr lang="en-US"/>
          </a:p>
        </p:txBody>
      </p:sp>
    </p:spTree>
    <p:extLst>
      <p:ext uri="{BB962C8B-B14F-4D97-AF65-F5344CB8AC3E}">
        <p14:creationId xmlns:p14="http://schemas.microsoft.com/office/powerpoint/2010/main" val="282331765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a:t>Bacterial Genome Assembly | Victor </a:t>
            </a:r>
            <a:r>
              <a:rPr lang="en-US" dirty="0" err="1"/>
              <a:t>Jongeneel</a:t>
            </a: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63551F-53C9-9640-B128-B307C3F47E48}" type="datetimeFigureOut">
              <a:rPr lang="en-US" smtClean="0"/>
              <a:t>6/9/19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8E07A3-1CB8-0D4A-ABE6-A5436B811DBF}" type="slidenum">
              <a:rPr lang="en-US" smtClean="0"/>
              <a:t>‹#›</a:t>
            </a:fld>
            <a:endParaRPr lang="en-US" dirty="0"/>
          </a:p>
        </p:txBody>
      </p:sp>
    </p:spTree>
    <p:extLst>
      <p:ext uri="{BB962C8B-B14F-4D97-AF65-F5344CB8AC3E}">
        <p14:creationId xmlns:p14="http://schemas.microsoft.com/office/powerpoint/2010/main" val="1130305609"/>
      </p:ext>
    </p:extLst>
  </p:cSld>
  <p:clrMap bg1="lt1" tx1="dk1" bg2="lt2" tx2="dk2" accent1="accent1" accent2="accent2" accent3="accent3" accent4="accent4" accent5="accent5" accent6="accent6" hlink="hlink" folHlink="folHlink"/>
  <p:hf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8E07A3-1CB8-0D4A-ABE6-A5436B811DBF}" type="slidenum">
              <a:rPr lang="en-US" smtClean="0"/>
              <a:t>1</a:t>
            </a:fld>
            <a:endParaRPr lang="en-US" dirty="0"/>
          </a:p>
        </p:txBody>
      </p:sp>
      <p:sp>
        <p:nvSpPr>
          <p:cNvPr id="5" name="Header Placeholder 4"/>
          <p:cNvSpPr>
            <a:spLocks noGrp="1"/>
          </p:cNvSpPr>
          <p:nvPr>
            <p:ph type="hdr" sz="quarter" idx="11"/>
          </p:nvPr>
        </p:nvSpPr>
        <p:spPr/>
        <p:txBody>
          <a:bodyPr/>
          <a:lstStyle/>
          <a:p>
            <a:r>
              <a:rPr lang="en-US" dirty="0"/>
              <a:t>Bacterial Genome Assembly | Victor </a:t>
            </a:r>
            <a:r>
              <a:rPr lang="en-US" dirty="0" err="1"/>
              <a:t>Jongeneel</a:t>
            </a:r>
            <a:endParaRPr lang="en-US" dirty="0"/>
          </a:p>
        </p:txBody>
      </p:sp>
    </p:spTree>
    <p:extLst>
      <p:ext uri="{BB962C8B-B14F-4D97-AF65-F5344CB8AC3E}">
        <p14:creationId xmlns:p14="http://schemas.microsoft.com/office/powerpoint/2010/main" val="1431718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98E07A3-1CB8-0D4A-ABE6-A5436B811DBF}" type="slidenum">
              <a:rPr lang="en-US" smtClean="0"/>
              <a:t>11</a:t>
            </a:fld>
            <a:endParaRPr lang="en-US" dirty="0"/>
          </a:p>
        </p:txBody>
      </p:sp>
    </p:spTree>
    <p:extLst>
      <p:ext uri="{BB962C8B-B14F-4D97-AF65-F5344CB8AC3E}">
        <p14:creationId xmlns:p14="http://schemas.microsoft.com/office/powerpoint/2010/main" val="2599803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8E07A3-1CB8-0D4A-ABE6-A5436B811DBF}" type="slidenum">
              <a:rPr lang="en-US" smtClean="0"/>
              <a:t>16</a:t>
            </a:fld>
            <a:endParaRPr lang="en-US" dirty="0"/>
          </a:p>
        </p:txBody>
      </p:sp>
      <p:sp>
        <p:nvSpPr>
          <p:cNvPr id="5" name="Header Placeholder 4"/>
          <p:cNvSpPr>
            <a:spLocks noGrp="1"/>
          </p:cNvSpPr>
          <p:nvPr>
            <p:ph type="hdr" sz="quarter" idx="11"/>
          </p:nvPr>
        </p:nvSpPr>
        <p:spPr/>
        <p:txBody>
          <a:bodyPr/>
          <a:lstStyle/>
          <a:p>
            <a:r>
              <a:rPr lang="en-US" dirty="0"/>
              <a:t>Bacterial Genome Assembly | Victor </a:t>
            </a:r>
            <a:r>
              <a:rPr lang="en-US" dirty="0" err="1"/>
              <a:t>Jongeneel</a:t>
            </a:r>
            <a:endParaRPr lang="en-US" dirty="0"/>
          </a:p>
        </p:txBody>
      </p:sp>
    </p:spTree>
    <p:extLst>
      <p:ext uri="{BB962C8B-B14F-4D97-AF65-F5344CB8AC3E}">
        <p14:creationId xmlns:p14="http://schemas.microsoft.com/office/powerpoint/2010/main" val="2338257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8E07A3-1CB8-0D4A-ABE6-A5436B811DBF}" type="slidenum">
              <a:rPr lang="en-US" smtClean="0"/>
              <a:t>17</a:t>
            </a:fld>
            <a:endParaRPr lang="en-US" dirty="0"/>
          </a:p>
        </p:txBody>
      </p:sp>
      <p:sp>
        <p:nvSpPr>
          <p:cNvPr id="5" name="Header Placeholder 4"/>
          <p:cNvSpPr>
            <a:spLocks noGrp="1"/>
          </p:cNvSpPr>
          <p:nvPr>
            <p:ph type="hdr" sz="quarter" idx="11"/>
          </p:nvPr>
        </p:nvSpPr>
        <p:spPr/>
        <p:txBody>
          <a:bodyPr/>
          <a:lstStyle/>
          <a:p>
            <a:r>
              <a:rPr lang="en-US" dirty="0"/>
              <a:t>Bacterial Genome Assembly | Victor </a:t>
            </a:r>
            <a:r>
              <a:rPr lang="en-US" dirty="0" err="1"/>
              <a:t>Jongeneel</a:t>
            </a:r>
            <a:endParaRPr lang="en-US" dirty="0"/>
          </a:p>
        </p:txBody>
      </p:sp>
    </p:spTree>
    <p:extLst>
      <p:ext uri="{BB962C8B-B14F-4D97-AF65-F5344CB8AC3E}">
        <p14:creationId xmlns:p14="http://schemas.microsoft.com/office/powerpoint/2010/main" val="42510130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8E07A3-1CB8-0D4A-ABE6-A5436B811DBF}" type="slidenum">
              <a:rPr lang="en-US" smtClean="0"/>
              <a:t>18</a:t>
            </a:fld>
            <a:endParaRPr lang="en-US" dirty="0"/>
          </a:p>
        </p:txBody>
      </p:sp>
      <p:sp>
        <p:nvSpPr>
          <p:cNvPr id="5" name="Header Placeholder 4"/>
          <p:cNvSpPr>
            <a:spLocks noGrp="1"/>
          </p:cNvSpPr>
          <p:nvPr>
            <p:ph type="hdr" sz="quarter" idx="11"/>
          </p:nvPr>
        </p:nvSpPr>
        <p:spPr/>
        <p:txBody>
          <a:bodyPr/>
          <a:lstStyle/>
          <a:p>
            <a:r>
              <a:rPr lang="en-US" dirty="0"/>
              <a:t>Bacterial Genome Assembly | Victor </a:t>
            </a:r>
            <a:r>
              <a:rPr lang="en-US" dirty="0" err="1"/>
              <a:t>Jongeneel</a:t>
            </a:r>
            <a:endParaRPr lang="en-US" dirty="0"/>
          </a:p>
        </p:txBody>
      </p:sp>
    </p:spTree>
    <p:extLst>
      <p:ext uri="{BB962C8B-B14F-4D97-AF65-F5344CB8AC3E}">
        <p14:creationId xmlns:p14="http://schemas.microsoft.com/office/powerpoint/2010/main" val="33143107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8E07A3-1CB8-0D4A-ABE6-A5436B811DBF}" type="slidenum">
              <a:rPr lang="en-US" smtClean="0"/>
              <a:t>19</a:t>
            </a:fld>
            <a:endParaRPr lang="en-US" dirty="0"/>
          </a:p>
        </p:txBody>
      </p:sp>
      <p:sp>
        <p:nvSpPr>
          <p:cNvPr id="5" name="Header Placeholder 4"/>
          <p:cNvSpPr>
            <a:spLocks noGrp="1"/>
          </p:cNvSpPr>
          <p:nvPr>
            <p:ph type="hdr" sz="quarter" idx="11"/>
          </p:nvPr>
        </p:nvSpPr>
        <p:spPr/>
        <p:txBody>
          <a:bodyPr/>
          <a:lstStyle/>
          <a:p>
            <a:r>
              <a:rPr lang="en-US" dirty="0"/>
              <a:t>Bacterial Genome Assembly | Victor </a:t>
            </a:r>
            <a:r>
              <a:rPr lang="en-US" dirty="0" err="1"/>
              <a:t>Jongeneel</a:t>
            </a:r>
            <a:endParaRPr lang="en-US" dirty="0"/>
          </a:p>
        </p:txBody>
      </p:sp>
    </p:spTree>
    <p:extLst>
      <p:ext uri="{BB962C8B-B14F-4D97-AF65-F5344CB8AC3E}">
        <p14:creationId xmlns:p14="http://schemas.microsoft.com/office/powerpoint/2010/main" val="25752622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8E07A3-1CB8-0D4A-ABE6-A5436B811DBF}" type="slidenum">
              <a:rPr lang="en-US" smtClean="0"/>
              <a:t>33</a:t>
            </a:fld>
            <a:endParaRPr lang="en-US" dirty="0"/>
          </a:p>
        </p:txBody>
      </p:sp>
      <p:sp>
        <p:nvSpPr>
          <p:cNvPr id="5" name="Header Placeholder 4"/>
          <p:cNvSpPr>
            <a:spLocks noGrp="1"/>
          </p:cNvSpPr>
          <p:nvPr>
            <p:ph type="hdr" sz="quarter" idx="11"/>
          </p:nvPr>
        </p:nvSpPr>
        <p:spPr/>
        <p:txBody>
          <a:bodyPr/>
          <a:lstStyle/>
          <a:p>
            <a:r>
              <a:rPr lang="en-US" dirty="0"/>
              <a:t>Bacterial Genome Assembly | Victor </a:t>
            </a:r>
            <a:r>
              <a:rPr lang="en-US" dirty="0" err="1"/>
              <a:t>Jongeneel</a:t>
            </a:r>
            <a:endParaRPr lang="en-US" dirty="0"/>
          </a:p>
        </p:txBody>
      </p:sp>
    </p:spTree>
    <p:extLst>
      <p:ext uri="{BB962C8B-B14F-4D97-AF65-F5344CB8AC3E}">
        <p14:creationId xmlns:p14="http://schemas.microsoft.com/office/powerpoint/2010/main" val="7050534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t>Bacterial Genome Assembly | Victor Jongeneel</a:t>
            </a:r>
            <a:endParaRPr lang="en-US" dirty="0"/>
          </a:p>
        </p:txBody>
      </p:sp>
      <p:sp>
        <p:nvSpPr>
          <p:cNvPr id="5" name="Slide Number Placeholder 4"/>
          <p:cNvSpPr>
            <a:spLocks noGrp="1"/>
          </p:cNvSpPr>
          <p:nvPr>
            <p:ph type="sldNum" sz="quarter" idx="11"/>
          </p:nvPr>
        </p:nvSpPr>
        <p:spPr/>
        <p:txBody>
          <a:bodyPr/>
          <a:lstStyle/>
          <a:p>
            <a:fld id="{498E07A3-1CB8-0D4A-ABE6-A5436B811DBF}" type="slidenum">
              <a:rPr lang="en-US" smtClean="0"/>
              <a:t>38</a:t>
            </a:fld>
            <a:endParaRPr lang="en-US" dirty="0"/>
          </a:p>
        </p:txBody>
      </p:sp>
    </p:spTree>
    <p:extLst>
      <p:ext uri="{BB962C8B-B14F-4D97-AF65-F5344CB8AC3E}">
        <p14:creationId xmlns:p14="http://schemas.microsoft.com/office/powerpoint/2010/main" val="3022184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FB660281-ADA9-B34B-B546-8B77386961C9}" type="datetime1">
              <a:rPr lang="en-US" smtClean="0"/>
              <a:t>6/9/19</a:t>
            </a:fld>
            <a:endParaRPr lang="en-US" dirty="0"/>
          </a:p>
        </p:txBody>
      </p:sp>
      <p:sp>
        <p:nvSpPr>
          <p:cNvPr id="5" name="Footer Placeholder 4"/>
          <p:cNvSpPr>
            <a:spLocks noGrp="1"/>
          </p:cNvSpPr>
          <p:nvPr>
            <p:ph type="ftr" sz="quarter" idx="11"/>
          </p:nvPr>
        </p:nvSpPr>
        <p:spPr/>
        <p:txBody>
          <a:bodyPr/>
          <a:lstStyle/>
          <a:p>
            <a:r>
              <a:rPr lang="de-DE"/>
              <a:t>Linux+Genome Assembly | Shounak Bhogale | 2019</a:t>
            </a:r>
            <a:endParaRPr lang="en-US" dirty="0"/>
          </a:p>
        </p:txBody>
      </p:sp>
      <p:sp>
        <p:nvSpPr>
          <p:cNvPr id="6" name="Slide Number Placeholder 5"/>
          <p:cNvSpPr>
            <a:spLocks noGrp="1"/>
          </p:cNvSpPr>
          <p:nvPr>
            <p:ph type="sldNum" sz="quarter" idx="12"/>
          </p:nvPr>
        </p:nvSpPr>
        <p:spPr/>
        <p:txBody>
          <a:bodyPr/>
          <a:lstStyle/>
          <a:p>
            <a:fld id="{C3558104-51C6-C44C-9211-BF7C16F4A77B}" type="slidenum">
              <a:rPr lang="en-US" smtClean="0"/>
              <a:t>‹#›</a:t>
            </a:fld>
            <a:endParaRPr lang="en-US" dirty="0"/>
          </a:p>
        </p:txBody>
      </p:sp>
    </p:spTree>
    <p:extLst>
      <p:ext uri="{BB962C8B-B14F-4D97-AF65-F5344CB8AC3E}">
        <p14:creationId xmlns:p14="http://schemas.microsoft.com/office/powerpoint/2010/main" val="3772160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00DA11-E606-F546-B421-BCAD64B90678}" type="datetime1">
              <a:rPr lang="en-US" smtClean="0"/>
              <a:t>6/9/19</a:t>
            </a:fld>
            <a:endParaRPr lang="en-US" dirty="0"/>
          </a:p>
        </p:txBody>
      </p:sp>
      <p:sp>
        <p:nvSpPr>
          <p:cNvPr id="5" name="Footer Placeholder 4"/>
          <p:cNvSpPr>
            <a:spLocks noGrp="1"/>
          </p:cNvSpPr>
          <p:nvPr>
            <p:ph type="ftr" sz="quarter" idx="11"/>
          </p:nvPr>
        </p:nvSpPr>
        <p:spPr/>
        <p:txBody>
          <a:bodyPr/>
          <a:lstStyle/>
          <a:p>
            <a:r>
              <a:rPr lang="de-DE"/>
              <a:t>Linux+Genome Assembly | Shounak Bhogale | 2019</a:t>
            </a:r>
            <a:endParaRPr lang="en-US" dirty="0"/>
          </a:p>
        </p:txBody>
      </p:sp>
      <p:sp>
        <p:nvSpPr>
          <p:cNvPr id="6" name="Slide Number Placeholder 5"/>
          <p:cNvSpPr>
            <a:spLocks noGrp="1"/>
          </p:cNvSpPr>
          <p:nvPr>
            <p:ph type="sldNum" sz="quarter" idx="12"/>
          </p:nvPr>
        </p:nvSpPr>
        <p:spPr/>
        <p:txBody>
          <a:bodyPr/>
          <a:lstStyle/>
          <a:p>
            <a:fld id="{C3558104-51C6-C44C-9211-BF7C16F4A77B}" type="slidenum">
              <a:rPr lang="en-US" smtClean="0"/>
              <a:t>‹#›</a:t>
            </a:fld>
            <a:endParaRPr lang="en-US" dirty="0"/>
          </a:p>
        </p:txBody>
      </p:sp>
    </p:spTree>
    <p:extLst>
      <p:ext uri="{BB962C8B-B14F-4D97-AF65-F5344CB8AC3E}">
        <p14:creationId xmlns:p14="http://schemas.microsoft.com/office/powerpoint/2010/main" val="808067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90AED3-1125-2D4A-834D-39BF1D5F8440}" type="datetime1">
              <a:rPr lang="en-US" smtClean="0"/>
              <a:t>6/9/19</a:t>
            </a:fld>
            <a:endParaRPr lang="en-US" dirty="0"/>
          </a:p>
        </p:txBody>
      </p:sp>
      <p:sp>
        <p:nvSpPr>
          <p:cNvPr id="5" name="Footer Placeholder 4"/>
          <p:cNvSpPr>
            <a:spLocks noGrp="1"/>
          </p:cNvSpPr>
          <p:nvPr>
            <p:ph type="ftr" sz="quarter" idx="11"/>
          </p:nvPr>
        </p:nvSpPr>
        <p:spPr/>
        <p:txBody>
          <a:bodyPr/>
          <a:lstStyle/>
          <a:p>
            <a:r>
              <a:rPr lang="de-DE"/>
              <a:t>Linux+Genome Assembly | Shounak Bhogale | 2019</a:t>
            </a:r>
            <a:endParaRPr lang="en-US" dirty="0"/>
          </a:p>
        </p:txBody>
      </p:sp>
      <p:sp>
        <p:nvSpPr>
          <p:cNvPr id="6" name="Slide Number Placeholder 5"/>
          <p:cNvSpPr>
            <a:spLocks noGrp="1"/>
          </p:cNvSpPr>
          <p:nvPr>
            <p:ph type="sldNum" sz="quarter" idx="12"/>
          </p:nvPr>
        </p:nvSpPr>
        <p:spPr/>
        <p:txBody>
          <a:bodyPr/>
          <a:lstStyle/>
          <a:p>
            <a:fld id="{C3558104-51C6-C44C-9211-BF7C16F4A77B}" type="slidenum">
              <a:rPr lang="en-US" smtClean="0"/>
              <a:t>‹#›</a:t>
            </a:fld>
            <a:endParaRPr lang="en-US" dirty="0"/>
          </a:p>
        </p:txBody>
      </p:sp>
    </p:spTree>
    <p:extLst>
      <p:ext uri="{BB962C8B-B14F-4D97-AF65-F5344CB8AC3E}">
        <p14:creationId xmlns:p14="http://schemas.microsoft.com/office/powerpoint/2010/main" val="4137825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09B478-3CE3-704D-A2ED-2A4CE5543A21}" type="datetime1">
              <a:rPr lang="en-US" smtClean="0"/>
              <a:t>6/9/19</a:t>
            </a:fld>
            <a:endParaRPr lang="en-US" dirty="0"/>
          </a:p>
        </p:txBody>
      </p:sp>
      <p:sp>
        <p:nvSpPr>
          <p:cNvPr id="5" name="Footer Placeholder 4"/>
          <p:cNvSpPr>
            <a:spLocks noGrp="1"/>
          </p:cNvSpPr>
          <p:nvPr>
            <p:ph type="ftr" sz="quarter" idx="11"/>
          </p:nvPr>
        </p:nvSpPr>
        <p:spPr/>
        <p:txBody>
          <a:bodyPr/>
          <a:lstStyle/>
          <a:p>
            <a:r>
              <a:rPr lang="de-DE"/>
              <a:t>Linux+Genome Assembly | Shounak Bhogale | 2019</a:t>
            </a:r>
            <a:endParaRPr lang="en-US" dirty="0"/>
          </a:p>
        </p:txBody>
      </p:sp>
      <p:sp>
        <p:nvSpPr>
          <p:cNvPr id="6" name="Slide Number Placeholder 5"/>
          <p:cNvSpPr>
            <a:spLocks noGrp="1"/>
          </p:cNvSpPr>
          <p:nvPr>
            <p:ph type="sldNum" sz="quarter" idx="12"/>
          </p:nvPr>
        </p:nvSpPr>
        <p:spPr/>
        <p:txBody>
          <a:bodyPr/>
          <a:lstStyle/>
          <a:p>
            <a:fld id="{C3558104-51C6-C44C-9211-BF7C16F4A77B}" type="slidenum">
              <a:rPr lang="en-US" smtClean="0"/>
              <a:t>‹#›</a:t>
            </a:fld>
            <a:endParaRPr lang="en-US" dirty="0"/>
          </a:p>
        </p:txBody>
      </p:sp>
    </p:spTree>
    <p:extLst>
      <p:ext uri="{BB962C8B-B14F-4D97-AF65-F5344CB8AC3E}">
        <p14:creationId xmlns:p14="http://schemas.microsoft.com/office/powerpoint/2010/main" val="3966212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8F2E50-2C89-AC41-9018-8E31E99F6A16}" type="datetime1">
              <a:rPr lang="en-US" smtClean="0"/>
              <a:t>6/9/19</a:t>
            </a:fld>
            <a:endParaRPr lang="en-US" dirty="0"/>
          </a:p>
        </p:txBody>
      </p:sp>
      <p:sp>
        <p:nvSpPr>
          <p:cNvPr id="5" name="Footer Placeholder 4"/>
          <p:cNvSpPr>
            <a:spLocks noGrp="1"/>
          </p:cNvSpPr>
          <p:nvPr>
            <p:ph type="ftr" sz="quarter" idx="11"/>
          </p:nvPr>
        </p:nvSpPr>
        <p:spPr/>
        <p:txBody>
          <a:bodyPr/>
          <a:lstStyle/>
          <a:p>
            <a:r>
              <a:rPr lang="de-DE"/>
              <a:t>Linux+Genome Assembly | Shounak Bhogale | 2019</a:t>
            </a:r>
            <a:endParaRPr lang="en-US" dirty="0"/>
          </a:p>
        </p:txBody>
      </p:sp>
      <p:sp>
        <p:nvSpPr>
          <p:cNvPr id="6" name="Slide Number Placeholder 5"/>
          <p:cNvSpPr>
            <a:spLocks noGrp="1"/>
          </p:cNvSpPr>
          <p:nvPr>
            <p:ph type="sldNum" sz="quarter" idx="12"/>
          </p:nvPr>
        </p:nvSpPr>
        <p:spPr/>
        <p:txBody>
          <a:bodyPr/>
          <a:lstStyle/>
          <a:p>
            <a:fld id="{C3558104-51C6-C44C-9211-BF7C16F4A77B}" type="slidenum">
              <a:rPr lang="en-US" smtClean="0"/>
              <a:t>‹#›</a:t>
            </a:fld>
            <a:endParaRPr lang="en-US" dirty="0"/>
          </a:p>
        </p:txBody>
      </p:sp>
    </p:spTree>
    <p:extLst>
      <p:ext uri="{BB962C8B-B14F-4D97-AF65-F5344CB8AC3E}">
        <p14:creationId xmlns:p14="http://schemas.microsoft.com/office/powerpoint/2010/main" val="1838497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2752907-4D17-E542-9227-139A70FFB004}" type="datetime1">
              <a:rPr lang="en-US" smtClean="0"/>
              <a:t>6/9/19</a:t>
            </a:fld>
            <a:endParaRPr lang="en-US" dirty="0"/>
          </a:p>
        </p:txBody>
      </p:sp>
      <p:sp>
        <p:nvSpPr>
          <p:cNvPr id="6" name="Footer Placeholder 5"/>
          <p:cNvSpPr>
            <a:spLocks noGrp="1"/>
          </p:cNvSpPr>
          <p:nvPr>
            <p:ph type="ftr" sz="quarter" idx="11"/>
          </p:nvPr>
        </p:nvSpPr>
        <p:spPr/>
        <p:txBody>
          <a:bodyPr/>
          <a:lstStyle/>
          <a:p>
            <a:r>
              <a:rPr lang="de-DE"/>
              <a:t>Linux+Genome Assembly | Shounak Bhogale | 2019</a:t>
            </a:r>
            <a:endParaRPr lang="en-US" dirty="0"/>
          </a:p>
        </p:txBody>
      </p:sp>
      <p:sp>
        <p:nvSpPr>
          <p:cNvPr id="7" name="Slide Number Placeholder 6"/>
          <p:cNvSpPr>
            <a:spLocks noGrp="1"/>
          </p:cNvSpPr>
          <p:nvPr>
            <p:ph type="sldNum" sz="quarter" idx="12"/>
          </p:nvPr>
        </p:nvSpPr>
        <p:spPr/>
        <p:txBody>
          <a:bodyPr/>
          <a:lstStyle/>
          <a:p>
            <a:fld id="{C3558104-51C6-C44C-9211-BF7C16F4A77B}" type="slidenum">
              <a:rPr lang="en-US" smtClean="0"/>
              <a:t>‹#›</a:t>
            </a:fld>
            <a:endParaRPr lang="en-US" dirty="0"/>
          </a:p>
        </p:txBody>
      </p:sp>
    </p:spTree>
    <p:extLst>
      <p:ext uri="{BB962C8B-B14F-4D97-AF65-F5344CB8AC3E}">
        <p14:creationId xmlns:p14="http://schemas.microsoft.com/office/powerpoint/2010/main" val="2510530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591B63D-6261-B042-BBEA-D61CF7C05B3F}" type="datetime1">
              <a:rPr lang="en-US" smtClean="0"/>
              <a:t>6/9/19</a:t>
            </a:fld>
            <a:endParaRPr lang="en-US" dirty="0"/>
          </a:p>
        </p:txBody>
      </p:sp>
      <p:sp>
        <p:nvSpPr>
          <p:cNvPr id="8" name="Footer Placeholder 7"/>
          <p:cNvSpPr>
            <a:spLocks noGrp="1"/>
          </p:cNvSpPr>
          <p:nvPr>
            <p:ph type="ftr" sz="quarter" idx="11"/>
          </p:nvPr>
        </p:nvSpPr>
        <p:spPr/>
        <p:txBody>
          <a:bodyPr/>
          <a:lstStyle/>
          <a:p>
            <a:r>
              <a:rPr lang="de-DE"/>
              <a:t>Linux+Genome Assembly | Shounak Bhogale | 2019</a:t>
            </a:r>
            <a:endParaRPr lang="en-US" dirty="0"/>
          </a:p>
        </p:txBody>
      </p:sp>
      <p:sp>
        <p:nvSpPr>
          <p:cNvPr id="9" name="Slide Number Placeholder 8"/>
          <p:cNvSpPr>
            <a:spLocks noGrp="1"/>
          </p:cNvSpPr>
          <p:nvPr>
            <p:ph type="sldNum" sz="quarter" idx="12"/>
          </p:nvPr>
        </p:nvSpPr>
        <p:spPr/>
        <p:txBody>
          <a:bodyPr/>
          <a:lstStyle/>
          <a:p>
            <a:fld id="{C3558104-51C6-C44C-9211-BF7C16F4A77B}" type="slidenum">
              <a:rPr lang="en-US" smtClean="0"/>
              <a:t>‹#›</a:t>
            </a:fld>
            <a:endParaRPr lang="en-US" dirty="0"/>
          </a:p>
        </p:txBody>
      </p:sp>
    </p:spTree>
    <p:extLst>
      <p:ext uri="{BB962C8B-B14F-4D97-AF65-F5344CB8AC3E}">
        <p14:creationId xmlns:p14="http://schemas.microsoft.com/office/powerpoint/2010/main" val="2631328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A663140-9AED-3B40-A7D9-CEE394F7D537}" type="datetime1">
              <a:rPr lang="en-US" smtClean="0"/>
              <a:t>6/9/19</a:t>
            </a:fld>
            <a:endParaRPr lang="en-US" dirty="0"/>
          </a:p>
        </p:txBody>
      </p:sp>
      <p:sp>
        <p:nvSpPr>
          <p:cNvPr id="4" name="Footer Placeholder 3"/>
          <p:cNvSpPr>
            <a:spLocks noGrp="1"/>
          </p:cNvSpPr>
          <p:nvPr>
            <p:ph type="ftr" sz="quarter" idx="11"/>
          </p:nvPr>
        </p:nvSpPr>
        <p:spPr/>
        <p:txBody>
          <a:bodyPr/>
          <a:lstStyle/>
          <a:p>
            <a:r>
              <a:rPr lang="de-DE"/>
              <a:t>Linux+Genome Assembly | Shounak Bhogale | 2019</a:t>
            </a:r>
            <a:endParaRPr lang="en-US" dirty="0"/>
          </a:p>
        </p:txBody>
      </p:sp>
      <p:sp>
        <p:nvSpPr>
          <p:cNvPr id="5" name="Slide Number Placeholder 4"/>
          <p:cNvSpPr>
            <a:spLocks noGrp="1"/>
          </p:cNvSpPr>
          <p:nvPr>
            <p:ph type="sldNum" sz="quarter" idx="12"/>
          </p:nvPr>
        </p:nvSpPr>
        <p:spPr/>
        <p:txBody>
          <a:bodyPr/>
          <a:lstStyle/>
          <a:p>
            <a:fld id="{C3558104-51C6-C44C-9211-BF7C16F4A77B}" type="slidenum">
              <a:rPr lang="en-US" smtClean="0"/>
              <a:t>‹#›</a:t>
            </a:fld>
            <a:endParaRPr lang="en-US" dirty="0"/>
          </a:p>
        </p:txBody>
      </p:sp>
    </p:spTree>
    <p:extLst>
      <p:ext uri="{BB962C8B-B14F-4D97-AF65-F5344CB8AC3E}">
        <p14:creationId xmlns:p14="http://schemas.microsoft.com/office/powerpoint/2010/main" val="1602859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BF1E88-457D-4743-B55F-38C9DD3A1142}" type="datetime1">
              <a:rPr lang="en-US" smtClean="0"/>
              <a:t>6/9/19</a:t>
            </a:fld>
            <a:endParaRPr lang="en-US" dirty="0"/>
          </a:p>
        </p:txBody>
      </p:sp>
      <p:sp>
        <p:nvSpPr>
          <p:cNvPr id="3" name="Footer Placeholder 2"/>
          <p:cNvSpPr>
            <a:spLocks noGrp="1"/>
          </p:cNvSpPr>
          <p:nvPr>
            <p:ph type="ftr" sz="quarter" idx="11"/>
          </p:nvPr>
        </p:nvSpPr>
        <p:spPr/>
        <p:txBody>
          <a:bodyPr/>
          <a:lstStyle/>
          <a:p>
            <a:r>
              <a:rPr lang="de-DE"/>
              <a:t>Linux+Genome Assembly | Shounak Bhogale | 2019</a:t>
            </a:r>
            <a:endParaRPr lang="en-US" dirty="0"/>
          </a:p>
        </p:txBody>
      </p:sp>
      <p:sp>
        <p:nvSpPr>
          <p:cNvPr id="4" name="Slide Number Placeholder 3"/>
          <p:cNvSpPr>
            <a:spLocks noGrp="1"/>
          </p:cNvSpPr>
          <p:nvPr>
            <p:ph type="sldNum" sz="quarter" idx="12"/>
          </p:nvPr>
        </p:nvSpPr>
        <p:spPr/>
        <p:txBody>
          <a:bodyPr/>
          <a:lstStyle/>
          <a:p>
            <a:fld id="{C3558104-51C6-C44C-9211-BF7C16F4A77B}" type="slidenum">
              <a:rPr lang="en-US" smtClean="0"/>
              <a:t>‹#›</a:t>
            </a:fld>
            <a:endParaRPr lang="en-US" dirty="0"/>
          </a:p>
        </p:txBody>
      </p:sp>
    </p:spTree>
    <p:extLst>
      <p:ext uri="{BB962C8B-B14F-4D97-AF65-F5344CB8AC3E}">
        <p14:creationId xmlns:p14="http://schemas.microsoft.com/office/powerpoint/2010/main" val="3007661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B6D6E17-8AF4-9D4D-B8C8-B36A759DAA0B}" type="datetime1">
              <a:rPr lang="en-US" smtClean="0"/>
              <a:t>6/9/19</a:t>
            </a:fld>
            <a:endParaRPr lang="en-US" dirty="0"/>
          </a:p>
        </p:txBody>
      </p:sp>
      <p:sp>
        <p:nvSpPr>
          <p:cNvPr id="6" name="Footer Placeholder 5"/>
          <p:cNvSpPr>
            <a:spLocks noGrp="1"/>
          </p:cNvSpPr>
          <p:nvPr>
            <p:ph type="ftr" sz="quarter" idx="11"/>
          </p:nvPr>
        </p:nvSpPr>
        <p:spPr/>
        <p:txBody>
          <a:bodyPr/>
          <a:lstStyle/>
          <a:p>
            <a:r>
              <a:rPr lang="de-DE"/>
              <a:t>Linux+Genome Assembly | Shounak Bhogale | 2019</a:t>
            </a:r>
            <a:endParaRPr lang="en-US" dirty="0"/>
          </a:p>
        </p:txBody>
      </p:sp>
      <p:sp>
        <p:nvSpPr>
          <p:cNvPr id="7" name="Slide Number Placeholder 6"/>
          <p:cNvSpPr>
            <a:spLocks noGrp="1"/>
          </p:cNvSpPr>
          <p:nvPr>
            <p:ph type="sldNum" sz="quarter" idx="12"/>
          </p:nvPr>
        </p:nvSpPr>
        <p:spPr/>
        <p:txBody>
          <a:bodyPr/>
          <a:lstStyle/>
          <a:p>
            <a:fld id="{C3558104-51C6-C44C-9211-BF7C16F4A77B}" type="slidenum">
              <a:rPr lang="en-US" smtClean="0"/>
              <a:t>‹#›</a:t>
            </a:fld>
            <a:endParaRPr lang="en-US" dirty="0"/>
          </a:p>
        </p:txBody>
      </p:sp>
    </p:spTree>
    <p:extLst>
      <p:ext uri="{BB962C8B-B14F-4D97-AF65-F5344CB8AC3E}">
        <p14:creationId xmlns:p14="http://schemas.microsoft.com/office/powerpoint/2010/main" val="3527328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07D3F38-FD80-2E41-80DE-784FF67D022E}" type="datetime1">
              <a:rPr lang="en-US" smtClean="0"/>
              <a:t>6/9/19</a:t>
            </a:fld>
            <a:endParaRPr lang="en-US" dirty="0"/>
          </a:p>
        </p:txBody>
      </p:sp>
      <p:sp>
        <p:nvSpPr>
          <p:cNvPr id="6" name="Footer Placeholder 5"/>
          <p:cNvSpPr>
            <a:spLocks noGrp="1"/>
          </p:cNvSpPr>
          <p:nvPr>
            <p:ph type="ftr" sz="quarter" idx="11"/>
          </p:nvPr>
        </p:nvSpPr>
        <p:spPr/>
        <p:txBody>
          <a:bodyPr/>
          <a:lstStyle/>
          <a:p>
            <a:r>
              <a:rPr lang="de-DE"/>
              <a:t>Linux+Genome Assembly | Shounak Bhogale | 2019</a:t>
            </a:r>
            <a:endParaRPr lang="en-US" dirty="0"/>
          </a:p>
        </p:txBody>
      </p:sp>
      <p:sp>
        <p:nvSpPr>
          <p:cNvPr id="7" name="Slide Number Placeholder 6"/>
          <p:cNvSpPr>
            <a:spLocks noGrp="1"/>
          </p:cNvSpPr>
          <p:nvPr>
            <p:ph type="sldNum" sz="quarter" idx="12"/>
          </p:nvPr>
        </p:nvSpPr>
        <p:spPr/>
        <p:txBody>
          <a:bodyPr/>
          <a:lstStyle/>
          <a:p>
            <a:fld id="{C3558104-51C6-C44C-9211-BF7C16F4A77B}" type="slidenum">
              <a:rPr lang="en-US" smtClean="0"/>
              <a:t>‹#›</a:t>
            </a:fld>
            <a:endParaRPr lang="en-US" dirty="0"/>
          </a:p>
        </p:txBody>
      </p:sp>
    </p:spTree>
    <p:extLst>
      <p:ext uri="{BB962C8B-B14F-4D97-AF65-F5344CB8AC3E}">
        <p14:creationId xmlns:p14="http://schemas.microsoft.com/office/powerpoint/2010/main" val="1088968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4D79FD0-6C9D-7740-AFE2-096303A2617F}" type="datetime1">
              <a:rPr lang="en-US" smtClean="0"/>
              <a:t>6/9/19</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de-DE"/>
              <a:t>Linux+Genome Assembly | Shounak Bhogale | 2019</a:t>
            </a:r>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3558104-51C6-C44C-9211-BF7C16F4A77B}" type="slidenum">
              <a:rPr lang="en-US" smtClean="0"/>
              <a:t>‹#›</a:t>
            </a:fld>
            <a:endParaRPr lang="en-US" dirty="0"/>
          </a:p>
        </p:txBody>
      </p:sp>
    </p:spTree>
    <p:extLst>
      <p:ext uri="{BB962C8B-B14F-4D97-AF65-F5344CB8AC3E}">
        <p14:creationId xmlns:p14="http://schemas.microsoft.com/office/powerpoint/2010/main" val="22062525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en.wikipedia.org/wiki/Standard_Flowgram_Forma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en.wikipedia.org/wiki/Fastq"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niehs.nih.gov/research/resources/software/biostatistics/eagleview/"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a:solidFill>
                  <a:schemeClr val="accent2"/>
                </a:solidFill>
              </a:rPr>
              <a:t>Linux </a:t>
            </a:r>
            <a:br>
              <a:rPr lang="en-US" dirty="0">
                <a:solidFill>
                  <a:schemeClr val="accent2"/>
                </a:solidFill>
              </a:rPr>
            </a:br>
            <a:r>
              <a:rPr lang="en-US" dirty="0">
                <a:solidFill>
                  <a:schemeClr val="accent2"/>
                </a:solidFill>
              </a:rPr>
              <a:t>+ </a:t>
            </a:r>
            <a:br>
              <a:rPr lang="en-US" dirty="0">
                <a:solidFill>
                  <a:schemeClr val="accent2"/>
                </a:solidFill>
              </a:rPr>
            </a:br>
            <a:r>
              <a:rPr lang="en-US" dirty="0">
                <a:solidFill>
                  <a:schemeClr val="accent2"/>
                </a:solidFill>
              </a:rPr>
              <a:t>Genome Assembly</a:t>
            </a:r>
            <a:br>
              <a:rPr lang="en-US" dirty="0">
                <a:solidFill>
                  <a:schemeClr val="accent2"/>
                </a:solidFill>
              </a:rPr>
            </a:br>
            <a:r>
              <a:rPr lang="en-US" dirty="0">
                <a:solidFill>
                  <a:schemeClr val="accent2"/>
                </a:solidFill>
              </a:rPr>
              <a:t>Tutorial</a:t>
            </a:r>
          </a:p>
        </p:txBody>
      </p:sp>
      <p:sp>
        <p:nvSpPr>
          <p:cNvPr id="5" name="Subtitle 4"/>
          <p:cNvSpPr>
            <a:spLocks noGrp="1"/>
          </p:cNvSpPr>
          <p:nvPr>
            <p:ph type="subTitle" idx="1"/>
          </p:nvPr>
        </p:nvSpPr>
        <p:spPr>
          <a:xfrm>
            <a:off x="1143000" y="4113811"/>
            <a:ext cx="6858000" cy="1655762"/>
          </a:xfrm>
        </p:spPr>
        <p:txBody>
          <a:bodyPr>
            <a:normAutofit/>
          </a:bodyPr>
          <a:lstStyle/>
          <a:p>
            <a:endParaRPr lang="en-US" dirty="0"/>
          </a:p>
          <a:p>
            <a:r>
              <a:rPr lang="en-US" dirty="0"/>
              <a:t>Pei-Chen Peng</a:t>
            </a:r>
          </a:p>
          <a:p>
            <a:endParaRPr lang="en-US" dirty="0"/>
          </a:p>
        </p:txBody>
      </p:sp>
      <p:sp>
        <p:nvSpPr>
          <p:cNvPr id="7" name="Footer Placeholder 6"/>
          <p:cNvSpPr>
            <a:spLocks noGrp="1"/>
          </p:cNvSpPr>
          <p:nvPr>
            <p:ph type="ftr" sz="quarter" idx="11"/>
          </p:nvPr>
        </p:nvSpPr>
        <p:spPr/>
        <p:txBody>
          <a:bodyPr/>
          <a:lstStyle/>
          <a:p>
            <a:r>
              <a:rPr lang="de-DE"/>
              <a:t>Linux+Genome Assembly | Shounak Bhogale | 2019</a:t>
            </a:r>
            <a:endParaRPr lang="en-US" dirty="0"/>
          </a:p>
        </p:txBody>
      </p:sp>
      <p:sp>
        <p:nvSpPr>
          <p:cNvPr id="8" name="Slide Number Placeholder 7"/>
          <p:cNvSpPr>
            <a:spLocks noGrp="1"/>
          </p:cNvSpPr>
          <p:nvPr>
            <p:ph type="sldNum" sz="quarter" idx="12"/>
          </p:nvPr>
        </p:nvSpPr>
        <p:spPr/>
        <p:txBody>
          <a:bodyPr/>
          <a:lstStyle/>
          <a:p>
            <a:fld id="{C3558104-51C6-C44C-9211-BF7C16F4A77B}" type="slidenum">
              <a:rPr lang="en-US" smtClean="0"/>
              <a:t>1</a:t>
            </a:fld>
            <a:endParaRPr lang="en-US" dirty="0"/>
          </a:p>
        </p:txBody>
      </p:sp>
    </p:spTree>
    <p:extLst>
      <p:ext uri="{BB962C8B-B14F-4D97-AF65-F5344CB8AC3E}">
        <p14:creationId xmlns:p14="http://schemas.microsoft.com/office/powerpoint/2010/main" val="22399361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a:t>Useful</a:t>
            </a:r>
            <a:r>
              <a:rPr lang="zh-TW" altLang="en-US" dirty="0"/>
              <a:t> </a:t>
            </a:r>
            <a:r>
              <a:rPr lang="en-US" altLang="zh-TW" dirty="0"/>
              <a:t>tips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64651274"/>
              </p:ext>
            </p:extLst>
          </p:nvPr>
        </p:nvGraphicFramePr>
        <p:xfrm>
          <a:off x="1813413" y="1825625"/>
          <a:ext cx="5702723" cy="1112520"/>
        </p:xfrm>
        <a:graphic>
          <a:graphicData uri="http://schemas.openxmlformats.org/drawingml/2006/table">
            <a:tbl>
              <a:tblPr firstRow="1" bandRow="1">
                <a:tableStyleId>{1FECB4D8-DB02-4DC6-A0A2-4F2EBAE1DC90}</a:tableStyleId>
              </a:tblPr>
              <a:tblGrid>
                <a:gridCol w="2034697">
                  <a:extLst>
                    <a:ext uri="{9D8B030D-6E8A-4147-A177-3AD203B41FA5}">
                      <a16:colId xmlns:a16="http://schemas.microsoft.com/office/drawing/2014/main" val="20000"/>
                    </a:ext>
                  </a:extLst>
                </a:gridCol>
                <a:gridCol w="3668026">
                  <a:extLst>
                    <a:ext uri="{9D8B030D-6E8A-4147-A177-3AD203B41FA5}">
                      <a16:colId xmlns:a16="http://schemas.microsoft.com/office/drawing/2014/main" val="20001"/>
                    </a:ext>
                  </a:extLst>
                </a:gridCol>
              </a:tblGrid>
              <a:tr h="370840">
                <a:tc>
                  <a:txBody>
                    <a:bodyPr/>
                    <a:lstStyle/>
                    <a:p>
                      <a:pPr algn="ctr"/>
                      <a:r>
                        <a:rPr lang="en-US" sz="1400" dirty="0"/>
                        <a:t>Command</a:t>
                      </a:r>
                    </a:p>
                  </a:txBody>
                  <a:tcPr/>
                </a:tc>
                <a:tc>
                  <a:txBody>
                    <a:bodyPr/>
                    <a:lstStyle/>
                    <a:p>
                      <a:pPr algn="ctr"/>
                      <a:r>
                        <a:rPr lang="en-US" sz="1400" dirty="0"/>
                        <a:t>Meaning</a:t>
                      </a:r>
                    </a:p>
                  </a:txBody>
                  <a:tcPr/>
                </a:tc>
                <a:extLst>
                  <a:ext uri="{0D108BD9-81ED-4DB2-BD59-A6C34878D82A}">
                    <a16:rowId xmlns:a16="http://schemas.microsoft.com/office/drawing/2014/main" val="10000"/>
                  </a:ext>
                </a:extLst>
              </a:tr>
              <a:tr h="370840">
                <a:tc>
                  <a:txBody>
                    <a:bodyPr/>
                    <a:lstStyle/>
                    <a:p>
                      <a:pPr algn="l"/>
                      <a:r>
                        <a:rPr lang="en-US" altLang="zh-TW" sz="1400" dirty="0"/>
                        <a:t>tab</a:t>
                      </a:r>
                      <a:endParaRPr lang="en-US" sz="1400" dirty="0"/>
                    </a:p>
                  </a:txBody>
                  <a:tcPr/>
                </a:tc>
                <a:tc>
                  <a:txBody>
                    <a:bodyPr/>
                    <a:lstStyle/>
                    <a:p>
                      <a:pPr algn="l"/>
                      <a:r>
                        <a:rPr lang="en-US" altLang="zh-TW" sz="1400" dirty="0"/>
                        <a:t>auto-</a:t>
                      </a:r>
                      <a:r>
                        <a:rPr lang="en-US" altLang="zh-TW" sz="1400" dirty="0" err="1"/>
                        <a:t>comple</a:t>
                      </a:r>
                      <a:r>
                        <a:rPr lang="zh-TW" altLang="en-US" sz="1400" dirty="0"/>
                        <a:t> </a:t>
                      </a:r>
                      <a:r>
                        <a:rPr lang="en-US" altLang="zh-TW" sz="1400" dirty="0"/>
                        <a:t>path</a:t>
                      </a:r>
                      <a:endParaRPr lang="en-US" sz="1400" dirty="0"/>
                    </a:p>
                  </a:txBody>
                  <a:tcPr/>
                </a:tc>
                <a:extLst>
                  <a:ext uri="{0D108BD9-81ED-4DB2-BD59-A6C34878D82A}">
                    <a16:rowId xmlns:a16="http://schemas.microsoft.com/office/drawing/2014/main" val="10001"/>
                  </a:ext>
                </a:extLst>
              </a:tr>
              <a:tr h="370840">
                <a:tc>
                  <a:txBody>
                    <a:bodyPr/>
                    <a:lstStyle/>
                    <a:p>
                      <a:pPr algn="l"/>
                      <a:r>
                        <a:rPr lang="en-US" sz="1400" dirty="0">
                          <a:latin typeface="Wingdings"/>
                          <a:ea typeface="Wingdings"/>
                          <a:cs typeface="Wingdings"/>
                          <a:sym typeface="Wingdings"/>
                        </a:rPr>
                        <a:t></a:t>
                      </a:r>
                      <a:endParaRPr lang="en-US" sz="1400" dirty="0"/>
                    </a:p>
                  </a:txBody>
                  <a:tcPr/>
                </a:tc>
                <a:tc>
                  <a:txBody>
                    <a:bodyPr/>
                    <a:lstStyle/>
                    <a:p>
                      <a:pPr algn="l"/>
                      <a:r>
                        <a:rPr lang="en-US" altLang="zh-TW" sz="1400" dirty="0"/>
                        <a:t>retrieve</a:t>
                      </a:r>
                      <a:r>
                        <a:rPr lang="zh-TW" altLang="en-US" sz="1400" dirty="0"/>
                        <a:t> </a:t>
                      </a:r>
                      <a:r>
                        <a:rPr lang="en-US" altLang="zh-TW" sz="1400" dirty="0"/>
                        <a:t>previous</a:t>
                      </a:r>
                      <a:r>
                        <a:rPr lang="zh-TW" altLang="en-US" sz="1400" dirty="0"/>
                        <a:t> </a:t>
                      </a:r>
                      <a:r>
                        <a:rPr lang="en-US" altLang="zh-TW" sz="1400" dirty="0"/>
                        <a:t>commands</a:t>
                      </a:r>
                      <a:endParaRPr lang="en-US" sz="1400" dirty="0"/>
                    </a:p>
                  </a:txBody>
                  <a:tcPr/>
                </a:tc>
                <a:extLst>
                  <a:ext uri="{0D108BD9-81ED-4DB2-BD59-A6C34878D82A}">
                    <a16:rowId xmlns:a16="http://schemas.microsoft.com/office/drawing/2014/main" val="10002"/>
                  </a:ext>
                </a:extLst>
              </a:tr>
            </a:tbl>
          </a:graphicData>
        </a:graphic>
      </p:graphicFrame>
      <p:sp>
        <p:nvSpPr>
          <p:cNvPr id="4" name="Footer Placeholder 3"/>
          <p:cNvSpPr>
            <a:spLocks noGrp="1"/>
          </p:cNvSpPr>
          <p:nvPr>
            <p:ph type="ftr" sz="quarter" idx="11"/>
          </p:nvPr>
        </p:nvSpPr>
        <p:spPr/>
        <p:txBody>
          <a:bodyPr/>
          <a:lstStyle/>
          <a:p>
            <a:r>
              <a:rPr lang="de-DE"/>
              <a:t>Linux+Genome Assembly | Shounak Bhogale | 2019</a:t>
            </a:r>
            <a:endParaRPr lang="en-US" dirty="0"/>
          </a:p>
        </p:txBody>
      </p:sp>
      <p:sp>
        <p:nvSpPr>
          <p:cNvPr id="5" name="Slide Number Placeholder 4"/>
          <p:cNvSpPr>
            <a:spLocks noGrp="1"/>
          </p:cNvSpPr>
          <p:nvPr>
            <p:ph type="sldNum" sz="quarter" idx="12"/>
          </p:nvPr>
        </p:nvSpPr>
        <p:spPr/>
        <p:txBody>
          <a:bodyPr/>
          <a:lstStyle/>
          <a:p>
            <a:fld id="{C3558104-51C6-C44C-9211-BF7C16F4A77B}" type="slidenum">
              <a:rPr lang="en-US" smtClean="0"/>
              <a:t>10</a:t>
            </a:fld>
            <a:endParaRPr lang="en-US" dirty="0"/>
          </a:p>
        </p:txBody>
      </p:sp>
      <p:sp>
        <p:nvSpPr>
          <p:cNvPr id="3" name="Rectangle 2"/>
          <p:cNvSpPr/>
          <p:nvPr/>
        </p:nvSpPr>
        <p:spPr>
          <a:xfrm>
            <a:off x="1813413" y="2241176"/>
            <a:ext cx="457646" cy="224118"/>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68216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623887" y="3396443"/>
            <a:ext cx="7886700" cy="2852737"/>
          </a:xfrm>
        </p:spPr>
        <p:txBody>
          <a:bodyPr>
            <a:normAutofit/>
          </a:bodyPr>
          <a:lstStyle/>
          <a:p>
            <a:r>
              <a:rPr lang="en-US" sz="3200" dirty="0"/>
              <a:t>Accessing the IGB </a:t>
            </a:r>
            <a:r>
              <a:rPr lang="en-US" sz="3200" dirty="0" err="1"/>
              <a:t>Biocluster</a:t>
            </a:r>
            <a:endParaRPr lang="en-US" sz="3200" dirty="0"/>
          </a:p>
        </p:txBody>
      </p:sp>
      <p:grpSp>
        <p:nvGrpSpPr>
          <p:cNvPr id="3" name="Group 2"/>
          <p:cNvGrpSpPr/>
          <p:nvPr/>
        </p:nvGrpSpPr>
        <p:grpSpPr>
          <a:xfrm>
            <a:off x="2552700" y="1953820"/>
            <a:ext cx="4029075" cy="3381375"/>
            <a:chOff x="2552700" y="967714"/>
            <a:chExt cx="4029075" cy="3381375"/>
          </a:xfrm>
        </p:grpSpPr>
        <p:pic>
          <p:nvPicPr>
            <p:cNvPr id="9" name="Picture 1"/>
            <p:cNvPicPr>
              <a:picLocks noChangeAspect="1" noChangeArrowheads="1"/>
            </p:cNvPicPr>
            <p:nvPr/>
          </p:nvPicPr>
          <p:blipFill rotWithShape="1">
            <a:blip r:embed="rId3" cstate="print">
              <a:extLst>
                <a:ext uri="{28A0092B-C50C-407E-A947-70E740481C1C}">
                  <a14:useLocalDpi xmlns:a14="http://schemas.microsoft.com/office/drawing/2010/main"/>
                </a:ext>
              </a:extLst>
            </a:blip>
            <a:srcRect l="4817" t="5157" r="4171" b="5534"/>
            <a:stretch/>
          </p:blipFill>
          <p:spPr bwMode="auto">
            <a:xfrm>
              <a:off x="2552700" y="967714"/>
              <a:ext cx="4029075" cy="3381375"/>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pic>
          <p:nvPicPr>
            <p:cNvPr id="10" name="Picture 1"/>
            <p:cNvPicPr>
              <a:picLocks noChangeAspect="1" noChangeArrowheads="1"/>
            </p:cNvPicPr>
            <p:nvPr/>
          </p:nvPicPr>
          <p:blipFill rotWithShape="1">
            <a:blip r:embed="rId4" cstate="print">
              <a:extLst>
                <a:ext uri="{28A0092B-C50C-407E-A947-70E740481C1C}">
                  <a14:useLocalDpi xmlns:a14="http://schemas.microsoft.com/office/drawing/2010/main"/>
                </a:ext>
              </a:extLst>
            </a:blip>
            <a:srcRect t="6693" b="4040"/>
            <a:stretch/>
          </p:blipFill>
          <p:spPr bwMode="auto">
            <a:xfrm>
              <a:off x="4567237" y="2245123"/>
              <a:ext cx="872458" cy="6310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pic>
      </p:grpSp>
      <p:sp>
        <p:nvSpPr>
          <p:cNvPr id="4" name="Footer Placeholder 3"/>
          <p:cNvSpPr>
            <a:spLocks noGrp="1"/>
          </p:cNvSpPr>
          <p:nvPr>
            <p:ph type="ftr" sz="quarter" idx="11"/>
          </p:nvPr>
        </p:nvSpPr>
        <p:spPr/>
        <p:txBody>
          <a:bodyPr/>
          <a:lstStyle/>
          <a:p>
            <a:r>
              <a:rPr lang="de-DE"/>
              <a:t>Linux+Genome Assembly | Shounak Bhogale | 2019</a:t>
            </a:r>
            <a:endParaRPr lang="en-US" dirty="0"/>
          </a:p>
        </p:txBody>
      </p:sp>
      <p:sp>
        <p:nvSpPr>
          <p:cNvPr id="5" name="Slide Number Placeholder 4"/>
          <p:cNvSpPr>
            <a:spLocks noGrp="1"/>
          </p:cNvSpPr>
          <p:nvPr>
            <p:ph type="sldNum" sz="quarter" idx="12"/>
          </p:nvPr>
        </p:nvSpPr>
        <p:spPr/>
        <p:txBody>
          <a:bodyPr/>
          <a:lstStyle/>
          <a:p>
            <a:fld id="{C3558104-51C6-C44C-9211-BF7C16F4A77B}" type="slidenum">
              <a:rPr lang="en-US" smtClean="0"/>
              <a:t>11</a:t>
            </a:fld>
            <a:endParaRPr lang="en-US" dirty="0"/>
          </a:p>
        </p:txBody>
      </p:sp>
      <p:sp>
        <p:nvSpPr>
          <p:cNvPr id="8" name="Title 1"/>
          <p:cNvSpPr txBox="1">
            <a:spLocks/>
          </p:cNvSpPr>
          <p:nvPr/>
        </p:nvSpPr>
        <p:spPr>
          <a:xfrm>
            <a:off x="628650" y="358588"/>
            <a:ext cx="7886700" cy="1122924"/>
          </a:xfrm>
          <a:prstGeom prst="rect">
            <a:avLst/>
          </a:prstGeom>
        </p:spPr>
        <p:txBody>
          <a:bodyPr vert="horz" lIns="91440" tIns="45720" rIns="91440" bIns="45720" rtlCol="0" anchor="b">
            <a:normAutofit/>
          </a:bodyPr>
          <a:lstStyle>
            <a:lvl1pPr algn="l"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3300" dirty="0"/>
              <a:t>Step 1H: Run sequence alignment program</a:t>
            </a:r>
          </a:p>
        </p:txBody>
      </p:sp>
    </p:spTree>
    <p:extLst>
      <p:ext uri="{BB962C8B-B14F-4D97-AF65-F5344CB8AC3E}">
        <p14:creationId xmlns:p14="http://schemas.microsoft.com/office/powerpoint/2010/main" val="1035380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1H: Run sequence alignment program</a:t>
            </a:r>
          </a:p>
        </p:txBody>
      </p:sp>
      <p:sp>
        <p:nvSpPr>
          <p:cNvPr id="4" name="Footer Placeholder 3"/>
          <p:cNvSpPr>
            <a:spLocks noGrp="1"/>
          </p:cNvSpPr>
          <p:nvPr>
            <p:ph type="ftr" sz="quarter" idx="11"/>
          </p:nvPr>
        </p:nvSpPr>
        <p:spPr/>
        <p:txBody>
          <a:bodyPr/>
          <a:lstStyle/>
          <a:p>
            <a:r>
              <a:rPr lang="de-DE"/>
              <a:t>Linux+Genome Assembly | Shounak Bhogale | 2019</a:t>
            </a:r>
            <a:endParaRPr lang="en-US" dirty="0"/>
          </a:p>
        </p:txBody>
      </p:sp>
      <p:sp>
        <p:nvSpPr>
          <p:cNvPr id="5" name="Slide Number Placeholder 4"/>
          <p:cNvSpPr>
            <a:spLocks noGrp="1"/>
          </p:cNvSpPr>
          <p:nvPr>
            <p:ph type="sldNum" sz="quarter" idx="12"/>
          </p:nvPr>
        </p:nvSpPr>
        <p:spPr/>
        <p:txBody>
          <a:bodyPr/>
          <a:lstStyle/>
          <a:p>
            <a:fld id="{C3558104-51C6-C44C-9211-BF7C16F4A77B}" type="slidenum">
              <a:rPr lang="en-US" smtClean="0"/>
              <a:t>12</a:t>
            </a:fld>
            <a:endParaRPr lang="en-US" dirty="0"/>
          </a:p>
        </p:txBody>
      </p:sp>
      <p:sp>
        <p:nvSpPr>
          <p:cNvPr id="8" name="Content Placeholder 3"/>
          <p:cNvSpPr>
            <a:spLocks noGrp="1"/>
          </p:cNvSpPr>
          <p:nvPr>
            <p:ph sz="half" idx="1"/>
          </p:nvPr>
        </p:nvSpPr>
        <p:spPr>
          <a:xfrm>
            <a:off x="628650" y="1822713"/>
            <a:ext cx="8100823" cy="3914699"/>
          </a:xfrm>
          <a:solidFill>
            <a:schemeClr val="bg1">
              <a:lumMod val="95000"/>
            </a:schemeClr>
          </a:solidFill>
          <a:ln>
            <a:solidFill>
              <a:schemeClr val="tx1">
                <a:lumMod val="65000"/>
                <a:lumOff val="35000"/>
              </a:schemeClr>
            </a:solidFill>
          </a:ln>
        </p:spPr>
        <p:txBody>
          <a:bodyPr>
            <a:noAutofit/>
          </a:bodyPr>
          <a:lstStyle/>
          <a:p>
            <a:pPr marL="0" indent="0">
              <a:lnSpc>
                <a:spcPct val="130000"/>
              </a:lnSpc>
              <a:buNone/>
            </a:pPr>
            <a:r>
              <a:rPr lang="en-US" sz="1400" dirty="0">
                <a:latin typeface="Consolas" panose="020B0609020204030204" pitchFamily="49" charset="0"/>
              </a:rPr>
              <a:t>$ </a:t>
            </a:r>
            <a:r>
              <a:rPr lang="cs-CZ" sz="1400" dirty="0" err="1">
                <a:latin typeface="Consolas" panose="020B0609020204030204" pitchFamily="49" charset="0"/>
                <a:cs typeface="Courier New" panose="02070309020205020404" pitchFamily="49" charset="0"/>
              </a:rPr>
              <a:t>srun</a:t>
            </a:r>
            <a:r>
              <a:rPr lang="cs-CZ" sz="1400" dirty="0">
                <a:latin typeface="Consolas" panose="020B0609020204030204" pitchFamily="49" charset="0"/>
                <a:cs typeface="Courier New" panose="02070309020205020404" pitchFamily="49" charset="0"/>
              </a:rPr>
              <a:t> -p </a:t>
            </a:r>
            <a:r>
              <a:rPr lang="cs-CZ" sz="1400" dirty="0" err="1">
                <a:latin typeface="Consolas" panose="020B0609020204030204" pitchFamily="49" charset="0"/>
                <a:cs typeface="Courier New" panose="02070309020205020404" pitchFamily="49" charset="0"/>
              </a:rPr>
              <a:t>classroom</a:t>
            </a:r>
            <a:r>
              <a:rPr lang="cs-CZ" sz="1400" dirty="0">
                <a:latin typeface="Consolas" panose="020B0609020204030204" pitchFamily="49" charset="0"/>
                <a:cs typeface="Courier New" panose="02070309020205020404" pitchFamily="49" charset="0"/>
              </a:rPr>
              <a:t>  -c 2 --mem 8000 --</a:t>
            </a:r>
            <a:r>
              <a:rPr lang="cs-CZ" sz="1400" dirty="0" err="1">
                <a:latin typeface="Consolas" panose="020B0609020204030204" pitchFamily="49" charset="0"/>
                <a:cs typeface="Courier New" panose="02070309020205020404" pitchFamily="49" charset="0"/>
              </a:rPr>
              <a:t>pty</a:t>
            </a:r>
            <a:r>
              <a:rPr lang="cs-CZ" sz="1400" dirty="0">
                <a:latin typeface="Consolas" panose="020B0609020204030204" pitchFamily="49" charset="0"/>
                <a:cs typeface="Courier New" panose="02070309020205020404" pitchFamily="49" charset="0"/>
              </a:rPr>
              <a:t> </a:t>
            </a:r>
            <a:r>
              <a:rPr lang="cs-CZ" sz="1400" dirty="0" err="1">
                <a:latin typeface="Consolas" panose="020B0609020204030204" pitchFamily="49" charset="0"/>
                <a:cs typeface="Courier New" panose="02070309020205020404" pitchFamily="49" charset="0"/>
              </a:rPr>
              <a:t>bash</a:t>
            </a:r>
            <a:r>
              <a:rPr lang="cs-CZ" sz="1400" dirty="0">
                <a:latin typeface="Consolas" panose="020B0609020204030204" pitchFamily="49" charset="0"/>
                <a:cs typeface="Courier New" panose="02070309020205020404" pitchFamily="49" charset="0"/>
              </a:rPr>
              <a:t>	</a:t>
            </a:r>
            <a:r>
              <a:rPr lang="en-US" sz="1400" b="1" dirty="0">
                <a:solidFill>
                  <a:srgbClr val="FF0000"/>
                </a:solidFill>
                <a:latin typeface="Consolas" panose="020B0609020204030204" pitchFamily="49" charset="0"/>
              </a:rPr>
              <a:t># SKIP IF DONE</a:t>
            </a:r>
          </a:p>
          <a:p>
            <a:pPr marL="0" indent="0">
              <a:lnSpc>
                <a:spcPct val="130000"/>
              </a:lnSpc>
              <a:buNone/>
            </a:pPr>
            <a:r>
              <a:rPr lang="en-US" sz="1400" dirty="0">
                <a:solidFill>
                  <a:schemeClr val="tx2"/>
                </a:solidFill>
                <a:latin typeface="Consolas" panose="020B0609020204030204" pitchFamily="49" charset="0"/>
              </a:rPr>
              <a:t># Open interactive session on </a:t>
            </a:r>
            <a:r>
              <a:rPr lang="en-US" sz="1400" dirty="0" err="1">
                <a:solidFill>
                  <a:schemeClr val="tx2"/>
                </a:solidFill>
                <a:latin typeface="Consolas" panose="020B0609020204030204" pitchFamily="49" charset="0"/>
              </a:rPr>
              <a:t>biocluster</a:t>
            </a:r>
            <a:r>
              <a:rPr lang="en-US" sz="1400" dirty="0">
                <a:solidFill>
                  <a:schemeClr val="tx2"/>
                </a:solidFill>
                <a:latin typeface="Consolas" panose="020B0609020204030204" pitchFamily="49" charset="0"/>
              </a:rPr>
              <a:t> with 2 </a:t>
            </a:r>
            <a:r>
              <a:rPr lang="en-US" sz="1400" dirty="0" err="1">
                <a:solidFill>
                  <a:schemeClr val="tx2"/>
                </a:solidFill>
                <a:latin typeface="Consolas" panose="020B0609020204030204" pitchFamily="49" charset="0"/>
              </a:rPr>
              <a:t>cpus</a:t>
            </a:r>
            <a:r>
              <a:rPr lang="en-US" sz="1400" dirty="0">
                <a:solidFill>
                  <a:schemeClr val="tx2"/>
                </a:solidFill>
                <a:latin typeface="Consolas" panose="020B0609020204030204" pitchFamily="49" charset="0"/>
              </a:rPr>
              <a:t> and 8G memory.</a:t>
            </a:r>
          </a:p>
          <a:p>
            <a:pPr marL="0" indent="0">
              <a:lnSpc>
                <a:spcPct val="130000"/>
              </a:lnSpc>
              <a:buNone/>
            </a:pPr>
            <a:endParaRPr lang="en-US" sz="1400" dirty="0">
              <a:latin typeface="Consolas" panose="020B0609020204030204" pitchFamily="49" charset="0"/>
            </a:endParaRPr>
          </a:p>
          <a:p>
            <a:pPr marL="0" indent="0">
              <a:lnSpc>
                <a:spcPct val="130000"/>
              </a:lnSpc>
              <a:buNone/>
            </a:pPr>
            <a:r>
              <a:rPr lang="en-US" sz="1400" dirty="0">
                <a:latin typeface="Consolas" panose="020B0609020204030204" pitchFamily="49" charset="0"/>
              </a:rPr>
              <a:t>$ </a:t>
            </a:r>
            <a:r>
              <a:rPr lang="ro-RO" sz="1400" dirty="0">
                <a:latin typeface="Consolas" panose="020B0609020204030204" pitchFamily="49" charset="0"/>
              </a:rPr>
              <a:t>module load ClustalW2</a:t>
            </a:r>
            <a:r>
              <a:rPr lang="en-US" sz="1400" dirty="0">
                <a:latin typeface="Consolas" panose="020B0609020204030204" pitchFamily="49" charset="0"/>
              </a:rPr>
              <a:t>	</a:t>
            </a:r>
            <a:r>
              <a:rPr lang="en-US" sz="1400" dirty="0">
                <a:solidFill>
                  <a:schemeClr val="tx2"/>
                </a:solidFill>
                <a:latin typeface="Consolas" panose="020B0609020204030204" pitchFamily="49" charset="0"/>
              </a:rPr>
              <a:t># Load sequence aligner into the shell environment.</a:t>
            </a:r>
          </a:p>
          <a:p>
            <a:pPr marL="0" indent="0">
              <a:lnSpc>
                <a:spcPct val="130000"/>
              </a:lnSpc>
              <a:buNone/>
            </a:pPr>
            <a:endParaRPr lang="en-US" sz="1400" dirty="0">
              <a:solidFill>
                <a:schemeClr val="tx2"/>
              </a:solidFill>
              <a:latin typeface="Consolas" panose="020B0609020204030204" pitchFamily="49" charset="0"/>
            </a:endParaRPr>
          </a:p>
          <a:p>
            <a:pPr marL="0" indent="0">
              <a:lnSpc>
                <a:spcPct val="130000"/>
              </a:lnSpc>
              <a:buNone/>
            </a:pPr>
            <a:r>
              <a:rPr lang="en-US" sz="1400" dirty="0">
                <a:latin typeface="Consolas" panose="020B0609020204030204" pitchFamily="49" charset="0"/>
              </a:rPr>
              <a:t>$ module list </a:t>
            </a:r>
            <a:r>
              <a:rPr lang="en-US" sz="1400" dirty="0">
                <a:solidFill>
                  <a:schemeClr val="tx2"/>
                </a:solidFill>
                <a:latin typeface="Consolas" panose="020B0609020204030204" pitchFamily="49" charset="0"/>
              </a:rPr>
              <a:t>#See loaded tools</a:t>
            </a:r>
          </a:p>
          <a:p>
            <a:pPr marL="0" indent="0">
              <a:lnSpc>
                <a:spcPct val="130000"/>
              </a:lnSpc>
              <a:buNone/>
            </a:pPr>
            <a:endParaRPr lang="en-US" sz="1400" dirty="0">
              <a:latin typeface="Consolas" panose="020B0609020204030204" pitchFamily="49" charset="0"/>
            </a:endParaRPr>
          </a:p>
          <a:p>
            <a:pPr marL="0" indent="0">
              <a:lnSpc>
                <a:spcPct val="130000"/>
              </a:lnSpc>
              <a:buNone/>
            </a:pPr>
            <a:r>
              <a:rPr lang="en-US" sz="1400" dirty="0">
                <a:latin typeface="Consolas" panose="020B0609020204030204" pitchFamily="49" charset="0"/>
              </a:rPr>
              <a:t>$ clustalw2 -INFILE=</a:t>
            </a:r>
            <a:r>
              <a:rPr lang="en-US" sz="1400" dirty="0" err="1">
                <a:latin typeface="Consolas" panose="020B0609020204030204" pitchFamily="49" charset="0"/>
              </a:rPr>
              <a:t>seqs.fa</a:t>
            </a:r>
            <a:r>
              <a:rPr lang="en-US" sz="1400" dirty="0">
                <a:latin typeface="Consolas" panose="020B0609020204030204" pitchFamily="49" charset="0"/>
              </a:rPr>
              <a:t>  </a:t>
            </a:r>
            <a:r>
              <a:rPr lang="en-US" sz="1400" dirty="0">
                <a:solidFill>
                  <a:schemeClr val="tx2"/>
                </a:solidFill>
                <a:latin typeface="Consolas" panose="020B0609020204030204" pitchFamily="49" charset="0"/>
              </a:rPr>
              <a:t># Run the </a:t>
            </a:r>
            <a:r>
              <a:rPr lang="en-US" sz="1400" dirty="0" err="1">
                <a:solidFill>
                  <a:schemeClr val="tx2"/>
                </a:solidFill>
                <a:latin typeface="Consolas" panose="020B0609020204030204" pitchFamily="49" charset="0"/>
              </a:rPr>
              <a:t>clustalW</a:t>
            </a:r>
            <a:r>
              <a:rPr lang="en-US" sz="1400" dirty="0">
                <a:solidFill>
                  <a:schemeClr val="tx2"/>
                </a:solidFill>
                <a:latin typeface="Consolas" panose="020B0609020204030204" pitchFamily="49" charset="0"/>
              </a:rPr>
              <a:t> sequence aligner.</a:t>
            </a:r>
          </a:p>
          <a:p>
            <a:pPr marL="0" indent="0">
              <a:lnSpc>
                <a:spcPct val="130000"/>
              </a:lnSpc>
              <a:buNone/>
            </a:pPr>
            <a:endParaRPr lang="en-US" sz="1400" dirty="0">
              <a:latin typeface="Consolas" panose="020B0609020204030204" pitchFamily="49" charset="0"/>
            </a:endParaRPr>
          </a:p>
          <a:p>
            <a:endParaRPr lang="en-US" sz="1400" dirty="0"/>
          </a:p>
        </p:txBody>
      </p:sp>
    </p:spTree>
    <p:extLst>
      <p:ext uri="{BB962C8B-B14F-4D97-AF65-F5344CB8AC3E}">
        <p14:creationId xmlns:p14="http://schemas.microsoft.com/office/powerpoint/2010/main" val="463093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1H:  Run sequence alignment program</a:t>
            </a:r>
          </a:p>
        </p:txBody>
      </p:sp>
      <p:sp>
        <p:nvSpPr>
          <p:cNvPr id="3" name="Content Placeholder 2"/>
          <p:cNvSpPr>
            <a:spLocks noGrp="1"/>
          </p:cNvSpPr>
          <p:nvPr>
            <p:ph sz="half" idx="1"/>
          </p:nvPr>
        </p:nvSpPr>
        <p:spPr>
          <a:xfrm>
            <a:off x="628649" y="1870934"/>
            <a:ext cx="7740515" cy="4850542"/>
          </a:xfrm>
          <a:solidFill>
            <a:schemeClr val="bg1">
              <a:lumMod val="95000"/>
            </a:schemeClr>
          </a:solidFill>
          <a:ln>
            <a:solidFill>
              <a:schemeClr val="tx1">
                <a:lumMod val="65000"/>
                <a:lumOff val="35000"/>
              </a:schemeClr>
            </a:solidFill>
          </a:ln>
        </p:spPr>
        <p:txBody>
          <a:bodyPr>
            <a:noAutofit/>
          </a:bodyPr>
          <a:lstStyle/>
          <a:p>
            <a:pPr marL="0" indent="0">
              <a:buNone/>
            </a:pPr>
            <a:r>
              <a:rPr lang="en-US" sz="1100" dirty="0">
                <a:latin typeface="Consolas" panose="020B0609020204030204" pitchFamily="49" charset="0"/>
              </a:rPr>
              <a:t>CLUSTAL 2.1 Multiple Sequence Alignments</a:t>
            </a:r>
          </a:p>
          <a:p>
            <a:pPr marL="0" indent="0">
              <a:buNone/>
            </a:pPr>
            <a:endParaRPr lang="en-US" sz="1100" dirty="0">
              <a:latin typeface="Consolas" panose="020B0609020204030204" pitchFamily="49" charset="0"/>
            </a:endParaRPr>
          </a:p>
          <a:p>
            <a:pPr marL="0" indent="0">
              <a:buNone/>
            </a:pPr>
            <a:r>
              <a:rPr lang="en-US" sz="1100" dirty="0">
                <a:latin typeface="Consolas" panose="020B0609020204030204" pitchFamily="49" charset="0"/>
              </a:rPr>
              <a:t>Sequence format is Pearson</a:t>
            </a:r>
          </a:p>
          <a:p>
            <a:pPr marL="0" indent="0">
              <a:buNone/>
            </a:pPr>
            <a:r>
              <a:rPr lang="en-US" sz="1100" dirty="0">
                <a:latin typeface="Consolas" panose="020B0609020204030204" pitchFamily="49" charset="0"/>
              </a:rPr>
              <a:t>Sequence 1: seq1          35 </a:t>
            </a:r>
            <a:r>
              <a:rPr lang="en-US" sz="1100" dirty="0" err="1">
                <a:latin typeface="Consolas" panose="020B0609020204030204" pitchFamily="49" charset="0"/>
              </a:rPr>
              <a:t>bp</a:t>
            </a:r>
            <a:endParaRPr lang="en-US" sz="1100" dirty="0">
              <a:latin typeface="Consolas" panose="020B0609020204030204" pitchFamily="49" charset="0"/>
            </a:endParaRPr>
          </a:p>
          <a:p>
            <a:pPr marL="0" indent="0">
              <a:buNone/>
            </a:pPr>
            <a:r>
              <a:rPr lang="en-US" sz="1100" dirty="0">
                <a:latin typeface="Consolas" panose="020B0609020204030204" pitchFamily="49" charset="0"/>
              </a:rPr>
              <a:t>Sequence 2: seq2          32 </a:t>
            </a:r>
            <a:r>
              <a:rPr lang="en-US" sz="1100" dirty="0" err="1">
                <a:latin typeface="Consolas" panose="020B0609020204030204" pitchFamily="49" charset="0"/>
              </a:rPr>
              <a:t>bp</a:t>
            </a:r>
            <a:endParaRPr lang="en-US" sz="1100" dirty="0">
              <a:latin typeface="Consolas" panose="020B0609020204030204" pitchFamily="49" charset="0"/>
            </a:endParaRPr>
          </a:p>
          <a:p>
            <a:pPr marL="0" indent="0">
              <a:buNone/>
            </a:pPr>
            <a:r>
              <a:rPr lang="en-US" sz="1100" dirty="0">
                <a:latin typeface="Consolas" panose="020B0609020204030204" pitchFamily="49" charset="0"/>
              </a:rPr>
              <a:t>Start of Pairwise alignments</a:t>
            </a:r>
          </a:p>
          <a:p>
            <a:pPr marL="0" indent="0">
              <a:buNone/>
            </a:pPr>
            <a:r>
              <a:rPr lang="en-US" sz="1100" dirty="0">
                <a:latin typeface="Consolas" panose="020B0609020204030204" pitchFamily="49" charset="0"/>
              </a:rPr>
              <a:t>Aligning...</a:t>
            </a:r>
          </a:p>
          <a:p>
            <a:pPr marL="0" indent="0">
              <a:buNone/>
            </a:pPr>
            <a:endParaRPr lang="en-US" sz="1100" dirty="0">
              <a:latin typeface="Consolas" panose="020B0609020204030204" pitchFamily="49" charset="0"/>
            </a:endParaRPr>
          </a:p>
          <a:p>
            <a:pPr marL="0" indent="0">
              <a:buNone/>
            </a:pPr>
            <a:r>
              <a:rPr lang="en-US" sz="1100" dirty="0">
                <a:latin typeface="Consolas" panose="020B0609020204030204" pitchFamily="49" charset="0"/>
              </a:rPr>
              <a:t>Sequences (1:2) Aligned. Score:  21</a:t>
            </a:r>
          </a:p>
          <a:p>
            <a:pPr marL="0" indent="0">
              <a:buNone/>
            </a:pPr>
            <a:r>
              <a:rPr lang="en-US" sz="1100" dirty="0">
                <a:latin typeface="Consolas" panose="020B0609020204030204" pitchFamily="49" charset="0"/>
              </a:rPr>
              <a:t>Guide tree file created:   [</a:t>
            </a:r>
            <a:r>
              <a:rPr lang="en-US" sz="1100" dirty="0" err="1">
                <a:latin typeface="Consolas" panose="020B0609020204030204" pitchFamily="49" charset="0"/>
              </a:rPr>
              <a:t>seqs.dnd</a:t>
            </a:r>
            <a:r>
              <a:rPr lang="en-US" sz="1100" dirty="0">
                <a:latin typeface="Consolas" panose="020B0609020204030204" pitchFamily="49" charset="0"/>
              </a:rPr>
              <a:t>]</a:t>
            </a:r>
          </a:p>
          <a:p>
            <a:pPr marL="0" indent="0">
              <a:buNone/>
            </a:pPr>
            <a:endParaRPr lang="en-US" sz="1100" dirty="0">
              <a:latin typeface="Consolas" panose="020B0609020204030204" pitchFamily="49" charset="0"/>
            </a:endParaRPr>
          </a:p>
          <a:p>
            <a:pPr marL="0" indent="0">
              <a:buNone/>
            </a:pPr>
            <a:r>
              <a:rPr lang="en-US" sz="1100" dirty="0">
                <a:latin typeface="Consolas" panose="020B0609020204030204" pitchFamily="49" charset="0"/>
              </a:rPr>
              <a:t>There are 1 groups</a:t>
            </a:r>
          </a:p>
          <a:p>
            <a:pPr marL="0" indent="0">
              <a:buNone/>
            </a:pPr>
            <a:r>
              <a:rPr lang="en-US" sz="1100" dirty="0">
                <a:latin typeface="Consolas" panose="020B0609020204030204" pitchFamily="49" charset="0"/>
              </a:rPr>
              <a:t>Start of Multiple Alignment</a:t>
            </a:r>
          </a:p>
          <a:p>
            <a:pPr marL="0" indent="0">
              <a:buNone/>
            </a:pPr>
            <a:endParaRPr lang="en-US" sz="1100" dirty="0">
              <a:latin typeface="Consolas" panose="020B0609020204030204" pitchFamily="49" charset="0"/>
            </a:endParaRPr>
          </a:p>
          <a:p>
            <a:pPr marL="0" indent="0">
              <a:buNone/>
            </a:pPr>
            <a:r>
              <a:rPr lang="en-US" sz="1100" dirty="0">
                <a:latin typeface="Consolas" panose="020B0609020204030204" pitchFamily="49" charset="0"/>
              </a:rPr>
              <a:t>Aligning...</a:t>
            </a:r>
          </a:p>
          <a:p>
            <a:pPr marL="0" indent="0">
              <a:buNone/>
            </a:pPr>
            <a:r>
              <a:rPr lang="en-US" sz="1100" dirty="0">
                <a:latin typeface="Consolas" panose="020B0609020204030204" pitchFamily="49" charset="0"/>
              </a:rPr>
              <a:t>Group 1:                     Delayed</a:t>
            </a:r>
          </a:p>
          <a:p>
            <a:pPr marL="0" indent="0">
              <a:buNone/>
            </a:pPr>
            <a:r>
              <a:rPr lang="en-US" sz="1100" dirty="0">
                <a:latin typeface="Consolas" panose="020B0609020204030204" pitchFamily="49" charset="0"/>
              </a:rPr>
              <a:t>Alignment Score 47</a:t>
            </a:r>
          </a:p>
          <a:p>
            <a:pPr marL="0" indent="0">
              <a:buNone/>
            </a:pPr>
            <a:endParaRPr lang="en-US" sz="1100" dirty="0">
              <a:latin typeface="Consolas" panose="020B0609020204030204" pitchFamily="49" charset="0"/>
            </a:endParaRPr>
          </a:p>
          <a:p>
            <a:pPr marL="0" indent="0">
              <a:buNone/>
            </a:pPr>
            <a:r>
              <a:rPr lang="en-US" sz="1100" dirty="0">
                <a:latin typeface="Consolas" panose="020B0609020204030204" pitchFamily="49" charset="0"/>
              </a:rPr>
              <a:t>CLUSTAL-Alignment file created  [</a:t>
            </a:r>
            <a:r>
              <a:rPr lang="en-US" sz="1100" dirty="0" err="1">
                <a:latin typeface="Consolas" panose="020B0609020204030204" pitchFamily="49" charset="0"/>
              </a:rPr>
              <a:t>seqs.aln</a:t>
            </a:r>
            <a:r>
              <a:rPr lang="en-US" sz="1100" dirty="0">
                <a:latin typeface="Consolas" panose="020B0609020204030204" pitchFamily="49" charset="0"/>
              </a:rPr>
              <a:t>]</a:t>
            </a:r>
          </a:p>
        </p:txBody>
      </p:sp>
      <p:sp>
        <p:nvSpPr>
          <p:cNvPr id="10" name="TextBox 9"/>
          <p:cNvSpPr txBox="1"/>
          <p:nvPr/>
        </p:nvSpPr>
        <p:spPr>
          <a:xfrm>
            <a:off x="628650" y="1458513"/>
            <a:ext cx="7886700" cy="412421"/>
          </a:xfrm>
          <a:prstGeom prst="rect">
            <a:avLst/>
          </a:prstGeom>
          <a:noFill/>
        </p:spPr>
        <p:txBody>
          <a:bodyPr wrap="square" rtlCol="0">
            <a:spAutoFit/>
          </a:bodyPr>
          <a:lstStyle/>
          <a:p>
            <a:pPr>
              <a:lnSpc>
                <a:spcPct val="130000"/>
              </a:lnSpc>
            </a:pPr>
            <a:r>
              <a:rPr lang="en-US" sz="1600" b="1" dirty="0">
                <a:solidFill>
                  <a:schemeClr val="accent2"/>
                </a:solidFill>
              </a:rPr>
              <a:t>You will see this on your screen, when the program is done.</a:t>
            </a:r>
          </a:p>
        </p:txBody>
      </p:sp>
      <p:sp>
        <p:nvSpPr>
          <p:cNvPr id="4" name="Footer Placeholder 3"/>
          <p:cNvSpPr>
            <a:spLocks noGrp="1"/>
          </p:cNvSpPr>
          <p:nvPr>
            <p:ph type="ftr" sz="quarter" idx="11"/>
          </p:nvPr>
        </p:nvSpPr>
        <p:spPr/>
        <p:txBody>
          <a:bodyPr/>
          <a:lstStyle/>
          <a:p>
            <a:r>
              <a:rPr lang="de-DE"/>
              <a:t>Linux+Genome Assembly | Shounak Bhogale | 2019</a:t>
            </a:r>
            <a:endParaRPr lang="en-US" dirty="0"/>
          </a:p>
        </p:txBody>
      </p:sp>
      <p:sp>
        <p:nvSpPr>
          <p:cNvPr id="6" name="Slide Number Placeholder 5"/>
          <p:cNvSpPr>
            <a:spLocks noGrp="1"/>
          </p:cNvSpPr>
          <p:nvPr>
            <p:ph type="sldNum" sz="quarter" idx="12"/>
          </p:nvPr>
        </p:nvSpPr>
        <p:spPr/>
        <p:txBody>
          <a:bodyPr/>
          <a:lstStyle/>
          <a:p>
            <a:fld id="{C3558104-51C6-C44C-9211-BF7C16F4A77B}" type="slidenum">
              <a:rPr lang="en-US" smtClean="0"/>
              <a:t>13</a:t>
            </a:fld>
            <a:endParaRPr lang="en-US" dirty="0"/>
          </a:p>
        </p:txBody>
      </p:sp>
    </p:spTree>
    <p:extLst>
      <p:ext uri="{BB962C8B-B14F-4D97-AF65-F5344CB8AC3E}">
        <p14:creationId xmlns:p14="http://schemas.microsoft.com/office/powerpoint/2010/main" val="12176781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1H: Run sequence alignment program</a:t>
            </a:r>
          </a:p>
        </p:txBody>
      </p:sp>
      <p:sp>
        <p:nvSpPr>
          <p:cNvPr id="4" name="Footer Placeholder 3"/>
          <p:cNvSpPr>
            <a:spLocks noGrp="1"/>
          </p:cNvSpPr>
          <p:nvPr>
            <p:ph type="ftr" sz="quarter" idx="11"/>
          </p:nvPr>
        </p:nvSpPr>
        <p:spPr/>
        <p:txBody>
          <a:bodyPr/>
          <a:lstStyle/>
          <a:p>
            <a:r>
              <a:rPr lang="de-DE"/>
              <a:t>Linux+Genome Assembly | Shounak Bhogale | 2019</a:t>
            </a:r>
            <a:endParaRPr lang="en-US" dirty="0"/>
          </a:p>
        </p:txBody>
      </p:sp>
      <p:sp>
        <p:nvSpPr>
          <p:cNvPr id="5" name="Slide Number Placeholder 4"/>
          <p:cNvSpPr>
            <a:spLocks noGrp="1"/>
          </p:cNvSpPr>
          <p:nvPr>
            <p:ph type="sldNum" sz="quarter" idx="12"/>
          </p:nvPr>
        </p:nvSpPr>
        <p:spPr/>
        <p:txBody>
          <a:bodyPr/>
          <a:lstStyle/>
          <a:p>
            <a:fld id="{C3558104-51C6-C44C-9211-BF7C16F4A77B}" type="slidenum">
              <a:rPr lang="en-US" smtClean="0"/>
              <a:t>14</a:t>
            </a:fld>
            <a:endParaRPr lang="en-US" dirty="0"/>
          </a:p>
        </p:txBody>
      </p:sp>
      <p:sp>
        <p:nvSpPr>
          <p:cNvPr id="8" name="Content Placeholder 3"/>
          <p:cNvSpPr>
            <a:spLocks noGrp="1"/>
          </p:cNvSpPr>
          <p:nvPr>
            <p:ph sz="half" idx="1"/>
          </p:nvPr>
        </p:nvSpPr>
        <p:spPr>
          <a:xfrm>
            <a:off x="628650" y="2486123"/>
            <a:ext cx="8100823" cy="2470497"/>
          </a:xfrm>
          <a:solidFill>
            <a:schemeClr val="bg1">
              <a:lumMod val="95000"/>
            </a:schemeClr>
          </a:solidFill>
          <a:ln>
            <a:solidFill>
              <a:schemeClr val="tx1">
                <a:lumMod val="65000"/>
                <a:lumOff val="35000"/>
              </a:schemeClr>
            </a:solidFill>
          </a:ln>
        </p:spPr>
        <p:txBody>
          <a:bodyPr>
            <a:noAutofit/>
          </a:bodyPr>
          <a:lstStyle/>
          <a:p>
            <a:pPr marL="0" indent="0">
              <a:lnSpc>
                <a:spcPct val="130000"/>
              </a:lnSpc>
              <a:buNone/>
            </a:pPr>
            <a:r>
              <a:rPr lang="en-US" sz="1400" dirty="0">
                <a:latin typeface="Consolas" panose="020B0609020204030204" pitchFamily="49" charset="0"/>
              </a:rPr>
              <a:t>$ </a:t>
            </a:r>
            <a:r>
              <a:rPr lang="en-US" sz="1400" dirty="0">
                <a:latin typeface="Consolas" panose="020B0609020204030204" pitchFamily="49" charset="0"/>
                <a:cs typeface="Courier New" panose="02070309020205020404" pitchFamily="49" charset="0"/>
              </a:rPr>
              <a:t>more </a:t>
            </a:r>
            <a:r>
              <a:rPr lang="en-US" sz="1400" dirty="0" err="1">
                <a:latin typeface="Consolas" panose="020B0609020204030204" pitchFamily="49" charset="0"/>
                <a:cs typeface="Courier New" panose="02070309020205020404" pitchFamily="49" charset="0"/>
              </a:rPr>
              <a:t>seqs.aln</a:t>
            </a:r>
            <a:endParaRPr lang="en-US" sz="1400" b="1" dirty="0">
              <a:solidFill>
                <a:srgbClr val="FF0000"/>
              </a:solidFill>
              <a:latin typeface="Consolas" panose="020B0609020204030204" pitchFamily="49" charset="0"/>
            </a:endParaRPr>
          </a:p>
          <a:p>
            <a:pPr marL="0" indent="0">
              <a:lnSpc>
                <a:spcPct val="130000"/>
              </a:lnSpc>
              <a:buNone/>
            </a:pPr>
            <a:r>
              <a:rPr lang="en-US" sz="1400" dirty="0">
                <a:solidFill>
                  <a:schemeClr val="tx2"/>
                </a:solidFill>
                <a:latin typeface="Consolas" panose="020B0609020204030204" pitchFamily="49" charset="0"/>
              </a:rPr>
              <a:t># You should see the following on your screen.</a:t>
            </a:r>
          </a:p>
          <a:p>
            <a:pPr marL="0" indent="0">
              <a:lnSpc>
                <a:spcPct val="130000"/>
              </a:lnSpc>
              <a:buNone/>
            </a:pPr>
            <a:r>
              <a:rPr lang="en-US" sz="1400" dirty="0">
                <a:solidFill>
                  <a:schemeClr val="tx2"/>
                </a:solidFill>
                <a:latin typeface="Consolas" panose="020B0609020204030204" pitchFamily="49" charset="0"/>
              </a:rPr>
              <a:t>CLUSTAL 2.1 multiple sequence alignment</a:t>
            </a:r>
          </a:p>
          <a:p>
            <a:pPr marL="0" indent="0">
              <a:lnSpc>
                <a:spcPct val="130000"/>
              </a:lnSpc>
              <a:buNone/>
            </a:pPr>
            <a:r>
              <a:rPr lang="en-US" sz="1400" dirty="0">
                <a:solidFill>
                  <a:schemeClr val="tx2"/>
                </a:solidFill>
                <a:latin typeface="Consolas" panose="020B0609020204030204" pitchFamily="49" charset="0"/>
              </a:rPr>
              <a:t>seq1            GATCGAGCGA-TCGTGCAGCGCAGAATGCGCGCTAG</a:t>
            </a:r>
          </a:p>
          <a:p>
            <a:pPr marL="0" indent="0">
              <a:lnSpc>
                <a:spcPct val="130000"/>
              </a:lnSpc>
              <a:buNone/>
            </a:pPr>
            <a:r>
              <a:rPr lang="en-US" sz="1400" dirty="0">
                <a:solidFill>
                  <a:schemeClr val="tx2"/>
                </a:solidFill>
                <a:latin typeface="Consolas" panose="020B0609020204030204" pitchFamily="49" charset="0"/>
              </a:rPr>
              <a:t>seq2            GGTAGGGTAAATTGCCTACCGTCGATCGAGTA----</a:t>
            </a:r>
          </a:p>
          <a:p>
            <a:pPr marL="0" indent="0">
              <a:lnSpc>
                <a:spcPct val="130000"/>
              </a:lnSpc>
              <a:buNone/>
            </a:pPr>
            <a:r>
              <a:rPr lang="en-US" sz="1400" dirty="0">
                <a:solidFill>
                  <a:schemeClr val="tx2"/>
                </a:solidFill>
                <a:latin typeface="Consolas" panose="020B0609020204030204" pitchFamily="49" charset="0"/>
              </a:rPr>
              <a:t>                * * * *  * * *   * **  **  * * </a:t>
            </a:r>
          </a:p>
          <a:p>
            <a:pPr marL="0" indent="0">
              <a:lnSpc>
                <a:spcPct val="130000"/>
              </a:lnSpc>
              <a:buNone/>
            </a:pPr>
            <a:endParaRPr lang="en-US" sz="1400" dirty="0">
              <a:latin typeface="Consolas" panose="020B0609020204030204" pitchFamily="49" charset="0"/>
            </a:endParaRPr>
          </a:p>
          <a:p>
            <a:endParaRPr lang="en-US" sz="1400" dirty="0"/>
          </a:p>
        </p:txBody>
      </p:sp>
      <p:sp>
        <p:nvSpPr>
          <p:cNvPr id="6" name="TextBox 5"/>
          <p:cNvSpPr txBox="1"/>
          <p:nvPr/>
        </p:nvSpPr>
        <p:spPr>
          <a:xfrm>
            <a:off x="650976" y="1713719"/>
            <a:ext cx="7864374" cy="400110"/>
          </a:xfrm>
          <a:prstGeom prst="rect">
            <a:avLst/>
          </a:prstGeom>
          <a:noFill/>
        </p:spPr>
        <p:txBody>
          <a:bodyPr wrap="square" rtlCol="0">
            <a:spAutoFit/>
          </a:bodyPr>
          <a:lstStyle/>
          <a:p>
            <a:pPr>
              <a:lnSpc>
                <a:spcPct val="130000"/>
              </a:lnSpc>
            </a:pPr>
            <a:r>
              <a:rPr lang="en-US" sz="1600" dirty="0"/>
              <a:t>The alignment result is in </a:t>
            </a:r>
            <a:r>
              <a:rPr lang="en-US" sz="1600" dirty="0" err="1">
                <a:latin typeface="Consolas"/>
                <a:cs typeface="Consolas"/>
              </a:rPr>
              <a:t>seqs.aln</a:t>
            </a:r>
            <a:r>
              <a:rPr lang="en-US" sz="1600" dirty="0"/>
              <a:t>. Use </a:t>
            </a:r>
            <a:r>
              <a:rPr lang="en-US" sz="1600" b="1" dirty="0"/>
              <a:t>more</a:t>
            </a:r>
            <a:r>
              <a:rPr lang="en-US" sz="1600" dirty="0"/>
              <a:t> command to see the result.</a:t>
            </a:r>
            <a:endParaRPr lang="en-US" sz="1200" dirty="0">
              <a:solidFill>
                <a:srgbClr val="000000"/>
              </a:solidFill>
              <a:latin typeface="Consolas" panose="020B0609020204030204" pitchFamily="49" charset="0"/>
            </a:endParaRPr>
          </a:p>
        </p:txBody>
      </p:sp>
    </p:spTree>
    <p:extLst>
      <p:ext uri="{BB962C8B-B14F-4D97-AF65-F5344CB8AC3E}">
        <p14:creationId xmlns:p14="http://schemas.microsoft.com/office/powerpoint/2010/main" val="1138501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08382B-8751-6643-BB19-103DDE249B05}"/>
              </a:ext>
            </a:extLst>
          </p:cNvPr>
          <p:cNvSpPr>
            <a:spLocks noGrp="1"/>
          </p:cNvSpPr>
          <p:nvPr>
            <p:ph idx="1"/>
          </p:nvPr>
        </p:nvSpPr>
        <p:spPr>
          <a:xfrm>
            <a:off x="628650" y="3331029"/>
            <a:ext cx="7886700" cy="2845934"/>
          </a:xfrm>
        </p:spPr>
        <p:txBody>
          <a:bodyPr/>
          <a:lstStyle/>
          <a:p>
            <a:pPr marL="0" indent="0">
              <a:buNone/>
            </a:pPr>
            <a:r>
              <a:rPr lang="en-US" dirty="0"/>
              <a:t>Exit putty by either closing the window or typing ‘exit’ in the command prompt.</a:t>
            </a:r>
          </a:p>
        </p:txBody>
      </p:sp>
      <p:sp>
        <p:nvSpPr>
          <p:cNvPr id="4" name="Footer Placeholder 3">
            <a:extLst>
              <a:ext uri="{FF2B5EF4-FFF2-40B4-BE49-F238E27FC236}">
                <a16:creationId xmlns:a16="http://schemas.microsoft.com/office/drawing/2014/main" id="{327D799B-A46D-3648-8295-1AC763533CAC}"/>
              </a:ext>
            </a:extLst>
          </p:cNvPr>
          <p:cNvSpPr>
            <a:spLocks noGrp="1"/>
          </p:cNvSpPr>
          <p:nvPr>
            <p:ph type="ftr" sz="quarter" idx="11"/>
          </p:nvPr>
        </p:nvSpPr>
        <p:spPr/>
        <p:txBody>
          <a:bodyPr/>
          <a:lstStyle/>
          <a:p>
            <a:r>
              <a:rPr lang="de-DE"/>
              <a:t>Linux+Genome Assembly | Shounak Bhogale | 2019</a:t>
            </a:r>
            <a:endParaRPr lang="en-US" dirty="0"/>
          </a:p>
        </p:txBody>
      </p:sp>
      <p:sp>
        <p:nvSpPr>
          <p:cNvPr id="5" name="Slide Number Placeholder 4">
            <a:extLst>
              <a:ext uri="{FF2B5EF4-FFF2-40B4-BE49-F238E27FC236}">
                <a16:creationId xmlns:a16="http://schemas.microsoft.com/office/drawing/2014/main" id="{117AFB3B-AD1B-3C44-9F41-6983323A4FE0}"/>
              </a:ext>
            </a:extLst>
          </p:cNvPr>
          <p:cNvSpPr>
            <a:spLocks noGrp="1"/>
          </p:cNvSpPr>
          <p:nvPr>
            <p:ph type="sldNum" sz="quarter" idx="12"/>
          </p:nvPr>
        </p:nvSpPr>
        <p:spPr/>
        <p:txBody>
          <a:bodyPr/>
          <a:lstStyle/>
          <a:p>
            <a:fld id="{C3558104-51C6-C44C-9211-BF7C16F4A77B}" type="slidenum">
              <a:rPr lang="en-US" smtClean="0"/>
              <a:t>15</a:t>
            </a:fld>
            <a:endParaRPr lang="en-US" dirty="0"/>
          </a:p>
        </p:txBody>
      </p:sp>
    </p:spTree>
    <p:extLst>
      <p:ext uri="{BB962C8B-B14F-4D97-AF65-F5344CB8AC3E}">
        <p14:creationId xmlns:p14="http://schemas.microsoft.com/office/powerpoint/2010/main" val="17490429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solidFill>
                  <a:schemeClr val="accent2"/>
                </a:solidFill>
              </a:rPr>
              <a:t>Bacterial Genome Assembly</a:t>
            </a:r>
          </a:p>
        </p:txBody>
      </p:sp>
      <p:sp>
        <p:nvSpPr>
          <p:cNvPr id="5" name="Subtitle 4"/>
          <p:cNvSpPr>
            <a:spLocks noGrp="1"/>
          </p:cNvSpPr>
          <p:nvPr>
            <p:ph type="subTitle" idx="1"/>
          </p:nvPr>
        </p:nvSpPr>
        <p:spPr/>
        <p:txBody>
          <a:bodyPr>
            <a:normAutofit/>
          </a:bodyPr>
          <a:lstStyle/>
          <a:p>
            <a:endParaRPr lang="en-US" dirty="0"/>
          </a:p>
          <a:p>
            <a:r>
              <a:rPr lang="en-US" dirty="0"/>
              <a:t>Chris Fields</a:t>
            </a:r>
          </a:p>
          <a:p>
            <a:endParaRPr lang="en-US" dirty="0"/>
          </a:p>
        </p:txBody>
      </p:sp>
      <p:sp>
        <p:nvSpPr>
          <p:cNvPr id="7" name="Footer Placeholder 6"/>
          <p:cNvSpPr>
            <a:spLocks noGrp="1"/>
          </p:cNvSpPr>
          <p:nvPr>
            <p:ph type="ftr" sz="quarter" idx="11"/>
          </p:nvPr>
        </p:nvSpPr>
        <p:spPr/>
        <p:txBody>
          <a:bodyPr/>
          <a:lstStyle/>
          <a:p>
            <a:r>
              <a:rPr lang="en-US"/>
              <a:t>Linux+Genome Assembly | Shounak Bhogale | 2019</a:t>
            </a:r>
            <a:endParaRPr lang="en-US" dirty="0"/>
          </a:p>
        </p:txBody>
      </p:sp>
      <p:sp>
        <p:nvSpPr>
          <p:cNvPr id="8" name="Slide Number Placeholder 7"/>
          <p:cNvSpPr>
            <a:spLocks noGrp="1"/>
          </p:cNvSpPr>
          <p:nvPr>
            <p:ph type="sldNum" sz="quarter" idx="12"/>
          </p:nvPr>
        </p:nvSpPr>
        <p:spPr/>
        <p:txBody>
          <a:bodyPr/>
          <a:lstStyle/>
          <a:p>
            <a:fld id="{C3558104-51C6-C44C-9211-BF7C16F4A77B}" type="slidenum">
              <a:rPr lang="en-US" smtClean="0"/>
              <a:t>16</a:t>
            </a:fld>
            <a:endParaRPr lang="en-US" dirty="0"/>
          </a:p>
        </p:txBody>
      </p:sp>
      <p:sp>
        <p:nvSpPr>
          <p:cNvPr id="2" name="Rectangle 1"/>
          <p:cNvSpPr/>
          <p:nvPr/>
        </p:nvSpPr>
        <p:spPr>
          <a:xfrm>
            <a:off x="3167256" y="5257800"/>
            <a:ext cx="2809487" cy="369332"/>
          </a:xfrm>
          <a:prstGeom prst="rect">
            <a:avLst/>
          </a:prstGeom>
        </p:spPr>
        <p:txBody>
          <a:bodyPr wrap="none">
            <a:spAutoFit/>
          </a:bodyPr>
          <a:lstStyle/>
          <a:p>
            <a:pPr algn="ctr"/>
            <a:r>
              <a:rPr lang="en-US" dirty="0"/>
              <a:t>PowerPoint by Saba Ghaffari</a:t>
            </a:r>
          </a:p>
        </p:txBody>
      </p:sp>
    </p:spTree>
    <p:extLst>
      <p:ext uri="{BB962C8B-B14F-4D97-AF65-F5344CB8AC3E}">
        <p14:creationId xmlns:p14="http://schemas.microsoft.com/office/powerpoint/2010/main" val="29282663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628650" y="1825624"/>
            <a:ext cx="7886700" cy="4940935"/>
          </a:xfrm>
        </p:spPr>
        <p:txBody>
          <a:bodyPr>
            <a:normAutofit/>
          </a:bodyPr>
          <a:lstStyle/>
          <a:p>
            <a:pPr marL="0" indent="0">
              <a:lnSpc>
                <a:spcPct val="150000"/>
              </a:lnSpc>
              <a:buNone/>
            </a:pPr>
            <a:r>
              <a:rPr lang="en-US" b="1" dirty="0"/>
              <a:t>Exercise	</a:t>
            </a:r>
          </a:p>
          <a:p>
            <a:pPr marL="685800" lvl="1" indent="-342900">
              <a:lnSpc>
                <a:spcPct val="150000"/>
              </a:lnSpc>
              <a:buFont typeface="+mj-lt"/>
              <a:buAutoNum type="arabicPeriod"/>
            </a:pPr>
            <a:r>
              <a:rPr lang="en-US" sz="2100" dirty="0"/>
              <a:t>Perform a bacterial genome assembly using 454 data.</a:t>
            </a:r>
          </a:p>
          <a:p>
            <a:pPr marL="685800" lvl="1" indent="-342900">
              <a:lnSpc>
                <a:spcPct val="150000"/>
              </a:lnSpc>
              <a:buFont typeface="+mj-lt"/>
              <a:buAutoNum type="arabicPeriod"/>
            </a:pPr>
            <a:endParaRPr lang="en-US" sz="2100" dirty="0"/>
          </a:p>
          <a:p>
            <a:pPr marL="685800" lvl="1" indent="-342900">
              <a:lnSpc>
                <a:spcPct val="150000"/>
              </a:lnSpc>
              <a:buFont typeface="+mj-lt"/>
              <a:buAutoNum type="arabicPeriod"/>
            </a:pPr>
            <a:r>
              <a:rPr lang="en-US" sz="2100" dirty="0"/>
              <a:t>Evaluation and comparison of different datasets and parameters.</a:t>
            </a:r>
          </a:p>
          <a:p>
            <a:pPr marL="685800" lvl="1" indent="-342900">
              <a:lnSpc>
                <a:spcPct val="150000"/>
              </a:lnSpc>
              <a:buFont typeface="+mj-lt"/>
              <a:buAutoNum type="arabicPeriod"/>
            </a:pPr>
            <a:endParaRPr lang="en-US" sz="2100" dirty="0"/>
          </a:p>
          <a:p>
            <a:pPr marL="685800" lvl="1" indent="-342900">
              <a:lnSpc>
                <a:spcPct val="150000"/>
              </a:lnSpc>
              <a:buFont typeface="+mj-lt"/>
              <a:buAutoNum type="arabicPeriod"/>
            </a:pPr>
            <a:r>
              <a:rPr lang="en-US" sz="2100" dirty="0"/>
              <a:t>View the best assembly in </a:t>
            </a:r>
            <a:r>
              <a:rPr lang="en-US" sz="2100" dirty="0" err="1"/>
              <a:t>EagleView</a:t>
            </a:r>
            <a:r>
              <a:rPr lang="en-US" sz="2100" dirty="0"/>
              <a:t> .</a:t>
            </a:r>
          </a:p>
          <a:p>
            <a:pPr marL="0" indent="0">
              <a:lnSpc>
                <a:spcPct val="150000"/>
              </a:lnSpc>
              <a:buNone/>
            </a:pPr>
            <a:r>
              <a:rPr lang="en-US" dirty="0"/>
              <a:t>.</a:t>
            </a:r>
          </a:p>
          <a:p>
            <a:endParaRPr lang="en-US" dirty="0"/>
          </a:p>
        </p:txBody>
      </p:sp>
      <p:sp>
        <p:nvSpPr>
          <p:cNvPr id="4" name="Footer Placeholder 3"/>
          <p:cNvSpPr>
            <a:spLocks noGrp="1"/>
          </p:cNvSpPr>
          <p:nvPr>
            <p:ph type="ftr" sz="quarter" idx="11"/>
          </p:nvPr>
        </p:nvSpPr>
        <p:spPr/>
        <p:txBody>
          <a:bodyPr/>
          <a:lstStyle/>
          <a:p>
            <a:r>
              <a:rPr lang="en-US"/>
              <a:t>Linux+Genome Assembly | Shounak Bhogale | 2019</a:t>
            </a:r>
            <a:endParaRPr lang="en-US" dirty="0"/>
          </a:p>
        </p:txBody>
      </p:sp>
      <p:sp>
        <p:nvSpPr>
          <p:cNvPr id="5" name="Slide Number Placeholder 4"/>
          <p:cNvSpPr>
            <a:spLocks noGrp="1"/>
          </p:cNvSpPr>
          <p:nvPr>
            <p:ph type="sldNum" sz="quarter" idx="12"/>
          </p:nvPr>
        </p:nvSpPr>
        <p:spPr/>
        <p:txBody>
          <a:bodyPr/>
          <a:lstStyle/>
          <a:p>
            <a:fld id="{C3558104-51C6-C44C-9211-BF7C16F4A77B}" type="slidenum">
              <a:rPr lang="en-US" smtClean="0"/>
              <a:t>17</a:t>
            </a:fld>
            <a:endParaRPr lang="en-US" dirty="0"/>
          </a:p>
        </p:txBody>
      </p:sp>
    </p:spTree>
    <p:extLst>
      <p:ext uri="{BB962C8B-B14F-4D97-AF65-F5344CB8AC3E}">
        <p14:creationId xmlns:p14="http://schemas.microsoft.com/office/powerpoint/2010/main" val="13205711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Premise</a:t>
            </a:r>
          </a:p>
        </p:txBody>
      </p:sp>
      <p:sp>
        <p:nvSpPr>
          <p:cNvPr id="3" name="Content Placeholder 2"/>
          <p:cNvSpPr>
            <a:spLocks noGrp="1"/>
          </p:cNvSpPr>
          <p:nvPr>
            <p:ph idx="1"/>
          </p:nvPr>
        </p:nvSpPr>
        <p:spPr/>
        <p:txBody>
          <a:bodyPr>
            <a:normAutofit/>
          </a:bodyPr>
          <a:lstStyle/>
          <a:p>
            <a:pPr marL="685800" lvl="1" indent="-342900">
              <a:lnSpc>
                <a:spcPct val="150000"/>
              </a:lnSpc>
              <a:buFont typeface="+mj-lt"/>
              <a:buAutoNum type="arabicPeriod"/>
            </a:pPr>
            <a:r>
              <a:rPr lang="en-US" sz="2000" dirty="0">
                <a:solidFill>
                  <a:srgbClr val="000000"/>
                </a:solidFill>
              </a:rPr>
              <a:t>We have sequenced the genomic DNA of a bacterial species that we are very interested in. Using other methods, we have determined that it’s genome size is approximately 1 - 1.1 Mb</a:t>
            </a:r>
          </a:p>
          <a:p>
            <a:pPr marL="685800" lvl="1" indent="-342900">
              <a:lnSpc>
                <a:spcPct val="150000"/>
              </a:lnSpc>
              <a:buFont typeface="+mj-lt"/>
              <a:buAutoNum type="arabicPeriod"/>
            </a:pPr>
            <a:endParaRPr lang="en-US" sz="2000" dirty="0">
              <a:solidFill>
                <a:srgbClr val="000000"/>
              </a:solidFill>
            </a:endParaRPr>
          </a:p>
          <a:p>
            <a:pPr marL="685800" lvl="1" indent="-342900">
              <a:lnSpc>
                <a:spcPct val="150000"/>
              </a:lnSpc>
              <a:buFont typeface="+mj-lt"/>
              <a:buAutoNum type="arabicPeriod"/>
            </a:pPr>
            <a:r>
              <a:rPr lang="en-US" sz="2000" dirty="0">
                <a:solidFill>
                  <a:srgbClr val="000000"/>
                </a:solidFill>
              </a:rPr>
              <a:t>We chose to use Roche’s 454 technology for performing this analysis because our genome of interest is relatively small and 454 gives us relatively long reads.</a:t>
            </a:r>
          </a:p>
          <a:p>
            <a:pPr marL="685800" lvl="1" indent="-342900">
              <a:lnSpc>
                <a:spcPct val="150000"/>
              </a:lnSpc>
              <a:buFont typeface="+mj-lt"/>
              <a:buAutoNum type="arabicPeriod"/>
            </a:pPr>
            <a:endParaRPr lang="en-US" sz="2000" dirty="0">
              <a:solidFill>
                <a:srgbClr val="000000"/>
              </a:solidFill>
            </a:endParaRPr>
          </a:p>
          <a:p>
            <a:pPr marL="0" indent="0">
              <a:buNone/>
            </a:pPr>
            <a:endParaRPr lang="en-US" sz="2000" dirty="0"/>
          </a:p>
        </p:txBody>
      </p:sp>
      <p:sp>
        <p:nvSpPr>
          <p:cNvPr id="5" name="Footer Placeholder 4"/>
          <p:cNvSpPr>
            <a:spLocks noGrp="1"/>
          </p:cNvSpPr>
          <p:nvPr>
            <p:ph type="ftr" sz="quarter" idx="11"/>
          </p:nvPr>
        </p:nvSpPr>
        <p:spPr/>
        <p:txBody>
          <a:bodyPr/>
          <a:lstStyle/>
          <a:p>
            <a:r>
              <a:rPr lang="en-US"/>
              <a:t>Linux+Genome Assembly | Shounak Bhogale | 2019</a:t>
            </a:r>
            <a:endParaRPr lang="en-US" dirty="0"/>
          </a:p>
        </p:txBody>
      </p:sp>
      <p:sp>
        <p:nvSpPr>
          <p:cNvPr id="8" name="Slide Number Placeholder 7"/>
          <p:cNvSpPr>
            <a:spLocks noGrp="1"/>
          </p:cNvSpPr>
          <p:nvPr>
            <p:ph type="sldNum" sz="quarter" idx="12"/>
          </p:nvPr>
        </p:nvSpPr>
        <p:spPr/>
        <p:txBody>
          <a:bodyPr/>
          <a:lstStyle/>
          <a:p>
            <a:fld id="{C3558104-51C6-C44C-9211-BF7C16F4A77B}" type="slidenum">
              <a:rPr lang="en-US" smtClean="0"/>
              <a:t>18</a:t>
            </a:fld>
            <a:endParaRPr lang="en-US" dirty="0"/>
          </a:p>
        </p:txBody>
      </p:sp>
    </p:spTree>
    <p:extLst>
      <p:ext uri="{BB962C8B-B14F-4D97-AF65-F5344CB8AC3E}">
        <p14:creationId xmlns:p14="http://schemas.microsoft.com/office/powerpoint/2010/main" val="2036229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722375" y="1426463"/>
          <a:ext cx="7680960" cy="1732524"/>
        </p:xfrm>
        <a:graphic>
          <a:graphicData uri="http://schemas.openxmlformats.org/drawingml/2006/table">
            <a:tbl>
              <a:tblPr firstRow="1" bandRow="1">
                <a:tableStyleId>{7E9639D4-E3E2-4D34-9284-5A2195B3D0D7}</a:tableStyleId>
              </a:tblPr>
              <a:tblGrid>
                <a:gridCol w="1295397">
                  <a:extLst>
                    <a:ext uri="{9D8B030D-6E8A-4147-A177-3AD203B41FA5}">
                      <a16:colId xmlns:a16="http://schemas.microsoft.com/office/drawing/2014/main" val="20000"/>
                    </a:ext>
                  </a:extLst>
                </a:gridCol>
                <a:gridCol w="1776987">
                  <a:extLst>
                    <a:ext uri="{9D8B030D-6E8A-4147-A177-3AD203B41FA5}">
                      <a16:colId xmlns:a16="http://schemas.microsoft.com/office/drawing/2014/main" val="20001"/>
                    </a:ext>
                  </a:extLst>
                </a:gridCol>
                <a:gridCol w="1536192">
                  <a:extLst>
                    <a:ext uri="{9D8B030D-6E8A-4147-A177-3AD203B41FA5}">
                      <a16:colId xmlns:a16="http://schemas.microsoft.com/office/drawing/2014/main" val="20002"/>
                    </a:ext>
                  </a:extLst>
                </a:gridCol>
                <a:gridCol w="1536192">
                  <a:extLst>
                    <a:ext uri="{9D8B030D-6E8A-4147-A177-3AD203B41FA5}">
                      <a16:colId xmlns:a16="http://schemas.microsoft.com/office/drawing/2014/main" val="20003"/>
                    </a:ext>
                  </a:extLst>
                </a:gridCol>
                <a:gridCol w="1536192">
                  <a:extLst>
                    <a:ext uri="{9D8B030D-6E8A-4147-A177-3AD203B41FA5}">
                      <a16:colId xmlns:a16="http://schemas.microsoft.com/office/drawing/2014/main" val="20004"/>
                    </a:ext>
                  </a:extLst>
                </a:gridCol>
              </a:tblGrid>
              <a:tr h="433131">
                <a:tc>
                  <a:txBody>
                    <a:bodyPr/>
                    <a:lstStyle/>
                    <a:p>
                      <a:pPr algn="ctr"/>
                      <a:r>
                        <a:rPr lang="en-US" sz="2000" b="0" dirty="0"/>
                        <a:t>Dataset</a:t>
                      </a:r>
                      <a:r>
                        <a:rPr lang="en-US" sz="2000" b="0" baseline="0" dirty="0"/>
                        <a:t> #</a:t>
                      </a:r>
                      <a:endParaRPr lang="en-US" sz="2000" b="0" dirty="0"/>
                    </a:p>
                  </a:txBody>
                  <a:tcPr/>
                </a:tc>
                <a:tc>
                  <a:txBody>
                    <a:bodyPr/>
                    <a:lstStyle/>
                    <a:p>
                      <a:pPr algn="ctr"/>
                      <a:r>
                        <a:rPr lang="en-US" sz="2000" b="0" dirty="0"/>
                        <a:t>SFF Name</a:t>
                      </a:r>
                    </a:p>
                  </a:txBody>
                  <a:tcPr/>
                </a:tc>
                <a:tc>
                  <a:txBody>
                    <a:bodyPr/>
                    <a:lstStyle/>
                    <a:p>
                      <a:pPr algn="ctr"/>
                      <a:r>
                        <a:rPr lang="en-US" sz="2000" b="0" dirty="0"/>
                        <a:t>FQ Name</a:t>
                      </a:r>
                    </a:p>
                  </a:txBody>
                  <a:tcPr/>
                </a:tc>
                <a:tc>
                  <a:txBody>
                    <a:bodyPr/>
                    <a:lstStyle/>
                    <a:p>
                      <a:pPr algn="ctr"/>
                      <a:r>
                        <a:rPr lang="en-US" sz="2000" b="0" dirty="0"/>
                        <a:t>Size</a:t>
                      </a:r>
                    </a:p>
                  </a:txBody>
                  <a:tcPr/>
                </a:tc>
                <a:tc>
                  <a:txBody>
                    <a:bodyPr/>
                    <a:lstStyle/>
                    <a:p>
                      <a:pPr algn="ctr"/>
                      <a:r>
                        <a:rPr lang="en-US" sz="2000" b="0" dirty="0"/>
                        <a:t># Reads</a:t>
                      </a:r>
                    </a:p>
                  </a:txBody>
                  <a:tcPr/>
                </a:tc>
                <a:extLst>
                  <a:ext uri="{0D108BD9-81ED-4DB2-BD59-A6C34878D82A}">
                    <a16:rowId xmlns:a16="http://schemas.microsoft.com/office/drawing/2014/main" val="10000"/>
                  </a:ext>
                </a:extLst>
              </a:tr>
              <a:tr h="433131">
                <a:tc>
                  <a:txBody>
                    <a:bodyPr/>
                    <a:lstStyle/>
                    <a:p>
                      <a:pPr algn="ctr"/>
                      <a:r>
                        <a:rPr lang="en-US" sz="2000" dirty="0"/>
                        <a:t>1</a:t>
                      </a:r>
                    </a:p>
                  </a:txBody>
                  <a:tcPr anchor="ctr"/>
                </a:tc>
                <a:tc>
                  <a:txBody>
                    <a:bodyPr/>
                    <a:lstStyle/>
                    <a:p>
                      <a:pPr algn="ctr"/>
                      <a:r>
                        <a:rPr lang="en-US" sz="2000" dirty="0"/>
                        <a:t>dataset1.sff</a:t>
                      </a:r>
                    </a:p>
                  </a:txBody>
                  <a:tcPr anchor="ctr"/>
                </a:tc>
                <a:tc>
                  <a:txBody>
                    <a:bodyPr/>
                    <a:lstStyle/>
                    <a:p>
                      <a:pPr algn="ctr"/>
                      <a:r>
                        <a:rPr lang="en-US" sz="2000" dirty="0"/>
                        <a:t>dataset1.fq</a:t>
                      </a:r>
                    </a:p>
                  </a:txBody>
                  <a:tcPr anchor="ctr"/>
                </a:tc>
                <a:tc>
                  <a:txBody>
                    <a:bodyPr/>
                    <a:lstStyle/>
                    <a:p>
                      <a:pPr algn="ctr"/>
                      <a:r>
                        <a:rPr lang="en-US" sz="2000" dirty="0"/>
                        <a:t>9.2   Mb</a:t>
                      </a:r>
                    </a:p>
                  </a:txBody>
                  <a:tcPr anchor="ctr"/>
                </a:tc>
                <a:tc>
                  <a:txBody>
                    <a:bodyPr/>
                    <a:lstStyle/>
                    <a:p>
                      <a:pPr algn="ctr"/>
                      <a:r>
                        <a:rPr lang="en-US" sz="2000" dirty="0"/>
                        <a:t>16,762</a:t>
                      </a:r>
                    </a:p>
                  </a:txBody>
                  <a:tcPr anchor="ctr"/>
                </a:tc>
                <a:extLst>
                  <a:ext uri="{0D108BD9-81ED-4DB2-BD59-A6C34878D82A}">
                    <a16:rowId xmlns:a16="http://schemas.microsoft.com/office/drawing/2014/main" val="10001"/>
                  </a:ext>
                </a:extLst>
              </a:tr>
              <a:tr h="433131">
                <a:tc>
                  <a:txBody>
                    <a:bodyPr/>
                    <a:lstStyle/>
                    <a:p>
                      <a:pPr algn="ctr"/>
                      <a:r>
                        <a:rPr lang="en-US" sz="2000" dirty="0"/>
                        <a:t>2</a:t>
                      </a:r>
                    </a:p>
                  </a:txBody>
                  <a:tcPr anchor="ctr"/>
                </a:tc>
                <a:tc>
                  <a:txBody>
                    <a:bodyPr/>
                    <a:lstStyle/>
                    <a:p>
                      <a:pPr algn="ctr"/>
                      <a:r>
                        <a:rPr lang="en-US" sz="2000" dirty="0"/>
                        <a:t>dataset2.sff</a:t>
                      </a:r>
                    </a:p>
                  </a:txBody>
                  <a:tcPr anchor="ctr"/>
                </a:tc>
                <a:tc>
                  <a:txBody>
                    <a:bodyPr/>
                    <a:lstStyle/>
                    <a:p>
                      <a:pPr algn="ctr"/>
                      <a:r>
                        <a:rPr lang="en-US" sz="2000" dirty="0"/>
                        <a:t>dataset2.fq</a:t>
                      </a:r>
                    </a:p>
                  </a:txBody>
                  <a:tcPr anchor="ctr"/>
                </a:tc>
                <a:tc>
                  <a:txBody>
                    <a:bodyPr/>
                    <a:lstStyle/>
                    <a:p>
                      <a:pPr algn="ctr"/>
                      <a:r>
                        <a:rPr lang="en-US" sz="2000" dirty="0"/>
                        <a:t>29.2 Mb</a:t>
                      </a:r>
                    </a:p>
                  </a:txBody>
                  <a:tcPr anchor="ctr"/>
                </a:tc>
                <a:tc>
                  <a:txBody>
                    <a:bodyPr/>
                    <a:lstStyle/>
                    <a:p>
                      <a:pPr algn="ctr"/>
                      <a:r>
                        <a:rPr lang="en-US" sz="2000" dirty="0"/>
                        <a:t>53,207</a:t>
                      </a:r>
                    </a:p>
                  </a:txBody>
                  <a:tcPr anchor="ctr"/>
                </a:tc>
                <a:extLst>
                  <a:ext uri="{0D108BD9-81ED-4DB2-BD59-A6C34878D82A}">
                    <a16:rowId xmlns:a16="http://schemas.microsoft.com/office/drawing/2014/main" val="10002"/>
                  </a:ext>
                </a:extLst>
              </a:tr>
              <a:tr h="433131">
                <a:tc>
                  <a:txBody>
                    <a:bodyPr/>
                    <a:lstStyle/>
                    <a:p>
                      <a:pPr algn="ctr"/>
                      <a:r>
                        <a:rPr lang="en-US" sz="2000" dirty="0"/>
                        <a:t>3</a:t>
                      </a:r>
                    </a:p>
                  </a:txBody>
                  <a:tcPr anchor="ctr"/>
                </a:tc>
                <a:tc>
                  <a:txBody>
                    <a:bodyPr/>
                    <a:lstStyle/>
                    <a:p>
                      <a:pPr algn="ctr"/>
                      <a:r>
                        <a:rPr lang="en-US" sz="2000" dirty="0"/>
                        <a:t>dataset3.sff</a:t>
                      </a:r>
                    </a:p>
                  </a:txBody>
                  <a:tcPr anchor="ctr"/>
                </a:tc>
                <a:tc>
                  <a:txBody>
                    <a:bodyPr/>
                    <a:lstStyle/>
                    <a:p>
                      <a:pPr algn="ctr"/>
                      <a:r>
                        <a:rPr lang="en-US" sz="2000" dirty="0"/>
                        <a:t>dataset3.fq</a:t>
                      </a:r>
                    </a:p>
                  </a:txBody>
                  <a:tcPr anchor="ctr"/>
                </a:tc>
                <a:tc>
                  <a:txBody>
                    <a:bodyPr/>
                    <a:lstStyle/>
                    <a:p>
                      <a:pPr algn="ctr"/>
                      <a:r>
                        <a:rPr lang="en-US" sz="2000" dirty="0"/>
                        <a:t>29.9 Mb</a:t>
                      </a:r>
                    </a:p>
                  </a:txBody>
                  <a:tcPr anchor="ctr"/>
                </a:tc>
                <a:tc>
                  <a:txBody>
                    <a:bodyPr/>
                    <a:lstStyle/>
                    <a:p>
                      <a:pPr algn="ctr"/>
                      <a:r>
                        <a:rPr lang="en-US" sz="2000" dirty="0"/>
                        <a:t>55,775</a:t>
                      </a:r>
                    </a:p>
                  </a:txBody>
                  <a:tcPr anchor="ctr"/>
                </a:tc>
                <a:extLst>
                  <a:ext uri="{0D108BD9-81ED-4DB2-BD59-A6C34878D82A}">
                    <a16:rowId xmlns:a16="http://schemas.microsoft.com/office/drawing/2014/main" val="10003"/>
                  </a:ext>
                </a:extLst>
              </a:tr>
            </a:tbl>
          </a:graphicData>
        </a:graphic>
      </p:graphicFrame>
      <p:sp>
        <p:nvSpPr>
          <p:cNvPr id="3" name="Title 2"/>
          <p:cNvSpPr>
            <a:spLocks noGrp="1"/>
          </p:cNvSpPr>
          <p:nvPr>
            <p:ph type="title"/>
          </p:nvPr>
        </p:nvSpPr>
        <p:spPr/>
        <p:txBody>
          <a:bodyPr/>
          <a:lstStyle/>
          <a:p>
            <a:r>
              <a:rPr lang="en-US" dirty="0"/>
              <a:t>Dataset Characteristics</a:t>
            </a:r>
          </a:p>
        </p:txBody>
      </p:sp>
      <p:sp>
        <p:nvSpPr>
          <p:cNvPr id="7" name="Footer Placeholder 6"/>
          <p:cNvSpPr>
            <a:spLocks noGrp="1"/>
          </p:cNvSpPr>
          <p:nvPr>
            <p:ph type="ftr" sz="quarter" idx="11"/>
          </p:nvPr>
        </p:nvSpPr>
        <p:spPr/>
        <p:txBody>
          <a:bodyPr/>
          <a:lstStyle/>
          <a:p>
            <a:r>
              <a:rPr lang="en-US"/>
              <a:t>Linux+Genome Assembly | Shounak Bhogale | 2019</a:t>
            </a:r>
            <a:endParaRPr lang="en-US" dirty="0"/>
          </a:p>
        </p:txBody>
      </p:sp>
      <p:sp>
        <p:nvSpPr>
          <p:cNvPr id="8" name="Slide Number Placeholder 7"/>
          <p:cNvSpPr>
            <a:spLocks noGrp="1"/>
          </p:cNvSpPr>
          <p:nvPr>
            <p:ph type="sldNum" sz="quarter" idx="12"/>
          </p:nvPr>
        </p:nvSpPr>
        <p:spPr/>
        <p:txBody>
          <a:bodyPr/>
          <a:lstStyle/>
          <a:p>
            <a:fld id="{C3558104-51C6-C44C-9211-BF7C16F4A77B}" type="slidenum">
              <a:rPr lang="en-US" smtClean="0"/>
              <a:t>19</a:t>
            </a:fld>
            <a:endParaRPr lang="en-US" dirty="0"/>
          </a:p>
        </p:txBody>
      </p:sp>
      <p:sp>
        <p:nvSpPr>
          <p:cNvPr id="9" name="Rectangle 8"/>
          <p:cNvSpPr/>
          <p:nvPr/>
        </p:nvSpPr>
        <p:spPr>
          <a:xfrm>
            <a:off x="628650" y="3477034"/>
            <a:ext cx="7774686" cy="2769989"/>
          </a:xfrm>
          <a:prstGeom prst="rect">
            <a:avLst/>
          </a:prstGeom>
        </p:spPr>
        <p:txBody>
          <a:bodyPr wrap="square">
            <a:spAutoFit/>
          </a:bodyPr>
          <a:lstStyle/>
          <a:p>
            <a:r>
              <a:rPr lang="en-US" dirty="0"/>
              <a:t>The .sff file and .fq file contain the same data in each case, however the .fq file is human readable and is regular text, whereas the .sff file is a binary format used by the assembler we want to use.</a:t>
            </a:r>
          </a:p>
          <a:p>
            <a:endParaRPr lang="en-US" sz="1600" dirty="0"/>
          </a:p>
          <a:p>
            <a:r>
              <a:rPr lang="en-US" sz="1400" dirty="0"/>
              <a:t>.sff -&gt; “Standard flowgram format (SFF) is a binary file format used to encode results of pyrosequencing from the 454 Life Sciences platform for high-throughput sequencing”. Excerpted from </a:t>
            </a:r>
            <a:r>
              <a:rPr lang="en-US" sz="1400" dirty="0">
                <a:hlinkClick r:id="rId3"/>
              </a:rPr>
              <a:t>http://en.wikipedia.org/wiki/Standard_Flowgram_Format</a:t>
            </a:r>
            <a:r>
              <a:rPr lang="en-US" sz="1400" dirty="0"/>
              <a:t> </a:t>
            </a:r>
          </a:p>
          <a:p>
            <a:endParaRPr lang="en-US" sz="1400" dirty="0"/>
          </a:p>
          <a:p>
            <a:r>
              <a:rPr lang="en-US" sz="1400" dirty="0"/>
              <a:t>.fq -&gt; “FASTQ format is a text-based format for storing both a biological sequence (usually nucleotide sequence) and its corresponding quality scores. Both the sequence letter and quality score are encoded with a single ASCII character for brevity”. Excerpted from </a:t>
            </a:r>
            <a:r>
              <a:rPr lang="en-US" sz="1400" dirty="0">
                <a:hlinkClick r:id="rId4"/>
              </a:rPr>
              <a:t>http://en.wikipedia.org/wiki/Fastq</a:t>
            </a:r>
            <a:r>
              <a:rPr lang="en-US" sz="1400" dirty="0"/>
              <a:t> </a:t>
            </a:r>
          </a:p>
        </p:txBody>
      </p:sp>
    </p:spTree>
    <p:extLst>
      <p:ext uri="{BB962C8B-B14F-4D97-AF65-F5344CB8AC3E}">
        <p14:creationId xmlns:p14="http://schemas.microsoft.com/office/powerpoint/2010/main" val="2622582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1A: Save login credential</a:t>
            </a:r>
          </a:p>
        </p:txBody>
      </p:sp>
      <p:sp>
        <p:nvSpPr>
          <p:cNvPr id="4" name="Footer Placeholder 3"/>
          <p:cNvSpPr>
            <a:spLocks noGrp="1"/>
          </p:cNvSpPr>
          <p:nvPr>
            <p:ph type="ftr" sz="quarter" idx="11"/>
          </p:nvPr>
        </p:nvSpPr>
        <p:spPr/>
        <p:txBody>
          <a:bodyPr/>
          <a:lstStyle/>
          <a:p>
            <a:r>
              <a:rPr lang="de-DE"/>
              <a:t>Linux+Genome Assembly | Shounak Bhogale | 2019</a:t>
            </a:r>
            <a:endParaRPr lang="en-US" dirty="0"/>
          </a:p>
        </p:txBody>
      </p:sp>
      <p:sp>
        <p:nvSpPr>
          <p:cNvPr id="5" name="Slide Number Placeholder 4"/>
          <p:cNvSpPr>
            <a:spLocks noGrp="1"/>
          </p:cNvSpPr>
          <p:nvPr>
            <p:ph type="sldNum" sz="quarter" idx="12"/>
          </p:nvPr>
        </p:nvSpPr>
        <p:spPr/>
        <p:txBody>
          <a:bodyPr/>
          <a:lstStyle/>
          <a:p>
            <a:fld id="{C3558104-51C6-C44C-9211-BF7C16F4A77B}" type="slidenum">
              <a:rPr lang="en-US" smtClean="0"/>
              <a:t>2</a:t>
            </a:fld>
            <a:endParaRPr lang="en-US" dirty="0"/>
          </a:p>
        </p:txBody>
      </p:sp>
      <p:sp>
        <p:nvSpPr>
          <p:cNvPr id="7" name="Content Placeholder 2"/>
          <p:cNvSpPr txBox="1">
            <a:spLocks/>
          </p:cNvSpPr>
          <p:nvPr/>
        </p:nvSpPr>
        <p:spPr>
          <a:xfrm>
            <a:off x="628650" y="1825624"/>
            <a:ext cx="7886700" cy="4448337"/>
          </a:xfrm>
          <a:prstGeom prst="rect">
            <a:avLst/>
          </a:prstGeom>
        </p:spPr>
        <p:txBody>
          <a:bodyPr vert="horz" lIns="91440" tIns="45720" rIns="91440" bIns="45720" rtlCol="0">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US" dirty="0"/>
              <a:t>For viewing and manipulating the files needed for this laboratory exercise, insert your flash drive.</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Denote the path to the flash drive as the following:</a:t>
            </a:r>
          </a:p>
          <a:p>
            <a:pPr marL="0" indent="0">
              <a:buFont typeface="Arial" panose="020B0604020202020204" pitchFamily="34" charset="0"/>
              <a:buNone/>
            </a:pPr>
            <a:endParaRPr lang="en-US" dirty="0"/>
          </a:p>
          <a:p>
            <a:pPr marL="0" indent="0" algn="ctr">
              <a:buFont typeface="Arial" panose="020B0604020202020204" pitchFamily="34" charset="0"/>
              <a:buNone/>
            </a:pPr>
            <a:r>
              <a:rPr lang="en-US" dirty="0">
                <a:latin typeface="Consolas" panose="020B0609020204030204" pitchFamily="49" charset="0"/>
              </a:rPr>
              <a:t>[</a:t>
            </a:r>
            <a:r>
              <a:rPr lang="en-US" dirty="0" err="1">
                <a:latin typeface="Consolas" panose="020B0609020204030204" pitchFamily="49" charset="0"/>
              </a:rPr>
              <a:t>course_directory</a:t>
            </a:r>
            <a:r>
              <a:rPr lang="en-US" dirty="0">
                <a:latin typeface="Consolas" panose="020B0609020204030204" pitchFamily="49" charset="0"/>
              </a:rPr>
              <a:t>]</a:t>
            </a:r>
            <a:endParaRPr lang="en-US" dirty="0"/>
          </a:p>
          <a:p>
            <a:pPr marL="0" indent="0">
              <a:buFont typeface="Arial" panose="020B0604020202020204" pitchFamily="34" charset="0"/>
              <a:buNone/>
            </a:pPr>
            <a:endParaRPr lang="en-US" sz="1800" dirty="0"/>
          </a:p>
          <a:p>
            <a:pPr marL="0" indent="0">
              <a:buFont typeface="Arial" panose="020B0604020202020204" pitchFamily="34" charset="0"/>
              <a:buNone/>
            </a:pPr>
            <a:r>
              <a:rPr lang="en-US" dirty="0">
                <a:latin typeface="+mj-lt"/>
              </a:rPr>
              <a:t>We will use the files found in:</a:t>
            </a:r>
          </a:p>
          <a:p>
            <a:pPr marL="0" indent="0">
              <a:buFont typeface="Arial" panose="020B0604020202020204" pitchFamily="34" charset="0"/>
              <a:buNone/>
            </a:pPr>
            <a:endParaRPr lang="en-US" dirty="0">
              <a:latin typeface="+mj-lt"/>
            </a:endParaRPr>
          </a:p>
          <a:p>
            <a:pPr marL="0" indent="0" algn="ctr">
              <a:buFont typeface="Arial" panose="020B0604020202020204" pitchFamily="34" charset="0"/>
              <a:buNone/>
            </a:pPr>
            <a:r>
              <a:rPr lang="en-US" dirty="0">
                <a:latin typeface="Consolas" panose="020B0609020204030204" pitchFamily="49" charset="0"/>
              </a:rPr>
              <a:t>[</a:t>
            </a:r>
            <a:r>
              <a:rPr lang="en-US" dirty="0" err="1">
                <a:latin typeface="Consolas" panose="020B0609020204030204" pitchFamily="49" charset="0"/>
              </a:rPr>
              <a:t>course_directory</a:t>
            </a:r>
            <a:r>
              <a:rPr lang="en-US" dirty="0">
                <a:latin typeface="Consolas" panose="020B0609020204030204" pitchFamily="49" charset="0"/>
              </a:rPr>
              <a:t>]/</a:t>
            </a:r>
            <a:r>
              <a:rPr lang="en-US" dirty="0" err="1">
                <a:latin typeface="Consolas" panose="020B0609020204030204" pitchFamily="49" charset="0"/>
              </a:rPr>
              <a:t>password.txt</a:t>
            </a:r>
            <a:endParaRPr lang="en-US" dirty="0">
              <a:latin typeface="Consolas" panose="020B0609020204030204" pitchFamily="49" charset="0"/>
            </a:endParaRPr>
          </a:p>
          <a:p>
            <a:pPr marL="0" indent="0">
              <a:buFont typeface="Arial" panose="020B0604020202020204" pitchFamily="34" charset="0"/>
              <a:buNone/>
            </a:pPr>
            <a:endParaRPr lang="en-US" dirty="0">
              <a:latin typeface="Consolas" panose="020B0609020204030204" pitchFamily="49" charset="0"/>
            </a:endParaRPr>
          </a:p>
          <a:p>
            <a:pPr marL="0" indent="0">
              <a:buNone/>
            </a:pPr>
            <a:r>
              <a:rPr lang="en-US" dirty="0">
                <a:latin typeface="+mj-lt"/>
              </a:rPr>
              <a:t>Enter login credentials assigned to you, and save the file. We will use this account to login for lab sessions this week. </a:t>
            </a:r>
          </a:p>
        </p:txBody>
      </p:sp>
    </p:spTree>
    <p:extLst>
      <p:ext uri="{BB962C8B-B14F-4D97-AF65-F5344CB8AC3E}">
        <p14:creationId xmlns:p14="http://schemas.microsoft.com/office/powerpoint/2010/main" val="7520576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Step 0A: Accessing the IGB </a:t>
            </a:r>
            <a:r>
              <a:rPr lang="en-US" dirty="0" err="1"/>
              <a:t>Biocluster</a:t>
            </a:r>
            <a:endParaRPr lang="en-US" dirty="0"/>
          </a:p>
        </p:txBody>
      </p:sp>
      <p:sp>
        <p:nvSpPr>
          <p:cNvPr id="7" name="Content Placeholder 6"/>
          <p:cNvSpPr>
            <a:spLocks noGrp="1"/>
          </p:cNvSpPr>
          <p:nvPr>
            <p:ph idx="1"/>
          </p:nvPr>
        </p:nvSpPr>
        <p:spPr>
          <a:xfrm>
            <a:off x="628650" y="1610856"/>
            <a:ext cx="3409196" cy="3782921"/>
          </a:xfrm>
        </p:spPr>
        <p:txBody>
          <a:bodyPr>
            <a:normAutofit fontScale="92500" lnSpcReduction="20000"/>
          </a:bodyPr>
          <a:lstStyle/>
          <a:p>
            <a:pPr marL="0" indent="0">
              <a:buNone/>
            </a:pPr>
            <a:r>
              <a:rPr lang="en-US" dirty="0"/>
              <a:t>Open </a:t>
            </a:r>
            <a:r>
              <a:rPr lang="en-US" b="1" dirty="0">
                <a:solidFill>
                  <a:srgbClr val="FF0000"/>
                </a:solidFill>
              </a:rPr>
              <a:t>Putty.exe</a:t>
            </a:r>
          </a:p>
          <a:p>
            <a:pPr marL="0" indent="0">
              <a:buNone/>
            </a:pPr>
            <a:endParaRPr lang="en-US" dirty="0"/>
          </a:p>
          <a:p>
            <a:pPr marL="0" indent="0">
              <a:buNone/>
            </a:pPr>
            <a:r>
              <a:rPr lang="en-US" dirty="0"/>
              <a:t>In the </a:t>
            </a:r>
            <a:r>
              <a:rPr lang="en-US" b="1" dirty="0"/>
              <a:t>hostname</a:t>
            </a:r>
            <a:r>
              <a:rPr lang="en-US" dirty="0"/>
              <a:t> textbox type:</a:t>
            </a:r>
          </a:p>
          <a:p>
            <a:pPr marL="0" indent="0">
              <a:buNone/>
            </a:pPr>
            <a:endParaRPr lang="en-US" dirty="0"/>
          </a:p>
          <a:p>
            <a:pPr marL="0" indent="0" algn="ctr">
              <a:buNone/>
            </a:pPr>
            <a:r>
              <a:rPr lang="pl-PL" sz="1600" dirty="0" err="1">
                <a:latin typeface="Consolas" panose="020B0609020204030204" pitchFamily="49" charset="0"/>
              </a:rPr>
              <a:t>biologin.igb.illinois.edu</a:t>
            </a:r>
            <a:endParaRPr lang="en-US" sz="1600" dirty="0">
              <a:latin typeface="Consolas" panose="020B0609020204030204" pitchFamily="49" charset="0"/>
            </a:endParaRPr>
          </a:p>
          <a:p>
            <a:pPr marL="0" indent="0">
              <a:buNone/>
            </a:pPr>
            <a:endParaRPr lang="en-US" dirty="0"/>
          </a:p>
          <a:p>
            <a:pPr marL="0" indent="0">
              <a:buNone/>
            </a:pPr>
            <a:r>
              <a:rPr lang="en-US" dirty="0"/>
              <a:t>Click </a:t>
            </a:r>
            <a:r>
              <a:rPr lang="en-US" b="1" dirty="0"/>
              <a:t>Open</a:t>
            </a:r>
          </a:p>
          <a:p>
            <a:pPr marL="0" indent="0">
              <a:buNone/>
            </a:pPr>
            <a:endParaRPr lang="en-US" dirty="0"/>
          </a:p>
          <a:p>
            <a:pPr marL="0" indent="0">
              <a:buNone/>
            </a:pPr>
            <a:r>
              <a:rPr lang="en-US" dirty="0"/>
              <a:t>If popup appears, Click </a:t>
            </a:r>
            <a:r>
              <a:rPr lang="en-US" b="1" dirty="0"/>
              <a:t>Yes</a:t>
            </a:r>
          </a:p>
          <a:p>
            <a:pPr marL="0" indent="0">
              <a:buNone/>
            </a:pPr>
            <a:endParaRPr lang="en-US" b="1" dirty="0"/>
          </a:p>
          <a:p>
            <a:pPr marL="0" indent="0">
              <a:buNone/>
            </a:pPr>
            <a:r>
              <a:rPr lang="en-US" dirty="0"/>
              <a:t>Enter login credentials assigned to you; example, user </a:t>
            </a:r>
            <a:r>
              <a:rPr lang="en-US" b="1" dirty="0"/>
              <a:t>class00</a:t>
            </a:r>
            <a:r>
              <a:rPr lang="en-US" dirty="0"/>
              <a:t>.</a:t>
            </a:r>
          </a:p>
          <a:p>
            <a:pPr marL="0" indent="0">
              <a:buNone/>
            </a:pPr>
            <a:endParaRPr lang="en-US" b="1" dirty="0"/>
          </a:p>
          <a:p>
            <a:pPr marL="0" indent="0">
              <a:buNone/>
            </a:pPr>
            <a:endParaRPr lang="en-US" dirty="0"/>
          </a:p>
          <a:p>
            <a:pPr marL="0" indent="0">
              <a:buNone/>
            </a:pP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t>Linux+Genome Assembly | Shounak Bhogale | 2019</a:t>
            </a:r>
            <a:endParaRPr lang="en-US" dirty="0"/>
          </a:p>
        </p:txBody>
      </p:sp>
      <p:sp>
        <p:nvSpPr>
          <p:cNvPr id="5" name="Slide Number Placeholder 4"/>
          <p:cNvSpPr>
            <a:spLocks noGrp="1"/>
          </p:cNvSpPr>
          <p:nvPr>
            <p:ph type="sldNum" sz="quarter" idx="12"/>
          </p:nvPr>
        </p:nvSpPr>
        <p:spPr/>
        <p:txBody>
          <a:bodyPr/>
          <a:lstStyle/>
          <a:p>
            <a:fld id="{C3558104-51C6-C44C-9211-BF7C16F4A77B}" type="slidenum">
              <a:rPr lang="en-US" smtClean="0"/>
              <a:t>20</a:t>
            </a:fld>
            <a:endParaRPr lang="en-US" dirty="0"/>
          </a:p>
        </p:txBody>
      </p:sp>
      <p:cxnSp>
        <p:nvCxnSpPr>
          <p:cNvPr id="11" name="Straight Arrow Connector 10"/>
          <p:cNvCxnSpPr/>
          <p:nvPr/>
        </p:nvCxnSpPr>
        <p:spPr>
          <a:xfrm>
            <a:off x="3943540" y="4859128"/>
            <a:ext cx="628460" cy="0"/>
          </a:xfrm>
          <a:prstGeom prst="straightConnector1">
            <a:avLst/>
          </a:prstGeom>
          <a:ln w="38100">
            <a:solidFill>
              <a:schemeClr val="accent2"/>
            </a:solidFill>
            <a:prstDash val="dashDot"/>
            <a:tailEnd type="triangle"/>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3636835" y="5718635"/>
            <a:ext cx="3051347" cy="369332"/>
          </a:xfrm>
          <a:prstGeom prst="rect">
            <a:avLst/>
          </a:prstGeom>
          <a:noFill/>
        </p:spPr>
        <p:txBody>
          <a:bodyPr wrap="square" rtlCol="0">
            <a:spAutoFit/>
          </a:bodyPr>
          <a:lstStyle/>
          <a:p>
            <a:r>
              <a:rPr lang="en-US" b="1" dirty="0">
                <a:solidFill>
                  <a:schemeClr val="accent2"/>
                </a:solidFill>
              </a:rPr>
              <a:t>Now you are all set!</a:t>
            </a:r>
          </a:p>
        </p:txBody>
      </p:sp>
      <p:pic>
        <p:nvPicPr>
          <p:cNvPr id="10" name="Picture 9"/>
          <p:cNvPicPr>
            <a:picLocks noChangeAspect="1"/>
          </p:cNvPicPr>
          <p:nvPr/>
        </p:nvPicPr>
        <p:blipFill>
          <a:blip r:embed="rId2"/>
          <a:stretch>
            <a:fillRect/>
          </a:stretch>
        </p:blipFill>
        <p:spPr>
          <a:xfrm>
            <a:off x="4802014" y="1555105"/>
            <a:ext cx="3343370" cy="2815470"/>
          </a:xfrm>
          <a:prstGeom prst="rect">
            <a:avLst/>
          </a:prstGeom>
          <a:ln>
            <a:solidFill>
              <a:schemeClr val="tx1"/>
            </a:solidFill>
          </a:ln>
          <a:effectLst>
            <a:outerShdw blurRad="50800" dist="38100" dir="2700000" algn="tl" rotWithShape="0">
              <a:prstClr val="black">
                <a:alpha val="40000"/>
              </a:prstClr>
            </a:outerShdw>
          </a:effectLst>
        </p:spPr>
      </p:pic>
      <p:pic>
        <p:nvPicPr>
          <p:cNvPr id="2" name="Picture 1"/>
          <p:cNvPicPr>
            <a:picLocks noChangeAspect="1"/>
          </p:cNvPicPr>
          <p:nvPr/>
        </p:nvPicPr>
        <p:blipFill rotWithShape="1">
          <a:blip r:embed="rId3"/>
          <a:srcRect t="8632" r="9553"/>
          <a:stretch/>
        </p:blipFill>
        <p:spPr>
          <a:xfrm>
            <a:off x="4802014" y="4713901"/>
            <a:ext cx="3807832" cy="330703"/>
          </a:xfrm>
          <a:prstGeom prst="rect">
            <a:avLst/>
          </a:prstGeom>
          <a:ln>
            <a:solidFill>
              <a:schemeClr val="tx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5914262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0C: Lab Setup</a:t>
            </a:r>
          </a:p>
        </p:txBody>
      </p:sp>
      <p:sp>
        <p:nvSpPr>
          <p:cNvPr id="3" name="Content Placeholder 2"/>
          <p:cNvSpPr>
            <a:spLocks noGrp="1"/>
          </p:cNvSpPr>
          <p:nvPr>
            <p:ph idx="1"/>
          </p:nvPr>
        </p:nvSpPr>
        <p:spPr>
          <a:xfrm>
            <a:off x="628650" y="1423344"/>
            <a:ext cx="7886700" cy="3621001"/>
          </a:xfrm>
        </p:spPr>
        <p:txBody>
          <a:bodyPr>
            <a:normAutofit/>
          </a:bodyPr>
          <a:lstStyle/>
          <a:p>
            <a:pPr marL="0" indent="0">
              <a:buNone/>
            </a:pPr>
            <a:r>
              <a:rPr lang="en-US" sz="1400" dirty="0"/>
              <a:t>The lab is located in the following directory:</a:t>
            </a:r>
          </a:p>
          <a:p>
            <a:pPr marL="0" indent="0">
              <a:buNone/>
            </a:pPr>
            <a:endParaRPr lang="en-US" sz="1400" dirty="0"/>
          </a:p>
          <a:p>
            <a:pPr marL="0" indent="0" algn="ctr">
              <a:buNone/>
            </a:pPr>
            <a:r>
              <a:rPr lang="en-US" sz="1400" dirty="0">
                <a:solidFill>
                  <a:srgbClr val="000000"/>
                </a:solidFill>
                <a:latin typeface="Consolas" panose="020B0609020204030204" pitchFamily="49" charset="0"/>
              </a:rPr>
              <a:t>/home/classroom/mayo/2019/02_Genome_Assembly</a:t>
            </a:r>
          </a:p>
          <a:p>
            <a:pPr marL="0" indent="0" algn="ctr">
              <a:buNone/>
            </a:pPr>
            <a:endParaRPr lang="en-US" sz="1400" dirty="0"/>
          </a:p>
          <a:p>
            <a:pPr marL="0" indent="0">
              <a:buNone/>
            </a:pPr>
            <a:r>
              <a:rPr lang="en-US" sz="1400" dirty="0"/>
              <a:t>This directory contains the initial data and the finished version of the lab (i.e. the version of the lab after the tutorial).  Consult it if you unsure about your runs. </a:t>
            </a:r>
          </a:p>
          <a:p>
            <a:pPr marL="0" indent="0">
              <a:buNone/>
            </a:pPr>
            <a:endParaRPr lang="en-US" sz="1400" dirty="0"/>
          </a:p>
          <a:p>
            <a:pPr marL="0" indent="0">
              <a:buNone/>
            </a:pPr>
            <a:r>
              <a:rPr lang="en-US" sz="1400" dirty="0"/>
              <a:t>You don’t have write permissions to the lab directory. Create a working directory of this lab in your home directory for your output to be stored. Note </a:t>
            </a:r>
            <a:r>
              <a:rPr lang="en-US" sz="1400" dirty="0">
                <a:latin typeface="Consolas" panose="020B0609020204030204" pitchFamily="49" charset="0"/>
              </a:rPr>
              <a:t>~ </a:t>
            </a:r>
            <a:r>
              <a:rPr lang="en-US" sz="1400" dirty="0">
                <a:latin typeface="+mj-lt"/>
              </a:rPr>
              <a:t>is a symbol in </a:t>
            </a:r>
            <a:r>
              <a:rPr lang="en-US" sz="1400" dirty="0" err="1">
                <a:latin typeface="+mj-lt"/>
              </a:rPr>
              <a:t>unix</a:t>
            </a:r>
            <a:r>
              <a:rPr lang="en-US" sz="1400" dirty="0">
                <a:latin typeface="+mj-lt"/>
              </a:rPr>
              <a:t> paths referring to your home directory.</a:t>
            </a:r>
            <a:endParaRPr lang="en-US" sz="1400" dirty="0">
              <a:latin typeface="Consolas" panose="020B0609020204030204" pitchFamily="49" charset="0"/>
            </a:endParaRPr>
          </a:p>
          <a:p>
            <a:pPr marL="0" indent="0">
              <a:buNone/>
            </a:pPr>
            <a:endParaRPr lang="en-US" sz="1400" dirty="0"/>
          </a:p>
          <a:p>
            <a:pPr marL="0" indent="0">
              <a:buNone/>
            </a:pPr>
            <a:r>
              <a:rPr lang="en-US" sz="1400" dirty="0"/>
              <a:t>Make sure you login to a machine on the cluster using the </a:t>
            </a:r>
            <a:r>
              <a:rPr lang="en-US" sz="1400" b="1" dirty="0" err="1"/>
              <a:t>srun</a:t>
            </a:r>
            <a:r>
              <a:rPr lang="en-US" sz="1400" dirty="0"/>
              <a:t> command. The exact syntax for this command is given below. This particular command will login you into a reserved computer (denoted by classroom) with 2 </a:t>
            </a:r>
            <a:r>
              <a:rPr lang="en-US" sz="1400" dirty="0" err="1"/>
              <a:t>cpus</a:t>
            </a:r>
            <a:r>
              <a:rPr lang="en-US" sz="1400" dirty="0"/>
              <a:t> and 8000MB memory with an interactive session. </a:t>
            </a:r>
            <a:r>
              <a:rPr lang="en-US" sz="1400" b="1" dirty="0"/>
              <a:t>You only need to do this once</a:t>
            </a:r>
            <a:r>
              <a:rPr lang="en-US" sz="1400" dirty="0"/>
              <a:t>.</a:t>
            </a:r>
          </a:p>
          <a:p>
            <a:pPr marL="0" indent="0">
              <a:buNone/>
            </a:pPr>
            <a:endParaRPr lang="en-US" sz="1400" dirty="0"/>
          </a:p>
        </p:txBody>
      </p:sp>
      <p:sp>
        <p:nvSpPr>
          <p:cNvPr id="4" name="Footer Placeholder 3"/>
          <p:cNvSpPr>
            <a:spLocks noGrp="1"/>
          </p:cNvSpPr>
          <p:nvPr>
            <p:ph type="ftr" sz="quarter" idx="11"/>
          </p:nvPr>
        </p:nvSpPr>
        <p:spPr/>
        <p:txBody>
          <a:bodyPr/>
          <a:lstStyle/>
          <a:p>
            <a:r>
              <a:rPr lang="en-US"/>
              <a:t>Linux+Genome Assembly | Shounak Bhogale | 2019</a:t>
            </a:r>
            <a:endParaRPr lang="en-US" dirty="0"/>
          </a:p>
        </p:txBody>
      </p:sp>
      <p:sp>
        <p:nvSpPr>
          <p:cNvPr id="5" name="Slide Number Placeholder 4"/>
          <p:cNvSpPr>
            <a:spLocks noGrp="1"/>
          </p:cNvSpPr>
          <p:nvPr>
            <p:ph type="sldNum" sz="quarter" idx="12"/>
          </p:nvPr>
        </p:nvSpPr>
        <p:spPr/>
        <p:txBody>
          <a:bodyPr/>
          <a:lstStyle/>
          <a:p>
            <a:fld id="{C3558104-51C6-C44C-9211-BF7C16F4A77B}" type="slidenum">
              <a:rPr lang="en-US" smtClean="0"/>
              <a:t>21</a:t>
            </a:fld>
            <a:endParaRPr lang="en-US" dirty="0"/>
          </a:p>
        </p:txBody>
      </p:sp>
      <p:sp>
        <p:nvSpPr>
          <p:cNvPr id="6" name="Content Placeholder 3"/>
          <p:cNvSpPr txBox="1">
            <a:spLocks/>
          </p:cNvSpPr>
          <p:nvPr/>
        </p:nvSpPr>
        <p:spPr>
          <a:xfrm>
            <a:off x="628650" y="5044345"/>
            <a:ext cx="7864374" cy="1408062"/>
          </a:xfrm>
          <a:prstGeom prst="rect">
            <a:avLst/>
          </a:prstGeom>
          <a:solidFill>
            <a:schemeClr val="bg1">
              <a:lumMod val="95000"/>
            </a:schemeClr>
          </a:solidFill>
          <a:ln>
            <a:solidFill>
              <a:schemeClr val="tx1">
                <a:lumMod val="65000"/>
                <a:lumOff val="35000"/>
              </a:schemeClr>
            </a:solidFill>
          </a:ln>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30000"/>
              </a:lnSpc>
              <a:buNone/>
            </a:pPr>
            <a:r>
              <a:rPr lang="en-US" sz="1400" dirty="0">
                <a:latin typeface="Consolas" panose="020B0609020204030204" pitchFamily="49" charset="0"/>
              </a:rPr>
              <a:t>$ </a:t>
            </a:r>
            <a:r>
              <a:rPr lang="en-US" sz="1400" dirty="0" err="1">
                <a:latin typeface="Consolas" panose="020B0609020204030204" pitchFamily="49" charset="0"/>
              </a:rPr>
              <a:t>mkdir</a:t>
            </a:r>
            <a:r>
              <a:rPr lang="en-US" sz="1400" dirty="0">
                <a:latin typeface="Consolas" panose="020B0609020204030204" pitchFamily="49" charset="0"/>
              </a:rPr>
              <a:t> ~/02_Genome_Assembly </a:t>
            </a:r>
          </a:p>
          <a:p>
            <a:pPr marL="0" indent="0">
              <a:lnSpc>
                <a:spcPct val="130000"/>
              </a:lnSpc>
              <a:buNone/>
            </a:pPr>
            <a:r>
              <a:rPr lang="en-US" sz="1400" dirty="0">
                <a:solidFill>
                  <a:schemeClr val="tx2"/>
                </a:solidFill>
                <a:latin typeface="Consolas" panose="020B0609020204030204" pitchFamily="49" charset="0"/>
              </a:rPr>
              <a:t># Make working directory in your home directory</a:t>
            </a:r>
          </a:p>
          <a:p>
            <a:pPr marL="0" indent="0">
              <a:lnSpc>
                <a:spcPct val="130000"/>
              </a:lnSpc>
              <a:buNone/>
            </a:pPr>
            <a:r>
              <a:rPr lang="en-US" sz="1400" dirty="0">
                <a:latin typeface="Consolas" panose="020B0609020204030204" pitchFamily="49" charset="0"/>
              </a:rPr>
              <a:t>$ </a:t>
            </a:r>
            <a:r>
              <a:rPr lang="cs-CZ" sz="1400" dirty="0" err="1">
                <a:latin typeface="Consolas" panose="020B0609020204030204" pitchFamily="49" charset="0"/>
                <a:cs typeface="Courier New" panose="02070309020205020404" pitchFamily="49" charset="0"/>
              </a:rPr>
              <a:t>srun</a:t>
            </a:r>
            <a:r>
              <a:rPr lang="cs-CZ" sz="1400" dirty="0">
                <a:latin typeface="Consolas" panose="020B0609020204030204" pitchFamily="49" charset="0"/>
                <a:cs typeface="Courier New" panose="02070309020205020404" pitchFamily="49" charset="0"/>
              </a:rPr>
              <a:t> -p </a:t>
            </a:r>
            <a:r>
              <a:rPr lang="cs-CZ" sz="1400" dirty="0" err="1">
                <a:latin typeface="Consolas" panose="020B0609020204030204" pitchFamily="49" charset="0"/>
                <a:cs typeface="Courier New" panose="02070309020205020404" pitchFamily="49" charset="0"/>
              </a:rPr>
              <a:t>classroom</a:t>
            </a:r>
            <a:r>
              <a:rPr lang="cs-CZ" sz="1400" dirty="0">
                <a:latin typeface="Consolas" panose="020B0609020204030204" pitchFamily="49" charset="0"/>
                <a:cs typeface="Courier New" panose="02070309020205020404" pitchFamily="49" charset="0"/>
              </a:rPr>
              <a:t>  -c 2 --mem 8000 --</a:t>
            </a:r>
            <a:r>
              <a:rPr lang="cs-CZ" sz="1400" dirty="0" err="1">
                <a:latin typeface="Consolas" panose="020B0609020204030204" pitchFamily="49" charset="0"/>
                <a:cs typeface="Courier New" panose="02070309020205020404" pitchFamily="49" charset="0"/>
              </a:rPr>
              <a:t>pty</a:t>
            </a:r>
            <a:r>
              <a:rPr lang="cs-CZ" sz="1400" dirty="0">
                <a:latin typeface="Consolas" panose="020B0609020204030204" pitchFamily="49" charset="0"/>
                <a:cs typeface="Courier New" panose="02070309020205020404" pitchFamily="49" charset="0"/>
              </a:rPr>
              <a:t> </a:t>
            </a:r>
            <a:r>
              <a:rPr lang="cs-CZ" sz="1400" dirty="0" err="1">
                <a:latin typeface="Consolas" panose="020B0609020204030204" pitchFamily="49" charset="0"/>
                <a:cs typeface="Courier New" panose="02070309020205020404" pitchFamily="49" charset="0"/>
              </a:rPr>
              <a:t>bash</a:t>
            </a:r>
            <a:r>
              <a:rPr lang="en-US" sz="1400" dirty="0">
                <a:latin typeface="Consolas" panose="020B0609020204030204" pitchFamily="49" charset="0"/>
                <a:cs typeface="Courier New" panose="02070309020205020404" pitchFamily="49" charset="0"/>
              </a:rPr>
              <a:t>   </a:t>
            </a:r>
            <a:r>
              <a:rPr lang="en-US" sz="1400" dirty="0">
                <a:solidFill>
                  <a:schemeClr val="tx2"/>
                </a:solidFill>
                <a:latin typeface="Consolas" panose="020B0609020204030204" pitchFamily="49" charset="0"/>
                <a:cs typeface="Courier New" panose="02070309020205020404" pitchFamily="49" charset="0"/>
              </a:rPr>
              <a:t># Login to a computer on cluster. </a:t>
            </a:r>
            <a:r>
              <a:rPr lang="en-US" sz="1400" b="1" dirty="0">
                <a:solidFill>
                  <a:srgbClr val="FF0000"/>
                </a:solidFill>
                <a:latin typeface="Consolas" panose="020B0609020204030204" pitchFamily="49" charset="0"/>
              </a:rPr>
              <a:t># SKIP IF DONE</a:t>
            </a:r>
          </a:p>
          <a:p>
            <a:pPr marL="0" indent="0">
              <a:lnSpc>
                <a:spcPct val="130000"/>
              </a:lnSpc>
              <a:buNone/>
            </a:pPr>
            <a:r>
              <a:rPr lang="en-US" sz="1400" dirty="0">
                <a:latin typeface="Consolas" panose="020B0609020204030204" pitchFamily="49" charset="0"/>
              </a:rPr>
              <a:t> </a:t>
            </a:r>
          </a:p>
          <a:p>
            <a:pPr marL="0" indent="0">
              <a:lnSpc>
                <a:spcPct val="130000"/>
              </a:lnSpc>
              <a:buFont typeface="Arial" panose="020B0604020202020204" pitchFamily="34" charset="0"/>
              <a:buNone/>
            </a:pPr>
            <a:r>
              <a:rPr lang="en-US" sz="1400" dirty="0">
                <a:solidFill>
                  <a:schemeClr val="tx2"/>
                </a:solidFill>
                <a:latin typeface="Consolas" panose="020B0609020204030204" pitchFamily="49" charset="0"/>
              </a:rPr>
              <a:t>     </a:t>
            </a:r>
            <a:endParaRPr lang="en-US" sz="1400" b="1" dirty="0">
              <a:solidFill>
                <a:srgbClr val="FF0000"/>
              </a:solidFill>
              <a:latin typeface="Consolas" panose="020B0609020204030204" pitchFamily="49" charset="0"/>
            </a:endParaRPr>
          </a:p>
        </p:txBody>
      </p:sp>
    </p:spTree>
    <p:extLst>
      <p:ext uri="{BB962C8B-B14F-4D97-AF65-F5344CB8AC3E}">
        <p14:creationId xmlns:p14="http://schemas.microsoft.com/office/powerpoint/2010/main" val="32414030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0D: Local Files</a:t>
            </a:r>
          </a:p>
        </p:txBody>
      </p:sp>
      <p:sp>
        <p:nvSpPr>
          <p:cNvPr id="3" name="Content Placeholder 2"/>
          <p:cNvSpPr>
            <a:spLocks noGrp="1"/>
          </p:cNvSpPr>
          <p:nvPr>
            <p:ph idx="1"/>
          </p:nvPr>
        </p:nvSpPr>
        <p:spPr/>
        <p:txBody>
          <a:bodyPr/>
          <a:lstStyle/>
          <a:p>
            <a:pPr marL="0" indent="0">
              <a:buNone/>
            </a:pPr>
            <a:r>
              <a:rPr lang="en-US" dirty="0"/>
              <a:t>For viewing and manipulating the files needed for this laboratory exercise, insert your flash drive.</a:t>
            </a:r>
          </a:p>
          <a:p>
            <a:pPr marL="0" indent="0">
              <a:buNone/>
            </a:pPr>
            <a:endParaRPr lang="en-US" dirty="0"/>
          </a:p>
          <a:p>
            <a:pPr marL="0" indent="0">
              <a:buNone/>
            </a:pPr>
            <a:r>
              <a:rPr lang="en-US" dirty="0"/>
              <a:t>Denote the path to the flash drive as the following:</a:t>
            </a:r>
          </a:p>
          <a:p>
            <a:pPr marL="0" indent="0">
              <a:buNone/>
            </a:pPr>
            <a:endParaRPr lang="en-US" dirty="0"/>
          </a:p>
          <a:p>
            <a:pPr marL="0" indent="0" algn="ctr">
              <a:buNone/>
            </a:pPr>
            <a:r>
              <a:rPr lang="en-US" dirty="0">
                <a:latin typeface="Consolas" panose="020B0609020204030204" pitchFamily="49" charset="0"/>
              </a:rPr>
              <a:t>[</a:t>
            </a:r>
            <a:r>
              <a:rPr lang="en-US" dirty="0" err="1">
                <a:latin typeface="Consolas" panose="020B0609020204030204" pitchFamily="49" charset="0"/>
              </a:rPr>
              <a:t>course_directory</a:t>
            </a:r>
            <a:r>
              <a:rPr lang="en-US" dirty="0">
                <a:latin typeface="Consolas" panose="020B0609020204030204" pitchFamily="49" charset="0"/>
              </a:rPr>
              <a:t>]</a:t>
            </a:r>
            <a:endParaRPr lang="en-US" dirty="0"/>
          </a:p>
          <a:p>
            <a:pPr marL="0" indent="0">
              <a:buNone/>
            </a:pPr>
            <a:endParaRPr lang="en-US" sz="1800" dirty="0"/>
          </a:p>
          <a:p>
            <a:pPr marL="0" indent="0">
              <a:buNone/>
            </a:pPr>
            <a:r>
              <a:rPr lang="en-US" dirty="0">
                <a:latin typeface="+mj-lt"/>
              </a:rPr>
              <a:t>We will use the files found in:</a:t>
            </a:r>
          </a:p>
          <a:p>
            <a:pPr marL="0" indent="0">
              <a:buNone/>
            </a:pPr>
            <a:endParaRPr lang="en-US" dirty="0">
              <a:latin typeface="+mj-lt"/>
            </a:endParaRPr>
          </a:p>
          <a:p>
            <a:pPr marL="0" indent="0" algn="ctr">
              <a:buNone/>
            </a:pPr>
            <a:r>
              <a:rPr lang="en-US" dirty="0">
                <a:latin typeface="Consolas" panose="020B0609020204030204" pitchFamily="49" charset="0"/>
              </a:rPr>
              <a:t>[</a:t>
            </a:r>
            <a:r>
              <a:rPr lang="en-US" dirty="0" err="1">
                <a:latin typeface="Consolas" panose="020B0609020204030204" pitchFamily="49" charset="0"/>
              </a:rPr>
              <a:t>course_directory</a:t>
            </a:r>
            <a:r>
              <a:rPr lang="en-US" dirty="0">
                <a:latin typeface="Consolas" panose="020B0609020204030204" pitchFamily="49" charset="0"/>
              </a:rPr>
              <a:t>]/02_Genome_Assembly/results</a:t>
            </a:r>
          </a:p>
        </p:txBody>
      </p:sp>
      <p:sp>
        <p:nvSpPr>
          <p:cNvPr id="4" name="Footer Placeholder 3"/>
          <p:cNvSpPr>
            <a:spLocks noGrp="1"/>
          </p:cNvSpPr>
          <p:nvPr>
            <p:ph type="ftr" sz="quarter" idx="11"/>
          </p:nvPr>
        </p:nvSpPr>
        <p:spPr/>
        <p:txBody>
          <a:bodyPr/>
          <a:lstStyle/>
          <a:p>
            <a:r>
              <a:rPr lang="en-US"/>
              <a:t>Linux+Genome Assembly | Shounak Bhogale | 2019</a:t>
            </a:r>
            <a:endParaRPr lang="en-US" dirty="0"/>
          </a:p>
        </p:txBody>
      </p:sp>
      <p:sp>
        <p:nvSpPr>
          <p:cNvPr id="5" name="Slide Number Placeholder 4"/>
          <p:cNvSpPr>
            <a:spLocks noGrp="1"/>
          </p:cNvSpPr>
          <p:nvPr>
            <p:ph type="sldNum" sz="quarter" idx="12"/>
          </p:nvPr>
        </p:nvSpPr>
        <p:spPr/>
        <p:txBody>
          <a:bodyPr/>
          <a:lstStyle/>
          <a:p>
            <a:fld id="{C3558104-51C6-C44C-9211-BF7C16F4A77B}" type="slidenum">
              <a:rPr lang="en-US" smtClean="0"/>
              <a:t>22</a:t>
            </a:fld>
            <a:endParaRPr lang="en-US" dirty="0"/>
          </a:p>
        </p:txBody>
      </p:sp>
    </p:spTree>
    <p:extLst>
      <p:ext uri="{BB962C8B-B14F-4D97-AF65-F5344CB8AC3E}">
        <p14:creationId xmlns:p14="http://schemas.microsoft.com/office/powerpoint/2010/main" val="26091992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pPr>
              <a:lnSpc>
                <a:spcPct val="130000"/>
              </a:lnSpc>
            </a:pPr>
            <a:r>
              <a:rPr lang="en-US" dirty="0">
                <a:solidFill>
                  <a:schemeClr val="tx1"/>
                </a:solidFill>
              </a:rPr>
              <a:t>Using the GS </a:t>
            </a:r>
            <a:r>
              <a:rPr lang="en-US" i="1" dirty="0">
                <a:solidFill>
                  <a:schemeClr val="tx1"/>
                </a:solidFill>
              </a:rPr>
              <a:t>de novo </a:t>
            </a:r>
            <a:r>
              <a:rPr lang="en-US" dirty="0">
                <a:solidFill>
                  <a:schemeClr val="tx1"/>
                </a:solidFill>
              </a:rPr>
              <a:t>assembler (also known as </a:t>
            </a:r>
            <a:r>
              <a:rPr lang="en-US" dirty="0" err="1">
                <a:solidFill>
                  <a:schemeClr val="tx1"/>
                </a:solidFill>
              </a:rPr>
              <a:t>Newbler</a:t>
            </a:r>
            <a:r>
              <a:rPr lang="en-US" dirty="0">
                <a:solidFill>
                  <a:schemeClr val="tx1"/>
                </a:solidFill>
              </a:rPr>
              <a:t>) from 454/Roche, an assembler based on overlap identity. It is only applicable to 454 data</a:t>
            </a:r>
          </a:p>
        </p:txBody>
      </p:sp>
      <p:sp>
        <p:nvSpPr>
          <p:cNvPr id="4" name="Title 3"/>
          <p:cNvSpPr>
            <a:spLocks noGrp="1"/>
          </p:cNvSpPr>
          <p:nvPr>
            <p:ph type="title"/>
          </p:nvPr>
        </p:nvSpPr>
        <p:spPr/>
        <p:txBody>
          <a:bodyPr/>
          <a:lstStyle/>
          <a:p>
            <a:r>
              <a:rPr lang="en-US" dirty="0">
                <a:solidFill>
                  <a:schemeClr val="accent2"/>
                </a:solidFill>
              </a:rPr>
              <a:t>Assembly</a:t>
            </a:r>
          </a:p>
        </p:txBody>
      </p:sp>
      <p:sp>
        <p:nvSpPr>
          <p:cNvPr id="5" name="Footer Placeholder 4"/>
          <p:cNvSpPr>
            <a:spLocks noGrp="1"/>
          </p:cNvSpPr>
          <p:nvPr>
            <p:ph type="ftr" sz="quarter" idx="11"/>
          </p:nvPr>
        </p:nvSpPr>
        <p:spPr/>
        <p:txBody>
          <a:bodyPr/>
          <a:lstStyle/>
          <a:p>
            <a:r>
              <a:rPr lang="en-US"/>
              <a:t>Linux+Genome Assembly | Shounak Bhogale | 2019</a:t>
            </a:r>
            <a:endParaRPr lang="en-US" dirty="0"/>
          </a:p>
        </p:txBody>
      </p:sp>
      <p:sp>
        <p:nvSpPr>
          <p:cNvPr id="7" name="Slide Number Placeholder 6"/>
          <p:cNvSpPr>
            <a:spLocks noGrp="1"/>
          </p:cNvSpPr>
          <p:nvPr>
            <p:ph type="sldNum" sz="quarter" idx="12"/>
          </p:nvPr>
        </p:nvSpPr>
        <p:spPr/>
        <p:txBody>
          <a:bodyPr/>
          <a:lstStyle/>
          <a:p>
            <a:fld id="{C3558104-51C6-C44C-9211-BF7C16F4A77B}" type="slidenum">
              <a:rPr lang="en-US" smtClean="0"/>
              <a:t>23</a:t>
            </a:fld>
            <a:endParaRPr lang="en-US" dirty="0"/>
          </a:p>
        </p:txBody>
      </p:sp>
    </p:spTree>
    <p:extLst>
      <p:ext uri="{BB962C8B-B14F-4D97-AF65-F5344CB8AC3E}">
        <p14:creationId xmlns:p14="http://schemas.microsoft.com/office/powerpoint/2010/main" val="4657565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39813" y="1539652"/>
            <a:ext cx="7864374" cy="1852815"/>
          </a:xfrm>
          <a:prstGeom prst="rect">
            <a:avLst/>
          </a:prstGeom>
          <a:noFill/>
        </p:spPr>
        <p:txBody>
          <a:bodyPr wrap="square" rtlCol="0">
            <a:spAutoFit/>
          </a:bodyPr>
          <a:lstStyle/>
          <a:p>
            <a:pPr>
              <a:lnSpc>
                <a:spcPct val="130000"/>
              </a:lnSpc>
            </a:pPr>
            <a:r>
              <a:rPr lang="en-US" sz="1600" dirty="0"/>
              <a:t>For this 1</a:t>
            </a:r>
            <a:r>
              <a:rPr lang="en-US" sz="1600" baseline="30000" dirty="0"/>
              <a:t>st</a:t>
            </a:r>
            <a:r>
              <a:rPr lang="en-US" sz="1600" dirty="0"/>
              <a:t> assembly we use </a:t>
            </a:r>
            <a:r>
              <a:rPr lang="en-US" sz="1600" b="1" dirty="0"/>
              <a:t>dataset2</a:t>
            </a:r>
            <a:r>
              <a:rPr lang="en-US" sz="1600" dirty="0"/>
              <a:t> (29 Mb)</a:t>
            </a:r>
          </a:p>
          <a:p>
            <a:pPr>
              <a:lnSpc>
                <a:spcPct val="130000"/>
              </a:lnSpc>
            </a:pPr>
            <a:endParaRPr lang="en-US" sz="1600" dirty="0"/>
          </a:p>
          <a:p>
            <a:pPr>
              <a:lnSpc>
                <a:spcPct val="130000"/>
              </a:lnSpc>
            </a:pPr>
            <a:r>
              <a:rPr lang="en-US" sz="1600" dirty="0"/>
              <a:t>Once you log into the biocluster with your classroom account, type the following commands.</a:t>
            </a:r>
          </a:p>
          <a:p>
            <a:pPr>
              <a:lnSpc>
                <a:spcPct val="130000"/>
              </a:lnSpc>
            </a:pPr>
            <a:endParaRPr lang="en-US" sz="1600" dirty="0"/>
          </a:p>
          <a:p>
            <a:pPr>
              <a:lnSpc>
                <a:spcPct val="130000"/>
              </a:lnSpc>
            </a:pPr>
            <a:endParaRPr lang="en-US" sz="1200" dirty="0">
              <a:latin typeface="Consolas" panose="020B0609020204030204" pitchFamily="49" charset="0"/>
            </a:endParaRPr>
          </a:p>
          <a:p>
            <a:pPr>
              <a:lnSpc>
                <a:spcPct val="130000"/>
              </a:lnSpc>
            </a:pPr>
            <a:endParaRPr lang="en-US" sz="1200" dirty="0">
              <a:solidFill>
                <a:srgbClr val="000000"/>
              </a:solidFill>
              <a:latin typeface="Consolas" panose="020B0609020204030204" pitchFamily="49" charset="0"/>
            </a:endParaRPr>
          </a:p>
        </p:txBody>
      </p:sp>
      <p:sp>
        <p:nvSpPr>
          <p:cNvPr id="2" name="Title 1"/>
          <p:cNvSpPr>
            <a:spLocks noGrp="1"/>
          </p:cNvSpPr>
          <p:nvPr>
            <p:ph type="title"/>
          </p:nvPr>
        </p:nvSpPr>
        <p:spPr/>
        <p:txBody>
          <a:bodyPr/>
          <a:lstStyle/>
          <a:p>
            <a:r>
              <a:rPr lang="en-US" dirty="0"/>
              <a:t>Step 1A: Run Assembly 1</a:t>
            </a:r>
          </a:p>
        </p:txBody>
      </p:sp>
      <p:sp>
        <p:nvSpPr>
          <p:cNvPr id="4" name="Content Placeholder 3"/>
          <p:cNvSpPr>
            <a:spLocks noGrp="1"/>
          </p:cNvSpPr>
          <p:nvPr>
            <p:ph sz="half" idx="1"/>
          </p:nvPr>
        </p:nvSpPr>
        <p:spPr>
          <a:xfrm>
            <a:off x="639813" y="2865215"/>
            <a:ext cx="8100823" cy="3494436"/>
          </a:xfrm>
          <a:solidFill>
            <a:schemeClr val="bg1">
              <a:lumMod val="95000"/>
            </a:schemeClr>
          </a:solidFill>
          <a:ln>
            <a:solidFill>
              <a:schemeClr val="tx1">
                <a:lumMod val="65000"/>
                <a:lumOff val="35000"/>
              </a:schemeClr>
            </a:solidFill>
          </a:ln>
        </p:spPr>
        <p:txBody>
          <a:bodyPr>
            <a:noAutofit/>
          </a:bodyPr>
          <a:lstStyle/>
          <a:p>
            <a:pPr marL="0" indent="0">
              <a:lnSpc>
                <a:spcPct val="130000"/>
              </a:lnSpc>
              <a:buNone/>
            </a:pPr>
            <a:r>
              <a:rPr lang="en-US" sz="1400" dirty="0">
                <a:latin typeface="Consolas" panose="020B0609020204030204" pitchFamily="49" charset="0"/>
              </a:rPr>
              <a:t>$ </a:t>
            </a:r>
            <a:r>
              <a:rPr lang="cs-CZ" sz="1400" dirty="0" err="1">
                <a:latin typeface="Consolas" panose="020B0609020204030204" pitchFamily="49" charset="0"/>
                <a:cs typeface="Courier New" panose="02070309020205020404" pitchFamily="49" charset="0"/>
              </a:rPr>
              <a:t>srun</a:t>
            </a:r>
            <a:r>
              <a:rPr lang="cs-CZ" sz="1400" dirty="0">
                <a:latin typeface="Consolas" panose="020B0609020204030204" pitchFamily="49" charset="0"/>
                <a:cs typeface="Courier New" panose="02070309020205020404" pitchFamily="49" charset="0"/>
              </a:rPr>
              <a:t> -p </a:t>
            </a:r>
            <a:r>
              <a:rPr lang="cs-CZ" sz="1400" dirty="0" err="1">
                <a:latin typeface="Consolas" panose="020B0609020204030204" pitchFamily="49" charset="0"/>
                <a:cs typeface="Courier New" panose="02070309020205020404" pitchFamily="49" charset="0"/>
              </a:rPr>
              <a:t>classroom</a:t>
            </a:r>
            <a:r>
              <a:rPr lang="cs-CZ" sz="1400" dirty="0">
                <a:latin typeface="Consolas" panose="020B0609020204030204" pitchFamily="49" charset="0"/>
                <a:cs typeface="Courier New" panose="02070309020205020404" pitchFamily="49" charset="0"/>
              </a:rPr>
              <a:t>  -c 2 --mem 8000 --</a:t>
            </a:r>
            <a:r>
              <a:rPr lang="cs-CZ" sz="1400" dirty="0" err="1">
                <a:latin typeface="Consolas" panose="020B0609020204030204" pitchFamily="49" charset="0"/>
                <a:cs typeface="Courier New" panose="02070309020205020404" pitchFamily="49" charset="0"/>
              </a:rPr>
              <a:t>pty</a:t>
            </a:r>
            <a:r>
              <a:rPr lang="cs-CZ" sz="1400" dirty="0">
                <a:latin typeface="Consolas" panose="020B0609020204030204" pitchFamily="49" charset="0"/>
                <a:cs typeface="Courier New" panose="02070309020205020404" pitchFamily="49" charset="0"/>
              </a:rPr>
              <a:t> </a:t>
            </a:r>
            <a:r>
              <a:rPr lang="cs-CZ" sz="1400" dirty="0" err="1">
                <a:latin typeface="Consolas" panose="020B0609020204030204" pitchFamily="49" charset="0"/>
                <a:cs typeface="Courier New" panose="02070309020205020404" pitchFamily="49" charset="0"/>
              </a:rPr>
              <a:t>bash</a:t>
            </a:r>
            <a:r>
              <a:rPr lang="cs-CZ" sz="1400" dirty="0">
                <a:latin typeface="Consolas" panose="020B0609020204030204" pitchFamily="49" charset="0"/>
                <a:cs typeface="Courier New" panose="02070309020205020404" pitchFamily="49" charset="0"/>
              </a:rPr>
              <a:t>	</a:t>
            </a:r>
            <a:r>
              <a:rPr lang="en-US" sz="1400" b="1" dirty="0">
                <a:solidFill>
                  <a:srgbClr val="FF0000"/>
                </a:solidFill>
                <a:latin typeface="Consolas" panose="020B0609020204030204" pitchFamily="49" charset="0"/>
              </a:rPr>
              <a:t># SKIP IF DONE</a:t>
            </a:r>
          </a:p>
          <a:p>
            <a:pPr marL="0" indent="0">
              <a:lnSpc>
                <a:spcPct val="130000"/>
              </a:lnSpc>
              <a:buNone/>
            </a:pPr>
            <a:r>
              <a:rPr lang="en-US" sz="1400" dirty="0">
                <a:solidFill>
                  <a:schemeClr val="tx2"/>
                </a:solidFill>
                <a:latin typeface="Consolas" panose="020B0609020204030204" pitchFamily="49" charset="0"/>
              </a:rPr>
              <a:t># Open interactive session on </a:t>
            </a:r>
            <a:r>
              <a:rPr lang="en-US" sz="1400" dirty="0" err="1">
                <a:solidFill>
                  <a:schemeClr val="tx2"/>
                </a:solidFill>
                <a:latin typeface="Consolas" panose="020B0609020204030204" pitchFamily="49" charset="0"/>
              </a:rPr>
              <a:t>biocluster</a:t>
            </a:r>
            <a:r>
              <a:rPr lang="en-US" sz="1400" dirty="0">
                <a:solidFill>
                  <a:schemeClr val="tx2"/>
                </a:solidFill>
                <a:latin typeface="Consolas" panose="020B0609020204030204" pitchFamily="49" charset="0"/>
              </a:rPr>
              <a:t> with 2 </a:t>
            </a:r>
            <a:r>
              <a:rPr lang="en-US" sz="1400" dirty="0" err="1">
                <a:solidFill>
                  <a:schemeClr val="tx2"/>
                </a:solidFill>
                <a:latin typeface="Consolas" panose="020B0609020204030204" pitchFamily="49" charset="0"/>
              </a:rPr>
              <a:t>cpus</a:t>
            </a:r>
            <a:r>
              <a:rPr lang="en-US" sz="1400" dirty="0">
                <a:solidFill>
                  <a:schemeClr val="tx2"/>
                </a:solidFill>
                <a:latin typeface="Consolas" panose="020B0609020204030204" pitchFamily="49" charset="0"/>
              </a:rPr>
              <a:t>.</a:t>
            </a:r>
          </a:p>
          <a:p>
            <a:pPr marL="0" indent="0">
              <a:lnSpc>
                <a:spcPct val="130000"/>
              </a:lnSpc>
              <a:buNone/>
            </a:pPr>
            <a:endParaRPr lang="en-US" sz="1400" dirty="0">
              <a:latin typeface="Consolas" panose="020B0609020204030204" pitchFamily="49" charset="0"/>
            </a:endParaRPr>
          </a:p>
          <a:p>
            <a:pPr marL="0" indent="0">
              <a:lnSpc>
                <a:spcPct val="130000"/>
              </a:lnSpc>
              <a:buNone/>
            </a:pPr>
            <a:r>
              <a:rPr lang="en-US" sz="1400" dirty="0">
                <a:latin typeface="Consolas" panose="020B0609020204030204" pitchFamily="49" charset="0"/>
              </a:rPr>
              <a:t>$ cd /home/classroom/mayo/2019/02_Genome_Assembly/data/      </a:t>
            </a:r>
            <a:r>
              <a:rPr lang="en-US" sz="1400" dirty="0">
                <a:solidFill>
                  <a:schemeClr val="tx2"/>
                </a:solidFill>
                <a:latin typeface="Consolas" panose="020B0609020204030204" pitchFamily="49" charset="0"/>
              </a:rPr>
              <a:t># Change directory.</a:t>
            </a:r>
          </a:p>
          <a:p>
            <a:pPr marL="0" indent="0">
              <a:lnSpc>
                <a:spcPct val="130000"/>
              </a:lnSpc>
              <a:buNone/>
            </a:pPr>
            <a:endParaRPr lang="en-US" sz="1400" dirty="0">
              <a:latin typeface="Consolas" panose="020B0609020204030204" pitchFamily="49" charset="0"/>
            </a:endParaRPr>
          </a:p>
          <a:p>
            <a:pPr marL="0" indent="0">
              <a:lnSpc>
                <a:spcPct val="130000"/>
              </a:lnSpc>
              <a:buNone/>
            </a:pPr>
            <a:r>
              <a:rPr lang="en-US" sz="1400" dirty="0">
                <a:latin typeface="Consolas" panose="020B0609020204030204" pitchFamily="49" charset="0"/>
              </a:rPr>
              <a:t>$ module load 454/2.8 	</a:t>
            </a:r>
            <a:r>
              <a:rPr lang="en-US" sz="1400" dirty="0">
                <a:solidFill>
                  <a:schemeClr val="tx2"/>
                </a:solidFill>
                <a:latin typeface="Consolas" panose="020B0609020204030204" pitchFamily="49" charset="0"/>
              </a:rPr>
              <a:t># Load assembler into the shell environment.</a:t>
            </a:r>
          </a:p>
          <a:p>
            <a:pPr marL="0" indent="0">
              <a:lnSpc>
                <a:spcPct val="130000"/>
              </a:lnSpc>
              <a:buNone/>
            </a:pPr>
            <a:endParaRPr lang="en-US" sz="1400" dirty="0">
              <a:latin typeface="Consolas" panose="020B0609020204030204" pitchFamily="49" charset="0"/>
            </a:endParaRPr>
          </a:p>
          <a:p>
            <a:pPr marL="0" indent="0">
              <a:lnSpc>
                <a:spcPct val="130000"/>
              </a:lnSpc>
              <a:buNone/>
            </a:pPr>
            <a:r>
              <a:rPr lang="en-US" sz="1400" dirty="0">
                <a:latin typeface="Consolas" panose="020B0609020204030204" pitchFamily="49" charset="0"/>
              </a:rPr>
              <a:t>$ </a:t>
            </a:r>
            <a:r>
              <a:rPr lang="en-US" sz="1400" dirty="0" err="1">
                <a:latin typeface="Consolas" panose="020B0609020204030204" pitchFamily="49" charset="0"/>
              </a:rPr>
              <a:t>runAssembly</a:t>
            </a:r>
            <a:r>
              <a:rPr lang="en-US" sz="1400" dirty="0">
                <a:latin typeface="Consolas" panose="020B0609020204030204" pitchFamily="49" charset="0"/>
              </a:rPr>
              <a:t> -force -o ~/02_Genome_Assembly/project_29Mb dataset2.sff </a:t>
            </a:r>
          </a:p>
          <a:p>
            <a:pPr marL="0" indent="0">
              <a:lnSpc>
                <a:spcPct val="130000"/>
              </a:lnSpc>
              <a:buNone/>
            </a:pPr>
            <a:r>
              <a:rPr lang="en-US" sz="1400" dirty="0">
                <a:solidFill>
                  <a:schemeClr val="tx2"/>
                </a:solidFill>
                <a:latin typeface="Consolas" panose="020B0609020204030204" pitchFamily="49" charset="0"/>
              </a:rPr>
              <a:t># Run the assembler.</a:t>
            </a:r>
          </a:p>
          <a:p>
            <a:pPr marL="0" indent="0">
              <a:lnSpc>
                <a:spcPct val="130000"/>
              </a:lnSpc>
              <a:buNone/>
            </a:pPr>
            <a:endParaRPr lang="en-US" sz="1400" dirty="0">
              <a:latin typeface="Consolas" panose="020B0609020204030204" pitchFamily="49" charset="0"/>
            </a:endParaRPr>
          </a:p>
          <a:p>
            <a:endParaRPr lang="en-US" sz="1400" dirty="0"/>
          </a:p>
        </p:txBody>
      </p:sp>
      <p:sp>
        <p:nvSpPr>
          <p:cNvPr id="3" name="Footer Placeholder 2"/>
          <p:cNvSpPr>
            <a:spLocks noGrp="1"/>
          </p:cNvSpPr>
          <p:nvPr>
            <p:ph type="ftr" sz="quarter" idx="11"/>
          </p:nvPr>
        </p:nvSpPr>
        <p:spPr/>
        <p:txBody>
          <a:bodyPr/>
          <a:lstStyle/>
          <a:p>
            <a:r>
              <a:rPr lang="en-US"/>
              <a:t>Linux+Genome Assembly | Shounak Bhogale | 2019</a:t>
            </a:r>
            <a:endParaRPr lang="en-US" dirty="0"/>
          </a:p>
        </p:txBody>
      </p:sp>
      <p:sp>
        <p:nvSpPr>
          <p:cNvPr id="6" name="Slide Number Placeholder 5"/>
          <p:cNvSpPr>
            <a:spLocks noGrp="1"/>
          </p:cNvSpPr>
          <p:nvPr>
            <p:ph type="sldNum" sz="quarter" idx="12"/>
          </p:nvPr>
        </p:nvSpPr>
        <p:spPr/>
        <p:txBody>
          <a:bodyPr/>
          <a:lstStyle/>
          <a:p>
            <a:fld id="{C3558104-51C6-C44C-9211-BF7C16F4A77B}" type="slidenum">
              <a:rPr lang="en-US" smtClean="0"/>
              <a:t>24</a:t>
            </a:fld>
            <a:endParaRPr lang="en-US" dirty="0"/>
          </a:p>
        </p:txBody>
      </p:sp>
    </p:spTree>
    <p:extLst>
      <p:ext uri="{BB962C8B-B14F-4D97-AF65-F5344CB8AC3E}">
        <p14:creationId xmlns:p14="http://schemas.microsoft.com/office/powerpoint/2010/main" val="4467737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1B: Observe Assembly 1 Output</a:t>
            </a:r>
          </a:p>
        </p:txBody>
      </p:sp>
      <p:sp>
        <p:nvSpPr>
          <p:cNvPr id="3" name="Content Placeholder 2"/>
          <p:cNvSpPr>
            <a:spLocks noGrp="1"/>
          </p:cNvSpPr>
          <p:nvPr>
            <p:ph sz="half" idx="1"/>
          </p:nvPr>
        </p:nvSpPr>
        <p:spPr>
          <a:xfrm>
            <a:off x="628650" y="1962865"/>
            <a:ext cx="3886200" cy="4393486"/>
          </a:xfrm>
          <a:solidFill>
            <a:schemeClr val="bg1">
              <a:lumMod val="95000"/>
            </a:schemeClr>
          </a:solidFill>
          <a:ln>
            <a:solidFill>
              <a:schemeClr val="tx1">
                <a:lumMod val="65000"/>
                <a:lumOff val="35000"/>
              </a:schemeClr>
            </a:solidFill>
          </a:ln>
        </p:spPr>
        <p:txBody>
          <a:bodyPr>
            <a:noAutofit/>
          </a:bodyPr>
          <a:lstStyle/>
          <a:p>
            <a:pPr marL="0" indent="0">
              <a:buNone/>
            </a:pPr>
            <a:r>
              <a:rPr lang="en-US" sz="1100" dirty="0">
                <a:latin typeface="Consolas" panose="020B0609020204030204" pitchFamily="49" charset="0"/>
                <a:cs typeface="Courier New" panose="02070309020205020404" pitchFamily="49" charset="0"/>
              </a:rPr>
              <a:t>Created assembly project directory /home/a-m/mayo_instru01/02_Genome_Assembly/project_29Mb</a:t>
            </a:r>
          </a:p>
          <a:p>
            <a:pPr marL="0" indent="0">
              <a:buNone/>
            </a:pPr>
            <a:r>
              <a:rPr lang="en-US" sz="1100" dirty="0">
                <a:latin typeface="Consolas" panose="020B0609020204030204" pitchFamily="49" charset="0"/>
                <a:cs typeface="Courier New" panose="02070309020205020404" pitchFamily="49" charset="0"/>
              </a:rPr>
              <a:t>1 read file successfully added.</a:t>
            </a:r>
          </a:p>
          <a:p>
            <a:pPr marL="0" indent="0">
              <a:buNone/>
            </a:pPr>
            <a:r>
              <a:rPr lang="en-US" sz="1100" dirty="0">
                <a:latin typeface="Consolas" panose="020B0609020204030204" pitchFamily="49" charset="0"/>
                <a:cs typeface="Courier New" panose="02070309020205020404" pitchFamily="49" charset="0"/>
              </a:rPr>
              <a:t>    dataset2.sff</a:t>
            </a:r>
          </a:p>
          <a:p>
            <a:pPr marL="0" indent="0">
              <a:buNone/>
            </a:pPr>
            <a:r>
              <a:rPr lang="en-US" sz="1100" dirty="0">
                <a:latin typeface="Consolas" panose="020B0609020204030204" pitchFamily="49" charset="0"/>
                <a:cs typeface="Courier New" panose="02070309020205020404" pitchFamily="49" charset="0"/>
              </a:rPr>
              <a:t>Assembly computation starting at: Wed May 30 14:48:13 2018  (v2.8 (20120726_1306))</a:t>
            </a:r>
          </a:p>
          <a:p>
            <a:pPr marL="0" indent="0">
              <a:buNone/>
            </a:pPr>
            <a:r>
              <a:rPr lang="en-US" sz="1100" dirty="0">
                <a:latin typeface="Consolas" panose="020B0609020204030204" pitchFamily="49" charset="0"/>
                <a:cs typeface="Courier New" panose="02070309020205020404" pitchFamily="49" charset="0"/>
              </a:rPr>
              <a:t>Indexing dataset2.sff...</a:t>
            </a:r>
          </a:p>
          <a:p>
            <a:pPr marL="0" indent="0">
              <a:buNone/>
            </a:pPr>
            <a:r>
              <a:rPr lang="en-US" sz="1100" dirty="0">
                <a:latin typeface="Consolas" panose="020B0609020204030204" pitchFamily="49" charset="0"/>
                <a:cs typeface="Courier New" panose="02070309020205020404" pitchFamily="49" charset="0"/>
              </a:rPr>
              <a:t>  -&gt; 53207 reads, 23837200 bases.</a:t>
            </a:r>
          </a:p>
          <a:p>
            <a:pPr marL="0" indent="0">
              <a:buNone/>
            </a:pPr>
            <a:r>
              <a:rPr lang="en-US" sz="1100" dirty="0">
                <a:latin typeface="Consolas" panose="020B0609020204030204" pitchFamily="49" charset="0"/>
                <a:cs typeface="Courier New" panose="02070309020205020404" pitchFamily="49" charset="0"/>
              </a:rPr>
              <a:t>Setting up long overlap detection...</a:t>
            </a:r>
          </a:p>
          <a:p>
            <a:pPr marL="0" indent="0">
              <a:buNone/>
            </a:pPr>
            <a:r>
              <a:rPr lang="en-US" sz="1100" dirty="0">
                <a:latin typeface="Consolas" panose="020B0609020204030204" pitchFamily="49" charset="0"/>
                <a:cs typeface="Courier New" panose="02070309020205020404" pitchFamily="49" charset="0"/>
              </a:rPr>
              <a:t>  -&gt; 53207 of 53207, 50525 reads to align</a:t>
            </a:r>
          </a:p>
          <a:p>
            <a:pPr marL="0" indent="0">
              <a:buNone/>
            </a:pPr>
            <a:r>
              <a:rPr lang="en-US" sz="1100" dirty="0">
                <a:latin typeface="Consolas" panose="020B0609020204030204" pitchFamily="49" charset="0"/>
                <a:cs typeface="Courier New" panose="02070309020205020404" pitchFamily="49" charset="0"/>
              </a:rPr>
              <a:t>Building a tree for 511356 seeds...</a:t>
            </a:r>
          </a:p>
          <a:p>
            <a:pPr marL="0" indent="0">
              <a:buNone/>
            </a:pPr>
            <a:r>
              <a:rPr lang="en-US" sz="1100" dirty="0">
                <a:latin typeface="Consolas" panose="020B0609020204030204" pitchFamily="49" charset="0"/>
                <a:cs typeface="Courier New" panose="02070309020205020404" pitchFamily="49" charset="0"/>
              </a:rPr>
              <a:t>Computing long overlap alignments...</a:t>
            </a:r>
          </a:p>
          <a:p>
            <a:pPr marL="0" indent="0">
              <a:buNone/>
            </a:pPr>
            <a:r>
              <a:rPr lang="en-US" sz="1100" dirty="0">
                <a:latin typeface="Consolas" panose="020B0609020204030204" pitchFamily="49" charset="0"/>
                <a:cs typeface="Courier New" panose="02070309020205020404" pitchFamily="49" charset="0"/>
              </a:rPr>
              <a:t>  -&gt; 53207 of 53207</a:t>
            </a:r>
          </a:p>
          <a:p>
            <a:pPr marL="0" indent="0">
              <a:buNone/>
            </a:pPr>
            <a:r>
              <a:rPr lang="en-US" sz="1100" dirty="0">
                <a:latin typeface="Consolas" panose="020B0609020204030204" pitchFamily="49" charset="0"/>
                <a:cs typeface="Courier New" panose="02070309020205020404" pitchFamily="49" charset="0"/>
              </a:rPr>
              <a:t>Setting up overlap detection...</a:t>
            </a:r>
          </a:p>
          <a:p>
            <a:pPr marL="0" indent="0">
              <a:buNone/>
            </a:pPr>
            <a:r>
              <a:rPr lang="en-US" sz="1100" dirty="0">
                <a:latin typeface="Consolas" panose="020B0609020204030204" pitchFamily="49" charset="0"/>
                <a:cs typeface="Courier New" panose="02070309020205020404" pitchFamily="49" charset="0"/>
              </a:rPr>
              <a:t>  -&gt; 53207 of 53207, 20444 reads to align</a:t>
            </a:r>
          </a:p>
          <a:p>
            <a:pPr marL="0" indent="0">
              <a:buNone/>
            </a:pPr>
            <a:r>
              <a:rPr lang="en-US" sz="1100" dirty="0">
                <a:latin typeface="Consolas" panose="020B0609020204030204" pitchFamily="49" charset="0"/>
                <a:cs typeface="Courier New" panose="02070309020205020404" pitchFamily="49" charset="0"/>
              </a:rPr>
              <a:t>Starting seed building...</a:t>
            </a:r>
          </a:p>
          <a:p>
            <a:pPr marL="0" indent="0">
              <a:buNone/>
            </a:pPr>
            <a:r>
              <a:rPr lang="en-US" sz="1100" dirty="0">
                <a:latin typeface="Consolas" panose="020B0609020204030204" pitchFamily="49" charset="0"/>
                <a:cs typeface="Courier New" panose="02070309020205020404" pitchFamily="49" charset="0"/>
              </a:rPr>
              <a:t>  -&gt; 53207 of 53207</a:t>
            </a:r>
          </a:p>
          <a:p>
            <a:pPr marL="0" indent="0">
              <a:buNone/>
            </a:pPr>
            <a:r>
              <a:rPr lang="en-US" sz="1100" dirty="0">
                <a:latin typeface="Consolas" panose="020B0609020204030204" pitchFamily="49" charset="0"/>
                <a:cs typeface="Courier New" panose="02070309020205020404" pitchFamily="49" charset="0"/>
              </a:rPr>
              <a:t>Building a tree for 618232 seeds...</a:t>
            </a:r>
          </a:p>
        </p:txBody>
      </p:sp>
      <p:sp>
        <p:nvSpPr>
          <p:cNvPr id="5" name="Content Placeholder 4"/>
          <p:cNvSpPr>
            <a:spLocks noGrp="1"/>
          </p:cNvSpPr>
          <p:nvPr>
            <p:ph sz="half" idx="2"/>
          </p:nvPr>
        </p:nvSpPr>
        <p:spPr>
          <a:xfrm>
            <a:off x="4629150" y="1962865"/>
            <a:ext cx="3886200" cy="4393486"/>
          </a:xfrm>
          <a:solidFill>
            <a:schemeClr val="bg1">
              <a:lumMod val="95000"/>
            </a:schemeClr>
          </a:solidFill>
          <a:ln>
            <a:solidFill>
              <a:schemeClr val="tx1">
                <a:lumMod val="65000"/>
                <a:lumOff val="35000"/>
              </a:schemeClr>
            </a:solidFill>
          </a:ln>
        </p:spPr>
        <p:txBody>
          <a:bodyPr>
            <a:noAutofit/>
          </a:bodyPr>
          <a:lstStyle/>
          <a:p>
            <a:pPr marL="0" indent="0">
              <a:buNone/>
            </a:pPr>
            <a:r>
              <a:rPr lang="en-US" sz="1100" dirty="0">
                <a:latin typeface="Consolas" panose="020B0609020204030204" pitchFamily="49" charset="0"/>
                <a:cs typeface="Courier New" panose="02070309020205020404" pitchFamily="49" charset="0"/>
              </a:rPr>
              <a:t>Computing alignments...</a:t>
            </a:r>
          </a:p>
          <a:p>
            <a:pPr marL="0" indent="0">
              <a:buNone/>
            </a:pPr>
            <a:r>
              <a:rPr lang="en-US" sz="1100" dirty="0">
                <a:latin typeface="Consolas" panose="020B0609020204030204" pitchFamily="49" charset="0"/>
                <a:cs typeface="Courier New" panose="02070309020205020404" pitchFamily="49" charset="0"/>
              </a:rPr>
              <a:t>  -&gt; 53207 of 53207</a:t>
            </a:r>
          </a:p>
          <a:p>
            <a:pPr marL="0" indent="0">
              <a:buNone/>
            </a:pPr>
            <a:r>
              <a:rPr lang="en-US" sz="1100" dirty="0" err="1">
                <a:latin typeface="Consolas" panose="020B0609020204030204" pitchFamily="49" charset="0"/>
                <a:cs typeface="Courier New" panose="02070309020205020404" pitchFamily="49" charset="0"/>
              </a:rPr>
              <a:t>Checkpointing</a:t>
            </a:r>
            <a:r>
              <a:rPr lang="en-US" sz="1100" dirty="0">
                <a:latin typeface="Consolas" panose="020B0609020204030204" pitchFamily="49" charset="0"/>
                <a:cs typeface="Courier New" panose="02070309020205020404" pitchFamily="49" charset="0"/>
              </a:rPr>
              <a:t>...</a:t>
            </a:r>
          </a:p>
          <a:p>
            <a:pPr marL="0" indent="0">
              <a:buNone/>
            </a:pPr>
            <a:r>
              <a:rPr lang="en-US" sz="1100" dirty="0">
                <a:latin typeface="Consolas" panose="020B0609020204030204" pitchFamily="49" charset="0"/>
                <a:cs typeface="Courier New" panose="02070309020205020404" pitchFamily="49" charset="0"/>
              </a:rPr>
              <a:t>Detangling alignments...</a:t>
            </a:r>
          </a:p>
          <a:p>
            <a:pPr marL="0" indent="0">
              <a:buNone/>
            </a:pPr>
            <a:r>
              <a:rPr lang="en-US" sz="1100" dirty="0">
                <a:latin typeface="Consolas" panose="020B0609020204030204" pitchFamily="49" charset="0"/>
                <a:cs typeface="Courier New" panose="02070309020205020404" pitchFamily="49" charset="0"/>
              </a:rPr>
              <a:t>   -&gt; Level 4, Phase 9, Round 1...</a:t>
            </a:r>
          </a:p>
          <a:p>
            <a:pPr marL="0" indent="0">
              <a:buNone/>
            </a:pPr>
            <a:r>
              <a:rPr lang="en-US" sz="1100" dirty="0" err="1">
                <a:latin typeface="Consolas" panose="020B0609020204030204" pitchFamily="49" charset="0"/>
                <a:cs typeface="Courier New" panose="02070309020205020404" pitchFamily="49" charset="0"/>
              </a:rPr>
              <a:t>Checkpointing</a:t>
            </a:r>
            <a:r>
              <a:rPr lang="en-US" sz="1100" dirty="0">
                <a:latin typeface="Consolas" panose="020B0609020204030204" pitchFamily="49" charset="0"/>
                <a:cs typeface="Courier New" panose="02070309020205020404" pitchFamily="49" charset="0"/>
              </a:rPr>
              <a:t>...</a:t>
            </a:r>
          </a:p>
          <a:p>
            <a:pPr marL="0" indent="0">
              <a:buNone/>
            </a:pPr>
            <a:r>
              <a:rPr lang="en-US" sz="1100" dirty="0">
                <a:latin typeface="Consolas" panose="020B0609020204030204" pitchFamily="49" charset="0"/>
                <a:cs typeface="Courier New" panose="02070309020205020404" pitchFamily="49" charset="0"/>
              </a:rPr>
              <a:t>Building </a:t>
            </a:r>
            <a:r>
              <a:rPr lang="en-US" sz="1100" dirty="0" err="1">
                <a:latin typeface="Consolas" panose="020B0609020204030204" pitchFamily="49" charset="0"/>
                <a:cs typeface="Courier New" panose="02070309020205020404" pitchFamily="49" charset="0"/>
              </a:rPr>
              <a:t>contigs</a:t>
            </a:r>
            <a:r>
              <a:rPr lang="en-US" sz="1100" dirty="0">
                <a:latin typeface="Consolas" panose="020B0609020204030204" pitchFamily="49" charset="0"/>
                <a:cs typeface="Courier New" panose="02070309020205020404" pitchFamily="49" charset="0"/>
              </a:rPr>
              <a:t>/scaffolds...</a:t>
            </a:r>
          </a:p>
          <a:p>
            <a:pPr marL="0" indent="0">
              <a:buNone/>
            </a:pPr>
            <a:r>
              <a:rPr lang="en-US" sz="1100" dirty="0">
                <a:latin typeface="Consolas" panose="020B0609020204030204" pitchFamily="49" charset="0"/>
                <a:cs typeface="Courier New" panose="02070309020205020404" pitchFamily="49" charset="0"/>
              </a:rPr>
              <a:t>   -&gt; 31 large </a:t>
            </a:r>
            <a:r>
              <a:rPr lang="en-US" sz="1100" dirty="0" err="1">
                <a:latin typeface="Consolas" panose="020B0609020204030204" pitchFamily="49" charset="0"/>
                <a:cs typeface="Courier New" panose="02070309020205020404" pitchFamily="49" charset="0"/>
              </a:rPr>
              <a:t>contigs</a:t>
            </a:r>
            <a:r>
              <a:rPr lang="en-US" sz="1100" dirty="0">
                <a:latin typeface="Consolas" panose="020B0609020204030204" pitchFamily="49" charset="0"/>
                <a:cs typeface="Courier New" panose="02070309020205020404" pitchFamily="49" charset="0"/>
              </a:rPr>
              <a:t>, 31 all </a:t>
            </a:r>
            <a:r>
              <a:rPr lang="en-US" sz="1100" dirty="0" err="1">
                <a:latin typeface="Consolas" panose="020B0609020204030204" pitchFamily="49" charset="0"/>
                <a:cs typeface="Courier New" panose="02070309020205020404" pitchFamily="49" charset="0"/>
              </a:rPr>
              <a:t>contigs</a:t>
            </a:r>
            <a:endParaRPr lang="en-US" sz="1100" dirty="0">
              <a:latin typeface="Consolas" panose="020B0609020204030204" pitchFamily="49" charset="0"/>
              <a:cs typeface="Courier New" panose="02070309020205020404" pitchFamily="49" charset="0"/>
            </a:endParaRPr>
          </a:p>
          <a:p>
            <a:pPr marL="0" indent="0">
              <a:buNone/>
            </a:pPr>
            <a:r>
              <a:rPr lang="en-US" sz="1100" dirty="0">
                <a:latin typeface="Consolas" panose="020B0609020204030204" pitchFamily="49" charset="0"/>
                <a:cs typeface="Courier New" panose="02070309020205020404" pitchFamily="49" charset="0"/>
              </a:rPr>
              <a:t>Computing signals...</a:t>
            </a:r>
          </a:p>
          <a:p>
            <a:pPr marL="0" indent="0">
              <a:buNone/>
            </a:pPr>
            <a:r>
              <a:rPr lang="en-US" sz="1100" dirty="0">
                <a:latin typeface="Consolas" panose="020B0609020204030204" pitchFamily="49" charset="0"/>
                <a:cs typeface="Courier New" panose="02070309020205020404" pitchFamily="49" charset="0"/>
              </a:rPr>
              <a:t>  -&gt; 1100589 of 1100589...              </a:t>
            </a:r>
          </a:p>
          <a:p>
            <a:pPr marL="0" indent="0">
              <a:buNone/>
            </a:pPr>
            <a:r>
              <a:rPr lang="en-US" sz="1100" dirty="0" err="1">
                <a:latin typeface="Consolas" panose="020B0609020204030204" pitchFamily="49" charset="0"/>
                <a:cs typeface="Courier New" panose="02070309020205020404" pitchFamily="49" charset="0"/>
              </a:rPr>
              <a:t>Checkpointing</a:t>
            </a:r>
            <a:r>
              <a:rPr lang="en-US" sz="1100" dirty="0">
                <a:latin typeface="Consolas" panose="020B0609020204030204" pitchFamily="49" charset="0"/>
                <a:cs typeface="Courier New" panose="02070309020205020404" pitchFamily="49" charset="0"/>
              </a:rPr>
              <a:t>...</a:t>
            </a:r>
          </a:p>
          <a:p>
            <a:pPr marL="0" indent="0">
              <a:buNone/>
            </a:pPr>
            <a:r>
              <a:rPr lang="en-US" sz="1100" dirty="0">
                <a:latin typeface="Consolas" panose="020B0609020204030204" pitchFamily="49" charset="0"/>
                <a:cs typeface="Courier New" panose="02070309020205020404" pitchFamily="49" charset="0"/>
              </a:rPr>
              <a:t>Generating output...</a:t>
            </a:r>
          </a:p>
          <a:p>
            <a:pPr marL="0" indent="0">
              <a:buNone/>
            </a:pPr>
            <a:r>
              <a:rPr lang="en-US" sz="1100" dirty="0">
                <a:latin typeface="Consolas" panose="020B0609020204030204" pitchFamily="49" charset="0"/>
                <a:cs typeface="Courier New" panose="02070309020205020404" pitchFamily="49" charset="0"/>
              </a:rPr>
              <a:t>  -&gt; 1100589 of 1100589...              </a:t>
            </a:r>
          </a:p>
          <a:p>
            <a:pPr marL="0" indent="0">
              <a:buNone/>
            </a:pPr>
            <a:r>
              <a:rPr lang="en-US" sz="1100" dirty="0">
                <a:latin typeface="Consolas" panose="020B0609020204030204" pitchFamily="49" charset="0"/>
                <a:cs typeface="Courier New" panose="02070309020205020404" pitchFamily="49" charset="0"/>
              </a:rPr>
              <a:t>Assembly computation succeeded at: Wed May 30 14:50:42 2018</a:t>
            </a:r>
          </a:p>
        </p:txBody>
      </p:sp>
      <p:sp>
        <p:nvSpPr>
          <p:cNvPr id="6" name="TextBox 5"/>
          <p:cNvSpPr txBox="1"/>
          <p:nvPr/>
        </p:nvSpPr>
        <p:spPr>
          <a:xfrm>
            <a:off x="540054" y="1395758"/>
            <a:ext cx="8084110" cy="412421"/>
          </a:xfrm>
          <a:prstGeom prst="rect">
            <a:avLst/>
          </a:prstGeom>
          <a:noFill/>
        </p:spPr>
        <p:txBody>
          <a:bodyPr wrap="square" rtlCol="0">
            <a:spAutoFit/>
          </a:bodyPr>
          <a:lstStyle/>
          <a:p>
            <a:pPr>
              <a:lnSpc>
                <a:spcPct val="130000"/>
              </a:lnSpc>
            </a:pPr>
            <a:r>
              <a:rPr lang="en-US" sz="1600" b="1" dirty="0">
                <a:solidFill>
                  <a:schemeClr val="accent2"/>
                </a:solidFill>
              </a:rPr>
              <a:t>You will see this on your screen, when the assembly is running.</a:t>
            </a:r>
          </a:p>
        </p:txBody>
      </p:sp>
      <p:sp>
        <p:nvSpPr>
          <p:cNvPr id="4" name="Footer Placeholder 3"/>
          <p:cNvSpPr>
            <a:spLocks noGrp="1"/>
          </p:cNvSpPr>
          <p:nvPr>
            <p:ph type="ftr" sz="quarter" idx="11"/>
          </p:nvPr>
        </p:nvSpPr>
        <p:spPr/>
        <p:txBody>
          <a:bodyPr/>
          <a:lstStyle/>
          <a:p>
            <a:r>
              <a:rPr lang="en-US"/>
              <a:t>Linux+Genome Assembly | Shounak Bhogale | 2019</a:t>
            </a:r>
            <a:endParaRPr lang="en-US" dirty="0"/>
          </a:p>
        </p:txBody>
      </p:sp>
      <p:sp>
        <p:nvSpPr>
          <p:cNvPr id="7" name="Slide Number Placeholder 6"/>
          <p:cNvSpPr>
            <a:spLocks noGrp="1"/>
          </p:cNvSpPr>
          <p:nvPr>
            <p:ph type="sldNum" sz="quarter" idx="12"/>
          </p:nvPr>
        </p:nvSpPr>
        <p:spPr/>
        <p:txBody>
          <a:bodyPr/>
          <a:lstStyle/>
          <a:p>
            <a:fld id="{C3558104-51C6-C44C-9211-BF7C16F4A77B}" type="slidenum">
              <a:rPr lang="en-US" smtClean="0"/>
              <a:t>25</a:t>
            </a:fld>
            <a:endParaRPr lang="en-US" dirty="0"/>
          </a:p>
        </p:txBody>
      </p:sp>
    </p:spTree>
    <p:extLst>
      <p:ext uri="{BB962C8B-B14F-4D97-AF65-F5344CB8AC3E}">
        <p14:creationId xmlns:p14="http://schemas.microsoft.com/office/powerpoint/2010/main" val="9784589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39813" y="1628760"/>
            <a:ext cx="7864374" cy="1920526"/>
          </a:xfrm>
          <a:prstGeom prst="rect">
            <a:avLst/>
          </a:prstGeom>
          <a:noFill/>
        </p:spPr>
        <p:txBody>
          <a:bodyPr wrap="square" rtlCol="0">
            <a:spAutoFit/>
          </a:bodyPr>
          <a:lstStyle/>
          <a:p>
            <a:pPr>
              <a:lnSpc>
                <a:spcPct val="130000"/>
              </a:lnSpc>
            </a:pPr>
            <a:r>
              <a:rPr lang="en-US" sz="1600" dirty="0"/>
              <a:t>For this 2</a:t>
            </a:r>
            <a:r>
              <a:rPr lang="en-US" sz="1600" baseline="30000" dirty="0"/>
              <a:t>nd</a:t>
            </a:r>
            <a:r>
              <a:rPr lang="en-US" sz="1600" dirty="0"/>
              <a:t> assembly, we will use </a:t>
            </a:r>
            <a:r>
              <a:rPr lang="en-US" sz="1600" b="1" dirty="0"/>
              <a:t>dataset2</a:t>
            </a:r>
            <a:r>
              <a:rPr lang="en-US" sz="1600" dirty="0"/>
              <a:t> (29 Mb) again, but this time we will use a more stringent set of parameters. </a:t>
            </a:r>
          </a:p>
          <a:p>
            <a:pPr>
              <a:lnSpc>
                <a:spcPct val="130000"/>
              </a:lnSpc>
            </a:pPr>
            <a:endParaRPr lang="en-US" sz="900" dirty="0"/>
          </a:p>
          <a:p>
            <a:pPr>
              <a:lnSpc>
                <a:spcPct val="130000"/>
              </a:lnSpc>
            </a:pPr>
            <a:r>
              <a:rPr lang="en-US" sz="1600" dirty="0"/>
              <a:t>The parameters we will change are </a:t>
            </a:r>
            <a:r>
              <a:rPr lang="en-US" sz="1600" b="1" u="sng" dirty="0">
                <a:latin typeface="Consolas" panose="020B0609020204030204" pitchFamily="49" charset="0"/>
              </a:rPr>
              <a:t>minimum overlap length </a:t>
            </a:r>
            <a:r>
              <a:rPr lang="en-US" sz="1600" dirty="0">
                <a:latin typeface="Consolas" panose="020B0609020204030204" pitchFamily="49" charset="0"/>
              </a:rPr>
              <a:t>(-ml) </a:t>
            </a:r>
            <a:r>
              <a:rPr lang="en-US" sz="1600" dirty="0"/>
              <a:t>and </a:t>
            </a:r>
            <a:r>
              <a:rPr lang="en-US" sz="1600" b="1" u="sng" dirty="0">
                <a:latin typeface="Consolas" panose="020B0609020204030204" pitchFamily="49" charset="0"/>
              </a:rPr>
              <a:t>minimum overlap identity</a:t>
            </a:r>
            <a:r>
              <a:rPr lang="en-US" sz="1600" dirty="0">
                <a:latin typeface="Consolas" panose="020B0609020204030204" pitchFamily="49" charset="0"/>
              </a:rPr>
              <a:t> (-mi).</a:t>
            </a:r>
          </a:p>
          <a:p>
            <a:pPr>
              <a:lnSpc>
                <a:spcPct val="130000"/>
              </a:lnSpc>
            </a:pPr>
            <a:endParaRPr lang="en-US" sz="1600" dirty="0"/>
          </a:p>
        </p:txBody>
      </p:sp>
      <p:sp>
        <p:nvSpPr>
          <p:cNvPr id="2" name="Title 1"/>
          <p:cNvSpPr>
            <a:spLocks noGrp="1"/>
          </p:cNvSpPr>
          <p:nvPr>
            <p:ph type="title"/>
          </p:nvPr>
        </p:nvSpPr>
        <p:spPr/>
        <p:txBody>
          <a:bodyPr/>
          <a:lstStyle/>
          <a:p>
            <a:r>
              <a:rPr lang="en-US" dirty="0"/>
              <a:t>Step 2A: Run Assembly 2</a:t>
            </a:r>
          </a:p>
        </p:txBody>
      </p:sp>
      <p:sp>
        <p:nvSpPr>
          <p:cNvPr id="6" name="Content Placeholder 3"/>
          <p:cNvSpPr>
            <a:spLocks noGrp="1"/>
          </p:cNvSpPr>
          <p:nvPr>
            <p:ph sz="half" idx="1"/>
          </p:nvPr>
        </p:nvSpPr>
        <p:spPr>
          <a:xfrm>
            <a:off x="639812" y="3259277"/>
            <a:ext cx="7864375" cy="3097074"/>
          </a:xfrm>
          <a:solidFill>
            <a:schemeClr val="bg1">
              <a:lumMod val="95000"/>
            </a:schemeClr>
          </a:solidFill>
          <a:ln>
            <a:solidFill>
              <a:schemeClr val="tx1">
                <a:lumMod val="65000"/>
                <a:lumOff val="35000"/>
              </a:schemeClr>
            </a:solidFill>
          </a:ln>
        </p:spPr>
        <p:txBody>
          <a:bodyPr>
            <a:normAutofit fontScale="92500" lnSpcReduction="10000"/>
          </a:bodyPr>
          <a:lstStyle/>
          <a:p>
            <a:pPr marL="0" indent="0">
              <a:lnSpc>
                <a:spcPct val="130000"/>
              </a:lnSpc>
              <a:buNone/>
            </a:pPr>
            <a:r>
              <a:rPr lang="en-US" sz="1400" dirty="0">
                <a:latin typeface="Consolas" panose="020B0609020204030204" pitchFamily="49" charset="0"/>
              </a:rPr>
              <a:t>$ </a:t>
            </a:r>
            <a:r>
              <a:rPr lang="cs-CZ" sz="1400" dirty="0" err="1">
                <a:latin typeface="Consolas" panose="020B0609020204030204" pitchFamily="49" charset="0"/>
                <a:cs typeface="Courier New" panose="02070309020205020404" pitchFamily="49" charset="0"/>
              </a:rPr>
              <a:t>srun</a:t>
            </a:r>
            <a:r>
              <a:rPr lang="cs-CZ" sz="1400" dirty="0">
                <a:latin typeface="Consolas" panose="020B0609020204030204" pitchFamily="49" charset="0"/>
                <a:cs typeface="Courier New" panose="02070309020205020404" pitchFamily="49" charset="0"/>
              </a:rPr>
              <a:t> -p </a:t>
            </a:r>
            <a:r>
              <a:rPr lang="cs-CZ" sz="1400" dirty="0" err="1">
                <a:latin typeface="Consolas" panose="020B0609020204030204" pitchFamily="49" charset="0"/>
                <a:cs typeface="Courier New" panose="02070309020205020404" pitchFamily="49" charset="0"/>
              </a:rPr>
              <a:t>classroom</a:t>
            </a:r>
            <a:r>
              <a:rPr lang="cs-CZ" sz="1400" dirty="0">
                <a:latin typeface="Consolas" panose="020B0609020204030204" pitchFamily="49" charset="0"/>
                <a:cs typeface="Courier New" panose="02070309020205020404" pitchFamily="49" charset="0"/>
              </a:rPr>
              <a:t>  -c 2 --mem 8000 --</a:t>
            </a:r>
            <a:r>
              <a:rPr lang="cs-CZ" sz="1400" dirty="0" err="1">
                <a:latin typeface="Consolas" panose="020B0609020204030204" pitchFamily="49" charset="0"/>
                <a:cs typeface="Courier New" panose="02070309020205020404" pitchFamily="49" charset="0"/>
              </a:rPr>
              <a:t>pty</a:t>
            </a:r>
            <a:r>
              <a:rPr lang="cs-CZ" sz="1400" dirty="0">
                <a:latin typeface="Consolas" panose="020B0609020204030204" pitchFamily="49" charset="0"/>
                <a:cs typeface="Courier New" panose="02070309020205020404" pitchFamily="49" charset="0"/>
              </a:rPr>
              <a:t> </a:t>
            </a:r>
            <a:r>
              <a:rPr lang="cs-CZ" sz="1400" dirty="0" err="1">
                <a:latin typeface="Consolas" panose="020B0609020204030204" pitchFamily="49" charset="0"/>
                <a:cs typeface="Courier New" panose="02070309020205020404" pitchFamily="49" charset="0"/>
              </a:rPr>
              <a:t>bash</a:t>
            </a:r>
            <a:endParaRPr lang="en-US" sz="1400" dirty="0">
              <a:latin typeface="Consolas" panose="020B0609020204030204" pitchFamily="49" charset="0"/>
            </a:endParaRPr>
          </a:p>
          <a:p>
            <a:pPr marL="0" indent="0">
              <a:lnSpc>
                <a:spcPct val="130000"/>
              </a:lnSpc>
              <a:buNone/>
            </a:pPr>
            <a:r>
              <a:rPr lang="en-US" sz="1400" dirty="0">
                <a:solidFill>
                  <a:schemeClr val="tx2"/>
                </a:solidFill>
                <a:latin typeface="Consolas" panose="020B0609020204030204" pitchFamily="49" charset="0"/>
              </a:rPr>
              <a:t># Open interactive session on </a:t>
            </a:r>
            <a:r>
              <a:rPr lang="en-US" sz="1400" dirty="0" err="1">
                <a:solidFill>
                  <a:schemeClr val="tx2"/>
                </a:solidFill>
                <a:latin typeface="Consolas" panose="020B0609020204030204" pitchFamily="49" charset="0"/>
              </a:rPr>
              <a:t>biocluster</a:t>
            </a:r>
            <a:r>
              <a:rPr lang="en-US" sz="1400" dirty="0">
                <a:latin typeface="Consolas" panose="020B0609020204030204" pitchFamily="49" charset="0"/>
              </a:rPr>
              <a:t>.                   </a:t>
            </a:r>
            <a:r>
              <a:rPr lang="en-US" sz="1400" b="1" dirty="0">
                <a:solidFill>
                  <a:srgbClr val="FF0000"/>
                </a:solidFill>
                <a:latin typeface="Consolas" panose="020B0609020204030204" pitchFamily="49" charset="0"/>
              </a:rPr>
              <a:t>SKIP IF DONE</a:t>
            </a:r>
            <a:endParaRPr lang="en-US" sz="1400" dirty="0">
              <a:solidFill>
                <a:srgbClr val="FF0000"/>
              </a:solidFill>
              <a:latin typeface="Consolas" panose="020B0609020204030204" pitchFamily="49" charset="0"/>
            </a:endParaRPr>
          </a:p>
          <a:p>
            <a:pPr marL="0" indent="0">
              <a:lnSpc>
                <a:spcPct val="130000"/>
              </a:lnSpc>
              <a:buNone/>
            </a:pPr>
            <a:endParaRPr lang="en-US" sz="1400" dirty="0">
              <a:latin typeface="Consolas" panose="020B0609020204030204" pitchFamily="49" charset="0"/>
            </a:endParaRPr>
          </a:p>
          <a:p>
            <a:pPr marL="0" indent="0">
              <a:lnSpc>
                <a:spcPct val="130000"/>
              </a:lnSpc>
              <a:buNone/>
            </a:pPr>
            <a:r>
              <a:rPr lang="en-US" sz="1400" dirty="0">
                <a:latin typeface="Consolas" panose="020B0609020204030204" pitchFamily="49" charset="0"/>
              </a:rPr>
              <a:t>$ module load 454/2.8 	# Load assembler.                    </a:t>
            </a:r>
            <a:r>
              <a:rPr lang="en-US" sz="1400" b="1" dirty="0">
                <a:solidFill>
                  <a:srgbClr val="FF0000"/>
                </a:solidFill>
                <a:latin typeface="Consolas" panose="020B0609020204030204" pitchFamily="49" charset="0"/>
              </a:rPr>
              <a:t>SKIP IF DONE</a:t>
            </a:r>
          </a:p>
          <a:p>
            <a:pPr marL="0" indent="0">
              <a:lnSpc>
                <a:spcPct val="130000"/>
              </a:lnSpc>
              <a:buNone/>
            </a:pPr>
            <a:endParaRPr lang="en-US" sz="1400" dirty="0">
              <a:latin typeface="Consolas" panose="020B0609020204030204" pitchFamily="49" charset="0"/>
            </a:endParaRPr>
          </a:p>
          <a:p>
            <a:pPr marL="0" indent="0">
              <a:lnSpc>
                <a:spcPct val="130000"/>
              </a:lnSpc>
              <a:buNone/>
            </a:pPr>
            <a:r>
              <a:rPr lang="en-US" sz="1400" dirty="0">
                <a:latin typeface="Consolas" panose="020B0609020204030204" pitchFamily="49" charset="0"/>
              </a:rPr>
              <a:t>$ </a:t>
            </a:r>
            <a:r>
              <a:rPr lang="en-US" sz="1400" dirty="0" err="1">
                <a:latin typeface="Consolas" panose="020B0609020204030204" pitchFamily="49" charset="0"/>
              </a:rPr>
              <a:t>runAssembly</a:t>
            </a:r>
            <a:r>
              <a:rPr lang="en-US" sz="1400" dirty="0">
                <a:latin typeface="Consolas" panose="020B0609020204030204" pitchFamily="49" charset="0"/>
              </a:rPr>
              <a:t> -force -o ~/02_Genome_Assembly/</a:t>
            </a:r>
            <a:r>
              <a:rPr lang="en-US" sz="1400" dirty="0" err="1">
                <a:latin typeface="Consolas" panose="020B0609020204030204" pitchFamily="49" charset="0"/>
              </a:rPr>
              <a:t>project_stringent</a:t>
            </a:r>
            <a:r>
              <a:rPr lang="en-US" sz="1400" dirty="0">
                <a:latin typeface="Consolas" panose="020B0609020204030204" pitchFamily="49" charset="0"/>
              </a:rPr>
              <a:t> -ml 60 -mi 96 dataset2.sff  </a:t>
            </a:r>
          </a:p>
          <a:p>
            <a:pPr marL="0" indent="0">
              <a:lnSpc>
                <a:spcPct val="130000"/>
              </a:lnSpc>
              <a:buNone/>
            </a:pPr>
            <a:r>
              <a:rPr lang="en-US" sz="1400" dirty="0">
                <a:solidFill>
                  <a:schemeClr val="tx2"/>
                </a:solidFill>
                <a:latin typeface="Consolas" panose="020B0609020204030204" pitchFamily="49" charset="0"/>
              </a:rPr>
              <a:t># Run the assembler.</a:t>
            </a:r>
          </a:p>
          <a:p>
            <a:pPr marL="0" indent="0">
              <a:lnSpc>
                <a:spcPct val="130000"/>
              </a:lnSpc>
              <a:buNone/>
            </a:pPr>
            <a:r>
              <a:rPr lang="en-US" sz="1400" dirty="0">
                <a:solidFill>
                  <a:schemeClr val="tx2"/>
                </a:solidFill>
                <a:latin typeface="Consolas" panose="020B0609020204030204" pitchFamily="49" charset="0"/>
              </a:rPr>
              <a:t># Default </a:t>
            </a:r>
            <a:r>
              <a:rPr lang="en-US" sz="1400" dirty="0" err="1">
                <a:solidFill>
                  <a:schemeClr val="tx2"/>
                </a:solidFill>
                <a:latin typeface="Consolas" panose="020B0609020204030204" pitchFamily="49" charset="0"/>
              </a:rPr>
              <a:t>Args</a:t>
            </a:r>
            <a:r>
              <a:rPr lang="en-US" sz="1400" dirty="0">
                <a:solidFill>
                  <a:schemeClr val="tx2"/>
                </a:solidFill>
                <a:latin typeface="Consolas" panose="020B0609020204030204" pitchFamily="49" charset="0"/>
              </a:rPr>
              <a:t>: ml = 40%   and   mi = 90%</a:t>
            </a:r>
          </a:p>
        </p:txBody>
      </p:sp>
      <p:sp>
        <p:nvSpPr>
          <p:cNvPr id="3" name="Footer Placeholder 2"/>
          <p:cNvSpPr>
            <a:spLocks noGrp="1"/>
          </p:cNvSpPr>
          <p:nvPr>
            <p:ph type="ftr" sz="quarter" idx="11"/>
          </p:nvPr>
        </p:nvSpPr>
        <p:spPr/>
        <p:txBody>
          <a:bodyPr/>
          <a:lstStyle/>
          <a:p>
            <a:r>
              <a:rPr lang="en-US"/>
              <a:t>Linux+Genome Assembly | Shounak Bhogale | 2019</a:t>
            </a:r>
            <a:endParaRPr lang="en-US" dirty="0"/>
          </a:p>
        </p:txBody>
      </p:sp>
      <p:sp>
        <p:nvSpPr>
          <p:cNvPr id="4" name="Slide Number Placeholder 3"/>
          <p:cNvSpPr>
            <a:spLocks noGrp="1"/>
          </p:cNvSpPr>
          <p:nvPr>
            <p:ph type="sldNum" sz="quarter" idx="12"/>
          </p:nvPr>
        </p:nvSpPr>
        <p:spPr/>
        <p:txBody>
          <a:bodyPr/>
          <a:lstStyle/>
          <a:p>
            <a:fld id="{C3558104-51C6-C44C-9211-BF7C16F4A77B}" type="slidenum">
              <a:rPr lang="en-US" smtClean="0"/>
              <a:t>26</a:t>
            </a:fld>
            <a:endParaRPr lang="en-US" dirty="0"/>
          </a:p>
        </p:txBody>
      </p:sp>
    </p:spTree>
    <p:extLst>
      <p:ext uri="{BB962C8B-B14F-4D97-AF65-F5344CB8AC3E}">
        <p14:creationId xmlns:p14="http://schemas.microsoft.com/office/powerpoint/2010/main" val="41369558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2B:  Observe Assembly 2 Output</a:t>
            </a:r>
          </a:p>
        </p:txBody>
      </p:sp>
      <p:sp>
        <p:nvSpPr>
          <p:cNvPr id="3" name="Content Placeholder 2"/>
          <p:cNvSpPr>
            <a:spLocks noGrp="1"/>
          </p:cNvSpPr>
          <p:nvPr>
            <p:ph sz="half" idx="1"/>
          </p:nvPr>
        </p:nvSpPr>
        <p:spPr>
          <a:xfrm>
            <a:off x="628650" y="1870934"/>
            <a:ext cx="3886200" cy="4439250"/>
          </a:xfrm>
          <a:solidFill>
            <a:schemeClr val="bg1">
              <a:lumMod val="95000"/>
            </a:schemeClr>
          </a:solidFill>
          <a:ln>
            <a:solidFill>
              <a:schemeClr val="tx1">
                <a:lumMod val="65000"/>
                <a:lumOff val="35000"/>
              </a:schemeClr>
            </a:solidFill>
          </a:ln>
        </p:spPr>
        <p:txBody>
          <a:bodyPr>
            <a:noAutofit/>
          </a:bodyPr>
          <a:lstStyle/>
          <a:p>
            <a:pPr marL="0" indent="0">
              <a:buNone/>
            </a:pPr>
            <a:r>
              <a:rPr lang="en-US" sz="1100" dirty="0">
                <a:latin typeface="Consolas" panose="020B0609020204030204" pitchFamily="49" charset="0"/>
              </a:rPr>
              <a:t>Created assembly project directory /home/a-m/mayo_instru01/02_Genome_Assembly/</a:t>
            </a:r>
            <a:r>
              <a:rPr lang="en-US" sz="1100" dirty="0" err="1">
                <a:latin typeface="Consolas" panose="020B0609020204030204" pitchFamily="49" charset="0"/>
              </a:rPr>
              <a:t>project_stringent</a:t>
            </a:r>
            <a:endParaRPr lang="en-US" sz="1100" dirty="0">
              <a:latin typeface="Consolas" panose="020B0609020204030204" pitchFamily="49" charset="0"/>
            </a:endParaRPr>
          </a:p>
          <a:p>
            <a:pPr marL="0" indent="0">
              <a:buNone/>
            </a:pPr>
            <a:r>
              <a:rPr lang="en-US" sz="1100" dirty="0">
                <a:latin typeface="Consolas" panose="020B0609020204030204" pitchFamily="49" charset="0"/>
              </a:rPr>
              <a:t>1 read file successfully added.</a:t>
            </a:r>
          </a:p>
          <a:p>
            <a:pPr marL="0" indent="0">
              <a:buNone/>
            </a:pPr>
            <a:r>
              <a:rPr lang="en-US" sz="1100" dirty="0">
                <a:latin typeface="Consolas" panose="020B0609020204030204" pitchFamily="49" charset="0"/>
              </a:rPr>
              <a:t>    dataset2.sff</a:t>
            </a:r>
          </a:p>
          <a:p>
            <a:pPr marL="0" indent="0">
              <a:buNone/>
            </a:pPr>
            <a:r>
              <a:rPr lang="en-US" sz="1100" dirty="0">
                <a:latin typeface="Consolas" panose="020B0609020204030204" pitchFamily="49" charset="0"/>
              </a:rPr>
              <a:t>Assembly computation starting at: Wed May 30 14:56:32 2018  (v2.8 (20120726_1306)) </a:t>
            </a:r>
          </a:p>
          <a:p>
            <a:pPr marL="0" indent="0">
              <a:buNone/>
            </a:pPr>
            <a:r>
              <a:rPr lang="en-US" sz="1100" dirty="0">
                <a:latin typeface="Consolas" panose="020B0609020204030204" pitchFamily="49" charset="0"/>
              </a:rPr>
              <a:t>Indexing dataset2.sff...</a:t>
            </a:r>
          </a:p>
          <a:p>
            <a:pPr marL="0" indent="0">
              <a:buNone/>
            </a:pPr>
            <a:r>
              <a:rPr lang="en-US" sz="1100" dirty="0">
                <a:latin typeface="Consolas" panose="020B0609020204030204" pitchFamily="49" charset="0"/>
              </a:rPr>
              <a:t>  -&gt; 53207 reads, 23837200 bases.</a:t>
            </a:r>
          </a:p>
          <a:p>
            <a:pPr marL="0" indent="0">
              <a:buNone/>
            </a:pPr>
            <a:r>
              <a:rPr lang="en-US" sz="1100" dirty="0">
                <a:latin typeface="Consolas" panose="020B0609020204030204" pitchFamily="49" charset="0"/>
              </a:rPr>
              <a:t>Setting up long overlap detection...</a:t>
            </a:r>
          </a:p>
          <a:p>
            <a:pPr marL="0" indent="0">
              <a:buNone/>
            </a:pPr>
            <a:r>
              <a:rPr lang="en-US" sz="1100" dirty="0">
                <a:latin typeface="Consolas" panose="020B0609020204030204" pitchFamily="49" charset="0"/>
              </a:rPr>
              <a:t>  -&gt; 53207 of 53207, 50525 reads to align</a:t>
            </a:r>
          </a:p>
          <a:p>
            <a:pPr marL="0" indent="0">
              <a:buNone/>
            </a:pPr>
            <a:r>
              <a:rPr lang="en-US" sz="1100" dirty="0">
                <a:latin typeface="Consolas" panose="020B0609020204030204" pitchFamily="49" charset="0"/>
              </a:rPr>
              <a:t>Building a tree for 511356 seeds...</a:t>
            </a:r>
          </a:p>
          <a:p>
            <a:pPr marL="0" indent="0">
              <a:buNone/>
            </a:pPr>
            <a:r>
              <a:rPr lang="en-US" sz="1100" dirty="0">
                <a:latin typeface="Consolas" panose="020B0609020204030204" pitchFamily="49" charset="0"/>
              </a:rPr>
              <a:t>Computing long overlap alignments...</a:t>
            </a:r>
          </a:p>
          <a:p>
            <a:pPr marL="0" indent="0">
              <a:buNone/>
            </a:pPr>
            <a:r>
              <a:rPr lang="en-US" sz="1100" dirty="0">
                <a:latin typeface="Consolas" panose="020B0609020204030204" pitchFamily="49" charset="0"/>
              </a:rPr>
              <a:t>  -&gt; 53207 of 53207</a:t>
            </a:r>
          </a:p>
          <a:p>
            <a:pPr marL="0" indent="0">
              <a:buNone/>
            </a:pPr>
            <a:r>
              <a:rPr lang="en-US" sz="1100" dirty="0">
                <a:latin typeface="Consolas" panose="020B0609020204030204" pitchFamily="49" charset="0"/>
              </a:rPr>
              <a:t>Setting up overlap detection...</a:t>
            </a:r>
          </a:p>
          <a:p>
            <a:pPr marL="0" indent="0">
              <a:buNone/>
            </a:pPr>
            <a:r>
              <a:rPr lang="en-US" sz="1100" dirty="0">
                <a:latin typeface="Consolas" panose="020B0609020204030204" pitchFamily="49" charset="0"/>
              </a:rPr>
              <a:t>  -&gt; 53207 of 53207, 20450 reads to align</a:t>
            </a:r>
          </a:p>
          <a:p>
            <a:pPr marL="0" indent="0">
              <a:buNone/>
            </a:pPr>
            <a:r>
              <a:rPr lang="en-US" sz="1100" dirty="0">
                <a:latin typeface="Consolas" panose="020B0609020204030204" pitchFamily="49" charset="0"/>
              </a:rPr>
              <a:t>Starting seed building...</a:t>
            </a:r>
          </a:p>
          <a:p>
            <a:pPr marL="0" indent="0">
              <a:buNone/>
            </a:pPr>
            <a:r>
              <a:rPr lang="en-US" sz="1100" dirty="0">
                <a:latin typeface="Consolas" panose="020B0609020204030204" pitchFamily="49" charset="0"/>
              </a:rPr>
              <a:t>  -&gt; 53207 of 53207</a:t>
            </a:r>
          </a:p>
          <a:p>
            <a:pPr marL="0" indent="0">
              <a:buNone/>
            </a:pPr>
            <a:r>
              <a:rPr lang="en-US" sz="1100" dirty="0">
                <a:latin typeface="Consolas" panose="020B0609020204030204" pitchFamily="49" charset="0"/>
              </a:rPr>
              <a:t>Building a tree for 618471 seeds...</a:t>
            </a:r>
          </a:p>
        </p:txBody>
      </p:sp>
      <p:sp>
        <p:nvSpPr>
          <p:cNvPr id="5" name="Content Placeholder 4"/>
          <p:cNvSpPr>
            <a:spLocks noGrp="1"/>
          </p:cNvSpPr>
          <p:nvPr>
            <p:ph sz="half" idx="2"/>
          </p:nvPr>
        </p:nvSpPr>
        <p:spPr>
          <a:xfrm>
            <a:off x="4629150" y="1870934"/>
            <a:ext cx="3886200" cy="4439250"/>
          </a:xfrm>
          <a:solidFill>
            <a:schemeClr val="bg1">
              <a:lumMod val="95000"/>
            </a:schemeClr>
          </a:solidFill>
          <a:ln>
            <a:solidFill>
              <a:schemeClr val="tx1">
                <a:lumMod val="65000"/>
                <a:lumOff val="35000"/>
              </a:schemeClr>
            </a:solidFill>
          </a:ln>
        </p:spPr>
        <p:txBody>
          <a:bodyPr>
            <a:normAutofit/>
          </a:bodyPr>
          <a:lstStyle/>
          <a:p>
            <a:pPr marL="0" indent="0">
              <a:buNone/>
            </a:pPr>
            <a:r>
              <a:rPr lang="en-US" sz="1100" dirty="0">
                <a:latin typeface="Consolas" panose="020B0609020204030204" pitchFamily="49" charset="0"/>
                <a:cs typeface="Courier New" panose="02070309020205020404" pitchFamily="49" charset="0"/>
              </a:rPr>
              <a:t>Computing alignments...</a:t>
            </a:r>
          </a:p>
          <a:p>
            <a:pPr marL="0" indent="0">
              <a:buNone/>
            </a:pPr>
            <a:r>
              <a:rPr lang="en-US" sz="1100" dirty="0">
                <a:latin typeface="Consolas" panose="020B0609020204030204" pitchFamily="49" charset="0"/>
                <a:cs typeface="Courier New" panose="02070309020205020404" pitchFamily="49" charset="0"/>
              </a:rPr>
              <a:t>  -&gt; 53207 of 53207</a:t>
            </a:r>
          </a:p>
          <a:p>
            <a:pPr marL="0" indent="0">
              <a:buNone/>
            </a:pPr>
            <a:r>
              <a:rPr lang="en-US" sz="1100" dirty="0" err="1">
                <a:latin typeface="Consolas" panose="020B0609020204030204" pitchFamily="49" charset="0"/>
                <a:cs typeface="Courier New" panose="02070309020205020404" pitchFamily="49" charset="0"/>
              </a:rPr>
              <a:t>Checkpointing</a:t>
            </a:r>
            <a:r>
              <a:rPr lang="en-US" sz="1100" dirty="0">
                <a:latin typeface="Consolas" panose="020B0609020204030204" pitchFamily="49" charset="0"/>
                <a:cs typeface="Courier New" panose="02070309020205020404" pitchFamily="49" charset="0"/>
              </a:rPr>
              <a:t>...</a:t>
            </a:r>
          </a:p>
          <a:p>
            <a:pPr marL="0" indent="0">
              <a:buNone/>
            </a:pPr>
            <a:r>
              <a:rPr lang="en-US" sz="1100" dirty="0">
                <a:latin typeface="Consolas" panose="020B0609020204030204" pitchFamily="49" charset="0"/>
                <a:cs typeface="Courier New" panose="02070309020205020404" pitchFamily="49" charset="0"/>
              </a:rPr>
              <a:t>Detangling alignments...</a:t>
            </a:r>
          </a:p>
          <a:p>
            <a:pPr marL="0" indent="0">
              <a:buNone/>
            </a:pPr>
            <a:r>
              <a:rPr lang="en-US" sz="1100" dirty="0">
                <a:latin typeface="Consolas" panose="020B0609020204030204" pitchFamily="49" charset="0"/>
                <a:cs typeface="Courier New" panose="02070309020205020404" pitchFamily="49" charset="0"/>
              </a:rPr>
              <a:t>   -&gt; Level 4, Phase 9, Round 1...</a:t>
            </a:r>
          </a:p>
          <a:p>
            <a:pPr marL="0" indent="0">
              <a:buNone/>
            </a:pPr>
            <a:r>
              <a:rPr lang="en-US" sz="1100" dirty="0" err="1">
                <a:latin typeface="Consolas" panose="020B0609020204030204" pitchFamily="49" charset="0"/>
                <a:cs typeface="Courier New" panose="02070309020205020404" pitchFamily="49" charset="0"/>
              </a:rPr>
              <a:t>Checkpointing</a:t>
            </a:r>
            <a:r>
              <a:rPr lang="en-US" sz="1100" dirty="0">
                <a:latin typeface="Consolas" panose="020B0609020204030204" pitchFamily="49" charset="0"/>
                <a:cs typeface="Courier New" panose="02070309020205020404" pitchFamily="49" charset="0"/>
              </a:rPr>
              <a:t>...</a:t>
            </a:r>
          </a:p>
          <a:p>
            <a:pPr marL="0" indent="0">
              <a:buNone/>
            </a:pPr>
            <a:r>
              <a:rPr lang="en-US" sz="1100" dirty="0">
                <a:latin typeface="Consolas" panose="020B0609020204030204" pitchFamily="49" charset="0"/>
                <a:cs typeface="Courier New" panose="02070309020205020404" pitchFamily="49" charset="0"/>
              </a:rPr>
              <a:t>Building </a:t>
            </a:r>
            <a:r>
              <a:rPr lang="en-US" sz="1100" dirty="0" err="1">
                <a:latin typeface="Consolas" panose="020B0609020204030204" pitchFamily="49" charset="0"/>
                <a:cs typeface="Courier New" panose="02070309020205020404" pitchFamily="49" charset="0"/>
              </a:rPr>
              <a:t>contigs</a:t>
            </a:r>
            <a:r>
              <a:rPr lang="en-US" sz="1100" dirty="0">
                <a:latin typeface="Consolas" panose="020B0609020204030204" pitchFamily="49" charset="0"/>
                <a:cs typeface="Courier New" panose="02070309020205020404" pitchFamily="49" charset="0"/>
              </a:rPr>
              <a:t>/scaffolds...</a:t>
            </a:r>
          </a:p>
          <a:p>
            <a:pPr marL="0" indent="0">
              <a:buNone/>
            </a:pPr>
            <a:r>
              <a:rPr lang="en-US" sz="1100" dirty="0">
                <a:latin typeface="Consolas" panose="020B0609020204030204" pitchFamily="49" charset="0"/>
                <a:cs typeface="Courier New" panose="02070309020205020404" pitchFamily="49" charset="0"/>
              </a:rPr>
              <a:t>   -&gt; 39 large </a:t>
            </a:r>
            <a:r>
              <a:rPr lang="en-US" sz="1100" dirty="0" err="1">
                <a:latin typeface="Consolas" panose="020B0609020204030204" pitchFamily="49" charset="0"/>
                <a:cs typeface="Courier New" panose="02070309020205020404" pitchFamily="49" charset="0"/>
              </a:rPr>
              <a:t>contigs</a:t>
            </a:r>
            <a:r>
              <a:rPr lang="en-US" sz="1100" dirty="0">
                <a:latin typeface="Consolas" panose="020B0609020204030204" pitchFamily="49" charset="0"/>
                <a:cs typeface="Courier New" panose="02070309020205020404" pitchFamily="49" charset="0"/>
              </a:rPr>
              <a:t>, 39 all </a:t>
            </a:r>
            <a:r>
              <a:rPr lang="en-US" sz="1100" dirty="0" err="1">
                <a:latin typeface="Consolas" panose="020B0609020204030204" pitchFamily="49" charset="0"/>
                <a:cs typeface="Courier New" panose="02070309020205020404" pitchFamily="49" charset="0"/>
              </a:rPr>
              <a:t>contigs</a:t>
            </a:r>
            <a:endParaRPr lang="en-US" sz="1100" dirty="0">
              <a:latin typeface="Consolas" panose="020B0609020204030204" pitchFamily="49" charset="0"/>
              <a:cs typeface="Courier New" panose="02070309020205020404" pitchFamily="49" charset="0"/>
            </a:endParaRPr>
          </a:p>
          <a:p>
            <a:pPr marL="0" indent="0">
              <a:buNone/>
            </a:pPr>
            <a:r>
              <a:rPr lang="en-US" sz="1100" dirty="0">
                <a:latin typeface="Consolas" panose="020B0609020204030204" pitchFamily="49" charset="0"/>
                <a:cs typeface="Courier New" panose="02070309020205020404" pitchFamily="49" charset="0"/>
              </a:rPr>
              <a:t>Computing signals...</a:t>
            </a:r>
          </a:p>
          <a:p>
            <a:pPr marL="0" indent="0">
              <a:buNone/>
            </a:pPr>
            <a:r>
              <a:rPr lang="en-US" sz="1100" dirty="0">
                <a:latin typeface="Consolas" panose="020B0609020204030204" pitchFamily="49" charset="0"/>
                <a:cs typeface="Courier New" panose="02070309020205020404" pitchFamily="49" charset="0"/>
              </a:rPr>
              <a:t>  -&gt; 1099370 of 1099370...              </a:t>
            </a:r>
          </a:p>
          <a:p>
            <a:pPr marL="0" indent="0">
              <a:buNone/>
            </a:pPr>
            <a:r>
              <a:rPr lang="en-US" sz="1100" dirty="0" err="1">
                <a:latin typeface="Consolas" panose="020B0609020204030204" pitchFamily="49" charset="0"/>
                <a:cs typeface="Courier New" panose="02070309020205020404" pitchFamily="49" charset="0"/>
              </a:rPr>
              <a:t>Checkpointing</a:t>
            </a:r>
            <a:r>
              <a:rPr lang="en-US" sz="1100" dirty="0">
                <a:latin typeface="Consolas" panose="020B0609020204030204" pitchFamily="49" charset="0"/>
                <a:cs typeface="Courier New" panose="02070309020205020404" pitchFamily="49" charset="0"/>
              </a:rPr>
              <a:t>...</a:t>
            </a:r>
          </a:p>
          <a:p>
            <a:pPr marL="0" indent="0">
              <a:buNone/>
            </a:pPr>
            <a:r>
              <a:rPr lang="en-US" sz="1100" dirty="0">
                <a:latin typeface="Consolas" panose="020B0609020204030204" pitchFamily="49" charset="0"/>
                <a:cs typeface="Courier New" panose="02070309020205020404" pitchFamily="49" charset="0"/>
              </a:rPr>
              <a:t>Generating output...</a:t>
            </a:r>
          </a:p>
          <a:p>
            <a:pPr marL="0" indent="0">
              <a:buNone/>
            </a:pPr>
            <a:r>
              <a:rPr lang="en-US" sz="1100" dirty="0">
                <a:latin typeface="Consolas" panose="020B0609020204030204" pitchFamily="49" charset="0"/>
                <a:cs typeface="Courier New" panose="02070309020205020404" pitchFamily="49" charset="0"/>
              </a:rPr>
              <a:t>  -&gt; 1099370 of 1099370...              </a:t>
            </a:r>
          </a:p>
          <a:p>
            <a:pPr marL="0" indent="0">
              <a:buNone/>
            </a:pPr>
            <a:r>
              <a:rPr lang="en-US" sz="1100" dirty="0">
                <a:latin typeface="Consolas" panose="020B0609020204030204" pitchFamily="49" charset="0"/>
                <a:cs typeface="Courier New" panose="02070309020205020404" pitchFamily="49" charset="0"/>
              </a:rPr>
              <a:t>Assembly computation succeeded at: Wed May 30 14:59:01 2018</a:t>
            </a:r>
          </a:p>
        </p:txBody>
      </p:sp>
      <p:sp>
        <p:nvSpPr>
          <p:cNvPr id="10" name="TextBox 9"/>
          <p:cNvSpPr txBox="1"/>
          <p:nvPr/>
        </p:nvSpPr>
        <p:spPr>
          <a:xfrm>
            <a:off x="628650" y="1324435"/>
            <a:ext cx="7886700" cy="412421"/>
          </a:xfrm>
          <a:prstGeom prst="rect">
            <a:avLst/>
          </a:prstGeom>
          <a:noFill/>
        </p:spPr>
        <p:txBody>
          <a:bodyPr wrap="square" rtlCol="0">
            <a:spAutoFit/>
          </a:bodyPr>
          <a:lstStyle/>
          <a:p>
            <a:pPr>
              <a:lnSpc>
                <a:spcPct val="130000"/>
              </a:lnSpc>
            </a:pPr>
            <a:r>
              <a:rPr lang="en-US" sz="1600" b="1" dirty="0">
                <a:solidFill>
                  <a:schemeClr val="accent2"/>
                </a:solidFill>
              </a:rPr>
              <a:t>You will see this on your screen, when the assembly is running. </a:t>
            </a:r>
          </a:p>
        </p:txBody>
      </p:sp>
      <p:sp>
        <p:nvSpPr>
          <p:cNvPr id="4" name="Footer Placeholder 3"/>
          <p:cNvSpPr>
            <a:spLocks noGrp="1"/>
          </p:cNvSpPr>
          <p:nvPr>
            <p:ph type="ftr" sz="quarter" idx="11"/>
          </p:nvPr>
        </p:nvSpPr>
        <p:spPr/>
        <p:txBody>
          <a:bodyPr/>
          <a:lstStyle/>
          <a:p>
            <a:r>
              <a:rPr lang="en-US"/>
              <a:t>Linux+Genome Assembly | Shounak Bhogale | 2019</a:t>
            </a:r>
            <a:endParaRPr lang="en-US" dirty="0"/>
          </a:p>
        </p:txBody>
      </p:sp>
      <p:sp>
        <p:nvSpPr>
          <p:cNvPr id="6" name="Slide Number Placeholder 5"/>
          <p:cNvSpPr>
            <a:spLocks noGrp="1"/>
          </p:cNvSpPr>
          <p:nvPr>
            <p:ph type="sldNum" sz="quarter" idx="12"/>
          </p:nvPr>
        </p:nvSpPr>
        <p:spPr/>
        <p:txBody>
          <a:bodyPr/>
          <a:lstStyle/>
          <a:p>
            <a:fld id="{C3558104-51C6-C44C-9211-BF7C16F4A77B}" type="slidenum">
              <a:rPr lang="en-US" smtClean="0"/>
              <a:t>27</a:t>
            </a:fld>
            <a:endParaRPr lang="en-US" dirty="0"/>
          </a:p>
        </p:txBody>
      </p:sp>
    </p:spTree>
    <p:extLst>
      <p:ext uri="{BB962C8B-B14F-4D97-AF65-F5344CB8AC3E}">
        <p14:creationId xmlns:p14="http://schemas.microsoft.com/office/powerpoint/2010/main" val="13343243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39813" y="1529700"/>
            <a:ext cx="7864374" cy="1692771"/>
          </a:xfrm>
          <a:prstGeom prst="rect">
            <a:avLst/>
          </a:prstGeom>
          <a:noFill/>
        </p:spPr>
        <p:txBody>
          <a:bodyPr wrap="square" rtlCol="0">
            <a:spAutoFit/>
          </a:bodyPr>
          <a:lstStyle/>
          <a:p>
            <a:pPr>
              <a:lnSpc>
                <a:spcPct val="130000"/>
              </a:lnSpc>
            </a:pPr>
            <a:r>
              <a:rPr lang="en-US" sz="1600" dirty="0"/>
              <a:t>For this 3</a:t>
            </a:r>
            <a:r>
              <a:rPr lang="en-US" sz="1600" baseline="30000" dirty="0"/>
              <a:t>rd</a:t>
            </a:r>
            <a:r>
              <a:rPr lang="en-US" sz="1600" dirty="0"/>
              <a:t> assembly we use the small dataset, </a:t>
            </a:r>
            <a:r>
              <a:rPr lang="en-US" sz="1600" b="1" dirty="0"/>
              <a:t>dataset1</a:t>
            </a:r>
            <a:r>
              <a:rPr lang="en-US" sz="1600" dirty="0"/>
              <a:t> (9 Mb). </a:t>
            </a:r>
          </a:p>
          <a:p>
            <a:pPr>
              <a:lnSpc>
                <a:spcPct val="130000"/>
              </a:lnSpc>
            </a:pPr>
            <a:endParaRPr lang="en-US" sz="1600" dirty="0"/>
          </a:p>
          <a:p>
            <a:pPr>
              <a:lnSpc>
                <a:spcPct val="130000"/>
              </a:lnSpc>
            </a:pPr>
            <a:r>
              <a:rPr lang="en-US" sz="1600" dirty="0"/>
              <a:t>This one clearly cannot contain the full complement of data, but we want to see what kind of an assembly we get with insufficient data.</a:t>
            </a:r>
          </a:p>
          <a:p>
            <a:pPr>
              <a:lnSpc>
                <a:spcPct val="130000"/>
              </a:lnSpc>
            </a:pPr>
            <a:endParaRPr lang="en-US" sz="1600" dirty="0"/>
          </a:p>
        </p:txBody>
      </p:sp>
      <p:sp>
        <p:nvSpPr>
          <p:cNvPr id="2" name="Title 1"/>
          <p:cNvSpPr>
            <a:spLocks noGrp="1"/>
          </p:cNvSpPr>
          <p:nvPr>
            <p:ph type="title"/>
          </p:nvPr>
        </p:nvSpPr>
        <p:spPr/>
        <p:txBody>
          <a:bodyPr/>
          <a:lstStyle/>
          <a:p>
            <a:r>
              <a:rPr lang="en-US" dirty="0"/>
              <a:t>Step 3A: Run Assembly 3</a:t>
            </a:r>
          </a:p>
        </p:txBody>
      </p:sp>
      <p:sp>
        <p:nvSpPr>
          <p:cNvPr id="6" name="Content Placeholder 3"/>
          <p:cNvSpPr>
            <a:spLocks noGrp="1"/>
          </p:cNvSpPr>
          <p:nvPr>
            <p:ph sz="half" idx="1"/>
          </p:nvPr>
        </p:nvSpPr>
        <p:spPr>
          <a:xfrm>
            <a:off x="639812" y="3362504"/>
            <a:ext cx="7875537" cy="2993847"/>
          </a:xfrm>
          <a:solidFill>
            <a:schemeClr val="bg1">
              <a:lumMod val="95000"/>
            </a:schemeClr>
          </a:solidFill>
          <a:ln>
            <a:solidFill>
              <a:schemeClr val="tx1">
                <a:lumMod val="65000"/>
                <a:lumOff val="35000"/>
              </a:schemeClr>
            </a:solidFill>
          </a:ln>
        </p:spPr>
        <p:txBody>
          <a:bodyPr>
            <a:noAutofit/>
          </a:bodyPr>
          <a:lstStyle/>
          <a:p>
            <a:pPr marL="0" indent="0">
              <a:lnSpc>
                <a:spcPct val="130000"/>
              </a:lnSpc>
              <a:buNone/>
            </a:pPr>
            <a:r>
              <a:rPr lang="en-US" sz="1600" dirty="0">
                <a:latin typeface="Consolas" panose="020B0609020204030204" pitchFamily="49" charset="0"/>
              </a:rPr>
              <a:t>$ </a:t>
            </a:r>
            <a:r>
              <a:rPr lang="cs-CZ" sz="1600" dirty="0" err="1">
                <a:latin typeface="Consolas" panose="020B0609020204030204" pitchFamily="49" charset="0"/>
                <a:cs typeface="Courier New" panose="02070309020205020404" pitchFamily="49" charset="0"/>
              </a:rPr>
              <a:t>srun</a:t>
            </a:r>
            <a:r>
              <a:rPr lang="cs-CZ" sz="1600" dirty="0">
                <a:latin typeface="Consolas" panose="020B0609020204030204" pitchFamily="49" charset="0"/>
                <a:cs typeface="Courier New" panose="02070309020205020404" pitchFamily="49" charset="0"/>
              </a:rPr>
              <a:t> -p </a:t>
            </a:r>
            <a:r>
              <a:rPr lang="cs-CZ" sz="1600" dirty="0" err="1">
                <a:latin typeface="Consolas" panose="020B0609020204030204" pitchFamily="49" charset="0"/>
                <a:cs typeface="Courier New" panose="02070309020205020404" pitchFamily="49" charset="0"/>
              </a:rPr>
              <a:t>classroom</a:t>
            </a:r>
            <a:r>
              <a:rPr lang="cs-CZ" sz="1600" dirty="0">
                <a:latin typeface="Consolas" panose="020B0609020204030204" pitchFamily="49" charset="0"/>
                <a:cs typeface="Courier New" panose="02070309020205020404" pitchFamily="49" charset="0"/>
              </a:rPr>
              <a:t>  -c 2 --mem 8000 --</a:t>
            </a:r>
            <a:r>
              <a:rPr lang="cs-CZ" sz="1600" dirty="0" err="1">
                <a:latin typeface="Consolas" panose="020B0609020204030204" pitchFamily="49" charset="0"/>
                <a:cs typeface="Courier New" panose="02070309020205020404" pitchFamily="49" charset="0"/>
              </a:rPr>
              <a:t>pty</a:t>
            </a:r>
            <a:r>
              <a:rPr lang="cs-CZ" sz="1600" dirty="0">
                <a:latin typeface="Consolas" panose="020B0609020204030204" pitchFamily="49" charset="0"/>
                <a:cs typeface="Courier New" panose="02070309020205020404" pitchFamily="49" charset="0"/>
              </a:rPr>
              <a:t> </a:t>
            </a:r>
            <a:r>
              <a:rPr lang="cs-CZ" sz="1600" dirty="0" err="1">
                <a:latin typeface="Consolas" panose="020B0609020204030204" pitchFamily="49" charset="0"/>
                <a:cs typeface="Courier New" panose="02070309020205020404" pitchFamily="49" charset="0"/>
              </a:rPr>
              <a:t>bash</a:t>
            </a:r>
            <a:endParaRPr lang="cs-CZ" sz="1600" dirty="0">
              <a:latin typeface="Consolas" panose="020B0609020204030204" pitchFamily="49" charset="0"/>
              <a:cs typeface="Courier New" panose="02070309020205020404" pitchFamily="49" charset="0"/>
            </a:endParaRPr>
          </a:p>
          <a:p>
            <a:pPr marL="0" indent="0">
              <a:lnSpc>
                <a:spcPct val="130000"/>
              </a:lnSpc>
              <a:buNone/>
            </a:pPr>
            <a:r>
              <a:rPr lang="en-US" sz="1600" dirty="0">
                <a:solidFill>
                  <a:schemeClr val="tx2"/>
                </a:solidFill>
                <a:latin typeface="Consolas" panose="020B0609020204030204" pitchFamily="49" charset="0"/>
              </a:rPr>
              <a:t># Open interactive session on </a:t>
            </a:r>
            <a:r>
              <a:rPr lang="en-US" sz="1600" dirty="0" err="1">
                <a:solidFill>
                  <a:schemeClr val="tx2"/>
                </a:solidFill>
                <a:latin typeface="Consolas" panose="020B0609020204030204" pitchFamily="49" charset="0"/>
              </a:rPr>
              <a:t>biocluster</a:t>
            </a:r>
            <a:r>
              <a:rPr lang="en-US" sz="1600" dirty="0">
                <a:solidFill>
                  <a:schemeClr val="tx2"/>
                </a:solidFill>
                <a:latin typeface="Consolas" panose="020B0609020204030204" pitchFamily="49" charset="0"/>
              </a:rPr>
              <a:t>.               </a:t>
            </a:r>
            <a:r>
              <a:rPr lang="en-US" sz="1600" b="1" dirty="0">
                <a:solidFill>
                  <a:srgbClr val="FF0000"/>
                </a:solidFill>
                <a:latin typeface="Consolas" panose="020B0609020204030204" pitchFamily="49" charset="0"/>
              </a:rPr>
              <a:t>SKIP IF DONE</a:t>
            </a:r>
          </a:p>
          <a:p>
            <a:pPr marL="0" indent="0">
              <a:lnSpc>
                <a:spcPct val="130000"/>
              </a:lnSpc>
              <a:buNone/>
            </a:pPr>
            <a:endParaRPr lang="en-US" sz="1600" dirty="0">
              <a:latin typeface="Consolas" panose="020B0609020204030204" pitchFamily="49" charset="0"/>
            </a:endParaRPr>
          </a:p>
          <a:p>
            <a:pPr marL="0" indent="0">
              <a:lnSpc>
                <a:spcPct val="130000"/>
              </a:lnSpc>
              <a:buNone/>
            </a:pPr>
            <a:r>
              <a:rPr lang="en-US" sz="1600" dirty="0">
                <a:latin typeface="Consolas" panose="020B0609020204030204" pitchFamily="49" charset="0"/>
              </a:rPr>
              <a:t>$ module load 454/2.8 	</a:t>
            </a:r>
            <a:r>
              <a:rPr lang="en-US" sz="1600" dirty="0">
                <a:solidFill>
                  <a:schemeClr val="tx2"/>
                </a:solidFill>
                <a:latin typeface="Consolas" panose="020B0609020204030204" pitchFamily="49" charset="0"/>
              </a:rPr>
              <a:t># Load assembler. </a:t>
            </a:r>
            <a:r>
              <a:rPr lang="en-US" sz="1600" dirty="0">
                <a:latin typeface="Consolas" panose="020B0609020204030204" pitchFamily="49" charset="0"/>
              </a:rPr>
              <a:t>		       </a:t>
            </a:r>
            <a:r>
              <a:rPr lang="en-US" sz="1600" b="1" dirty="0">
                <a:solidFill>
                  <a:srgbClr val="FF0000"/>
                </a:solidFill>
                <a:latin typeface="Consolas" panose="020B0609020204030204" pitchFamily="49" charset="0"/>
              </a:rPr>
              <a:t>SKIP IF DONE</a:t>
            </a:r>
          </a:p>
          <a:p>
            <a:pPr marL="0" indent="0">
              <a:lnSpc>
                <a:spcPct val="130000"/>
              </a:lnSpc>
              <a:buNone/>
            </a:pPr>
            <a:endParaRPr lang="en-US" sz="1600" dirty="0">
              <a:latin typeface="Consolas" panose="020B0609020204030204" pitchFamily="49" charset="0"/>
            </a:endParaRPr>
          </a:p>
          <a:p>
            <a:pPr marL="0" indent="0">
              <a:lnSpc>
                <a:spcPct val="130000"/>
              </a:lnSpc>
              <a:buNone/>
            </a:pPr>
            <a:r>
              <a:rPr lang="en-US" sz="1600" dirty="0">
                <a:latin typeface="Consolas" panose="020B0609020204030204" pitchFamily="49" charset="0"/>
              </a:rPr>
              <a:t>$ </a:t>
            </a:r>
            <a:r>
              <a:rPr lang="en-US" sz="1600" dirty="0" err="1">
                <a:latin typeface="Consolas" panose="020B0609020204030204" pitchFamily="49" charset="0"/>
              </a:rPr>
              <a:t>runAssembly</a:t>
            </a:r>
            <a:r>
              <a:rPr lang="en-US" sz="1600" dirty="0">
                <a:latin typeface="Consolas" panose="020B0609020204030204" pitchFamily="49" charset="0"/>
              </a:rPr>
              <a:t> -force -o ~/02_Genome_Assembly/project_9Mb dataset1.sff</a:t>
            </a:r>
          </a:p>
          <a:p>
            <a:pPr marL="0" indent="0">
              <a:lnSpc>
                <a:spcPct val="130000"/>
              </a:lnSpc>
              <a:buNone/>
            </a:pPr>
            <a:r>
              <a:rPr lang="en-US" sz="1600" dirty="0">
                <a:solidFill>
                  <a:schemeClr val="tx2"/>
                </a:solidFill>
                <a:latin typeface="Consolas" panose="020B0609020204030204" pitchFamily="49" charset="0"/>
              </a:rPr>
              <a:t># Run the assembler</a:t>
            </a:r>
            <a:endParaRPr lang="en-US" sz="1600" dirty="0">
              <a:solidFill>
                <a:schemeClr val="tx2"/>
              </a:solidFill>
            </a:endParaRPr>
          </a:p>
        </p:txBody>
      </p:sp>
      <p:sp>
        <p:nvSpPr>
          <p:cNvPr id="3" name="Footer Placeholder 2"/>
          <p:cNvSpPr>
            <a:spLocks noGrp="1"/>
          </p:cNvSpPr>
          <p:nvPr>
            <p:ph type="ftr" sz="quarter" idx="11"/>
          </p:nvPr>
        </p:nvSpPr>
        <p:spPr/>
        <p:txBody>
          <a:bodyPr/>
          <a:lstStyle/>
          <a:p>
            <a:r>
              <a:rPr lang="en-US"/>
              <a:t>Linux+Genome Assembly | Shounak Bhogale | 2019</a:t>
            </a:r>
            <a:endParaRPr lang="en-US" dirty="0"/>
          </a:p>
        </p:txBody>
      </p:sp>
      <p:sp>
        <p:nvSpPr>
          <p:cNvPr id="4" name="Slide Number Placeholder 3"/>
          <p:cNvSpPr>
            <a:spLocks noGrp="1"/>
          </p:cNvSpPr>
          <p:nvPr>
            <p:ph type="sldNum" sz="quarter" idx="12"/>
          </p:nvPr>
        </p:nvSpPr>
        <p:spPr/>
        <p:txBody>
          <a:bodyPr/>
          <a:lstStyle/>
          <a:p>
            <a:fld id="{C3558104-51C6-C44C-9211-BF7C16F4A77B}" type="slidenum">
              <a:rPr lang="en-US" smtClean="0"/>
              <a:t>28</a:t>
            </a:fld>
            <a:endParaRPr lang="en-US" dirty="0"/>
          </a:p>
        </p:txBody>
      </p:sp>
    </p:spTree>
    <p:extLst>
      <p:ext uri="{BB962C8B-B14F-4D97-AF65-F5344CB8AC3E}">
        <p14:creationId xmlns:p14="http://schemas.microsoft.com/office/powerpoint/2010/main" val="39768325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3B: Observe Assembly 3 Output</a:t>
            </a:r>
          </a:p>
        </p:txBody>
      </p:sp>
      <p:sp>
        <p:nvSpPr>
          <p:cNvPr id="3" name="Content Placeholder 2"/>
          <p:cNvSpPr>
            <a:spLocks noGrp="1"/>
          </p:cNvSpPr>
          <p:nvPr>
            <p:ph sz="half" idx="1"/>
          </p:nvPr>
        </p:nvSpPr>
        <p:spPr>
          <a:xfrm>
            <a:off x="628650" y="1870934"/>
            <a:ext cx="3886200" cy="4351338"/>
          </a:xfrm>
          <a:solidFill>
            <a:schemeClr val="bg1">
              <a:lumMod val="95000"/>
            </a:schemeClr>
          </a:solidFill>
          <a:ln>
            <a:solidFill>
              <a:schemeClr val="tx1">
                <a:lumMod val="65000"/>
                <a:lumOff val="35000"/>
              </a:schemeClr>
            </a:solidFill>
          </a:ln>
        </p:spPr>
        <p:txBody>
          <a:bodyPr>
            <a:noAutofit/>
          </a:bodyPr>
          <a:lstStyle/>
          <a:p>
            <a:pPr marL="0" indent="0">
              <a:buNone/>
            </a:pPr>
            <a:r>
              <a:rPr lang="en-US" sz="1100" dirty="0">
                <a:latin typeface="Consolas" panose="020B0609020204030204" pitchFamily="49" charset="0"/>
              </a:rPr>
              <a:t>Created assembly project directory /home/a-m/mayo_instru01/02_Genome_Assembly/project_9Mb</a:t>
            </a:r>
          </a:p>
          <a:p>
            <a:pPr marL="0" indent="0">
              <a:buNone/>
            </a:pPr>
            <a:r>
              <a:rPr lang="en-US" sz="1100" dirty="0">
                <a:latin typeface="Consolas" panose="020B0609020204030204" pitchFamily="49" charset="0"/>
              </a:rPr>
              <a:t>1 read file successfully added.</a:t>
            </a:r>
          </a:p>
          <a:p>
            <a:pPr marL="0" indent="0">
              <a:buNone/>
            </a:pPr>
            <a:r>
              <a:rPr lang="en-US" sz="1100" dirty="0">
                <a:latin typeface="Consolas" panose="020B0609020204030204" pitchFamily="49" charset="0"/>
              </a:rPr>
              <a:t>    dataset1.sff</a:t>
            </a:r>
          </a:p>
          <a:p>
            <a:pPr marL="0" indent="0">
              <a:buNone/>
            </a:pPr>
            <a:r>
              <a:rPr lang="en-US" sz="1100" dirty="0">
                <a:latin typeface="Consolas" panose="020B0609020204030204" pitchFamily="49" charset="0"/>
              </a:rPr>
              <a:t>Assembly computation starting at: Wed May 30 15:02:04 2018  (v2.8 (20120726_1306)) </a:t>
            </a:r>
          </a:p>
          <a:p>
            <a:pPr marL="0" indent="0">
              <a:buNone/>
            </a:pPr>
            <a:r>
              <a:rPr lang="en-US" sz="1100" dirty="0">
                <a:latin typeface="Consolas" panose="020B0609020204030204" pitchFamily="49" charset="0"/>
              </a:rPr>
              <a:t>Indexing dataset1.sff...</a:t>
            </a:r>
          </a:p>
          <a:p>
            <a:pPr marL="0" indent="0">
              <a:buNone/>
            </a:pPr>
            <a:r>
              <a:rPr lang="en-US" sz="1100" dirty="0">
                <a:latin typeface="Consolas" panose="020B0609020204030204" pitchFamily="49" charset="0"/>
              </a:rPr>
              <a:t>  -&gt; 16762 reads, 6895867 bases.</a:t>
            </a:r>
          </a:p>
          <a:p>
            <a:pPr marL="0" indent="0">
              <a:buNone/>
            </a:pPr>
            <a:r>
              <a:rPr lang="en-US" sz="1100" dirty="0">
                <a:latin typeface="Consolas" panose="020B0609020204030204" pitchFamily="49" charset="0"/>
              </a:rPr>
              <a:t>Setting up long overlap detection...</a:t>
            </a:r>
          </a:p>
          <a:p>
            <a:pPr marL="0" indent="0">
              <a:buNone/>
            </a:pPr>
            <a:r>
              <a:rPr lang="en-US" sz="1100" dirty="0">
                <a:latin typeface="Consolas" panose="020B0609020204030204" pitchFamily="49" charset="0"/>
              </a:rPr>
              <a:t>  -&gt; 16762 of 16762, 15108 reads to align</a:t>
            </a:r>
          </a:p>
          <a:p>
            <a:pPr marL="0" indent="0">
              <a:buNone/>
            </a:pPr>
            <a:r>
              <a:rPr lang="en-US" sz="1100" dirty="0">
                <a:latin typeface="Consolas" panose="020B0609020204030204" pitchFamily="49" charset="0"/>
              </a:rPr>
              <a:t>Building a tree for 148560 seeds...</a:t>
            </a:r>
          </a:p>
          <a:p>
            <a:pPr marL="0" indent="0">
              <a:buNone/>
            </a:pPr>
            <a:r>
              <a:rPr lang="en-US" sz="1100" dirty="0">
                <a:latin typeface="Consolas" panose="020B0609020204030204" pitchFamily="49" charset="0"/>
              </a:rPr>
              <a:t>Computing long overlap alignments...</a:t>
            </a:r>
          </a:p>
          <a:p>
            <a:pPr marL="0" indent="0">
              <a:buNone/>
            </a:pPr>
            <a:r>
              <a:rPr lang="en-US" sz="1100" dirty="0">
                <a:latin typeface="Consolas" panose="020B0609020204030204" pitchFamily="49" charset="0"/>
              </a:rPr>
              <a:t>  -&gt; 16762 of 16762</a:t>
            </a:r>
          </a:p>
          <a:p>
            <a:pPr marL="0" indent="0">
              <a:buNone/>
            </a:pPr>
            <a:r>
              <a:rPr lang="en-US" sz="1100" dirty="0">
                <a:latin typeface="Consolas" panose="020B0609020204030204" pitchFamily="49" charset="0"/>
              </a:rPr>
              <a:t>Setting up overlap detection...</a:t>
            </a:r>
          </a:p>
          <a:p>
            <a:pPr marL="0" indent="0">
              <a:buNone/>
            </a:pPr>
            <a:r>
              <a:rPr lang="en-US" sz="1100" dirty="0">
                <a:latin typeface="Consolas" panose="020B0609020204030204" pitchFamily="49" charset="0"/>
              </a:rPr>
              <a:t>  -&gt; 16762 of 16762, 13678 reads to align</a:t>
            </a:r>
          </a:p>
          <a:p>
            <a:pPr marL="0" indent="0">
              <a:buNone/>
            </a:pPr>
            <a:r>
              <a:rPr lang="en-US" sz="1100" dirty="0">
                <a:latin typeface="Consolas" panose="020B0609020204030204" pitchFamily="49" charset="0"/>
              </a:rPr>
              <a:t>Starting seed building...</a:t>
            </a:r>
          </a:p>
          <a:p>
            <a:pPr marL="0" indent="0">
              <a:buNone/>
            </a:pPr>
            <a:r>
              <a:rPr lang="en-US" sz="1100" dirty="0">
                <a:latin typeface="Consolas" panose="020B0609020204030204" pitchFamily="49" charset="0"/>
              </a:rPr>
              <a:t>  -&gt; 16762 of 16762</a:t>
            </a:r>
          </a:p>
          <a:p>
            <a:pPr marL="0" indent="0">
              <a:buNone/>
            </a:pPr>
            <a:r>
              <a:rPr lang="en-US" sz="1100" dirty="0">
                <a:latin typeface="Consolas" panose="020B0609020204030204" pitchFamily="49" charset="0"/>
              </a:rPr>
              <a:t>Building a tree for 433090 seeds...</a:t>
            </a:r>
          </a:p>
        </p:txBody>
      </p:sp>
      <p:sp>
        <p:nvSpPr>
          <p:cNvPr id="5" name="Content Placeholder 4"/>
          <p:cNvSpPr>
            <a:spLocks noGrp="1"/>
          </p:cNvSpPr>
          <p:nvPr>
            <p:ph sz="half" idx="2"/>
          </p:nvPr>
        </p:nvSpPr>
        <p:spPr>
          <a:xfrm>
            <a:off x="4629150" y="1870934"/>
            <a:ext cx="3886200" cy="4351338"/>
          </a:xfrm>
          <a:solidFill>
            <a:schemeClr val="bg1">
              <a:lumMod val="95000"/>
            </a:schemeClr>
          </a:solidFill>
          <a:ln>
            <a:solidFill>
              <a:schemeClr val="tx1">
                <a:lumMod val="65000"/>
                <a:lumOff val="35000"/>
              </a:schemeClr>
            </a:solidFill>
          </a:ln>
        </p:spPr>
        <p:txBody>
          <a:bodyPr>
            <a:normAutofit/>
          </a:bodyPr>
          <a:lstStyle/>
          <a:p>
            <a:pPr marL="0" indent="0">
              <a:buNone/>
            </a:pPr>
            <a:r>
              <a:rPr lang="en-US" sz="1100" dirty="0">
                <a:latin typeface="Consolas" panose="020B0609020204030204" pitchFamily="49" charset="0"/>
              </a:rPr>
              <a:t>Computing alignments...</a:t>
            </a:r>
          </a:p>
          <a:p>
            <a:pPr marL="0" indent="0">
              <a:buNone/>
            </a:pPr>
            <a:r>
              <a:rPr lang="en-US" sz="1100" dirty="0">
                <a:latin typeface="Consolas" panose="020B0609020204030204" pitchFamily="49" charset="0"/>
              </a:rPr>
              <a:t>  -&gt; 16762 of 16762</a:t>
            </a:r>
          </a:p>
          <a:p>
            <a:pPr marL="0" indent="0">
              <a:buNone/>
            </a:pPr>
            <a:r>
              <a:rPr lang="en-US" sz="1100" dirty="0" err="1">
                <a:latin typeface="Consolas" panose="020B0609020204030204" pitchFamily="49" charset="0"/>
              </a:rPr>
              <a:t>Checkpointing</a:t>
            </a:r>
            <a:r>
              <a:rPr lang="en-US" sz="1100" dirty="0">
                <a:latin typeface="Consolas" panose="020B0609020204030204" pitchFamily="49" charset="0"/>
              </a:rPr>
              <a:t>...</a:t>
            </a:r>
          </a:p>
          <a:p>
            <a:pPr marL="0" indent="0">
              <a:buNone/>
            </a:pPr>
            <a:r>
              <a:rPr lang="en-US" sz="1100" dirty="0">
                <a:latin typeface="Consolas" panose="020B0609020204030204" pitchFamily="49" charset="0"/>
              </a:rPr>
              <a:t>Detangling alignments...</a:t>
            </a:r>
          </a:p>
          <a:p>
            <a:pPr marL="0" indent="0">
              <a:buNone/>
            </a:pPr>
            <a:r>
              <a:rPr lang="en-US" sz="1100" dirty="0">
                <a:latin typeface="Consolas" panose="020B0609020204030204" pitchFamily="49" charset="0"/>
              </a:rPr>
              <a:t>   -&gt; Level 4, Phase 9, Round 1...</a:t>
            </a:r>
          </a:p>
          <a:p>
            <a:pPr marL="0" indent="0">
              <a:buNone/>
            </a:pPr>
            <a:r>
              <a:rPr lang="en-US" sz="1100" dirty="0" err="1">
                <a:latin typeface="Consolas" panose="020B0609020204030204" pitchFamily="49" charset="0"/>
              </a:rPr>
              <a:t>Checkpointing</a:t>
            </a:r>
            <a:r>
              <a:rPr lang="en-US" sz="1100" dirty="0">
                <a:latin typeface="Consolas" panose="020B0609020204030204" pitchFamily="49" charset="0"/>
              </a:rPr>
              <a:t>...</a:t>
            </a:r>
          </a:p>
          <a:p>
            <a:pPr marL="0" indent="0">
              <a:buNone/>
            </a:pPr>
            <a:r>
              <a:rPr lang="en-US" sz="1100" dirty="0">
                <a:latin typeface="Consolas" panose="020B0609020204030204" pitchFamily="49" charset="0"/>
              </a:rPr>
              <a:t>Building </a:t>
            </a:r>
            <a:r>
              <a:rPr lang="en-US" sz="1100" dirty="0" err="1">
                <a:latin typeface="Consolas" panose="020B0609020204030204" pitchFamily="49" charset="0"/>
              </a:rPr>
              <a:t>contigs</a:t>
            </a:r>
            <a:r>
              <a:rPr lang="en-US" sz="1100" dirty="0">
                <a:latin typeface="Consolas" panose="020B0609020204030204" pitchFamily="49" charset="0"/>
              </a:rPr>
              <a:t>/scaffolds...</a:t>
            </a:r>
          </a:p>
          <a:p>
            <a:pPr marL="0" indent="0">
              <a:buNone/>
            </a:pPr>
            <a:r>
              <a:rPr lang="en-US" sz="1100" dirty="0">
                <a:latin typeface="Consolas" panose="020B0609020204030204" pitchFamily="49" charset="0"/>
              </a:rPr>
              <a:t>   -&gt; 210 large </a:t>
            </a:r>
            <a:r>
              <a:rPr lang="en-US" sz="1100" dirty="0" err="1">
                <a:latin typeface="Consolas" panose="020B0609020204030204" pitchFamily="49" charset="0"/>
              </a:rPr>
              <a:t>contigs</a:t>
            </a:r>
            <a:r>
              <a:rPr lang="en-US" sz="1100" dirty="0">
                <a:latin typeface="Consolas" panose="020B0609020204030204" pitchFamily="49" charset="0"/>
              </a:rPr>
              <a:t>, 216 all </a:t>
            </a:r>
            <a:r>
              <a:rPr lang="en-US" sz="1100" dirty="0" err="1">
                <a:latin typeface="Consolas" panose="020B0609020204030204" pitchFamily="49" charset="0"/>
              </a:rPr>
              <a:t>contigs</a:t>
            </a:r>
            <a:endParaRPr lang="en-US" sz="1100" dirty="0">
              <a:latin typeface="Consolas" panose="020B0609020204030204" pitchFamily="49" charset="0"/>
            </a:endParaRPr>
          </a:p>
          <a:p>
            <a:pPr marL="0" indent="0">
              <a:buNone/>
            </a:pPr>
            <a:r>
              <a:rPr lang="en-US" sz="1100" dirty="0">
                <a:latin typeface="Consolas" panose="020B0609020204030204" pitchFamily="49" charset="0"/>
              </a:rPr>
              <a:t>Computing signals...</a:t>
            </a:r>
          </a:p>
          <a:p>
            <a:pPr marL="0" indent="0">
              <a:buNone/>
            </a:pPr>
            <a:r>
              <a:rPr lang="en-US" sz="1100" dirty="0">
                <a:latin typeface="Consolas" panose="020B0609020204030204" pitchFamily="49" charset="0"/>
              </a:rPr>
              <a:t>  -&gt; 1028479 of 1028479...              </a:t>
            </a:r>
          </a:p>
          <a:p>
            <a:pPr marL="0" indent="0">
              <a:buNone/>
            </a:pPr>
            <a:r>
              <a:rPr lang="en-US" sz="1100" dirty="0" err="1">
                <a:latin typeface="Consolas" panose="020B0609020204030204" pitchFamily="49" charset="0"/>
              </a:rPr>
              <a:t>Checkpointing</a:t>
            </a:r>
            <a:r>
              <a:rPr lang="en-US" sz="1100" dirty="0">
                <a:latin typeface="Consolas" panose="020B0609020204030204" pitchFamily="49" charset="0"/>
              </a:rPr>
              <a:t>...</a:t>
            </a:r>
          </a:p>
          <a:p>
            <a:pPr marL="0" indent="0">
              <a:buNone/>
            </a:pPr>
            <a:r>
              <a:rPr lang="en-US" sz="1100" dirty="0">
                <a:latin typeface="Consolas" panose="020B0609020204030204" pitchFamily="49" charset="0"/>
              </a:rPr>
              <a:t>Generating output...</a:t>
            </a:r>
          </a:p>
          <a:p>
            <a:pPr marL="0" indent="0">
              <a:buNone/>
            </a:pPr>
            <a:r>
              <a:rPr lang="en-US" sz="1100" dirty="0">
                <a:latin typeface="Consolas" panose="020B0609020204030204" pitchFamily="49" charset="0"/>
              </a:rPr>
              <a:t>  -&gt; 1028479 of 1028479...              </a:t>
            </a:r>
          </a:p>
          <a:p>
            <a:pPr marL="0" indent="0">
              <a:buNone/>
            </a:pPr>
            <a:r>
              <a:rPr lang="en-US" sz="1100" dirty="0">
                <a:latin typeface="Consolas" panose="020B0609020204030204" pitchFamily="49" charset="0"/>
              </a:rPr>
              <a:t>Assembly computation succeeded at: Wed May 30 15:02:55 2018</a:t>
            </a:r>
            <a:endParaRPr lang="en-US" sz="1100" dirty="0">
              <a:latin typeface="Consolas" panose="020B0609020204030204" pitchFamily="49" charset="0"/>
              <a:cs typeface="Courier New" panose="02070309020205020404" pitchFamily="49" charset="0"/>
            </a:endParaRPr>
          </a:p>
        </p:txBody>
      </p:sp>
      <p:sp>
        <p:nvSpPr>
          <p:cNvPr id="10" name="TextBox 9"/>
          <p:cNvSpPr txBox="1"/>
          <p:nvPr/>
        </p:nvSpPr>
        <p:spPr>
          <a:xfrm>
            <a:off x="628650" y="1324435"/>
            <a:ext cx="7886700" cy="412421"/>
          </a:xfrm>
          <a:prstGeom prst="rect">
            <a:avLst/>
          </a:prstGeom>
          <a:noFill/>
        </p:spPr>
        <p:txBody>
          <a:bodyPr wrap="square" rtlCol="0">
            <a:spAutoFit/>
          </a:bodyPr>
          <a:lstStyle/>
          <a:p>
            <a:pPr>
              <a:lnSpc>
                <a:spcPct val="130000"/>
              </a:lnSpc>
            </a:pPr>
            <a:r>
              <a:rPr lang="en-US" sz="1600" b="1" dirty="0">
                <a:solidFill>
                  <a:schemeClr val="accent2"/>
                </a:solidFill>
              </a:rPr>
              <a:t>You will see this on your screen, when the assembly is running. </a:t>
            </a:r>
          </a:p>
        </p:txBody>
      </p:sp>
      <p:sp>
        <p:nvSpPr>
          <p:cNvPr id="4" name="Footer Placeholder 3"/>
          <p:cNvSpPr>
            <a:spLocks noGrp="1"/>
          </p:cNvSpPr>
          <p:nvPr>
            <p:ph type="ftr" sz="quarter" idx="11"/>
          </p:nvPr>
        </p:nvSpPr>
        <p:spPr/>
        <p:txBody>
          <a:bodyPr/>
          <a:lstStyle/>
          <a:p>
            <a:r>
              <a:rPr lang="en-US"/>
              <a:t>Linux+Genome Assembly | Shounak Bhogale | 2019</a:t>
            </a:r>
            <a:endParaRPr lang="en-US" dirty="0"/>
          </a:p>
        </p:txBody>
      </p:sp>
      <p:sp>
        <p:nvSpPr>
          <p:cNvPr id="6" name="Slide Number Placeholder 5"/>
          <p:cNvSpPr>
            <a:spLocks noGrp="1"/>
          </p:cNvSpPr>
          <p:nvPr>
            <p:ph type="sldNum" sz="quarter" idx="12"/>
          </p:nvPr>
        </p:nvSpPr>
        <p:spPr/>
        <p:txBody>
          <a:bodyPr/>
          <a:lstStyle/>
          <a:p>
            <a:fld id="{C3558104-51C6-C44C-9211-BF7C16F4A77B}" type="slidenum">
              <a:rPr lang="en-US" smtClean="0"/>
              <a:t>29</a:t>
            </a:fld>
            <a:endParaRPr lang="en-US" dirty="0"/>
          </a:p>
        </p:txBody>
      </p:sp>
    </p:spTree>
    <p:extLst>
      <p:ext uri="{BB962C8B-B14F-4D97-AF65-F5344CB8AC3E}">
        <p14:creationId xmlns:p14="http://schemas.microsoft.com/office/powerpoint/2010/main" val="3195768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pPr>
              <a:lnSpc>
                <a:spcPct val="130000"/>
              </a:lnSpc>
            </a:pPr>
            <a:r>
              <a:rPr lang="en-US" dirty="0">
                <a:solidFill>
                  <a:schemeClr val="tx1"/>
                </a:solidFill>
              </a:rPr>
              <a:t>Using </a:t>
            </a:r>
            <a:r>
              <a:rPr lang="en-US" dirty="0" err="1">
                <a:solidFill>
                  <a:schemeClr val="tx1"/>
                </a:solidFill>
              </a:rPr>
              <a:t>ClustW</a:t>
            </a:r>
            <a:r>
              <a:rPr lang="en-US" dirty="0">
                <a:solidFill>
                  <a:schemeClr val="tx1"/>
                </a:solidFill>
              </a:rPr>
              <a:t> to align two sequences</a:t>
            </a:r>
          </a:p>
        </p:txBody>
      </p:sp>
      <p:sp>
        <p:nvSpPr>
          <p:cNvPr id="6" name="TextBox 5"/>
          <p:cNvSpPr txBox="1"/>
          <p:nvPr/>
        </p:nvSpPr>
        <p:spPr>
          <a:xfrm>
            <a:off x="1156027" y="2800000"/>
            <a:ext cx="6831946" cy="450508"/>
          </a:xfrm>
          <a:prstGeom prst="rect">
            <a:avLst/>
          </a:prstGeom>
          <a:noFill/>
        </p:spPr>
        <p:txBody>
          <a:bodyPr wrap="square" rtlCol="0">
            <a:spAutoFit/>
          </a:bodyPr>
          <a:lstStyle/>
          <a:p>
            <a:pPr algn="ctr">
              <a:lnSpc>
                <a:spcPct val="130000"/>
              </a:lnSpc>
            </a:pPr>
            <a:r>
              <a:rPr lang="en-US" sz="2000" b="1" dirty="0"/>
              <a:t>.</a:t>
            </a:r>
          </a:p>
        </p:txBody>
      </p:sp>
      <p:sp>
        <p:nvSpPr>
          <p:cNvPr id="4" name="Title 3"/>
          <p:cNvSpPr>
            <a:spLocks noGrp="1"/>
          </p:cNvSpPr>
          <p:nvPr>
            <p:ph type="title"/>
          </p:nvPr>
        </p:nvSpPr>
        <p:spPr/>
        <p:txBody>
          <a:bodyPr/>
          <a:lstStyle/>
          <a:p>
            <a:r>
              <a:rPr lang="en-US" dirty="0">
                <a:solidFill>
                  <a:schemeClr val="accent2"/>
                </a:solidFill>
              </a:rPr>
              <a:t>Linux commands</a:t>
            </a:r>
          </a:p>
        </p:txBody>
      </p:sp>
      <p:sp>
        <p:nvSpPr>
          <p:cNvPr id="5" name="Footer Placeholder 4"/>
          <p:cNvSpPr>
            <a:spLocks noGrp="1"/>
          </p:cNvSpPr>
          <p:nvPr>
            <p:ph type="ftr" sz="quarter" idx="11"/>
          </p:nvPr>
        </p:nvSpPr>
        <p:spPr/>
        <p:txBody>
          <a:bodyPr/>
          <a:lstStyle/>
          <a:p>
            <a:r>
              <a:rPr lang="de-DE"/>
              <a:t>Linux+Genome Assembly | Shounak Bhogale | 2019</a:t>
            </a:r>
            <a:endParaRPr lang="en-US" dirty="0"/>
          </a:p>
        </p:txBody>
      </p:sp>
      <p:sp>
        <p:nvSpPr>
          <p:cNvPr id="7" name="Slide Number Placeholder 6"/>
          <p:cNvSpPr>
            <a:spLocks noGrp="1"/>
          </p:cNvSpPr>
          <p:nvPr>
            <p:ph type="sldNum" sz="quarter" idx="12"/>
          </p:nvPr>
        </p:nvSpPr>
        <p:spPr/>
        <p:txBody>
          <a:bodyPr/>
          <a:lstStyle/>
          <a:p>
            <a:fld id="{C3558104-51C6-C44C-9211-BF7C16F4A77B}" type="slidenum">
              <a:rPr lang="en-US" smtClean="0"/>
              <a:t>3</a:t>
            </a:fld>
            <a:endParaRPr lang="en-US" dirty="0"/>
          </a:p>
        </p:txBody>
      </p:sp>
    </p:spTree>
    <p:extLst>
      <p:ext uri="{BB962C8B-B14F-4D97-AF65-F5344CB8AC3E}">
        <p14:creationId xmlns:p14="http://schemas.microsoft.com/office/powerpoint/2010/main" val="7034139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39813" y="1529700"/>
            <a:ext cx="7864374" cy="812530"/>
          </a:xfrm>
          <a:prstGeom prst="rect">
            <a:avLst/>
          </a:prstGeom>
          <a:noFill/>
        </p:spPr>
        <p:txBody>
          <a:bodyPr wrap="square" rtlCol="0">
            <a:spAutoFit/>
          </a:bodyPr>
          <a:lstStyle/>
          <a:p>
            <a:pPr>
              <a:lnSpc>
                <a:spcPct val="130000"/>
              </a:lnSpc>
            </a:pPr>
            <a:r>
              <a:rPr lang="en-US" sz="1600" dirty="0"/>
              <a:t>For this fourth assembly we use both large datasets, </a:t>
            </a:r>
            <a:r>
              <a:rPr lang="en-US" sz="1600" b="1" dirty="0"/>
              <a:t>dataset2</a:t>
            </a:r>
            <a:r>
              <a:rPr lang="en-US" sz="1600" dirty="0"/>
              <a:t> and </a:t>
            </a:r>
            <a:r>
              <a:rPr lang="en-US" sz="1600" b="1" dirty="0"/>
              <a:t>dataset3</a:t>
            </a:r>
            <a:r>
              <a:rPr lang="en-US" sz="1600" dirty="0"/>
              <a:t>. </a:t>
            </a:r>
          </a:p>
          <a:p>
            <a:pPr>
              <a:lnSpc>
                <a:spcPct val="130000"/>
              </a:lnSpc>
            </a:pPr>
            <a:endParaRPr lang="en-US" sz="1000" dirty="0"/>
          </a:p>
          <a:p>
            <a:pPr>
              <a:lnSpc>
                <a:spcPct val="130000"/>
              </a:lnSpc>
            </a:pPr>
            <a:endParaRPr lang="en-US" sz="1000" dirty="0"/>
          </a:p>
        </p:txBody>
      </p:sp>
      <p:sp>
        <p:nvSpPr>
          <p:cNvPr id="2" name="Title 1"/>
          <p:cNvSpPr>
            <a:spLocks noGrp="1"/>
          </p:cNvSpPr>
          <p:nvPr>
            <p:ph type="title"/>
          </p:nvPr>
        </p:nvSpPr>
        <p:spPr/>
        <p:txBody>
          <a:bodyPr/>
          <a:lstStyle/>
          <a:p>
            <a:r>
              <a:rPr lang="en-US" dirty="0"/>
              <a:t>Step 4A: Run Assembly 4</a:t>
            </a:r>
          </a:p>
        </p:txBody>
      </p:sp>
      <p:sp>
        <p:nvSpPr>
          <p:cNvPr id="6" name="Content Placeholder 3"/>
          <p:cNvSpPr>
            <a:spLocks noGrp="1"/>
          </p:cNvSpPr>
          <p:nvPr>
            <p:ph sz="half" idx="1"/>
          </p:nvPr>
        </p:nvSpPr>
        <p:spPr>
          <a:xfrm>
            <a:off x="639813" y="2248091"/>
            <a:ext cx="7875537" cy="3064573"/>
          </a:xfrm>
          <a:solidFill>
            <a:schemeClr val="bg1">
              <a:lumMod val="95000"/>
            </a:schemeClr>
          </a:solidFill>
          <a:ln>
            <a:solidFill>
              <a:schemeClr val="tx1">
                <a:lumMod val="65000"/>
                <a:lumOff val="35000"/>
              </a:schemeClr>
            </a:solidFill>
          </a:ln>
        </p:spPr>
        <p:txBody>
          <a:bodyPr>
            <a:noAutofit/>
          </a:bodyPr>
          <a:lstStyle/>
          <a:p>
            <a:pPr marL="0" indent="0">
              <a:lnSpc>
                <a:spcPct val="130000"/>
              </a:lnSpc>
              <a:buNone/>
            </a:pPr>
            <a:r>
              <a:rPr lang="en-US" sz="1600" dirty="0">
                <a:latin typeface="Consolas" panose="020B0609020204030204" pitchFamily="49" charset="0"/>
              </a:rPr>
              <a:t>$ </a:t>
            </a:r>
            <a:r>
              <a:rPr lang="cs-CZ" sz="1600" dirty="0" err="1">
                <a:latin typeface="Consolas" panose="020B0609020204030204" pitchFamily="49" charset="0"/>
                <a:cs typeface="Courier New" panose="02070309020205020404" pitchFamily="49" charset="0"/>
              </a:rPr>
              <a:t>srun</a:t>
            </a:r>
            <a:r>
              <a:rPr lang="cs-CZ" sz="1600" dirty="0">
                <a:latin typeface="Consolas" panose="020B0609020204030204" pitchFamily="49" charset="0"/>
                <a:cs typeface="Courier New" panose="02070309020205020404" pitchFamily="49" charset="0"/>
              </a:rPr>
              <a:t> -p </a:t>
            </a:r>
            <a:r>
              <a:rPr lang="cs-CZ" sz="1600" dirty="0" err="1">
                <a:latin typeface="Consolas" panose="020B0609020204030204" pitchFamily="49" charset="0"/>
                <a:cs typeface="Courier New" panose="02070309020205020404" pitchFamily="49" charset="0"/>
              </a:rPr>
              <a:t>classroom</a:t>
            </a:r>
            <a:r>
              <a:rPr lang="cs-CZ" sz="1600" dirty="0">
                <a:latin typeface="Consolas" panose="020B0609020204030204" pitchFamily="49" charset="0"/>
                <a:cs typeface="Courier New" panose="02070309020205020404" pitchFamily="49" charset="0"/>
              </a:rPr>
              <a:t>  -c 2 --mem 8000 --</a:t>
            </a:r>
            <a:r>
              <a:rPr lang="cs-CZ" sz="1600" dirty="0" err="1">
                <a:latin typeface="Consolas" panose="020B0609020204030204" pitchFamily="49" charset="0"/>
                <a:cs typeface="Courier New" panose="02070309020205020404" pitchFamily="49" charset="0"/>
              </a:rPr>
              <a:t>pty</a:t>
            </a:r>
            <a:r>
              <a:rPr lang="cs-CZ" sz="1600" dirty="0">
                <a:latin typeface="Consolas" panose="020B0609020204030204" pitchFamily="49" charset="0"/>
                <a:cs typeface="Courier New" panose="02070309020205020404" pitchFamily="49" charset="0"/>
              </a:rPr>
              <a:t> </a:t>
            </a:r>
            <a:r>
              <a:rPr lang="cs-CZ" sz="1600" dirty="0" err="1">
                <a:latin typeface="Consolas" panose="020B0609020204030204" pitchFamily="49" charset="0"/>
                <a:cs typeface="Courier New" panose="02070309020205020404" pitchFamily="49" charset="0"/>
              </a:rPr>
              <a:t>bash</a:t>
            </a:r>
            <a:r>
              <a:rPr lang="cs-CZ" sz="1600" dirty="0">
                <a:latin typeface="Consolas" panose="020B0609020204030204" pitchFamily="49" charset="0"/>
                <a:cs typeface="Courier New" panose="02070309020205020404" pitchFamily="49" charset="0"/>
              </a:rPr>
              <a:t>	</a:t>
            </a:r>
            <a:r>
              <a:rPr lang="en-US" sz="1600" b="1" dirty="0">
                <a:solidFill>
                  <a:srgbClr val="FF0000"/>
                </a:solidFill>
                <a:latin typeface="Consolas" panose="020B0609020204030204" pitchFamily="49" charset="0"/>
              </a:rPr>
              <a:t>SKIP IF DONE</a:t>
            </a:r>
            <a:endParaRPr lang="en-US" sz="1600" dirty="0">
              <a:latin typeface="Consolas" panose="020B0609020204030204" pitchFamily="49" charset="0"/>
            </a:endParaRPr>
          </a:p>
          <a:p>
            <a:pPr marL="0" indent="0">
              <a:lnSpc>
                <a:spcPct val="130000"/>
              </a:lnSpc>
              <a:buNone/>
            </a:pPr>
            <a:r>
              <a:rPr lang="en-US" sz="1600" dirty="0">
                <a:solidFill>
                  <a:schemeClr val="tx2"/>
                </a:solidFill>
                <a:latin typeface="Consolas" panose="020B0609020204030204" pitchFamily="49" charset="0"/>
              </a:rPr>
              <a:t># Open interactive session on </a:t>
            </a:r>
            <a:r>
              <a:rPr lang="en-US" sz="1600" dirty="0" err="1">
                <a:solidFill>
                  <a:schemeClr val="tx2"/>
                </a:solidFill>
                <a:latin typeface="Consolas" panose="020B0609020204030204" pitchFamily="49" charset="0"/>
              </a:rPr>
              <a:t>biocluster</a:t>
            </a:r>
            <a:r>
              <a:rPr lang="en-US" sz="1600" dirty="0">
                <a:solidFill>
                  <a:schemeClr val="tx2"/>
                </a:solidFill>
                <a:latin typeface="Consolas" panose="020B0609020204030204" pitchFamily="49" charset="0"/>
              </a:rPr>
              <a:t>.               </a:t>
            </a:r>
            <a:endParaRPr lang="en-US" sz="1600" b="1" dirty="0">
              <a:solidFill>
                <a:srgbClr val="FF0000"/>
              </a:solidFill>
              <a:latin typeface="Consolas" panose="020B0609020204030204" pitchFamily="49" charset="0"/>
            </a:endParaRPr>
          </a:p>
          <a:p>
            <a:pPr marL="0" indent="0">
              <a:lnSpc>
                <a:spcPct val="130000"/>
              </a:lnSpc>
              <a:buNone/>
            </a:pPr>
            <a:endParaRPr lang="en-US" sz="1600" dirty="0">
              <a:latin typeface="Consolas" panose="020B0609020204030204" pitchFamily="49" charset="0"/>
            </a:endParaRPr>
          </a:p>
          <a:p>
            <a:pPr marL="0" indent="0">
              <a:lnSpc>
                <a:spcPct val="130000"/>
              </a:lnSpc>
              <a:buNone/>
            </a:pPr>
            <a:r>
              <a:rPr lang="en-US" sz="1600" dirty="0">
                <a:latin typeface="Consolas" panose="020B0609020204030204" pitchFamily="49" charset="0"/>
              </a:rPr>
              <a:t>$ module load 454/2.8 	</a:t>
            </a:r>
            <a:r>
              <a:rPr lang="en-US" sz="1600" dirty="0">
                <a:solidFill>
                  <a:schemeClr val="tx2"/>
                </a:solidFill>
                <a:latin typeface="Consolas" panose="020B0609020204030204" pitchFamily="49" charset="0"/>
              </a:rPr>
              <a:t># Load assembler. </a:t>
            </a:r>
            <a:r>
              <a:rPr lang="en-US" sz="1600" dirty="0">
                <a:latin typeface="Consolas" panose="020B0609020204030204" pitchFamily="49" charset="0"/>
              </a:rPr>
              <a:t>		      </a:t>
            </a:r>
            <a:r>
              <a:rPr lang="en-US" sz="1600" b="1" dirty="0">
                <a:solidFill>
                  <a:srgbClr val="FF0000"/>
                </a:solidFill>
                <a:latin typeface="Consolas" panose="020B0609020204030204" pitchFamily="49" charset="0"/>
              </a:rPr>
              <a:t>SKIP IF DONE</a:t>
            </a:r>
          </a:p>
          <a:p>
            <a:pPr marL="0" indent="0">
              <a:lnSpc>
                <a:spcPct val="130000"/>
              </a:lnSpc>
              <a:buNone/>
            </a:pPr>
            <a:endParaRPr lang="en-US" sz="1600" dirty="0">
              <a:latin typeface="Consolas" panose="020B0609020204030204" pitchFamily="49" charset="0"/>
            </a:endParaRPr>
          </a:p>
          <a:p>
            <a:pPr marL="0" indent="0">
              <a:lnSpc>
                <a:spcPct val="130000"/>
              </a:lnSpc>
              <a:buNone/>
            </a:pPr>
            <a:r>
              <a:rPr lang="en-US" sz="1600" dirty="0">
                <a:latin typeface="Consolas" panose="020B0609020204030204" pitchFamily="49" charset="0"/>
              </a:rPr>
              <a:t>$ </a:t>
            </a:r>
            <a:r>
              <a:rPr lang="en-US" sz="1600" dirty="0" err="1">
                <a:latin typeface="Consolas" panose="020B0609020204030204" pitchFamily="49" charset="0"/>
              </a:rPr>
              <a:t>runAssembly</a:t>
            </a:r>
            <a:r>
              <a:rPr lang="en-US" sz="1600" dirty="0">
                <a:latin typeface="Consolas" panose="020B0609020204030204" pitchFamily="49" charset="0"/>
              </a:rPr>
              <a:t> -force -o ~/02_Genome_Assembly/project_60Mb dataset2.sff dataset3.sff </a:t>
            </a:r>
            <a:r>
              <a:rPr lang="en-US" sz="1600" dirty="0">
                <a:solidFill>
                  <a:schemeClr val="tx2"/>
                </a:solidFill>
                <a:latin typeface="Consolas" panose="020B0609020204030204" pitchFamily="49" charset="0"/>
              </a:rPr>
              <a:t># Assemble</a:t>
            </a:r>
            <a:endParaRPr lang="en-US" sz="1600" dirty="0">
              <a:solidFill>
                <a:schemeClr val="tx2"/>
              </a:solidFill>
            </a:endParaRPr>
          </a:p>
        </p:txBody>
      </p:sp>
      <p:sp>
        <p:nvSpPr>
          <p:cNvPr id="3" name="Footer Placeholder 2"/>
          <p:cNvSpPr>
            <a:spLocks noGrp="1"/>
          </p:cNvSpPr>
          <p:nvPr>
            <p:ph type="ftr" sz="quarter" idx="11"/>
          </p:nvPr>
        </p:nvSpPr>
        <p:spPr/>
        <p:txBody>
          <a:bodyPr/>
          <a:lstStyle/>
          <a:p>
            <a:r>
              <a:rPr lang="en-US"/>
              <a:t>Linux+Genome Assembly | Shounak Bhogale | 2019</a:t>
            </a:r>
            <a:endParaRPr lang="en-US" dirty="0"/>
          </a:p>
        </p:txBody>
      </p:sp>
      <p:sp>
        <p:nvSpPr>
          <p:cNvPr id="4" name="Slide Number Placeholder 3"/>
          <p:cNvSpPr>
            <a:spLocks noGrp="1"/>
          </p:cNvSpPr>
          <p:nvPr>
            <p:ph type="sldNum" sz="quarter" idx="12"/>
          </p:nvPr>
        </p:nvSpPr>
        <p:spPr/>
        <p:txBody>
          <a:bodyPr/>
          <a:lstStyle/>
          <a:p>
            <a:fld id="{C3558104-51C6-C44C-9211-BF7C16F4A77B}" type="slidenum">
              <a:rPr lang="en-US" smtClean="0"/>
              <a:t>30</a:t>
            </a:fld>
            <a:endParaRPr lang="en-US" dirty="0"/>
          </a:p>
        </p:txBody>
      </p:sp>
    </p:spTree>
    <p:extLst>
      <p:ext uri="{BB962C8B-B14F-4D97-AF65-F5344CB8AC3E}">
        <p14:creationId xmlns:p14="http://schemas.microsoft.com/office/powerpoint/2010/main" val="395743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4B: Observe Assembly 4 Output</a:t>
            </a:r>
          </a:p>
        </p:txBody>
      </p:sp>
      <p:sp>
        <p:nvSpPr>
          <p:cNvPr id="3" name="Content Placeholder 2"/>
          <p:cNvSpPr>
            <a:spLocks noGrp="1"/>
          </p:cNvSpPr>
          <p:nvPr>
            <p:ph sz="half" idx="1"/>
          </p:nvPr>
        </p:nvSpPr>
        <p:spPr>
          <a:xfrm>
            <a:off x="628650" y="1870934"/>
            <a:ext cx="3886200" cy="4351338"/>
          </a:xfrm>
          <a:solidFill>
            <a:schemeClr val="bg1">
              <a:lumMod val="95000"/>
            </a:schemeClr>
          </a:solidFill>
          <a:ln>
            <a:solidFill>
              <a:schemeClr val="tx1">
                <a:lumMod val="65000"/>
                <a:lumOff val="35000"/>
              </a:schemeClr>
            </a:solidFill>
          </a:ln>
        </p:spPr>
        <p:txBody>
          <a:bodyPr>
            <a:noAutofit/>
          </a:bodyPr>
          <a:lstStyle/>
          <a:p>
            <a:pPr marL="0" indent="0">
              <a:buNone/>
            </a:pPr>
            <a:r>
              <a:rPr lang="en-US" sz="1100" dirty="0">
                <a:latin typeface="Consolas" panose="020B0609020204030204" pitchFamily="49" charset="0"/>
              </a:rPr>
              <a:t>Initialized assembly project directory /home/a-m/mayo_instru01/02_Genome_Assembly/project_60Mb</a:t>
            </a:r>
          </a:p>
          <a:p>
            <a:pPr marL="0" indent="0">
              <a:buNone/>
            </a:pPr>
            <a:r>
              <a:rPr lang="en-US" sz="1100" dirty="0">
                <a:latin typeface="Consolas" panose="020B0609020204030204" pitchFamily="49" charset="0"/>
              </a:rPr>
              <a:t>2 read files successfully added.</a:t>
            </a:r>
          </a:p>
          <a:p>
            <a:pPr marL="0" indent="0">
              <a:buNone/>
            </a:pPr>
            <a:r>
              <a:rPr lang="en-US" sz="1100" dirty="0">
                <a:latin typeface="Consolas" panose="020B0609020204030204" pitchFamily="49" charset="0"/>
              </a:rPr>
              <a:t>    dataset2.sff</a:t>
            </a:r>
          </a:p>
          <a:p>
            <a:pPr marL="0" indent="0">
              <a:buNone/>
            </a:pPr>
            <a:r>
              <a:rPr lang="en-US" sz="1100" dirty="0">
                <a:latin typeface="Consolas" panose="020B0609020204030204" pitchFamily="49" charset="0"/>
              </a:rPr>
              <a:t>    dataset3.sff</a:t>
            </a:r>
          </a:p>
          <a:p>
            <a:pPr marL="0" indent="0">
              <a:buNone/>
            </a:pPr>
            <a:r>
              <a:rPr lang="en-US" sz="1100" dirty="0">
                <a:latin typeface="Consolas" panose="020B0609020204030204" pitchFamily="49" charset="0"/>
              </a:rPr>
              <a:t>Assembly computation starting at: Wed May 30 15:05:54 2018  (v2.8 (20120726_1306))</a:t>
            </a:r>
          </a:p>
          <a:p>
            <a:pPr marL="0" indent="0">
              <a:buNone/>
            </a:pPr>
            <a:r>
              <a:rPr lang="en-US" sz="1100" dirty="0">
                <a:latin typeface="Consolas" panose="020B0609020204030204" pitchFamily="49" charset="0"/>
              </a:rPr>
              <a:t>Indexing dataset3.sff...</a:t>
            </a:r>
          </a:p>
          <a:p>
            <a:pPr marL="0" indent="0">
              <a:buNone/>
            </a:pPr>
            <a:r>
              <a:rPr lang="en-US" sz="1100" dirty="0">
                <a:latin typeface="Consolas" panose="020B0609020204030204" pitchFamily="49" charset="0"/>
              </a:rPr>
              <a:t>  -&gt; 55775 reads, 24812962 bases.</a:t>
            </a:r>
          </a:p>
          <a:p>
            <a:pPr marL="0" indent="0">
              <a:buNone/>
            </a:pPr>
            <a:r>
              <a:rPr lang="en-US" sz="1100" dirty="0">
                <a:latin typeface="Consolas" panose="020B0609020204030204" pitchFamily="49" charset="0"/>
              </a:rPr>
              <a:t>Indexing dataset2.sff...</a:t>
            </a:r>
          </a:p>
          <a:p>
            <a:pPr marL="0" indent="0">
              <a:buNone/>
            </a:pPr>
            <a:r>
              <a:rPr lang="en-US" sz="1100" dirty="0">
                <a:latin typeface="Consolas" panose="020B0609020204030204" pitchFamily="49" charset="0"/>
              </a:rPr>
              <a:t>  -&gt; 53207 reads, 23837200 bases.</a:t>
            </a:r>
          </a:p>
          <a:p>
            <a:pPr marL="0" indent="0">
              <a:buNone/>
            </a:pPr>
            <a:r>
              <a:rPr lang="en-US" sz="1100" dirty="0">
                <a:latin typeface="Consolas" panose="020B0609020204030204" pitchFamily="49" charset="0"/>
              </a:rPr>
              <a:t>Setting up long overlap detection...</a:t>
            </a:r>
          </a:p>
          <a:p>
            <a:pPr marL="0" indent="0">
              <a:buNone/>
            </a:pPr>
            <a:r>
              <a:rPr lang="en-US" sz="1100" dirty="0">
                <a:latin typeface="Consolas" panose="020B0609020204030204" pitchFamily="49" charset="0"/>
              </a:rPr>
              <a:t>  -&gt; 108982 of 108982, 103279 reads to align</a:t>
            </a:r>
          </a:p>
          <a:p>
            <a:pPr marL="0" indent="0">
              <a:buNone/>
            </a:pPr>
            <a:r>
              <a:rPr lang="en-US" sz="1100" dirty="0">
                <a:latin typeface="Consolas" panose="020B0609020204030204" pitchFamily="49" charset="0"/>
              </a:rPr>
              <a:t>Building a tree for 1042876 seeds...</a:t>
            </a:r>
          </a:p>
          <a:p>
            <a:pPr marL="0" indent="0">
              <a:buNone/>
            </a:pPr>
            <a:r>
              <a:rPr lang="en-US" sz="1100" dirty="0">
                <a:latin typeface="Consolas" panose="020B0609020204030204" pitchFamily="49" charset="0"/>
              </a:rPr>
              <a:t>Computing long overlap alignments...</a:t>
            </a:r>
          </a:p>
          <a:p>
            <a:pPr marL="0" indent="0">
              <a:buNone/>
            </a:pPr>
            <a:r>
              <a:rPr lang="en-US" sz="1100" dirty="0">
                <a:latin typeface="Consolas" panose="020B0609020204030204" pitchFamily="49" charset="0"/>
              </a:rPr>
              <a:t>  -&gt; 108981 of 108981</a:t>
            </a:r>
          </a:p>
          <a:p>
            <a:pPr marL="0" indent="0">
              <a:buNone/>
            </a:pPr>
            <a:r>
              <a:rPr lang="en-US" sz="1100" dirty="0">
                <a:latin typeface="Consolas" panose="020B0609020204030204" pitchFamily="49" charset="0"/>
              </a:rPr>
              <a:t>Setting up overlap detection...</a:t>
            </a:r>
          </a:p>
          <a:p>
            <a:pPr marL="0" indent="0">
              <a:buNone/>
            </a:pPr>
            <a:r>
              <a:rPr lang="en-US" sz="1100" dirty="0">
                <a:latin typeface="Consolas" panose="020B0609020204030204" pitchFamily="49" charset="0"/>
              </a:rPr>
              <a:t>  -&gt; 108982 of 108982, 34236 reads to align</a:t>
            </a:r>
          </a:p>
        </p:txBody>
      </p:sp>
      <p:sp>
        <p:nvSpPr>
          <p:cNvPr id="5" name="Content Placeholder 4"/>
          <p:cNvSpPr>
            <a:spLocks noGrp="1"/>
          </p:cNvSpPr>
          <p:nvPr>
            <p:ph sz="half" idx="2"/>
          </p:nvPr>
        </p:nvSpPr>
        <p:spPr>
          <a:xfrm>
            <a:off x="4629150" y="1870934"/>
            <a:ext cx="3886200" cy="4351338"/>
          </a:xfrm>
          <a:solidFill>
            <a:schemeClr val="bg1">
              <a:lumMod val="95000"/>
            </a:schemeClr>
          </a:solidFill>
          <a:ln>
            <a:solidFill>
              <a:schemeClr val="tx1">
                <a:lumMod val="65000"/>
                <a:lumOff val="35000"/>
              </a:schemeClr>
            </a:solidFill>
          </a:ln>
        </p:spPr>
        <p:txBody>
          <a:bodyPr>
            <a:normAutofit lnSpcReduction="10000"/>
          </a:bodyPr>
          <a:lstStyle/>
          <a:p>
            <a:pPr marL="0" indent="0">
              <a:buNone/>
            </a:pPr>
            <a:r>
              <a:rPr lang="en-US" sz="1100" dirty="0">
                <a:latin typeface="Consolas" panose="020B0609020204030204" pitchFamily="49" charset="0"/>
              </a:rPr>
              <a:t>Starting seed building...</a:t>
            </a:r>
          </a:p>
          <a:p>
            <a:pPr marL="0" indent="0">
              <a:buNone/>
            </a:pPr>
            <a:r>
              <a:rPr lang="en-US" sz="1100" dirty="0">
                <a:latin typeface="Consolas" panose="020B0609020204030204" pitchFamily="49" charset="0"/>
              </a:rPr>
              <a:t>  -&gt; 108982 of 108982</a:t>
            </a:r>
          </a:p>
          <a:p>
            <a:pPr marL="0" indent="0">
              <a:buNone/>
            </a:pPr>
            <a:r>
              <a:rPr lang="en-US" sz="1100" dirty="0">
                <a:latin typeface="Consolas" panose="020B0609020204030204" pitchFamily="49" charset="0"/>
              </a:rPr>
              <a:t>Building a tree for 963621 seeds...</a:t>
            </a:r>
          </a:p>
          <a:p>
            <a:pPr marL="0" indent="0">
              <a:buNone/>
            </a:pPr>
            <a:r>
              <a:rPr lang="en-US" sz="1100" dirty="0">
                <a:latin typeface="Consolas" panose="020B0609020204030204" pitchFamily="49" charset="0"/>
              </a:rPr>
              <a:t>Computing alignments...</a:t>
            </a:r>
          </a:p>
          <a:p>
            <a:pPr marL="0" indent="0">
              <a:buNone/>
            </a:pPr>
            <a:r>
              <a:rPr lang="en-US" sz="1100" dirty="0">
                <a:latin typeface="Consolas" panose="020B0609020204030204" pitchFamily="49" charset="0"/>
              </a:rPr>
              <a:t>  -&gt; 108981 of 108981</a:t>
            </a:r>
          </a:p>
          <a:p>
            <a:pPr marL="0" indent="0">
              <a:buNone/>
            </a:pPr>
            <a:r>
              <a:rPr lang="en-US" sz="1100" dirty="0" err="1">
                <a:latin typeface="Consolas" panose="020B0609020204030204" pitchFamily="49" charset="0"/>
              </a:rPr>
              <a:t>Checkpointing</a:t>
            </a:r>
            <a:r>
              <a:rPr lang="en-US" sz="1100" dirty="0">
                <a:latin typeface="Consolas" panose="020B0609020204030204" pitchFamily="49" charset="0"/>
              </a:rPr>
              <a:t>...</a:t>
            </a:r>
          </a:p>
          <a:p>
            <a:pPr marL="0" indent="0">
              <a:buNone/>
            </a:pPr>
            <a:r>
              <a:rPr lang="en-US" sz="1100" dirty="0">
                <a:latin typeface="Consolas" panose="020B0609020204030204" pitchFamily="49" charset="0"/>
              </a:rPr>
              <a:t>Detangling alignments...</a:t>
            </a:r>
          </a:p>
          <a:p>
            <a:pPr marL="0" indent="0">
              <a:buNone/>
            </a:pPr>
            <a:r>
              <a:rPr lang="en-US" sz="1100" dirty="0">
                <a:latin typeface="Consolas" panose="020B0609020204030204" pitchFamily="49" charset="0"/>
              </a:rPr>
              <a:t>   -&gt; Level 4, Phase 9, Round 1...</a:t>
            </a:r>
          </a:p>
          <a:p>
            <a:pPr marL="0" indent="0">
              <a:buNone/>
            </a:pPr>
            <a:r>
              <a:rPr lang="en-US" sz="1100" dirty="0" err="1">
                <a:latin typeface="Consolas" panose="020B0609020204030204" pitchFamily="49" charset="0"/>
              </a:rPr>
              <a:t>Checkpointing</a:t>
            </a:r>
            <a:r>
              <a:rPr lang="en-US" sz="1100" dirty="0">
                <a:latin typeface="Consolas" panose="020B0609020204030204" pitchFamily="49" charset="0"/>
              </a:rPr>
              <a:t>...</a:t>
            </a:r>
          </a:p>
          <a:p>
            <a:pPr marL="0" indent="0">
              <a:buNone/>
            </a:pPr>
            <a:r>
              <a:rPr lang="en-US" sz="1100" dirty="0">
                <a:latin typeface="Consolas" panose="020B0609020204030204" pitchFamily="49" charset="0"/>
              </a:rPr>
              <a:t>Building </a:t>
            </a:r>
            <a:r>
              <a:rPr lang="en-US" sz="1100" dirty="0" err="1">
                <a:latin typeface="Consolas" panose="020B0609020204030204" pitchFamily="49" charset="0"/>
              </a:rPr>
              <a:t>contigs</a:t>
            </a:r>
            <a:r>
              <a:rPr lang="en-US" sz="1100" dirty="0">
                <a:latin typeface="Consolas" panose="020B0609020204030204" pitchFamily="49" charset="0"/>
              </a:rPr>
              <a:t>/scaffolds...</a:t>
            </a:r>
          </a:p>
          <a:p>
            <a:pPr marL="0" indent="0">
              <a:buNone/>
            </a:pPr>
            <a:r>
              <a:rPr lang="en-US" sz="1100" dirty="0">
                <a:latin typeface="Consolas" panose="020B0609020204030204" pitchFamily="49" charset="0"/>
              </a:rPr>
              <a:t>   -&gt; 38 large </a:t>
            </a:r>
            <a:r>
              <a:rPr lang="en-US" sz="1100" dirty="0" err="1">
                <a:latin typeface="Consolas" panose="020B0609020204030204" pitchFamily="49" charset="0"/>
              </a:rPr>
              <a:t>contigs</a:t>
            </a:r>
            <a:r>
              <a:rPr lang="en-US" sz="1100" dirty="0">
                <a:latin typeface="Consolas" panose="020B0609020204030204" pitchFamily="49" charset="0"/>
              </a:rPr>
              <a:t>, 44 all </a:t>
            </a:r>
            <a:r>
              <a:rPr lang="en-US" sz="1100" dirty="0" err="1">
                <a:latin typeface="Consolas" panose="020B0609020204030204" pitchFamily="49" charset="0"/>
              </a:rPr>
              <a:t>contigs</a:t>
            </a:r>
            <a:endParaRPr lang="en-US" sz="1100" dirty="0">
              <a:latin typeface="Consolas" panose="020B0609020204030204" pitchFamily="49" charset="0"/>
            </a:endParaRPr>
          </a:p>
          <a:p>
            <a:pPr marL="0" indent="0">
              <a:buNone/>
            </a:pPr>
            <a:r>
              <a:rPr lang="en-US" sz="1100" dirty="0">
                <a:latin typeface="Consolas" panose="020B0609020204030204" pitchFamily="49" charset="0"/>
              </a:rPr>
              <a:t>Computing signals...</a:t>
            </a:r>
          </a:p>
          <a:p>
            <a:pPr marL="0" indent="0">
              <a:buNone/>
            </a:pPr>
            <a:r>
              <a:rPr lang="en-US" sz="1100" dirty="0">
                <a:latin typeface="Consolas" panose="020B0609020204030204" pitchFamily="49" charset="0"/>
              </a:rPr>
              <a:t>  -&gt; 1148106 of 1148106...                    </a:t>
            </a:r>
          </a:p>
          <a:p>
            <a:pPr marL="0" indent="0">
              <a:buNone/>
            </a:pPr>
            <a:r>
              <a:rPr lang="en-US" sz="1100" dirty="0" err="1">
                <a:latin typeface="Consolas" panose="020B0609020204030204" pitchFamily="49" charset="0"/>
              </a:rPr>
              <a:t>Checkpointing</a:t>
            </a:r>
            <a:r>
              <a:rPr lang="en-US" sz="1100" dirty="0">
                <a:latin typeface="Consolas" panose="020B0609020204030204" pitchFamily="49" charset="0"/>
              </a:rPr>
              <a:t>...</a:t>
            </a:r>
          </a:p>
          <a:p>
            <a:pPr marL="0" indent="0">
              <a:buNone/>
            </a:pPr>
            <a:r>
              <a:rPr lang="en-US" sz="1100" dirty="0">
                <a:latin typeface="Consolas" panose="020B0609020204030204" pitchFamily="49" charset="0"/>
              </a:rPr>
              <a:t>Generating output...</a:t>
            </a:r>
          </a:p>
          <a:p>
            <a:pPr marL="0" indent="0">
              <a:buNone/>
            </a:pPr>
            <a:r>
              <a:rPr lang="en-US" sz="1100" dirty="0">
                <a:latin typeface="Consolas" panose="020B0609020204030204" pitchFamily="49" charset="0"/>
              </a:rPr>
              <a:t>  -&gt; 1148106 of 1148106...                    </a:t>
            </a:r>
          </a:p>
          <a:p>
            <a:pPr marL="0" indent="0">
              <a:buNone/>
            </a:pPr>
            <a:r>
              <a:rPr lang="en-US" sz="1100" dirty="0">
                <a:latin typeface="Consolas" panose="020B0609020204030204" pitchFamily="49" charset="0"/>
              </a:rPr>
              <a:t>Assembly computation succeeded at: Wed May 30 15:11:25 2018</a:t>
            </a:r>
            <a:endParaRPr lang="en-US" sz="1100" dirty="0">
              <a:latin typeface="Consolas" panose="020B0609020204030204" pitchFamily="49" charset="0"/>
              <a:cs typeface="Courier New" panose="02070309020205020404" pitchFamily="49" charset="0"/>
            </a:endParaRPr>
          </a:p>
        </p:txBody>
      </p:sp>
      <p:sp>
        <p:nvSpPr>
          <p:cNvPr id="10" name="TextBox 9"/>
          <p:cNvSpPr txBox="1"/>
          <p:nvPr/>
        </p:nvSpPr>
        <p:spPr>
          <a:xfrm>
            <a:off x="628650" y="1324435"/>
            <a:ext cx="7886700" cy="412421"/>
          </a:xfrm>
          <a:prstGeom prst="rect">
            <a:avLst/>
          </a:prstGeom>
          <a:noFill/>
        </p:spPr>
        <p:txBody>
          <a:bodyPr wrap="square" rtlCol="0">
            <a:spAutoFit/>
          </a:bodyPr>
          <a:lstStyle/>
          <a:p>
            <a:pPr>
              <a:lnSpc>
                <a:spcPct val="130000"/>
              </a:lnSpc>
            </a:pPr>
            <a:r>
              <a:rPr lang="en-US" sz="1600" b="1" dirty="0">
                <a:solidFill>
                  <a:schemeClr val="accent2"/>
                </a:solidFill>
              </a:rPr>
              <a:t>You will see this on your screen, when the assembly is running. </a:t>
            </a:r>
          </a:p>
        </p:txBody>
      </p:sp>
      <p:sp>
        <p:nvSpPr>
          <p:cNvPr id="4" name="Footer Placeholder 3"/>
          <p:cNvSpPr>
            <a:spLocks noGrp="1"/>
          </p:cNvSpPr>
          <p:nvPr>
            <p:ph type="ftr" sz="quarter" idx="11"/>
          </p:nvPr>
        </p:nvSpPr>
        <p:spPr/>
        <p:txBody>
          <a:bodyPr/>
          <a:lstStyle/>
          <a:p>
            <a:r>
              <a:rPr lang="en-US"/>
              <a:t>Linux+Genome Assembly | Shounak Bhogale | 2019</a:t>
            </a:r>
            <a:endParaRPr lang="en-US" dirty="0"/>
          </a:p>
        </p:txBody>
      </p:sp>
      <p:sp>
        <p:nvSpPr>
          <p:cNvPr id="6" name="Slide Number Placeholder 5"/>
          <p:cNvSpPr>
            <a:spLocks noGrp="1"/>
          </p:cNvSpPr>
          <p:nvPr>
            <p:ph type="sldNum" sz="quarter" idx="12"/>
          </p:nvPr>
        </p:nvSpPr>
        <p:spPr/>
        <p:txBody>
          <a:bodyPr/>
          <a:lstStyle/>
          <a:p>
            <a:fld id="{C3558104-51C6-C44C-9211-BF7C16F4A77B}" type="slidenum">
              <a:rPr lang="en-US" smtClean="0"/>
              <a:t>31</a:t>
            </a:fld>
            <a:endParaRPr lang="en-US" dirty="0"/>
          </a:p>
        </p:txBody>
      </p:sp>
    </p:spTree>
    <p:extLst>
      <p:ext uri="{BB962C8B-B14F-4D97-AF65-F5344CB8AC3E}">
        <p14:creationId xmlns:p14="http://schemas.microsoft.com/office/powerpoint/2010/main" val="31150459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a:t>
            </a:r>
          </a:p>
        </p:txBody>
      </p:sp>
      <p:sp>
        <p:nvSpPr>
          <p:cNvPr id="3" name="Content Placeholder 2"/>
          <p:cNvSpPr>
            <a:spLocks noGrp="1"/>
          </p:cNvSpPr>
          <p:nvPr>
            <p:ph idx="1"/>
          </p:nvPr>
        </p:nvSpPr>
        <p:spPr/>
        <p:txBody>
          <a:bodyPr>
            <a:normAutofit fontScale="85000" lnSpcReduction="10000"/>
          </a:bodyPr>
          <a:lstStyle/>
          <a:p>
            <a:pPr marL="0" indent="0">
              <a:buNone/>
            </a:pPr>
            <a:r>
              <a:rPr lang="en-US" sz="1600" b="1" dirty="0">
                <a:solidFill>
                  <a:schemeClr val="accent2"/>
                </a:solidFill>
              </a:rPr>
              <a:t>The following instructions guide you to the location of the results. As the needed output for the rest of the lab is provided in the flash drive you could skip this slide.</a:t>
            </a:r>
          </a:p>
          <a:p>
            <a:pPr marL="0" indent="0">
              <a:buNone/>
            </a:pPr>
            <a:endParaRPr lang="en-US" sz="1800" dirty="0"/>
          </a:p>
          <a:p>
            <a:pPr marL="0" indent="0">
              <a:buNone/>
            </a:pPr>
            <a:r>
              <a:rPr lang="en-US" sz="1800" dirty="0"/>
              <a:t>You can find the results of all previous runs in folders </a:t>
            </a:r>
            <a:r>
              <a:rPr lang="en-US" sz="1800" b="1" dirty="0"/>
              <a:t>project_29Mb, project_60Mb,  project_9Mb, </a:t>
            </a:r>
            <a:r>
              <a:rPr lang="en-US" sz="1800" dirty="0"/>
              <a:t>and </a:t>
            </a:r>
            <a:r>
              <a:rPr lang="en-US" sz="1800" b="1" dirty="0" err="1"/>
              <a:t>project_stringent</a:t>
            </a:r>
            <a:r>
              <a:rPr lang="en-US" sz="1800" dirty="0"/>
              <a:t> in the following directory:</a:t>
            </a:r>
          </a:p>
          <a:p>
            <a:pPr marL="0" indent="0" algn="ctr">
              <a:buNone/>
            </a:pPr>
            <a:r>
              <a:rPr lang="en-US" sz="1800" dirty="0">
                <a:latin typeface="Consolas" panose="020B0609020204030204" pitchFamily="49" charset="0"/>
              </a:rPr>
              <a:t>~/02_Genome_Assembly</a:t>
            </a:r>
          </a:p>
          <a:p>
            <a:pPr marL="0" indent="0">
              <a:buNone/>
            </a:pPr>
            <a:endParaRPr lang="en-US" sz="1800" dirty="0">
              <a:latin typeface="Consolas" panose="020B0609020204030204" pitchFamily="49" charset="0"/>
            </a:endParaRPr>
          </a:p>
          <a:p>
            <a:pPr marL="0" indent="0">
              <a:buNone/>
            </a:pPr>
            <a:r>
              <a:rPr lang="en-US" sz="1800" dirty="0"/>
              <a:t>You can go to each folder by typing the following command:</a:t>
            </a:r>
          </a:p>
          <a:p>
            <a:pPr marL="0" indent="0" algn="ctr">
              <a:buNone/>
            </a:pPr>
            <a:r>
              <a:rPr lang="en-US" sz="1800" dirty="0">
                <a:latin typeface="Consolas" panose="020B0609020204030204" pitchFamily="49" charset="0"/>
              </a:rPr>
              <a:t> cd ~/02_Genome_Assembly/[Folder-Name]</a:t>
            </a:r>
          </a:p>
          <a:p>
            <a:pPr marL="0" indent="0">
              <a:buNone/>
            </a:pPr>
            <a:endParaRPr lang="en-US" sz="1800" dirty="0">
              <a:latin typeface="+mj-lt"/>
            </a:endParaRPr>
          </a:p>
          <a:p>
            <a:pPr marL="0" indent="0">
              <a:buNone/>
            </a:pPr>
            <a:r>
              <a:rPr lang="en-US" sz="1800" dirty="0">
                <a:latin typeface="+mj-lt"/>
              </a:rPr>
              <a:t>To see the files in the above directory type “</a:t>
            </a:r>
            <a:r>
              <a:rPr lang="en-US" sz="1800" b="1" dirty="0">
                <a:latin typeface="+mj-lt"/>
              </a:rPr>
              <a:t>ls</a:t>
            </a:r>
            <a:r>
              <a:rPr lang="en-US" sz="1800" dirty="0">
                <a:latin typeface="+mj-lt"/>
              </a:rPr>
              <a:t>” command.</a:t>
            </a:r>
          </a:p>
          <a:p>
            <a:pPr marL="0" indent="0">
              <a:buNone/>
            </a:pPr>
            <a:endParaRPr lang="en-US" sz="1800" dirty="0"/>
          </a:p>
          <a:p>
            <a:pPr marL="0" indent="0">
              <a:buNone/>
            </a:pPr>
            <a:r>
              <a:rPr lang="en-US" sz="1800" dirty="0"/>
              <a:t>Make sure that you return to your previous working directory for the rest of the lab by typing</a:t>
            </a:r>
          </a:p>
          <a:p>
            <a:pPr marL="0" indent="0" algn="ctr">
              <a:buNone/>
            </a:pPr>
            <a:r>
              <a:rPr lang="en-US" sz="1800" dirty="0">
                <a:latin typeface="Consolas" panose="020B0609020204030204" pitchFamily="49" charset="0"/>
              </a:rPr>
              <a:t>cd /home/classroom/mayo/2019/02_Genome_Assembly/data/</a:t>
            </a:r>
          </a:p>
          <a:p>
            <a:pPr marL="0" indent="0">
              <a:buNone/>
            </a:pPr>
            <a:endParaRPr lang="en-US" sz="1800" dirty="0">
              <a:latin typeface="Consolas" panose="020B0609020204030204" pitchFamily="49" charset="0"/>
            </a:endParaRPr>
          </a:p>
          <a:p>
            <a:pPr marL="0" indent="0">
              <a:buNone/>
            </a:pPr>
            <a:r>
              <a:rPr lang="en-US" sz="1800" dirty="0"/>
              <a:t>The description of the results is provided in the next slide.</a:t>
            </a:r>
          </a:p>
          <a:p>
            <a:pPr marL="0" indent="0">
              <a:buNone/>
            </a:pPr>
            <a:endParaRPr lang="en-US" sz="1800" dirty="0"/>
          </a:p>
          <a:p>
            <a:pPr marL="0" indent="0">
              <a:buNone/>
            </a:pPr>
            <a:endParaRPr lang="en-US" sz="1800" dirty="0">
              <a:latin typeface="Consolas" panose="020B0609020204030204" pitchFamily="49" charset="0"/>
            </a:endParaRPr>
          </a:p>
          <a:p>
            <a:pPr marL="0" indent="0">
              <a:buNone/>
            </a:pPr>
            <a:endParaRPr lang="en-US" sz="1800" dirty="0"/>
          </a:p>
        </p:txBody>
      </p:sp>
      <p:sp>
        <p:nvSpPr>
          <p:cNvPr id="4" name="Footer Placeholder 3"/>
          <p:cNvSpPr>
            <a:spLocks noGrp="1"/>
          </p:cNvSpPr>
          <p:nvPr>
            <p:ph type="ftr" sz="quarter" idx="11"/>
          </p:nvPr>
        </p:nvSpPr>
        <p:spPr/>
        <p:txBody>
          <a:bodyPr/>
          <a:lstStyle/>
          <a:p>
            <a:r>
              <a:rPr lang="en-US"/>
              <a:t>Linux+Genome Assembly | Shounak Bhogale | 2019</a:t>
            </a:r>
            <a:endParaRPr lang="en-US" dirty="0"/>
          </a:p>
        </p:txBody>
      </p:sp>
      <p:sp>
        <p:nvSpPr>
          <p:cNvPr id="5" name="Slide Number Placeholder 4"/>
          <p:cNvSpPr>
            <a:spLocks noGrp="1"/>
          </p:cNvSpPr>
          <p:nvPr>
            <p:ph type="sldNum" sz="quarter" idx="12"/>
          </p:nvPr>
        </p:nvSpPr>
        <p:spPr/>
        <p:txBody>
          <a:bodyPr/>
          <a:lstStyle/>
          <a:p>
            <a:fld id="{C3558104-51C6-C44C-9211-BF7C16F4A77B}" type="slidenum">
              <a:rPr lang="en-US" smtClean="0"/>
              <a:t>32</a:t>
            </a:fld>
            <a:endParaRPr lang="en-US" dirty="0"/>
          </a:p>
        </p:txBody>
      </p:sp>
    </p:spTree>
    <p:extLst>
      <p:ext uri="{BB962C8B-B14F-4D97-AF65-F5344CB8AC3E}">
        <p14:creationId xmlns:p14="http://schemas.microsoft.com/office/powerpoint/2010/main" val="38894278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Newbler</a:t>
            </a:r>
            <a:r>
              <a:rPr lang="en-US" dirty="0"/>
              <a:t> Output: Legend</a:t>
            </a:r>
          </a:p>
        </p:txBody>
      </p:sp>
      <p:sp>
        <p:nvSpPr>
          <p:cNvPr id="4" name="Content Placeholder 3"/>
          <p:cNvSpPr>
            <a:spLocks noGrp="1"/>
          </p:cNvSpPr>
          <p:nvPr>
            <p:ph idx="1"/>
          </p:nvPr>
        </p:nvSpPr>
        <p:spPr>
          <a:xfrm>
            <a:off x="628650" y="1385451"/>
            <a:ext cx="7886700" cy="610475"/>
          </a:xfrm>
        </p:spPr>
        <p:txBody>
          <a:bodyPr>
            <a:noAutofit/>
          </a:bodyPr>
          <a:lstStyle/>
          <a:p>
            <a:pPr marL="0" indent="0">
              <a:buNone/>
            </a:pPr>
            <a:r>
              <a:rPr lang="en-US" sz="2000" dirty="0"/>
              <a:t>Once the </a:t>
            </a:r>
            <a:r>
              <a:rPr lang="en-US" sz="2000" b="1" dirty="0" err="1"/>
              <a:t>Newbler</a:t>
            </a:r>
            <a:r>
              <a:rPr lang="en-US" sz="2000" dirty="0"/>
              <a:t> runs are done, you will have directories for the runs, and they will contain the following information.</a:t>
            </a:r>
          </a:p>
          <a:p>
            <a:endParaRPr lang="en-US" sz="2000" dirty="0"/>
          </a:p>
          <a:p>
            <a:pPr marL="0" indent="0">
              <a:buNone/>
            </a:pPr>
            <a:endParaRPr lang="en-US" sz="2000" dirty="0"/>
          </a:p>
        </p:txBody>
      </p:sp>
      <p:graphicFrame>
        <p:nvGraphicFramePr>
          <p:cNvPr id="6" name="Table 5"/>
          <p:cNvGraphicFramePr>
            <a:graphicFrameLocks noGrp="1"/>
          </p:cNvGraphicFramePr>
          <p:nvPr>
            <p:extLst/>
          </p:nvPr>
        </p:nvGraphicFramePr>
        <p:xfrm>
          <a:off x="249381" y="2372599"/>
          <a:ext cx="8686802" cy="4061357"/>
        </p:xfrm>
        <a:graphic>
          <a:graphicData uri="http://schemas.openxmlformats.org/drawingml/2006/table">
            <a:tbl>
              <a:tblPr firstRow="1" bandRow="1">
                <a:tableStyleId>{7E9639D4-E3E2-4D34-9284-5A2195B3D0D7}</a:tableStyleId>
              </a:tblPr>
              <a:tblGrid>
                <a:gridCol w="1511978">
                  <a:extLst>
                    <a:ext uri="{9D8B030D-6E8A-4147-A177-3AD203B41FA5}">
                      <a16:colId xmlns:a16="http://schemas.microsoft.com/office/drawing/2014/main" val="20000"/>
                    </a:ext>
                  </a:extLst>
                </a:gridCol>
                <a:gridCol w="2517466">
                  <a:extLst>
                    <a:ext uri="{9D8B030D-6E8A-4147-A177-3AD203B41FA5}">
                      <a16:colId xmlns:a16="http://schemas.microsoft.com/office/drawing/2014/main" val="20001"/>
                    </a:ext>
                  </a:extLst>
                </a:gridCol>
                <a:gridCol w="1783956">
                  <a:extLst>
                    <a:ext uri="{9D8B030D-6E8A-4147-A177-3AD203B41FA5}">
                      <a16:colId xmlns:a16="http://schemas.microsoft.com/office/drawing/2014/main" val="20002"/>
                    </a:ext>
                  </a:extLst>
                </a:gridCol>
                <a:gridCol w="2873402">
                  <a:extLst>
                    <a:ext uri="{9D8B030D-6E8A-4147-A177-3AD203B41FA5}">
                      <a16:colId xmlns:a16="http://schemas.microsoft.com/office/drawing/2014/main" val="20003"/>
                    </a:ext>
                  </a:extLst>
                </a:gridCol>
              </a:tblGrid>
              <a:tr h="0">
                <a:tc>
                  <a:txBody>
                    <a:bodyPr/>
                    <a:lstStyle/>
                    <a:p>
                      <a:pPr algn="ctr">
                        <a:lnSpc>
                          <a:spcPct val="100000"/>
                        </a:lnSpc>
                      </a:pPr>
                      <a:r>
                        <a:rPr lang="en-US" sz="1400" b="0" dirty="0"/>
                        <a:t>File</a:t>
                      </a:r>
                    </a:p>
                  </a:txBody>
                  <a:tcPr/>
                </a:tc>
                <a:tc>
                  <a:txBody>
                    <a:bodyPr/>
                    <a:lstStyle/>
                    <a:p>
                      <a:pPr algn="ctr">
                        <a:lnSpc>
                          <a:spcPct val="100000"/>
                        </a:lnSpc>
                      </a:pPr>
                      <a:r>
                        <a:rPr lang="en-US" sz="1400" b="0" dirty="0"/>
                        <a:t>Meaning</a:t>
                      </a:r>
                    </a:p>
                  </a:txBody>
                  <a:tcPr/>
                </a:tc>
                <a:tc>
                  <a:txBody>
                    <a:bodyPr/>
                    <a:lstStyle/>
                    <a:p>
                      <a:pPr algn="ctr">
                        <a:lnSpc>
                          <a:spcPct val="100000"/>
                        </a:lnSpc>
                      </a:pPr>
                      <a:r>
                        <a:rPr lang="en-US" sz="1400" b="0" dirty="0"/>
                        <a:t>File</a:t>
                      </a:r>
                    </a:p>
                  </a:txBody>
                  <a:tcPr/>
                </a:tc>
                <a:tc>
                  <a:txBody>
                    <a:bodyPr/>
                    <a:lstStyle/>
                    <a:p>
                      <a:pPr algn="ctr">
                        <a:lnSpc>
                          <a:spcPct val="100000"/>
                        </a:lnSpc>
                      </a:pPr>
                      <a:r>
                        <a:rPr lang="en-US" sz="1400" b="0" dirty="0"/>
                        <a:t>Meaning</a:t>
                      </a:r>
                    </a:p>
                  </a:txBody>
                  <a:tcPr/>
                </a:tc>
                <a:extLst>
                  <a:ext uri="{0D108BD9-81ED-4DB2-BD59-A6C34878D82A}">
                    <a16:rowId xmlns:a16="http://schemas.microsoft.com/office/drawing/2014/main" val="10000"/>
                  </a:ext>
                </a:extLst>
              </a:tr>
              <a:tr h="370840">
                <a:tc>
                  <a:txBody>
                    <a:bodyPr/>
                    <a:lstStyle/>
                    <a:p>
                      <a:pPr algn="l">
                        <a:lnSpc>
                          <a:spcPct val="100000"/>
                        </a:lnSpc>
                      </a:pPr>
                      <a:r>
                        <a:rPr lang="en-US" sz="1100" dirty="0"/>
                        <a:t>454TrimStatus.txt</a:t>
                      </a:r>
                      <a:endParaRPr lang="en-US" sz="1100" b="0" dirty="0"/>
                    </a:p>
                  </a:txBody>
                  <a:tcPr anchor="ctr">
                    <a:lnB w="6350" cap="flat" cmpd="sng" algn="ctr">
                      <a:noFill/>
                      <a:prstDash val="solid"/>
                      <a:round/>
                      <a:headEnd type="none" w="med" len="med"/>
                      <a:tailEnd type="none" w="med" len="med"/>
                    </a:lnB>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100" dirty="0"/>
                        <a:t>Tab-delimited text file providing a report of the original and revised trim points used in the assembly. </a:t>
                      </a:r>
                    </a:p>
                  </a:txBody>
                  <a:tcPr anchor="ctr">
                    <a:lnB w="6350" cap="flat" cmpd="sng" algn="ctr">
                      <a:noFill/>
                      <a:prstDash val="solid"/>
                      <a:round/>
                      <a:headEnd type="none" w="med" len="med"/>
                      <a:tailEnd type="none" w="med" len="med"/>
                    </a:lnB>
                  </a:tcPr>
                </a:tc>
                <a:tc>
                  <a:txBody>
                    <a:bodyPr/>
                    <a:lstStyle/>
                    <a:p>
                      <a:pPr algn="l">
                        <a:lnSpc>
                          <a:spcPct val="100000"/>
                        </a:lnSpc>
                      </a:pPr>
                      <a:r>
                        <a:rPr lang="en-US" sz="1100" dirty="0"/>
                        <a:t>454LargeContigs.fna </a:t>
                      </a:r>
                      <a:endParaRPr lang="en-US" sz="1100" b="0" dirty="0"/>
                    </a:p>
                  </a:txBody>
                  <a:tcPr anchor="ctr">
                    <a:lnB w="6350" cap="flat" cmpd="sng" algn="ctr">
                      <a:noFill/>
                      <a:prstDash val="solid"/>
                      <a:round/>
                      <a:headEnd type="none" w="med" len="med"/>
                      <a:tailEnd type="none" w="med" len="med"/>
                    </a:lnB>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100" dirty="0"/>
                        <a:t>FASTA file of all the “large” consensus base called </a:t>
                      </a:r>
                      <a:r>
                        <a:rPr lang="en-US" sz="1100" dirty="0" err="1"/>
                        <a:t>contigs</a:t>
                      </a:r>
                      <a:r>
                        <a:rPr lang="en-US" sz="1100" dirty="0"/>
                        <a:t> contained in 454AllContigs.fna (&gt;500bp). </a:t>
                      </a:r>
                    </a:p>
                  </a:txBody>
                  <a:tcPr anchor="ctr">
                    <a:lnB w="6350" cap="flat" cmpd="sng" algn="ctr">
                      <a:no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l">
                        <a:lnSpc>
                          <a:spcPct val="100000"/>
                        </a:lnSpc>
                      </a:pPr>
                      <a:r>
                        <a:rPr lang="en-US" sz="1100" dirty="0"/>
                        <a:t>454AlignmentInfo.tsv </a:t>
                      </a:r>
                      <a:endParaRPr lang="en-US" sz="1100" b="0" dirty="0"/>
                    </a:p>
                  </a:txBody>
                  <a:tcPr anchor="ct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tc>
                  <a:txBody>
                    <a:bodyPr/>
                    <a:lstStyle/>
                    <a:p>
                      <a:pPr algn="l">
                        <a:lnSpc>
                          <a:spcPct val="100000"/>
                        </a:lnSpc>
                      </a:pPr>
                      <a:r>
                        <a:rPr lang="en-US" sz="1100" dirty="0"/>
                        <a:t>Tab-delimited file giving position-by-position consensus base and flow signal information. </a:t>
                      </a:r>
                      <a:endParaRPr lang="en-US" sz="1100" b="0" dirty="0"/>
                    </a:p>
                  </a:txBody>
                  <a:tcPr anchor="ct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tc>
                  <a:txBody>
                    <a:bodyPr/>
                    <a:lstStyle/>
                    <a:p>
                      <a:pPr algn="l">
                        <a:lnSpc>
                          <a:spcPct val="100000"/>
                        </a:lnSpc>
                      </a:pPr>
                      <a:r>
                        <a:rPr lang="en-US" sz="1100" dirty="0"/>
                        <a:t>454LargeContigs.qual </a:t>
                      </a:r>
                      <a:endParaRPr lang="en-US" sz="1100" b="0" dirty="0"/>
                    </a:p>
                  </a:txBody>
                  <a:tcPr anchor="ct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100" dirty="0"/>
                        <a:t>Corresponding </a:t>
                      </a:r>
                      <a:r>
                        <a:rPr lang="en-US" sz="1100" dirty="0" err="1"/>
                        <a:t>Phred</a:t>
                      </a:r>
                      <a:r>
                        <a:rPr lang="en-US" sz="1100" dirty="0"/>
                        <a:t>-equivalent quality scores for each base in 454LargeContigs.fna.</a:t>
                      </a:r>
                    </a:p>
                  </a:txBody>
                  <a:tcPr anchor="ct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pPr algn="l">
                        <a:lnSpc>
                          <a:spcPct val="100000"/>
                        </a:lnSpc>
                      </a:pPr>
                      <a:r>
                        <a:rPr lang="en-US" sz="1100" dirty="0"/>
                        <a:t>454Contigs.ace </a:t>
                      </a:r>
                      <a:endParaRPr lang="en-US" sz="1100" b="0" dirty="0"/>
                    </a:p>
                  </a:txBody>
                  <a:tcPr anchor="ct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100" dirty="0"/>
                        <a:t>ACE format file that can be loaded by viewer programs supporting the ACE format.</a:t>
                      </a:r>
                    </a:p>
                  </a:txBody>
                  <a:tcPr anchor="ct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tc>
                  <a:txBody>
                    <a:bodyPr/>
                    <a:lstStyle/>
                    <a:p>
                      <a:pPr algn="l">
                        <a:lnSpc>
                          <a:spcPct val="100000"/>
                        </a:lnSpc>
                      </a:pPr>
                      <a:r>
                        <a:rPr lang="en-US" sz="1100" dirty="0"/>
                        <a:t>454ReadStatus.txt </a:t>
                      </a:r>
                      <a:endParaRPr lang="en-US" sz="1100" b="0" dirty="0"/>
                    </a:p>
                  </a:txBody>
                  <a:tcPr anchor="ct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tc>
                  <a:txBody>
                    <a:bodyPr/>
                    <a:lstStyle/>
                    <a:p>
                      <a:pPr algn="l">
                        <a:lnSpc>
                          <a:spcPct val="100000"/>
                        </a:lnSpc>
                      </a:pPr>
                      <a:r>
                        <a:rPr lang="en-US" sz="1100" dirty="0"/>
                        <a:t>Tab-delimited text file providing a per-read report of the status of each read in the assembly</a:t>
                      </a:r>
                      <a:endParaRPr lang="en-US" sz="1100" b="0" dirty="0"/>
                    </a:p>
                  </a:txBody>
                  <a:tcPr anchor="ct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pPr algn="l">
                        <a:lnSpc>
                          <a:spcPct val="100000"/>
                        </a:lnSpc>
                      </a:pPr>
                      <a:r>
                        <a:rPr lang="en-US" sz="1100" dirty="0"/>
                        <a:t>454AllContigs.fna </a:t>
                      </a:r>
                      <a:endParaRPr lang="en-US" sz="1100" b="0" dirty="0"/>
                    </a:p>
                  </a:txBody>
                  <a:tcPr anchor="ct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100" dirty="0"/>
                        <a:t>FASTA file of all the consensus </a:t>
                      </a:r>
                      <a:r>
                        <a:rPr lang="en-US" sz="1100" dirty="0" err="1"/>
                        <a:t>basecalled</a:t>
                      </a:r>
                      <a:r>
                        <a:rPr lang="en-US" sz="1100" dirty="0"/>
                        <a:t> </a:t>
                      </a:r>
                      <a:r>
                        <a:rPr lang="en-US" sz="1100" dirty="0" err="1"/>
                        <a:t>contigs</a:t>
                      </a:r>
                      <a:r>
                        <a:rPr lang="en-US" sz="1100" dirty="0"/>
                        <a:t> longer than 100 bases. 	</a:t>
                      </a:r>
                    </a:p>
                  </a:txBody>
                  <a:tcPr anchor="ct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tc>
                  <a:txBody>
                    <a:bodyPr/>
                    <a:lstStyle/>
                    <a:p>
                      <a:pPr algn="l">
                        <a:lnSpc>
                          <a:spcPct val="100000"/>
                        </a:lnSpc>
                      </a:pPr>
                      <a:r>
                        <a:rPr lang="en-US" sz="1100" dirty="0"/>
                        <a:t>454NewblerMetrics.txt </a:t>
                      </a:r>
                      <a:endParaRPr lang="en-US" sz="1100" b="0" dirty="0"/>
                    </a:p>
                  </a:txBody>
                  <a:tcPr anchor="ct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100" dirty="0"/>
                        <a:t>File providing various assembly metrics, including the number of </a:t>
                      </a:r>
                      <a:r>
                        <a:rPr lang="en-US" sz="1100"/>
                        <a:t>input runs </a:t>
                      </a:r>
                      <a:r>
                        <a:rPr lang="en-US" sz="1100" dirty="0"/>
                        <a:t>and reads, the number and size of the large consensus </a:t>
                      </a:r>
                      <a:r>
                        <a:rPr lang="en-US" sz="1100" dirty="0" err="1"/>
                        <a:t>contigs</a:t>
                      </a:r>
                      <a:r>
                        <a:rPr lang="en-US" sz="1100" dirty="0"/>
                        <a:t> as well as all consensus </a:t>
                      </a:r>
                      <a:r>
                        <a:rPr lang="en-US" sz="1100" dirty="0" err="1"/>
                        <a:t>contigs</a:t>
                      </a:r>
                      <a:r>
                        <a:rPr lang="en-US" sz="1100" dirty="0"/>
                        <a:t>. 	</a:t>
                      </a:r>
                    </a:p>
                  </a:txBody>
                  <a:tcPr anchor="ct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pPr algn="l">
                        <a:lnSpc>
                          <a:spcPct val="100000"/>
                        </a:lnSpc>
                      </a:pPr>
                      <a:r>
                        <a:rPr lang="en-US" sz="1100" dirty="0"/>
                        <a:t>454AllContigs.qual </a:t>
                      </a:r>
                      <a:endParaRPr lang="en-US" sz="1100" b="0" dirty="0"/>
                    </a:p>
                  </a:txBody>
                  <a:tcPr anchor="ctr">
                    <a:lnT w="6350" cap="flat" cmpd="sng" algn="ctr">
                      <a:noFill/>
                      <a:prstDash val="solid"/>
                      <a:round/>
                      <a:headEnd type="none" w="med" len="med"/>
                      <a:tailEnd type="none" w="med" len="med"/>
                    </a:lnT>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100" dirty="0"/>
                        <a:t>Corresponding </a:t>
                      </a:r>
                      <a:r>
                        <a:rPr lang="en-US" sz="1100" dirty="0" err="1"/>
                        <a:t>Phred</a:t>
                      </a:r>
                      <a:r>
                        <a:rPr lang="en-US" sz="1100" dirty="0"/>
                        <a:t>-equivalent quality scores for each base in 454AllContigs.fna.</a:t>
                      </a:r>
                    </a:p>
                  </a:txBody>
                  <a:tcPr anchor="ctr">
                    <a:lnT w="6350" cap="flat" cmpd="sng" algn="ctr">
                      <a:noFill/>
                      <a:prstDash val="solid"/>
                      <a:round/>
                      <a:headEnd type="none" w="med" len="med"/>
                      <a:tailEnd type="none" w="med" len="med"/>
                    </a:lnT>
                  </a:tcPr>
                </a:tc>
                <a:tc>
                  <a:txBody>
                    <a:bodyPr/>
                    <a:lstStyle/>
                    <a:p>
                      <a:pPr algn="l">
                        <a:lnSpc>
                          <a:spcPct val="100000"/>
                        </a:lnSpc>
                      </a:pPr>
                      <a:r>
                        <a:rPr lang="en-US" sz="1100" dirty="0"/>
                        <a:t>454ContigGraph.txt </a:t>
                      </a:r>
                      <a:endParaRPr lang="en-US" sz="1100" b="0" dirty="0"/>
                    </a:p>
                  </a:txBody>
                  <a:tcPr anchor="ct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100" dirty="0"/>
                        <a:t>A text file giving the “</a:t>
                      </a:r>
                      <a:r>
                        <a:rPr lang="en-US" sz="1100" dirty="0" err="1"/>
                        <a:t>contig</a:t>
                      </a:r>
                      <a:r>
                        <a:rPr lang="en-US" sz="1100" dirty="0"/>
                        <a:t> graph” that describes the branching structure between </a:t>
                      </a:r>
                      <a:r>
                        <a:rPr lang="en-US" sz="1100" dirty="0" err="1"/>
                        <a:t>contigs</a:t>
                      </a:r>
                      <a:r>
                        <a:rPr lang="en-US" sz="1100" dirty="0"/>
                        <a:t>. 	</a:t>
                      </a:r>
                    </a:p>
                  </a:txBody>
                  <a:tcPr anchor="ct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extLst>
                  <a:ext uri="{0D108BD9-81ED-4DB2-BD59-A6C34878D82A}">
                    <a16:rowId xmlns:a16="http://schemas.microsoft.com/office/drawing/2014/main" val="10005"/>
                  </a:ext>
                </a:extLst>
              </a:tr>
              <a:tr h="449477">
                <a:tc>
                  <a:txBody>
                    <a:bodyPr/>
                    <a:lstStyle/>
                    <a:p>
                      <a:pPr algn="l"/>
                      <a:endParaRPr lang="en-US" sz="1100" dirty="0"/>
                    </a:p>
                  </a:txBody>
                  <a:tcPr anchor="ctr">
                    <a:lnL w="6350" cap="flat" cmpd="sng" algn="ctr">
                      <a:noFill/>
                      <a:prstDash val="solid"/>
                      <a:round/>
                      <a:headEnd type="none" w="med" len="med"/>
                      <a:tailEnd type="none" w="med" len="med"/>
                    </a:lnL>
                    <a:lnB w="6350" cap="flat" cmpd="sng" algn="ctr">
                      <a:noFill/>
                      <a:prstDash val="solid"/>
                      <a:round/>
                      <a:headEnd type="none" w="med" len="med"/>
                      <a:tailEnd type="none" w="med" len="med"/>
                    </a:lnB>
                  </a:tcPr>
                </a:tc>
                <a:tc>
                  <a:txBody>
                    <a:bodyPr/>
                    <a:lstStyle/>
                    <a:p>
                      <a:pPr algn="l"/>
                      <a:endParaRPr lang="en-US" sz="1100" dirty="0"/>
                    </a:p>
                  </a:txBody>
                  <a:tcPr anchor="ctr">
                    <a:lnR w="6350" cap="flat" cmpd="sng" algn="ctr">
                      <a:solidFill>
                        <a:schemeClr val="tx1"/>
                      </a:solidFill>
                      <a:prstDash val="solid"/>
                      <a:round/>
                      <a:headEnd type="none" w="med" len="med"/>
                      <a:tailEnd type="none" w="med" len="med"/>
                    </a:lnR>
                    <a:lnB w="6350" cap="flat" cmpd="sng" algn="ctr">
                      <a:noFill/>
                      <a:prstDash val="solid"/>
                      <a:round/>
                      <a:headEnd type="none" w="med" len="med"/>
                      <a:tailEnd type="none" w="med" len="med"/>
                    </a:lnB>
                  </a:tcPr>
                </a:tc>
                <a:tc>
                  <a:txBody>
                    <a:bodyPr/>
                    <a:lstStyle/>
                    <a:p>
                      <a:pPr algn="l">
                        <a:lnSpc>
                          <a:spcPct val="100000"/>
                        </a:lnSpc>
                      </a:pPr>
                      <a:r>
                        <a:rPr lang="en-US" sz="1100" dirty="0"/>
                        <a:t>454NewblerProgress.txt </a:t>
                      </a:r>
                      <a:endParaRPr lang="en-US" sz="1100" b="0" dirty="0"/>
                    </a:p>
                  </a:txBody>
                  <a:tcPr anchor="ctr">
                    <a:lnL w="6350" cap="flat" cmpd="sng" algn="ctr">
                      <a:solidFill>
                        <a:schemeClr val="tx1"/>
                      </a:solidFill>
                      <a:prstDash val="solid"/>
                      <a:round/>
                      <a:headEnd type="none" w="med" len="med"/>
                      <a:tailEnd type="none" w="med" len="med"/>
                    </a:lnL>
                    <a:lnT w="6350" cap="flat" cmpd="sng" algn="ctr">
                      <a:noFill/>
                      <a:prstDash val="solid"/>
                      <a:round/>
                      <a:headEnd type="none" w="med" len="med"/>
                      <a:tailEnd type="none" w="med" len="med"/>
                    </a:lnT>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100" dirty="0"/>
                        <a:t>A text log of the messages sent to standard output during the assembly 	</a:t>
                      </a:r>
                    </a:p>
                  </a:txBody>
                  <a:tcPr anchor="ctr">
                    <a:lnT w="6350" cap="flat" cmpd="sng" algn="ctr">
                      <a:noFill/>
                      <a:prstDash val="solid"/>
                      <a:round/>
                      <a:headEnd type="none" w="med" len="med"/>
                      <a:tailEnd type="none" w="med" len="med"/>
                    </a:lnT>
                  </a:tcPr>
                </a:tc>
                <a:extLst>
                  <a:ext uri="{0D108BD9-81ED-4DB2-BD59-A6C34878D82A}">
                    <a16:rowId xmlns:a16="http://schemas.microsoft.com/office/drawing/2014/main" val="10006"/>
                  </a:ext>
                </a:extLst>
              </a:tr>
            </a:tbl>
          </a:graphicData>
        </a:graphic>
      </p:graphicFrame>
      <p:sp>
        <p:nvSpPr>
          <p:cNvPr id="7" name="Footer Placeholder 6"/>
          <p:cNvSpPr>
            <a:spLocks noGrp="1"/>
          </p:cNvSpPr>
          <p:nvPr>
            <p:ph type="ftr" sz="quarter" idx="11"/>
          </p:nvPr>
        </p:nvSpPr>
        <p:spPr/>
        <p:txBody>
          <a:bodyPr/>
          <a:lstStyle/>
          <a:p>
            <a:r>
              <a:rPr lang="en-US"/>
              <a:t>Linux+Genome Assembly | Shounak Bhogale | 2019</a:t>
            </a:r>
            <a:endParaRPr lang="en-US" dirty="0"/>
          </a:p>
        </p:txBody>
      </p:sp>
      <p:sp>
        <p:nvSpPr>
          <p:cNvPr id="8" name="Slide Number Placeholder 7"/>
          <p:cNvSpPr>
            <a:spLocks noGrp="1"/>
          </p:cNvSpPr>
          <p:nvPr>
            <p:ph type="sldNum" sz="quarter" idx="12"/>
          </p:nvPr>
        </p:nvSpPr>
        <p:spPr/>
        <p:txBody>
          <a:bodyPr/>
          <a:lstStyle/>
          <a:p>
            <a:fld id="{C3558104-51C6-C44C-9211-BF7C16F4A77B}" type="slidenum">
              <a:rPr lang="en-US" smtClean="0"/>
              <a:t>33</a:t>
            </a:fld>
            <a:endParaRPr lang="en-US" dirty="0"/>
          </a:p>
        </p:txBody>
      </p:sp>
    </p:spTree>
    <p:extLst>
      <p:ext uri="{BB962C8B-B14F-4D97-AF65-F5344CB8AC3E}">
        <p14:creationId xmlns:p14="http://schemas.microsoft.com/office/powerpoint/2010/main" val="40194448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solidFill>
              </a:rPr>
              <a:t>Assembly Evaluation</a:t>
            </a:r>
          </a:p>
        </p:txBody>
      </p:sp>
      <p:sp>
        <p:nvSpPr>
          <p:cNvPr id="3" name="Text Placeholder 2"/>
          <p:cNvSpPr>
            <a:spLocks noGrp="1"/>
          </p:cNvSpPr>
          <p:nvPr>
            <p:ph type="body" idx="1"/>
          </p:nvPr>
        </p:nvSpPr>
        <p:spPr/>
        <p:txBody>
          <a:bodyPr>
            <a:normAutofit/>
          </a:bodyPr>
          <a:lstStyle/>
          <a:p>
            <a:pPr>
              <a:lnSpc>
                <a:spcPct val="130000"/>
              </a:lnSpc>
            </a:pPr>
            <a:r>
              <a:rPr lang="en-US" b="1" dirty="0">
                <a:solidFill>
                  <a:schemeClr val="tx1"/>
                </a:solidFill>
              </a:rPr>
              <a:t>What metrics do we use to evaluate the assembly?</a:t>
            </a:r>
          </a:p>
          <a:p>
            <a:pPr>
              <a:lnSpc>
                <a:spcPct val="130000"/>
              </a:lnSpc>
            </a:pPr>
            <a:endParaRPr lang="en-US" dirty="0">
              <a:solidFill>
                <a:schemeClr val="tx1"/>
              </a:solidFill>
            </a:endParaRPr>
          </a:p>
          <a:p>
            <a:endParaRPr lang="en-US" dirty="0"/>
          </a:p>
        </p:txBody>
      </p:sp>
      <p:sp>
        <p:nvSpPr>
          <p:cNvPr id="4" name="Footer Placeholder 3"/>
          <p:cNvSpPr>
            <a:spLocks noGrp="1"/>
          </p:cNvSpPr>
          <p:nvPr>
            <p:ph type="ftr" sz="quarter" idx="11"/>
          </p:nvPr>
        </p:nvSpPr>
        <p:spPr/>
        <p:txBody>
          <a:bodyPr/>
          <a:lstStyle/>
          <a:p>
            <a:r>
              <a:rPr lang="en-US"/>
              <a:t>Linux+Genome Assembly | Shounak Bhogale | 2019</a:t>
            </a:r>
            <a:endParaRPr lang="en-US" dirty="0"/>
          </a:p>
        </p:txBody>
      </p:sp>
      <p:sp>
        <p:nvSpPr>
          <p:cNvPr id="7" name="Slide Number Placeholder 6"/>
          <p:cNvSpPr>
            <a:spLocks noGrp="1"/>
          </p:cNvSpPr>
          <p:nvPr>
            <p:ph type="sldNum" sz="quarter" idx="12"/>
          </p:nvPr>
        </p:nvSpPr>
        <p:spPr/>
        <p:txBody>
          <a:bodyPr/>
          <a:lstStyle/>
          <a:p>
            <a:fld id="{C3558104-51C6-C44C-9211-BF7C16F4A77B}" type="slidenum">
              <a:rPr lang="en-US" smtClean="0"/>
              <a:t>34</a:t>
            </a:fld>
            <a:endParaRPr lang="en-US" dirty="0"/>
          </a:p>
        </p:txBody>
      </p:sp>
    </p:spTree>
    <p:extLst>
      <p:ext uri="{BB962C8B-B14F-4D97-AF65-F5344CB8AC3E}">
        <p14:creationId xmlns:p14="http://schemas.microsoft.com/office/powerpoint/2010/main" val="8143555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nvPr>
        </p:nvGraphicFramePr>
        <p:xfrm>
          <a:off x="722375" y="1436275"/>
          <a:ext cx="7699249" cy="3205480"/>
        </p:xfrm>
        <a:graphic>
          <a:graphicData uri="http://schemas.openxmlformats.org/drawingml/2006/table">
            <a:tbl>
              <a:tblPr firstRow="1" bandRow="1">
                <a:tableStyleId>{7E9639D4-E3E2-4D34-9284-5A2195B3D0D7}</a:tableStyleId>
              </a:tblPr>
              <a:tblGrid>
                <a:gridCol w="2173600">
                  <a:extLst>
                    <a:ext uri="{9D8B030D-6E8A-4147-A177-3AD203B41FA5}">
                      <a16:colId xmlns:a16="http://schemas.microsoft.com/office/drawing/2014/main" val="20000"/>
                    </a:ext>
                  </a:extLst>
                </a:gridCol>
                <a:gridCol w="977635">
                  <a:extLst>
                    <a:ext uri="{9D8B030D-6E8A-4147-A177-3AD203B41FA5}">
                      <a16:colId xmlns:a16="http://schemas.microsoft.com/office/drawing/2014/main" val="20001"/>
                    </a:ext>
                  </a:extLst>
                </a:gridCol>
                <a:gridCol w="1660796">
                  <a:extLst>
                    <a:ext uri="{9D8B030D-6E8A-4147-A177-3AD203B41FA5}">
                      <a16:colId xmlns:a16="http://schemas.microsoft.com/office/drawing/2014/main" val="20002"/>
                    </a:ext>
                  </a:extLst>
                </a:gridCol>
                <a:gridCol w="1669385">
                  <a:extLst>
                    <a:ext uri="{9D8B030D-6E8A-4147-A177-3AD203B41FA5}">
                      <a16:colId xmlns:a16="http://schemas.microsoft.com/office/drawing/2014/main" val="20003"/>
                    </a:ext>
                  </a:extLst>
                </a:gridCol>
                <a:gridCol w="1217833">
                  <a:extLst>
                    <a:ext uri="{9D8B030D-6E8A-4147-A177-3AD203B41FA5}">
                      <a16:colId xmlns:a16="http://schemas.microsoft.com/office/drawing/2014/main" val="20004"/>
                    </a:ext>
                  </a:extLst>
                </a:gridCol>
              </a:tblGrid>
              <a:tr h="185420">
                <a:tc rowSpan="2">
                  <a:txBody>
                    <a:bodyPr/>
                    <a:lstStyle/>
                    <a:p>
                      <a:pPr algn="ctr"/>
                      <a:endParaRPr lang="en-US" sz="1400" dirty="0"/>
                    </a:p>
                  </a:txBody>
                  <a:tcPr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en-US" sz="1400" dirty="0"/>
                        <a:t>9Mb</a:t>
                      </a:r>
                    </a:p>
                  </a:txBody>
                  <a:tcPr anchor="ct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400" dirty="0"/>
                        <a:t>29Mb</a:t>
                      </a:r>
                    </a:p>
                  </a:txBody>
                  <a:tcPr anchor="ct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rowSpan="2">
                  <a:txBody>
                    <a:bodyPr/>
                    <a:lstStyle/>
                    <a:p>
                      <a:pPr algn="ctr"/>
                      <a:r>
                        <a:rPr lang="en-US" sz="1400" dirty="0"/>
                        <a:t>60Mb</a:t>
                      </a:r>
                    </a:p>
                  </a:txBody>
                  <a:tcPr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85420">
                <a:tc vMerge="1">
                  <a:txBody>
                    <a:bodyPr/>
                    <a:lstStyle/>
                    <a:p>
                      <a:endParaRPr lang="en-US"/>
                    </a:p>
                  </a:txBody>
                  <a:tcPr/>
                </a:tc>
                <a:tc vMerge="1">
                  <a:txBody>
                    <a:bodyPr/>
                    <a:lstStyle/>
                    <a:p>
                      <a:endParaRPr lang="en-US"/>
                    </a:p>
                  </a:txBody>
                  <a:tcPr/>
                </a:tc>
                <a:tc>
                  <a:txBody>
                    <a:bodyPr/>
                    <a:lstStyle/>
                    <a:p>
                      <a:pPr algn="ctr"/>
                      <a:r>
                        <a:rPr lang="en-US" sz="1400" dirty="0"/>
                        <a:t>default</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stringent</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1"/>
                  </a:ext>
                </a:extLst>
              </a:tr>
              <a:tr h="370840">
                <a:tc>
                  <a:txBody>
                    <a:bodyPr/>
                    <a:lstStyle/>
                    <a:p>
                      <a:pPr algn="l"/>
                      <a:r>
                        <a:rPr lang="en-US" sz="1400" dirty="0"/>
                        <a:t>Genome Size (Mb)</a:t>
                      </a:r>
                    </a:p>
                  </a:txBody>
                  <a:tcPr anchor="ctr">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p>
                  </a:txBody>
                  <a:tcPr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dirty="0"/>
                    </a:p>
                  </a:txBody>
                  <a:tcPr anchor="ctr">
                    <a:lnL w="3175"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70840">
                <a:tc>
                  <a:txBody>
                    <a:bodyPr/>
                    <a:lstStyle/>
                    <a:p>
                      <a:pPr algn="l"/>
                      <a:r>
                        <a:rPr lang="en-US" sz="1400" dirty="0"/>
                        <a:t>N50 (Kb)</a:t>
                      </a:r>
                    </a:p>
                  </a:txBody>
                  <a:tcPr anchor="ctr">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dirty="0"/>
                    </a:p>
                  </a:txBody>
                  <a:tcPr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dirty="0"/>
                    </a:p>
                  </a:txBody>
                  <a:tcPr anchor="ctr">
                    <a:lnL w="3175"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70840">
                <a:tc>
                  <a:txBody>
                    <a:bodyPr/>
                    <a:lstStyle/>
                    <a:p>
                      <a:pPr algn="l"/>
                      <a:r>
                        <a:rPr lang="en-US" sz="1400" dirty="0"/>
                        <a:t>Number of contigs</a:t>
                      </a:r>
                    </a:p>
                  </a:txBody>
                  <a:tcPr anchor="ctr">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dirty="0"/>
                    </a:p>
                  </a:txBody>
                  <a:tcPr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dirty="0"/>
                    </a:p>
                  </a:txBody>
                  <a:tcPr anchor="ctr">
                    <a:lnL w="3175"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70840">
                <a:tc>
                  <a:txBody>
                    <a:bodyPr/>
                    <a:lstStyle/>
                    <a:p>
                      <a:pPr algn="l"/>
                      <a:r>
                        <a:rPr lang="en-US" sz="1400" dirty="0"/>
                        <a:t>Longest </a:t>
                      </a:r>
                      <a:r>
                        <a:rPr lang="en-US" sz="1400" dirty="0" err="1"/>
                        <a:t>contig</a:t>
                      </a:r>
                      <a:r>
                        <a:rPr lang="en-US" sz="1400" dirty="0"/>
                        <a:t> (Kb)</a:t>
                      </a:r>
                    </a:p>
                  </a:txBody>
                  <a:tcPr anchor="ctr">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dirty="0"/>
                    </a:p>
                  </a:txBody>
                  <a:tcPr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p>
                  </a:txBody>
                  <a:tcPr anchor="ctr">
                    <a:lnL w="3175"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370840">
                <a:tc>
                  <a:txBody>
                    <a:bodyPr/>
                    <a:lstStyle/>
                    <a:p>
                      <a:pPr algn="l"/>
                      <a:r>
                        <a:rPr lang="en-US" sz="1400" dirty="0"/>
                        <a:t>Shortest contig (bp)</a:t>
                      </a:r>
                    </a:p>
                  </a:txBody>
                  <a:tcPr anchor="ctr">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dirty="0"/>
                    </a:p>
                  </a:txBody>
                  <a:tcPr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dirty="0"/>
                    </a:p>
                  </a:txBody>
                  <a:tcPr anchor="ctr">
                    <a:lnL w="3175"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370840">
                <a:tc>
                  <a:txBody>
                    <a:bodyPr/>
                    <a:lstStyle/>
                    <a:p>
                      <a:pPr algn="l"/>
                      <a:r>
                        <a:rPr lang="en-US" sz="1400" dirty="0"/>
                        <a:t>Mean contig size (Kb)</a:t>
                      </a:r>
                    </a:p>
                  </a:txBody>
                  <a:tcPr anchor="ctr">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dirty="0"/>
                    </a:p>
                  </a:txBody>
                  <a:tcPr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p>
                  </a:txBody>
                  <a:tcPr anchor="ctr">
                    <a:lnL w="3175"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370840">
                <a:tc>
                  <a:txBody>
                    <a:bodyPr/>
                    <a:lstStyle/>
                    <a:p>
                      <a:pPr algn="l"/>
                      <a:r>
                        <a:rPr lang="en-US" sz="1400" dirty="0"/>
                        <a:t>GC content</a:t>
                      </a:r>
                    </a:p>
                  </a:txBody>
                  <a:tcPr anchor="ctr">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dirty="0"/>
                    </a:p>
                  </a:txBody>
                  <a:tcPr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dirty="0"/>
                    </a:p>
                  </a:txBody>
                  <a:tcPr anchor="ctr">
                    <a:lnL w="3175"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8"/>
                  </a:ext>
                </a:extLst>
              </a:tr>
            </a:tbl>
          </a:graphicData>
        </a:graphic>
      </p:graphicFrame>
      <p:sp>
        <p:nvSpPr>
          <p:cNvPr id="2" name="Title 1"/>
          <p:cNvSpPr>
            <a:spLocks noGrp="1"/>
          </p:cNvSpPr>
          <p:nvPr>
            <p:ph type="title"/>
          </p:nvPr>
        </p:nvSpPr>
        <p:spPr/>
        <p:txBody>
          <a:bodyPr/>
          <a:lstStyle/>
          <a:p>
            <a:r>
              <a:rPr lang="en-US" dirty="0"/>
              <a:t>Assembly Evaluation: Skeleton</a:t>
            </a:r>
          </a:p>
        </p:txBody>
      </p:sp>
      <p:sp>
        <p:nvSpPr>
          <p:cNvPr id="3" name="Rectangle 2"/>
          <p:cNvSpPr/>
          <p:nvPr/>
        </p:nvSpPr>
        <p:spPr>
          <a:xfrm>
            <a:off x="628650" y="4697435"/>
            <a:ext cx="7886700" cy="2115964"/>
          </a:xfrm>
          <a:prstGeom prst="rect">
            <a:avLst/>
          </a:prstGeom>
        </p:spPr>
        <p:txBody>
          <a:bodyPr wrap="square">
            <a:spAutoFit/>
          </a:bodyPr>
          <a:lstStyle/>
          <a:p>
            <a:pPr>
              <a:lnSpc>
                <a:spcPct val="120000"/>
              </a:lnSpc>
            </a:pPr>
            <a:r>
              <a:rPr lang="en-US" sz="1500" b="1" dirty="0"/>
              <a:t>definition N50:</a:t>
            </a:r>
          </a:p>
          <a:p>
            <a:pPr>
              <a:lnSpc>
                <a:spcPct val="120000"/>
              </a:lnSpc>
            </a:pPr>
            <a:r>
              <a:rPr lang="en-US" sz="1500" dirty="0"/>
              <a:t>“</a:t>
            </a:r>
            <a:r>
              <a:rPr lang="en-US" sz="1600" dirty="0"/>
              <a:t>Given a set of </a:t>
            </a:r>
            <a:r>
              <a:rPr lang="en-US" sz="1600" dirty="0" err="1"/>
              <a:t>contigs</a:t>
            </a:r>
            <a:r>
              <a:rPr lang="en-US" sz="1600" dirty="0"/>
              <a:t>, each with its own length, the </a:t>
            </a:r>
            <a:r>
              <a:rPr lang="en-US" sz="1600" i="1" dirty="0"/>
              <a:t>N50</a:t>
            </a:r>
            <a:r>
              <a:rPr lang="en-US" sz="1600" dirty="0"/>
              <a:t> length is defined as the shortest sequence length at 50% of the genome. It can be thought of as the point of half of the mass of the distribution. For example, 9 </a:t>
            </a:r>
            <a:r>
              <a:rPr lang="en-US" sz="1600" dirty="0" err="1"/>
              <a:t>contigs</a:t>
            </a:r>
            <a:r>
              <a:rPr lang="en-US" sz="1600" dirty="0"/>
              <a:t> with the lengths 2,3,4,5,6,7,8,9,and 10, their sum is 54, half of the sum is 27. 50% of this assembly would be 10 + 9 + 8 = 27 (half the length of the sequence). Thus the N50=8</a:t>
            </a:r>
            <a:r>
              <a:rPr lang="en-US" sz="1500" dirty="0"/>
              <a:t>”. Excerpted from https://</a:t>
            </a:r>
            <a:r>
              <a:rPr lang="en-US" sz="1500" dirty="0" err="1"/>
              <a:t>en.wikipedia.org</a:t>
            </a:r>
            <a:r>
              <a:rPr lang="en-US" sz="1500" dirty="0"/>
              <a:t>/wiki/N50,_L50,_and_related_statistics#N50</a:t>
            </a:r>
          </a:p>
        </p:txBody>
      </p:sp>
      <p:sp>
        <p:nvSpPr>
          <p:cNvPr id="4" name="Footer Placeholder 3"/>
          <p:cNvSpPr>
            <a:spLocks noGrp="1"/>
          </p:cNvSpPr>
          <p:nvPr>
            <p:ph type="ftr" sz="quarter" idx="11"/>
          </p:nvPr>
        </p:nvSpPr>
        <p:spPr/>
        <p:txBody>
          <a:bodyPr/>
          <a:lstStyle/>
          <a:p>
            <a:r>
              <a:rPr lang="en-US"/>
              <a:t>Linux+Genome Assembly | Shounak Bhogale | 2019</a:t>
            </a:r>
            <a:endParaRPr lang="en-US" dirty="0"/>
          </a:p>
        </p:txBody>
      </p:sp>
      <p:sp>
        <p:nvSpPr>
          <p:cNvPr id="6" name="Slide Number Placeholder 5"/>
          <p:cNvSpPr>
            <a:spLocks noGrp="1"/>
          </p:cNvSpPr>
          <p:nvPr>
            <p:ph type="sldNum" sz="quarter" idx="12"/>
          </p:nvPr>
        </p:nvSpPr>
        <p:spPr/>
        <p:txBody>
          <a:bodyPr/>
          <a:lstStyle/>
          <a:p>
            <a:fld id="{C3558104-51C6-C44C-9211-BF7C16F4A77B}" type="slidenum">
              <a:rPr lang="en-US" smtClean="0"/>
              <a:t>35</a:t>
            </a:fld>
            <a:endParaRPr lang="en-US" dirty="0"/>
          </a:p>
        </p:txBody>
      </p:sp>
    </p:spTree>
    <p:extLst>
      <p:ext uri="{BB962C8B-B14F-4D97-AF65-F5344CB8AC3E}">
        <p14:creationId xmlns:p14="http://schemas.microsoft.com/office/powerpoint/2010/main" val="2097363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39814" y="1529700"/>
            <a:ext cx="7864374" cy="798680"/>
          </a:xfrm>
          <a:prstGeom prst="rect">
            <a:avLst/>
          </a:prstGeom>
          <a:noFill/>
        </p:spPr>
        <p:txBody>
          <a:bodyPr wrap="square" rtlCol="0">
            <a:spAutoFit/>
          </a:bodyPr>
          <a:lstStyle/>
          <a:p>
            <a:pPr>
              <a:lnSpc>
                <a:spcPct val="130000"/>
              </a:lnSpc>
            </a:pPr>
            <a:r>
              <a:rPr lang="en-US" dirty="0"/>
              <a:t>We will evaluate the results of the 1</a:t>
            </a:r>
            <a:r>
              <a:rPr lang="en-US" baseline="30000" dirty="0"/>
              <a:t>st</a:t>
            </a:r>
            <a:r>
              <a:rPr lang="en-US" dirty="0"/>
              <a:t> assembly (dataset 2) using a perl script: </a:t>
            </a:r>
            <a:r>
              <a:rPr lang="en-US" b="1" dirty="0"/>
              <a:t>assemblathon_stats.pl </a:t>
            </a:r>
          </a:p>
        </p:txBody>
      </p:sp>
      <p:sp>
        <p:nvSpPr>
          <p:cNvPr id="2" name="Title 1"/>
          <p:cNvSpPr>
            <a:spLocks noGrp="1"/>
          </p:cNvSpPr>
          <p:nvPr>
            <p:ph type="title"/>
          </p:nvPr>
        </p:nvSpPr>
        <p:spPr>
          <a:xfrm>
            <a:off x="487286" y="365126"/>
            <a:ext cx="8169428" cy="1325563"/>
          </a:xfrm>
        </p:spPr>
        <p:txBody>
          <a:bodyPr/>
          <a:lstStyle/>
          <a:p>
            <a:r>
              <a:rPr lang="en-US" dirty="0"/>
              <a:t>Step 5A: Evaluate Assembly 1</a:t>
            </a:r>
          </a:p>
        </p:txBody>
      </p:sp>
      <p:sp>
        <p:nvSpPr>
          <p:cNvPr id="6" name="Content Placeholder 3"/>
          <p:cNvSpPr>
            <a:spLocks noGrp="1"/>
          </p:cNvSpPr>
          <p:nvPr>
            <p:ph sz="half" idx="1"/>
          </p:nvPr>
        </p:nvSpPr>
        <p:spPr>
          <a:xfrm>
            <a:off x="639814" y="2582296"/>
            <a:ext cx="7864374" cy="1292587"/>
          </a:xfrm>
          <a:solidFill>
            <a:schemeClr val="bg1">
              <a:lumMod val="95000"/>
            </a:schemeClr>
          </a:solidFill>
          <a:ln>
            <a:solidFill>
              <a:schemeClr val="tx1">
                <a:lumMod val="65000"/>
                <a:lumOff val="35000"/>
              </a:schemeClr>
            </a:solidFill>
          </a:ln>
        </p:spPr>
        <p:txBody>
          <a:bodyPr>
            <a:noAutofit/>
          </a:bodyPr>
          <a:lstStyle/>
          <a:p>
            <a:pPr marL="0" indent="0">
              <a:lnSpc>
                <a:spcPct val="130000"/>
              </a:lnSpc>
              <a:buNone/>
            </a:pPr>
            <a:r>
              <a:rPr lang="en-US" sz="1600" dirty="0">
                <a:solidFill>
                  <a:schemeClr val="tx2"/>
                </a:solidFill>
                <a:latin typeface="Consolas" panose="020B0609020204030204" pitchFamily="49" charset="0"/>
              </a:rPr>
              <a:t># Use a </a:t>
            </a:r>
            <a:r>
              <a:rPr lang="en-US" sz="1600" dirty="0" err="1">
                <a:solidFill>
                  <a:schemeClr val="tx2"/>
                </a:solidFill>
                <a:latin typeface="Consolas" panose="020B0609020204030204" pitchFamily="49" charset="0"/>
              </a:rPr>
              <a:t>perl</a:t>
            </a:r>
            <a:r>
              <a:rPr lang="en-US" sz="1600" dirty="0">
                <a:solidFill>
                  <a:schemeClr val="tx2"/>
                </a:solidFill>
                <a:latin typeface="Consolas" panose="020B0609020204030204" pitchFamily="49" charset="0"/>
              </a:rPr>
              <a:t> script to determine the various metrics for Assembly 1</a:t>
            </a:r>
            <a:endParaRPr lang="en-US" sz="1600" dirty="0">
              <a:latin typeface="Consolas" panose="020B0609020204030204" pitchFamily="49" charset="0"/>
            </a:endParaRPr>
          </a:p>
          <a:p>
            <a:pPr marL="0" indent="0">
              <a:lnSpc>
                <a:spcPct val="130000"/>
              </a:lnSpc>
              <a:buNone/>
            </a:pPr>
            <a:r>
              <a:rPr lang="en-US" sz="1600" dirty="0">
                <a:latin typeface="Consolas" panose="020B0609020204030204" pitchFamily="49" charset="0"/>
              </a:rPr>
              <a:t>$ </a:t>
            </a:r>
            <a:r>
              <a:rPr lang="en-US" sz="1600" dirty="0" err="1">
                <a:latin typeface="Consolas" panose="020B0609020204030204" pitchFamily="49" charset="0"/>
              </a:rPr>
              <a:t>perl</a:t>
            </a:r>
            <a:r>
              <a:rPr lang="en-US" sz="1600" dirty="0">
                <a:latin typeface="Consolas" panose="020B0609020204030204" pitchFamily="49" charset="0"/>
              </a:rPr>
              <a:t> assemblathon_stats.pl ~/02_Genome_Assembly/project_29Mb/454AllContigs.fna</a:t>
            </a:r>
          </a:p>
          <a:p>
            <a:pPr marL="0" indent="0">
              <a:lnSpc>
                <a:spcPct val="130000"/>
              </a:lnSpc>
              <a:buNone/>
            </a:pPr>
            <a:endParaRPr lang="en-US" sz="1600" dirty="0">
              <a:latin typeface="Consolas" panose="020B0609020204030204" pitchFamily="49" charset="0"/>
            </a:endParaRPr>
          </a:p>
        </p:txBody>
      </p:sp>
      <p:sp>
        <p:nvSpPr>
          <p:cNvPr id="3" name="Footer Placeholder 2"/>
          <p:cNvSpPr>
            <a:spLocks noGrp="1"/>
          </p:cNvSpPr>
          <p:nvPr>
            <p:ph type="ftr" sz="quarter" idx="11"/>
          </p:nvPr>
        </p:nvSpPr>
        <p:spPr/>
        <p:txBody>
          <a:bodyPr/>
          <a:lstStyle/>
          <a:p>
            <a:r>
              <a:rPr lang="en-US"/>
              <a:t>Linux+Genome Assembly | Shounak Bhogale | 2019</a:t>
            </a:r>
            <a:endParaRPr lang="en-US" dirty="0"/>
          </a:p>
        </p:txBody>
      </p:sp>
      <p:sp>
        <p:nvSpPr>
          <p:cNvPr id="4" name="Slide Number Placeholder 3"/>
          <p:cNvSpPr>
            <a:spLocks noGrp="1"/>
          </p:cNvSpPr>
          <p:nvPr>
            <p:ph type="sldNum" sz="quarter" idx="12"/>
          </p:nvPr>
        </p:nvSpPr>
        <p:spPr/>
        <p:txBody>
          <a:bodyPr/>
          <a:lstStyle/>
          <a:p>
            <a:fld id="{C3558104-51C6-C44C-9211-BF7C16F4A77B}" type="slidenum">
              <a:rPr lang="en-US" smtClean="0"/>
              <a:t>36</a:t>
            </a:fld>
            <a:endParaRPr lang="en-US" dirty="0"/>
          </a:p>
        </p:txBody>
      </p:sp>
    </p:spTree>
    <p:extLst>
      <p:ext uri="{BB962C8B-B14F-4D97-AF65-F5344CB8AC3E}">
        <p14:creationId xmlns:p14="http://schemas.microsoft.com/office/powerpoint/2010/main" val="6681059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p:spPr>
        <p:txBody>
          <a:bodyPr/>
          <a:lstStyle/>
          <a:p>
            <a:r>
              <a:rPr lang="en-US" dirty="0"/>
              <a:t>Step 5B: Output of Assembly 1 Evaluation</a:t>
            </a:r>
          </a:p>
        </p:txBody>
      </p:sp>
      <p:sp>
        <p:nvSpPr>
          <p:cNvPr id="3" name="Content Placeholder 2"/>
          <p:cNvSpPr>
            <a:spLocks noGrp="1"/>
          </p:cNvSpPr>
          <p:nvPr>
            <p:ph sz="half" idx="1"/>
          </p:nvPr>
        </p:nvSpPr>
        <p:spPr>
          <a:xfrm>
            <a:off x="423332" y="1396999"/>
            <a:ext cx="4242857" cy="5013516"/>
          </a:xfrm>
          <a:solidFill>
            <a:schemeClr val="bg1">
              <a:lumMod val="95000"/>
            </a:schemeClr>
          </a:solidFill>
          <a:ln>
            <a:solidFill>
              <a:schemeClr val="tx1">
                <a:lumMod val="65000"/>
                <a:lumOff val="35000"/>
              </a:schemeClr>
            </a:solidFill>
          </a:ln>
        </p:spPr>
        <p:txBody>
          <a:bodyPr>
            <a:noAutofit/>
          </a:bodyPr>
          <a:lstStyle/>
          <a:p>
            <a:pPr marL="0" indent="0">
              <a:lnSpc>
                <a:spcPct val="100000"/>
              </a:lnSpc>
              <a:spcBef>
                <a:spcPts val="300"/>
              </a:spcBef>
              <a:buNone/>
            </a:pPr>
            <a:r>
              <a:rPr lang="en-US" sz="1100" dirty="0">
                <a:latin typeface="Consolas" panose="020B0609020204030204" pitchFamily="49" charset="0"/>
              </a:rPr>
              <a:t>Number of scaffolds         31</a:t>
            </a:r>
          </a:p>
          <a:p>
            <a:pPr marL="0" indent="0">
              <a:lnSpc>
                <a:spcPct val="100000"/>
              </a:lnSpc>
              <a:spcBef>
                <a:spcPts val="300"/>
              </a:spcBef>
              <a:buNone/>
            </a:pPr>
            <a:r>
              <a:rPr lang="en-US" sz="1100" dirty="0">
                <a:latin typeface="Consolas" panose="020B0609020204030204" pitchFamily="49" charset="0"/>
              </a:rPr>
              <a:t>Total size of scaffolds    1040658</a:t>
            </a:r>
          </a:p>
          <a:p>
            <a:pPr marL="0" indent="0">
              <a:lnSpc>
                <a:spcPct val="100000"/>
              </a:lnSpc>
              <a:spcBef>
                <a:spcPts val="300"/>
              </a:spcBef>
              <a:buNone/>
            </a:pPr>
            <a:r>
              <a:rPr lang="en-US" sz="1100" dirty="0">
                <a:latin typeface="Consolas" panose="020B0609020204030204" pitchFamily="49" charset="0"/>
              </a:rPr>
              <a:t>Longest scaffold     131731</a:t>
            </a:r>
          </a:p>
          <a:p>
            <a:pPr marL="0" indent="0">
              <a:lnSpc>
                <a:spcPct val="100000"/>
              </a:lnSpc>
              <a:spcBef>
                <a:spcPts val="300"/>
              </a:spcBef>
              <a:buNone/>
            </a:pPr>
            <a:r>
              <a:rPr lang="en-US" sz="1100" dirty="0">
                <a:latin typeface="Consolas" panose="020B0609020204030204" pitchFamily="49" charset="0"/>
              </a:rPr>
              <a:t>Shortest scaffold       1101</a:t>
            </a:r>
          </a:p>
          <a:p>
            <a:pPr marL="0" indent="0">
              <a:lnSpc>
                <a:spcPct val="100000"/>
              </a:lnSpc>
              <a:spcBef>
                <a:spcPts val="300"/>
              </a:spcBef>
              <a:buNone/>
            </a:pPr>
            <a:r>
              <a:rPr lang="en-US" sz="1100" dirty="0">
                <a:latin typeface="Consolas" panose="020B0609020204030204" pitchFamily="49" charset="0"/>
              </a:rPr>
              <a:t>Number of scaffolds &gt; 1K </a:t>
            </a:r>
            <a:r>
              <a:rPr lang="en-US" sz="1100" dirty="0" err="1">
                <a:latin typeface="Consolas" panose="020B0609020204030204" pitchFamily="49" charset="0"/>
              </a:rPr>
              <a:t>nt</a:t>
            </a:r>
            <a:r>
              <a:rPr lang="en-US" sz="1100" dirty="0">
                <a:latin typeface="Consolas" panose="020B0609020204030204" pitchFamily="49" charset="0"/>
              </a:rPr>
              <a:t>         31 100.0%</a:t>
            </a:r>
          </a:p>
          <a:p>
            <a:pPr marL="0" indent="0">
              <a:lnSpc>
                <a:spcPct val="100000"/>
              </a:lnSpc>
              <a:spcBef>
                <a:spcPts val="300"/>
              </a:spcBef>
              <a:buNone/>
            </a:pPr>
            <a:r>
              <a:rPr lang="en-US" sz="1100" dirty="0">
                <a:latin typeface="Consolas" panose="020B0609020204030204" pitchFamily="49" charset="0"/>
              </a:rPr>
              <a:t>Number of scaffolds &gt; 10K </a:t>
            </a:r>
            <a:r>
              <a:rPr lang="en-US" sz="1100" dirty="0" err="1">
                <a:latin typeface="Consolas" panose="020B0609020204030204" pitchFamily="49" charset="0"/>
              </a:rPr>
              <a:t>nt</a:t>
            </a:r>
            <a:r>
              <a:rPr lang="en-US" sz="1100" dirty="0">
                <a:latin typeface="Consolas" panose="020B0609020204030204" pitchFamily="49" charset="0"/>
              </a:rPr>
              <a:t>         25  80.6%</a:t>
            </a:r>
          </a:p>
          <a:p>
            <a:pPr marL="0" indent="0">
              <a:lnSpc>
                <a:spcPct val="100000"/>
              </a:lnSpc>
              <a:spcBef>
                <a:spcPts val="300"/>
              </a:spcBef>
              <a:buNone/>
            </a:pPr>
            <a:r>
              <a:rPr lang="en-US" sz="1100" dirty="0">
                <a:latin typeface="Consolas" panose="020B0609020204030204" pitchFamily="49" charset="0"/>
              </a:rPr>
              <a:t>Number of scaffolds &gt; 100K </a:t>
            </a:r>
            <a:r>
              <a:rPr lang="en-US" sz="1100" dirty="0" err="1">
                <a:latin typeface="Consolas" panose="020B0609020204030204" pitchFamily="49" charset="0"/>
              </a:rPr>
              <a:t>nt</a:t>
            </a:r>
            <a:r>
              <a:rPr lang="en-US" sz="1100" dirty="0">
                <a:latin typeface="Consolas" panose="020B0609020204030204" pitchFamily="49" charset="0"/>
              </a:rPr>
              <a:t>          2   6.5%</a:t>
            </a:r>
          </a:p>
          <a:p>
            <a:pPr marL="0" indent="0">
              <a:lnSpc>
                <a:spcPct val="100000"/>
              </a:lnSpc>
              <a:spcBef>
                <a:spcPts val="300"/>
              </a:spcBef>
              <a:buNone/>
            </a:pPr>
            <a:r>
              <a:rPr lang="en-US" sz="1100" dirty="0">
                <a:latin typeface="Consolas" panose="020B0609020204030204" pitchFamily="49" charset="0"/>
              </a:rPr>
              <a:t>Number of scaffolds &gt; 1M </a:t>
            </a:r>
            <a:r>
              <a:rPr lang="en-US" sz="1100" dirty="0" err="1">
                <a:latin typeface="Consolas" panose="020B0609020204030204" pitchFamily="49" charset="0"/>
              </a:rPr>
              <a:t>nt</a:t>
            </a:r>
            <a:r>
              <a:rPr lang="en-US" sz="1100" dirty="0">
                <a:latin typeface="Consolas" panose="020B0609020204030204" pitchFamily="49" charset="0"/>
              </a:rPr>
              <a:t>          0   0.0%</a:t>
            </a:r>
          </a:p>
          <a:p>
            <a:pPr marL="0" indent="0">
              <a:lnSpc>
                <a:spcPct val="100000"/>
              </a:lnSpc>
              <a:spcBef>
                <a:spcPts val="300"/>
              </a:spcBef>
              <a:buNone/>
            </a:pPr>
            <a:r>
              <a:rPr lang="en-US" sz="1100" dirty="0">
                <a:latin typeface="Consolas" panose="020B0609020204030204" pitchFamily="49" charset="0"/>
              </a:rPr>
              <a:t>Number of scaffolds &gt; 10M </a:t>
            </a:r>
            <a:r>
              <a:rPr lang="en-US" sz="1100" dirty="0" err="1">
                <a:latin typeface="Consolas" panose="020B0609020204030204" pitchFamily="49" charset="0"/>
              </a:rPr>
              <a:t>nt</a:t>
            </a:r>
            <a:r>
              <a:rPr lang="en-US" sz="1100" dirty="0">
                <a:latin typeface="Consolas" panose="020B0609020204030204" pitchFamily="49" charset="0"/>
              </a:rPr>
              <a:t>          0   0.0%</a:t>
            </a:r>
          </a:p>
          <a:p>
            <a:pPr marL="0" indent="0">
              <a:lnSpc>
                <a:spcPct val="100000"/>
              </a:lnSpc>
              <a:spcBef>
                <a:spcPts val="300"/>
              </a:spcBef>
              <a:buNone/>
            </a:pPr>
            <a:r>
              <a:rPr lang="en-US" sz="1100" dirty="0">
                <a:latin typeface="Consolas" panose="020B0609020204030204" pitchFamily="49" charset="0"/>
              </a:rPr>
              <a:t>Mean scaffold size      33570</a:t>
            </a:r>
          </a:p>
          <a:p>
            <a:pPr marL="0" indent="0">
              <a:lnSpc>
                <a:spcPct val="100000"/>
              </a:lnSpc>
              <a:spcBef>
                <a:spcPts val="300"/>
              </a:spcBef>
              <a:buNone/>
            </a:pPr>
            <a:r>
              <a:rPr lang="en-US" sz="1100" dirty="0">
                <a:latin typeface="Consolas" panose="020B0609020204030204" pitchFamily="49" charset="0"/>
              </a:rPr>
              <a:t>Median scaffold size      28079</a:t>
            </a:r>
          </a:p>
          <a:p>
            <a:pPr marL="0" indent="0">
              <a:lnSpc>
                <a:spcPct val="100000"/>
              </a:lnSpc>
              <a:spcBef>
                <a:spcPts val="300"/>
              </a:spcBef>
              <a:buNone/>
            </a:pPr>
            <a:r>
              <a:rPr lang="en-US" sz="1100" dirty="0">
                <a:latin typeface="Consolas" panose="020B0609020204030204" pitchFamily="49" charset="0"/>
              </a:rPr>
              <a:t>N50 scaffold length      50527</a:t>
            </a:r>
          </a:p>
          <a:p>
            <a:pPr marL="0" indent="0">
              <a:lnSpc>
                <a:spcPct val="100000"/>
              </a:lnSpc>
              <a:spcBef>
                <a:spcPts val="300"/>
              </a:spcBef>
              <a:buNone/>
            </a:pPr>
            <a:r>
              <a:rPr lang="en-US" sz="1100" dirty="0">
                <a:latin typeface="Consolas" panose="020B0609020204030204" pitchFamily="49" charset="0"/>
              </a:rPr>
              <a:t>L50 scaffold count          7</a:t>
            </a:r>
          </a:p>
          <a:p>
            <a:pPr marL="0" indent="0">
              <a:lnSpc>
                <a:spcPct val="100000"/>
              </a:lnSpc>
              <a:spcBef>
                <a:spcPts val="300"/>
              </a:spcBef>
              <a:buNone/>
            </a:pPr>
            <a:r>
              <a:rPr lang="en-US" sz="1100" dirty="0">
                <a:latin typeface="Consolas" panose="020B0609020204030204" pitchFamily="49" charset="0"/>
              </a:rPr>
              <a:t>scaffold %A      29.30</a:t>
            </a:r>
          </a:p>
          <a:p>
            <a:pPr marL="0" indent="0">
              <a:lnSpc>
                <a:spcPct val="100000"/>
              </a:lnSpc>
              <a:spcBef>
                <a:spcPts val="300"/>
              </a:spcBef>
              <a:buNone/>
            </a:pPr>
            <a:r>
              <a:rPr lang="en-US" sz="1100" dirty="0">
                <a:latin typeface="Consolas" panose="020B0609020204030204" pitchFamily="49" charset="0"/>
              </a:rPr>
              <a:t>scaffold %C      20.83</a:t>
            </a:r>
          </a:p>
          <a:p>
            <a:pPr marL="0" indent="0">
              <a:lnSpc>
                <a:spcPct val="100000"/>
              </a:lnSpc>
              <a:spcBef>
                <a:spcPts val="300"/>
              </a:spcBef>
              <a:buNone/>
            </a:pPr>
            <a:r>
              <a:rPr lang="en-US" sz="1100" dirty="0">
                <a:latin typeface="Consolas" panose="020B0609020204030204" pitchFamily="49" charset="0"/>
              </a:rPr>
              <a:t>scaffold %G      20.43</a:t>
            </a:r>
          </a:p>
          <a:p>
            <a:pPr marL="0" indent="0">
              <a:lnSpc>
                <a:spcPct val="100000"/>
              </a:lnSpc>
              <a:spcBef>
                <a:spcPts val="300"/>
              </a:spcBef>
              <a:buNone/>
            </a:pPr>
            <a:r>
              <a:rPr lang="en-US" sz="1100" dirty="0">
                <a:latin typeface="Consolas" panose="020B0609020204030204" pitchFamily="49" charset="0"/>
              </a:rPr>
              <a:t>scaffold %T      29.43</a:t>
            </a:r>
          </a:p>
          <a:p>
            <a:pPr marL="0" indent="0">
              <a:lnSpc>
                <a:spcPct val="100000"/>
              </a:lnSpc>
              <a:spcBef>
                <a:spcPts val="300"/>
              </a:spcBef>
              <a:buNone/>
            </a:pPr>
            <a:r>
              <a:rPr lang="en-US" sz="1100" dirty="0">
                <a:latin typeface="Consolas" panose="020B0609020204030204" pitchFamily="49" charset="0"/>
              </a:rPr>
              <a:t>scaffold %N       0.00</a:t>
            </a:r>
          </a:p>
          <a:p>
            <a:pPr marL="0" indent="0">
              <a:lnSpc>
                <a:spcPct val="100000"/>
              </a:lnSpc>
              <a:spcBef>
                <a:spcPts val="300"/>
              </a:spcBef>
              <a:buNone/>
            </a:pPr>
            <a:r>
              <a:rPr lang="en-US" sz="1100" dirty="0">
                <a:latin typeface="Consolas" panose="020B0609020204030204" pitchFamily="49" charset="0"/>
              </a:rPr>
              <a:t>scaffold %non-ACGTN       0.00</a:t>
            </a:r>
          </a:p>
          <a:p>
            <a:pPr marL="0" indent="0">
              <a:lnSpc>
                <a:spcPct val="100000"/>
              </a:lnSpc>
              <a:spcBef>
                <a:spcPts val="300"/>
              </a:spcBef>
              <a:buNone/>
            </a:pPr>
            <a:r>
              <a:rPr lang="en-US" sz="1100" dirty="0">
                <a:latin typeface="Consolas" panose="020B0609020204030204" pitchFamily="49" charset="0"/>
              </a:rPr>
              <a:t>Number of scaffold non-ACGTN </a:t>
            </a:r>
            <a:r>
              <a:rPr lang="en-US" sz="1100" dirty="0" err="1">
                <a:latin typeface="Consolas" panose="020B0609020204030204" pitchFamily="49" charset="0"/>
              </a:rPr>
              <a:t>nt</a:t>
            </a:r>
            <a:r>
              <a:rPr lang="en-US" sz="1100" dirty="0">
                <a:latin typeface="Consolas" panose="020B0609020204030204" pitchFamily="49" charset="0"/>
              </a:rPr>
              <a:t>          0</a:t>
            </a:r>
          </a:p>
          <a:p>
            <a:pPr marL="0" indent="0">
              <a:lnSpc>
                <a:spcPct val="100000"/>
              </a:lnSpc>
              <a:spcBef>
                <a:spcPts val="300"/>
              </a:spcBef>
              <a:buNone/>
            </a:pPr>
            <a:r>
              <a:rPr lang="en-US" sz="1100" dirty="0">
                <a:latin typeface="Consolas" panose="020B0609020204030204" pitchFamily="49" charset="0"/>
              </a:rPr>
              <a:t>Percentage of assembly in </a:t>
            </a:r>
            <a:r>
              <a:rPr lang="en-US" sz="1100" dirty="0" err="1">
                <a:latin typeface="Consolas" panose="020B0609020204030204" pitchFamily="49" charset="0"/>
              </a:rPr>
              <a:t>scaffolded</a:t>
            </a:r>
            <a:r>
              <a:rPr lang="en-US" sz="1100" dirty="0">
                <a:latin typeface="Consolas" panose="020B0609020204030204" pitchFamily="49" charset="0"/>
              </a:rPr>
              <a:t> </a:t>
            </a:r>
            <a:r>
              <a:rPr lang="en-US" sz="1100" dirty="0" err="1">
                <a:latin typeface="Consolas" panose="020B0609020204030204" pitchFamily="49" charset="0"/>
              </a:rPr>
              <a:t>contigs</a:t>
            </a:r>
            <a:r>
              <a:rPr lang="en-US" sz="1100" dirty="0">
                <a:latin typeface="Consolas" panose="020B0609020204030204" pitchFamily="49" charset="0"/>
              </a:rPr>
              <a:t>   0.0%</a:t>
            </a:r>
          </a:p>
          <a:p>
            <a:pPr marL="0" indent="0">
              <a:lnSpc>
                <a:spcPct val="100000"/>
              </a:lnSpc>
              <a:spcBef>
                <a:spcPts val="300"/>
              </a:spcBef>
              <a:buNone/>
            </a:pPr>
            <a:r>
              <a:rPr lang="en-US" sz="1100" dirty="0">
                <a:latin typeface="Consolas" panose="020B0609020204030204" pitchFamily="49" charset="0"/>
              </a:rPr>
              <a:t>Percentage of assembly in </a:t>
            </a:r>
            <a:r>
              <a:rPr lang="en-US" sz="1100" dirty="0" err="1">
                <a:latin typeface="Consolas" panose="020B0609020204030204" pitchFamily="49" charset="0"/>
              </a:rPr>
              <a:t>unscaffolded</a:t>
            </a:r>
            <a:r>
              <a:rPr lang="en-US" sz="1100" dirty="0">
                <a:latin typeface="Consolas" panose="020B0609020204030204" pitchFamily="49" charset="0"/>
              </a:rPr>
              <a:t> </a:t>
            </a:r>
            <a:r>
              <a:rPr lang="en-US" sz="1100" dirty="0" err="1">
                <a:latin typeface="Consolas" panose="020B0609020204030204" pitchFamily="49" charset="0"/>
              </a:rPr>
              <a:t>contigs</a:t>
            </a:r>
            <a:r>
              <a:rPr lang="en-US" sz="1100" dirty="0">
                <a:latin typeface="Consolas" panose="020B0609020204030204" pitchFamily="49" charset="0"/>
              </a:rPr>
              <a:t> 100.0%</a:t>
            </a:r>
          </a:p>
          <a:p>
            <a:pPr marL="0" indent="0">
              <a:lnSpc>
                <a:spcPct val="100000"/>
              </a:lnSpc>
              <a:spcBef>
                <a:spcPts val="300"/>
              </a:spcBef>
              <a:buNone/>
            </a:pPr>
            <a:r>
              <a:rPr lang="en-US" sz="1100" dirty="0">
                <a:latin typeface="Consolas" panose="020B0609020204030204" pitchFamily="49" charset="0"/>
              </a:rPr>
              <a:t>Average number of </a:t>
            </a:r>
            <a:r>
              <a:rPr lang="en-US" sz="1100" dirty="0" err="1">
                <a:latin typeface="Consolas" panose="020B0609020204030204" pitchFamily="49" charset="0"/>
              </a:rPr>
              <a:t>contigs</a:t>
            </a:r>
            <a:r>
              <a:rPr lang="en-US" sz="1100" dirty="0">
                <a:latin typeface="Consolas" panose="020B0609020204030204" pitchFamily="49" charset="0"/>
              </a:rPr>
              <a:t> per scaffold        1.0</a:t>
            </a:r>
          </a:p>
        </p:txBody>
      </p:sp>
      <p:sp>
        <p:nvSpPr>
          <p:cNvPr id="4" name="Footer Placeholder 3"/>
          <p:cNvSpPr>
            <a:spLocks noGrp="1"/>
          </p:cNvSpPr>
          <p:nvPr>
            <p:ph type="ftr" sz="quarter" idx="11"/>
          </p:nvPr>
        </p:nvSpPr>
        <p:spPr/>
        <p:txBody>
          <a:bodyPr/>
          <a:lstStyle/>
          <a:p>
            <a:r>
              <a:rPr lang="en-US"/>
              <a:t>Linux+Genome Assembly | Shounak Bhogale | 2019</a:t>
            </a:r>
            <a:endParaRPr lang="en-US" dirty="0"/>
          </a:p>
        </p:txBody>
      </p:sp>
      <p:sp>
        <p:nvSpPr>
          <p:cNvPr id="6" name="Slide Number Placeholder 5"/>
          <p:cNvSpPr>
            <a:spLocks noGrp="1"/>
          </p:cNvSpPr>
          <p:nvPr>
            <p:ph type="sldNum" sz="quarter" idx="12"/>
          </p:nvPr>
        </p:nvSpPr>
        <p:spPr/>
        <p:txBody>
          <a:bodyPr/>
          <a:lstStyle/>
          <a:p>
            <a:fld id="{C3558104-51C6-C44C-9211-BF7C16F4A77B}" type="slidenum">
              <a:rPr lang="en-US" smtClean="0"/>
              <a:t>37</a:t>
            </a:fld>
            <a:endParaRPr lang="en-US" dirty="0"/>
          </a:p>
        </p:txBody>
      </p:sp>
      <p:sp>
        <p:nvSpPr>
          <p:cNvPr id="11" name="Content Placeholder 2"/>
          <p:cNvSpPr>
            <a:spLocks noGrp="1"/>
          </p:cNvSpPr>
          <p:nvPr>
            <p:ph sz="half" idx="1"/>
          </p:nvPr>
        </p:nvSpPr>
        <p:spPr>
          <a:xfrm>
            <a:off x="4837639" y="1396999"/>
            <a:ext cx="3798361" cy="5013515"/>
          </a:xfrm>
          <a:solidFill>
            <a:schemeClr val="bg1">
              <a:lumMod val="95000"/>
            </a:schemeClr>
          </a:solidFill>
          <a:ln>
            <a:solidFill>
              <a:schemeClr val="tx1">
                <a:lumMod val="65000"/>
                <a:lumOff val="35000"/>
              </a:schemeClr>
            </a:solidFill>
          </a:ln>
        </p:spPr>
        <p:txBody>
          <a:bodyPr>
            <a:noAutofit/>
          </a:bodyPr>
          <a:lstStyle/>
          <a:p>
            <a:pPr marL="0" indent="0">
              <a:lnSpc>
                <a:spcPct val="100000"/>
              </a:lnSpc>
              <a:spcBef>
                <a:spcPts val="300"/>
              </a:spcBef>
              <a:buNone/>
            </a:pPr>
            <a:r>
              <a:rPr lang="en-US" sz="1100" dirty="0">
                <a:latin typeface="Consolas" panose="020B0609020204030204" pitchFamily="49" charset="0"/>
              </a:rPr>
              <a:t>Average length of break (&gt;25 Ns) between </a:t>
            </a:r>
          </a:p>
          <a:p>
            <a:pPr marL="0" indent="0">
              <a:lnSpc>
                <a:spcPct val="100000"/>
              </a:lnSpc>
              <a:spcBef>
                <a:spcPts val="300"/>
              </a:spcBef>
              <a:buNone/>
            </a:pPr>
            <a:r>
              <a:rPr lang="en-US" sz="1100" dirty="0" err="1">
                <a:latin typeface="Consolas" panose="020B0609020204030204" pitchFamily="49" charset="0"/>
              </a:rPr>
              <a:t>contigs</a:t>
            </a:r>
            <a:r>
              <a:rPr lang="en-US" sz="1100" dirty="0">
                <a:latin typeface="Consolas" panose="020B0609020204030204" pitchFamily="49" charset="0"/>
              </a:rPr>
              <a:t> in scaffold          0</a:t>
            </a:r>
          </a:p>
          <a:p>
            <a:pPr marL="0" indent="0">
              <a:lnSpc>
                <a:spcPct val="100000"/>
              </a:lnSpc>
              <a:spcBef>
                <a:spcPts val="300"/>
              </a:spcBef>
              <a:buNone/>
            </a:pPr>
            <a:r>
              <a:rPr lang="en-US" sz="1100" dirty="0">
                <a:latin typeface="Consolas" panose="020B0609020204030204" pitchFamily="49" charset="0"/>
              </a:rPr>
              <a:t>Number of </a:t>
            </a:r>
            <a:r>
              <a:rPr lang="en-US" sz="1100" dirty="0" err="1">
                <a:latin typeface="Consolas" panose="020B0609020204030204" pitchFamily="49" charset="0"/>
              </a:rPr>
              <a:t>contigs</a:t>
            </a:r>
            <a:r>
              <a:rPr lang="en-US" sz="1100" dirty="0">
                <a:latin typeface="Consolas" panose="020B0609020204030204" pitchFamily="49" charset="0"/>
              </a:rPr>
              <a:t>         31</a:t>
            </a:r>
          </a:p>
          <a:p>
            <a:pPr marL="0" indent="0">
              <a:lnSpc>
                <a:spcPct val="100000"/>
              </a:lnSpc>
              <a:spcBef>
                <a:spcPts val="300"/>
              </a:spcBef>
              <a:buNone/>
            </a:pPr>
            <a:r>
              <a:rPr lang="en-US" sz="1100" dirty="0">
                <a:latin typeface="Consolas" panose="020B0609020204030204" pitchFamily="49" charset="0"/>
              </a:rPr>
              <a:t>Number of </a:t>
            </a:r>
            <a:r>
              <a:rPr lang="en-US" sz="1100" dirty="0" err="1">
                <a:latin typeface="Consolas" panose="020B0609020204030204" pitchFamily="49" charset="0"/>
              </a:rPr>
              <a:t>contigs</a:t>
            </a:r>
            <a:r>
              <a:rPr lang="en-US" sz="1100" dirty="0">
                <a:latin typeface="Consolas" panose="020B0609020204030204" pitchFamily="49" charset="0"/>
              </a:rPr>
              <a:t> in scaffolds          0</a:t>
            </a:r>
          </a:p>
          <a:p>
            <a:pPr marL="0" indent="0">
              <a:lnSpc>
                <a:spcPct val="100000"/>
              </a:lnSpc>
              <a:spcBef>
                <a:spcPts val="300"/>
              </a:spcBef>
              <a:buNone/>
            </a:pPr>
            <a:r>
              <a:rPr lang="en-US" sz="1100" dirty="0">
                <a:latin typeface="Consolas" panose="020B0609020204030204" pitchFamily="49" charset="0"/>
              </a:rPr>
              <a:t>Number of </a:t>
            </a:r>
            <a:r>
              <a:rPr lang="en-US" sz="1100" dirty="0" err="1">
                <a:latin typeface="Consolas" panose="020B0609020204030204" pitchFamily="49" charset="0"/>
              </a:rPr>
              <a:t>contigs</a:t>
            </a:r>
            <a:r>
              <a:rPr lang="en-US" sz="1100" dirty="0">
                <a:latin typeface="Consolas" panose="020B0609020204030204" pitchFamily="49" charset="0"/>
              </a:rPr>
              <a:t> not in scaffolds         31</a:t>
            </a:r>
          </a:p>
          <a:p>
            <a:pPr marL="0" indent="0">
              <a:lnSpc>
                <a:spcPct val="100000"/>
              </a:lnSpc>
              <a:spcBef>
                <a:spcPts val="300"/>
              </a:spcBef>
              <a:buNone/>
            </a:pPr>
            <a:r>
              <a:rPr lang="en-US" sz="1100" dirty="0">
                <a:latin typeface="Consolas" panose="020B0609020204030204" pitchFamily="49" charset="0"/>
              </a:rPr>
              <a:t>Total size of </a:t>
            </a:r>
            <a:r>
              <a:rPr lang="en-US" sz="1100" dirty="0" err="1">
                <a:latin typeface="Consolas" panose="020B0609020204030204" pitchFamily="49" charset="0"/>
              </a:rPr>
              <a:t>contigs</a:t>
            </a:r>
            <a:r>
              <a:rPr lang="en-US" sz="1100" dirty="0">
                <a:latin typeface="Consolas" panose="020B0609020204030204" pitchFamily="49" charset="0"/>
              </a:rPr>
              <a:t>    1040658</a:t>
            </a:r>
          </a:p>
          <a:p>
            <a:pPr marL="0" indent="0">
              <a:lnSpc>
                <a:spcPct val="100000"/>
              </a:lnSpc>
              <a:spcBef>
                <a:spcPts val="300"/>
              </a:spcBef>
              <a:buNone/>
            </a:pPr>
            <a:r>
              <a:rPr lang="en-US" sz="1100" dirty="0">
                <a:latin typeface="Consolas" panose="020B0609020204030204" pitchFamily="49" charset="0"/>
              </a:rPr>
              <a:t>Longest </a:t>
            </a:r>
            <a:r>
              <a:rPr lang="en-US" sz="1100" dirty="0" err="1">
                <a:latin typeface="Consolas" panose="020B0609020204030204" pitchFamily="49" charset="0"/>
              </a:rPr>
              <a:t>contig</a:t>
            </a:r>
            <a:r>
              <a:rPr lang="en-US" sz="1100" dirty="0">
                <a:latin typeface="Consolas" panose="020B0609020204030204" pitchFamily="49" charset="0"/>
              </a:rPr>
              <a:t>     131731</a:t>
            </a:r>
          </a:p>
          <a:p>
            <a:pPr marL="0" indent="0">
              <a:lnSpc>
                <a:spcPct val="100000"/>
              </a:lnSpc>
              <a:spcBef>
                <a:spcPts val="300"/>
              </a:spcBef>
              <a:buNone/>
            </a:pPr>
            <a:r>
              <a:rPr lang="en-US" sz="1100" dirty="0">
                <a:latin typeface="Consolas" panose="020B0609020204030204" pitchFamily="49" charset="0"/>
              </a:rPr>
              <a:t>Shortest </a:t>
            </a:r>
            <a:r>
              <a:rPr lang="en-US" sz="1100" dirty="0" err="1">
                <a:latin typeface="Consolas" panose="020B0609020204030204" pitchFamily="49" charset="0"/>
              </a:rPr>
              <a:t>contig</a:t>
            </a:r>
            <a:r>
              <a:rPr lang="en-US" sz="1100" dirty="0">
                <a:latin typeface="Consolas" panose="020B0609020204030204" pitchFamily="49" charset="0"/>
              </a:rPr>
              <a:t>       1101</a:t>
            </a:r>
          </a:p>
          <a:p>
            <a:pPr marL="0" indent="0">
              <a:lnSpc>
                <a:spcPct val="100000"/>
              </a:lnSpc>
              <a:spcBef>
                <a:spcPts val="300"/>
              </a:spcBef>
              <a:buNone/>
            </a:pPr>
            <a:r>
              <a:rPr lang="en-US" sz="1100" dirty="0">
                <a:latin typeface="Consolas" panose="020B0609020204030204" pitchFamily="49" charset="0"/>
              </a:rPr>
              <a:t>Number of </a:t>
            </a:r>
            <a:r>
              <a:rPr lang="en-US" sz="1100" dirty="0" err="1">
                <a:latin typeface="Consolas" panose="020B0609020204030204" pitchFamily="49" charset="0"/>
              </a:rPr>
              <a:t>contigs</a:t>
            </a:r>
            <a:r>
              <a:rPr lang="en-US" sz="1100" dirty="0">
                <a:latin typeface="Consolas" panose="020B0609020204030204" pitchFamily="49" charset="0"/>
              </a:rPr>
              <a:t> &gt; 1K </a:t>
            </a:r>
            <a:r>
              <a:rPr lang="en-US" sz="1100" dirty="0" err="1">
                <a:latin typeface="Consolas" panose="020B0609020204030204" pitchFamily="49" charset="0"/>
              </a:rPr>
              <a:t>nt</a:t>
            </a:r>
            <a:r>
              <a:rPr lang="en-US" sz="1100" dirty="0">
                <a:latin typeface="Consolas" panose="020B0609020204030204" pitchFamily="49" charset="0"/>
              </a:rPr>
              <a:t>         31 100.0%</a:t>
            </a:r>
          </a:p>
          <a:p>
            <a:pPr marL="0" indent="0">
              <a:lnSpc>
                <a:spcPct val="100000"/>
              </a:lnSpc>
              <a:spcBef>
                <a:spcPts val="300"/>
              </a:spcBef>
              <a:buNone/>
            </a:pPr>
            <a:r>
              <a:rPr lang="en-US" sz="1100" dirty="0">
                <a:latin typeface="Consolas" panose="020B0609020204030204" pitchFamily="49" charset="0"/>
              </a:rPr>
              <a:t>Number of </a:t>
            </a:r>
            <a:r>
              <a:rPr lang="en-US" sz="1100" dirty="0" err="1">
                <a:latin typeface="Consolas" panose="020B0609020204030204" pitchFamily="49" charset="0"/>
              </a:rPr>
              <a:t>contigs</a:t>
            </a:r>
            <a:r>
              <a:rPr lang="en-US" sz="1100" dirty="0">
                <a:latin typeface="Consolas" panose="020B0609020204030204" pitchFamily="49" charset="0"/>
              </a:rPr>
              <a:t> &gt; 10K </a:t>
            </a:r>
            <a:r>
              <a:rPr lang="en-US" sz="1100" dirty="0" err="1">
                <a:latin typeface="Consolas" panose="020B0609020204030204" pitchFamily="49" charset="0"/>
              </a:rPr>
              <a:t>nt</a:t>
            </a:r>
            <a:r>
              <a:rPr lang="en-US" sz="1100" dirty="0">
                <a:latin typeface="Consolas" panose="020B0609020204030204" pitchFamily="49" charset="0"/>
              </a:rPr>
              <a:t>         25  80.6%</a:t>
            </a:r>
          </a:p>
          <a:p>
            <a:pPr marL="0" indent="0">
              <a:lnSpc>
                <a:spcPct val="100000"/>
              </a:lnSpc>
              <a:spcBef>
                <a:spcPts val="300"/>
              </a:spcBef>
              <a:buNone/>
            </a:pPr>
            <a:r>
              <a:rPr lang="en-US" sz="1100" dirty="0">
                <a:latin typeface="Consolas" panose="020B0609020204030204" pitchFamily="49" charset="0"/>
              </a:rPr>
              <a:t>Number of </a:t>
            </a:r>
            <a:r>
              <a:rPr lang="en-US" sz="1100" dirty="0" err="1">
                <a:latin typeface="Consolas" panose="020B0609020204030204" pitchFamily="49" charset="0"/>
              </a:rPr>
              <a:t>contigs</a:t>
            </a:r>
            <a:r>
              <a:rPr lang="en-US" sz="1100" dirty="0">
                <a:latin typeface="Consolas" panose="020B0609020204030204" pitchFamily="49" charset="0"/>
              </a:rPr>
              <a:t> &gt; 100K </a:t>
            </a:r>
            <a:r>
              <a:rPr lang="en-US" sz="1100" dirty="0" err="1">
                <a:latin typeface="Consolas" panose="020B0609020204030204" pitchFamily="49" charset="0"/>
              </a:rPr>
              <a:t>nt</a:t>
            </a:r>
            <a:r>
              <a:rPr lang="en-US" sz="1100" dirty="0">
                <a:latin typeface="Consolas" panose="020B0609020204030204" pitchFamily="49" charset="0"/>
              </a:rPr>
              <a:t>          2   6.5%</a:t>
            </a:r>
          </a:p>
          <a:p>
            <a:pPr marL="0" indent="0">
              <a:lnSpc>
                <a:spcPct val="100000"/>
              </a:lnSpc>
              <a:spcBef>
                <a:spcPts val="300"/>
              </a:spcBef>
              <a:buNone/>
            </a:pPr>
            <a:r>
              <a:rPr lang="en-US" sz="1100" dirty="0">
                <a:latin typeface="Consolas" panose="020B0609020204030204" pitchFamily="49" charset="0"/>
              </a:rPr>
              <a:t>Number of </a:t>
            </a:r>
            <a:r>
              <a:rPr lang="en-US" sz="1100" dirty="0" err="1">
                <a:latin typeface="Consolas" panose="020B0609020204030204" pitchFamily="49" charset="0"/>
              </a:rPr>
              <a:t>contigs</a:t>
            </a:r>
            <a:r>
              <a:rPr lang="en-US" sz="1100" dirty="0">
                <a:latin typeface="Consolas" panose="020B0609020204030204" pitchFamily="49" charset="0"/>
              </a:rPr>
              <a:t> &gt; 1M </a:t>
            </a:r>
            <a:r>
              <a:rPr lang="en-US" sz="1100" dirty="0" err="1">
                <a:latin typeface="Consolas" panose="020B0609020204030204" pitchFamily="49" charset="0"/>
              </a:rPr>
              <a:t>nt</a:t>
            </a:r>
            <a:r>
              <a:rPr lang="en-US" sz="1100" dirty="0">
                <a:latin typeface="Consolas" panose="020B0609020204030204" pitchFamily="49" charset="0"/>
              </a:rPr>
              <a:t>          0   0.0%</a:t>
            </a:r>
          </a:p>
          <a:p>
            <a:pPr marL="0" indent="0">
              <a:lnSpc>
                <a:spcPct val="100000"/>
              </a:lnSpc>
              <a:spcBef>
                <a:spcPts val="300"/>
              </a:spcBef>
              <a:buNone/>
            </a:pPr>
            <a:r>
              <a:rPr lang="en-US" sz="1100" dirty="0">
                <a:latin typeface="Consolas" panose="020B0609020204030204" pitchFamily="49" charset="0"/>
              </a:rPr>
              <a:t>Number of </a:t>
            </a:r>
            <a:r>
              <a:rPr lang="en-US" sz="1100" dirty="0" err="1">
                <a:latin typeface="Consolas" panose="020B0609020204030204" pitchFamily="49" charset="0"/>
              </a:rPr>
              <a:t>contigs</a:t>
            </a:r>
            <a:r>
              <a:rPr lang="en-US" sz="1100" dirty="0">
                <a:latin typeface="Consolas" panose="020B0609020204030204" pitchFamily="49" charset="0"/>
              </a:rPr>
              <a:t> &gt; 10M </a:t>
            </a:r>
            <a:r>
              <a:rPr lang="en-US" sz="1100" dirty="0" err="1">
                <a:latin typeface="Consolas" panose="020B0609020204030204" pitchFamily="49" charset="0"/>
              </a:rPr>
              <a:t>nt</a:t>
            </a:r>
            <a:r>
              <a:rPr lang="en-US" sz="1100" dirty="0">
                <a:latin typeface="Consolas" panose="020B0609020204030204" pitchFamily="49" charset="0"/>
              </a:rPr>
              <a:t>          0   0.0%</a:t>
            </a:r>
          </a:p>
          <a:p>
            <a:pPr marL="0" indent="0">
              <a:lnSpc>
                <a:spcPct val="100000"/>
              </a:lnSpc>
              <a:spcBef>
                <a:spcPts val="300"/>
              </a:spcBef>
              <a:buNone/>
            </a:pPr>
            <a:r>
              <a:rPr lang="en-US" sz="1100" dirty="0">
                <a:latin typeface="Consolas" panose="020B0609020204030204" pitchFamily="49" charset="0"/>
              </a:rPr>
              <a:t>Mean </a:t>
            </a:r>
            <a:r>
              <a:rPr lang="en-US" sz="1100" dirty="0" err="1">
                <a:latin typeface="Consolas" panose="020B0609020204030204" pitchFamily="49" charset="0"/>
              </a:rPr>
              <a:t>contig</a:t>
            </a:r>
            <a:r>
              <a:rPr lang="en-US" sz="1100" dirty="0">
                <a:latin typeface="Consolas" panose="020B0609020204030204" pitchFamily="49" charset="0"/>
              </a:rPr>
              <a:t> size      33570</a:t>
            </a:r>
          </a:p>
          <a:p>
            <a:pPr marL="0" indent="0">
              <a:lnSpc>
                <a:spcPct val="100000"/>
              </a:lnSpc>
              <a:spcBef>
                <a:spcPts val="300"/>
              </a:spcBef>
              <a:buNone/>
            </a:pPr>
            <a:r>
              <a:rPr lang="en-US" sz="1100" dirty="0">
                <a:latin typeface="Consolas" panose="020B0609020204030204" pitchFamily="49" charset="0"/>
              </a:rPr>
              <a:t>Median </a:t>
            </a:r>
            <a:r>
              <a:rPr lang="en-US" sz="1100" dirty="0" err="1">
                <a:latin typeface="Consolas" panose="020B0609020204030204" pitchFamily="49" charset="0"/>
              </a:rPr>
              <a:t>contig</a:t>
            </a:r>
            <a:r>
              <a:rPr lang="en-US" sz="1100" dirty="0">
                <a:latin typeface="Consolas" panose="020B0609020204030204" pitchFamily="49" charset="0"/>
              </a:rPr>
              <a:t> size      28079</a:t>
            </a:r>
          </a:p>
          <a:p>
            <a:pPr marL="0" indent="0">
              <a:lnSpc>
                <a:spcPct val="100000"/>
              </a:lnSpc>
              <a:spcBef>
                <a:spcPts val="300"/>
              </a:spcBef>
              <a:buNone/>
            </a:pPr>
            <a:r>
              <a:rPr lang="en-US" sz="1100" dirty="0">
                <a:latin typeface="Consolas" panose="020B0609020204030204" pitchFamily="49" charset="0"/>
              </a:rPr>
              <a:t>N50 </a:t>
            </a:r>
            <a:r>
              <a:rPr lang="en-US" sz="1100" dirty="0" err="1">
                <a:latin typeface="Consolas" panose="020B0609020204030204" pitchFamily="49" charset="0"/>
              </a:rPr>
              <a:t>contig</a:t>
            </a:r>
            <a:r>
              <a:rPr lang="en-US" sz="1100" dirty="0">
                <a:latin typeface="Consolas" panose="020B0609020204030204" pitchFamily="49" charset="0"/>
              </a:rPr>
              <a:t> length      50527</a:t>
            </a:r>
          </a:p>
          <a:p>
            <a:pPr marL="0" indent="0">
              <a:lnSpc>
                <a:spcPct val="100000"/>
              </a:lnSpc>
              <a:spcBef>
                <a:spcPts val="300"/>
              </a:spcBef>
              <a:buNone/>
            </a:pPr>
            <a:r>
              <a:rPr lang="en-US" sz="1100" dirty="0">
                <a:latin typeface="Consolas" panose="020B0609020204030204" pitchFamily="49" charset="0"/>
              </a:rPr>
              <a:t>L50 </a:t>
            </a:r>
            <a:r>
              <a:rPr lang="en-US" sz="1100" dirty="0" err="1">
                <a:latin typeface="Consolas" panose="020B0609020204030204" pitchFamily="49" charset="0"/>
              </a:rPr>
              <a:t>contig</a:t>
            </a:r>
            <a:r>
              <a:rPr lang="en-US" sz="1100" dirty="0">
                <a:latin typeface="Consolas" panose="020B0609020204030204" pitchFamily="49" charset="0"/>
              </a:rPr>
              <a:t> count          7</a:t>
            </a:r>
          </a:p>
          <a:p>
            <a:pPr marL="0" indent="0">
              <a:lnSpc>
                <a:spcPct val="100000"/>
              </a:lnSpc>
              <a:spcBef>
                <a:spcPts val="300"/>
              </a:spcBef>
              <a:buNone/>
            </a:pPr>
            <a:r>
              <a:rPr lang="en-US" sz="1100" dirty="0" err="1">
                <a:latin typeface="Consolas" panose="020B0609020204030204" pitchFamily="49" charset="0"/>
              </a:rPr>
              <a:t>contig</a:t>
            </a:r>
            <a:r>
              <a:rPr lang="en-US" sz="1100" dirty="0">
                <a:latin typeface="Consolas" panose="020B0609020204030204" pitchFamily="49" charset="0"/>
              </a:rPr>
              <a:t> %A      29.30</a:t>
            </a:r>
          </a:p>
          <a:p>
            <a:pPr marL="0" indent="0">
              <a:lnSpc>
                <a:spcPct val="100000"/>
              </a:lnSpc>
              <a:spcBef>
                <a:spcPts val="300"/>
              </a:spcBef>
              <a:buNone/>
            </a:pPr>
            <a:r>
              <a:rPr lang="en-US" sz="1100" dirty="0" err="1">
                <a:latin typeface="Consolas" panose="020B0609020204030204" pitchFamily="49" charset="0"/>
              </a:rPr>
              <a:t>contig</a:t>
            </a:r>
            <a:r>
              <a:rPr lang="en-US" sz="1100" dirty="0">
                <a:latin typeface="Consolas" panose="020B0609020204030204" pitchFamily="49" charset="0"/>
              </a:rPr>
              <a:t> %C      20.83</a:t>
            </a:r>
          </a:p>
          <a:p>
            <a:pPr marL="0" indent="0">
              <a:lnSpc>
                <a:spcPct val="100000"/>
              </a:lnSpc>
              <a:spcBef>
                <a:spcPts val="300"/>
              </a:spcBef>
              <a:buNone/>
            </a:pPr>
            <a:r>
              <a:rPr lang="en-US" sz="1100" dirty="0" err="1">
                <a:latin typeface="Consolas" panose="020B0609020204030204" pitchFamily="49" charset="0"/>
              </a:rPr>
              <a:t>contig</a:t>
            </a:r>
            <a:r>
              <a:rPr lang="en-US" sz="1100" dirty="0">
                <a:latin typeface="Consolas" panose="020B0609020204030204" pitchFamily="49" charset="0"/>
              </a:rPr>
              <a:t> %G      20.43</a:t>
            </a:r>
          </a:p>
          <a:p>
            <a:pPr marL="0" indent="0">
              <a:lnSpc>
                <a:spcPct val="100000"/>
              </a:lnSpc>
              <a:spcBef>
                <a:spcPts val="300"/>
              </a:spcBef>
              <a:buNone/>
            </a:pPr>
            <a:r>
              <a:rPr lang="en-US" sz="1100" dirty="0" err="1">
                <a:latin typeface="Consolas" panose="020B0609020204030204" pitchFamily="49" charset="0"/>
              </a:rPr>
              <a:t>contig</a:t>
            </a:r>
            <a:r>
              <a:rPr lang="en-US" sz="1100" dirty="0">
                <a:latin typeface="Consolas" panose="020B0609020204030204" pitchFamily="49" charset="0"/>
              </a:rPr>
              <a:t> %T      29.43</a:t>
            </a:r>
          </a:p>
          <a:p>
            <a:pPr marL="0" indent="0">
              <a:lnSpc>
                <a:spcPct val="100000"/>
              </a:lnSpc>
              <a:spcBef>
                <a:spcPts val="300"/>
              </a:spcBef>
              <a:buNone/>
            </a:pPr>
            <a:r>
              <a:rPr lang="en-US" sz="1100" dirty="0" err="1">
                <a:latin typeface="Consolas" panose="020B0609020204030204" pitchFamily="49" charset="0"/>
              </a:rPr>
              <a:t>contig</a:t>
            </a:r>
            <a:r>
              <a:rPr lang="en-US" sz="1100" dirty="0">
                <a:latin typeface="Consolas" panose="020B0609020204030204" pitchFamily="49" charset="0"/>
              </a:rPr>
              <a:t> %N       0.00</a:t>
            </a:r>
          </a:p>
          <a:p>
            <a:pPr marL="0" indent="0">
              <a:lnSpc>
                <a:spcPct val="100000"/>
              </a:lnSpc>
              <a:spcBef>
                <a:spcPts val="300"/>
              </a:spcBef>
              <a:buNone/>
            </a:pPr>
            <a:r>
              <a:rPr lang="en-US" sz="1100" dirty="0" err="1">
                <a:latin typeface="Consolas" panose="020B0609020204030204" pitchFamily="49" charset="0"/>
              </a:rPr>
              <a:t>contig</a:t>
            </a:r>
            <a:r>
              <a:rPr lang="en-US" sz="1100" dirty="0">
                <a:latin typeface="Consolas" panose="020B0609020204030204" pitchFamily="49" charset="0"/>
              </a:rPr>
              <a:t> %non-ACGTN       0.00</a:t>
            </a:r>
          </a:p>
          <a:p>
            <a:pPr marL="0" indent="0">
              <a:lnSpc>
                <a:spcPct val="100000"/>
              </a:lnSpc>
              <a:spcBef>
                <a:spcPts val="300"/>
              </a:spcBef>
              <a:buNone/>
            </a:pPr>
            <a:r>
              <a:rPr lang="en-US" sz="1100" dirty="0">
                <a:latin typeface="Consolas" panose="020B0609020204030204" pitchFamily="49" charset="0"/>
              </a:rPr>
              <a:t>Number of </a:t>
            </a:r>
            <a:r>
              <a:rPr lang="en-US" sz="1100" dirty="0" err="1">
                <a:latin typeface="Consolas" panose="020B0609020204030204" pitchFamily="49" charset="0"/>
              </a:rPr>
              <a:t>contig</a:t>
            </a:r>
            <a:r>
              <a:rPr lang="en-US" sz="1100" dirty="0">
                <a:latin typeface="Consolas" panose="020B0609020204030204" pitchFamily="49" charset="0"/>
              </a:rPr>
              <a:t> non-ACGTN </a:t>
            </a:r>
            <a:r>
              <a:rPr lang="en-US" sz="1100" dirty="0" err="1">
                <a:latin typeface="Consolas" panose="020B0609020204030204" pitchFamily="49" charset="0"/>
              </a:rPr>
              <a:t>nt</a:t>
            </a:r>
            <a:r>
              <a:rPr lang="en-US" sz="1100" dirty="0">
                <a:latin typeface="Consolas" panose="020B0609020204030204" pitchFamily="49" charset="0"/>
              </a:rPr>
              <a:t>          0</a:t>
            </a:r>
          </a:p>
          <a:p>
            <a:pPr marL="0" indent="0">
              <a:lnSpc>
                <a:spcPct val="100000"/>
              </a:lnSpc>
              <a:spcBef>
                <a:spcPts val="300"/>
              </a:spcBef>
              <a:buNone/>
            </a:pPr>
            <a:endParaRPr lang="en-US" sz="1100" dirty="0">
              <a:latin typeface="Consolas" panose="020B0609020204030204" pitchFamily="49" charset="0"/>
            </a:endParaRPr>
          </a:p>
        </p:txBody>
      </p:sp>
    </p:spTree>
    <p:extLst>
      <p:ext uri="{BB962C8B-B14F-4D97-AF65-F5344CB8AC3E}">
        <p14:creationId xmlns:p14="http://schemas.microsoft.com/office/powerpoint/2010/main" val="15505446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39814" y="1529700"/>
            <a:ext cx="7864374" cy="1052596"/>
          </a:xfrm>
          <a:prstGeom prst="rect">
            <a:avLst/>
          </a:prstGeom>
          <a:noFill/>
        </p:spPr>
        <p:txBody>
          <a:bodyPr wrap="square" rtlCol="0">
            <a:spAutoFit/>
          </a:bodyPr>
          <a:lstStyle/>
          <a:p>
            <a:pPr>
              <a:lnSpc>
                <a:spcPct val="130000"/>
              </a:lnSpc>
            </a:pPr>
            <a:r>
              <a:rPr lang="en-US" sz="1600" dirty="0"/>
              <a:t>We will evaluate the results of the stringent assembly using a </a:t>
            </a:r>
            <a:r>
              <a:rPr lang="en-US" sz="1600" dirty="0" err="1"/>
              <a:t>perl</a:t>
            </a:r>
            <a:r>
              <a:rPr lang="en-US" sz="1600" dirty="0"/>
              <a:t> script: </a:t>
            </a:r>
            <a:r>
              <a:rPr lang="en-US" sz="1600" b="1" dirty="0"/>
              <a:t>assemblathon_stats.pl</a:t>
            </a:r>
            <a:r>
              <a:rPr lang="en-US" sz="1600" dirty="0"/>
              <a:t> </a:t>
            </a:r>
          </a:p>
          <a:p>
            <a:pPr>
              <a:lnSpc>
                <a:spcPct val="130000"/>
              </a:lnSpc>
            </a:pPr>
            <a:endParaRPr lang="en-US" sz="1600" dirty="0"/>
          </a:p>
        </p:txBody>
      </p:sp>
      <p:sp>
        <p:nvSpPr>
          <p:cNvPr id="2" name="Title 1"/>
          <p:cNvSpPr>
            <a:spLocks noGrp="1"/>
          </p:cNvSpPr>
          <p:nvPr>
            <p:ph type="title"/>
          </p:nvPr>
        </p:nvSpPr>
        <p:spPr/>
        <p:txBody>
          <a:bodyPr/>
          <a:lstStyle/>
          <a:p>
            <a:r>
              <a:rPr lang="en-US" dirty="0"/>
              <a:t>Step 6: Evaluate Assemblies 2, 3, and 4.</a:t>
            </a:r>
          </a:p>
        </p:txBody>
      </p:sp>
      <p:sp>
        <p:nvSpPr>
          <p:cNvPr id="6" name="Content Placeholder 3"/>
          <p:cNvSpPr>
            <a:spLocks noGrp="1"/>
          </p:cNvSpPr>
          <p:nvPr>
            <p:ph sz="half" idx="1"/>
          </p:nvPr>
        </p:nvSpPr>
        <p:spPr>
          <a:xfrm>
            <a:off x="639814" y="2304789"/>
            <a:ext cx="7875536" cy="3620022"/>
          </a:xfrm>
          <a:solidFill>
            <a:schemeClr val="bg1">
              <a:lumMod val="95000"/>
            </a:schemeClr>
          </a:solidFill>
          <a:ln>
            <a:solidFill>
              <a:schemeClr val="tx1">
                <a:lumMod val="65000"/>
                <a:lumOff val="35000"/>
              </a:schemeClr>
            </a:solidFill>
          </a:ln>
        </p:spPr>
        <p:txBody>
          <a:bodyPr>
            <a:noAutofit/>
          </a:bodyPr>
          <a:lstStyle/>
          <a:p>
            <a:pPr marL="0" indent="0">
              <a:lnSpc>
                <a:spcPct val="130000"/>
              </a:lnSpc>
              <a:buNone/>
            </a:pPr>
            <a:r>
              <a:rPr lang="en-US" sz="1400" dirty="0">
                <a:solidFill>
                  <a:schemeClr val="tx2"/>
                </a:solidFill>
                <a:latin typeface="Consolas" panose="020B0609020204030204" pitchFamily="49" charset="0"/>
              </a:rPr>
              <a:t># Use a </a:t>
            </a:r>
            <a:r>
              <a:rPr lang="en-US" sz="1400" dirty="0" err="1">
                <a:solidFill>
                  <a:schemeClr val="tx2"/>
                </a:solidFill>
                <a:latin typeface="Consolas" panose="020B0609020204030204" pitchFamily="49" charset="0"/>
              </a:rPr>
              <a:t>perl</a:t>
            </a:r>
            <a:r>
              <a:rPr lang="en-US" sz="1400" dirty="0">
                <a:solidFill>
                  <a:schemeClr val="tx2"/>
                </a:solidFill>
                <a:latin typeface="Consolas" panose="020B0609020204030204" pitchFamily="49" charset="0"/>
              </a:rPr>
              <a:t> script to determine the various metrics for Assembly 2</a:t>
            </a:r>
            <a:endParaRPr lang="en-US" sz="1400" dirty="0">
              <a:latin typeface="Consolas" panose="020B0609020204030204" pitchFamily="49" charset="0"/>
            </a:endParaRPr>
          </a:p>
          <a:p>
            <a:pPr marL="0" indent="0">
              <a:lnSpc>
                <a:spcPct val="130000"/>
              </a:lnSpc>
              <a:buNone/>
            </a:pPr>
            <a:r>
              <a:rPr lang="en-US" sz="1400" dirty="0" err="1">
                <a:latin typeface="Consolas" panose="020B0609020204030204" pitchFamily="49" charset="0"/>
              </a:rPr>
              <a:t>perl</a:t>
            </a:r>
            <a:r>
              <a:rPr lang="en-US" sz="1400" dirty="0">
                <a:latin typeface="Consolas" panose="020B0609020204030204" pitchFamily="49" charset="0"/>
              </a:rPr>
              <a:t> assemblathon_stats.pl ~/02_Genome_Assembly/</a:t>
            </a:r>
            <a:r>
              <a:rPr lang="en-US" sz="1400" dirty="0" err="1">
                <a:latin typeface="Consolas" panose="020B0609020204030204" pitchFamily="49" charset="0"/>
              </a:rPr>
              <a:t>project_stringent</a:t>
            </a:r>
            <a:r>
              <a:rPr lang="en-US" sz="1400" dirty="0">
                <a:latin typeface="Consolas" panose="020B0609020204030204" pitchFamily="49" charset="0"/>
              </a:rPr>
              <a:t>/454AllContigs.fna</a:t>
            </a:r>
          </a:p>
          <a:p>
            <a:pPr marL="0" indent="0">
              <a:lnSpc>
                <a:spcPct val="130000"/>
              </a:lnSpc>
              <a:buNone/>
            </a:pPr>
            <a:endParaRPr lang="en-US" sz="1400" dirty="0">
              <a:latin typeface="Consolas" panose="020B0609020204030204" pitchFamily="49" charset="0"/>
            </a:endParaRPr>
          </a:p>
          <a:p>
            <a:pPr marL="0" indent="0">
              <a:lnSpc>
                <a:spcPct val="130000"/>
              </a:lnSpc>
              <a:buNone/>
            </a:pPr>
            <a:r>
              <a:rPr lang="en-US" sz="1400" dirty="0">
                <a:solidFill>
                  <a:schemeClr val="tx2"/>
                </a:solidFill>
                <a:latin typeface="Consolas" panose="020B0609020204030204" pitchFamily="49" charset="0"/>
              </a:rPr>
              <a:t># Use a </a:t>
            </a:r>
            <a:r>
              <a:rPr lang="en-US" sz="1400" dirty="0" err="1">
                <a:solidFill>
                  <a:schemeClr val="tx2"/>
                </a:solidFill>
                <a:latin typeface="Consolas" panose="020B0609020204030204" pitchFamily="49" charset="0"/>
              </a:rPr>
              <a:t>perl</a:t>
            </a:r>
            <a:r>
              <a:rPr lang="en-US" sz="1400" dirty="0">
                <a:solidFill>
                  <a:schemeClr val="tx2"/>
                </a:solidFill>
                <a:latin typeface="Consolas" panose="020B0609020204030204" pitchFamily="49" charset="0"/>
              </a:rPr>
              <a:t> script to determine the various metrics for Assembly 3</a:t>
            </a:r>
            <a:endParaRPr lang="en-US" sz="1400" dirty="0">
              <a:latin typeface="Consolas" panose="020B0609020204030204" pitchFamily="49" charset="0"/>
            </a:endParaRPr>
          </a:p>
          <a:p>
            <a:pPr marL="0" indent="0">
              <a:lnSpc>
                <a:spcPct val="130000"/>
              </a:lnSpc>
              <a:buNone/>
            </a:pPr>
            <a:r>
              <a:rPr lang="en-US" sz="1400" dirty="0" err="1">
                <a:latin typeface="Consolas" panose="020B0609020204030204" pitchFamily="49" charset="0"/>
              </a:rPr>
              <a:t>perl</a:t>
            </a:r>
            <a:r>
              <a:rPr lang="en-US" sz="1400" dirty="0">
                <a:latin typeface="Consolas" panose="020B0609020204030204" pitchFamily="49" charset="0"/>
              </a:rPr>
              <a:t> assemblathon_stats.pl ~/02_Genome_Assembly/project_9Mb/454AllContigs.fna</a:t>
            </a:r>
          </a:p>
          <a:p>
            <a:pPr marL="0" indent="0">
              <a:lnSpc>
                <a:spcPct val="130000"/>
              </a:lnSpc>
              <a:buNone/>
            </a:pPr>
            <a:endParaRPr lang="en-US" sz="1400" dirty="0">
              <a:latin typeface="Consolas" panose="020B0609020204030204" pitchFamily="49" charset="0"/>
            </a:endParaRPr>
          </a:p>
          <a:p>
            <a:pPr marL="0" indent="0">
              <a:lnSpc>
                <a:spcPct val="130000"/>
              </a:lnSpc>
              <a:buNone/>
            </a:pPr>
            <a:r>
              <a:rPr lang="en-US" sz="1400" dirty="0">
                <a:solidFill>
                  <a:schemeClr val="tx2"/>
                </a:solidFill>
                <a:latin typeface="Consolas" panose="020B0609020204030204" pitchFamily="49" charset="0"/>
              </a:rPr>
              <a:t># Use a </a:t>
            </a:r>
            <a:r>
              <a:rPr lang="en-US" sz="1400" dirty="0" err="1">
                <a:solidFill>
                  <a:schemeClr val="tx2"/>
                </a:solidFill>
                <a:latin typeface="Consolas" panose="020B0609020204030204" pitchFamily="49" charset="0"/>
              </a:rPr>
              <a:t>perl</a:t>
            </a:r>
            <a:r>
              <a:rPr lang="en-US" sz="1400" dirty="0">
                <a:solidFill>
                  <a:schemeClr val="tx2"/>
                </a:solidFill>
                <a:latin typeface="Consolas" panose="020B0609020204030204" pitchFamily="49" charset="0"/>
              </a:rPr>
              <a:t> script to determine the various metrics for Assembly 4</a:t>
            </a:r>
            <a:endParaRPr lang="en-US" sz="1400" dirty="0">
              <a:latin typeface="Consolas" panose="020B0609020204030204" pitchFamily="49" charset="0"/>
            </a:endParaRPr>
          </a:p>
          <a:p>
            <a:pPr marL="0" indent="0">
              <a:lnSpc>
                <a:spcPct val="130000"/>
              </a:lnSpc>
              <a:buNone/>
            </a:pPr>
            <a:r>
              <a:rPr lang="en-US" sz="1400" dirty="0" err="1">
                <a:latin typeface="Consolas" panose="020B0609020204030204" pitchFamily="49" charset="0"/>
              </a:rPr>
              <a:t>perl</a:t>
            </a:r>
            <a:r>
              <a:rPr lang="en-US" sz="1400" dirty="0">
                <a:latin typeface="Consolas" panose="020B0609020204030204" pitchFamily="49" charset="0"/>
              </a:rPr>
              <a:t> assemblathon_stats.pl ~/02_Genome_Assembly/project_60Mb/454AllContigs.fna</a:t>
            </a:r>
          </a:p>
          <a:p>
            <a:pPr marL="0" indent="0">
              <a:lnSpc>
                <a:spcPct val="130000"/>
              </a:lnSpc>
              <a:buNone/>
            </a:pPr>
            <a:r>
              <a:rPr lang="en-US" sz="1400" dirty="0">
                <a:solidFill>
                  <a:schemeClr val="tx2"/>
                </a:solidFill>
                <a:latin typeface="Consolas" panose="020B0609020204030204" pitchFamily="49" charset="0"/>
              </a:rPr>
              <a:t> </a:t>
            </a:r>
          </a:p>
          <a:p>
            <a:pPr marL="0" indent="0">
              <a:lnSpc>
                <a:spcPct val="130000"/>
              </a:lnSpc>
              <a:buNone/>
            </a:pPr>
            <a:endParaRPr lang="en-US" sz="1400" dirty="0">
              <a:latin typeface="Consolas" panose="020B0609020204030204" pitchFamily="49" charset="0"/>
            </a:endParaRPr>
          </a:p>
        </p:txBody>
      </p:sp>
      <p:sp>
        <p:nvSpPr>
          <p:cNvPr id="3" name="Footer Placeholder 2"/>
          <p:cNvSpPr>
            <a:spLocks noGrp="1"/>
          </p:cNvSpPr>
          <p:nvPr>
            <p:ph type="ftr" sz="quarter" idx="11"/>
          </p:nvPr>
        </p:nvSpPr>
        <p:spPr/>
        <p:txBody>
          <a:bodyPr/>
          <a:lstStyle/>
          <a:p>
            <a:r>
              <a:rPr lang="en-US"/>
              <a:t>Linux+Genome Assembly | Shounak Bhogale | 2019</a:t>
            </a:r>
            <a:endParaRPr lang="en-US" dirty="0"/>
          </a:p>
        </p:txBody>
      </p:sp>
      <p:sp>
        <p:nvSpPr>
          <p:cNvPr id="4" name="Slide Number Placeholder 3"/>
          <p:cNvSpPr>
            <a:spLocks noGrp="1"/>
          </p:cNvSpPr>
          <p:nvPr>
            <p:ph type="sldNum" sz="quarter" idx="12"/>
          </p:nvPr>
        </p:nvSpPr>
        <p:spPr/>
        <p:txBody>
          <a:bodyPr/>
          <a:lstStyle/>
          <a:p>
            <a:fld id="{C3558104-51C6-C44C-9211-BF7C16F4A77B}" type="slidenum">
              <a:rPr lang="en-US" smtClean="0"/>
              <a:t>38</a:t>
            </a:fld>
            <a:endParaRPr lang="en-US" dirty="0"/>
          </a:p>
        </p:txBody>
      </p:sp>
    </p:spTree>
    <p:extLst>
      <p:ext uri="{BB962C8B-B14F-4D97-AF65-F5344CB8AC3E}">
        <p14:creationId xmlns:p14="http://schemas.microsoft.com/office/powerpoint/2010/main" val="24114389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nvPr>
        </p:nvGraphicFramePr>
        <p:xfrm>
          <a:off x="722375" y="1436275"/>
          <a:ext cx="7607809" cy="3205480"/>
        </p:xfrm>
        <a:graphic>
          <a:graphicData uri="http://schemas.openxmlformats.org/drawingml/2006/table">
            <a:tbl>
              <a:tblPr firstRow="1" bandRow="1">
                <a:tableStyleId>{7E9639D4-E3E2-4D34-9284-5A2195B3D0D7}</a:tableStyleId>
              </a:tblPr>
              <a:tblGrid>
                <a:gridCol w="2147785">
                  <a:extLst>
                    <a:ext uri="{9D8B030D-6E8A-4147-A177-3AD203B41FA5}">
                      <a16:colId xmlns:a16="http://schemas.microsoft.com/office/drawing/2014/main" val="20000"/>
                    </a:ext>
                  </a:extLst>
                </a:gridCol>
                <a:gridCol w="966024">
                  <a:extLst>
                    <a:ext uri="{9D8B030D-6E8A-4147-A177-3AD203B41FA5}">
                      <a16:colId xmlns:a16="http://schemas.microsoft.com/office/drawing/2014/main" val="20001"/>
                    </a:ext>
                  </a:extLst>
                </a:gridCol>
                <a:gridCol w="1641072">
                  <a:extLst>
                    <a:ext uri="{9D8B030D-6E8A-4147-A177-3AD203B41FA5}">
                      <a16:colId xmlns:a16="http://schemas.microsoft.com/office/drawing/2014/main" val="20002"/>
                    </a:ext>
                  </a:extLst>
                </a:gridCol>
                <a:gridCol w="1649559">
                  <a:extLst>
                    <a:ext uri="{9D8B030D-6E8A-4147-A177-3AD203B41FA5}">
                      <a16:colId xmlns:a16="http://schemas.microsoft.com/office/drawing/2014/main" val="20003"/>
                    </a:ext>
                  </a:extLst>
                </a:gridCol>
                <a:gridCol w="1203369">
                  <a:extLst>
                    <a:ext uri="{9D8B030D-6E8A-4147-A177-3AD203B41FA5}">
                      <a16:colId xmlns:a16="http://schemas.microsoft.com/office/drawing/2014/main" val="20004"/>
                    </a:ext>
                  </a:extLst>
                </a:gridCol>
              </a:tblGrid>
              <a:tr h="185420">
                <a:tc rowSpan="2">
                  <a:txBody>
                    <a:bodyPr/>
                    <a:lstStyle/>
                    <a:p>
                      <a:pPr algn="ctr"/>
                      <a:endParaRPr lang="en-US" sz="1400" dirty="0"/>
                    </a:p>
                  </a:txBody>
                  <a:tcPr anchor="ctr"/>
                </a:tc>
                <a:tc rowSpan="2">
                  <a:txBody>
                    <a:bodyPr/>
                    <a:lstStyle/>
                    <a:p>
                      <a:pPr algn="ctr"/>
                      <a:r>
                        <a:rPr lang="en-US" sz="1400" dirty="0"/>
                        <a:t>9Mb</a:t>
                      </a:r>
                    </a:p>
                  </a:txBody>
                  <a:tcPr anchor="ctr"/>
                </a:tc>
                <a:tc gridSpan="2">
                  <a:txBody>
                    <a:bodyPr/>
                    <a:lstStyle/>
                    <a:p>
                      <a:pPr algn="ctr"/>
                      <a:r>
                        <a:rPr lang="en-US" sz="1400" dirty="0"/>
                        <a:t>29Mb</a:t>
                      </a:r>
                    </a:p>
                  </a:txBody>
                  <a:tcPr anchor="ctr"/>
                </a:tc>
                <a:tc hMerge="1">
                  <a:txBody>
                    <a:bodyPr/>
                    <a:lstStyle/>
                    <a:p>
                      <a:endParaRPr lang="en-US"/>
                    </a:p>
                  </a:txBody>
                  <a:tcPr/>
                </a:tc>
                <a:tc rowSpan="2">
                  <a:txBody>
                    <a:bodyPr/>
                    <a:lstStyle/>
                    <a:p>
                      <a:pPr algn="ctr"/>
                      <a:r>
                        <a:rPr lang="en-US" sz="1400" dirty="0"/>
                        <a:t>60Mb</a:t>
                      </a:r>
                    </a:p>
                  </a:txBody>
                  <a:tcPr anchor="ctr"/>
                </a:tc>
                <a:extLst>
                  <a:ext uri="{0D108BD9-81ED-4DB2-BD59-A6C34878D82A}">
                    <a16:rowId xmlns:a16="http://schemas.microsoft.com/office/drawing/2014/main" val="10000"/>
                  </a:ext>
                </a:extLst>
              </a:tr>
              <a:tr h="185420">
                <a:tc vMerge="1">
                  <a:txBody>
                    <a:bodyPr/>
                    <a:lstStyle/>
                    <a:p>
                      <a:endParaRPr lang="en-US"/>
                    </a:p>
                  </a:txBody>
                  <a:tcPr/>
                </a:tc>
                <a:tc vMerge="1">
                  <a:txBody>
                    <a:bodyPr/>
                    <a:lstStyle/>
                    <a:p>
                      <a:endParaRPr lang="en-US"/>
                    </a:p>
                  </a:txBody>
                  <a:tcPr/>
                </a:tc>
                <a:tc>
                  <a:txBody>
                    <a:bodyPr/>
                    <a:lstStyle/>
                    <a:p>
                      <a:pPr algn="ctr"/>
                      <a:r>
                        <a:rPr lang="en-US" sz="1400" dirty="0"/>
                        <a:t>default</a:t>
                      </a:r>
                    </a:p>
                  </a:txBody>
                  <a:tcPr/>
                </a:tc>
                <a:tc>
                  <a:txBody>
                    <a:bodyPr/>
                    <a:lstStyle/>
                    <a:p>
                      <a:pPr algn="ctr"/>
                      <a:r>
                        <a:rPr lang="en-US" sz="1400" dirty="0"/>
                        <a:t>stringent</a:t>
                      </a:r>
                    </a:p>
                  </a:txBody>
                  <a:tcPr/>
                </a:tc>
                <a:tc vMerge="1">
                  <a:txBody>
                    <a:bodyPr/>
                    <a:lstStyle/>
                    <a:p>
                      <a:endParaRPr lang="en-US"/>
                    </a:p>
                  </a:txBody>
                  <a:tcPr/>
                </a:tc>
                <a:extLst>
                  <a:ext uri="{0D108BD9-81ED-4DB2-BD59-A6C34878D82A}">
                    <a16:rowId xmlns:a16="http://schemas.microsoft.com/office/drawing/2014/main" val="10001"/>
                  </a:ext>
                </a:extLst>
              </a:tr>
              <a:tr h="370840">
                <a:tc>
                  <a:txBody>
                    <a:bodyPr/>
                    <a:lstStyle/>
                    <a:p>
                      <a:pPr algn="l"/>
                      <a:r>
                        <a:rPr lang="en-US" sz="1400" dirty="0"/>
                        <a:t>Genome Size (Mb)</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a:t>1.002770</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a:t>1.040658</a:t>
                      </a:r>
                    </a:p>
                  </a:txBody>
                  <a:tcPr anchor="ctr"/>
                </a:tc>
                <a:tc>
                  <a:txBody>
                    <a:bodyPr/>
                    <a:lstStyle/>
                    <a:p>
                      <a:pPr algn="ctr"/>
                      <a:r>
                        <a:rPr lang="en-US" sz="1400" dirty="0"/>
                        <a:t>1.040516</a:t>
                      </a:r>
                    </a:p>
                  </a:txBody>
                  <a:tcPr anchor="ctr"/>
                </a:tc>
                <a:tc>
                  <a:txBody>
                    <a:bodyPr/>
                    <a:lstStyle/>
                    <a:p>
                      <a:pPr algn="ctr"/>
                      <a:r>
                        <a:rPr lang="en-US" sz="1400" dirty="0"/>
                        <a:t>1.049105</a:t>
                      </a:r>
                    </a:p>
                  </a:txBody>
                  <a:tcPr anchor="ctr"/>
                </a:tc>
                <a:extLst>
                  <a:ext uri="{0D108BD9-81ED-4DB2-BD59-A6C34878D82A}">
                    <a16:rowId xmlns:a16="http://schemas.microsoft.com/office/drawing/2014/main" val="10002"/>
                  </a:ext>
                </a:extLst>
              </a:tr>
              <a:tr h="370840">
                <a:tc>
                  <a:txBody>
                    <a:bodyPr/>
                    <a:lstStyle/>
                    <a:p>
                      <a:pPr algn="l"/>
                      <a:r>
                        <a:rPr lang="en-US" sz="1400" dirty="0"/>
                        <a:t>N50 (Kb)</a:t>
                      </a:r>
                    </a:p>
                  </a:txBody>
                  <a:tcPr anchor="ctr"/>
                </a:tc>
                <a:tc>
                  <a:txBody>
                    <a:bodyPr/>
                    <a:lstStyle/>
                    <a:p>
                      <a:pPr algn="ctr"/>
                      <a:r>
                        <a:rPr lang="en-US" sz="1400" dirty="0"/>
                        <a:t>7.106</a:t>
                      </a:r>
                    </a:p>
                  </a:txBody>
                  <a:tcPr anchor="ctr"/>
                </a:tc>
                <a:tc>
                  <a:txBody>
                    <a:bodyPr/>
                    <a:lstStyle/>
                    <a:p>
                      <a:pPr algn="ctr"/>
                      <a:r>
                        <a:rPr lang="en-US" sz="1400" dirty="0"/>
                        <a:t>50.527</a:t>
                      </a:r>
                    </a:p>
                  </a:txBody>
                  <a:tcPr anchor="ctr"/>
                </a:tc>
                <a:tc>
                  <a:txBody>
                    <a:bodyPr/>
                    <a:lstStyle/>
                    <a:p>
                      <a:pPr algn="ctr"/>
                      <a:r>
                        <a:rPr lang="en-US" sz="1400" dirty="0"/>
                        <a:t>39.736</a:t>
                      </a:r>
                    </a:p>
                  </a:txBody>
                  <a:tcPr anchor="ctr"/>
                </a:tc>
                <a:tc>
                  <a:txBody>
                    <a:bodyPr/>
                    <a:lstStyle/>
                    <a:p>
                      <a:pPr algn="ctr"/>
                      <a:r>
                        <a:rPr lang="en-US" sz="1400" dirty="0"/>
                        <a:t> 77.259</a:t>
                      </a:r>
                    </a:p>
                  </a:txBody>
                  <a:tcPr anchor="ctr"/>
                </a:tc>
                <a:extLst>
                  <a:ext uri="{0D108BD9-81ED-4DB2-BD59-A6C34878D82A}">
                    <a16:rowId xmlns:a16="http://schemas.microsoft.com/office/drawing/2014/main" val="10003"/>
                  </a:ext>
                </a:extLst>
              </a:tr>
              <a:tr h="370840">
                <a:tc>
                  <a:txBody>
                    <a:bodyPr/>
                    <a:lstStyle/>
                    <a:p>
                      <a:pPr algn="l"/>
                      <a:r>
                        <a:rPr lang="en-US" sz="1400" dirty="0"/>
                        <a:t>Number of contigs</a:t>
                      </a:r>
                    </a:p>
                  </a:txBody>
                  <a:tcPr anchor="ctr"/>
                </a:tc>
                <a:tc>
                  <a:txBody>
                    <a:bodyPr/>
                    <a:lstStyle/>
                    <a:p>
                      <a:pPr algn="ctr"/>
                      <a:r>
                        <a:rPr lang="en-US" sz="1400" dirty="0"/>
                        <a:t>216</a:t>
                      </a:r>
                    </a:p>
                  </a:txBody>
                  <a:tcPr anchor="ctr"/>
                </a:tc>
                <a:tc>
                  <a:txBody>
                    <a:bodyPr/>
                    <a:lstStyle/>
                    <a:p>
                      <a:pPr algn="ctr"/>
                      <a:r>
                        <a:rPr lang="en-US" sz="1400" dirty="0"/>
                        <a:t>31</a:t>
                      </a:r>
                    </a:p>
                  </a:txBody>
                  <a:tcPr anchor="ctr"/>
                </a:tc>
                <a:tc>
                  <a:txBody>
                    <a:bodyPr/>
                    <a:lstStyle/>
                    <a:p>
                      <a:pPr algn="ctr"/>
                      <a:r>
                        <a:rPr lang="en-US" sz="1400" dirty="0"/>
                        <a:t>39</a:t>
                      </a:r>
                    </a:p>
                  </a:txBody>
                  <a:tcPr anchor="ctr"/>
                </a:tc>
                <a:tc>
                  <a:txBody>
                    <a:bodyPr/>
                    <a:lstStyle/>
                    <a:p>
                      <a:pPr algn="ctr"/>
                      <a:r>
                        <a:rPr lang="en-US" sz="1400" dirty="0"/>
                        <a:t>44</a:t>
                      </a:r>
                    </a:p>
                  </a:txBody>
                  <a:tcPr anchor="ctr"/>
                </a:tc>
                <a:extLst>
                  <a:ext uri="{0D108BD9-81ED-4DB2-BD59-A6C34878D82A}">
                    <a16:rowId xmlns:a16="http://schemas.microsoft.com/office/drawing/2014/main" val="10004"/>
                  </a:ext>
                </a:extLst>
              </a:tr>
              <a:tr h="370840">
                <a:tc>
                  <a:txBody>
                    <a:bodyPr/>
                    <a:lstStyle/>
                    <a:p>
                      <a:pPr algn="l"/>
                      <a:r>
                        <a:rPr lang="en-US" sz="1400" dirty="0"/>
                        <a:t>Longest </a:t>
                      </a:r>
                      <a:r>
                        <a:rPr lang="en-US" sz="1400" dirty="0" err="1"/>
                        <a:t>contig</a:t>
                      </a:r>
                      <a:r>
                        <a:rPr lang="en-US" sz="1400" dirty="0"/>
                        <a:t> (Kb)</a:t>
                      </a:r>
                    </a:p>
                  </a:txBody>
                  <a:tcPr anchor="ctr"/>
                </a:tc>
                <a:tc>
                  <a:txBody>
                    <a:bodyPr/>
                    <a:lstStyle/>
                    <a:p>
                      <a:pPr algn="ctr"/>
                      <a:r>
                        <a:rPr lang="en-US" sz="1400" dirty="0"/>
                        <a:t>25.092</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a:t>131.731</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a:t>126.716</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a:t>168.246</a:t>
                      </a:r>
                    </a:p>
                  </a:txBody>
                  <a:tcPr anchor="ctr"/>
                </a:tc>
                <a:extLst>
                  <a:ext uri="{0D108BD9-81ED-4DB2-BD59-A6C34878D82A}">
                    <a16:rowId xmlns:a16="http://schemas.microsoft.com/office/drawing/2014/main" val="10005"/>
                  </a:ext>
                </a:extLst>
              </a:tr>
              <a:tr h="370840">
                <a:tc>
                  <a:txBody>
                    <a:bodyPr/>
                    <a:lstStyle/>
                    <a:p>
                      <a:pPr algn="l"/>
                      <a:r>
                        <a:rPr lang="en-US" sz="1400" dirty="0"/>
                        <a:t>Shortest contig (bp)</a:t>
                      </a:r>
                    </a:p>
                  </a:txBody>
                  <a:tcPr anchor="ctr"/>
                </a:tc>
                <a:tc>
                  <a:txBody>
                    <a:bodyPr/>
                    <a:lstStyle/>
                    <a:p>
                      <a:pPr algn="ctr"/>
                      <a:r>
                        <a:rPr lang="en-US" sz="1400" dirty="0"/>
                        <a:t>113</a:t>
                      </a:r>
                    </a:p>
                  </a:txBody>
                  <a:tcPr anchor="ctr"/>
                </a:tc>
                <a:tc>
                  <a:txBody>
                    <a:bodyPr/>
                    <a:lstStyle/>
                    <a:p>
                      <a:pPr algn="ctr"/>
                      <a:r>
                        <a:rPr lang="en-US" sz="1400" dirty="0"/>
                        <a:t>1101</a:t>
                      </a:r>
                    </a:p>
                  </a:txBody>
                  <a:tcPr anchor="ctr"/>
                </a:tc>
                <a:tc>
                  <a:txBody>
                    <a:bodyPr/>
                    <a:lstStyle/>
                    <a:p>
                      <a:pPr algn="ctr"/>
                      <a:r>
                        <a:rPr lang="en-US" sz="1400" dirty="0"/>
                        <a:t>703</a:t>
                      </a:r>
                    </a:p>
                  </a:txBody>
                  <a:tcPr anchor="ctr"/>
                </a:tc>
                <a:tc>
                  <a:txBody>
                    <a:bodyPr/>
                    <a:lstStyle/>
                    <a:p>
                      <a:pPr algn="ctr"/>
                      <a:r>
                        <a:rPr lang="en-US" sz="1400" dirty="0"/>
                        <a:t>270</a:t>
                      </a:r>
                    </a:p>
                  </a:txBody>
                  <a:tcPr anchor="ctr"/>
                </a:tc>
                <a:extLst>
                  <a:ext uri="{0D108BD9-81ED-4DB2-BD59-A6C34878D82A}">
                    <a16:rowId xmlns:a16="http://schemas.microsoft.com/office/drawing/2014/main" val="10006"/>
                  </a:ext>
                </a:extLst>
              </a:tr>
              <a:tr h="370840">
                <a:tc>
                  <a:txBody>
                    <a:bodyPr/>
                    <a:lstStyle/>
                    <a:p>
                      <a:pPr algn="l"/>
                      <a:r>
                        <a:rPr lang="en-US" sz="1400" dirty="0"/>
                        <a:t>Mean contig size (Kb)</a:t>
                      </a:r>
                    </a:p>
                  </a:txBody>
                  <a:tcPr anchor="ctr"/>
                </a:tc>
                <a:tc>
                  <a:txBody>
                    <a:bodyPr/>
                    <a:lstStyle/>
                    <a:p>
                      <a:pPr algn="ctr"/>
                      <a:r>
                        <a:rPr lang="en-US" sz="1400" dirty="0"/>
                        <a:t>4.642</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a:t>33.570</a:t>
                      </a:r>
                    </a:p>
                  </a:txBody>
                  <a:tcPr anchor="ctr"/>
                </a:tc>
                <a:tc>
                  <a:txBody>
                    <a:bodyPr/>
                    <a:lstStyle/>
                    <a:p>
                      <a:pPr algn="ctr"/>
                      <a:r>
                        <a:rPr lang="en-US" sz="1400" dirty="0"/>
                        <a:t>26.680</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a:t>23.843</a:t>
                      </a:r>
                    </a:p>
                  </a:txBody>
                  <a:tcPr anchor="ctr"/>
                </a:tc>
                <a:extLst>
                  <a:ext uri="{0D108BD9-81ED-4DB2-BD59-A6C34878D82A}">
                    <a16:rowId xmlns:a16="http://schemas.microsoft.com/office/drawing/2014/main" val="10007"/>
                  </a:ext>
                </a:extLst>
              </a:tr>
              <a:tr h="370840">
                <a:tc>
                  <a:txBody>
                    <a:bodyPr/>
                    <a:lstStyle/>
                    <a:p>
                      <a:pPr algn="l"/>
                      <a:r>
                        <a:rPr lang="en-US" sz="1400" dirty="0"/>
                        <a:t>GC content</a:t>
                      </a:r>
                    </a:p>
                  </a:txBody>
                  <a:tcPr anchor="ctr"/>
                </a:tc>
                <a:tc>
                  <a:txBody>
                    <a:bodyPr/>
                    <a:lstStyle/>
                    <a:p>
                      <a:pPr algn="ctr"/>
                      <a:r>
                        <a:rPr lang="en-US" sz="1400" dirty="0"/>
                        <a:t>41.31%</a:t>
                      </a:r>
                    </a:p>
                  </a:txBody>
                  <a:tcPr anchor="ctr"/>
                </a:tc>
                <a:tc>
                  <a:txBody>
                    <a:bodyPr/>
                    <a:lstStyle/>
                    <a:p>
                      <a:pPr algn="ctr"/>
                      <a:r>
                        <a:rPr lang="en-US" sz="1400" dirty="0"/>
                        <a:t>41.26%</a:t>
                      </a:r>
                    </a:p>
                  </a:txBody>
                  <a:tcPr anchor="ctr"/>
                </a:tc>
                <a:tc>
                  <a:txBody>
                    <a:bodyPr/>
                    <a:lstStyle/>
                    <a:p>
                      <a:pPr algn="ctr"/>
                      <a:r>
                        <a:rPr lang="en-US" sz="1400" dirty="0"/>
                        <a:t>41.26%</a:t>
                      </a:r>
                    </a:p>
                  </a:txBody>
                  <a:tcPr anchor="ctr"/>
                </a:tc>
                <a:tc>
                  <a:txBody>
                    <a:bodyPr/>
                    <a:lstStyle/>
                    <a:p>
                      <a:pPr algn="ctr"/>
                      <a:r>
                        <a:rPr lang="en-US" sz="1400" dirty="0"/>
                        <a:t>41.26%</a:t>
                      </a:r>
                    </a:p>
                  </a:txBody>
                  <a:tcPr anchor="ctr"/>
                </a:tc>
                <a:extLst>
                  <a:ext uri="{0D108BD9-81ED-4DB2-BD59-A6C34878D82A}">
                    <a16:rowId xmlns:a16="http://schemas.microsoft.com/office/drawing/2014/main" val="10008"/>
                  </a:ext>
                </a:extLst>
              </a:tr>
            </a:tbl>
          </a:graphicData>
        </a:graphic>
      </p:graphicFrame>
      <p:sp>
        <p:nvSpPr>
          <p:cNvPr id="7" name="Rectangle 6"/>
          <p:cNvSpPr/>
          <p:nvPr/>
        </p:nvSpPr>
        <p:spPr>
          <a:xfrm>
            <a:off x="722375" y="4759072"/>
            <a:ext cx="7792975" cy="1579663"/>
          </a:xfrm>
          <a:prstGeom prst="rect">
            <a:avLst/>
          </a:prstGeom>
        </p:spPr>
        <p:txBody>
          <a:bodyPr wrap="square">
            <a:spAutoFit/>
          </a:bodyPr>
          <a:lstStyle/>
          <a:p>
            <a:pPr>
              <a:lnSpc>
                <a:spcPct val="130000"/>
              </a:lnSpc>
            </a:pPr>
            <a:r>
              <a:rPr lang="en-US" sz="1700" dirty="0"/>
              <a:t>We know that this genome size should be roughly 1 – 1.1 Mb; all of these assemblies are very close, even the 9Mb assembly with less than the ideal amount of data! </a:t>
            </a:r>
          </a:p>
          <a:p>
            <a:pPr>
              <a:lnSpc>
                <a:spcPct val="130000"/>
              </a:lnSpc>
            </a:pPr>
            <a:endParaRPr lang="en-US" sz="700" dirty="0"/>
          </a:p>
          <a:p>
            <a:pPr>
              <a:lnSpc>
                <a:spcPct val="130000"/>
              </a:lnSpc>
            </a:pPr>
            <a:r>
              <a:rPr lang="en-US" sz="1700" dirty="0"/>
              <a:t>However, for the 9Mb genome, N50 is very low. N50 is much better when two conditions are met: more data is used and the longest </a:t>
            </a:r>
            <a:r>
              <a:rPr lang="en-US" sz="1700" dirty="0" err="1"/>
              <a:t>contig</a:t>
            </a:r>
            <a:r>
              <a:rPr lang="en-US" sz="1700" dirty="0"/>
              <a:t> is provided. </a:t>
            </a:r>
          </a:p>
        </p:txBody>
      </p:sp>
      <p:sp>
        <p:nvSpPr>
          <p:cNvPr id="2" name="Title 1"/>
          <p:cNvSpPr>
            <a:spLocks noGrp="1"/>
          </p:cNvSpPr>
          <p:nvPr>
            <p:ph type="title"/>
          </p:nvPr>
        </p:nvSpPr>
        <p:spPr/>
        <p:txBody>
          <a:bodyPr/>
          <a:lstStyle/>
          <a:p>
            <a:r>
              <a:rPr lang="en-US" dirty="0"/>
              <a:t>Step 7: Compare Assembly Statistics</a:t>
            </a:r>
          </a:p>
        </p:txBody>
      </p:sp>
      <p:sp>
        <p:nvSpPr>
          <p:cNvPr id="4" name="Footer Placeholder 3"/>
          <p:cNvSpPr>
            <a:spLocks noGrp="1"/>
          </p:cNvSpPr>
          <p:nvPr>
            <p:ph type="ftr" sz="quarter" idx="11"/>
          </p:nvPr>
        </p:nvSpPr>
        <p:spPr/>
        <p:txBody>
          <a:bodyPr/>
          <a:lstStyle/>
          <a:p>
            <a:r>
              <a:rPr lang="en-US"/>
              <a:t>Linux+Genome Assembly | Shounak Bhogale | 2019</a:t>
            </a:r>
            <a:endParaRPr lang="en-US" dirty="0"/>
          </a:p>
        </p:txBody>
      </p:sp>
      <p:sp>
        <p:nvSpPr>
          <p:cNvPr id="6" name="Slide Number Placeholder 5"/>
          <p:cNvSpPr>
            <a:spLocks noGrp="1"/>
          </p:cNvSpPr>
          <p:nvPr>
            <p:ph type="sldNum" sz="quarter" idx="12"/>
          </p:nvPr>
        </p:nvSpPr>
        <p:spPr/>
        <p:txBody>
          <a:bodyPr/>
          <a:lstStyle/>
          <a:p>
            <a:fld id="{C3558104-51C6-C44C-9211-BF7C16F4A77B}" type="slidenum">
              <a:rPr lang="en-US" smtClean="0"/>
              <a:t>39</a:t>
            </a:fld>
            <a:endParaRPr lang="en-US" dirty="0"/>
          </a:p>
        </p:txBody>
      </p:sp>
    </p:spTree>
    <p:extLst>
      <p:ext uri="{BB962C8B-B14F-4D97-AF65-F5344CB8AC3E}">
        <p14:creationId xmlns:p14="http://schemas.microsoft.com/office/powerpoint/2010/main" val="1022478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Step 1A: Accessing the IGB </a:t>
            </a:r>
            <a:r>
              <a:rPr lang="en-US" dirty="0" err="1"/>
              <a:t>Biocluster</a:t>
            </a:r>
            <a:endParaRPr lang="en-US" dirty="0"/>
          </a:p>
        </p:txBody>
      </p:sp>
      <p:sp>
        <p:nvSpPr>
          <p:cNvPr id="7" name="Content Placeholder 6"/>
          <p:cNvSpPr>
            <a:spLocks noGrp="1"/>
          </p:cNvSpPr>
          <p:nvPr>
            <p:ph idx="1"/>
          </p:nvPr>
        </p:nvSpPr>
        <p:spPr>
          <a:xfrm>
            <a:off x="628650" y="1610856"/>
            <a:ext cx="3409196" cy="4477111"/>
          </a:xfrm>
        </p:spPr>
        <p:txBody>
          <a:bodyPr>
            <a:normAutofit fontScale="92500" lnSpcReduction="20000"/>
          </a:bodyPr>
          <a:lstStyle/>
          <a:p>
            <a:pPr marL="0" indent="0">
              <a:buNone/>
            </a:pPr>
            <a:r>
              <a:rPr lang="en-US" dirty="0"/>
              <a:t>Open </a:t>
            </a:r>
            <a:r>
              <a:rPr lang="en-US" b="1" dirty="0">
                <a:solidFill>
                  <a:srgbClr val="FF0000"/>
                </a:solidFill>
              </a:rPr>
              <a:t>Putty.exe</a:t>
            </a:r>
          </a:p>
          <a:p>
            <a:pPr marL="0" indent="0">
              <a:buNone/>
            </a:pPr>
            <a:endParaRPr lang="en-US" dirty="0"/>
          </a:p>
          <a:p>
            <a:pPr marL="0" indent="0">
              <a:buNone/>
            </a:pPr>
            <a:r>
              <a:rPr lang="en-US" dirty="0"/>
              <a:t>In the </a:t>
            </a:r>
            <a:r>
              <a:rPr lang="en-US" b="1" dirty="0"/>
              <a:t>hostname</a:t>
            </a:r>
            <a:r>
              <a:rPr lang="en-US" dirty="0"/>
              <a:t> textbox type:</a:t>
            </a:r>
          </a:p>
          <a:p>
            <a:pPr marL="0" indent="0">
              <a:buNone/>
            </a:pPr>
            <a:endParaRPr lang="en-US" dirty="0"/>
          </a:p>
          <a:p>
            <a:pPr marL="0" indent="0" algn="ctr">
              <a:buNone/>
            </a:pPr>
            <a:r>
              <a:rPr lang="pl-PL" sz="1600" dirty="0" err="1">
                <a:latin typeface="Consolas" panose="020B0609020204030204" pitchFamily="49" charset="0"/>
              </a:rPr>
              <a:t>biologin.igb.illinois.edu</a:t>
            </a:r>
            <a:endParaRPr lang="en-US" sz="1600" dirty="0">
              <a:latin typeface="Consolas" panose="020B0609020204030204" pitchFamily="49" charset="0"/>
            </a:endParaRPr>
          </a:p>
          <a:p>
            <a:pPr marL="0" indent="0">
              <a:buNone/>
            </a:pPr>
            <a:endParaRPr lang="en-US" dirty="0"/>
          </a:p>
          <a:p>
            <a:pPr marL="0" indent="0">
              <a:buNone/>
            </a:pPr>
            <a:r>
              <a:rPr lang="en-US" dirty="0"/>
              <a:t>Click </a:t>
            </a:r>
            <a:r>
              <a:rPr lang="en-US" b="1" dirty="0"/>
              <a:t>Open</a:t>
            </a:r>
          </a:p>
          <a:p>
            <a:pPr marL="0" indent="0">
              <a:buNone/>
            </a:pPr>
            <a:endParaRPr lang="en-US" dirty="0"/>
          </a:p>
          <a:p>
            <a:pPr marL="0" indent="0">
              <a:buNone/>
            </a:pPr>
            <a:r>
              <a:rPr lang="en-US" dirty="0"/>
              <a:t>If popup appears, Click </a:t>
            </a:r>
            <a:r>
              <a:rPr lang="en-US" b="1" dirty="0"/>
              <a:t>Yes</a:t>
            </a:r>
          </a:p>
          <a:p>
            <a:pPr marL="0" indent="0">
              <a:buNone/>
            </a:pPr>
            <a:endParaRPr lang="en-US" b="1" dirty="0"/>
          </a:p>
          <a:p>
            <a:pPr marL="0" indent="0">
              <a:lnSpc>
                <a:spcPct val="110000"/>
              </a:lnSpc>
              <a:buNone/>
            </a:pPr>
            <a:r>
              <a:rPr lang="en-US" dirty="0"/>
              <a:t>Enter login credentials assigned to you; example, user </a:t>
            </a:r>
            <a:r>
              <a:rPr lang="en-US" b="1" dirty="0"/>
              <a:t>class00</a:t>
            </a:r>
            <a:r>
              <a:rPr lang="en-US" dirty="0"/>
              <a:t>. You will not see any characters on screen when typing in password. Just type it.</a:t>
            </a:r>
          </a:p>
          <a:p>
            <a:pPr marL="0" indent="0">
              <a:buNone/>
            </a:pPr>
            <a:endParaRPr lang="en-US" b="1" dirty="0"/>
          </a:p>
          <a:p>
            <a:pPr marL="0" indent="0">
              <a:buNone/>
            </a:pPr>
            <a:endParaRPr lang="en-US" dirty="0"/>
          </a:p>
          <a:p>
            <a:pPr marL="0" indent="0">
              <a:buNone/>
            </a:pP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de-DE"/>
              <a:t>Linux+Genome Assembly | Shounak Bhogale | 2019</a:t>
            </a:r>
            <a:endParaRPr lang="en-US" dirty="0"/>
          </a:p>
        </p:txBody>
      </p:sp>
      <p:sp>
        <p:nvSpPr>
          <p:cNvPr id="5" name="Slide Number Placeholder 4"/>
          <p:cNvSpPr>
            <a:spLocks noGrp="1"/>
          </p:cNvSpPr>
          <p:nvPr>
            <p:ph type="sldNum" sz="quarter" idx="12"/>
          </p:nvPr>
        </p:nvSpPr>
        <p:spPr/>
        <p:txBody>
          <a:bodyPr/>
          <a:lstStyle/>
          <a:p>
            <a:fld id="{C3558104-51C6-C44C-9211-BF7C16F4A77B}" type="slidenum">
              <a:rPr lang="en-US" smtClean="0"/>
              <a:t>4</a:t>
            </a:fld>
            <a:endParaRPr lang="en-US" dirty="0"/>
          </a:p>
        </p:txBody>
      </p:sp>
      <p:cxnSp>
        <p:nvCxnSpPr>
          <p:cNvPr id="11" name="Straight Arrow Connector 10"/>
          <p:cNvCxnSpPr/>
          <p:nvPr/>
        </p:nvCxnSpPr>
        <p:spPr>
          <a:xfrm>
            <a:off x="3943540" y="4859128"/>
            <a:ext cx="628460" cy="0"/>
          </a:xfrm>
          <a:prstGeom prst="straightConnector1">
            <a:avLst/>
          </a:prstGeom>
          <a:ln w="38100">
            <a:solidFill>
              <a:schemeClr val="accent2"/>
            </a:solidFill>
            <a:prstDash val="dashDot"/>
            <a:tailEnd type="triangle"/>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3636835" y="5718635"/>
            <a:ext cx="3051347" cy="369332"/>
          </a:xfrm>
          <a:prstGeom prst="rect">
            <a:avLst/>
          </a:prstGeom>
          <a:noFill/>
        </p:spPr>
        <p:txBody>
          <a:bodyPr wrap="square" rtlCol="0">
            <a:spAutoFit/>
          </a:bodyPr>
          <a:lstStyle/>
          <a:p>
            <a:r>
              <a:rPr lang="en-US" b="1" dirty="0">
                <a:solidFill>
                  <a:schemeClr val="accent2"/>
                </a:solidFill>
              </a:rPr>
              <a:t>Now you are all set!</a:t>
            </a:r>
          </a:p>
        </p:txBody>
      </p:sp>
      <p:pic>
        <p:nvPicPr>
          <p:cNvPr id="10" name="Picture 9"/>
          <p:cNvPicPr>
            <a:picLocks noChangeAspect="1"/>
          </p:cNvPicPr>
          <p:nvPr/>
        </p:nvPicPr>
        <p:blipFill>
          <a:blip r:embed="rId2"/>
          <a:stretch>
            <a:fillRect/>
          </a:stretch>
        </p:blipFill>
        <p:spPr>
          <a:xfrm>
            <a:off x="4802014" y="1555105"/>
            <a:ext cx="3343370" cy="2815470"/>
          </a:xfrm>
          <a:prstGeom prst="rect">
            <a:avLst/>
          </a:prstGeom>
          <a:ln>
            <a:solidFill>
              <a:schemeClr val="tx1"/>
            </a:solidFill>
          </a:ln>
          <a:effectLst>
            <a:outerShdw blurRad="50800" dist="38100" dir="2700000" algn="tl" rotWithShape="0">
              <a:prstClr val="black">
                <a:alpha val="40000"/>
              </a:prstClr>
            </a:outerShdw>
          </a:effectLst>
        </p:spPr>
      </p:pic>
      <p:pic>
        <p:nvPicPr>
          <p:cNvPr id="2" name="Picture 1"/>
          <p:cNvPicPr>
            <a:picLocks noChangeAspect="1"/>
          </p:cNvPicPr>
          <p:nvPr/>
        </p:nvPicPr>
        <p:blipFill rotWithShape="1">
          <a:blip r:embed="rId3"/>
          <a:srcRect t="8632" r="9553"/>
          <a:stretch/>
        </p:blipFill>
        <p:spPr>
          <a:xfrm>
            <a:off x="4802014" y="4713901"/>
            <a:ext cx="3807832" cy="330703"/>
          </a:xfrm>
          <a:prstGeom prst="rect">
            <a:avLst/>
          </a:prstGeom>
          <a:ln>
            <a:solidFill>
              <a:schemeClr val="tx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3175260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solidFill>
              </a:rPr>
              <a:t>Assembly Visualization</a:t>
            </a:r>
          </a:p>
        </p:txBody>
      </p:sp>
      <p:sp>
        <p:nvSpPr>
          <p:cNvPr id="3" name="Text Placeholder 2"/>
          <p:cNvSpPr>
            <a:spLocks noGrp="1"/>
          </p:cNvSpPr>
          <p:nvPr>
            <p:ph type="body" idx="1"/>
          </p:nvPr>
        </p:nvSpPr>
        <p:spPr/>
        <p:txBody>
          <a:bodyPr>
            <a:normAutofit/>
          </a:bodyPr>
          <a:lstStyle/>
          <a:p>
            <a:pPr>
              <a:lnSpc>
                <a:spcPct val="130000"/>
              </a:lnSpc>
            </a:pPr>
            <a:r>
              <a:rPr lang="en-US" dirty="0">
                <a:solidFill>
                  <a:schemeClr val="tx1"/>
                </a:solidFill>
              </a:rPr>
              <a:t>Use </a:t>
            </a:r>
            <a:r>
              <a:rPr lang="en-US" dirty="0" err="1">
                <a:solidFill>
                  <a:schemeClr val="tx1"/>
                </a:solidFill>
              </a:rPr>
              <a:t>EagleView</a:t>
            </a:r>
            <a:r>
              <a:rPr lang="en-US" dirty="0">
                <a:solidFill>
                  <a:schemeClr val="tx1"/>
                </a:solidFill>
              </a:rPr>
              <a:t> to visualize the assembly.</a:t>
            </a:r>
          </a:p>
          <a:p>
            <a:endParaRPr lang="en-US" dirty="0"/>
          </a:p>
        </p:txBody>
      </p:sp>
      <p:sp>
        <p:nvSpPr>
          <p:cNvPr id="4" name="Footer Placeholder 3"/>
          <p:cNvSpPr>
            <a:spLocks noGrp="1"/>
          </p:cNvSpPr>
          <p:nvPr>
            <p:ph type="ftr" sz="quarter" idx="11"/>
          </p:nvPr>
        </p:nvSpPr>
        <p:spPr/>
        <p:txBody>
          <a:bodyPr/>
          <a:lstStyle/>
          <a:p>
            <a:r>
              <a:rPr lang="en-US"/>
              <a:t>Linux+Genome Assembly | Shounak Bhogale | 2019</a:t>
            </a:r>
            <a:endParaRPr lang="en-US" dirty="0"/>
          </a:p>
        </p:txBody>
      </p:sp>
      <p:sp>
        <p:nvSpPr>
          <p:cNvPr id="5" name="Slide Number Placeholder 4"/>
          <p:cNvSpPr>
            <a:spLocks noGrp="1"/>
          </p:cNvSpPr>
          <p:nvPr>
            <p:ph type="sldNum" sz="quarter" idx="12"/>
          </p:nvPr>
        </p:nvSpPr>
        <p:spPr/>
        <p:txBody>
          <a:bodyPr/>
          <a:lstStyle/>
          <a:p>
            <a:fld id="{C3558104-51C6-C44C-9211-BF7C16F4A77B}" type="slidenum">
              <a:rPr lang="en-US" smtClean="0"/>
              <a:t>40</a:t>
            </a:fld>
            <a:endParaRPr lang="en-US" dirty="0"/>
          </a:p>
        </p:txBody>
      </p:sp>
    </p:spTree>
    <p:extLst>
      <p:ext uri="{BB962C8B-B14F-4D97-AF65-F5344CB8AC3E}">
        <p14:creationId xmlns:p14="http://schemas.microsoft.com/office/powerpoint/2010/main" val="4238221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Step 1: Assembly Visualization</a:t>
            </a:r>
          </a:p>
        </p:txBody>
      </p:sp>
      <p:sp>
        <p:nvSpPr>
          <p:cNvPr id="5" name="Rectangle 4"/>
          <p:cNvSpPr/>
          <p:nvPr/>
        </p:nvSpPr>
        <p:spPr>
          <a:xfrm>
            <a:off x="221558" y="5051833"/>
            <a:ext cx="4246818" cy="369332"/>
          </a:xfrm>
          <a:prstGeom prst="rect">
            <a:avLst/>
          </a:prstGeom>
        </p:spPr>
        <p:txBody>
          <a:bodyPr wrap="square">
            <a:spAutoFit/>
          </a:bodyPr>
          <a:lstStyle/>
          <a:p>
            <a:r>
              <a:rPr lang="en-US" dirty="0"/>
              <a:t> </a:t>
            </a:r>
            <a:endParaRPr lang="en-US" sz="1400" dirty="0"/>
          </a:p>
        </p:txBody>
      </p:sp>
      <p:sp>
        <p:nvSpPr>
          <p:cNvPr id="6" name="Rectangle 5"/>
          <p:cNvSpPr/>
          <p:nvPr/>
        </p:nvSpPr>
        <p:spPr>
          <a:xfrm>
            <a:off x="4468376" y="5409689"/>
            <a:ext cx="4562445" cy="307777"/>
          </a:xfrm>
          <a:prstGeom prst="rect">
            <a:avLst/>
          </a:prstGeom>
        </p:spPr>
        <p:txBody>
          <a:bodyPr wrap="square">
            <a:spAutoFit/>
          </a:bodyPr>
          <a:lstStyle/>
          <a:p>
            <a:r>
              <a:rPr lang="en-US" sz="1400" dirty="0"/>
              <a:t>  </a:t>
            </a:r>
          </a:p>
        </p:txBody>
      </p:sp>
      <p:sp>
        <p:nvSpPr>
          <p:cNvPr id="8" name="Rectangle 7"/>
          <p:cNvSpPr/>
          <p:nvPr/>
        </p:nvSpPr>
        <p:spPr>
          <a:xfrm>
            <a:off x="-18767" y="5869186"/>
            <a:ext cx="9181535" cy="400110"/>
          </a:xfrm>
          <a:prstGeom prst="rect">
            <a:avLst/>
          </a:prstGeom>
        </p:spPr>
        <p:txBody>
          <a:bodyPr wrap="square">
            <a:spAutoFit/>
          </a:bodyPr>
          <a:lstStyle/>
          <a:p>
            <a:pPr algn="ctr"/>
            <a:r>
              <a:rPr lang="en-US" sz="2000" b="1" dirty="0">
                <a:hlinkClick r:id="rId2"/>
              </a:rPr>
              <a:t>http://www.niehs.nih.gov/research/resources/software/biostatistics/eagleview/</a:t>
            </a:r>
            <a:r>
              <a:rPr lang="en-US" sz="2000" b="1" dirty="0"/>
              <a:t> </a:t>
            </a:r>
          </a:p>
        </p:txBody>
      </p:sp>
      <p:sp>
        <p:nvSpPr>
          <p:cNvPr id="7" name="Footer Placeholder 6"/>
          <p:cNvSpPr>
            <a:spLocks noGrp="1"/>
          </p:cNvSpPr>
          <p:nvPr>
            <p:ph type="ftr" sz="quarter" idx="11"/>
          </p:nvPr>
        </p:nvSpPr>
        <p:spPr/>
        <p:txBody>
          <a:bodyPr/>
          <a:lstStyle/>
          <a:p>
            <a:r>
              <a:rPr lang="en-US"/>
              <a:t>Linux+Genome Assembly | Shounak Bhogale | 2019</a:t>
            </a:r>
            <a:endParaRPr lang="en-US" dirty="0"/>
          </a:p>
        </p:txBody>
      </p:sp>
      <p:sp>
        <p:nvSpPr>
          <p:cNvPr id="10" name="Slide Number Placeholder 9"/>
          <p:cNvSpPr>
            <a:spLocks noGrp="1"/>
          </p:cNvSpPr>
          <p:nvPr>
            <p:ph type="sldNum" sz="quarter" idx="12"/>
          </p:nvPr>
        </p:nvSpPr>
        <p:spPr/>
        <p:txBody>
          <a:bodyPr/>
          <a:lstStyle/>
          <a:p>
            <a:fld id="{C3558104-51C6-C44C-9211-BF7C16F4A77B}" type="slidenum">
              <a:rPr lang="en-US" smtClean="0"/>
              <a:t>41</a:t>
            </a:fld>
            <a:endParaRPr lang="en-US" dirty="0"/>
          </a:p>
        </p:txBody>
      </p:sp>
      <p:sp>
        <p:nvSpPr>
          <p:cNvPr id="9" name="Content Placeholder 8"/>
          <p:cNvSpPr>
            <a:spLocks noGrp="1"/>
          </p:cNvSpPr>
          <p:nvPr>
            <p:ph idx="1"/>
          </p:nvPr>
        </p:nvSpPr>
        <p:spPr>
          <a:xfrm>
            <a:off x="628650" y="1415441"/>
            <a:ext cx="7886700" cy="4761522"/>
          </a:xfrm>
        </p:spPr>
        <p:txBody>
          <a:bodyPr/>
          <a:lstStyle/>
          <a:p>
            <a:pPr marL="0" indent="0">
              <a:buNone/>
            </a:pPr>
            <a:r>
              <a:rPr lang="en-US" dirty="0"/>
              <a:t>Under </a:t>
            </a:r>
            <a:r>
              <a:rPr lang="en-US" b="1" dirty="0"/>
              <a:t>File, </a:t>
            </a:r>
            <a:r>
              <a:rPr lang="en-US" dirty="0"/>
              <a:t>go to </a:t>
            </a:r>
            <a:r>
              <a:rPr lang="en-US" b="1" dirty="0"/>
              <a:t>Open </a:t>
            </a:r>
            <a:r>
              <a:rPr lang="en-US" dirty="0"/>
              <a:t>and open the</a:t>
            </a:r>
            <a:r>
              <a:rPr lang="en-US" b="1" dirty="0"/>
              <a:t> project_60Mb 454Contigs.ace </a:t>
            </a:r>
            <a:r>
              <a:rPr lang="en-US" dirty="0"/>
              <a:t>file in the </a:t>
            </a:r>
            <a:r>
              <a:rPr lang="en-US" b="1" dirty="0"/>
              <a:t>results</a:t>
            </a:r>
            <a:r>
              <a:rPr lang="en-US" dirty="0"/>
              <a:t> directory: </a:t>
            </a:r>
          </a:p>
          <a:p>
            <a:pPr marL="0" indent="0" algn="ctr">
              <a:buNone/>
            </a:pPr>
            <a:r>
              <a:rPr lang="en-US" sz="1800" b="1" dirty="0">
                <a:latin typeface="Consolas" panose="020B0609020204030204" pitchFamily="49" charset="0"/>
              </a:rPr>
              <a:t>[</a:t>
            </a:r>
            <a:r>
              <a:rPr lang="en-US" sz="1800" b="1" dirty="0" err="1">
                <a:latin typeface="Consolas" panose="020B0609020204030204" pitchFamily="49" charset="0"/>
              </a:rPr>
              <a:t>course_directory</a:t>
            </a:r>
            <a:r>
              <a:rPr lang="en-US" sz="1800" b="1" dirty="0">
                <a:latin typeface="Consolas" panose="020B0609020204030204" pitchFamily="49" charset="0"/>
              </a:rPr>
              <a:t>]/02_Genome_Assembly/results/454Contigs.ace</a:t>
            </a:r>
            <a:endParaRPr lang="en-US" sz="1800" dirty="0"/>
          </a:p>
        </p:txBody>
      </p:sp>
      <p:pic>
        <p:nvPicPr>
          <p:cNvPr id="13" name="Picture 12"/>
          <p:cNvPicPr>
            <a:picLocks noChangeAspect="1"/>
          </p:cNvPicPr>
          <p:nvPr/>
        </p:nvPicPr>
        <p:blipFill rotWithShape="1">
          <a:blip r:embed="rId3"/>
          <a:srcRect b="6938"/>
          <a:stretch/>
        </p:blipFill>
        <p:spPr>
          <a:xfrm>
            <a:off x="1223962" y="2499779"/>
            <a:ext cx="6696075" cy="3217687"/>
          </a:xfrm>
          <a:prstGeom prst="rect">
            <a:avLst/>
          </a:prstGeom>
          <a:ln w="3175">
            <a:solidFill>
              <a:schemeClr val="tx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640116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1B: Listing files and directories (</a:t>
            </a:r>
            <a:r>
              <a:rPr lang="en-US" dirty="0" err="1"/>
              <a:t>ls</a:t>
            </a:r>
            <a:r>
              <a:rPr lang="en-US" dirty="0"/>
              <a:t>)</a:t>
            </a:r>
          </a:p>
        </p:txBody>
      </p:sp>
      <p:sp>
        <p:nvSpPr>
          <p:cNvPr id="4" name="Footer Placeholder 3"/>
          <p:cNvSpPr>
            <a:spLocks noGrp="1"/>
          </p:cNvSpPr>
          <p:nvPr>
            <p:ph type="ftr" sz="quarter" idx="11"/>
          </p:nvPr>
        </p:nvSpPr>
        <p:spPr/>
        <p:txBody>
          <a:bodyPr/>
          <a:lstStyle/>
          <a:p>
            <a:r>
              <a:rPr lang="de-DE"/>
              <a:t>Linux+Genome Assembly | Shounak Bhogale | 2019</a:t>
            </a:r>
            <a:endParaRPr lang="en-US" dirty="0"/>
          </a:p>
        </p:txBody>
      </p:sp>
      <p:sp>
        <p:nvSpPr>
          <p:cNvPr id="5" name="Slide Number Placeholder 4"/>
          <p:cNvSpPr>
            <a:spLocks noGrp="1"/>
          </p:cNvSpPr>
          <p:nvPr>
            <p:ph type="sldNum" sz="quarter" idx="12"/>
          </p:nvPr>
        </p:nvSpPr>
        <p:spPr/>
        <p:txBody>
          <a:bodyPr/>
          <a:lstStyle/>
          <a:p>
            <a:fld id="{C3558104-51C6-C44C-9211-BF7C16F4A77B}" type="slidenum">
              <a:rPr lang="en-US" smtClean="0"/>
              <a:t>5</a:t>
            </a:fld>
            <a:endParaRPr lang="en-US" dirty="0"/>
          </a:p>
        </p:txBody>
      </p:sp>
      <p:sp>
        <p:nvSpPr>
          <p:cNvPr id="6" name="Content Placeholder 3"/>
          <p:cNvSpPr txBox="1">
            <a:spLocks/>
          </p:cNvSpPr>
          <p:nvPr/>
        </p:nvSpPr>
        <p:spPr>
          <a:xfrm>
            <a:off x="628650" y="1812591"/>
            <a:ext cx="7864374" cy="1408062"/>
          </a:xfrm>
          <a:prstGeom prst="rect">
            <a:avLst/>
          </a:prstGeom>
          <a:solidFill>
            <a:schemeClr val="bg1">
              <a:lumMod val="95000"/>
            </a:schemeClr>
          </a:solidFill>
          <a:ln>
            <a:solidFill>
              <a:schemeClr val="tx1">
                <a:lumMod val="65000"/>
                <a:lumOff val="35000"/>
              </a:schemeClr>
            </a:solidFill>
          </a:ln>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30000"/>
              </a:lnSpc>
              <a:buNone/>
            </a:pPr>
            <a:r>
              <a:rPr lang="en-US" sz="1400" dirty="0">
                <a:latin typeface="Consolas" panose="020B0609020204030204" pitchFamily="49" charset="0"/>
              </a:rPr>
              <a:t>$ </a:t>
            </a:r>
            <a:r>
              <a:rPr lang="en-US" sz="1400" dirty="0" err="1">
                <a:latin typeface="Consolas" panose="020B0609020204030204" pitchFamily="49" charset="0"/>
              </a:rPr>
              <a:t>ls</a:t>
            </a:r>
            <a:endParaRPr lang="en-US" sz="1400" dirty="0">
              <a:latin typeface="Consolas" panose="020B0609020204030204" pitchFamily="49" charset="0"/>
            </a:endParaRPr>
          </a:p>
          <a:p>
            <a:pPr marL="0" indent="0">
              <a:lnSpc>
                <a:spcPct val="130000"/>
              </a:lnSpc>
              <a:buNone/>
            </a:pPr>
            <a:r>
              <a:rPr lang="en-US" sz="1400" dirty="0">
                <a:solidFill>
                  <a:schemeClr val="tx2"/>
                </a:solidFill>
                <a:latin typeface="Consolas" panose="020B0609020204030204" pitchFamily="49" charset="0"/>
              </a:rPr>
              <a:t># listing files in your current directory. When you first login, your directory is your home directory.</a:t>
            </a:r>
            <a:endParaRPr lang="en-US" sz="1400" dirty="0">
              <a:latin typeface="Consolas" panose="020B0609020204030204" pitchFamily="49" charset="0"/>
            </a:endParaRPr>
          </a:p>
          <a:p>
            <a:pPr marL="0" indent="0">
              <a:lnSpc>
                <a:spcPct val="130000"/>
              </a:lnSpc>
              <a:buFont typeface="Arial" panose="020B0604020202020204" pitchFamily="34" charset="0"/>
              <a:buNone/>
            </a:pPr>
            <a:r>
              <a:rPr lang="en-US" sz="1400" dirty="0">
                <a:solidFill>
                  <a:schemeClr val="tx2"/>
                </a:solidFill>
                <a:latin typeface="Consolas" panose="020B0609020204030204" pitchFamily="49" charset="0"/>
              </a:rPr>
              <a:t>     </a:t>
            </a:r>
            <a:endParaRPr lang="en-US" sz="1400" b="1" dirty="0">
              <a:solidFill>
                <a:srgbClr val="FF0000"/>
              </a:solidFill>
              <a:latin typeface="Consolas" panose="020B0609020204030204" pitchFamily="49" charset="0"/>
            </a:endParaRPr>
          </a:p>
        </p:txBody>
      </p:sp>
    </p:spTree>
    <p:extLst>
      <p:ext uri="{BB962C8B-B14F-4D97-AF65-F5344CB8AC3E}">
        <p14:creationId xmlns:p14="http://schemas.microsoft.com/office/powerpoint/2010/main" val="1511439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1C: Making Directories (</a:t>
            </a:r>
            <a:r>
              <a:rPr lang="en-US" dirty="0" err="1"/>
              <a:t>mkdir</a:t>
            </a:r>
            <a:r>
              <a:rPr lang="en-US" dirty="0"/>
              <a:t>)</a:t>
            </a:r>
          </a:p>
        </p:txBody>
      </p:sp>
      <p:sp>
        <p:nvSpPr>
          <p:cNvPr id="4" name="Footer Placeholder 3"/>
          <p:cNvSpPr>
            <a:spLocks noGrp="1"/>
          </p:cNvSpPr>
          <p:nvPr>
            <p:ph type="ftr" sz="quarter" idx="11"/>
          </p:nvPr>
        </p:nvSpPr>
        <p:spPr/>
        <p:txBody>
          <a:bodyPr/>
          <a:lstStyle/>
          <a:p>
            <a:r>
              <a:rPr lang="de-DE"/>
              <a:t>Linux+Genome Assembly | Shounak Bhogale | 2019</a:t>
            </a:r>
            <a:endParaRPr lang="en-US" dirty="0"/>
          </a:p>
        </p:txBody>
      </p:sp>
      <p:sp>
        <p:nvSpPr>
          <p:cNvPr id="5" name="Slide Number Placeholder 4"/>
          <p:cNvSpPr>
            <a:spLocks noGrp="1"/>
          </p:cNvSpPr>
          <p:nvPr>
            <p:ph type="sldNum" sz="quarter" idx="12"/>
          </p:nvPr>
        </p:nvSpPr>
        <p:spPr/>
        <p:txBody>
          <a:bodyPr/>
          <a:lstStyle/>
          <a:p>
            <a:fld id="{C3558104-51C6-C44C-9211-BF7C16F4A77B}" type="slidenum">
              <a:rPr lang="en-US" smtClean="0"/>
              <a:t>6</a:t>
            </a:fld>
            <a:endParaRPr lang="en-US" dirty="0"/>
          </a:p>
        </p:txBody>
      </p:sp>
      <p:sp>
        <p:nvSpPr>
          <p:cNvPr id="6" name="Content Placeholder 3"/>
          <p:cNvSpPr txBox="1">
            <a:spLocks/>
          </p:cNvSpPr>
          <p:nvPr/>
        </p:nvSpPr>
        <p:spPr>
          <a:xfrm>
            <a:off x="628650" y="1812591"/>
            <a:ext cx="7864374" cy="1902506"/>
          </a:xfrm>
          <a:prstGeom prst="rect">
            <a:avLst/>
          </a:prstGeom>
          <a:solidFill>
            <a:schemeClr val="bg1">
              <a:lumMod val="95000"/>
            </a:schemeClr>
          </a:solidFill>
          <a:ln>
            <a:solidFill>
              <a:schemeClr val="tx1">
                <a:lumMod val="65000"/>
                <a:lumOff val="35000"/>
              </a:schemeClr>
            </a:solidFill>
          </a:ln>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30000"/>
              </a:lnSpc>
              <a:buNone/>
            </a:pPr>
            <a:r>
              <a:rPr lang="en-US" sz="1400" dirty="0">
                <a:latin typeface="Consolas" panose="020B0609020204030204" pitchFamily="49" charset="0"/>
              </a:rPr>
              <a:t>$ </a:t>
            </a:r>
            <a:r>
              <a:rPr lang="en-US" sz="1400" dirty="0" err="1">
                <a:latin typeface="Consolas" panose="020B0609020204030204" pitchFamily="49" charset="0"/>
              </a:rPr>
              <a:t>mkdir</a:t>
            </a:r>
            <a:r>
              <a:rPr lang="en-US" sz="1400" dirty="0">
                <a:latin typeface="Consolas" panose="020B0609020204030204" pitchFamily="49" charset="0"/>
              </a:rPr>
              <a:t> ~/01_Linux_Genome_Assembly</a:t>
            </a:r>
          </a:p>
          <a:p>
            <a:pPr marL="0" indent="0">
              <a:lnSpc>
                <a:spcPct val="130000"/>
              </a:lnSpc>
              <a:buNone/>
            </a:pPr>
            <a:r>
              <a:rPr lang="en-US" sz="1400" dirty="0">
                <a:solidFill>
                  <a:schemeClr val="tx2"/>
                </a:solidFill>
                <a:latin typeface="Consolas" panose="020B0609020204030204" pitchFamily="49" charset="0"/>
              </a:rPr>
              <a:t># create a subdirectory in your home directory. The tilde ~ character refers to your home directory.</a:t>
            </a:r>
          </a:p>
          <a:p>
            <a:pPr marL="0" indent="0">
              <a:lnSpc>
                <a:spcPct val="130000"/>
              </a:lnSpc>
              <a:buNone/>
            </a:pPr>
            <a:r>
              <a:rPr lang="en-US" sz="1400" dirty="0">
                <a:latin typeface="Consolas" panose="020B0609020204030204" pitchFamily="49" charset="0"/>
              </a:rPr>
              <a:t>$ </a:t>
            </a:r>
            <a:r>
              <a:rPr lang="en-US" sz="1400" dirty="0" err="1">
                <a:latin typeface="Consolas" panose="020B0609020204030204" pitchFamily="49" charset="0"/>
              </a:rPr>
              <a:t>ls</a:t>
            </a:r>
            <a:endParaRPr lang="en-US" sz="1400" dirty="0">
              <a:latin typeface="Consolas" panose="020B0609020204030204" pitchFamily="49" charset="0"/>
            </a:endParaRPr>
          </a:p>
          <a:p>
            <a:pPr marL="0" indent="0">
              <a:lnSpc>
                <a:spcPct val="130000"/>
              </a:lnSpc>
              <a:buNone/>
            </a:pPr>
            <a:r>
              <a:rPr lang="en-US" sz="1400" dirty="0">
                <a:solidFill>
                  <a:schemeClr val="tx2"/>
                </a:solidFill>
                <a:latin typeface="Consolas" panose="020B0609020204030204" pitchFamily="49" charset="0"/>
              </a:rPr>
              <a:t># to see the directory you just created.</a:t>
            </a:r>
            <a:endParaRPr lang="en-US" sz="1400" b="1" dirty="0">
              <a:solidFill>
                <a:srgbClr val="FF0000"/>
              </a:solidFill>
              <a:latin typeface="Consolas" panose="020B0609020204030204" pitchFamily="49" charset="0"/>
            </a:endParaRPr>
          </a:p>
        </p:txBody>
      </p:sp>
    </p:spTree>
    <p:extLst>
      <p:ext uri="{BB962C8B-B14F-4D97-AF65-F5344CB8AC3E}">
        <p14:creationId xmlns:p14="http://schemas.microsoft.com/office/powerpoint/2010/main" val="278687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1D: Changing directory (cd)</a:t>
            </a:r>
          </a:p>
        </p:txBody>
      </p:sp>
      <p:sp>
        <p:nvSpPr>
          <p:cNvPr id="3" name="Content Placeholder 2"/>
          <p:cNvSpPr>
            <a:spLocks noGrp="1"/>
          </p:cNvSpPr>
          <p:nvPr>
            <p:ph idx="1"/>
          </p:nvPr>
        </p:nvSpPr>
        <p:spPr>
          <a:xfrm>
            <a:off x="628650" y="1690689"/>
            <a:ext cx="7886700" cy="1126046"/>
          </a:xfrm>
        </p:spPr>
        <p:txBody>
          <a:bodyPr>
            <a:normAutofit/>
          </a:bodyPr>
          <a:lstStyle/>
          <a:p>
            <a:pPr marL="0" indent="0">
              <a:buNone/>
            </a:pPr>
            <a:r>
              <a:rPr lang="en-US" sz="1400" dirty="0"/>
              <a:t>The lab is located in the following directory:</a:t>
            </a:r>
          </a:p>
          <a:p>
            <a:pPr marL="0" indent="0">
              <a:buNone/>
            </a:pPr>
            <a:endParaRPr lang="en-US" sz="1400" dirty="0"/>
          </a:p>
          <a:p>
            <a:pPr marL="0" indent="0" algn="ctr">
              <a:buNone/>
            </a:pPr>
            <a:r>
              <a:rPr lang="en-US" sz="1400" dirty="0">
                <a:solidFill>
                  <a:srgbClr val="000000"/>
                </a:solidFill>
                <a:latin typeface="Consolas" panose="020B0609020204030204" pitchFamily="49" charset="0"/>
              </a:rPr>
              <a:t>/home/classroom/mayo/2019/01_Linux_Genome_Assembly</a:t>
            </a:r>
          </a:p>
          <a:p>
            <a:pPr marL="0" indent="0" algn="ctr">
              <a:buNone/>
            </a:pPr>
            <a:endParaRPr lang="en-US" sz="1400" dirty="0"/>
          </a:p>
        </p:txBody>
      </p:sp>
      <p:sp>
        <p:nvSpPr>
          <p:cNvPr id="4" name="Footer Placeholder 3"/>
          <p:cNvSpPr>
            <a:spLocks noGrp="1"/>
          </p:cNvSpPr>
          <p:nvPr>
            <p:ph type="ftr" sz="quarter" idx="11"/>
          </p:nvPr>
        </p:nvSpPr>
        <p:spPr/>
        <p:txBody>
          <a:bodyPr/>
          <a:lstStyle/>
          <a:p>
            <a:r>
              <a:rPr lang="de-DE"/>
              <a:t>Linux+Genome Assembly | Shounak Bhogale | 2019</a:t>
            </a:r>
            <a:endParaRPr lang="en-US" dirty="0"/>
          </a:p>
        </p:txBody>
      </p:sp>
      <p:sp>
        <p:nvSpPr>
          <p:cNvPr id="5" name="Slide Number Placeholder 4"/>
          <p:cNvSpPr>
            <a:spLocks noGrp="1"/>
          </p:cNvSpPr>
          <p:nvPr>
            <p:ph type="sldNum" sz="quarter" idx="12"/>
          </p:nvPr>
        </p:nvSpPr>
        <p:spPr/>
        <p:txBody>
          <a:bodyPr/>
          <a:lstStyle/>
          <a:p>
            <a:fld id="{C3558104-51C6-C44C-9211-BF7C16F4A77B}" type="slidenum">
              <a:rPr lang="en-US" smtClean="0"/>
              <a:t>7</a:t>
            </a:fld>
            <a:endParaRPr lang="en-US" dirty="0"/>
          </a:p>
        </p:txBody>
      </p:sp>
      <p:sp>
        <p:nvSpPr>
          <p:cNvPr id="6" name="Content Placeholder 3"/>
          <p:cNvSpPr txBox="1">
            <a:spLocks/>
          </p:cNvSpPr>
          <p:nvPr/>
        </p:nvSpPr>
        <p:spPr>
          <a:xfrm>
            <a:off x="650976" y="2688290"/>
            <a:ext cx="7864374" cy="1557534"/>
          </a:xfrm>
          <a:prstGeom prst="rect">
            <a:avLst/>
          </a:prstGeom>
          <a:solidFill>
            <a:schemeClr val="bg1">
              <a:lumMod val="95000"/>
            </a:schemeClr>
          </a:solidFill>
          <a:ln>
            <a:solidFill>
              <a:schemeClr val="tx1">
                <a:lumMod val="65000"/>
                <a:lumOff val="35000"/>
              </a:schemeClr>
            </a:solidFill>
          </a:ln>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1400" dirty="0">
                <a:latin typeface="Consolas" panose="020B0609020204030204" pitchFamily="49" charset="0"/>
              </a:rPr>
              <a:t>$ cd </a:t>
            </a:r>
            <a:r>
              <a:rPr lang="en-US" sz="1400" dirty="0">
                <a:solidFill>
                  <a:srgbClr val="000000"/>
                </a:solidFill>
                <a:latin typeface="Consolas" panose="020B0609020204030204" pitchFamily="49" charset="0"/>
              </a:rPr>
              <a:t>/home/classroom/mayo/2019/01_Linux_Genome_Assembly</a:t>
            </a:r>
          </a:p>
          <a:p>
            <a:pPr marL="0" indent="0">
              <a:lnSpc>
                <a:spcPct val="130000"/>
              </a:lnSpc>
              <a:buNone/>
            </a:pPr>
            <a:r>
              <a:rPr lang="en-US" sz="1400" dirty="0">
                <a:solidFill>
                  <a:schemeClr val="tx2"/>
                </a:solidFill>
                <a:latin typeface="Consolas" panose="020B0609020204030204" pitchFamily="49" charset="0"/>
              </a:rPr>
              <a:t># tip: use “tab” for auto-</a:t>
            </a:r>
            <a:r>
              <a:rPr lang="en-US" sz="1400" dirty="0" err="1">
                <a:solidFill>
                  <a:schemeClr val="tx2"/>
                </a:solidFill>
                <a:latin typeface="Consolas" panose="020B0609020204030204" pitchFamily="49" charset="0"/>
              </a:rPr>
              <a:t>completetion</a:t>
            </a:r>
            <a:r>
              <a:rPr lang="en-US" sz="1400" dirty="0">
                <a:solidFill>
                  <a:schemeClr val="tx2"/>
                </a:solidFill>
                <a:latin typeface="Consolas" panose="020B0609020204030204" pitchFamily="49" charset="0"/>
              </a:rPr>
              <a:t> for path  </a:t>
            </a:r>
          </a:p>
          <a:p>
            <a:pPr marL="0" indent="0">
              <a:lnSpc>
                <a:spcPct val="130000"/>
              </a:lnSpc>
              <a:buNone/>
            </a:pPr>
            <a:r>
              <a:rPr lang="en-US" sz="1400" dirty="0">
                <a:latin typeface="Consolas" panose="020B0609020204030204" pitchFamily="49" charset="0"/>
              </a:rPr>
              <a:t>$ </a:t>
            </a:r>
            <a:r>
              <a:rPr lang="en-US" sz="1400" dirty="0" err="1">
                <a:latin typeface="Consolas" panose="020B0609020204030204" pitchFamily="49" charset="0"/>
              </a:rPr>
              <a:t>ls</a:t>
            </a:r>
            <a:endParaRPr lang="en-US" sz="1400" dirty="0">
              <a:latin typeface="Consolas" panose="020B0609020204030204" pitchFamily="49" charset="0"/>
            </a:endParaRPr>
          </a:p>
          <a:p>
            <a:pPr marL="0" indent="0">
              <a:lnSpc>
                <a:spcPct val="130000"/>
              </a:lnSpc>
              <a:buNone/>
            </a:pPr>
            <a:r>
              <a:rPr lang="en-US" sz="1400" dirty="0">
                <a:solidFill>
                  <a:schemeClr val="tx2"/>
                </a:solidFill>
                <a:latin typeface="Consolas" panose="020B0609020204030204" pitchFamily="49" charset="0"/>
              </a:rPr>
              <a:t># to see the contents. You should see </a:t>
            </a:r>
            <a:r>
              <a:rPr lang="en-US" sz="1400" dirty="0" err="1">
                <a:solidFill>
                  <a:schemeClr val="tx2"/>
                </a:solidFill>
                <a:latin typeface="Consolas" panose="020B0609020204030204" pitchFamily="49" charset="0"/>
              </a:rPr>
              <a:t>seqs.fa</a:t>
            </a:r>
            <a:r>
              <a:rPr lang="en-US" sz="1400" dirty="0">
                <a:solidFill>
                  <a:schemeClr val="tx2"/>
                </a:solidFill>
                <a:latin typeface="Consolas" panose="020B0609020204030204" pitchFamily="49" charset="0"/>
                <a:cs typeface="Courier New" panose="02070309020205020404" pitchFamily="49" charset="0"/>
              </a:rPr>
              <a:t>  </a:t>
            </a:r>
            <a:r>
              <a:rPr lang="en-US" sz="1400" dirty="0">
                <a:latin typeface="Consolas" panose="020B0609020204030204" pitchFamily="49" charset="0"/>
              </a:rPr>
              <a:t>   </a:t>
            </a:r>
          </a:p>
          <a:p>
            <a:pPr marL="0" indent="0">
              <a:lnSpc>
                <a:spcPct val="130000"/>
              </a:lnSpc>
              <a:buFont typeface="Arial" panose="020B0604020202020204" pitchFamily="34" charset="0"/>
              <a:buNone/>
            </a:pPr>
            <a:r>
              <a:rPr lang="en-US" sz="1400" dirty="0">
                <a:solidFill>
                  <a:schemeClr val="tx2"/>
                </a:solidFill>
                <a:latin typeface="Consolas" panose="020B0609020204030204" pitchFamily="49" charset="0"/>
              </a:rPr>
              <a:t>     </a:t>
            </a:r>
            <a:endParaRPr lang="en-US" sz="1400" b="1" dirty="0">
              <a:solidFill>
                <a:srgbClr val="FF0000"/>
              </a:solidFill>
              <a:latin typeface="Consolas" panose="020B0609020204030204" pitchFamily="49" charset="0"/>
            </a:endParaRPr>
          </a:p>
        </p:txBody>
      </p:sp>
      <p:sp>
        <p:nvSpPr>
          <p:cNvPr id="7" name="Title 1"/>
          <p:cNvSpPr txBox="1">
            <a:spLocks/>
          </p:cNvSpPr>
          <p:nvPr/>
        </p:nvSpPr>
        <p:spPr>
          <a:xfrm>
            <a:off x="628650" y="4080217"/>
            <a:ext cx="7886700" cy="172611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dirty="0"/>
              <a:t>Step 1E: Print working directory (</a:t>
            </a:r>
            <a:r>
              <a:rPr lang="en-US" dirty="0" err="1"/>
              <a:t>pwd</a:t>
            </a:r>
            <a:r>
              <a:rPr lang="en-US" dirty="0"/>
              <a:t>)</a:t>
            </a:r>
          </a:p>
        </p:txBody>
      </p:sp>
      <p:sp>
        <p:nvSpPr>
          <p:cNvPr id="8" name="Content Placeholder 3"/>
          <p:cNvSpPr txBox="1">
            <a:spLocks/>
          </p:cNvSpPr>
          <p:nvPr/>
        </p:nvSpPr>
        <p:spPr>
          <a:xfrm>
            <a:off x="628650" y="5405780"/>
            <a:ext cx="7864374" cy="934508"/>
          </a:xfrm>
          <a:prstGeom prst="rect">
            <a:avLst/>
          </a:prstGeom>
          <a:solidFill>
            <a:schemeClr val="bg1">
              <a:lumMod val="95000"/>
            </a:schemeClr>
          </a:solidFill>
          <a:ln>
            <a:solidFill>
              <a:schemeClr val="tx1">
                <a:lumMod val="65000"/>
                <a:lumOff val="35000"/>
              </a:schemeClr>
            </a:solidFill>
          </a:ln>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1400" dirty="0">
                <a:latin typeface="Consolas" panose="020B0609020204030204" pitchFamily="49" charset="0"/>
              </a:rPr>
              <a:t>$ </a:t>
            </a:r>
            <a:r>
              <a:rPr lang="en-US" sz="1400" dirty="0" err="1">
                <a:latin typeface="Consolas" panose="020B0609020204030204" pitchFamily="49" charset="0"/>
              </a:rPr>
              <a:t>pwd</a:t>
            </a:r>
            <a:endParaRPr lang="en-US" sz="1400" dirty="0">
              <a:latin typeface="Consolas" panose="020B0609020204030204" pitchFamily="49" charset="0"/>
            </a:endParaRPr>
          </a:p>
          <a:p>
            <a:pPr marL="0" indent="0">
              <a:buNone/>
            </a:pPr>
            <a:r>
              <a:rPr lang="en-US" sz="1400" dirty="0">
                <a:solidFill>
                  <a:schemeClr val="tx2"/>
                </a:solidFill>
                <a:latin typeface="Consolas" panose="020B0609020204030204" pitchFamily="49" charset="0"/>
              </a:rPr>
              <a:t># to see the full pathname. You should see “/home/classroom/mayo/2018/01_Linux_Galaxy” </a:t>
            </a:r>
          </a:p>
        </p:txBody>
      </p:sp>
    </p:spTree>
    <p:extLst>
      <p:ext uri="{BB962C8B-B14F-4D97-AF65-F5344CB8AC3E}">
        <p14:creationId xmlns:p14="http://schemas.microsoft.com/office/powerpoint/2010/main" val="2990294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1F: Copying files (</a:t>
            </a:r>
            <a:r>
              <a:rPr lang="en-US" dirty="0" err="1"/>
              <a:t>cp</a:t>
            </a:r>
            <a:r>
              <a:rPr lang="en-US" dirty="0"/>
              <a:t>)</a:t>
            </a:r>
          </a:p>
        </p:txBody>
      </p:sp>
      <p:sp>
        <p:nvSpPr>
          <p:cNvPr id="3" name="Content Placeholder 2"/>
          <p:cNvSpPr>
            <a:spLocks noGrp="1"/>
          </p:cNvSpPr>
          <p:nvPr>
            <p:ph idx="1"/>
          </p:nvPr>
        </p:nvSpPr>
        <p:spPr>
          <a:xfrm>
            <a:off x="628650" y="1690689"/>
            <a:ext cx="7886700" cy="422745"/>
          </a:xfrm>
        </p:spPr>
        <p:txBody>
          <a:bodyPr>
            <a:normAutofit/>
          </a:bodyPr>
          <a:lstStyle/>
          <a:p>
            <a:pPr marL="0" indent="0">
              <a:buNone/>
            </a:pPr>
            <a:r>
              <a:rPr lang="en-US" sz="1400" dirty="0"/>
              <a:t>Copy </a:t>
            </a:r>
            <a:r>
              <a:rPr lang="en-US" sz="1400" dirty="0" err="1">
                <a:latin typeface="Consolas"/>
                <a:cs typeface="Consolas"/>
              </a:rPr>
              <a:t>seqs.fa</a:t>
            </a:r>
            <a:r>
              <a:rPr lang="en-US" sz="1400" dirty="0"/>
              <a:t> from the data directory to your working directory.</a:t>
            </a:r>
          </a:p>
          <a:p>
            <a:pPr marL="0" indent="0">
              <a:buNone/>
            </a:pPr>
            <a:endParaRPr lang="en-US" sz="1400" dirty="0"/>
          </a:p>
          <a:p>
            <a:pPr marL="0" indent="0" algn="ctr">
              <a:buNone/>
            </a:pPr>
            <a:endParaRPr lang="en-US" sz="1400" dirty="0"/>
          </a:p>
        </p:txBody>
      </p:sp>
      <p:sp>
        <p:nvSpPr>
          <p:cNvPr id="4" name="Footer Placeholder 3"/>
          <p:cNvSpPr>
            <a:spLocks noGrp="1"/>
          </p:cNvSpPr>
          <p:nvPr>
            <p:ph type="ftr" sz="quarter" idx="11"/>
          </p:nvPr>
        </p:nvSpPr>
        <p:spPr/>
        <p:txBody>
          <a:bodyPr/>
          <a:lstStyle/>
          <a:p>
            <a:r>
              <a:rPr lang="de-DE"/>
              <a:t>Linux+Genome Assembly | Shounak Bhogale | 2019</a:t>
            </a:r>
            <a:endParaRPr lang="en-US" dirty="0"/>
          </a:p>
        </p:txBody>
      </p:sp>
      <p:sp>
        <p:nvSpPr>
          <p:cNvPr id="5" name="Slide Number Placeholder 4"/>
          <p:cNvSpPr>
            <a:spLocks noGrp="1"/>
          </p:cNvSpPr>
          <p:nvPr>
            <p:ph type="sldNum" sz="quarter" idx="12"/>
          </p:nvPr>
        </p:nvSpPr>
        <p:spPr/>
        <p:txBody>
          <a:bodyPr/>
          <a:lstStyle/>
          <a:p>
            <a:fld id="{C3558104-51C6-C44C-9211-BF7C16F4A77B}" type="slidenum">
              <a:rPr lang="en-US" smtClean="0"/>
              <a:t>8</a:t>
            </a:fld>
            <a:endParaRPr lang="en-US" dirty="0"/>
          </a:p>
        </p:txBody>
      </p:sp>
      <p:sp>
        <p:nvSpPr>
          <p:cNvPr id="6" name="Content Placeholder 3"/>
          <p:cNvSpPr txBox="1">
            <a:spLocks/>
          </p:cNvSpPr>
          <p:nvPr/>
        </p:nvSpPr>
        <p:spPr>
          <a:xfrm>
            <a:off x="650976" y="2314890"/>
            <a:ext cx="7864374" cy="1220137"/>
          </a:xfrm>
          <a:prstGeom prst="rect">
            <a:avLst/>
          </a:prstGeom>
          <a:solidFill>
            <a:schemeClr val="bg1">
              <a:lumMod val="95000"/>
            </a:schemeClr>
          </a:solidFill>
          <a:ln>
            <a:solidFill>
              <a:schemeClr val="tx1">
                <a:lumMod val="65000"/>
                <a:lumOff val="35000"/>
              </a:schemeClr>
            </a:solidFill>
          </a:ln>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1400" dirty="0">
                <a:latin typeface="Consolas" panose="020B0609020204030204" pitchFamily="49" charset="0"/>
              </a:rPr>
              <a:t>$ </a:t>
            </a:r>
            <a:r>
              <a:rPr lang="en-US" sz="1400" dirty="0" err="1">
                <a:latin typeface="Consolas" panose="020B0609020204030204" pitchFamily="49" charset="0"/>
              </a:rPr>
              <a:t>cp</a:t>
            </a:r>
            <a:r>
              <a:rPr lang="en-US" sz="1400" dirty="0">
                <a:latin typeface="Consolas" panose="020B0609020204030204" pitchFamily="49" charset="0"/>
              </a:rPr>
              <a:t> /home/classroom/mayo/2017/01_Linux_Galaxy/</a:t>
            </a:r>
            <a:r>
              <a:rPr lang="en-US" sz="1400" dirty="0" err="1">
                <a:latin typeface="Consolas" panose="020B0609020204030204" pitchFamily="49" charset="0"/>
              </a:rPr>
              <a:t>seqs.fa</a:t>
            </a:r>
            <a:r>
              <a:rPr lang="en-US" sz="1400" dirty="0">
                <a:latin typeface="Consolas" panose="020B0609020204030204" pitchFamily="49" charset="0"/>
              </a:rPr>
              <a:t> ~/01_Linux_Genome_Assembly/</a:t>
            </a:r>
            <a:endParaRPr lang="en-US" sz="1400" dirty="0">
              <a:solidFill>
                <a:srgbClr val="000000"/>
              </a:solidFill>
              <a:latin typeface="Consolas" panose="020B0609020204030204" pitchFamily="49" charset="0"/>
            </a:endParaRPr>
          </a:p>
          <a:p>
            <a:pPr marL="0" indent="0">
              <a:lnSpc>
                <a:spcPct val="130000"/>
              </a:lnSpc>
              <a:buNone/>
            </a:pPr>
            <a:r>
              <a:rPr lang="en-US" sz="1400" dirty="0">
                <a:solidFill>
                  <a:schemeClr val="tx2"/>
                </a:solidFill>
                <a:latin typeface="Consolas" panose="020B0609020204030204" pitchFamily="49" charset="0"/>
              </a:rPr>
              <a:t># tip: use “tab” for </a:t>
            </a:r>
            <a:r>
              <a:rPr lang="en-US" sz="1400" dirty="0" err="1">
                <a:solidFill>
                  <a:schemeClr val="tx2"/>
                </a:solidFill>
                <a:latin typeface="Consolas" panose="020B0609020204030204" pitchFamily="49" charset="0"/>
              </a:rPr>
              <a:t>autocompletetion</a:t>
            </a:r>
            <a:r>
              <a:rPr lang="en-US" sz="1400" dirty="0">
                <a:solidFill>
                  <a:schemeClr val="tx2"/>
                </a:solidFill>
                <a:latin typeface="Consolas" panose="020B0609020204030204" pitchFamily="49" charset="0"/>
              </a:rPr>
              <a:t> for path  </a:t>
            </a:r>
          </a:p>
          <a:p>
            <a:pPr marL="0" indent="0">
              <a:lnSpc>
                <a:spcPct val="130000"/>
              </a:lnSpc>
              <a:buNone/>
            </a:pPr>
            <a:r>
              <a:rPr lang="en-US" sz="1400" dirty="0">
                <a:latin typeface="Consolas" panose="020B0609020204030204" pitchFamily="49" charset="0"/>
              </a:rPr>
              <a:t>$ cd ~/01_Linux_Genome_Assembly/</a:t>
            </a:r>
          </a:p>
          <a:p>
            <a:pPr marL="0" indent="0">
              <a:lnSpc>
                <a:spcPct val="130000"/>
              </a:lnSpc>
              <a:buFont typeface="Arial" panose="020B0604020202020204" pitchFamily="34" charset="0"/>
              <a:buNone/>
            </a:pPr>
            <a:r>
              <a:rPr lang="en-US" sz="1400" dirty="0">
                <a:solidFill>
                  <a:schemeClr val="tx2"/>
                </a:solidFill>
                <a:latin typeface="Consolas" panose="020B0609020204030204" pitchFamily="49" charset="0"/>
              </a:rPr>
              <a:t>     </a:t>
            </a:r>
            <a:endParaRPr lang="en-US" sz="1400" b="1" dirty="0">
              <a:solidFill>
                <a:srgbClr val="FF0000"/>
              </a:solidFill>
              <a:latin typeface="Consolas" panose="020B0609020204030204" pitchFamily="49" charset="0"/>
            </a:endParaRPr>
          </a:p>
        </p:txBody>
      </p:sp>
      <p:sp>
        <p:nvSpPr>
          <p:cNvPr id="7" name="Title 1"/>
          <p:cNvSpPr txBox="1">
            <a:spLocks/>
          </p:cNvSpPr>
          <p:nvPr/>
        </p:nvSpPr>
        <p:spPr>
          <a:xfrm>
            <a:off x="628650" y="3530551"/>
            <a:ext cx="7886700" cy="172611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dirty="0"/>
              <a:t>Step 1G: Displaying the contents of a file on the screen (more)</a:t>
            </a:r>
          </a:p>
        </p:txBody>
      </p:sp>
      <p:sp>
        <p:nvSpPr>
          <p:cNvPr id="8" name="Content Placeholder 3"/>
          <p:cNvSpPr txBox="1">
            <a:spLocks/>
          </p:cNvSpPr>
          <p:nvPr/>
        </p:nvSpPr>
        <p:spPr>
          <a:xfrm>
            <a:off x="628650" y="4856113"/>
            <a:ext cx="7864374" cy="1796941"/>
          </a:xfrm>
          <a:prstGeom prst="rect">
            <a:avLst/>
          </a:prstGeom>
          <a:solidFill>
            <a:schemeClr val="bg1">
              <a:lumMod val="95000"/>
            </a:schemeClr>
          </a:solidFill>
          <a:ln>
            <a:solidFill>
              <a:schemeClr val="tx1">
                <a:lumMod val="65000"/>
                <a:lumOff val="35000"/>
              </a:schemeClr>
            </a:solidFill>
          </a:ln>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1400" dirty="0">
                <a:latin typeface="Consolas" panose="020B0609020204030204" pitchFamily="49" charset="0"/>
              </a:rPr>
              <a:t>$ more </a:t>
            </a:r>
            <a:r>
              <a:rPr lang="en-US" sz="1400" dirty="0" err="1">
                <a:latin typeface="Consolas" panose="020B0609020204030204" pitchFamily="49" charset="0"/>
              </a:rPr>
              <a:t>seqs.fa</a:t>
            </a:r>
            <a:endParaRPr lang="en-US" sz="1400" dirty="0">
              <a:latin typeface="Consolas" panose="020B0609020204030204" pitchFamily="49" charset="0"/>
            </a:endParaRPr>
          </a:p>
          <a:p>
            <a:pPr marL="0" indent="0">
              <a:buNone/>
            </a:pPr>
            <a:r>
              <a:rPr lang="en-US" sz="1400" dirty="0">
                <a:solidFill>
                  <a:schemeClr val="tx2"/>
                </a:solidFill>
                <a:latin typeface="Consolas" panose="020B0609020204030204" pitchFamily="49" charset="0"/>
              </a:rPr>
              <a:t># you should see two sequences on your screen</a:t>
            </a:r>
          </a:p>
          <a:p>
            <a:pPr marL="0" indent="0">
              <a:buNone/>
            </a:pPr>
            <a:r>
              <a:rPr lang="en-US" sz="1400" dirty="0">
                <a:solidFill>
                  <a:schemeClr val="tx2"/>
                </a:solidFill>
                <a:latin typeface="Consolas" panose="020B0609020204030204" pitchFamily="49" charset="0"/>
              </a:rPr>
              <a:t>&gt;seq1</a:t>
            </a:r>
          </a:p>
          <a:p>
            <a:pPr marL="0" indent="0">
              <a:buNone/>
            </a:pPr>
            <a:r>
              <a:rPr lang="en-US" sz="1400" dirty="0">
                <a:solidFill>
                  <a:schemeClr val="tx2"/>
                </a:solidFill>
                <a:latin typeface="Consolas" panose="020B0609020204030204" pitchFamily="49" charset="0"/>
              </a:rPr>
              <a:t>GATCGAGCGATCGTGCAGC</a:t>
            </a:r>
          </a:p>
          <a:p>
            <a:pPr marL="0" indent="0">
              <a:buNone/>
            </a:pPr>
            <a:r>
              <a:rPr lang="en-US" sz="1400" dirty="0">
                <a:solidFill>
                  <a:schemeClr val="tx2"/>
                </a:solidFill>
                <a:latin typeface="Consolas" panose="020B0609020204030204" pitchFamily="49" charset="0"/>
              </a:rPr>
              <a:t>GCAGAATGCGCGCTAG</a:t>
            </a:r>
          </a:p>
          <a:p>
            <a:pPr marL="0" indent="0">
              <a:buNone/>
            </a:pPr>
            <a:r>
              <a:rPr lang="en-US" sz="1400" dirty="0">
                <a:solidFill>
                  <a:schemeClr val="tx2"/>
                </a:solidFill>
                <a:latin typeface="Consolas" panose="020B0609020204030204" pitchFamily="49" charset="0"/>
              </a:rPr>
              <a:t>&gt;seq2</a:t>
            </a:r>
          </a:p>
        </p:txBody>
      </p:sp>
    </p:spTree>
    <p:extLst>
      <p:ext uri="{BB962C8B-B14F-4D97-AF65-F5344CB8AC3E}">
        <p14:creationId xmlns:p14="http://schemas.microsoft.com/office/powerpoint/2010/main" val="2101653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Commands Summary</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59788393"/>
              </p:ext>
            </p:extLst>
          </p:nvPr>
        </p:nvGraphicFramePr>
        <p:xfrm>
          <a:off x="1813413" y="1825625"/>
          <a:ext cx="5702723" cy="3337560"/>
        </p:xfrm>
        <a:graphic>
          <a:graphicData uri="http://schemas.openxmlformats.org/drawingml/2006/table">
            <a:tbl>
              <a:tblPr firstRow="1" bandRow="1">
                <a:tableStyleId>{1FECB4D8-DB02-4DC6-A0A2-4F2EBAE1DC90}</a:tableStyleId>
              </a:tblPr>
              <a:tblGrid>
                <a:gridCol w="2034697">
                  <a:extLst>
                    <a:ext uri="{9D8B030D-6E8A-4147-A177-3AD203B41FA5}">
                      <a16:colId xmlns:a16="http://schemas.microsoft.com/office/drawing/2014/main" val="20000"/>
                    </a:ext>
                  </a:extLst>
                </a:gridCol>
                <a:gridCol w="3668026">
                  <a:extLst>
                    <a:ext uri="{9D8B030D-6E8A-4147-A177-3AD203B41FA5}">
                      <a16:colId xmlns:a16="http://schemas.microsoft.com/office/drawing/2014/main" val="20001"/>
                    </a:ext>
                  </a:extLst>
                </a:gridCol>
              </a:tblGrid>
              <a:tr h="370840">
                <a:tc>
                  <a:txBody>
                    <a:bodyPr/>
                    <a:lstStyle/>
                    <a:p>
                      <a:pPr algn="ctr"/>
                      <a:r>
                        <a:rPr lang="en-US" sz="1400" dirty="0"/>
                        <a:t>Command</a:t>
                      </a:r>
                    </a:p>
                  </a:txBody>
                  <a:tcPr/>
                </a:tc>
                <a:tc>
                  <a:txBody>
                    <a:bodyPr/>
                    <a:lstStyle/>
                    <a:p>
                      <a:pPr algn="ctr"/>
                      <a:r>
                        <a:rPr lang="en-US" sz="1400" dirty="0"/>
                        <a:t>Meaning</a:t>
                      </a:r>
                    </a:p>
                  </a:txBody>
                  <a:tcPr/>
                </a:tc>
                <a:extLst>
                  <a:ext uri="{0D108BD9-81ED-4DB2-BD59-A6C34878D82A}">
                    <a16:rowId xmlns:a16="http://schemas.microsoft.com/office/drawing/2014/main" val="10000"/>
                  </a:ext>
                </a:extLst>
              </a:tr>
              <a:tr h="370840">
                <a:tc>
                  <a:txBody>
                    <a:bodyPr/>
                    <a:lstStyle/>
                    <a:p>
                      <a:pPr algn="l"/>
                      <a:r>
                        <a:rPr lang="en-US" sz="1400" dirty="0" err="1"/>
                        <a:t>ls</a:t>
                      </a:r>
                      <a:endParaRPr lang="en-US" sz="1400" dirty="0"/>
                    </a:p>
                  </a:txBody>
                  <a:tcPr/>
                </a:tc>
                <a:tc>
                  <a:txBody>
                    <a:bodyPr/>
                    <a:lstStyle/>
                    <a:p>
                      <a:pPr algn="l"/>
                      <a:r>
                        <a:rPr lang="en-US" sz="1400" dirty="0"/>
                        <a:t>list files and directories</a:t>
                      </a:r>
                    </a:p>
                  </a:txBody>
                  <a:tcPr/>
                </a:tc>
                <a:extLst>
                  <a:ext uri="{0D108BD9-81ED-4DB2-BD59-A6C34878D82A}">
                    <a16:rowId xmlns:a16="http://schemas.microsoft.com/office/drawing/2014/main" val="10001"/>
                  </a:ext>
                </a:extLst>
              </a:tr>
              <a:tr h="370840">
                <a:tc>
                  <a:txBody>
                    <a:bodyPr/>
                    <a:lstStyle/>
                    <a:p>
                      <a:pPr algn="l"/>
                      <a:r>
                        <a:rPr lang="en-US" sz="1400" dirty="0" err="1"/>
                        <a:t>mkdir</a:t>
                      </a:r>
                      <a:r>
                        <a:rPr lang="en-US" sz="1400" dirty="0"/>
                        <a:t> directory</a:t>
                      </a:r>
                    </a:p>
                  </a:txBody>
                  <a:tcPr/>
                </a:tc>
                <a:tc>
                  <a:txBody>
                    <a:bodyPr/>
                    <a:lstStyle/>
                    <a:p>
                      <a:pPr algn="l"/>
                      <a:r>
                        <a:rPr lang="en-US" sz="1400" dirty="0"/>
                        <a:t>make</a:t>
                      </a:r>
                      <a:r>
                        <a:rPr lang="en-US" sz="1400" baseline="0" dirty="0"/>
                        <a:t> a directory</a:t>
                      </a:r>
                      <a:endParaRPr lang="en-US" sz="1400" dirty="0"/>
                    </a:p>
                  </a:txBody>
                  <a:tcPr/>
                </a:tc>
                <a:extLst>
                  <a:ext uri="{0D108BD9-81ED-4DB2-BD59-A6C34878D82A}">
                    <a16:rowId xmlns:a16="http://schemas.microsoft.com/office/drawing/2014/main" val="10002"/>
                  </a:ext>
                </a:extLst>
              </a:tr>
              <a:tr h="370840">
                <a:tc>
                  <a:txBody>
                    <a:bodyPr/>
                    <a:lstStyle/>
                    <a:p>
                      <a:pPr algn="l"/>
                      <a:r>
                        <a:rPr lang="en-US" sz="1400" dirty="0"/>
                        <a:t>cd directory</a:t>
                      </a:r>
                    </a:p>
                  </a:txBody>
                  <a:tcPr/>
                </a:tc>
                <a:tc>
                  <a:txBody>
                    <a:bodyPr/>
                    <a:lstStyle/>
                    <a:p>
                      <a:pPr algn="l"/>
                      <a:r>
                        <a:rPr lang="en-US" sz="1400" dirty="0"/>
                        <a:t>change</a:t>
                      </a:r>
                      <a:r>
                        <a:rPr lang="en-US" sz="1400" baseline="0" dirty="0"/>
                        <a:t> to named directory</a:t>
                      </a:r>
                      <a:endParaRPr lang="en-US" sz="1400" dirty="0"/>
                    </a:p>
                  </a:txBody>
                  <a:tcPr/>
                </a:tc>
                <a:extLst>
                  <a:ext uri="{0D108BD9-81ED-4DB2-BD59-A6C34878D82A}">
                    <a16:rowId xmlns:a16="http://schemas.microsoft.com/office/drawing/2014/main" val="10003"/>
                  </a:ext>
                </a:extLst>
              </a:tr>
              <a:tr h="370840">
                <a:tc>
                  <a:txBody>
                    <a:bodyPr/>
                    <a:lstStyle/>
                    <a:p>
                      <a:pPr algn="l"/>
                      <a:r>
                        <a:rPr lang="en-US" sz="1400" dirty="0"/>
                        <a:t>cd</a:t>
                      </a:r>
                      <a:r>
                        <a:rPr lang="en-US" sz="1400" baseline="0" dirty="0"/>
                        <a:t> ~</a:t>
                      </a:r>
                      <a:endParaRPr lang="en-US" sz="1400" dirty="0"/>
                    </a:p>
                  </a:txBody>
                  <a:tcPr/>
                </a:tc>
                <a:tc>
                  <a:txBody>
                    <a:bodyPr/>
                    <a:lstStyle/>
                    <a:p>
                      <a:pPr algn="l"/>
                      <a:r>
                        <a:rPr lang="en-US" sz="1400" dirty="0"/>
                        <a:t>change to home directory</a:t>
                      </a:r>
                    </a:p>
                  </a:txBody>
                  <a:tcPr/>
                </a:tc>
                <a:extLst>
                  <a:ext uri="{0D108BD9-81ED-4DB2-BD59-A6C34878D82A}">
                    <a16:rowId xmlns:a16="http://schemas.microsoft.com/office/drawing/2014/main" val="10004"/>
                  </a:ext>
                </a:extLst>
              </a:tr>
              <a:tr h="370840">
                <a:tc>
                  <a:txBody>
                    <a:bodyPr/>
                    <a:lstStyle/>
                    <a:p>
                      <a:pPr algn="l"/>
                      <a:r>
                        <a:rPr lang="en-US" sz="1400" dirty="0"/>
                        <a:t>cd ..</a:t>
                      </a:r>
                    </a:p>
                  </a:txBody>
                  <a:tcPr/>
                </a:tc>
                <a:tc>
                  <a:txBody>
                    <a:bodyPr/>
                    <a:lstStyle/>
                    <a:p>
                      <a:pPr algn="l"/>
                      <a:r>
                        <a:rPr lang="en-US" sz="1400" dirty="0"/>
                        <a:t>change to parent</a:t>
                      </a:r>
                      <a:r>
                        <a:rPr lang="en-US" sz="1400" baseline="0" dirty="0"/>
                        <a:t> directory</a:t>
                      </a:r>
                      <a:endParaRPr lang="en-US" sz="1400" dirty="0"/>
                    </a:p>
                  </a:txBody>
                  <a:tcPr/>
                </a:tc>
                <a:extLst>
                  <a:ext uri="{0D108BD9-81ED-4DB2-BD59-A6C34878D82A}">
                    <a16:rowId xmlns:a16="http://schemas.microsoft.com/office/drawing/2014/main" val="10005"/>
                  </a:ext>
                </a:extLst>
              </a:tr>
              <a:tr h="370840">
                <a:tc>
                  <a:txBody>
                    <a:bodyPr/>
                    <a:lstStyle/>
                    <a:p>
                      <a:pPr algn="l"/>
                      <a:r>
                        <a:rPr lang="en-US" sz="1400" dirty="0" err="1"/>
                        <a:t>pwd</a:t>
                      </a:r>
                      <a:endParaRPr lang="en-US" sz="1400" dirty="0"/>
                    </a:p>
                  </a:txBody>
                  <a:tcPr/>
                </a:tc>
                <a:tc>
                  <a:txBody>
                    <a:bodyPr/>
                    <a:lstStyle/>
                    <a:p>
                      <a:pPr algn="l"/>
                      <a:r>
                        <a:rPr lang="en-US" sz="1400" dirty="0"/>
                        <a:t>display the path of</a:t>
                      </a:r>
                      <a:r>
                        <a:rPr lang="en-US" sz="1400" baseline="0" dirty="0"/>
                        <a:t> the current directory</a:t>
                      </a:r>
                      <a:endParaRPr lang="en-US" sz="1400" dirty="0"/>
                    </a:p>
                  </a:txBody>
                  <a:tcPr/>
                </a:tc>
                <a:extLst>
                  <a:ext uri="{0D108BD9-81ED-4DB2-BD59-A6C34878D82A}">
                    <a16:rowId xmlns:a16="http://schemas.microsoft.com/office/drawing/2014/main" val="10006"/>
                  </a:ext>
                </a:extLst>
              </a:tr>
              <a:tr h="370840">
                <a:tc>
                  <a:txBody>
                    <a:bodyPr/>
                    <a:lstStyle/>
                    <a:p>
                      <a:pPr algn="l"/>
                      <a:r>
                        <a:rPr lang="en-US" sz="1400" dirty="0" err="1"/>
                        <a:t>cp</a:t>
                      </a:r>
                      <a:r>
                        <a:rPr lang="en-US" sz="1400" dirty="0"/>
                        <a:t> file1 file2</a:t>
                      </a:r>
                    </a:p>
                  </a:txBody>
                  <a:tcPr/>
                </a:tc>
                <a:tc>
                  <a:txBody>
                    <a:bodyPr/>
                    <a:lstStyle/>
                    <a:p>
                      <a:pPr algn="l"/>
                      <a:r>
                        <a:rPr lang="en-US" sz="1400" dirty="0" err="1"/>
                        <a:t>cp</a:t>
                      </a:r>
                      <a:r>
                        <a:rPr lang="en-US" sz="1400" dirty="0"/>
                        <a:t> file1</a:t>
                      </a:r>
                      <a:r>
                        <a:rPr lang="en-US" sz="1400" baseline="0" dirty="0"/>
                        <a:t> and call it file2</a:t>
                      </a:r>
                      <a:endParaRPr lang="en-US" sz="1400" dirty="0"/>
                    </a:p>
                  </a:txBody>
                  <a:tcPr/>
                </a:tc>
                <a:extLst>
                  <a:ext uri="{0D108BD9-81ED-4DB2-BD59-A6C34878D82A}">
                    <a16:rowId xmlns:a16="http://schemas.microsoft.com/office/drawing/2014/main" val="10007"/>
                  </a:ext>
                </a:extLst>
              </a:tr>
              <a:tr h="370840">
                <a:tc>
                  <a:txBody>
                    <a:bodyPr/>
                    <a:lstStyle/>
                    <a:p>
                      <a:pPr algn="l"/>
                      <a:r>
                        <a:rPr lang="en-US" sz="1400" dirty="0"/>
                        <a:t>more file</a:t>
                      </a:r>
                    </a:p>
                  </a:txBody>
                  <a:tcPr/>
                </a:tc>
                <a:tc>
                  <a:txBody>
                    <a:bodyPr/>
                    <a:lstStyle/>
                    <a:p>
                      <a:pPr algn="l"/>
                      <a:r>
                        <a:rPr lang="en-US" sz="1400" dirty="0"/>
                        <a:t>display the contents of a file</a:t>
                      </a:r>
                    </a:p>
                  </a:txBody>
                  <a:tcPr/>
                </a:tc>
                <a:extLst>
                  <a:ext uri="{0D108BD9-81ED-4DB2-BD59-A6C34878D82A}">
                    <a16:rowId xmlns:a16="http://schemas.microsoft.com/office/drawing/2014/main" val="10008"/>
                  </a:ext>
                </a:extLst>
              </a:tr>
            </a:tbl>
          </a:graphicData>
        </a:graphic>
      </p:graphicFrame>
      <p:sp>
        <p:nvSpPr>
          <p:cNvPr id="4" name="Footer Placeholder 3"/>
          <p:cNvSpPr>
            <a:spLocks noGrp="1"/>
          </p:cNvSpPr>
          <p:nvPr>
            <p:ph type="ftr" sz="quarter" idx="11"/>
          </p:nvPr>
        </p:nvSpPr>
        <p:spPr/>
        <p:txBody>
          <a:bodyPr/>
          <a:lstStyle/>
          <a:p>
            <a:r>
              <a:rPr lang="de-DE"/>
              <a:t>Linux+Genome Assembly | Shounak Bhogale | 2019</a:t>
            </a:r>
            <a:endParaRPr lang="en-US" dirty="0"/>
          </a:p>
        </p:txBody>
      </p:sp>
      <p:sp>
        <p:nvSpPr>
          <p:cNvPr id="5" name="Slide Number Placeholder 4"/>
          <p:cNvSpPr>
            <a:spLocks noGrp="1"/>
          </p:cNvSpPr>
          <p:nvPr>
            <p:ph type="sldNum" sz="quarter" idx="12"/>
          </p:nvPr>
        </p:nvSpPr>
        <p:spPr/>
        <p:txBody>
          <a:bodyPr/>
          <a:lstStyle/>
          <a:p>
            <a:fld id="{C3558104-51C6-C44C-9211-BF7C16F4A77B}" type="slidenum">
              <a:rPr lang="en-US" smtClean="0"/>
              <a:t>9</a:t>
            </a:fld>
            <a:endParaRPr lang="en-US" dirty="0"/>
          </a:p>
        </p:txBody>
      </p:sp>
    </p:spTree>
    <p:extLst>
      <p:ext uri="{BB962C8B-B14F-4D97-AF65-F5344CB8AC3E}">
        <p14:creationId xmlns:p14="http://schemas.microsoft.com/office/powerpoint/2010/main" val="27228664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4">
      <a:majorFont>
        <a:latin typeface="Calibri Light"/>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15325</TotalTime>
  <Words>4156</Words>
  <Application>Microsoft Macintosh PowerPoint</Application>
  <PresentationFormat>On-screen Show (4:3)</PresentationFormat>
  <Paragraphs>667</Paragraphs>
  <Slides>41</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Arial</vt:lpstr>
      <vt:lpstr>Calibri</vt:lpstr>
      <vt:lpstr>Calibri Light</vt:lpstr>
      <vt:lpstr>Consolas</vt:lpstr>
      <vt:lpstr>Wingdings</vt:lpstr>
      <vt:lpstr>Office Theme</vt:lpstr>
      <vt:lpstr>Linux  +  Genome Assembly Tutorial</vt:lpstr>
      <vt:lpstr>Step 1A: Save login credential</vt:lpstr>
      <vt:lpstr>Linux commands</vt:lpstr>
      <vt:lpstr>Step 1A: Accessing the IGB Biocluster</vt:lpstr>
      <vt:lpstr>Step 1B: Listing files and directories (ls)</vt:lpstr>
      <vt:lpstr>Step 1C: Making Directories (mkdir)</vt:lpstr>
      <vt:lpstr>Step 1D: Changing directory (cd)</vt:lpstr>
      <vt:lpstr>Step 1F: Copying files (cp)</vt:lpstr>
      <vt:lpstr>Commands Summary</vt:lpstr>
      <vt:lpstr>Useful tips</vt:lpstr>
      <vt:lpstr>Accessing the IGB Biocluster</vt:lpstr>
      <vt:lpstr>Step 1H: Run sequence alignment program</vt:lpstr>
      <vt:lpstr>Step 1H:  Run sequence alignment program</vt:lpstr>
      <vt:lpstr>Step 1H: Run sequence alignment program</vt:lpstr>
      <vt:lpstr>PowerPoint Presentation</vt:lpstr>
      <vt:lpstr>Bacterial Genome Assembly</vt:lpstr>
      <vt:lpstr>Introduction</vt:lpstr>
      <vt:lpstr>Premise</vt:lpstr>
      <vt:lpstr>Dataset Characteristics</vt:lpstr>
      <vt:lpstr>Step 0A: Accessing the IGB Biocluster</vt:lpstr>
      <vt:lpstr>Step 0C: Lab Setup</vt:lpstr>
      <vt:lpstr>Step 0D: Local Files</vt:lpstr>
      <vt:lpstr>Assembly</vt:lpstr>
      <vt:lpstr>Step 1A: Run Assembly 1</vt:lpstr>
      <vt:lpstr>Step 1B: Observe Assembly 1 Output</vt:lpstr>
      <vt:lpstr>Step 2A: Run Assembly 2</vt:lpstr>
      <vt:lpstr>Step 2B:  Observe Assembly 2 Output</vt:lpstr>
      <vt:lpstr>Step 3A: Run Assembly 3</vt:lpstr>
      <vt:lpstr>Step 3B: Observe Assembly 3 Output</vt:lpstr>
      <vt:lpstr>Step 4A: Run Assembly 4</vt:lpstr>
      <vt:lpstr>Step 4B: Observe Assembly 4 Output</vt:lpstr>
      <vt:lpstr>Results:</vt:lpstr>
      <vt:lpstr>Newbler Output: Legend</vt:lpstr>
      <vt:lpstr>Assembly Evaluation</vt:lpstr>
      <vt:lpstr>Assembly Evaluation: Skeleton</vt:lpstr>
      <vt:lpstr>Step 5A: Evaluate Assembly 1</vt:lpstr>
      <vt:lpstr>Step 5B: Output of Assembly 1 Evaluation</vt:lpstr>
      <vt:lpstr>Step 6: Evaluate Assemblies 2, 3, and 4.</vt:lpstr>
      <vt:lpstr>Step 7: Compare Assembly Statistics</vt:lpstr>
      <vt:lpstr>Assembly Visualization</vt:lpstr>
      <vt:lpstr>Step 1: Assembly Visualization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Yun-Juan Chang</dc:creator>
  <cp:lastModifiedBy>Shounak Bhogale</cp:lastModifiedBy>
  <cp:revision>500</cp:revision>
  <cp:lastPrinted>2013-06-10T22:10:34Z</cp:lastPrinted>
  <dcterms:created xsi:type="dcterms:W3CDTF">2013-06-05T18:46:48Z</dcterms:created>
  <dcterms:modified xsi:type="dcterms:W3CDTF">2019-06-10T04:10:28Z</dcterms:modified>
</cp:coreProperties>
</file>