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3"/>
  </p:notesMasterIdLst>
  <p:handoutMasterIdLst>
    <p:handoutMasterId r:id="rId44"/>
  </p:handoutMasterIdLst>
  <p:sldIdLst>
    <p:sldId id="302" r:id="rId3"/>
    <p:sldId id="298" r:id="rId4"/>
    <p:sldId id="257" r:id="rId5"/>
    <p:sldId id="432" r:id="rId6"/>
    <p:sldId id="433" r:id="rId7"/>
    <p:sldId id="369" r:id="rId8"/>
    <p:sldId id="370" r:id="rId9"/>
    <p:sldId id="376" r:id="rId10"/>
    <p:sldId id="333" r:id="rId11"/>
    <p:sldId id="434" r:id="rId12"/>
    <p:sldId id="365" r:id="rId13"/>
    <p:sldId id="427" r:id="rId14"/>
    <p:sldId id="435" r:id="rId15"/>
    <p:sldId id="367" r:id="rId16"/>
    <p:sldId id="428" r:id="rId17"/>
    <p:sldId id="431" r:id="rId18"/>
    <p:sldId id="436" r:id="rId19"/>
    <p:sldId id="309" r:id="rId20"/>
    <p:sldId id="430" r:id="rId21"/>
    <p:sldId id="339" r:id="rId22"/>
    <p:sldId id="340" r:id="rId23"/>
    <p:sldId id="341" r:id="rId24"/>
    <p:sldId id="342" r:id="rId25"/>
    <p:sldId id="343" r:id="rId26"/>
    <p:sldId id="344" r:id="rId27"/>
    <p:sldId id="345" r:id="rId28"/>
    <p:sldId id="437" r:id="rId29"/>
    <p:sldId id="348" r:id="rId30"/>
    <p:sldId id="349" r:id="rId31"/>
    <p:sldId id="362" r:id="rId32"/>
    <p:sldId id="377" r:id="rId33"/>
    <p:sldId id="429" r:id="rId34"/>
    <p:sldId id="423" r:id="rId35"/>
    <p:sldId id="439" r:id="rId36"/>
    <p:sldId id="352" r:id="rId37"/>
    <p:sldId id="353" r:id="rId38"/>
    <p:sldId id="440" r:id="rId39"/>
    <p:sldId id="354" r:id="rId40"/>
    <p:sldId id="355" r:id="rId41"/>
    <p:sldId id="35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a Ghaffari" initials="SG" lastIdx="1" clrIdx="0">
    <p:extLst>
      <p:ext uri="{19B8F6BF-5375-455C-9EA6-DF929625EA0E}">
        <p15:presenceInfo xmlns:p15="http://schemas.microsoft.com/office/powerpoint/2012/main" userId="412895a90a950b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20"/>
    <p:restoredTop sz="94434"/>
  </p:normalViewPr>
  <p:slideViewPr>
    <p:cSldViewPr snapToGrid="0" snapToObjects="1">
      <p:cViewPr>
        <p:scale>
          <a:sx n="71" d="100"/>
          <a:sy n="71" d="100"/>
        </p:scale>
        <p:origin x="184" y="4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2056"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Bacterial Genome Assembly | Victor </a:t>
            </a:r>
            <a:r>
              <a:rPr lang="en-US" dirty="0" err="1"/>
              <a:t>Jongeneel</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AA67F-C951-40BC-BBA1-6E010623DA80}" type="datetimeFigureOut">
              <a:rPr lang="en-US" smtClean="0"/>
              <a:t>6/10/20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D3CC31-6CFA-4BAB-9F38-36610D5927C0}" type="slidenum">
              <a:rPr lang="en-US" smtClean="0"/>
              <a:t>‹#›</a:t>
            </a:fld>
            <a:endParaRPr lang="en-US"/>
          </a:p>
        </p:txBody>
      </p:sp>
    </p:spTree>
    <p:extLst>
      <p:ext uri="{BB962C8B-B14F-4D97-AF65-F5344CB8AC3E}">
        <p14:creationId xmlns:p14="http://schemas.microsoft.com/office/powerpoint/2010/main" val="28233176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Bacterial Genome Assembly | Victor </a:t>
            </a:r>
            <a:r>
              <a:rPr lang="en-US" dirty="0" err="1"/>
              <a:t>Jongeneel</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3551F-53C9-9640-B128-B307C3F47E48}" type="datetimeFigureOut">
              <a:rPr lang="en-US" smtClean="0"/>
              <a:t>6/10/20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E07A3-1CB8-0D4A-ABE6-A5436B811DBF}" type="slidenum">
              <a:rPr lang="en-US" smtClean="0"/>
              <a:t>‹#›</a:t>
            </a:fld>
            <a:endParaRPr lang="en-US" dirty="0"/>
          </a:p>
        </p:txBody>
      </p:sp>
    </p:spTree>
    <p:extLst>
      <p:ext uri="{BB962C8B-B14F-4D97-AF65-F5344CB8AC3E}">
        <p14:creationId xmlns:p14="http://schemas.microsoft.com/office/powerpoint/2010/main" val="1130305609"/>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E07A3-1CB8-0D4A-ABE6-A5436B811DBF}"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a:t>Bacterial Genome Assembly | Victor </a:t>
            </a:r>
            <a:r>
              <a:rPr lang="en-US" dirty="0" err="1"/>
              <a:t>Jongeneel</a:t>
            </a:r>
            <a:endParaRPr lang="en-US" dirty="0"/>
          </a:p>
        </p:txBody>
      </p:sp>
    </p:spTree>
    <p:extLst>
      <p:ext uri="{BB962C8B-B14F-4D97-AF65-F5344CB8AC3E}">
        <p14:creationId xmlns:p14="http://schemas.microsoft.com/office/powerpoint/2010/main" val="1431718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19</a:t>
            </a:fld>
            <a:endParaRPr lang="en-US" dirty="0"/>
          </a:p>
        </p:txBody>
      </p:sp>
    </p:spTree>
    <p:extLst>
      <p:ext uri="{BB962C8B-B14F-4D97-AF65-F5344CB8AC3E}">
        <p14:creationId xmlns:p14="http://schemas.microsoft.com/office/powerpoint/2010/main" val="275879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32</a:t>
            </a:fld>
            <a:endParaRPr lang="en-US" dirty="0"/>
          </a:p>
        </p:txBody>
      </p:sp>
    </p:spTree>
    <p:extLst>
      <p:ext uri="{BB962C8B-B14F-4D97-AF65-F5344CB8AC3E}">
        <p14:creationId xmlns:p14="http://schemas.microsoft.com/office/powerpoint/2010/main" val="397762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40</a:t>
            </a:fld>
            <a:endParaRPr lang="en-US" dirty="0"/>
          </a:p>
        </p:txBody>
      </p:sp>
    </p:spTree>
    <p:extLst>
      <p:ext uri="{BB962C8B-B14F-4D97-AF65-F5344CB8AC3E}">
        <p14:creationId xmlns:p14="http://schemas.microsoft.com/office/powerpoint/2010/main" val="289285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E07A3-1CB8-0D4A-ABE6-A5436B811DBF}" type="slidenum">
              <a:rPr lang="en-US" smtClean="0"/>
              <a:t>2</a:t>
            </a:fld>
            <a:endParaRPr lang="en-US" dirty="0"/>
          </a:p>
        </p:txBody>
      </p:sp>
      <p:sp>
        <p:nvSpPr>
          <p:cNvPr id="5" name="Header Placeholder 4"/>
          <p:cNvSpPr>
            <a:spLocks noGrp="1"/>
          </p:cNvSpPr>
          <p:nvPr>
            <p:ph type="hdr" sz="quarter" idx="11"/>
          </p:nvPr>
        </p:nvSpPr>
        <p:spPr/>
        <p:txBody>
          <a:bodyPr/>
          <a:lstStyle/>
          <a:p>
            <a:r>
              <a:rPr lang="en-US" dirty="0"/>
              <a:t>Bacterial Genome Assembly | Victor </a:t>
            </a:r>
            <a:r>
              <a:rPr lang="en-US" dirty="0" err="1"/>
              <a:t>Jongeneel</a:t>
            </a:r>
            <a:endParaRPr lang="en-US" dirty="0"/>
          </a:p>
        </p:txBody>
      </p:sp>
    </p:spTree>
    <p:extLst>
      <p:ext uri="{BB962C8B-B14F-4D97-AF65-F5344CB8AC3E}">
        <p14:creationId xmlns:p14="http://schemas.microsoft.com/office/powerpoint/2010/main" val="135524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4</a:t>
            </a:fld>
            <a:endParaRPr lang="en-US" dirty="0"/>
          </a:p>
        </p:txBody>
      </p:sp>
    </p:spTree>
    <p:extLst>
      <p:ext uri="{BB962C8B-B14F-4D97-AF65-F5344CB8AC3E}">
        <p14:creationId xmlns:p14="http://schemas.microsoft.com/office/powerpoint/2010/main" val="296579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5</a:t>
            </a:fld>
            <a:endParaRPr lang="en-US" dirty="0"/>
          </a:p>
        </p:txBody>
      </p:sp>
    </p:spTree>
    <p:extLst>
      <p:ext uri="{BB962C8B-B14F-4D97-AF65-F5344CB8AC3E}">
        <p14:creationId xmlns:p14="http://schemas.microsoft.com/office/powerpoint/2010/main" val="211138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This directory contains the data and results from the finished version of the lab (i.e. the version of the lab after the tutorial).  Consult it if you unsure about your runs. You don’t have write permissions to the lab directory. </a:t>
            </a:r>
          </a:p>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6</a:t>
            </a:fld>
            <a:endParaRPr lang="en-US" dirty="0"/>
          </a:p>
        </p:txBody>
      </p:sp>
    </p:spTree>
    <p:extLst>
      <p:ext uri="{BB962C8B-B14F-4D97-AF65-F5344CB8AC3E}">
        <p14:creationId xmlns:p14="http://schemas.microsoft.com/office/powerpoint/2010/main" val="37319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11</a:t>
            </a:fld>
            <a:endParaRPr lang="en-US" dirty="0"/>
          </a:p>
        </p:txBody>
      </p:sp>
    </p:spTree>
    <p:extLst>
      <p:ext uri="{BB962C8B-B14F-4D97-AF65-F5344CB8AC3E}">
        <p14:creationId xmlns:p14="http://schemas.microsoft.com/office/powerpoint/2010/main" val="304294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12</a:t>
            </a:fld>
            <a:endParaRPr lang="en-US" dirty="0"/>
          </a:p>
        </p:txBody>
      </p:sp>
    </p:spTree>
    <p:extLst>
      <p:ext uri="{BB962C8B-B14F-4D97-AF65-F5344CB8AC3E}">
        <p14:creationId xmlns:p14="http://schemas.microsoft.com/office/powerpoint/2010/main" val="10405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11"/>
          </p:nvPr>
        </p:nvSpPr>
        <p:spPr/>
        <p:txBody>
          <a:bodyPr/>
          <a:lstStyle/>
          <a:p>
            <a:fld id="{498E07A3-1CB8-0D4A-ABE6-A5436B811DBF}" type="slidenum">
              <a:rPr lang="en-US" smtClean="0"/>
              <a:t>14</a:t>
            </a:fld>
            <a:endParaRPr lang="en-US" dirty="0"/>
          </a:p>
        </p:txBody>
      </p:sp>
    </p:spTree>
    <p:extLst>
      <p:ext uri="{BB962C8B-B14F-4D97-AF65-F5344CB8AC3E}">
        <p14:creationId xmlns:p14="http://schemas.microsoft.com/office/powerpoint/2010/main" val="335852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endParaRPr lang="en-US" dirty="0"/>
          </a:p>
        </p:txBody>
      </p:sp>
      <p:sp>
        <p:nvSpPr>
          <p:cNvPr id="5" name="Slide Number Placeholder 4"/>
          <p:cNvSpPr>
            <a:spLocks noGrp="1"/>
          </p:cNvSpPr>
          <p:nvPr>
            <p:ph type="sldNum" sz="quarter" idx="5"/>
          </p:nvPr>
        </p:nvSpPr>
        <p:spPr/>
        <p:txBody>
          <a:bodyPr/>
          <a:lstStyle/>
          <a:p>
            <a:fld id="{498E07A3-1CB8-0D4A-ABE6-A5436B811DBF}" type="slidenum">
              <a:rPr lang="en-US" smtClean="0"/>
              <a:t>15</a:t>
            </a:fld>
            <a:endParaRPr lang="en-US" dirty="0"/>
          </a:p>
        </p:txBody>
      </p:sp>
    </p:spTree>
    <p:extLst>
      <p:ext uri="{BB962C8B-B14F-4D97-AF65-F5344CB8AC3E}">
        <p14:creationId xmlns:p14="http://schemas.microsoft.com/office/powerpoint/2010/main" val="48683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1628919-EE63-2942-BB40-951B92B5CB05}"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77216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B70F9-BBB2-634B-BF81-11E1A73349FE}"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80806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BDEC07-9015-6348-9754-F11446C95224}"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413782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529C6DD-22A0-7541-9031-70FF628C8E00}"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67940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E5E6D-B3BE-F047-B92A-3D94F7BB3078}"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72018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80164-CD0F-4C44-962A-13F5D92F1236}"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976640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91F79D-B7D2-1F4C-BC31-490EF0C09F72}" type="datetime1">
              <a:rPr lang="en-US" smtClean="0"/>
              <a:t>6/10/20</a:t>
            </a:fld>
            <a:endParaRPr lang="en-US" dirty="0"/>
          </a:p>
        </p:txBody>
      </p:sp>
      <p:sp>
        <p:nvSpPr>
          <p:cNvPr id="6" name="Footer Placeholder 5"/>
          <p:cNvSpPr>
            <a:spLocks noGrp="1"/>
          </p:cNvSpPr>
          <p:nvPr>
            <p:ph type="ftr" sz="quarter" idx="11"/>
          </p:nvPr>
        </p:nvSpPr>
        <p:spPr/>
        <p:txBody>
          <a:bodyPr/>
          <a:lstStyle/>
          <a:p>
            <a:r>
              <a:rPr lang="pt-BR"/>
              <a:t>Regulatory Genomics  | Saurabh Sinha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49295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335613-EA3A-B844-827F-8F29FD76FBCD}" type="datetime1">
              <a:rPr lang="en-US" smtClean="0"/>
              <a:t>6/10/20</a:t>
            </a:fld>
            <a:endParaRPr lang="en-US" dirty="0"/>
          </a:p>
        </p:txBody>
      </p:sp>
      <p:sp>
        <p:nvSpPr>
          <p:cNvPr id="8" name="Footer Placeholder 7"/>
          <p:cNvSpPr>
            <a:spLocks noGrp="1"/>
          </p:cNvSpPr>
          <p:nvPr>
            <p:ph type="ftr" sz="quarter" idx="11"/>
          </p:nvPr>
        </p:nvSpPr>
        <p:spPr/>
        <p:txBody>
          <a:bodyPr/>
          <a:lstStyle/>
          <a:p>
            <a:r>
              <a:rPr lang="pt-BR"/>
              <a:t>Regulatory Genomics  | Saurabh Sinha | 2019</a:t>
            </a:r>
            <a:endParaRPr lang="en-US" dirty="0"/>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12770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653846-3C5C-3849-A426-9730FAE75FA0}" type="datetime1">
              <a:rPr lang="en-US" smtClean="0"/>
              <a:t>6/10/20</a:t>
            </a:fld>
            <a:endParaRPr lang="en-US" dirty="0"/>
          </a:p>
        </p:txBody>
      </p:sp>
      <p:sp>
        <p:nvSpPr>
          <p:cNvPr id="4" name="Footer Placeholder 3"/>
          <p:cNvSpPr>
            <a:spLocks noGrp="1"/>
          </p:cNvSpPr>
          <p:nvPr>
            <p:ph type="ftr" sz="quarter" idx="11"/>
          </p:nvPr>
        </p:nvSpPr>
        <p:spPr/>
        <p:txBody>
          <a:bodyPr/>
          <a:lstStyle/>
          <a:p>
            <a:r>
              <a:rPr lang="pt-BR"/>
              <a:t>Regulatory Genomics  | Saurabh Sinha | 2019</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350400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60082-2F3A-9C43-B49B-3BBEC438FFCD}" type="datetime1">
              <a:rPr lang="en-US" smtClean="0"/>
              <a:t>6/10/20</a:t>
            </a:fld>
            <a:endParaRPr lang="en-US" dirty="0"/>
          </a:p>
        </p:txBody>
      </p:sp>
      <p:sp>
        <p:nvSpPr>
          <p:cNvPr id="3" name="Footer Placeholder 2"/>
          <p:cNvSpPr>
            <a:spLocks noGrp="1"/>
          </p:cNvSpPr>
          <p:nvPr>
            <p:ph type="ftr" sz="quarter" idx="11"/>
          </p:nvPr>
        </p:nvSpPr>
        <p:spPr/>
        <p:txBody>
          <a:bodyPr/>
          <a:lstStyle/>
          <a:p>
            <a:r>
              <a:rPr lang="pt-BR"/>
              <a:t>Regulatory Genomics  | Saurabh Sinha | 2019</a:t>
            </a:r>
            <a:endParaRPr lang="en-US" dirty="0"/>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99974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CDDC7E-3E35-AF49-89FE-269ECC12B6EE}" type="datetime1">
              <a:rPr lang="en-US" smtClean="0"/>
              <a:t>6/10/20</a:t>
            </a:fld>
            <a:endParaRPr lang="en-US" dirty="0"/>
          </a:p>
        </p:txBody>
      </p:sp>
      <p:sp>
        <p:nvSpPr>
          <p:cNvPr id="6" name="Footer Placeholder 5"/>
          <p:cNvSpPr>
            <a:spLocks noGrp="1"/>
          </p:cNvSpPr>
          <p:nvPr>
            <p:ph type="ftr" sz="quarter" idx="11"/>
          </p:nvPr>
        </p:nvSpPr>
        <p:spPr/>
        <p:txBody>
          <a:bodyPr/>
          <a:lstStyle/>
          <a:p>
            <a:r>
              <a:rPr lang="pt-BR"/>
              <a:t>Regulatory Genomics  | Saurabh Sinha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5644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4C62E-8915-4E40-83AC-F72504C89ADE}"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966212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BDAB50C-FA44-5A4D-8BF5-7BCB418AAE0D}" type="datetime1">
              <a:rPr lang="en-US" smtClean="0"/>
              <a:t>6/10/20</a:t>
            </a:fld>
            <a:endParaRPr lang="en-US" dirty="0"/>
          </a:p>
        </p:txBody>
      </p:sp>
      <p:sp>
        <p:nvSpPr>
          <p:cNvPr id="6" name="Footer Placeholder 5"/>
          <p:cNvSpPr>
            <a:spLocks noGrp="1"/>
          </p:cNvSpPr>
          <p:nvPr>
            <p:ph type="ftr" sz="quarter" idx="11"/>
          </p:nvPr>
        </p:nvSpPr>
        <p:spPr/>
        <p:txBody>
          <a:bodyPr/>
          <a:lstStyle/>
          <a:p>
            <a:r>
              <a:rPr lang="pt-BR"/>
              <a:t>Regulatory Genomics  | Saurabh Sinha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48670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2B20C-E79D-D549-BB31-35A6B67A4FEF}"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224773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5555B-7578-4B48-AF42-7E67B8210495}"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99680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F7701B-65D9-0C40-BEC1-26BF129BBF68}" type="datetime1">
              <a:rPr lang="en-US" smtClean="0"/>
              <a:t>6/10/20</a:t>
            </a:fld>
            <a:endParaRPr lang="en-US" dirty="0"/>
          </a:p>
        </p:txBody>
      </p:sp>
      <p:sp>
        <p:nvSpPr>
          <p:cNvPr id="5" name="Footer Placeholder 4"/>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83849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DCC76E-0EB5-F24B-B7F7-D9BE3B47683C}" type="datetime1">
              <a:rPr lang="en-US" smtClean="0"/>
              <a:t>6/10/20</a:t>
            </a:fld>
            <a:endParaRPr lang="en-US" dirty="0"/>
          </a:p>
        </p:txBody>
      </p:sp>
      <p:sp>
        <p:nvSpPr>
          <p:cNvPr id="6" name="Footer Placeholder 5"/>
          <p:cNvSpPr>
            <a:spLocks noGrp="1"/>
          </p:cNvSpPr>
          <p:nvPr>
            <p:ph type="ftr" sz="quarter" idx="11"/>
          </p:nvPr>
        </p:nvSpPr>
        <p:spPr/>
        <p:txBody>
          <a:bodyPr/>
          <a:lstStyle/>
          <a:p>
            <a:r>
              <a:rPr lang="pt-BR"/>
              <a:t>Regulatory Genomics  | Saurabh Sinha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51053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7C2847-1EE2-5D44-8846-5D54FC7CF8E7}" type="datetime1">
              <a:rPr lang="en-US" smtClean="0"/>
              <a:t>6/10/20</a:t>
            </a:fld>
            <a:endParaRPr lang="en-US" dirty="0"/>
          </a:p>
        </p:txBody>
      </p:sp>
      <p:sp>
        <p:nvSpPr>
          <p:cNvPr id="8" name="Footer Placeholder 7"/>
          <p:cNvSpPr>
            <a:spLocks noGrp="1"/>
          </p:cNvSpPr>
          <p:nvPr>
            <p:ph type="ftr" sz="quarter" idx="11"/>
          </p:nvPr>
        </p:nvSpPr>
        <p:spPr/>
        <p:txBody>
          <a:bodyPr/>
          <a:lstStyle/>
          <a:p>
            <a:r>
              <a:rPr lang="pt-BR"/>
              <a:t>Regulatory Genomics  | Saurabh Sinha | 2019</a:t>
            </a:r>
            <a:endParaRPr lang="en-US" dirty="0"/>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263132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7579FF-D34A-E046-91A8-A3A373A7A3A6}" type="datetime1">
              <a:rPr lang="en-US" smtClean="0"/>
              <a:t>6/10/20</a:t>
            </a:fld>
            <a:endParaRPr lang="en-US" dirty="0"/>
          </a:p>
        </p:txBody>
      </p:sp>
      <p:sp>
        <p:nvSpPr>
          <p:cNvPr id="4" name="Footer Placeholder 3"/>
          <p:cNvSpPr>
            <a:spLocks noGrp="1"/>
          </p:cNvSpPr>
          <p:nvPr>
            <p:ph type="ftr" sz="quarter" idx="11"/>
          </p:nvPr>
        </p:nvSpPr>
        <p:spPr/>
        <p:txBody>
          <a:bodyPr/>
          <a:lstStyle/>
          <a:p>
            <a:r>
              <a:rPr lang="pt-BR"/>
              <a:t>Regulatory Genomics  | Saurabh Sinha | 2019</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60285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1580D-66CA-A64B-A656-7552F79DE394}" type="datetime1">
              <a:rPr lang="en-US" smtClean="0"/>
              <a:t>6/10/20</a:t>
            </a:fld>
            <a:endParaRPr lang="en-US" dirty="0"/>
          </a:p>
        </p:txBody>
      </p:sp>
      <p:sp>
        <p:nvSpPr>
          <p:cNvPr id="3" name="Footer Placeholder 2"/>
          <p:cNvSpPr>
            <a:spLocks noGrp="1"/>
          </p:cNvSpPr>
          <p:nvPr>
            <p:ph type="ftr" sz="quarter" idx="11"/>
          </p:nvPr>
        </p:nvSpPr>
        <p:spPr/>
        <p:txBody>
          <a:bodyPr/>
          <a:lstStyle/>
          <a:p>
            <a:r>
              <a:rPr lang="pt-BR"/>
              <a:t>Regulatory Genomics  | Saurabh Sinha | 2019</a:t>
            </a:r>
            <a:endParaRPr lang="en-US" dirty="0"/>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00766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C12206-1ED8-5943-88DE-853A687F4841}" type="datetime1">
              <a:rPr lang="en-US" smtClean="0"/>
              <a:t>6/10/20</a:t>
            </a:fld>
            <a:endParaRPr lang="en-US" dirty="0"/>
          </a:p>
        </p:txBody>
      </p:sp>
      <p:sp>
        <p:nvSpPr>
          <p:cNvPr id="6" name="Footer Placeholder 5"/>
          <p:cNvSpPr>
            <a:spLocks noGrp="1"/>
          </p:cNvSpPr>
          <p:nvPr>
            <p:ph type="ftr" sz="quarter" idx="11"/>
          </p:nvPr>
        </p:nvSpPr>
        <p:spPr/>
        <p:txBody>
          <a:bodyPr/>
          <a:lstStyle/>
          <a:p>
            <a:r>
              <a:rPr lang="pt-BR"/>
              <a:t>Regulatory Genomics  | Saurabh Sinha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352732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CEA06D3-6424-1F44-AF46-2BF17A1A61FF}" type="datetime1">
              <a:rPr lang="en-US" smtClean="0"/>
              <a:t>6/10/20</a:t>
            </a:fld>
            <a:endParaRPr lang="en-US" dirty="0"/>
          </a:p>
        </p:txBody>
      </p:sp>
      <p:sp>
        <p:nvSpPr>
          <p:cNvPr id="6" name="Footer Placeholder 5"/>
          <p:cNvSpPr>
            <a:spLocks noGrp="1"/>
          </p:cNvSpPr>
          <p:nvPr>
            <p:ph type="ftr" sz="quarter" idx="11"/>
          </p:nvPr>
        </p:nvSpPr>
        <p:spPr/>
        <p:txBody>
          <a:bodyPr/>
          <a:lstStyle/>
          <a:p>
            <a:r>
              <a:rPr lang="pt-BR"/>
              <a:t>Regulatory Genomics  | Saurabh Sinha | 2019</a:t>
            </a:r>
            <a:endParaRPr lang="en-US" dirty="0"/>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dirty="0"/>
          </a:p>
        </p:txBody>
      </p:sp>
    </p:spTree>
    <p:extLst>
      <p:ext uri="{BB962C8B-B14F-4D97-AF65-F5344CB8AC3E}">
        <p14:creationId xmlns:p14="http://schemas.microsoft.com/office/powerpoint/2010/main" val="108896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F65EDC-8B11-7E43-B3C4-5E9A63729742}" type="datetime1">
              <a:rPr lang="en-US" smtClean="0"/>
              <a:t>6/10/20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t-BR"/>
              <a:t>Regulatory Genomics  | Saurabh Sinha | 2019</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dirty="0"/>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82927E-6759-954B-8C8A-C404C86FC51D}" type="datetime1">
              <a:rPr lang="en-US" smtClean="0"/>
              <a:t>6/10/20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t-BR"/>
              <a:t>Regulatory Genomics  | Saurabh Sinha | 2019</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dirty="0"/>
          </a:p>
        </p:txBody>
      </p:sp>
    </p:spTree>
    <p:extLst>
      <p:ext uri="{BB962C8B-B14F-4D97-AF65-F5344CB8AC3E}">
        <p14:creationId xmlns:p14="http://schemas.microsoft.com/office/powerpoint/2010/main" val="4067060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meme-suite.org/tools/mem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pgfe.umassmed.edu/ffs/TFdetails.php?FlybaseID=FBgn004575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enome.ucsc.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lybase.org/convert/id"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david-d.ncifcrf.gov/summary.js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ublish.illinois.edu/compgenomicscourse/files/2020/06/SetupVM_UIUC.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ublish.illinois.edu/compgenomicscourse/files/2020/06/VM_Setup_Mayo.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flybase.org/reports/FBgn0045759#gene_ontology_section_su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accent2"/>
                </a:solidFill>
              </a:rPr>
              <a:t>Regulatory Genomics Lab</a:t>
            </a:r>
          </a:p>
        </p:txBody>
      </p:sp>
      <p:sp>
        <p:nvSpPr>
          <p:cNvPr id="5" name="Subtitle 4"/>
          <p:cNvSpPr>
            <a:spLocks noGrp="1"/>
          </p:cNvSpPr>
          <p:nvPr>
            <p:ph type="subTitle" idx="1"/>
          </p:nvPr>
        </p:nvSpPr>
        <p:spPr/>
        <p:txBody>
          <a:bodyPr/>
          <a:lstStyle/>
          <a:p>
            <a:endParaRPr lang="en-US" dirty="0"/>
          </a:p>
          <a:p>
            <a:r>
              <a:rPr lang="en-US" dirty="0"/>
              <a:t>Saurabh Sinha</a:t>
            </a:r>
          </a:p>
        </p:txBody>
      </p:sp>
      <p:sp>
        <p:nvSpPr>
          <p:cNvPr id="7" name="Footer Placeholder 6"/>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8" name="Slide Number Placeholder 7"/>
          <p:cNvSpPr>
            <a:spLocks noGrp="1"/>
          </p:cNvSpPr>
          <p:nvPr>
            <p:ph type="sldNum" sz="quarter" idx="12"/>
          </p:nvPr>
        </p:nvSpPr>
        <p:spPr/>
        <p:txBody>
          <a:bodyPr/>
          <a:lstStyle/>
          <a:p>
            <a:fld id="{C3558104-51C6-C44C-9211-BF7C16F4A77B}" type="slidenum">
              <a:rPr lang="en-US" smtClean="0"/>
              <a:t>1</a:t>
            </a:fld>
            <a:endParaRPr lang="en-US" dirty="0"/>
          </a:p>
        </p:txBody>
      </p:sp>
      <p:sp>
        <p:nvSpPr>
          <p:cNvPr id="2" name="TextBox 1"/>
          <p:cNvSpPr txBox="1"/>
          <p:nvPr/>
        </p:nvSpPr>
        <p:spPr>
          <a:xfrm>
            <a:off x="3250623" y="4955266"/>
            <a:ext cx="3345904" cy="646331"/>
          </a:xfrm>
          <a:prstGeom prst="rect">
            <a:avLst/>
          </a:prstGeom>
          <a:noFill/>
        </p:spPr>
        <p:txBody>
          <a:bodyPr wrap="square" rtlCol="0">
            <a:spAutoFit/>
          </a:bodyPr>
          <a:lstStyle/>
          <a:p>
            <a:r>
              <a:rPr lang="en-US" dirty="0"/>
              <a:t>PowerPoint by Saba </a:t>
            </a:r>
            <a:r>
              <a:rPr lang="en-US" dirty="0" err="1"/>
              <a:t>Ghaffari</a:t>
            </a:r>
            <a:endParaRPr lang="en-US" dirty="0"/>
          </a:p>
          <a:p>
            <a:r>
              <a:rPr lang="en-US" dirty="0"/>
              <a:t>Edited by Shayan Tabe Bordbar</a:t>
            </a:r>
          </a:p>
        </p:txBody>
      </p:sp>
    </p:spTree>
    <p:extLst>
      <p:ext uri="{BB962C8B-B14F-4D97-AF65-F5344CB8AC3E}">
        <p14:creationId xmlns:p14="http://schemas.microsoft.com/office/powerpoint/2010/main" val="223993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02"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r>
              <a:rPr lang="en-US" sz="1350" dirty="0" err="1"/>
              <a:t>seq</a:t>
            </a:r>
            <a:r>
              <a:rPr lang="en-US" sz="1350" dirty="0"/>
              <a:t> peaks (Binding sites of a TF)</a:t>
            </a:r>
          </a:p>
        </p:txBody>
      </p:sp>
      <p:sp>
        <p:nvSpPr>
          <p:cNvPr id="3" name="Rectangle 2"/>
          <p:cNvSpPr/>
          <p:nvPr/>
        </p:nvSpPr>
        <p:spPr>
          <a:xfrm>
            <a:off x="2504287"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Selected </a:t>
            </a:r>
            <a:r>
              <a:rPr lang="en-US" sz="1350" dirty="0" err="1"/>
              <a:t>ChIP</a:t>
            </a:r>
            <a:r>
              <a:rPr lang="en-US" sz="1350" dirty="0"/>
              <a:t> peaks (100 strong binding sites of the TF)</a:t>
            </a:r>
          </a:p>
        </p:txBody>
      </p:sp>
      <p:sp>
        <p:nvSpPr>
          <p:cNvPr id="4" name="Rectangle 3"/>
          <p:cNvSpPr/>
          <p:nvPr/>
        </p:nvSpPr>
        <p:spPr>
          <a:xfrm>
            <a:off x="4724973"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DNA sequences of selected </a:t>
            </a:r>
            <a:r>
              <a:rPr lang="en-US" sz="1350" dirty="0" err="1"/>
              <a:t>ChIP</a:t>
            </a:r>
            <a:r>
              <a:rPr lang="en-US" sz="1350" dirty="0"/>
              <a:t> peaks</a:t>
            </a:r>
          </a:p>
        </p:txBody>
      </p:sp>
      <p:sp>
        <p:nvSpPr>
          <p:cNvPr id="5" name="Rectangle 4"/>
          <p:cNvSpPr/>
          <p:nvPr/>
        </p:nvSpPr>
        <p:spPr>
          <a:xfrm>
            <a:off x="6945658"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TF Motif inferred from selected </a:t>
            </a:r>
            <a:r>
              <a:rPr lang="en-US" sz="1350" dirty="0" err="1"/>
              <a:t>ChIP</a:t>
            </a:r>
            <a:r>
              <a:rPr lang="en-US" sz="1350" dirty="0"/>
              <a:t> peaks</a:t>
            </a:r>
          </a:p>
        </p:txBody>
      </p:sp>
      <p:cxnSp>
        <p:nvCxnSpPr>
          <p:cNvPr id="7" name="Straight Arrow Connector 6"/>
          <p:cNvCxnSpPr>
            <a:stCxn id="2" idx="3"/>
            <a:endCxn id="3" idx="1"/>
          </p:cNvCxnSpPr>
          <p:nvPr/>
        </p:nvCxnSpPr>
        <p:spPr>
          <a:xfrm>
            <a:off x="1961363"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a:endCxn id="4" idx="1"/>
          </p:cNvCxnSpPr>
          <p:nvPr/>
        </p:nvCxnSpPr>
        <p:spPr>
          <a:xfrm>
            <a:off x="4182049"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5" idx="1"/>
          </p:cNvCxnSpPr>
          <p:nvPr/>
        </p:nvCxnSpPr>
        <p:spPr>
          <a:xfrm>
            <a:off x="6402734"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3602"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a:t>
            </a:r>
          </a:p>
        </p:txBody>
      </p:sp>
      <p:sp>
        <p:nvSpPr>
          <p:cNvPr id="13" name="TextBox 12"/>
          <p:cNvSpPr txBox="1"/>
          <p:nvPr/>
        </p:nvSpPr>
        <p:spPr>
          <a:xfrm>
            <a:off x="6390487" y="2081729"/>
            <a:ext cx="646331" cy="300082"/>
          </a:xfrm>
          <a:prstGeom prst="rect">
            <a:avLst/>
          </a:prstGeom>
          <a:noFill/>
        </p:spPr>
        <p:txBody>
          <a:bodyPr wrap="none" rtlCol="0">
            <a:spAutoFit/>
          </a:bodyPr>
          <a:lstStyle/>
          <a:p>
            <a:r>
              <a:rPr lang="en-US" sz="1350"/>
              <a:t>MEME</a:t>
            </a:r>
          </a:p>
        </p:txBody>
      </p:sp>
      <p:sp>
        <p:nvSpPr>
          <p:cNvPr id="14" name="Rectangle 13"/>
          <p:cNvSpPr/>
          <p:nvPr/>
        </p:nvSpPr>
        <p:spPr>
          <a:xfrm>
            <a:off x="2504287"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 (converted IDs)</a:t>
            </a:r>
          </a:p>
        </p:txBody>
      </p:sp>
      <p:sp>
        <p:nvSpPr>
          <p:cNvPr id="15" name="Rectangle 14"/>
          <p:cNvSpPr/>
          <p:nvPr/>
        </p:nvSpPr>
        <p:spPr>
          <a:xfrm>
            <a:off x="4724973"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 Ontology terms enriched in genes near </a:t>
            </a:r>
            <a:r>
              <a:rPr lang="en-US" sz="1350" dirty="0" err="1"/>
              <a:t>ChIP</a:t>
            </a:r>
            <a:r>
              <a:rPr lang="en-US" sz="1350" dirty="0"/>
              <a:t> peaks</a:t>
            </a:r>
          </a:p>
        </p:txBody>
      </p:sp>
      <p:cxnSp>
        <p:nvCxnSpPr>
          <p:cNvPr id="17" name="Straight Arrow Connector 16"/>
          <p:cNvCxnSpPr>
            <a:stCxn id="2" idx="2"/>
            <a:endCxn id="12" idx="0"/>
          </p:cNvCxnSpPr>
          <p:nvPr/>
        </p:nvCxnSpPr>
        <p:spPr>
          <a:xfrm>
            <a:off x="1122482" y="2940434"/>
            <a:ext cx="0" cy="58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a:endCxn id="14" idx="1"/>
          </p:cNvCxnSpPr>
          <p:nvPr/>
        </p:nvCxnSpPr>
        <p:spPr>
          <a:xfrm>
            <a:off x="1961363"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15" idx="1"/>
          </p:cNvCxnSpPr>
          <p:nvPr/>
        </p:nvCxnSpPr>
        <p:spPr>
          <a:xfrm>
            <a:off x="4182049"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61363" y="3790669"/>
            <a:ext cx="623504" cy="300082"/>
          </a:xfrm>
          <a:prstGeom prst="rect">
            <a:avLst/>
          </a:prstGeom>
          <a:noFill/>
        </p:spPr>
        <p:txBody>
          <a:bodyPr wrap="none" rtlCol="0">
            <a:spAutoFit/>
          </a:bodyPr>
          <a:lstStyle/>
          <a:p>
            <a:r>
              <a:rPr lang="en-US" sz="1350"/>
              <a:t>DAVID</a:t>
            </a:r>
          </a:p>
        </p:txBody>
      </p:sp>
      <p:sp>
        <p:nvSpPr>
          <p:cNvPr id="24" name="Oval 23"/>
          <p:cNvSpPr/>
          <p:nvPr/>
        </p:nvSpPr>
        <p:spPr>
          <a:xfrm>
            <a:off x="2098113" y="1445876"/>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25" name="Oval 24"/>
          <p:cNvSpPr/>
          <p:nvPr/>
        </p:nvSpPr>
        <p:spPr>
          <a:xfrm>
            <a:off x="4318799"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26" name="Oval 25"/>
          <p:cNvSpPr/>
          <p:nvPr/>
        </p:nvSpPr>
        <p:spPr>
          <a:xfrm>
            <a:off x="6539484"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27" name="Oval 26"/>
          <p:cNvSpPr/>
          <p:nvPr/>
        </p:nvSpPr>
        <p:spPr>
          <a:xfrm>
            <a:off x="283602" y="310655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a:t>
            </a:r>
          </a:p>
        </p:txBody>
      </p:sp>
      <p:sp>
        <p:nvSpPr>
          <p:cNvPr id="28" name="Oval 27"/>
          <p:cNvSpPr/>
          <p:nvPr/>
        </p:nvSpPr>
        <p:spPr>
          <a:xfrm>
            <a:off x="2100047" y="4692962"/>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6</a:t>
            </a:r>
          </a:p>
        </p:txBody>
      </p:sp>
      <p:sp>
        <p:nvSpPr>
          <p:cNvPr id="29" name="Oval 28"/>
          <p:cNvSpPr/>
          <p:nvPr/>
        </p:nvSpPr>
        <p:spPr>
          <a:xfrm>
            <a:off x="4318798" y="4671531"/>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a:t>
            </a:r>
          </a:p>
        </p:txBody>
      </p:sp>
      <p:sp>
        <p:nvSpPr>
          <p:cNvPr id="6" name="Down Arrow 5">
            <a:extLst>
              <a:ext uri="{FF2B5EF4-FFF2-40B4-BE49-F238E27FC236}">
                <a16:creationId xmlns:a16="http://schemas.microsoft.com/office/drawing/2014/main" id="{F84ACB36-EC87-F643-AD9E-36EEF3614054}"/>
              </a:ext>
            </a:extLst>
          </p:cNvPr>
          <p:cNvSpPr/>
          <p:nvPr/>
        </p:nvSpPr>
        <p:spPr>
          <a:xfrm>
            <a:off x="2029738" y="613613"/>
            <a:ext cx="406172" cy="69742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370514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16" y="320674"/>
            <a:ext cx="8265968" cy="1325563"/>
          </a:xfrm>
        </p:spPr>
        <p:txBody>
          <a:bodyPr/>
          <a:lstStyle/>
          <a:p>
            <a:r>
              <a:rPr lang="en-US" dirty="0"/>
              <a:t>Step 1: Obtain the top 100 strongest ChIP peaks</a:t>
            </a:r>
          </a:p>
        </p:txBody>
      </p:sp>
      <p:sp>
        <p:nvSpPr>
          <p:cNvPr id="3" name="Content Placeholder 2"/>
          <p:cNvSpPr>
            <a:spLocks noGrp="1"/>
          </p:cNvSpPr>
          <p:nvPr>
            <p:ph idx="1"/>
          </p:nvPr>
        </p:nvSpPr>
        <p:spPr>
          <a:xfrm>
            <a:off x="628650" y="1552246"/>
            <a:ext cx="8515350" cy="4351338"/>
          </a:xfrm>
        </p:spPr>
        <p:txBody>
          <a:bodyPr>
            <a:normAutofit/>
          </a:bodyPr>
          <a:lstStyle/>
          <a:p>
            <a:r>
              <a:rPr lang="en-US" dirty="0"/>
              <a:t>We will use “sort” command, to sort the peaks based on their score and then take the top 100 peaks.</a:t>
            </a:r>
          </a:p>
          <a:p>
            <a:r>
              <a:rPr lang="en-US" dirty="0"/>
              <a:t>Use the following line to get get the top 100 chip peaks from the original ChIP </a:t>
            </a:r>
            <a:r>
              <a:rPr lang="en-US" dirty="0" err="1"/>
              <a:t>gff</a:t>
            </a:r>
            <a:r>
              <a:rPr lang="en-US" dirty="0"/>
              <a:t> file.</a:t>
            </a: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dirty="0" err="1">
                <a:ln>
                  <a:noFill/>
                </a:ln>
                <a:solidFill>
                  <a:prstClr val="black">
                    <a:tint val="75000"/>
                  </a:prstClr>
                </a:solidFill>
                <a:effectLst/>
                <a:uLnTx/>
                <a:uFillTx/>
                <a:latin typeface="Calibri Light"/>
                <a:ea typeface="+mn-ea"/>
                <a:cs typeface="+mn-cs"/>
              </a:rPr>
              <a:t>Regulatory</a:t>
            </a:r>
            <a:r>
              <a:rPr kumimoji="0" lang="pt-BR" sz="900" b="0" i="0" u="none" strike="noStrike" kern="1200" cap="none" spc="0" normalizeH="0" baseline="0" noProof="0" dirty="0">
                <a:ln>
                  <a:noFill/>
                </a:ln>
                <a:solidFill>
                  <a:prstClr val="black">
                    <a:tint val="75000"/>
                  </a:prstClr>
                </a:solidFill>
                <a:effectLst/>
                <a:uLnTx/>
                <a:uFillTx/>
                <a:latin typeface="Calibri Light"/>
                <a:ea typeface="+mn-ea"/>
                <a:cs typeface="+mn-cs"/>
              </a:rPr>
              <a:t> </a:t>
            </a:r>
            <a:r>
              <a:rPr kumimoji="0" lang="pt-BR" sz="900" b="0" i="0" u="none" strike="noStrike" kern="1200" cap="none" spc="0" normalizeH="0" baseline="0" noProof="0" dirty="0" err="1">
                <a:ln>
                  <a:noFill/>
                </a:ln>
                <a:solidFill>
                  <a:prstClr val="black">
                    <a:tint val="75000"/>
                  </a:prstClr>
                </a:solidFill>
                <a:effectLst/>
                <a:uLnTx/>
                <a:uFillTx/>
                <a:latin typeface="Calibri Light"/>
                <a:ea typeface="+mn-ea"/>
                <a:cs typeface="+mn-cs"/>
              </a:rPr>
              <a:t>Genomics</a:t>
            </a:r>
            <a:r>
              <a:rPr kumimoji="0" lang="pt-BR" sz="900" b="0" i="0" u="none" strike="noStrike" kern="1200" cap="none" spc="0" normalizeH="0" baseline="0" noProof="0" dirty="0">
                <a:ln>
                  <a:noFill/>
                </a:ln>
                <a:solidFill>
                  <a:prstClr val="black">
                    <a:tint val="75000"/>
                  </a:prstClr>
                </a:solidFill>
                <a:effectLst/>
                <a:uLnTx/>
                <a:uFillTx/>
                <a:latin typeface="Calibri Light"/>
                <a:ea typeface="+mn-ea"/>
                <a:cs typeface="+mn-cs"/>
              </a:rPr>
              <a:t>  | Saurabh </a:t>
            </a:r>
            <a:r>
              <a:rPr kumimoji="0" lang="pt-BR" sz="900" b="0" i="0" u="none" strike="noStrike" kern="1200" cap="none" spc="0" normalizeH="0" baseline="0" noProof="0" dirty="0" err="1">
                <a:ln>
                  <a:noFill/>
                </a:ln>
                <a:solidFill>
                  <a:prstClr val="black">
                    <a:tint val="75000"/>
                  </a:prstClr>
                </a:solidFill>
                <a:effectLst/>
                <a:uLnTx/>
                <a:uFillTx/>
                <a:latin typeface="Calibri Light"/>
                <a:ea typeface="+mn-ea"/>
                <a:cs typeface="+mn-cs"/>
              </a:rPr>
              <a:t>Sinha</a:t>
            </a:r>
            <a:r>
              <a:rPr kumimoji="0" lang="pt-BR" sz="900" b="0" i="0" u="none" strike="noStrike" kern="1200" cap="none" spc="0" normalizeH="0" baseline="0" noProof="0" dirty="0">
                <a:ln>
                  <a:noFill/>
                </a:ln>
                <a:solidFill>
                  <a:prstClr val="black">
                    <a:tint val="75000"/>
                  </a:prstClr>
                </a:solidFill>
                <a:effectLst/>
                <a:uLnTx/>
                <a:uFillTx/>
                <a:latin typeface="Calibri Light"/>
                <a:ea typeface="+mn-ea"/>
                <a:cs typeface="+mn-cs"/>
              </a:rPr>
              <a:t> | 2020</a:t>
            </a:r>
            <a:endParaRPr kumimoji="0" lang="en-US" sz="900" b="0" i="0" u="none" strike="noStrike" kern="1200" cap="none" spc="0" normalizeH="0" baseline="0" noProof="0" dirty="0">
              <a:ln>
                <a:noFill/>
              </a:ln>
              <a:solidFill>
                <a:prstClr val="black">
                  <a:tint val="75000"/>
                </a:prstClr>
              </a:solidFill>
              <a:effectLst/>
              <a:uLnTx/>
              <a:uFillTx/>
              <a:latin typeface="Calibri Ligh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558104-51C6-C44C-9211-BF7C16F4A77B}" type="slidenum">
              <a:rPr kumimoji="0" lang="en-US" sz="9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black">
                  <a:tint val="75000"/>
                </a:prstClr>
              </a:solidFill>
              <a:effectLst/>
              <a:uLnTx/>
              <a:uFillTx/>
              <a:latin typeface="Calibri Light"/>
              <a:ea typeface="+mn-ea"/>
              <a:cs typeface="+mn-cs"/>
            </a:endParaRPr>
          </a:p>
        </p:txBody>
      </p:sp>
      <p:sp>
        <p:nvSpPr>
          <p:cNvPr id="8" name="Content Placeholder 3">
            <a:extLst>
              <a:ext uri="{FF2B5EF4-FFF2-40B4-BE49-F238E27FC236}">
                <a16:creationId xmlns:a16="http://schemas.microsoft.com/office/drawing/2014/main" id="{3943D946-410B-E04C-B61E-68F3CB79A2D9}"/>
              </a:ext>
            </a:extLst>
          </p:cNvPr>
          <p:cNvSpPr txBox="1">
            <a:spLocks/>
          </p:cNvSpPr>
          <p:nvPr/>
        </p:nvSpPr>
        <p:spPr>
          <a:xfrm>
            <a:off x="682362" y="2882496"/>
            <a:ext cx="7832988" cy="1940516"/>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cd ~/06_Regulatory_Genomics/</a:t>
            </a:r>
            <a:r>
              <a:rPr lang="en-US" sz="1400" dirty="0" err="1">
                <a:latin typeface="Consolas" panose="020B0609020204030204" pitchFamily="49" charset="0"/>
              </a:rPr>
              <a:t>src</a:t>
            </a:r>
            <a:r>
              <a:rPr lang="en-US" sz="1400" dirty="0">
                <a:latin typeface="Consolas" panose="020B0609020204030204" pitchFamily="49" charset="0"/>
              </a:rPr>
              <a:t>/</a:t>
            </a:r>
          </a:p>
          <a:p>
            <a:pPr marL="0" indent="0">
              <a:lnSpc>
                <a:spcPct val="130000"/>
              </a:lnSpc>
              <a:buNone/>
            </a:pPr>
            <a:r>
              <a:rPr lang="en-US" sz="1400" dirty="0">
                <a:latin typeface="Consolas" panose="020B0609020204030204" pitchFamily="49" charset="0"/>
              </a:rPr>
              <a:t>$ head ~/06_Regulatory_Genomics/data/BIN_Fchip_s11_1000.gff</a:t>
            </a: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sbatch</a:t>
            </a:r>
            <a:r>
              <a:rPr lang="en-US" sz="1400" dirty="0">
                <a:latin typeface="Consolas" panose="020B0609020204030204" pitchFamily="49" charset="0"/>
              </a:rPr>
              <a:t>  get_top100.sh</a:t>
            </a:r>
          </a:p>
          <a:p>
            <a:pPr marL="0" indent="0">
              <a:lnSpc>
                <a:spcPct val="130000"/>
              </a:lnSpc>
              <a:buNone/>
            </a:pPr>
            <a:r>
              <a:rPr lang="en-US" sz="1400" dirty="0">
                <a:solidFill>
                  <a:schemeClr val="tx2"/>
                </a:solidFill>
                <a:latin typeface="Consolas" panose="020B0609020204030204" pitchFamily="49" charset="0"/>
              </a:rPr>
              <a:t># OUTPUT in ~/06_Regulatory_Genomics/results/Top_100_peaks.gff</a:t>
            </a:r>
          </a:p>
          <a:p>
            <a:pPr marL="0" indent="0">
              <a:lnSpc>
                <a:spcPct val="130000"/>
              </a:lnSpc>
              <a:buNone/>
            </a:pPr>
            <a:endParaRPr lang="en-US" sz="1400" dirty="0">
              <a:solidFill>
                <a:schemeClr val="tx2"/>
              </a:solidFill>
              <a:latin typeface="Consolas" panose="020B0609020204030204" pitchFamily="49" charset="0"/>
            </a:endParaRPr>
          </a:p>
          <a:p>
            <a:pPr marL="0" indent="0">
              <a:lnSpc>
                <a:spcPct val="130000"/>
              </a:lnSpc>
              <a:buFont typeface="Arial" panose="020B0604020202020204" pitchFamily="34" charset="0"/>
              <a:buNone/>
            </a:pPr>
            <a:endParaRPr lang="en-US" sz="1400" dirty="0">
              <a:solidFill>
                <a:schemeClr val="tx2"/>
              </a:solidFill>
              <a:latin typeface="Consolas" panose="020B0609020204030204" pitchFamily="49" charset="0"/>
            </a:endParaRPr>
          </a:p>
        </p:txBody>
      </p:sp>
    </p:spTree>
    <p:extLst>
      <p:ext uri="{BB962C8B-B14F-4D97-AF65-F5344CB8AC3E}">
        <p14:creationId xmlns:p14="http://schemas.microsoft.com/office/powerpoint/2010/main" val="293492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3558104-51C6-C44C-9211-BF7C16F4A77B}" type="slidenum">
              <a:rPr lang="en-US" smtClean="0"/>
              <a:t>12</a:t>
            </a:fld>
            <a:endParaRPr lang="en-US" dirty="0"/>
          </a:p>
        </p:txBody>
      </p:sp>
      <p:sp>
        <p:nvSpPr>
          <p:cNvPr id="7" name="TextBox 6">
            <a:extLst>
              <a:ext uri="{FF2B5EF4-FFF2-40B4-BE49-F238E27FC236}">
                <a16:creationId xmlns:a16="http://schemas.microsoft.com/office/drawing/2014/main" id="{76EFE936-D940-D741-8D8A-53B4AC7B8655}"/>
              </a:ext>
            </a:extLst>
          </p:cNvPr>
          <p:cNvSpPr txBox="1"/>
          <p:nvPr/>
        </p:nvSpPr>
        <p:spPr>
          <a:xfrm>
            <a:off x="488734" y="1201894"/>
            <a:ext cx="7864374" cy="872098"/>
          </a:xfrm>
          <a:prstGeom prst="rect">
            <a:avLst/>
          </a:prstGeom>
          <a:noFill/>
        </p:spPr>
        <p:txBody>
          <a:bodyPr wrap="square" rtlCol="0">
            <a:spAutoFit/>
          </a:bodyPr>
          <a:lstStyle/>
          <a:p>
            <a:pPr>
              <a:lnSpc>
                <a:spcPct val="130000"/>
              </a:lnSpc>
            </a:pPr>
            <a:r>
              <a:rPr lang="en-US" sz="1600" dirty="0"/>
              <a:t>What’s inside the </a:t>
            </a:r>
            <a:r>
              <a:rPr lang="en-US" sz="1600" dirty="0">
                <a:latin typeface="Consolas" panose="020B0609020204030204" pitchFamily="49" charset="0"/>
              </a:rPr>
              <a:t>get_top100.sh </a:t>
            </a:r>
            <a:r>
              <a:rPr lang="en-US" sz="1600" dirty="0"/>
              <a:t>script?</a:t>
            </a:r>
          </a:p>
          <a:p>
            <a:pPr>
              <a:lnSpc>
                <a:spcPct val="130000"/>
              </a:lnSpc>
            </a:pPr>
            <a:endParaRPr lang="en-US" sz="1200" dirty="0">
              <a:latin typeface="Consolas" panose="020B0609020204030204" pitchFamily="49" charset="0"/>
            </a:endParaRPr>
          </a:p>
          <a:p>
            <a:pPr>
              <a:lnSpc>
                <a:spcPct val="130000"/>
              </a:lnSpc>
            </a:pPr>
            <a:endParaRPr lang="en-US" sz="1200" dirty="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528317" y="1643613"/>
            <a:ext cx="8432803" cy="4712738"/>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rgbClr val="00B050"/>
                </a:solidFill>
                <a:latin typeface="Consolas" panose="020B0609020204030204" pitchFamily="49" charset="0"/>
              </a:rPr>
              <a:t>#!/bin/bash</a:t>
            </a:r>
          </a:p>
          <a:p>
            <a:pPr marL="0" indent="0">
              <a:lnSpc>
                <a:spcPct val="100000"/>
              </a:lnSpc>
              <a:spcBef>
                <a:spcPts val="0"/>
              </a:spcBef>
              <a:buNone/>
            </a:pPr>
            <a:r>
              <a:rPr lang="en-US" sz="1400" dirty="0">
                <a:solidFill>
                  <a:srgbClr val="00B050"/>
                </a:solidFill>
                <a:latin typeface="Consolas" panose="020B0609020204030204" pitchFamily="49" charset="0"/>
              </a:rPr>
              <a:t>#SBATCH -c 1</a:t>
            </a:r>
          </a:p>
          <a:p>
            <a:pPr marL="0" indent="0">
              <a:lnSpc>
                <a:spcPct val="100000"/>
              </a:lnSpc>
              <a:spcBef>
                <a:spcPts val="0"/>
              </a:spcBef>
              <a:buNone/>
            </a:pPr>
            <a:r>
              <a:rPr lang="en-US" sz="1400" dirty="0">
                <a:solidFill>
                  <a:srgbClr val="00B050"/>
                </a:solidFill>
                <a:latin typeface="Consolas" panose="020B0609020204030204" pitchFamily="49" charset="0"/>
              </a:rPr>
              <a:t>#SBATCH --mem 8000</a:t>
            </a:r>
          </a:p>
          <a:p>
            <a:pPr marL="0" indent="0">
              <a:lnSpc>
                <a:spcPct val="100000"/>
              </a:lnSpc>
              <a:spcBef>
                <a:spcPts val="0"/>
              </a:spcBef>
              <a:buNone/>
            </a:pPr>
            <a:r>
              <a:rPr lang="en-US" sz="1400" dirty="0">
                <a:solidFill>
                  <a:srgbClr val="00B050"/>
                </a:solidFill>
                <a:latin typeface="Consolas" panose="020B0609020204030204" pitchFamily="49" charset="0"/>
              </a:rPr>
              <a:t>#SBATCH -A </a:t>
            </a:r>
            <a:r>
              <a:rPr lang="en-US" sz="1400" dirty="0" err="1">
                <a:solidFill>
                  <a:srgbClr val="00B050"/>
                </a:solidFill>
                <a:latin typeface="Consolas" panose="020B0609020204030204" pitchFamily="49" charset="0"/>
              </a:rPr>
              <a:t>Mayo_Workshop</a:t>
            </a:r>
            <a:endParaRPr lang="en-US" sz="1400" dirty="0">
              <a:solidFill>
                <a:srgbClr val="00B050"/>
              </a:solidFill>
              <a:latin typeface="Consolas" panose="020B0609020204030204" pitchFamily="49" charset="0"/>
            </a:endParaRPr>
          </a:p>
          <a:p>
            <a:pPr marL="0" indent="0">
              <a:lnSpc>
                <a:spcPct val="100000"/>
              </a:lnSpc>
              <a:spcBef>
                <a:spcPts val="0"/>
              </a:spcBef>
              <a:buNone/>
            </a:pPr>
            <a:r>
              <a:rPr lang="en-US" sz="1400" dirty="0">
                <a:solidFill>
                  <a:srgbClr val="00B050"/>
                </a:solidFill>
                <a:latin typeface="Consolas" panose="020B0609020204030204" pitchFamily="49" charset="0"/>
              </a:rPr>
              <a:t>#SBATCH -J getTop100</a:t>
            </a:r>
          </a:p>
          <a:p>
            <a:pPr marL="0" indent="0">
              <a:lnSpc>
                <a:spcPct val="100000"/>
              </a:lnSpc>
              <a:spcBef>
                <a:spcPts val="0"/>
              </a:spcBef>
              <a:buNone/>
            </a:pPr>
            <a:r>
              <a:rPr lang="en-US" sz="1400" dirty="0">
                <a:solidFill>
                  <a:srgbClr val="00B050"/>
                </a:solidFill>
                <a:latin typeface="Consolas" panose="020B0609020204030204" pitchFamily="49" charset="0"/>
              </a:rPr>
              <a:t>#SBATCH -o getTop100.%j.out</a:t>
            </a:r>
          </a:p>
          <a:p>
            <a:pPr marL="0" indent="0">
              <a:lnSpc>
                <a:spcPct val="100000"/>
              </a:lnSpc>
              <a:spcBef>
                <a:spcPts val="0"/>
              </a:spcBef>
              <a:buNone/>
            </a:pPr>
            <a:r>
              <a:rPr lang="en-US" sz="1400" dirty="0">
                <a:solidFill>
                  <a:srgbClr val="00B050"/>
                </a:solidFill>
                <a:latin typeface="Consolas" panose="020B0609020204030204" pitchFamily="49" charset="0"/>
              </a:rPr>
              <a:t>#SBATCH -e getTop100.%j.err</a:t>
            </a:r>
          </a:p>
          <a:p>
            <a:pPr marL="0" indent="0">
              <a:lnSpc>
                <a:spcPct val="100000"/>
              </a:lnSpc>
              <a:spcBef>
                <a:spcPts val="0"/>
              </a:spcBef>
              <a:buNone/>
            </a:pPr>
            <a:r>
              <a:rPr lang="en-US" sz="1400" dirty="0">
                <a:solidFill>
                  <a:srgbClr val="00B050"/>
                </a:solidFill>
                <a:latin typeface="Consolas" panose="020B0609020204030204" pitchFamily="49" charset="0"/>
              </a:rPr>
              <a:t>#SBATCH -p classroom</a:t>
            </a:r>
          </a:p>
          <a:p>
            <a:pPr marL="0" indent="0">
              <a:lnSpc>
                <a:spcPct val="100000"/>
              </a:lnSpc>
              <a:spcBef>
                <a:spcPts val="0"/>
              </a:spcBef>
              <a:buNone/>
            </a:pPr>
            <a:endParaRPr lang="en-US" sz="1400" dirty="0">
              <a:solidFill>
                <a:srgbClr val="00B050"/>
              </a:solidFill>
              <a:latin typeface="Consolas" panose="020B0609020204030204" pitchFamily="49" charset="0"/>
            </a:endParaRPr>
          </a:p>
          <a:p>
            <a:pPr marL="0" indent="0">
              <a:lnSpc>
                <a:spcPct val="100000"/>
              </a:lnSpc>
              <a:spcBef>
                <a:spcPts val="0"/>
              </a:spcBef>
              <a:buNone/>
            </a:pPr>
            <a:endParaRPr lang="en-US" sz="1400" dirty="0">
              <a:solidFill>
                <a:srgbClr val="00B0F0"/>
              </a:solidFill>
              <a:latin typeface="Consolas" panose="020B0609020204030204" pitchFamily="49" charset="0"/>
            </a:endParaRPr>
          </a:p>
          <a:p>
            <a:pPr marL="0" indent="0">
              <a:lnSpc>
                <a:spcPct val="100000"/>
              </a:lnSpc>
              <a:spcBef>
                <a:spcPts val="0"/>
              </a:spcBef>
              <a:buNone/>
            </a:pPr>
            <a:r>
              <a:rPr lang="en-US" sz="1400" dirty="0">
                <a:latin typeface="Consolas" panose="020B0609020204030204" pitchFamily="49" charset="0"/>
              </a:rPr>
              <a:t># this is our input (</a:t>
            </a:r>
            <a:r>
              <a:rPr lang="en-US" sz="1400" dirty="0" err="1">
                <a:latin typeface="Consolas" panose="020B0609020204030204" pitchFamily="49" charset="0"/>
              </a:rPr>
              <a:t>gff</a:t>
            </a:r>
            <a:r>
              <a:rPr lang="en-US" sz="1400" dirty="0">
                <a:latin typeface="Consolas" panose="020B0609020204030204" pitchFamily="49" charset="0"/>
              </a:rPr>
              <a:t>)</a:t>
            </a:r>
          </a:p>
          <a:p>
            <a:pPr marL="0" indent="0">
              <a:lnSpc>
                <a:spcPct val="100000"/>
              </a:lnSpc>
              <a:spcBef>
                <a:spcPts val="0"/>
              </a:spcBef>
              <a:buNone/>
            </a:pPr>
            <a:r>
              <a:rPr lang="en-US" sz="1400" dirty="0">
                <a:latin typeface="Consolas" panose="020B0609020204030204" pitchFamily="49" charset="0"/>
              </a:rPr>
              <a:t>export TOBESORTED=../data/BIN_Fchip_s11_1000.gff</a:t>
            </a: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r>
              <a:rPr lang="en-US" sz="1400" dirty="0">
                <a:solidFill>
                  <a:srgbClr val="FF0000"/>
                </a:solidFill>
                <a:latin typeface="Consolas" panose="020B0609020204030204" pitchFamily="49" charset="0"/>
              </a:rPr>
              <a:t>sort -k 6,6nr  $TOBESORTED | head -100 &gt; ../results/Top_100_peaks.gff</a:t>
            </a:r>
          </a:p>
        </p:txBody>
      </p:sp>
      <p:sp>
        <p:nvSpPr>
          <p:cNvPr id="15" name="TextBox 14">
            <a:extLst>
              <a:ext uri="{FF2B5EF4-FFF2-40B4-BE49-F238E27FC236}">
                <a16:creationId xmlns:a16="http://schemas.microsoft.com/office/drawing/2014/main" id="{93FE9EFB-EA05-8744-8EFC-4165CFC5D2E7}"/>
              </a:ext>
            </a:extLst>
          </p:cNvPr>
          <p:cNvSpPr txBox="1"/>
          <p:nvPr/>
        </p:nvSpPr>
        <p:spPr>
          <a:xfrm>
            <a:off x="4683969" y="1902485"/>
            <a:ext cx="4072103" cy="738664"/>
          </a:xfrm>
          <a:prstGeom prst="rect">
            <a:avLst/>
          </a:prstGeom>
          <a:noFill/>
          <a:ln>
            <a:solidFill>
              <a:schemeClr val="tx1"/>
            </a:solidFill>
          </a:ln>
        </p:spPr>
        <p:txBody>
          <a:bodyPr wrap="square" rtlCol="0">
            <a:spAutoFit/>
          </a:bodyPr>
          <a:lstStyle/>
          <a:p>
            <a:r>
              <a:rPr lang="en-US" sz="1400" dirty="0">
                <a:solidFill>
                  <a:srgbClr val="00B050"/>
                </a:solidFill>
              </a:rPr>
              <a:t>Tells the cluster ‘job manager’ what resources you want (1 CPU, 8GB memory), run on the ‘classroom’ nodes, and name the job ‘getTop100’</a:t>
            </a:r>
          </a:p>
        </p:txBody>
      </p:sp>
      <p:sp>
        <p:nvSpPr>
          <p:cNvPr id="17" name="TextBox 16">
            <a:extLst>
              <a:ext uri="{FF2B5EF4-FFF2-40B4-BE49-F238E27FC236}">
                <a16:creationId xmlns:a16="http://schemas.microsoft.com/office/drawing/2014/main" id="{2427C2C7-775A-D54F-B90A-2E60B96E443A}"/>
              </a:ext>
            </a:extLst>
          </p:cNvPr>
          <p:cNvSpPr txBox="1"/>
          <p:nvPr/>
        </p:nvSpPr>
        <p:spPr>
          <a:xfrm>
            <a:off x="2951018" y="5157641"/>
            <a:ext cx="5805054" cy="954107"/>
          </a:xfrm>
          <a:prstGeom prst="rect">
            <a:avLst/>
          </a:prstGeom>
          <a:noFill/>
          <a:ln>
            <a:solidFill>
              <a:schemeClr val="tx1"/>
            </a:solidFill>
          </a:ln>
        </p:spPr>
        <p:txBody>
          <a:bodyPr wrap="square" rtlCol="0">
            <a:spAutoFit/>
          </a:bodyPr>
          <a:lstStyle/>
          <a:p>
            <a:r>
              <a:rPr lang="en-US" sz="1400" dirty="0">
                <a:solidFill>
                  <a:srgbClr val="FF0000"/>
                </a:solidFill>
              </a:rPr>
              <a:t>Use Linux sort command to sort the file  based on the numeric score stored in the 6th column of the </a:t>
            </a:r>
            <a:r>
              <a:rPr lang="en-US" sz="1400" dirty="0" err="1">
                <a:solidFill>
                  <a:srgbClr val="FF0000"/>
                </a:solidFill>
              </a:rPr>
              <a:t>gff</a:t>
            </a:r>
            <a:r>
              <a:rPr lang="en-US" sz="1400" dirty="0">
                <a:solidFill>
                  <a:srgbClr val="FF0000"/>
                </a:solidFill>
              </a:rPr>
              <a:t> file (ChIP score). [–k flag introduces the column to be sorted by. ‘</a:t>
            </a:r>
            <a:r>
              <a:rPr lang="en-US" sz="1400" b="1" dirty="0">
                <a:solidFill>
                  <a:srgbClr val="FF0000"/>
                </a:solidFill>
              </a:rPr>
              <a:t>nr</a:t>
            </a:r>
            <a:r>
              <a:rPr lang="en-US" sz="1400" dirty="0">
                <a:solidFill>
                  <a:srgbClr val="FF0000"/>
                </a:solidFill>
              </a:rPr>
              <a:t>’ notes that we desire a </a:t>
            </a:r>
            <a:r>
              <a:rPr lang="en-US" sz="1400" b="1" dirty="0">
                <a:solidFill>
                  <a:srgbClr val="FF0000"/>
                </a:solidFill>
              </a:rPr>
              <a:t>n</a:t>
            </a:r>
            <a:r>
              <a:rPr lang="en-US" sz="1400" dirty="0">
                <a:solidFill>
                  <a:srgbClr val="FF0000"/>
                </a:solidFill>
              </a:rPr>
              <a:t>umeric sort in </a:t>
            </a:r>
            <a:r>
              <a:rPr lang="en-US" sz="1400" b="1" dirty="0">
                <a:solidFill>
                  <a:srgbClr val="FF0000"/>
                </a:solidFill>
              </a:rPr>
              <a:t>r</a:t>
            </a:r>
            <a:r>
              <a:rPr lang="en-US" sz="1400" dirty="0">
                <a:solidFill>
                  <a:srgbClr val="FF0000"/>
                </a:solidFill>
              </a:rPr>
              <a:t>everse order.]</a:t>
            </a:r>
          </a:p>
          <a:p>
            <a:r>
              <a:rPr lang="en-US" sz="1400" dirty="0">
                <a:solidFill>
                  <a:srgbClr val="FF0000"/>
                </a:solidFill>
              </a:rPr>
              <a:t>Output is directed to (&gt;) Top_100_peaks.gff file.</a:t>
            </a:r>
          </a:p>
        </p:txBody>
      </p:sp>
      <p:sp>
        <p:nvSpPr>
          <p:cNvPr id="10" name="TextBox 9">
            <a:extLst>
              <a:ext uri="{FF2B5EF4-FFF2-40B4-BE49-F238E27FC236}">
                <a16:creationId xmlns:a16="http://schemas.microsoft.com/office/drawing/2014/main" id="{4D726B13-869E-E34C-9276-73709575B950}"/>
              </a:ext>
            </a:extLst>
          </p:cNvPr>
          <p:cNvSpPr txBox="1"/>
          <p:nvPr/>
        </p:nvSpPr>
        <p:spPr>
          <a:xfrm>
            <a:off x="5886531" y="3828244"/>
            <a:ext cx="2869541" cy="523220"/>
          </a:xfrm>
          <a:prstGeom prst="rect">
            <a:avLst/>
          </a:prstGeom>
          <a:noFill/>
          <a:ln>
            <a:solidFill>
              <a:schemeClr val="tx1"/>
            </a:solidFill>
          </a:ln>
        </p:spPr>
        <p:txBody>
          <a:bodyPr wrap="square" rtlCol="0">
            <a:spAutoFit/>
          </a:bodyPr>
          <a:lstStyle/>
          <a:p>
            <a:r>
              <a:rPr lang="en-US" sz="1400" dirty="0"/>
              <a:t>Create shortcut name for input ChIP peak file in GFF format.</a:t>
            </a:r>
          </a:p>
        </p:txBody>
      </p:sp>
      <p:sp>
        <p:nvSpPr>
          <p:cNvPr id="11" name="TextBox 10">
            <a:extLst>
              <a:ext uri="{FF2B5EF4-FFF2-40B4-BE49-F238E27FC236}">
                <a16:creationId xmlns:a16="http://schemas.microsoft.com/office/drawing/2014/main" id="{783D24C6-84D1-924A-B7DD-A8E9A585F4A8}"/>
              </a:ext>
            </a:extLst>
          </p:cNvPr>
          <p:cNvSpPr txBox="1"/>
          <p:nvPr/>
        </p:nvSpPr>
        <p:spPr>
          <a:xfrm>
            <a:off x="488734" y="358198"/>
            <a:ext cx="8166532" cy="646331"/>
          </a:xfrm>
          <a:prstGeom prst="rect">
            <a:avLst/>
          </a:prstGeom>
          <a:noFill/>
        </p:spPr>
        <p:txBody>
          <a:bodyPr wrap="square" rtlCol="0">
            <a:spAutoFit/>
          </a:bodyPr>
          <a:lstStyle/>
          <a:p>
            <a:r>
              <a:rPr lang="en-US" dirty="0">
                <a:solidFill>
                  <a:srgbClr val="FF0000"/>
                </a:solidFill>
              </a:rPr>
              <a:t>Please do not try to Run the commands in this slide. This is just to explain what the script that we just ran (get_top100.sh) is supposed to do in more detail.</a:t>
            </a:r>
          </a:p>
        </p:txBody>
      </p:sp>
    </p:spTree>
    <p:extLst>
      <p:ext uri="{BB962C8B-B14F-4D97-AF65-F5344CB8AC3E}">
        <p14:creationId xmlns:p14="http://schemas.microsoft.com/office/powerpoint/2010/main" val="297323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02"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r>
              <a:rPr lang="en-US" sz="1350" dirty="0" err="1"/>
              <a:t>seq</a:t>
            </a:r>
            <a:r>
              <a:rPr lang="en-US" sz="1350" dirty="0"/>
              <a:t> peaks (Binding sites of a TF)</a:t>
            </a:r>
          </a:p>
        </p:txBody>
      </p:sp>
      <p:sp>
        <p:nvSpPr>
          <p:cNvPr id="3" name="Rectangle 2"/>
          <p:cNvSpPr/>
          <p:nvPr/>
        </p:nvSpPr>
        <p:spPr>
          <a:xfrm>
            <a:off x="2504287"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Selected </a:t>
            </a:r>
            <a:r>
              <a:rPr lang="en-US" sz="1350" dirty="0" err="1"/>
              <a:t>ChIP</a:t>
            </a:r>
            <a:r>
              <a:rPr lang="en-US" sz="1350" dirty="0"/>
              <a:t> peaks (100 strong binding sites of the TF)</a:t>
            </a:r>
          </a:p>
        </p:txBody>
      </p:sp>
      <p:sp>
        <p:nvSpPr>
          <p:cNvPr id="4" name="Rectangle 3"/>
          <p:cNvSpPr/>
          <p:nvPr/>
        </p:nvSpPr>
        <p:spPr>
          <a:xfrm>
            <a:off x="4724973"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DNA sequences of selected </a:t>
            </a:r>
            <a:r>
              <a:rPr lang="en-US" sz="1350" dirty="0" err="1"/>
              <a:t>ChIP</a:t>
            </a:r>
            <a:r>
              <a:rPr lang="en-US" sz="1350" dirty="0"/>
              <a:t> peaks</a:t>
            </a:r>
          </a:p>
        </p:txBody>
      </p:sp>
      <p:sp>
        <p:nvSpPr>
          <p:cNvPr id="5" name="Rectangle 4"/>
          <p:cNvSpPr/>
          <p:nvPr/>
        </p:nvSpPr>
        <p:spPr>
          <a:xfrm>
            <a:off x="6945658"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TF Motif inferred from selected </a:t>
            </a:r>
            <a:r>
              <a:rPr lang="en-US" sz="1350" dirty="0" err="1"/>
              <a:t>ChIP</a:t>
            </a:r>
            <a:r>
              <a:rPr lang="en-US" sz="1350" dirty="0"/>
              <a:t> peaks</a:t>
            </a:r>
          </a:p>
        </p:txBody>
      </p:sp>
      <p:cxnSp>
        <p:nvCxnSpPr>
          <p:cNvPr id="7" name="Straight Arrow Connector 6"/>
          <p:cNvCxnSpPr>
            <a:stCxn id="2" idx="3"/>
            <a:endCxn id="3" idx="1"/>
          </p:cNvCxnSpPr>
          <p:nvPr/>
        </p:nvCxnSpPr>
        <p:spPr>
          <a:xfrm>
            <a:off x="1961363"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a:endCxn id="4" idx="1"/>
          </p:cNvCxnSpPr>
          <p:nvPr/>
        </p:nvCxnSpPr>
        <p:spPr>
          <a:xfrm>
            <a:off x="4182049"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5" idx="1"/>
          </p:cNvCxnSpPr>
          <p:nvPr/>
        </p:nvCxnSpPr>
        <p:spPr>
          <a:xfrm>
            <a:off x="6402734"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3602"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a:t>
            </a:r>
          </a:p>
        </p:txBody>
      </p:sp>
      <p:sp>
        <p:nvSpPr>
          <p:cNvPr id="13" name="TextBox 12"/>
          <p:cNvSpPr txBox="1"/>
          <p:nvPr/>
        </p:nvSpPr>
        <p:spPr>
          <a:xfrm>
            <a:off x="6390487" y="2081729"/>
            <a:ext cx="646331" cy="300082"/>
          </a:xfrm>
          <a:prstGeom prst="rect">
            <a:avLst/>
          </a:prstGeom>
          <a:noFill/>
        </p:spPr>
        <p:txBody>
          <a:bodyPr wrap="none" rtlCol="0">
            <a:spAutoFit/>
          </a:bodyPr>
          <a:lstStyle/>
          <a:p>
            <a:r>
              <a:rPr lang="en-US" sz="1350"/>
              <a:t>MEME</a:t>
            </a:r>
          </a:p>
        </p:txBody>
      </p:sp>
      <p:sp>
        <p:nvSpPr>
          <p:cNvPr id="14" name="Rectangle 13"/>
          <p:cNvSpPr/>
          <p:nvPr/>
        </p:nvSpPr>
        <p:spPr>
          <a:xfrm>
            <a:off x="2504287"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 (converted IDs)</a:t>
            </a:r>
          </a:p>
        </p:txBody>
      </p:sp>
      <p:sp>
        <p:nvSpPr>
          <p:cNvPr id="15" name="Rectangle 14"/>
          <p:cNvSpPr/>
          <p:nvPr/>
        </p:nvSpPr>
        <p:spPr>
          <a:xfrm>
            <a:off x="4724973"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 Ontology terms enriched in genes near </a:t>
            </a:r>
            <a:r>
              <a:rPr lang="en-US" sz="1350" dirty="0" err="1"/>
              <a:t>ChIP</a:t>
            </a:r>
            <a:r>
              <a:rPr lang="en-US" sz="1350" dirty="0"/>
              <a:t> peaks</a:t>
            </a:r>
          </a:p>
        </p:txBody>
      </p:sp>
      <p:cxnSp>
        <p:nvCxnSpPr>
          <p:cNvPr id="17" name="Straight Arrow Connector 16"/>
          <p:cNvCxnSpPr>
            <a:stCxn id="2" idx="2"/>
            <a:endCxn id="12" idx="0"/>
          </p:cNvCxnSpPr>
          <p:nvPr/>
        </p:nvCxnSpPr>
        <p:spPr>
          <a:xfrm>
            <a:off x="1122482" y="2940434"/>
            <a:ext cx="0" cy="58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a:endCxn id="14" idx="1"/>
          </p:cNvCxnSpPr>
          <p:nvPr/>
        </p:nvCxnSpPr>
        <p:spPr>
          <a:xfrm>
            <a:off x="1961363"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15" idx="1"/>
          </p:cNvCxnSpPr>
          <p:nvPr/>
        </p:nvCxnSpPr>
        <p:spPr>
          <a:xfrm>
            <a:off x="4182049"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61363" y="3790669"/>
            <a:ext cx="623504" cy="300082"/>
          </a:xfrm>
          <a:prstGeom prst="rect">
            <a:avLst/>
          </a:prstGeom>
          <a:noFill/>
        </p:spPr>
        <p:txBody>
          <a:bodyPr wrap="none" rtlCol="0">
            <a:spAutoFit/>
          </a:bodyPr>
          <a:lstStyle/>
          <a:p>
            <a:r>
              <a:rPr lang="en-US" sz="1350"/>
              <a:t>DAVID</a:t>
            </a:r>
          </a:p>
        </p:txBody>
      </p:sp>
      <p:sp>
        <p:nvSpPr>
          <p:cNvPr id="24" name="Oval 23"/>
          <p:cNvSpPr/>
          <p:nvPr/>
        </p:nvSpPr>
        <p:spPr>
          <a:xfrm>
            <a:off x="2098113" y="1445876"/>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25" name="Oval 24"/>
          <p:cNvSpPr/>
          <p:nvPr/>
        </p:nvSpPr>
        <p:spPr>
          <a:xfrm>
            <a:off x="4318799"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26" name="Oval 25"/>
          <p:cNvSpPr/>
          <p:nvPr/>
        </p:nvSpPr>
        <p:spPr>
          <a:xfrm>
            <a:off x="6539484"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27" name="Oval 26"/>
          <p:cNvSpPr/>
          <p:nvPr/>
        </p:nvSpPr>
        <p:spPr>
          <a:xfrm>
            <a:off x="283602" y="310655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a:t>
            </a:r>
          </a:p>
        </p:txBody>
      </p:sp>
      <p:sp>
        <p:nvSpPr>
          <p:cNvPr id="28" name="Oval 27"/>
          <p:cNvSpPr/>
          <p:nvPr/>
        </p:nvSpPr>
        <p:spPr>
          <a:xfrm>
            <a:off x="2100047" y="4692962"/>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6</a:t>
            </a:r>
          </a:p>
        </p:txBody>
      </p:sp>
      <p:sp>
        <p:nvSpPr>
          <p:cNvPr id="29" name="Oval 28"/>
          <p:cNvSpPr/>
          <p:nvPr/>
        </p:nvSpPr>
        <p:spPr>
          <a:xfrm>
            <a:off x="4318798" y="4671531"/>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a:t>
            </a:r>
          </a:p>
        </p:txBody>
      </p:sp>
      <p:sp>
        <p:nvSpPr>
          <p:cNvPr id="6" name="Down Arrow 5">
            <a:extLst>
              <a:ext uri="{FF2B5EF4-FFF2-40B4-BE49-F238E27FC236}">
                <a16:creationId xmlns:a16="http://schemas.microsoft.com/office/drawing/2014/main" id="{F84ACB36-EC87-F643-AD9E-36EEF3614054}"/>
              </a:ext>
            </a:extLst>
          </p:cNvPr>
          <p:cNvSpPr/>
          <p:nvPr/>
        </p:nvSpPr>
        <p:spPr>
          <a:xfrm>
            <a:off x="4250423" y="672046"/>
            <a:ext cx="406172" cy="69742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141581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0822" cy="1325563"/>
          </a:xfrm>
        </p:spPr>
        <p:txBody>
          <a:bodyPr/>
          <a:lstStyle/>
          <a:p>
            <a:r>
              <a:rPr lang="en-US" dirty="0"/>
              <a:t>Step 2: Extract DNA sequence of Top 100 ChIP Regions</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14</a:t>
            </a:fld>
            <a:endParaRPr lang="en-US" dirty="0"/>
          </a:p>
        </p:txBody>
      </p:sp>
      <p:sp>
        <p:nvSpPr>
          <p:cNvPr id="10" name="TextBox 9">
            <a:extLst>
              <a:ext uri="{FF2B5EF4-FFF2-40B4-BE49-F238E27FC236}">
                <a16:creationId xmlns:a16="http://schemas.microsoft.com/office/drawing/2014/main" id="{297ECBF2-6329-D346-B01A-178D7D6DCC9F}"/>
              </a:ext>
            </a:extLst>
          </p:cNvPr>
          <p:cNvSpPr txBox="1"/>
          <p:nvPr/>
        </p:nvSpPr>
        <p:spPr>
          <a:xfrm>
            <a:off x="671322" y="1543348"/>
            <a:ext cx="8058150" cy="1200329"/>
          </a:xfrm>
          <a:prstGeom prst="rect">
            <a:avLst/>
          </a:prstGeom>
          <a:noFill/>
        </p:spPr>
        <p:txBody>
          <a:bodyPr wrap="square" rtlCol="0">
            <a:spAutoFit/>
          </a:bodyPr>
          <a:lstStyle/>
          <a:p>
            <a:r>
              <a:rPr lang="en-US" dirty="0"/>
              <a:t>We will use a “</a:t>
            </a:r>
            <a:r>
              <a:rPr lang="en-US" dirty="0" err="1"/>
              <a:t>getfasta</a:t>
            </a:r>
            <a:r>
              <a:rPr lang="en-US" dirty="0"/>
              <a:t>” tool from “</a:t>
            </a:r>
            <a:r>
              <a:rPr lang="en-US" dirty="0" err="1"/>
              <a:t>bedtools</a:t>
            </a:r>
            <a:r>
              <a:rPr lang="en-US" dirty="0"/>
              <a:t>” toolkit to get the DNA sequence for the top 100 ChIP peaks.</a:t>
            </a:r>
          </a:p>
          <a:p>
            <a:r>
              <a:rPr lang="en-US" dirty="0"/>
              <a:t>Usage:</a:t>
            </a:r>
          </a:p>
          <a:p>
            <a:endParaRPr lang="en-US" dirty="0"/>
          </a:p>
        </p:txBody>
      </p:sp>
      <p:sp>
        <p:nvSpPr>
          <p:cNvPr id="20" name="Content Placeholder 3">
            <a:extLst>
              <a:ext uri="{FF2B5EF4-FFF2-40B4-BE49-F238E27FC236}">
                <a16:creationId xmlns:a16="http://schemas.microsoft.com/office/drawing/2014/main" id="{17F1681C-9205-B04B-A2A1-E14BB2D6E1E9}"/>
              </a:ext>
            </a:extLst>
          </p:cNvPr>
          <p:cNvSpPr txBox="1">
            <a:spLocks/>
          </p:cNvSpPr>
          <p:nvPr/>
        </p:nvSpPr>
        <p:spPr>
          <a:xfrm>
            <a:off x="628650" y="4797154"/>
            <a:ext cx="7969618" cy="1559197"/>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cd ~/06_Regulatory_Genomics/</a:t>
            </a:r>
            <a:r>
              <a:rPr lang="en-US" sz="1400" dirty="0" err="1">
                <a:latin typeface="Consolas" panose="020B0609020204030204" pitchFamily="49" charset="0"/>
              </a:rPr>
              <a:t>src</a:t>
            </a:r>
            <a:r>
              <a:rPr lang="en-US" sz="1400" dirty="0">
                <a:latin typeface="Consolas" panose="020B0609020204030204" pitchFamily="49" charset="0"/>
              </a:rPr>
              <a:t>/</a:t>
            </a: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sbatch</a:t>
            </a:r>
            <a:r>
              <a:rPr lang="en-US" sz="1400" dirty="0">
                <a:latin typeface="Consolas" panose="020B0609020204030204" pitchFamily="49" charset="0"/>
              </a:rPr>
              <a:t> </a:t>
            </a:r>
            <a:r>
              <a:rPr lang="en-US" sz="1400" dirty="0" err="1">
                <a:latin typeface="Consolas" panose="020B0609020204030204" pitchFamily="49" charset="0"/>
              </a:rPr>
              <a:t>get_sequence.sh</a:t>
            </a:r>
            <a:r>
              <a:rPr lang="en-US" sz="1400" dirty="0">
                <a:latin typeface="Consolas" panose="020B0609020204030204" pitchFamily="49" charset="0"/>
              </a:rPr>
              <a:t> </a:t>
            </a:r>
          </a:p>
          <a:p>
            <a:pPr marL="0" indent="0">
              <a:lnSpc>
                <a:spcPct val="130000"/>
              </a:lnSpc>
              <a:buNone/>
            </a:pPr>
            <a:r>
              <a:rPr lang="en-US" sz="1400" dirty="0">
                <a:solidFill>
                  <a:schemeClr val="tx2"/>
                </a:solidFill>
                <a:latin typeface="Consolas" panose="020B0609020204030204" pitchFamily="49" charset="0"/>
              </a:rPr>
              <a:t># OUTPUT in ~/06_Regulatory_Genomics/results/BIN_top_100.fasta</a:t>
            </a: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squeue</a:t>
            </a:r>
            <a:r>
              <a:rPr lang="en-US" sz="1400" dirty="0">
                <a:latin typeface="Consolas" panose="020B0609020204030204" pitchFamily="49" charset="0"/>
              </a:rPr>
              <a:t> –u &lt;</a:t>
            </a:r>
            <a:r>
              <a:rPr lang="en-US" sz="1400" dirty="0" err="1">
                <a:latin typeface="Consolas" panose="020B0609020204030204" pitchFamily="49" charset="0"/>
              </a:rPr>
              <a:t>userID</a:t>
            </a:r>
            <a:r>
              <a:rPr lang="en-US" sz="1400" dirty="0">
                <a:latin typeface="Consolas" panose="020B0609020204030204" pitchFamily="49" charset="0"/>
              </a:rPr>
              <a:t>&gt;</a:t>
            </a:r>
          </a:p>
          <a:p>
            <a:pPr marL="0" indent="0">
              <a:lnSpc>
                <a:spcPct val="130000"/>
              </a:lnSpc>
              <a:buNone/>
            </a:pPr>
            <a:endParaRPr lang="en-US" sz="1400" dirty="0">
              <a:solidFill>
                <a:schemeClr val="tx2"/>
              </a:solidFill>
              <a:latin typeface="Consolas" panose="020B0609020204030204" pitchFamily="49" charset="0"/>
            </a:endParaRPr>
          </a:p>
          <a:p>
            <a:pPr marL="0" indent="0">
              <a:lnSpc>
                <a:spcPct val="130000"/>
              </a:lnSpc>
              <a:buFont typeface="Arial" panose="020B0604020202020204" pitchFamily="34" charset="0"/>
              <a:buNone/>
            </a:pPr>
            <a:endParaRPr lang="en-US" sz="1400" dirty="0">
              <a:solidFill>
                <a:schemeClr val="tx2"/>
              </a:solidFill>
              <a:latin typeface="Consolas" panose="020B0609020204030204" pitchFamily="49" charset="0"/>
            </a:endParaRPr>
          </a:p>
        </p:txBody>
      </p:sp>
      <p:sp>
        <p:nvSpPr>
          <p:cNvPr id="21" name="Content Placeholder 3">
            <a:extLst>
              <a:ext uri="{FF2B5EF4-FFF2-40B4-BE49-F238E27FC236}">
                <a16:creationId xmlns:a16="http://schemas.microsoft.com/office/drawing/2014/main" id="{586D2CD5-FC26-1C45-A495-85BBB57FCE37}"/>
              </a:ext>
            </a:extLst>
          </p:cNvPr>
          <p:cNvSpPr txBox="1">
            <a:spLocks/>
          </p:cNvSpPr>
          <p:nvPr/>
        </p:nvSpPr>
        <p:spPr>
          <a:xfrm>
            <a:off x="627056" y="2683779"/>
            <a:ext cx="8058150" cy="1490442"/>
          </a:xfrm>
          <a:prstGeom prst="rect">
            <a:avLst/>
          </a:prstGeom>
          <a:solidFill>
            <a:schemeClr val="bg1">
              <a:lumMod val="85000"/>
              <a:alpha val="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bedtools</a:t>
            </a:r>
            <a:r>
              <a:rPr lang="en-US" sz="1400" dirty="0">
                <a:latin typeface="Consolas" panose="020B0609020204030204" pitchFamily="49" charset="0"/>
              </a:rPr>
              <a:t> </a:t>
            </a:r>
            <a:r>
              <a:rPr lang="en-US" sz="1400" dirty="0" err="1">
                <a:latin typeface="Consolas" panose="020B0609020204030204" pitchFamily="49" charset="0"/>
              </a:rPr>
              <a:t>getfasta</a:t>
            </a:r>
            <a:r>
              <a:rPr lang="en-US" sz="1400" dirty="0">
                <a:latin typeface="Consolas" panose="020B0609020204030204" pitchFamily="49" charset="0"/>
              </a:rPr>
              <a:t> [options]	–fi &lt;</a:t>
            </a:r>
            <a:r>
              <a:rPr lang="en-US" sz="1400" dirty="0" err="1">
                <a:latin typeface="Consolas" panose="020B0609020204030204" pitchFamily="49" charset="0"/>
              </a:rPr>
              <a:t>genome_file_name</a:t>
            </a:r>
            <a:r>
              <a:rPr lang="en-US" sz="1400" dirty="0">
                <a:latin typeface="Consolas" panose="020B0609020204030204" pitchFamily="49" charset="0"/>
              </a:rPr>
              <a:t>&gt; &gt; \</a:t>
            </a:r>
          </a:p>
          <a:p>
            <a:pPr marL="0" indent="0">
              <a:lnSpc>
                <a:spcPct val="130000"/>
              </a:lnSpc>
              <a:buNone/>
            </a:pPr>
            <a:r>
              <a:rPr lang="en-US" sz="1400" dirty="0">
                <a:solidFill>
                  <a:schemeClr val="tx2"/>
                </a:solidFill>
                <a:latin typeface="Consolas" panose="020B0609020204030204" pitchFamily="49" charset="0"/>
              </a:rPr>
              <a:t># specifies the path to the genome sequence in FASTA format</a:t>
            </a:r>
          </a:p>
          <a:p>
            <a:pPr marL="0" indent="0">
              <a:lnSpc>
                <a:spcPct val="130000"/>
              </a:lnSpc>
              <a:buNone/>
            </a:pPr>
            <a:r>
              <a:rPr lang="en-US" sz="1400" dirty="0">
                <a:latin typeface="Consolas" panose="020B0609020204030204" pitchFamily="49" charset="0"/>
              </a:rPr>
              <a:t>					-bed &lt;</a:t>
            </a:r>
            <a:r>
              <a:rPr lang="en-US" sz="1400" dirty="0" err="1">
                <a:latin typeface="Consolas" panose="020B0609020204030204" pitchFamily="49" charset="0"/>
              </a:rPr>
              <a:t>file_name.bed</a:t>
            </a:r>
            <a:r>
              <a:rPr lang="en-US" sz="1400" dirty="0">
                <a:latin typeface="Consolas" panose="020B0609020204030204" pitchFamily="49" charset="0"/>
              </a:rPr>
              <a:t>&gt;</a:t>
            </a:r>
          </a:p>
          <a:p>
            <a:pPr marL="0" indent="0">
              <a:lnSpc>
                <a:spcPct val="130000"/>
              </a:lnSpc>
              <a:buNone/>
            </a:pPr>
            <a:r>
              <a:rPr lang="en-US" sz="1400" dirty="0">
                <a:solidFill>
                  <a:schemeClr val="tx2"/>
                </a:solidFill>
                <a:latin typeface="Consolas" panose="020B0609020204030204" pitchFamily="49" charset="0"/>
              </a:rPr>
              <a:t># specifies the path to coordinates of input regions in (BED/GFF/VCF) # formats</a:t>
            </a:r>
          </a:p>
          <a:p>
            <a:pPr marL="0" indent="0">
              <a:lnSpc>
                <a:spcPct val="130000"/>
              </a:lnSpc>
              <a:buNone/>
            </a:pPr>
            <a:endParaRPr lang="en-US" sz="1600" dirty="0">
              <a:latin typeface="Consolas" panose="020B0609020204030204" pitchFamily="49" charset="0"/>
            </a:endParaRPr>
          </a:p>
        </p:txBody>
      </p:sp>
      <p:sp>
        <p:nvSpPr>
          <p:cNvPr id="12" name="TextBox 11">
            <a:extLst>
              <a:ext uri="{FF2B5EF4-FFF2-40B4-BE49-F238E27FC236}">
                <a16:creationId xmlns:a16="http://schemas.microsoft.com/office/drawing/2014/main" id="{149E0D06-A53E-F84F-A7F4-BE80696C2F84}"/>
              </a:ext>
            </a:extLst>
          </p:cNvPr>
          <p:cNvSpPr txBox="1"/>
          <p:nvPr/>
        </p:nvSpPr>
        <p:spPr>
          <a:xfrm>
            <a:off x="584384" y="4169276"/>
            <a:ext cx="8058150" cy="923330"/>
          </a:xfrm>
          <a:prstGeom prst="rect">
            <a:avLst/>
          </a:prstGeom>
          <a:noFill/>
        </p:spPr>
        <p:txBody>
          <a:bodyPr wrap="square" rtlCol="0">
            <a:spAutoFit/>
          </a:bodyPr>
          <a:lstStyle/>
          <a:p>
            <a:r>
              <a:rPr lang="en-US" dirty="0"/>
              <a:t>Script </a:t>
            </a:r>
            <a:r>
              <a:rPr lang="en-US" dirty="0" err="1"/>
              <a:t>get_sequence.sh</a:t>
            </a:r>
            <a:r>
              <a:rPr lang="en-US" dirty="0"/>
              <a:t> uses </a:t>
            </a:r>
            <a:r>
              <a:rPr lang="en-US" dirty="0" err="1"/>
              <a:t>Bedtools</a:t>
            </a:r>
            <a:r>
              <a:rPr lang="en-US" dirty="0"/>
              <a:t> </a:t>
            </a:r>
            <a:r>
              <a:rPr lang="en-US" dirty="0" err="1"/>
              <a:t>getfasta</a:t>
            </a:r>
            <a:r>
              <a:rPr lang="en-US" dirty="0"/>
              <a:t> to get the sequence corresponding to peaks stored in Top_100_peaks.gff. Run the following command:</a:t>
            </a:r>
          </a:p>
          <a:p>
            <a:endParaRPr lang="en-US" dirty="0"/>
          </a:p>
        </p:txBody>
      </p:sp>
      <p:sp>
        <p:nvSpPr>
          <p:cNvPr id="9" name="TextBox 8">
            <a:extLst>
              <a:ext uri="{FF2B5EF4-FFF2-40B4-BE49-F238E27FC236}">
                <a16:creationId xmlns:a16="http://schemas.microsoft.com/office/drawing/2014/main" id="{B0CB8EBF-89BA-5A48-B510-B5FD07CC77AC}"/>
              </a:ext>
            </a:extLst>
          </p:cNvPr>
          <p:cNvSpPr txBox="1"/>
          <p:nvPr/>
        </p:nvSpPr>
        <p:spPr>
          <a:xfrm>
            <a:off x="3522134" y="2013963"/>
            <a:ext cx="5528794" cy="646331"/>
          </a:xfrm>
          <a:prstGeom prst="rect">
            <a:avLst/>
          </a:prstGeom>
          <a:noFill/>
        </p:spPr>
        <p:txBody>
          <a:bodyPr wrap="square" rtlCol="0">
            <a:spAutoFit/>
          </a:bodyPr>
          <a:lstStyle/>
          <a:p>
            <a:r>
              <a:rPr lang="en-US" dirty="0">
                <a:solidFill>
                  <a:srgbClr val="FF0000"/>
                </a:solidFill>
              </a:rPr>
              <a:t>Please do not try to Run the commands in the first box. This is just to explain the arguments to </a:t>
            </a:r>
            <a:r>
              <a:rPr lang="en-US" dirty="0" err="1">
                <a:solidFill>
                  <a:srgbClr val="FF0000"/>
                </a:solidFill>
              </a:rPr>
              <a:t>bedtools</a:t>
            </a:r>
            <a:r>
              <a:rPr lang="en-US" dirty="0">
                <a:solidFill>
                  <a:srgbClr val="FF0000"/>
                </a:solidFill>
              </a:rPr>
              <a:t> </a:t>
            </a:r>
            <a:r>
              <a:rPr lang="en-US" dirty="0" err="1">
                <a:solidFill>
                  <a:srgbClr val="FF0000"/>
                </a:solidFill>
              </a:rPr>
              <a:t>getfasta</a:t>
            </a:r>
            <a:endParaRPr lang="en-US" dirty="0">
              <a:solidFill>
                <a:srgbClr val="FF0000"/>
              </a:solidFill>
            </a:endParaRPr>
          </a:p>
        </p:txBody>
      </p:sp>
    </p:spTree>
    <p:extLst>
      <p:ext uri="{BB962C8B-B14F-4D97-AF65-F5344CB8AC3E}">
        <p14:creationId xmlns:p14="http://schemas.microsoft.com/office/powerpoint/2010/main" val="201173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3558104-51C6-C44C-9211-BF7C16F4A77B}" type="slidenum">
              <a:rPr lang="en-US" smtClean="0"/>
              <a:t>15</a:t>
            </a:fld>
            <a:endParaRPr lang="en-US" dirty="0"/>
          </a:p>
        </p:txBody>
      </p:sp>
      <p:sp>
        <p:nvSpPr>
          <p:cNvPr id="7" name="TextBox 6">
            <a:extLst>
              <a:ext uri="{FF2B5EF4-FFF2-40B4-BE49-F238E27FC236}">
                <a16:creationId xmlns:a16="http://schemas.microsoft.com/office/drawing/2014/main" id="{76EFE936-D940-D741-8D8A-53B4AC7B8655}"/>
              </a:ext>
            </a:extLst>
          </p:cNvPr>
          <p:cNvSpPr txBox="1"/>
          <p:nvPr/>
        </p:nvSpPr>
        <p:spPr>
          <a:xfrm>
            <a:off x="488734" y="1201894"/>
            <a:ext cx="7864374" cy="872098"/>
          </a:xfrm>
          <a:prstGeom prst="rect">
            <a:avLst/>
          </a:prstGeom>
          <a:noFill/>
        </p:spPr>
        <p:txBody>
          <a:bodyPr wrap="square" rtlCol="0">
            <a:spAutoFit/>
          </a:bodyPr>
          <a:lstStyle/>
          <a:p>
            <a:pPr>
              <a:lnSpc>
                <a:spcPct val="130000"/>
              </a:lnSpc>
            </a:pPr>
            <a:r>
              <a:rPr lang="en-US" sz="1600" dirty="0"/>
              <a:t>What’s inside the </a:t>
            </a:r>
            <a:r>
              <a:rPr lang="en-US" sz="1600" dirty="0" err="1">
                <a:latin typeface="Consolas" panose="020B0609020204030204" pitchFamily="49" charset="0"/>
              </a:rPr>
              <a:t>get_sequence.sh</a:t>
            </a:r>
            <a:r>
              <a:rPr lang="en-US" sz="1600" dirty="0">
                <a:latin typeface="Consolas" panose="020B0609020204030204" pitchFamily="49" charset="0"/>
              </a:rPr>
              <a:t> </a:t>
            </a:r>
            <a:r>
              <a:rPr lang="en-US" sz="1600" dirty="0"/>
              <a:t>script?</a:t>
            </a:r>
          </a:p>
          <a:p>
            <a:pPr>
              <a:lnSpc>
                <a:spcPct val="130000"/>
              </a:lnSpc>
            </a:pPr>
            <a:endParaRPr lang="en-US" sz="1200" dirty="0">
              <a:latin typeface="Consolas" panose="020B0609020204030204" pitchFamily="49" charset="0"/>
            </a:endParaRPr>
          </a:p>
          <a:p>
            <a:pPr>
              <a:lnSpc>
                <a:spcPct val="130000"/>
              </a:lnSpc>
            </a:pPr>
            <a:endParaRPr lang="en-US" sz="1200" dirty="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327179" y="1643613"/>
            <a:ext cx="8633941" cy="4712738"/>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900" dirty="0">
                <a:solidFill>
                  <a:srgbClr val="00B050"/>
                </a:solidFill>
                <a:latin typeface="Consolas" panose="020B0609020204030204" pitchFamily="49" charset="0"/>
              </a:rPr>
              <a:t>#!/bin/bash</a:t>
            </a:r>
          </a:p>
          <a:p>
            <a:pPr marL="0" indent="0">
              <a:lnSpc>
                <a:spcPct val="100000"/>
              </a:lnSpc>
              <a:spcBef>
                <a:spcPts val="0"/>
              </a:spcBef>
              <a:buNone/>
            </a:pPr>
            <a:r>
              <a:rPr lang="en-US" sz="900" dirty="0">
                <a:solidFill>
                  <a:srgbClr val="00B050"/>
                </a:solidFill>
                <a:latin typeface="Consolas" panose="020B0609020204030204" pitchFamily="49" charset="0"/>
              </a:rPr>
              <a:t>#SBATCH -c 1</a:t>
            </a:r>
          </a:p>
          <a:p>
            <a:pPr marL="0" indent="0">
              <a:lnSpc>
                <a:spcPct val="100000"/>
              </a:lnSpc>
              <a:spcBef>
                <a:spcPts val="0"/>
              </a:spcBef>
              <a:buNone/>
            </a:pPr>
            <a:r>
              <a:rPr lang="en-US" sz="900" dirty="0">
                <a:solidFill>
                  <a:srgbClr val="00B050"/>
                </a:solidFill>
                <a:latin typeface="Consolas" panose="020B0609020204030204" pitchFamily="49" charset="0"/>
              </a:rPr>
              <a:t>#SBATCH --mem 8000</a:t>
            </a:r>
          </a:p>
          <a:p>
            <a:pPr marL="0" indent="0">
              <a:lnSpc>
                <a:spcPct val="100000"/>
              </a:lnSpc>
              <a:spcBef>
                <a:spcPts val="0"/>
              </a:spcBef>
              <a:buNone/>
            </a:pPr>
            <a:r>
              <a:rPr lang="en-US" sz="900" dirty="0">
                <a:solidFill>
                  <a:srgbClr val="00B050"/>
                </a:solidFill>
                <a:latin typeface="Consolas" panose="020B0609020204030204" pitchFamily="49" charset="0"/>
              </a:rPr>
              <a:t>#SBATCH -A </a:t>
            </a:r>
            <a:r>
              <a:rPr lang="en-US" sz="900" dirty="0" err="1">
                <a:solidFill>
                  <a:srgbClr val="00B050"/>
                </a:solidFill>
                <a:latin typeface="Consolas" panose="020B0609020204030204" pitchFamily="49" charset="0"/>
              </a:rPr>
              <a:t>Mayo_Workshop</a:t>
            </a:r>
            <a:endParaRPr lang="en-US" sz="900" dirty="0">
              <a:solidFill>
                <a:srgbClr val="00B050"/>
              </a:solidFill>
              <a:latin typeface="Consolas" panose="020B0609020204030204" pitchFamily="49" charset="0"/>
            </a:endParaRPr>
          </a:p>
          <a:p>
            <a:pPr marL="0" indent="0">
              <a:lnSpc>
                <a:spcPct val="100000"/>
              </a:lnSpc>
              <a:spcBef>
                <a:spcPts val="0"/>
              </a:spcBef>
              <a:buNone/>
            </a:pPr>
            <a:r>
              <a:rPr lang="en-US" sz="900" dirty="0">
                <a:solidFill>
                  <a:srgbClr val="00B050"/>
                </a:solidFill>
                <a:latin typeface="Consolas" panose="020B0609020204030204" pitchFamily="49" charset="0"/>
              </a:rPr>
              <a:t>#SBATCH -J </a:t>
            </a:r>
            <a:r>
              <a:rPr lang="en-US" sz="900" dirty="0" err="1">
                <a:solidFill>
                  <a:srgbClr val="00B050"/>
                </a:solidFill>
                <a:latin typeface="Consolas" panose="020B0609020204030204" pitchFamily="49" charset="0"/>
              </a:rPr>
              <a:t>get_sequence</a:t>
            </a:r>
            <a:endParaRPr lang="en-US" sz="900" dirty="0">
              <a:solidFill>
                <a:srgbClr val="00B050"/>
              </a:solidFill>
              <a:latin typeface="Consolas" panose="020B0609020204030204" pitchFamily="49" charset="0"/>
            </a:endParaRPr>
          </a:p>
          <a:p>
            <a:pPr marL="0" indent="0">
              <a:lnSpc>
                <a:spcPct val="100000"/>
              </a:lnSpc>
              <a:spcBef>
                <a:spcPts val="0"/>
              </a:spcBef>
              <a:buNone/>
            </a:pPr>
            <a:r>
              <a:rPr lang="en-US" sz="900" dirty="0">
                <a:solidFill>
                  <a:srgbClr val="00B050"/>
                </a:solidFill>
                <a:latin typeface="Consolas" panose="020B0609020204030204" pitchFamily="49" charset="0"/>
              </a:rPr>
              <a:t>#SBATCH -o get_sequence.%</a:t>
            </a:r>
            <a:r>
              <a:rPr lang="en-US" sz="900" dirty="0" err="1">
                <a:solidFill>
                  <a:srgbClr val="00B050"/>
                </a:solidFill>
                <a:latin typeface="Consolas" panose="020B0609020204030204" pitchFamily="49" charset="0"/>
              </a:rPr>
              <a:t>j.out</a:t>
            </a:r>
            <a:endParaRPr lang="en-US" sz="900" dirty="0">
              <a:solidFill>
                <a:srgbClr val="00B050"/>
              </a:solidFill>
              <a:latin typeface="Consolas" panose="020B0609020204030204" pitchFamily="49" charset="0"/>
            </a:endParaRPr>
          </a:p>
          <a:p>
            <a:pPr marL="0" indent="0">
              <a:lnSpc>
                <a:spcPct val="100000"/>
              </a:lnSpc>
              <a:spcBef>
                <a:spcPts val="0"/>
              </a:spcBef>
              <a:buNone/>
            </a:pPr>
            <a:r>
              <a:rPr lang="en-US" sz="900" dirty="0">
                <a:solidFill>
                  <a:srgbClr val="00B050"/>
                </a:solidFill>
                <a:latin typeface="Consolas" panose="020B0609020204030204" pitchFamily="49" charset="0"/>
              </a:rPr>
              <a:t>#SBATCH -e get_sequence.%</a:t>
            </a:r>
            <a:r>
              <a:rPr lang="en-US" sz="900" dirty="0" err="1">
                <a:solidFill>
                  <a:srgbClr val="00B050"/>
                </a:solidFill>
                <a:latin typeface="Consolas" panose="020B0609020204030204" pitchFamily="49" charset="0"/>
              </a:rPr>
              <a:t>j.err</a:t>
            </a:r>
            <a:endParaRPr lang="en-US" sz="900" dirty="0">
              <a:solidFill>
                <a:srgbClr val="00B050"/>
              </a:solidFill>
              <a:latin typeface="Consolas" panose="020B0609020204030204" pitchFamily="49" charset="0"/>
            </a:endParaRPr>
          </a:p>
          <a:p>
            <a:pPr marL="0" indent="0">
              <a:lnSpc>
                <a:spcPct val="100000"/>
              </a:lnSpc>
              <a:spcBef>
                <a:spcPts val="0"/>
              </a:spcBef>
              <a:buNone/>
            </a:pPr>
            <a:r>
              <a:rPr lang="en-US" sz="900" dirty="0">
                <a:solidFill>
                  <a:srgbClr val="00B050"/>
                </a:solidFill>
                <a:latin typeface="Consolas" panose="020B0609020204030204" pitchFamily="49" charset="0"/>
              </a:rPr>
              <a:t>#SBATCH -p classroom</a:t>
            </a:r>
          </a:p>
          <a:p>
            <a:pPr marL="0" indent="0">
              <a:lnSpc>
                <a:spcPct val="100000"/>
              </a:lnSpc>
              <a:spcBef>
                <a:spcPts val="0"/>
              </a:spcBef>
              <a:buNone/>
            </a:pPr>
            <a:endParaRPr lang="en-US" sz="1400" dirty="0">
              <a:solidFill>
                <a:srgbClr val="00B050"/>
              </a:solidFill>
              <a:latin typeface="Consolas" panose="020B0609020204030204" pitchFamily="49" charset="0"/>
            </a:endParaRPr>
          </a:p>
          <a:p>
            <a:pPr marL="0" indent="0">
              <a:lnSpc>
                <a:spcPct val="100000"/>
              </a:lnSpc>
              <a:spcBef>
                <a:spcPts val="0"/>
              </a:spcBef>
              <a:buNone/>
            </a:pPr>
            <a:r>
              <a:rPr lang="en-US" sz="1400" dirty="0">
                <a:solidFill>
                  <a:srgbClr val="00B0F0"/>
                </a:solidFill>
                <a:latin typeface="Consolas" panose="020B0609020204030204" pitchFamily="49" charset="0"/>
              </a:rPr>
              <a:t># load the tool environment</a:t>
            </a:r>
          </a:p>
          <a:p>
            <a:pPr marL="0" indent="0">
              <a:lnSpc>
                <a:spcPct val="100000"/>
              </a:lnSpc>
              <a:spcBef>
                <a:spcPts val="0"/>
              </a:spcBef>
              <a:buNone/>
            </a:pPr>
            <a:r>
              <a:rPr lang="en-US" sz="1400" dirty="0">
                <a:solidFill>
                  <a:srgbClr val="00B0F0"/>
                </a:solidFill>
                <a:latin typeface="Consolas" panose="020B0609020204030204" pitchFamily="49" charset="0"/>
              </a:rPr>
              <a:t>module load </a:t>
            </a:r>
            <a:r>
              <a:rPr lang="en-US" sz="1400" dirty="0" err="1">
                <a:solidFill>
                  <a:srgbClr val="00B0F0"/>
                </a:solidFill>
                <a:latin typeface="Consolas" panose="020B0609020204030204" pitchFamily="49" charset="0"/>
              </a:rPr>
              <a:t>BEDTools</a:t>
            </a:r>
            <a:endParaRPr lang="en-US" sz="1400" dirty="0">
              <a:solidFill>
                <a:srgbClr val="00B0F0"/>
              </a:solidFill>
              <a:latin typeface="Consolas" panose="020B0609020204030204" pitchFamily="49" charset="0"/>
            </a:endParaRPr>
          </a:p>
          <a:p>
            <a:pPr marL="0" indent="0">
              <a:lnSpc>
                <a:spcPct val="100000"/>
              </a:lnSpc>
              <a:spcBef>
                <a:spcPts val="0"/>
              </a:spcBef>
              <a:buNone/>
            </a:pPr>
            <a:endParaRPr lang="en-US" sz="1400" dirty="0">
              <a:solidFill>
                <a:srgbClr val="00B0F0"/>
              </a:solidFill>
              <a:latin typeface="Consolas" panose="020B0609020204030204" pitchFamily="49" charset="0"/>
            </a:endParaRPr>
          </a:p>
          <a:p>
            <a:pPr marL="0" indent="0">
              <a:lnSpc>
                <a:spcPct val="100000"/>
              </a:lnSpc>
              <a:spcBef>
                <a:spcPts val="0"/>
              </a:spcBef>
              <a:buNone/>
            </a:pPr>
            <a:r>
              <a:rPr lang="en-US" sz="1400" dirty="0">
                <a:latin typeface="Consolas" panose="020B0609020204030204" pitchFamily="49" charset="0"/>
              </a:rPr>
              <a:t># this is our input (dm genome in </a:t>
            </a:r>
            <a:r>
              <a:rPr lang="en-US" sz="1400" dirty="0" err="1">
                <a:latin typeface="Consolas" panose="020B0609020204030204" pitchFamily="49" charset="0"/>
              </a:rPr>
              <a:t>fasta</a:t>
            </a:r>
            <a:r>
              <a:rPr lang="en-US" sz="1400" dirty="0">
                <a:latin typeface="Consolas" panose="020B0609020204030204" pitchFamily="49" charset="0"/>
              </a:rPr>
              <a:t> format)</a:t>
            </a:r>
          </a:p>
          <a:p>
            <a:pPr marL="0" indent="0">
              <a:lnSpc>
                <a:spcPct val="100000"/>
              </a:lnSpc>
              <a:spcBef>
                <a:spcPts val="0"/>
              </a:spcBef>
              <a:buNone/>
            </a:pPr>
            <a:r>
              <a:rPr lang="en-US" sz="1400" dirty="0">
                <a:latin typeface="Consolas" panose="020B0609020204030204" pitchFamily="49" charset="0"/>
              </a:rPr>
              <a:t>export GENOME_DM3_FASTA=../data/dm3.fasta</a:t>
            </a:r>
          </a:p>
          <a:p>
            <a:pPr marL="0" indent="0">
              <a:lnSpc>
                <a:spcPct val="100000"/>
              </a:lnSpc>
              <a:spcBef>
                <a:spcPts val="0"/>
              </a:spcBef>
              <a:buNone/>
            </a:pPr>
            <a:r>
              <a:rPr lang="en-US" sz="1400" dirty="0">
                <a:latin typeface="Consolas" panose="020B0609020204030204" pitchFamily="49" charset="0"/>
              </a:rPr>
              <a:t>export INPUT_CHIP=../results/Top_100_peaks.gff</a:t>
            </a:r>
          </a:p>
          <a:p>
            <a:pPr marL="0" indent="0">
              <a:lnSpc>
                <a:spcPct val="100000"/>
              </a:lnSpc>
              <a:spcBef>
                <a:spcPts val="0"/>
              </a:spcBef>
              <a:buNone/>
            </a:pPr>
            <a:r>
              <a:rPr lang="en-US" sz="1400" dirty="0">
                <a:latin typeface="Consolas" panose="020B0609020204030204" pitchFamily="49" charset="0"/>
              </a:rPr>
              <a:t>export OUTPUT_NAME=../results/BIN_top_100.fasta</a:t>
            </a:r>
          </a:p>
          <a:p>
            <a:pPr marL="0" indent="0">
              <a:lnSpc>
                <a:spcPct val="100000"/>
              </a:lnSpc>
              <a:spcBef>
                <a:spcPts val="0"/>
              </a:spcBef>
              <a:buNone/>
            </a:pPr>
            <a:endParaRPr lang="en-US" sz="1400" dirty="0">
              <a:latin typeface="Consolas" panose="020B0609020204030204" pitchFamily="49" charset="0"/>
            </a:endParaRPr>
          </a:p>
          <a:p>
            <a:pPr marL="0" indent="0">
              <a:lnSpc>
                <a:spcPct val="100000"/>
              </a:lnSpc>
              <a:spcBef>
                <a:spcPts val="0"/>
              </a:spcBef>
              <a:buNone/>
            </a:pPr>
            <a:r>
              <a:rPr lang="en-US" sz="1400" dirty="0">
                <a:solidFill>
                  <a:srgbClr val="FF0000"/>
                </a:solidFill>
                <a:latin typeface="Consolas" panose="020B0609020204030204" pitchFamily="49" charset="0"/>
              </a:rPr>
              <a:t># use </a:t>
            </a:r>
            <a:r>
              <a:rPr lang="en-US" sz="1400" dirty="0" err="1">
                <a:solidFill>
                  <a:srgbClr val="FF0000"/>
                </a:solidFill>
                <a:latin typeface="Consolas" panose="020B0609020204030204" pitchFamily="49" charset="0"/>
              </a:rPr>
              <a:t>bedtools</a:t>
            </a:r>
            <a:endParaRPr lang="en-US" sz="1400" dirty="0">
              <a:solidFill>
                <a:srgbClr val="FF0000"/>
              </a:solidFill>
              <a:latin typeface="Consolas" panose="020B0609020204030204" pitchFamily="49" charset="0"/>
            </a:endParaRPr>
          </a:p>
          <a:p>
            <a:pPr marL="0" indent="0">
              <a:lnSpc>
                <a:spcPct val="100000"/>
              </a:lnSpc>
              <a:spcBef>
                <a:spcPts val="0"/>
              </a:spcBef>
              <a:buNone/>
            </a:pPr>
            <a:r>
              <a:rPr lang="en-US" sz="1400" dirty="0" err="1">
                <a:solidFill>
                  <a:srgbClr val="FF0000"/>
                </a:solidFill>
                <a:latin typeface="Consolas" panose="020B0609020204030204" pitchFamily="49" charset="0"/>
              </a:rPr>
              <a:t>bedtools</a:t>
            </a:r>
            <a:r>
              <a:rPr lang="en-US" sz="1400" dirty="0">
                <a:solidFill>
                  <a:srgbClr val="FF0000"/>
                </a:solidFill>
                <a:latin typeface="Consolas" panose="020B0609020204030204" pitchFamily="49" charset="0"/>
              </a:rPr>
              <a:t> </a:t>
            </a:r>
            <a:r>
              <a:rPr lang="en-US" sz="1400" dirty="0" err="1">
                <a:solidFill>
                  <a:srgbClr val="FF0000"/>
                </a:solidFill>
                <a:latin typeface="Consolas" panose="020B0609020204030204" pitchFamily="49" charset="0"/>
              </a:rPr>
              <a:t>getfasta</a:t>
            </a:r>
            <a:r>
              <a:rPr lang="en-US" sz="1400" dirty="0">
                <a:solidFill>
                  <a:srgbClr val="FF0000"/>
                </a:solidFill>
                <a:latin typeface="Consolas" panose="020B0609020204030204" pitchFamily="49" charset="0"/>
              </a:rPr>
              <a:t> -fi $GENOME_DM3_FASTA -bed $INPUT_CHIP | fold -w 60 &gt; $OUTPUT_NAME</a:t>
            </a:r>
          </a:p>
          <a:p>
            <a:pPr marL="0" indent="0">
              <a:lnSpc>
                <a:spcPct val="100000"/>
              </a:lnSpc>
              <a:spcBef>
                <a:spcPts val="0"/>
              </a:spcBef>
              <a:buNone/>
            </a:pPr>
            <a:endParaRPr lang="en-US" sz="1400" dirty="0">
              <a:solidFill>
                <a:srgbClr val="FF0000"/>
              </a:solidFill>
              <a:latin typeface="Consolas" panose="020B0609020204030204" pitchFamily="49" charset="0"/>
            </a:endParaRPr>
          </a:p>
        </p:txBody>
      </p:sp>
      <p:sp>
        <p:nvSpPr>
          <p:cNvPr id="15" name="TextBox 14">
            <a:extLst>
              <a:ext uri="{FF2B5EF4-FFF2-40B4-BE49-F238E27FC236}">
                <a16:creationId xmlns:a16="http://schemas.microsoft.com/office/drawing/2014/main" id="{93FE9EFB-EA05-8744-8EFC-4165CFC5D2E7}"/>
              </a:ext>
            </a:extLst>
          </p:cNvPr>
          <p:cNvSpPr txBox="1"/>
          <p:nvPr/>
        </p:nvSpPr>
        <p:spPr>
          <a:xfrm>
            <a:off x="4744718" y="1726246"/>
            <a:ext cx="4072103" cy="738664"/>
          </a:xfrm>
          <a:prstGeom prst="rect">
            <a:avLst/>
          </a:prstGeom>
          <a:noFill/>
          <a:ln>
            <a:solidFill>
              <a:schemeClr val="tx1"/>
            </a:solidFill>
          </a:ln>
        </p:spPr>
        <p:txBody>
          <a:bodyPr wrap="square" rtlCol="0">
            <a:spAutoFit/>
          </a:bodyPr>
          <a:lstStyle/>
          <a:p>
            <a:r>
              <a:rPr lang="en-US" sz="1400" dirty="0">
                <a:solidFill>
                  <a:srgbClr val="00B050"/>
                </a:solidFill>
              </a:rPr>
              <a:t>Tells the cluster ‘job manager’ what resources you want (1 CPU, 8GB memory, run on the ‘classroom’ nodes, and name the job ‘</a:t>
            </a:r>
            <a:r>
              <a:rPr lang="en-US" sz="1400" dirty="0" err="1">
                <a:solidFill>
                  <a:srgbClr val="00B050"/>
                </a:solidFill>
              </a:rPr>
              <a:t>get_sequence</a:t>
            </a:r>
            <a:r>
              <a:rPr lang="en-US" sz="1400" dirty="0">
                <a:solidFill>
                  <a:srgbClr val="00B050"/>
                </a:solidFill>
              </a:rPr>
              <a:t>’</a:t>
            </a:r>
          </a:p>
        </p:txBody>
      </p:sp>
      <p:sp>
        <p:nvSpPr>
          <p:cNvPr id="16" name="TextBox 15">
            <a:extLst>
              <a:ext uri="{FF2B5EF4-FFF2-40B4-BE49-F238E27FC236}">
                <a16:creationId xmlns:a16="http://schemas.microsoft.com/office/drawing/2014/main" id="{489FA13A-7615-764B-88F6-9F9D067FAEE8}"/>
              </a:ext>
            </a:extLst>
          </p:cNvPr>
          <p:cNvSpPr txBox="1"/>
          <p:nvPr/>
        </p:nvSpPr>
        <p:spPr>
          <a:xfrm>
            <a:off x="5398338" y="2686132"/>
            <a:ext cx="3418483" cy="523220"/>
          </a:xfrm>
          <a:prstGeom prst="rect">
            <a:avLst/>
          </a:prstGeom>
          <a:noFill/>
          <a:ln>
            <a:solidFill>
              <a:schemeClr val="tx1"/>
            </a:solidFill>
          </a:ln>
        </p:spPr>
        <p:txBody>
          <a:bodyPr wrap="square" rtlCol="0">
            <a:spAutoFit/>
          </a:bodyPr>
          <a:lstStyle/>
          <a:p>
            <a:r>
              <a:rPr lang="en-US" sz="1400" dirty="0">
                <a:solidFill>
                  <a:srgbClr val="00B0F0"/>
                </a:solidFill>
              </a:rPr>
              <a:t>Load the software.  We use a tool called ‘</a:t>
            </a:r>
            <a:r>
              <a:rPr lang="en-US" sz="1400" dirty="0" err="1">
                <a:solidFill>
                  <a:srgbClr val="00B0F0"/>
                </a:solidFill>
              </a:rPr>
              <a:t>BEDTools</a:t>
            </a:r>
            <a:r>
              <a:rPr lang="en-US" sz="1400" dirty="0">
                <a:solidFill>
                  <a:srgbClr val="00B0F0"/>
                </a:solidFill>
              </a:rPr>
              <a:t>’ to work with peak files.</a:t>
            </a:r>
          </a:p>
        </p:txBody>
      </p:sp>
      <p:sp>
        <p:nvSpPr>
          <p:cNvPr id="17" name="TextBox 16">
            <a:extLst>
              <a:ext uri="{FF2B5EF4-FFF2-40B4-BE49-F238E27FC236}">
                <a16:creationId xmlns:a16="http://schemas.microsoft.com/office/drawing/2014/main" id="{2427C2C7-775A-D54F-B90A-2E60B96E443A}"/>
              </a:ext>
            </a:extLst>
          </p:cNvPr>
          <p:cNvSpPr txBox="1"/>
          <p:nvPr/>
        </p:nvSpPr>
        <p:spPr>
          <a:xfrm>
            <a:off x="2105890" y="5318050"/>
            <a:ext cx="6762669" cy="954107"/>
          </a:xfrm>
          <a:prstGeom prst="rect">
            <a:avLst/>
          </a:prstGeom>
          <a:noFill/>
          <a:ln>
            <a:solidFill>
              <a:schemeClr val="tx1"/>
            </a:solidFill>
          </a:ln>
        </p:spPr>
        <p:txBody>
          <a:bodyPr wrap="square" rtlCol="0">
            <a:spAutoFit/>
          </a:bodyPr>
          <a:lstStyle/>
          <a:p>
            <a:r>
              <a:rPr lang="en-US" sz="1400" dirty="0">
                <a:solidFill>
                  <a:srgbClr val="FF0000"/>
                </a:solidFill>
              </a:rPr>
              <a:t>run ‘</a:t>
            </a:r>
            <a:r>
              <a:rPr lang="en-US" sz="1400" dirty="0" err="1">
                <a:solidFill>
                  <a:srgbClr val="FF0000"/>
                </a:solidFill>
              </a:rPr>
              <a:t>bedtools</a:t>
            </a:r>
            <a:r>
              <a:rPr lang="en-US" sz="1400" dirty="0">
                <a:solidFill>
                  <a:srgbClr val="FF0000"/>
                </a:solidFill>
              </a:rPr>
              <a:t> </a:t>
            </a:r>
            <a:r>
              <a:rPr lang="en-US" sz="1400" dirty="0" err="1">
                <a:solidFill>
                  <a:srgbClr val="FF0000"/>
                </a:solidFill>
              </a:rPr>
              <a:t>getfasta</a:t>
            </a:r>
            <a:r>
              <a:rPr lang="en-US" sz="1400" dirty="0">
                <a:solidFill>
                  <a:srgbClr val="FF0000"/>
                </a:solidFill>
              </a:rPr>
              <a:t>’ to get the DNA sequence in dm3.fasta genome corresponding to coordinates contained in Top_100_peaks.gff </a:t>
            </a:r>
          </a:p>
          <a:p>
            <a:r>
              <a:rPr lang="en-US" sz="1400" dirty="0">
                <a:solidFill>
                  <a:srgbClr val="FF0000"/>
                </a:solidFill>
              </a:rPr>
              <a:t>fold –w 60 ensures that the width of lines in the output file does not exceed 60 characters.</a:t>
            </a:r>
          </a:p>
          <a:p>
            <a:r>
              <a:rPr lang="en-US" sz="1400" dirty="0">
                <a:solidFill>
                  <a:srgbClr val="FF0000"/>
                </a:solidFill>
              </a:rPr>
              <a:t>results are directed to (&gt;) BIN_top_100.fasta</a:t>
            </a:r>
          </a:p>
        </p:txBody>
      </p:sp>
      <p:sp>
        <p:nvSpPr>
          <p:cNvPr id="10" name="TextBox 9">
            <a:extLst>
              <a:ext uri="{FF2B5EF4-FFF2-40B4-BE49-F238E27FC236}">
                <a16:creationId xmlns:a16="http://schemas.microsoft.com/office/drawing/2014/main" id="{4D726B13-869E-E34C-9276-73709575B950}"/>
              </a:ext>
            </a:extLst>
          </p:cNvPr>
          <p:cNvSpPr txBox="1"/>
          <p:nvPr/>
        </p:nvSpPr>
        <p:spPr>
          <a:xfrm>
            <a:off x="5652655" y="3675307"/>
            <a:ext cx="3163109" cy="523220"/>
          </a:xfrm>
          <a:prstGeom prst="rect">
            <a:avLst/>
          </a:prstGeom>
          <a:noFill/>
          <a:ln>
            <a:solidFill>
              <a:schemeClr val="tx1"/>
            </a:solidFill>
          </a:ln>
        </p:spPr>
        <p:txBody>
          <a:bodyPr wrap="square" rtlCol="0">
            <a:spAutoFit/>
          </a:bodyPr>
          <a:lstStyle/>
          <a:p>
            <a:r>
              <a:rPr lang="en-US" sz="1400" dirty="0"/>
              <a:t>Create shortcut names for input genome, input ChIP peak file and output FASTA file.</a:t>
            </a:r>
          </a:p>
        </p:txBody>
      </p:sp>
      <p:sp>
        <p:nvSpPr>
          <p:cNvPr id="12" name="TextBox 11">
            <a:extLst>
              <a:ext uri="{FF2B5EF4-FFF2-40B4-BE49-F238E27FC236}">
                <a16:creationId xmlns:a16="http://schemas.microsoft.com/office/drawing/2014/main" id="{02B58B4F-A28B-3F46-B1A8-4B7AE570824E}"/>
              </a:ext>
            </a:extLst>
          </p:cNvPr>
          <p:cNvSpPr txBox="1"/>
          <p:nvPr/>
        </p:nvSpPr>
        <p:spPr>
          <a:xfrm>
            <a:off x="488734" y="358198"/>
            <a:ext cx="8166532" cy="646331"/>
          </a:xfrm>
          <a:prstGeom prst="rect">
            <a:avLst/>
          </a:prstGeom>
          <a:noFill/>
        </p:spPr>
        <p:txBody>
          <a:bodyPr wrap="square" rtlCol="0">
            <a:spAutoFit/>
          </a:bodyPr>
          <a:lstStyle/>
          <a:p>
            <a:r>
              <a:rPr lang="en-US" dirty="0">
                <a:solidFill>
                  <a:srgbClr val="FF0000"/>
                </a:solidFill>
              </a:rPr>
              <a:t>Please do not try to Run the commands in this slide. This is just to explain what the script that we just ran (</a:t>
            </a:r>
            <a:r>
              <a:rPr lang="en-US" dirty="0" err="1">
                <a:solidFill>
                  <a:srgbClr val="FF0000"/>
                </a:solidFill>
              </a:rPr>
              <a:t>get_sequence.sh</a:t>
            </a:r>
            <a:r>
              <a:rPr lang="en-US" dirty="0">
                <a:solidFill>
                  <a:srgbClr val="FF0000"/>
                </a:solidFill>
              </a:rPr>
              <a:t>) is supposed to do in more detail.</a:t>
            </a:r>
          </a:p>
        </p:txBody>
      </p:sp>
    </p:spTree>
    <p:extLst>
      <p:ext uri="{BB962C8B-B14F-4D97-AF65-F5344CB8AC3E}">
        <p14:creationId xmlns:p14="http://schemas.microsoft.com/office/powerpoint/2010/main" val="395518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8910-E34C-4845-9642-B9B87A3CFC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FE6EF5-B9FA-E94E-92AB-216BFCFEBE46}"/>
              </a:ext>
            </a:extLst>
          </p:cNvPr>
          <p:cNvSpPr>
            <a:spLocks noGrp="1"/>
          </p:cNvSpPr>
          <p:nvPr>
            <p:ph sz="half" idx="1"/>
          </p:nvPr>
        </p:nvSpPr>
        <p:spPr>
          <a:xfrm>
            <a:off x="628649" y="1825625"/>
            <a:ext cx="7886700" cy="4351338"/>
          </a:xfrm>
        </p:spPr>
        <p:txBody>
          <a:bodyPr/>
          <a:lstStyle/>
          <a:p>
            <a:pPr marL="0" indent="0">
              <a:buNone/>
            </a:pPr>
            <a:r>
              <a:rPr lang="en-US" dirty="0"/>
              <a:t>Note that output of </a:t>
            </a:r>
            <a:r>
              <a:rPr lang="en-US" dirty="0" err="1"/>
              <a:t>get_sequence.sh</a:t>
            </a:r>
            <a:r>
              <a:rPr lang="en-US" dirty="0"/>
              <a:t> (BIN_top_100.fasta) has already been copied to the VM to be used in the next step.</a:t>
            </a:r>
          </a:p>
        </p:txBody>
      </p:sp>
      <p:sp>
        <p:nvSpPr>
          <p:cNvPr id="5" name="Footer Placeholder 4">
            <a:extLst>
              <a:ext uri="{FF2B5EF4-FFF2-40B4-BE49-F238E27FC236}">
                <a16:creationId xmlns:a16="http://schemas.microsoft.com/office/drawing/2014/main" id="{DBEA1ED1-45E1-524F-A2E3-B4434E3EFDFF}"/>
              </a:ext>
            </a:extLst>
          </p:cNvPr>
          <p:cNvSpPr>
            <a:spLocks noGrp="1"/>
          </p:cNvSpPr>
          <p:nvPr>
            <p:ph type="ftr" sz="quarter" idx="11"/>
          </p:nvPr>
        </p:nvSpPr>
        <p:spPr/>
        <p:txBody>
          <a:bodyPr/>
          <a:lstStyle/>
          <a:p>
            <a:r>
              <a:rPr lang="pt-BR"/>
              <a:t>Regulatory Genomics  | Saurabh Sinha | 2019</a:t>
            </a:r>
            <a:endParaRPr lang="en-US" dirty="0"/>
          </a:p>
        </p:txBody>
      </p:sp>
      <p:sp>
        <p:nvSpPr>
          <p:cNvPr id="6" name="Slide Number Placeholder 5">
            <a:extLst>
              <a:ext uri="{FF2B5EF4-FFF2-40B4-BE49-F238E27FC236}">
                <a16:creationId xmlns:a16="http://schemas.microsoft.com/office/drawing/2014/main" id="{FFE1D359-4704-2545-8302-336B7A0A7BD7}"/>
              </a:ext>
            </a:extLst>
          </p:cNvPr>
          <p:cNvSpPr>
            <a:spLocks noGrp="1"/>
          </p:cNvSpPr>
          <p:nvPr>
            <p:ph type="sldNum" sz="quarter" idx="12"/>
          </p:nvPr>
        </p:nvSpPr>
        <p:spPr/>
        <p:txBody>
          <a:bodyPr/>
          <a:lstStyle/>
          <a:p>
            <a:fld id="{C3558104-51C6-C44C-9211-BF7C16F4A77B}" type="slidenum">
              <a:rPr lang="en-US" smtClean="0"/>
              <a:t>16</a:t>
            </a:fld>
            <a:endParaRPr lang="en-US" dirty="0"/>
          </a:p>
        </p:txBody>
      </p:sp>
    </p:spTree>
    <p:extLst>
      <p:ext uri="{BB962C8B-B14F-4D97-AF65-F5344CB8AC3E}">
        <p14:creationId xmlns:p14="http://schemas.microsoft.com/office/powerpoint/2010/main" val="59841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02"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r>
              <a:rPr lang="en-US" sz="1350" dirty="0" err="1"/>
              <a:t>seq</a:t>
            </a:r>
            <a:r>
              <a:rPr lang="en-US" sz="1350" dirty="0"/>
              <a:t> peaks (Binding sites of a TF)</a:t>
            </a:r>
          </a:p>
        </p:txBody>
      </p:sp>
      <p:sp>
        <p:nvSpPr>
          <p:cNvPr id="3" name="Rectangle 2"/>
          <p:cNvSpPr/>
          <p:nvPr/>
        </p:nvSpPr>
        <p:spPr>
          <a:xfrm>
            <a:off x="2504287"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Selected </a:t>
            </a:r>
            <a:r>
              <a:rPr lang="en-US" sz="1350" dirty="0" err="1"/>
              <a:t>ChIP</a:t>
            </a:r>
            <a:r>
              <a:rPr lang="en-US" sz="1350" dirty="0"/>
              <a:t> peaks (100 strong binding sites of the TF)</a:t>
            </a:r>
          </a:p>
        </p:txBody>
      </p:sp>
      <p:sp>
        <p:nvSpPr>
          <p:cNvPr id="4" name="Rectangle 3"/>
          <p:cNvSpPr/>
          <p:nvPr/>
        </p:nvSpPr>
        <p:spPr>
          <a:xfrm>
            <a:off x="4724973"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DNA sequences of selected </a:t>
            </a:r>
            <a:r>
              <a:rPr lang="en-US" sz="1350" dirty="0" err="1"/>
              <a:t>ChIP</a:t>
            </a:r>
            <a:r>
              <a:rPr lang="en-US" sz="1350" dirty="0"/>
              <a:t> peaks</a:t>
            </a:r>
          </a:p>
        </p:txBody>
      </p:sp>
      <p:sp>
        <p:nvSpPr>
          <p:cNvPr id="5" name="Rectangle 4"/>
          <p:cNvSpPr/>
          <p:nvPr/>
        </p:nvSpPr>
        <p:spPr>
          <a:xfrm>
            <a:off x="6945658"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TF Motif inferred from selected </a:t>
            </a:r>
            <a:r>
              <a:rPr lang="en-US" sz="1350" dirty="0" err="1"/>
              <a:t>ChIP</a:t>
            </a:r>
            <a:r>
              <a:rPr lang="en-US" sz="1350" dirty="0"/>
              <a:t> peaks</a:t>
            </a:r>
          </a:p>
        </p:txBody>
      </p:sp>
      <p:cxnSp>
        <p:nvCxnSpPr>
          <p:cNvPr id="7" name="Straight Arrow Connector 6"/>
          <p:cNvCxnSpPr>
            <a:stCxn id="2" idx="3"/>
            <a:endCxn id="3" idx="1"/>
          </p:cNvCxnSpPr>
          <p:nvPr/>
        </p:nvCxnSpPr>
        <p:spPr>
          <a:xfrm>
            <a:off x="1961363"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a:endCxn id="4" idx="1"/>
          </p:cNvCxnSpPr>
          <p:nvPr/>
        </p:nvCxnSpPr>
        <p:spPr>
          <a:xfrm>
            <a:off x="4182049"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5" idx="1"/>
          </p:cNvCxnSpPr>
          <p:nvPr/>
        </p:nvCxnSpPr>
        <p:spPr>
          <a:xfrm>
            <a:off x="6402734"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3602"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a:t>
            </a:r>
          </a:p>
        </p:txBody>
      </p:sp>
      <p:sp>
        <p:nvSpPr>
          <p:cNvPr id="13" name="TextBox 12"/>
          <p:cNvSpPr txBox="1"/>
          <p:nvPr/>
        </p:nvSpPr>
        <p:spPr>
          <a:xfrm>
            <a:off x="6390487" y="2081729"/>
            <a:ext cx="646331" cy="300082"/>
          </a:xfrm>
          <a:prstGeom prst="rect">
            <a:avLst/>
          </a:prstGeom>
          <a:noFill/>
        </p:spPr>
        <p:txBody>
          <a:bodyPr wrap="none" rtlCol="0">
            <a:spAutoFit/>
          </a:bodyPr>
          <a:lstStyle/>
          <a:p>
            <a:r>
              <a:rPr lang="en-US" sz="1350"/>
              <a:t>MEME</a:t>
            </a:r>
          </a:p>
        </p:txBody>
      </p:sp>
      <p:sp>
        <p:nvSpPr>
          <p:cNvPr id="14" name="Rectangle 13"/>
          <p:cNvSpPr/>
          <p:nvPr/>
        </p:nvSpPr>
        <p:spPr>
          <a:xfrm>
            <a:off x="2504287"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 (converted IDs)</a:t>
            </a:r>
          </a:p>
        </p:txBody>
      </p:sp>
      <p:sp>
        <p:nvSpPr>
          <p:cNvPr id="15" name="Rectangle 14"/>
          <p:cNvSpPr/>
          <p:nvPr/>
        </p:nvSpPr>
        <p:spPr>
          <a:xfrm>
            <a:off x="4724973"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 Ontology terms enriched in genes near </a:t>
            </a:r>
            <a:r>
              <a:rPr lang="en-US" sz="1350" dirty="0" err="1"/>
              <a:t>ChIP</a:t>
            </a:r>
            <a:r>
              <a:rPr lang="en-US" sz="1350" dirty="0"/>
              <a:t> peaks</a:t>
            </a:r>
          </a:p>
        </p:txBody>
      </p:sp>
      <p:cxnSp>
        <p:nvCxnSpPr>
          <p:cNvPr id="17" name="Straight Arrow Connector 16"/>
          <p:cNvCxnSpPr>
            <a:stCxn id="2" idx="2"/>
            <a:endCxn id="12" idx="0"/>
          </p:cNvCxnSpPr>
          <p:nvPr/>
        </p:nvCxnSpPr>
        <p:spPr>
          <a:xfrm>
            <a:off x="1122482" y="2940434"/>
            <a:ext cx="0" cy="58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a:endCxn id="14" idx="1"/>
          </p:cNvCxnSpPr>
          <p:nvPr/>
        </p:nvCxnSpPr>
        <p:spPr>
          <a:xfrm>
            <a:off x="1961363"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15" idx="1"/>
          </p:cNvCxnSpPr>
          <p:nvPr/>
        </p:nvCxnSpPr>
        <p:spPr>
          <a:xfrm>
            <a:off x="4182049"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61363" y="3790669"/>
            <a:ext cx="623504" cy="300082"/>
          </a:xfrm>
          <a:prstGeom prst="rect">
            <a:avLst/>
          </a:prstGeom>
          <a:noFill/>
        </p:spPr>
        <p:txBody>
          <a:bodyPr wrap="none" rtlCol="0">
            <a:spAutoFit/>
          </a:bodyPr>
          <a:lstStyle/>
          <a:p>
            <a:r>
              <a:rPr lang="en-US" sz="1350"/>
              <a:t>DAVID</a:t>
            </a:r>
          </a:p>
        </p:txBody>
      </p:sp>
      <p:sp>
        <p:nvSpPr>
          <p:cNvPr id="24" name="Oval 23"/>
          <p:cNvSpPr/>
          <p:nvPr/>
        </p:nvSpPr>
        <p:spPr>
          <a:xfrm>
            <a:off x="2098113" y="1445876"/>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25" name="Oval 24"/>
          <p:cNvSpPr/>
          <p:nvPr/>
        </p:nvSpPr>
        <p:spPr>
          <a:xfrm>
            <a:off x="4318799"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26" name="Oval 25"/>
          <p:cNvSpPr/>
          <p:nvPr/>
        </p:nvSpPr>
        <p:spPr>
          <a:xfrm>
            <a:off x="6539484"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27" name="Oval 26"/>
          <p:cNvSpPr/>
          <p:nvPr/>
        </p:nvSpPr>
        <p:spPr>
          <a:xfrm>
            <a:off x="283602" y="310655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a:t>
            </a:r>
          </a:p>
        </p:txBody>
      </p:sp>
      <p:sp>
        <p:nvSpPr>
          <p:cNvPr id="28" name="Oval 27"/>
          <p:cNvSpPr/>
          <p:nvPr/>
        </p:nvSpPr>
        <p:spPr>
          <a:xfrm>
            <a:off x="2100047" y="4692962"/>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6</a:t>
            </a:r>
          </a:p>
        </p:txBody>
      </p:sp>
      <p:sp>
        <p:nvSpPr>
          <p:cNvPr id="29" name="Oval 28"/>
          <p:cNvSpPr/>
          <p:nvPr/>
        </p:nvSpPr>
        <p:spPr>
          <a:xfrm>
            <a:off x="4318798" y="4671531"/>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a:t>
            </a:r>
          </a:p>
        </p:txBody>
      </p:sp>
      <p:sp>
        <p:nvSpPr>
          <p:cNvPr id="6" name="Down Arrow 5">
            <a:extLst>
              <a:ext uri="{FF2B5EF4-FFF2-40B4-BE49-F238E27FC236}">
                <a16:creationId xmlns:a16="http://schemas.microsoft.com/office/drawing/2014/main" id="{F84ACB36-EC87-F643-AD9E-36EEF3614054}"/>
              </a:ext>
            </a:extLst>
          </p:cNvPr>
          <p:cNvSpPr/>
          <p:nvPr/>
        </p:nvSpPr>
        <p:spPr>
          <a:xfrm>
            <a:off x="6465576" y="609952"/>
            <a:ext cx="406172" cy="69742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300443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Files (for UIUC users)</a:t>
            </a:r>
          </a:p>
        </p:txBody>
      </p:sp>
      <p:sp>
        <p:nvSpPr>
          <p:cNvPr id="3" name="Content Placeholder 2"/>
          <p:cNvSpPr>
            <a:spLocks noGrp="1"/>
          </p:cNvSpPr>
          <p:nvPr>
            <p:ph idx="1"/>
          </p:nvPr>
        </p:nvSpPr>
        <p:spPr/>
        <p:txBody>
          <a:bodyPr/>
          <a:lstStyle/>
          <a:p>
            <a:pPr marL="0" indent="0" algn="just">
              <a:buNone/>
            </a:pPr>
            <a:r>
              <a:rPr lang="en-US" dirty="0"/>
              <a:t>For viewing and manipulating the files needed for this laboratory exercise, denote the path </a:t>
            </a:r>
            <a:r>
              <a:rPr lang="en-US" b="1" dirty="0"/>
              <a:t>C:\Users\IGB\Desktop\VM </a:t>
            </a:r>
            <a:r>
              <a:rPr lang="en-US" dirty="0"/>
              <a:t>on the VM as the  following:</a:t>
            </a:r>
          </a:p>
          <a:p>
            <a:pPr marL="0" indent="0" algn="ctr">
              <a:buNone/>
            </a:pPr>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a:t>
            </a:r>
            <a:endParaRPr lang="en-US" b="1" dirty="0"/>
          </a:p>
          <a:p>
            <a:pPr marL="0" indent="0" algn="just">
              <a:buNone/>
            </a:pPr>
            <a:endParaRPr lang="en-US" sz="1800" dirty="0"/>
          </a:p>
          <a:p>
            <a:pPr marL="0" indent="0" algn="just">
              <a:buNone/>
            </a:pPr>
            <a:r>
              <a:rPr lang="en-US" dirty="0">
                <a:latin typeface="+mj-lt"/>
              </a:rPr>
              <a:t>We will use the files found in:</a:t>
            </a:r>
          </a:p>
          <a:p>
            <a:pPr marL="0" indent="0" algn="just">
              <a:buNone/>
            </a:pPr>
            <a:endParaRPr lang="en-US" dirty="0">
              <a:latin typeface="+mj-lt"/>
            </a:endParaRPr>
          </a:p>
          <a:p>
            <a:pPr marL="0" indent="0" algn="ctr">
              <a:buNone/>
            </a:pPr>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]\06_Regulatory_Genomics\</a:t>
            </a:r>
          </a:p>
          <a:p>
            <a:pPr marL="0" indent="0" algn="ctr">
              <a:buNone/>
            </a:pPr>
            <a:endParaRPr lang="en-US" b="1" dirty="0">
              <a:latin typeface="Consolas" panose="020B0609020204030204" pitchFamily="49" charset="0"/>
            </a:endParaRPr>
          </a:p>
        </p:txBody>
      </p:sp>
      <p:sp>
        <p:nvSpPr>
          <p:cNvPr id="4" name="Footer Placeholder 3"/>
          <p:cNvSpPr>
            <a:spLocks noGrp="1"/>
          </p:cNvSpPr>
          <p:nvPr>
            <p:ph type="ftr" sz="quarter" idx="11"/>
          </p:nvPr>
        </p:nvSpPr>
        <p:spPr/>
        <p:txBody>
          <a:bodyPr/>
          <a:lstStyle/>
          <a:p>
            <a:r>
              <a:rPr lang="en-US"/>
              <a:t>Variant Calling Workshop | Chris Fields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18</a:t>
            </a:fld>
            <a:endParaRPr lang="en-US" dirty="0"/>
          </a:p>
        </p:txBody>
      </p:sp>
    </p:spTree>
    <p:extLst>
      <p:ext uri="{BB962C8B-B14F-4D97-AF65-F5344CB8AC3E}">
        <p14:creationId xmlns:p14="http://schemas.microsoft.com/office/powerpoint/2010/main" val="420511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Files (for mayo clinic users)</a:t>
            </a:r>
          </a:p>
        </p:txBody>
      </p:sp>
      <p:sp>
        <p:nvSpPr>
          <p:cNvPr id="3" name="Content Placeholder 2"/>
          <p:cNvSpPr>
            <a:spLocks noGrp="1"/>
          </p:cNvSpPr>
          <p:nvPr>
            <p:ph idx="1"/>
          </p:nvPr>
        </p:nvSpPr>
        <p:spPr/>
        <p:txBody>
          <a:bodyPr/>
          <a:lstStyle/>
          <a:p>
            <a:pPr marL="0" indent="0" algn="just">
              <a:buNone/>
            </a:pPr>
            <a:r>
              <a:rPr lang="en-US" dirty="0"/>
              <a:t>For viewing and manipulating the files needed for this laboratory exercise, denote the path </a:t>
            </a:r>
            <a:r>
              <a:rPr lang="en-US" b="1" dirty="0"/>
              <a:t>C:\Users\Public\Desktop\datafiles</a:t>
            </a:r>
            <a:r>
              <a:rPr lang="en-US" dirty="0"/>
              <a:t> on the VM as the  following:</a:t>
            </a:r>
          </a:p>
          <a:p>
            <a:pPr marL="0" indent="0" algn="just">
              <a:buNone/>
            </a:pPr>
            <a:endParaRPr lang="en-US" dirty="0"/>
          </a:p>
          <a:p>
            <a:pPr marL="0" indent="0" algn="ctr">
              <a:buNone/>
            </a:pPr>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a:t>
            </a:r>
            <a:endParaRPr lang="en-US" b="1" dirty="0"/>
          </a:p>
          <a:p>
            <a:pPr marL="0" indent="0" algn="just">
              <a:buNone/>
            </a:pPr>
            <a:endParaRPr lang="en-US" sz="1800" dirty="0"/>
          </a:p>
          <a:p>
            <a:pPr marL="0" indent="0" algn="just">
              <a:buNone/>
            </a:pPr>
            <a:r>
              <a:rPr lang="en-US" dirty="0">
                <a:latin typeface="+mj-lt"/>
              </a:rPr>
              <a:t>We will use the files found in:</a:t>
            </a:r>
          </a:p>
          <a:p>
            <a:pPr marL="0" indent="0" algn="just">
              <a:buNone/>
            </a:pPr>
            <a:endParaRPr lang="en-US" dirty="0">
              <a:latin typeface="+mj-lt"/>
            </a:endParaRPr>
          </a:p>
          <a:p>
            <a:pPr marL="0" indent="0" algn="ctr">
              <a:buNone/>
            </a:pPr>
            <a:r>
              <a:rPr lang="en-US" b="1" dirty="0">
                <a:latin typeface="Consolas" panose="020B0609020204030204" pitchFamily="49" charset="0"/>
              </a:rPr>
              <a:t>[</a:t>
            </a:r>
            <a:r>
              <a:rPr lang="en-US" b="1" dirty="0" err="1">
                <a:latin typeface="Consolas" panose="020B0609020204030204" pitchFamily="49" charset="0"/>
              </a:rPr>
              <a:t>course_directory</a:t>
            </a:r>
            <a:r>
              <a:rPr lang="en-US" b="1" dirty="0">
                <a:latin typeface="Consolas" panose="020B0609020204030204" pitchFamily="49" charset="0"/>
              </a:rPr>
              <a:t>]\06_Regulatory_Genomics\</a:t>
            </a:r>
          </a:p>
        </p:txBody>
      </p:sp>
      <p:sp>
        <p:nvSpPr>
          <p:cNvPr id="4" name="Footer Placeholder 3"/>
          <p:cNvSpPr>
            <a:spLocks noGrp="1"/>
          </p:cNvSpPr>
          <p:nvPr>
            <p:ph type="ftr" sz="quarter" idx="11"/>
          </p:nvPr>
        </p:nvSpPr>
        <p:spPr/>
        <p:txBody>
          <a:bodyPr/>
          <a:lstStyle/>
          <a:p>
            <a:r>
              <a:rPr lang="en-US"/>
              <a:t>Variant Calling Workshop | Chris Fields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19</a:t>
            </a:fld>
            <a:endParaRPr lang="en-US" dirty="0"/>
          </a:p>
        </p:txBody>
      </p:sp>
    </p:spTree>
    <p:extLst>
      <p:ext uri="{BB962C8B-B14F-4D97-AF65-F5344CB8AC3E}">
        <p14:creationId xmlns:p14="http://schemas.microsoft.com/office/powerpoint/2010/main" val="313221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7696"/>
            <a:ext cx="7886700" cy="4620769"/>
          </a:xfrm>
        </p:spPr>
        <p:txBody>
          <a:bodyPr>
            <a:normAutofit fontScale="92500" lnSpcReduction="10000"/>
          </a:bodyPr>
          <a:lstStyle/>
          <a:p>
            <a:pPr marL="0" indent="0" algn="ctr">
              <a:lnSpc>
                <a:spcPct val="150000"/>
              </a:lnSpc>
              <a:buNone/>
            </a:pPr>
            <a:r>
              <a:rPr lang="en-US" sz="2400" b="1" dirty="0">
                <a:solidFill>
                  <a:srgbClr val="000000"/>
                </a:solidFill>
              </a:rPr>
              <a:t>In this lab, we will do the following:</a:t>
            </a:r>
            <a:r>
              <a:rPr lang="en-US" sz="2400" dirty="0">
                <a:solidFill>
                  <a:srgbClr val="000000"/>
                </a:solidFill>
              </a:rPr>
              <a:t>.</a:t>
            </a:r>
          </a:p>
          <a:p>
            <a:pPr marL="457200" indent="-457200">
              <a:lnSpc>
                <a:spcPct val="150000"/>
              </a:lnSpc>
              <a:buAutoNum type="arabicPeriod"/>
            </a:pPr>
            <a:endParaRPr lang="en-US" sz="1900" dirty="0">
              <a:solidFill>
                <a:srgbClr val="000000"/>
              </a:solidFill>
            </a:endParaRPr>
          </a:p>
          <a:p>
            <a:pPr>
              <a:lnSpc>
                <a:spcPct val="150000"/>
              </a:lnSpc>
            </a:pPr>
            <a:r>
              <a:rPr lang="en-US" sz="1900" dirty="0">
                <a:solidFill>
                  <a:srgbClr val="000000"/>
                </a:solidFill>
              </a:rPr>
              <a:t>Use command line tools to manipulate a ChIP track for BIN  TF in D. Mel.</a:t>
            </a:r>
          </a:p>
          <a:p>
            <a:pPr>
              <a:lnSpc>
                <a:spcPct val="150000"/>
              </a:lnSpc>
            </a:pPr>
            <a:endParaRPr lang="en-US" sz="1900" dirty="0">
              <a:solidFill>
                <a:srgbClr val="000000"/>
              </a:solidFill>
            </a:endParaRPr>
          </a:p>
          <a:p>
            <a:pPr>
              <a:lnSpc>
                <a:spcPct val="150000"/>
              </a:lnSpc>
            </a:pPr>
            <a:r>
              <a:rPr lang="en-US" sz="1900" dirty="0">
                <a:solidFill>
                  <a:srgbClr val="000000"/>
                </a:solidFill>
              </a:rPr>
              <a:t>Subject peak sets to MEME suite. </a:t>
            </a:r>
          </a:p>
          <a:p>
            <a:pPr>
              <a:lnSpc>
                <a:spcPct val="150000"/>
              </a:lnSpc>
            </a:pPr>
            <a:endParaRPr lang="en-US" sz="1900" dirty="0">
              <a:solidFill>
                <a:srgbClr val="000000"/>
              </a:solidFill>
            </a:endParaRPr>
          </a:p>
          <a:p>
            <a:pPr>
              <a:lnSpc>
                <a:spcPct val="150000"/>
              </a:lnSpc>
            </a:pPr>
            <a:r>
              <a:rPr lang="en-US" sz="1900" dirty="0">
                <a:solidFill>
                  <a:srgbClr val="000000"/>
                </a:solidFill>
              </a:rPr>
              <a:t>Compare MEME motifs with Fly Factor Survey motifs for BIN TF.</a:t>
            </a:r>
          </a:p>
          <a:p>
            <a:pPr>
              <a:lnSpc>
                <a:spcPct val="150000"/>
              </a:lnSpc>
            </a:pPr>
            <a:endParaRPr lang="en-US" sz="1900" dirty="0">
              <a:solidFill>
                <a:srgbClr val="000000"/>
              </a:solidFill>
            </a:endParaRPr>
          </a:p>
          <a:p>
            <a:pPr>
              <a:lnSpc>
                <a:spcPct val="150000"/>
              </a:lnSpc>
            </a:pPr>
            <a:r>
              <a:rPr lang="en-US" sz="1900" dirty="0">
                <a:solidFill>
                  <a:srgbClr val="000000"/>
                </a:solidFill>
              </a:rPr>
              <a:t>Subject peak set to a gene set enrichment test.</a:t>
            </a:r>
          </a:p>
          <a:p>
            <a:pPr marL="457200" indent="-457200">
              <a:lnSpc>
                <a:spcPct val="150000"/>
              </a:lnSpc>
              <a:buAutoNum type="arabicPeriod"/>
            </a:pPr>
            <a:endParaRPr lang="en-US" sz="1900" dirty="0">
              <a:solidFill>
                <a:srgbClr val="000000"/>
              </a:solidFill>
            </a:endParaRPr>
          </a:p>
          <a:p>
            <a:pPr marL="0" indent="0">
              <a:lnSpc>
                <a:spcPct val="150000"/>
              </a:lnSpc>
              <a:buNone/>
            </a:pPr>
            <a:endParaRPr lang="en-US" sz="1900" dirty="0">
              <a:solidFill>
                <a:srgbClr val="000000"/>
              </a:solidFill>
            </a:endParaRPr>
          </a:p>
          <a:p>
            <a:pPr marL="457200" indent="-457200">
              <a:lnSpc>
                <a:spcPct val="150000"/>
              </a:lnSpc>
              <a:buAutoNum type="arabicPeriod"/>
            </a:pPr>
            <a:endParaRPr lang="en-US" sz="1900" dirty="0">
              <a:solidFill>
                <a:srgbClr val="000000"/>
              </a:solidFill>
            </a:endParaRP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a:t>
            </a:fld>
            <a:endParaRPr lang="en-US" dirty="0"/>
          </a:p>
        </p:txBody>
      </p:sp>
    </p:spTree>
    <p:extLst>
      <p:ext uri="{BB962C8B-B14F-4D97-AF65-F5344CB8AC3E}">
        <p14:creationId xmlns:p14="http://schemas.microsoft.com/office/powerpoint/2010/main" val="3909506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Submit to MEME</a:t>
            </a:r>
          </a:p>
        </p:txBody>
      </p:sp>
      <p:sp>
        <p:nvSpPr>
          <p:cNvPr id="3" name="Content Placeholder 2"/>
          <p:cNvSpPr>
            <a:spLocks noGrp="1"/>
          </p:cNvSpPr>
          <p:nvPr>
            <p:ph idx="1"/>
          </p:nvPr>
        </p:nvSpPr>
        <p:spPr>
          <a:xfrm>
            <a:off x="549642" y="2139962"/>
            <a:ext cx="4521708" cy="4351338"/>
          </a:xfrm>
        </p:spPr>
        <p:txBody>
          <a:bodyPr>
            <a:normAutofit fontScale="92500" lnSpcReduction="10000"/>
          </a:bodyPr>
          <a:lstStyle/>
          <a:p>
            <a:pPr marL="0" indent="0">
              <a:buNone/>
            </a:pPr>
            <a:r>
              <a:rPr lang="en-US" sz="1600" dirty="0"/>
              <a:t>In this step, we will submit the sequences to MEME</a:t>
            </a:r>
          </a:p>
          <a:p>
            <a:pPr marL="0" indent="0">
              <a:buNone/>
            </a:pPr>
            <a:endParaRPr lang="en-US" sz="1600" dirty="0"/>
          </a:p>
          <a:p>
            <a:pPr marL="0" indent="0">
              <a:buNone/>
            </a:pPr>
            <a:r>
              <a:rPr lang="en-US" sz="1600" dirty="0"/>
              <a:t>Go to the following address on your VM internet browser:</a:t>
            </a:r>
          </a:p>
          <a:p>
            <a:pPr marL="0" indent="0">
              <a:buNone/>
            </a:pPr>
            <a:r>
              <a:rPr lang="fr-FR" sz="1600" dirty="0"/>
              <a:t>	</a:t>
            </a:r>
            <a:r>
              <a:rPr lang="fr-FR" sz="1600" dirty="0">
                <a:hlinkClick r:id="rId2"/>
              </a:rPr>
              <a:t>http://meme-suite.org/tools/meme</a:t>
            </a:r>
            <a:endParaRPr lang="en-US" sz="1600" dirty="0"/>
          </a:p>
          <a:p>
            <a:pPr marL="0" indent="0">
              <a:buNone/>
            </a:pPr>
            <a:r>
              <a:rPr lang="en-US" sz="1600" dirty="0"/>
              <a:t>You can find BIN_top_100.fasta in the following directory on the VM:</a:t>
            </a:r>
          </a:p>
          <a:p>
            <a:pPr marL="0" indent="0">
              <a:buNone/>
            </a:pPr>
            <a:r>
              <a:rPr lang="en-US" sz="1600" dirty="0">
                <a:latin typeface="Calibri" panose="020F0502020204030204" pitchFamily="34" charset="0"/>
                <a:cs typeface="Calibri" panose="020F0502020204030204" pitchFamily="34" charset="0"/>
              </a:rPr>
              <a:t>[</a:t>
            </a:r>
            <a:r>
              <a:rPr lang="en-US" sz="1600" dirty="0" err="1">
                <a:latin typeface="Calibri" panose="020F0502020204030204" pitchFamily="34" charset="0"/>
                <a:cs typeface="Calibri" panose="020F0502020204030204" pitchFamily="34" charset="0"/>
              </a:rPr>
              <a:t>course_directory</a:t>
            </a:r>
            <a:r>
              <a:rPr lang="en-US" sz="1600" dirty="0">
                <a:latin typeface="Calibri" panose="020F0502020204030204" pitchFamily="34" charset="0"/>
                <a:cs typeface="Calibri" panose="020F0502020204030204" pitchFamily="34" charset="0"/>
              </a:rPr>
              <a:t>]\06_Regulatory_Genomics\BIN_top_100.fasta </a:t>
            </a:r>
          </a:p>
          <a:p>
            <a:pPr marL="0" indent="0">
              <a:buNone/>
            </a:pPr>
            <a:r>
              <a:rPr lang="en-US" sz="1600" dirty="0"/>
              <a:t>Upload your </a:t>
            </a:r>
            <a:r>
              <a:rPr lang="en-US" sz="1600" b="1" dirty="0"/>
              <a:t>sequences file </a:t>
            </a:r>
            <a:r>
              <a:rPr lang="en-US" sz="1600" dirty="0"/>
              <a:t>here</a:t>
            </a:r>
          </a:p>
          <a:p>
            <a:pPr marL="0" indent="0">
              <a:buNone/>
            </a:pPr>
            <a:endParaRPr lang="en-US" sz="1600" dirty="0"/>
          </a:p>
          <a:p>
            <a:pPr marL="0" indent="0">
              <a:buNone/>
            </a:pPr>
            <a:r>
              <a:rPr lang="en-US" sz="1600" dirty="0"/>
              <a:t>Enter </a:t>
            </a:r>
            <a:r>
              <a:rPr lang="en-US" sz="1600" b="1" dirty="0"/>
              <a:t>your email address </a:t>
            </a:r>
            <a:r>
              <a:rPr lang="en-US" sz="1600" dirty="0"/>
              <a:t>here.</a:t>
            </a:r>
          </a:p>
          <a:p>
            <a:pPr marL="0" indent="0">
              <a:buNone/>
            </a:pPr>
            <a:endParaRPr lang="en-US" sz="1600" dirty="0"/>
          </a:p>
          <a:p>
            <a:pPr marL="0" indent="0">
              <a:buNone/>
            </a:pPr>
            <a:r>
              <a:rPr lang="en-US" sz="1600" dirty="0"/>
              <a:t>Leave other parameters as default.</a:t>
            </a:r>
          </a:p>
          <a:p>
            <a:pPr marL="0" indent="0">
              <a:buNone/>
            </a:pPr>
            <a:endParaRPr lang="en-US" sz="1600" dirty="0"/>
          </a:p>
          <a:p>
            <a:pPr marL="0" indent="0">
              <a:buNone/>
            </a:pPr>
            <a:r>
              <a:rPr lang="en-US" sz="1600" b="1" dirty="0"/>
              <a:t>Click “Start Search”.</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20</a:t>
            </a:fld>
            <a:endParaRPr lang="en-US" dirty="0"/>
          </a:p>
        </p:txBody>
      </p:sp>
      <p:sp>
        <p:nvSpPr>
          <p:cNvPr id="10" name="TextBox 9"/>
          <p:cNvSpPr txBox="1"/>
          <p:nvPr/>
        </p:nvSpPr>
        <p:spPr>
          <a:xfrm>
            <a:off x="1972818" y="1482267"/>
            <a:ext cx="6355080" cy="369332"/>
          </a:xfrm>
          <a:prstGeom prst="rect">
            <a:avLst/>
          </a:prstGeom>
          <a:noFill/>
        </p:spPr>
        <p:txBody>
          <a:bodyPr wrap="square" rtlCol="0">
            <a:spAutoFit/>
          </a:bodyPr>
          <a:lstStyle/>
          <a:p>
            <a:r>
              <a:rPr lang="en-US" b="1" dirty="0">
                <a:solidFill>
                  <a:schemeClr val="accent2"/>
                </a:solidFill>
              </a:rPr>
              <a:t>DO NOT RUN THIS NOW. MEME TAKES A VERY LONG TIME.</a:t>
            </a:r>
          </a:p>
        </p:txBody>
      </p:sp>
      <p:pic>
        <p:nvPicPr>
          <p:cNvPr id="8" name="Picture 7"/>
          <p:cNvPicPr>
            <a:picLocks noChangeAspect="1"/>
          </p:cNvPicPr>
          <p:nvPr/>
        </p:nvPicPr>
        <p:blipFill>
          <a:blip r:embed="rId3"/>
          <a:stretch>
            <a:fillRect/>
          </a:stretch>
        </p:blipFill>
        <p:spPr>
          <a:xfrm>
            <a:off x="5478795" y="2287481"/>
            <a:ext cx="3551385" cy="3780507"/>
          </a:xfrm>
          <a:prstGeom prst="rect">
            <a:avLst/>
          </a:prstGeom>
          <a:ln>
            <a:solidFill>
              <a:schemeClr val="tx1"/>
            </a:solidFill>
          </a:ln>
        </p:spPr>
      </p:pic>
      <p:sp>
        <p:nvSpPr>
          <p:cNvPr id="7" name="Arc 6"/>
          <p:cNvSpPr/>
          <p:nvPr/>
        </p:nvSpPr>
        <p:spPr>
          <a:xfrm flipV="1">
            <a:off x="2478532" y="2968739"/>
            <a:ext cx="3160267" cy="1744816"/>
          </a:xfrm>
          <a:prstGeom prst="arc">
            <a:avLst>
              <a:gd name="adj1" fmla="val 13739481"/>
              <a:gd name="adj2" fmla="val 65251"/>
            </a:avLst>
          </a:prstGeom>
          <a:ln w="38100">
            <a:solidFill>
              <a:schemeClr val="accent2"/>
            </a:solidFill>
            <a:prstDash val="lg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a:cxnSpLocks/>
          </p:cNvCxnSpPr>
          <p:nvPr/>
        </p:nvCxnSpPr>
        <p:spPr>
          <a:xfrm>
            <a:off x="3028950" y="5162828"/>
            <a:ext cx="2767416" cy="0"/>
          </a:xfrm>
          <a:prstGeom prst="straightConnector1">
            <a:avLst/>
          </a:prstGeom>
          <a:ln w="38100">
            <a:solidFill>
              <a:schemeClr val="tx1"/>
            </a:solidFill>
            <a:prstDash val="dash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D878800C-3D10-714F-9D28-557B6C6F87D8}"/>
              </a:ext>
            </a:extLst>
          </p:cNvPr>
          <p:cNvSpPr/>
          <p:nvPr/>
        </p:nvSpPr>
        <p:spPr>
          <a:xfrm>
            <a:off x="6804239" y="136524"/>
            <a:ext cx="2138767" cy="73525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On Desktop</a:t>
            </a:r>
          </a:p>
        </p:txBody>
      </p:sp>
    </p:spTree>
    <p:extLst>
      <p:ext uri="{BB962C8B-B14F-4D97-AF65-F5344CB8AC3E}">
        <p14:creationId xmlns:p14="http://schemas.microsoft.com/office/powerpoint/2010/main" val="248582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3A: Analyzing MEME Results</a:t>
            </a:r>
          </a:p>
        </p:txBody>
      </p:sp>
      <p:sp>
        <p:nvSpPr>
          <p:cNvPr id="3" name="Content Placeholder 2"/>
          <p:cNvSpPr>
            <a:spLocks noGrp="1"/>
          </p:cNvSpPr>
          <p:nvPr>
            <p:ph idx="1"/>
          </p:nvPr>
        </p:nvSpPr>
        <p:spPr>
          <a:xfrm>
            <a:off x="628650" y="1825625"/>
            <a:ext cx="8243207" cy="4351338"/>
          </a:xfrm>
        </p:spPr>
        <p:txBody>
          <a:bodyPr>
            <a:normAutofit/>
          </a:bodyPr>
          <a:lstStyle/>
          <a:p>
            <a:pPr marL="0" indent="0">
              <a:buNone/>
            </a:pPr>
            <a:r>
              <a:rPr lang="en-US" sz="2400" dirty="0"/>
              <a:t>Go to the following web address: (You will receive notification email from MEME.</a:t>
            </a:r>
          </a:p>
          <a:p>
            <a:pPr marL="0" indent="0">
              <a:buNone/>
            </a:pPr>
            <a:endParaRPr lang="en-US" sz="2000" dirty="0"/>
          </a:p>
          <a:p>
            <a:pPr marL="0" indent="0">
              <a:buNone/>
            </a:pPr>
            <a:r>
              <a:rPr lang="en-US" sz="2400" dirty="0"/>
              <a:t>The webpage contains a summary of MEME’s findings. </a:t>
            </a:r>
          </a:p>
          <a:p>
            <a:pPr marL="0" indent="0">
              <a:buNone/>
            </a:pPr>
            <a:endParaRPr lang="en-US" sz="2400" dirty="0"/>
          </a:p>
          <a:p>
            <a:pPr marL="0" indent="0">
              <a:buNone/>
            </a:pPr>
            <a:r>
              <a:rPr lang="en-US" sz="2400" dirty="0"/>
              <a:t>It is also available in the following directory:</a:t>
            </a:r>
          </a:p>
          <a:p>
            <a:pPr marL="0" indent="0">
              <a:buNone/>
            </a:pPr>
            <a:endParaRPr lang="en-US" sz="1700" dirty="0"/>
          </a:p>
          <a:p>
            <a:pPr marL="0" indent="0" algn="ctr">
              <a:buNone/>
            </a:pPr>
            <a:r>
              <a:rPr lang="en-US" sz="1400" dirty="0">
                <a:latin typeface="Consolas" panose="020B0609020204030204" pitchFamily="49" charset="0"/>
              </a:rPr>
              <a:t>[</a:t>
            </a:r>
            <a:r>
              <a:rPr lang="en-US" sz="1400" dirty="0" err="1">
                <a:latin typeface="Consolas" panose="020B0609020204030204" pitchFamily="49" charset="0"/>
              </a:rPr>
              <a:t>course_directory</a:t>
            </a:r>
            <a:r>
              <a:rPr lang="en-US" sz="1400" dirty="0">
                <a:latin typeface="Consolas" panose="020B0609020204030204" pitchFamily="49" charset="0"/>
              </a:rPr>
              <a:t>]\06_Regulatory_Genomics\</a:t>
            </a:r>
            <a:r>
              <a:rPr lang="en-US" sz="1400" dirty="0" err="1">
                <a:latin typeface="Consolas" panose="020B0609020204030204" pitchFamily="49" charset="0"/>
              </a:rPr>
              <a:t>MEME.html</a:t>
            </a:r>
            <a:endParaRPr lang="en-US" sz="1400" dirty="0">
              <a:latin typeface="Consolas" panose="020B0609020204030204" pitchFamily="49" charset="0"/>
            </a:endParaRPr>
          </a:p>
          <a:p>
            <a:pPr marL="0" indent="0">
              <a:buNone/>
            </a:pPr>
            <a:endParaRPr lang="en-US" sz="2400" dirty="0"/>
          </a:p>
          <a:p>
            <a:pPr marL="0" indent="0">
              <a:buNone/>
            </a:pPr>
            <a:r>
              <a:rPr lang="en-US" sz="2400" dirty="0"/>
              <a:t>Let’s investigate the top hit.</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21</a:t>
            </a:fld>
            <a:endParaRPr lang="en-US" dirty="0"/>
          </a:p>
        </p:txBody>
      </p:sp>
    </p:spTree>
    <p:extLst>
      <p:ext uri="{BB962C8B-B14F-4D97-AF65-F5344CB8AC3E}">
        <p14:creationId xmlns:p14="http://schemas.microsoft.com/office/powerpoint/2010/main" val="156986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35" y="-27941"/>
            <a:ext cx="7886700" cy="1325563"/>
          </a:xfrm>
        </p:spPr>
        <p:txBody>
          <a:bodyPr/>
          <a:lstStyle/>
          <a:p>
            <a:r>
              <a:rPr lang="en-US" dirty="0"/>
              <a:t>Step 3B: Analyzing MEME Results</a:t>
            </a:r>
          </a:p>
        </p:txBody>
      </p:sp>
      <p:sp>
        <p:nvSpPr>
          <p:cNvPr id="3" name="Content Placeholder 2"/>
          <p:cNvSpPr>
            <a:spLocks noGrp="1"/>
          </p:cNvSpPr>
          <p:nvPr>
            <p:ph idx="1"/>
          </p:nvPr>
        </p:nvSpPr>
        <p:spPr>
          <a:xfrm>
            <a:off x="486335" y="930434"/>
            <a:ext cx="5937504" cy="4351338"/>
          </a:xfrm>
        </p:spPr>
        <p:txBody>
          <a:bodyPr/>
          <a:lstStyle/>
          <a:p>
            <a:pPr marL="0" indent="0">
              <a:buNone/>
            </a:pPr>
            <a:r>
              <a:rPr lang="en-US" dirty="0"/>
              <a:t>To the right is a LOGO of our predicted motif, showing the per position relative abundance of each nucleotide</a:t>
            </a:r>
          </a:p>
          <a:p>
            <a:pPr marL="0" indent="0">
              <a:buNone/>
            </a:pPr>
            <a:endParaRPr lang="en-US" dirty="0"/>
          </a:p>
          <a:p>
            <a:pPr marL="0" indent="0">
              <a:buNone/>
            </a:pPr>
            <a:r>
              <a:rPr lang="en-US" dirty="0"/>
              <a:t>At the bottom are the aligned regions in each of our sequences that helped produce this motif. As the p-value increases (becomes less significant) matches show greater divergence from our LOGO.</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22</a:t>
            </a:fld>
            <a:endParaRPr lang="en-US" dirty="0"/>
          </a:p>
        </p:txBody>
      </p:sp>
      <p:pic>
        <p:nvPicPr>
          <p:cNvPr id="7" name="Picture 6"/>
          <p:cNvPicPr>
            <a:picLocks noChangeAspect="1"/>
          </p:cNvPicPr>
          <p:nvPr/>
        </p:nvPicPr>
        <p:blipFill>
          <a:blip r:embed="rId2"/>
          <a:stretch>
            <a:fillRect/>
          </a:stretch>
        </p:blipFill>
        <p:spPr>
          <a:xfrm>
            <a:off x="6457950" y="999547"/>
            <a:ext cx="2475166" cy="1422046"/>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A screenshot of a cell phone&#10;&#10;Description automatically generated">
            <a:extLst>
              <a:ext uri="{FF2B5EF4-FFF2-40B4-BE49-F238E27FC236}">
                <a16:creationId xmlns:a16="http://schemas.microsoft.com/office/drawing/2014/main" id="{88CC226F-8D86-9E40-922B-10F2DE0EB1B5}"/>
              </a:ext>
            </a:extLst>
          </p:cNvPr>
          <p:cNvPicPr>
            <a:picLocks noChangeAspect="1"/>
          </p:cNvPicPr>
          <p:nvPr/>
        </p:nvPicPr>
        <p:blipFill>
          <a:blip r:embed="rId3"/>
          <a:stretch>
            <a:fillRect/>
          </a:stretch>
        </p:blipFill>
        <p:spPr>
          <a:xfrm>
            <a:off x="486335" y="3621741"/>
            <a:ext cx="8214281" cy="2734610"/>
          </a:xfrm>
          <a:prstGeom prst="rect">
            <a:avLst/>
          </a:prstGeom>
        </p:spPr>
      </p:pic>
    </p:spTree>
    <p:extLst>
      <p:ext uri="{BB962C8B-B14F-4D97-AF65-F5344CB8AC3E}">
        <p14:creationId xmlns:p14="http://schemas.microsoft.com/office/powerpoint/2010/main" val="1518470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3C: Analyzing MEME Results</a:t>
            </a:r>
          </a:p>
        </p:txBody>
      </p:sp>
      <p:sp>
        <p:nvSpPr>
          <p:cNvPr id="3" name="Content Placeholder 2"/>
          <p:cNvSpPr>
            <a:spLocks noGrp="1"/>
          </p:cNvSpPr>
          <p:nvPr>
            <p:ph idx="1"/>
          </p:nvPr>
        </p:nvSpPr>
        <p:spPr/>
        <p:txBody>
          <a:bodyPr/>
          <a:lstStyle/>
          <a:p>
            <a:pPr marL="0" indent="0">
              <a:buNone/>
            </a:pPr>
            <a:r>
              <a:rPr lang="en-US" dirty="0"/>
              <a:t>Other predicted motifs do not seem as plausible.</a:t>
            </a:r>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23</a:t>
            </a:fld>
            <a:endParaRPr lang="en-US" dirty="0"/>
          </a:p>
        </p:txBody>
      </p:sp>
      <p:pic>
        <p:nvPicPr>
          <p:cNvPr id="6" name="Picture 5"/>
          <p:cNvPicPr>
            <a:picLocks noChangeAspect="1"/>
          </p:cNvPicPr>
          <p:nvPr/>
        </p:nvPicPr>
        <p:blipFill>
          <a:blip r:embed="rId2"/>
          <a:stretch>
            <a:fillRect/>
          </a:stretch>
        </p:blipFill>
        <p:spPr>
          <a:xfrm>
            <a:off x="628650" y="2892064"/>
            <a:ext cx="8134350" cy="221845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628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4A: Comparison with Experimentally Validated Motif for BIN</a:t>
            </a:r>
          </a:p>
        </p:txBody>
      </p:sp>
      <p:sp>
        <p:nvSpPr>
          <p:cNvPr id="3" name="Content Placeholder 2"/>
          <p:cNvSpPr>
            <a:spLocks noGrp="1"/>
          </p:cNvSpPr>
          <p:nvPr>
            <p:ph idx="1"/>
          </p:nvPr>
        </p:nvSpPr>
        <p:spPr/>
        <p:txBody>
          <a:bodyPr/>
          <a:lstStyle/>
          <a:p>
            <a:pPr marL="0" indent="0">
              <a:buNone/>
            </a:pPr>
            <a:r>
              <a:rPr lang="en-US" dirty="0" err="1"/>
              <a:t>FlyFactorSurvey</a:t>
            </a:r>
            <a:r>
              <a:rPr lang="en-US" dirty="0"/>
              <a:t> is a database of TF motifs in Drosophila Melanogaster. </a:t>
            </a:r>
          </a:p>
          <a:p>
            <a:pPr marL="0" indent="0">
              <a:buNone/>
            </a:pPr>
            <a:endParaRPr lang="en-US" dirty="0"/>
          </a:p>
          <a:p>
            <a:pPr marL="0" indent="0">
              <a:buNone/>
            </a:pPr>
            <a:r>
              <a:rPr lang="en-US" dirty="0"/>
              <a:t>Use the internet browser on your VM to go to the following link to view the motif for BIN:</a:t>
            </a:r>
          </a:p>
          <a:p>
            <a:pPr marL="0" indent="0">
              <a:buNone/>
            </a:pPr>
            <a:endParaRPr lang="en-US" dirty="0"/>
          </a:p>
          <a:p>
            <a:pPr marL="0" indent="0">
              <a:buNone/>
            </a:pPr>
            <a:r>
              <a:rPr lang="en-US" sz="2000" dirty="0">
                <a:hlinkClick r:id="rId2"/>
              </a:rPr>
              <a:t>http://pgfe.umassmed.edu/ffs/TFdetails.php?FlybaseID=FBgn0045759</a:t>
            </a:r>
            <a:endParaRPr lang="en-US" sz="2000"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24</a:t>
            </a:fld>
            <a:endParaRPr lang="en-US" dirty="0"/>
          </a:p>
        </p:txBody>
      </p:sp>
    </p:spTree>
    <p:extLst>
      <p:ext uri="{BB962C8B-B14F-4D97-AF65-F5344CB8AC3E}">
        <p14:creationId xmlns:p14="http://schemas.microsoft.com/office/powerpoint/2010/main" val="315367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070"/>
            <a:ext cx="7886700" cy="1325563"/>
          </a:xfrm>
        </p:spPr>
        <p:txBody>
          <a:bodyPr/>
          <a:lstStyle/>
          <a:p>
            <a:r>
              <a:rPr lang="en-US" dirty="0"/>
              <a:t>Step 4B: Comparison with Experimentally Validated Motif for BIN</a:t>
            </a:r>
          </a:p>
        </p:txBody>
      </p:sp>
      <p:sp>
        <p:nvSpPr>
          <p:cNvPr id="3" name="Content Placeholder 2"/>
          <p:cNvSpPr>
            <a:spLocks noGrp="1"/>
          </p:cNvSpPr>
          <p:nvPr>
            <p:ph idx="1"/>
          </p:nvPr>
        </p:nvSpPr>
        <p:spPr>
          <a:xfrm>
            <a:off x="1005840" y="1781472"/>
            <a:ext cx="2023110" cy="309563"/>
          </a:xfrm>
        </p:spPr>
        <p:txBody>
          <a:bodyPr>
            <a:normAutofit fontScale="92500" lnSpcReduction="20000"/>
          </a:bodyPr>
          <a:lstStyle/>
          <a:p>
            <a:pPr marL="0" indent="0">
              <a:buNone/>
            </a:pPr>
            <a:r>
              <a:rPr lang="en-US" dirty="0"/>
              <a:t>Actual BIN Motif</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25</a:t>
            </a:fld>
            <a:endParaRPr lang="en-US" dirty="0"/>
          </a:p>
        </p:txBody>
      </p:sp>
      <p:pic>
        <p:nvPicPr>
          <p:cNvPr id="6" name="Picture 5"/>
          <p:cNvPicPr>
            <a:picLocks noChangeAspect="1"/>
          </p:cNvPicPr>
          <p:nvPr/>
        </p:nvPicPr>
        <p:blipFill>
          <a:blip r:embed="rId2"/>
          <a:stretch>
            <a:fillRect/>
          </a:stretch>
        </p:blipFill>
        <p:spPr>
          <a:xfrm>
            <a:off x="628650" y="2207216"/>
            <a:ext cx="2779394" cy="2165438"/>
          </a:xfrm>
          <a:prstGeom prst="rect">
            <a:avLst/>
          </a:prstGeom>
          <a:ln>
            <a:solidFill>
              <a:schemeClr val="tx1"/>
            </a:solidFill>
          </a:ln>
          <a:effectLst>
            <a:outerShdw blurRad="50800" dist="38100" dir="2700000" algn="tl" rotWithShape="0">
              <a:prstClr val="black">
                <a:alpha val="40000"/>
              </a:prstClr>
            </a:outerShdw>
          </a:effectLst>
        </p:spPr>
      </p:pic>
      <p:sp>
        <p:nvSpPr>
          <p:cNvPr id="7" name="Content Placeholder 2"/>
          <p:cNvSpPr txBox="1">
            <a:spLocks/>
          </p:cNvSpPr>
          <p:nvPr/>
        </p:nvSpPr>
        <p:spPr>
          <a:xfrm>
            <a:off x="628650" y="5435711"/>
            <a:ext cx="7886700" cy="92064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There is strong agreement between the actual motif and the reverse complement of MEME’s best motif. This indicates MEME identified the BIN motif from the top 100 ChIP regions for this TF.</a:t>
            </a:r>
          </a:p>
        </p:txBody>
      </p:sp>
      <p:pic>
        <p:nvPicPr>
          <p:cNvPr id="8" name="Picture 7"/>
          <p:cNvPicPr>
            <a:picLocks noChangeAspect="1"/>
          </p:cNvPicPr>
          <p:nvPr/>
        </p:nvPicPr>
        <p:blipFill>
          <a:blip r:embed="rId3"/>
          <a:stretch>
            <a:fillRect/>
          </a:stretch>
        </p:blipFill>
        <p:spPr>
          <a:xfrm>
            <a:off x="3639883" y="2207216"/>
            <a:ext cx="2475167" cy="2165438"/>
          </a:xfrm>
          <a:prstGeom prst="rect">
            <a:avLst/>
          </a:prstGeom>
          <a:ln>
            <a:solidFill>
              <a:schemeClr val="tx1"/>
            </a:solidFill>
          </a:ln>
          <a:effectLst>
            <a:outerShdw blurRad="50800" dist="38100" dir="2700000" algn="tl" rotWithShape="0">
              <a:prstClr val="black">
                <a:alpha val="40000"/>
              </a:prstClr>
            </a:outerShdw>
          </a:effectLst>
        </p:spPr>
      </p:pic>
      <p:sp>
        <p:nvSpPr>
          <p:cNvPr id="9" name="Content Placeholder 2"/>
          <p:cNvSpPr txBox="1">
            <a:spLocks/>
          </p:cNvSpPr>
          <p:nvPr/>
        </p:nvSpPr>
        <p:spPr>
          <a:xfrm>
            <a:off x="3865911" y="1794171"/>
            <a:ext cx="2023110" cy="309563"/>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Best MEME Motif</a:t>
            </a:r>
          </a:p>
        </p:txBody>
      </p:sp>
      <p:pic>
        <p:nvPicPr>
          <p:cNvPr id="10" name="Picture 9"/>
          <p:cNvPicPr>
            <a:picLocks noChangeAspect="1"/>
          </p:cNvPicPr>
          <p:nvPr/>
        </p:nvPicPr>
        <p:blipFill>
          <a:blip r:embed="rId4"/>
          <a:stretch>
            <a:fillRect/>
          </a:stretch>
        </p:blipFill>
        <p:spPr>
          <a:xfrm>
            <a:off x="6346889" y="2237970"/>
            <a:ext cx="2623757" cy="2165438"/>
          </a:xfrm>
          <a:prstGeom prst="rect">
            <a:avLst/>
          </a:prstGeom>
          <a:ln>
            <a:solidFill>
              <a:schemeClr val="tx1"/>
            </a:solidFill>
          </a:ln>
          <a:effectLst>
            <a:outerShdw blurRad="50800" dist="38100" dir="2700000" algn="tl" rotWithShape="0">
              <a:prstClr val="black">
                <a:alpha val="40000"/>
              </a:prstClr>
            </a:outerShdw>
          </a:effectLst>
        </p:spPr>
      </p:pic>
      <p:sp>
        <p:nvSpPr>
          <p:cNvPr id="11" name="Content Placeholder 2"/>
          <p:cNvSpPr txBox="1">
            <a:spLocks/>
          </p:cNvSpPr>
          <p:nvPr/>
        </p:nvSpPr>
        <p:spPr>
          <a:xfrm>
            <a:off x="6520243" y="1203960"/>
            <a:ext cx="2623757" cy="102051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Best MEME Motif</a:t>
            </a:r>
          </a:p>
          <a:p>
            <a:pPr marL="0" indent="0">
              <a:buFont typeface="Arial" panose="020B0604020202020204" pitchFamily="34" charset="0"/>
              <a:buNone/>
            </a:pPr>
            <a:r>
              <a:rPr lang="en-US" dirty="0"/>
              <a:t>Reverse </a:t>
            </a:r>
          </a:p>
          <a:p>
            <a:pPr marL="0" indent="0">
              <a:buFont typeface="Arial" panose="020B0604020202020204" pitchFamily="34" charset="0"/>
              <a:buNone/>
            </a:pPr>
            <a:r>
              <a:rPr lang="en-US" dirty="0"/>
              <a:t>Complemented</a:t>
            </a:r>
          </a:p>
        </p:txBody>
      </p:sp>
      <p:sp>
        <p:nvSpPr>
          <p:cNvPr id="12" name="Arc 11"/>
          <p:cNvSpPr/>
          <p:nvPr/>
        </p:nvSpPr>
        <p:spPr>
          <a:xfrm flipV="1">
            <a:off x="2275330" y="3063309"/>
            <a:ext cx="5211320" cy="1887380"/>
          </a:xfrm>
          <a:prstGeom prst="arc">
            <a:avLst>
              <a:gd name="adj1" fmla="val 11422581"/>
              <a:gd name="adj2" fmla="val 20942262"/>
            </a:avLst>
          </a:prstGeom>
          <a:ln w="38100">
            <a:solidFill>
              <a:schemeClr val="tx1"/>
            </a:solidFill>
            <a:prstDash val="lg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982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888" y="1368363"/>
            <a:ext cx="7886700" cy="2852737"/>
          </a:xfrm>
        </p:spPr>
        <p:txBody>
          <a:bodyPr>
            <a:normAutofit/>
          </a:bodyPr>
          <a:lstStyle/>
          <a:p>
            <a:r>
              <a:rPr lang="en-US" sz="4000" dirty="0">
                <a:solidFill>
                  <a:schemeClr val="accent2"/>
                </a:solidFill>
              </a:rPr>
              <a:t>Gene Set Enrichment Analysis</a:t>
            </a:r>
          </a:p>
        </p:txBody>
      </p:sp>
      <p:sp>
        <p:nvSpPr>
          <p:cNvPr id="7" name="Text Placeholder 6"/>
          <p:cNvSpPr>
            <a:spLocks noGrp="1"/>
          </p:cNvSpPr>
          <p:nvPr>
            <p:ph type="body" idx="1"/>
          </p:nvPr>
        </p:nvSpPr>
        <p:spPr>
          <a:xfrm>
            <a:off x="623888" y="4221100"/>
            <a:ext cx="7886700" cy="2289428"/>
          </a:xfrm>
        </p:spPr>
        <p:txBody>
          <a:bodyPr>
            <a:normAutofit/>
          </a:bodyPr>
          <a:lstStyle/>
          <a:p>
            <a:r>
              <a:rPr lang="en-US" dirty="0">
                <a:solidFill>
                  <a:schemeClr val="tx1"/>
                </a:solidFill>
              </a:rPr>
              <a:t>In this exercise, we will extract the nearby genes for each one of the </a:t>
            </a:r>
            <a:r>
              <a:rPr lang="en-US" dirty="0" err="1">
                <a:solidFill>
                  <a:schemeClr val="tx1"/>
                </a:solidFill>
              </a:rPr>
              <a:t>ChIP</a:t>
            </a:r>
            <a:r>
              <a:rPr lang="en-US" dirty="0">
                <a:solidFill>
                  <a:schemeClr val="tx1"/>
                </a:solidFill>
              </a:rPr>
              <a:t> peaks for BIN.</a:t>
            </a:r>
          </a:p>
          <a:p>
            <a:endParaRPr lang="en-US" dirty="0">
              <a:solidFill>
                <a:schemeClr val="tx1"/>
              </a:solidFill>
            </a:endParaRPr>
          </a:p>
          <a:p>
            <a:r>
              <a:rPr lang="en-US" dirty="0">
                <a:solidFill>
                  <a:schemeClr val="tx1"/>
                </a:solidFill>
              </a:rPr>
              <a:t>We will then subject the nearby genes to enrichment analysis tests on various Gene Ontology gene sets utilizing </a:t>
            </a:r>
            <a:r>
              <a:rPr lang="en-US" b="1" dirty="0">
                <a:solidFill>
                  <a:schemeClr val="tx1"/>
                </a:solidFill>
              </a:rPr>
              <a:t>DAVID</a:t>
            </a:r>
            <a:r>
              <a:rPr lang="en-US" dirty="0">
                <a:solidFill>
                  <a:schemeClr val="tx1"/>
                </a:solidFill>
              </a:rPr>
              <a:t>.</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26</a:t>
            </a:fld>
            <a:endParaRPr lang="en-US" dirty="0"/>
          </a:p>
        </p:txBody>
      </p:sp>
    </p:spTree>
    <p:extLst>
      <p:ext uri="{BB962C8B-B14F-4D97-AF65-F5344CB8AC3E}">
        <p14:creationId xmlns:p14="http://schemas.microsoft.com/office/powerpoint/2010/main" val="7637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02"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r>
              <a:rPr lang="en-US" sz="1350" dirty="0" err="1"/>
              <a:t>seq</a:t>
            </a:r>
            <a:r>
              <a:rPr lang="en-US" sz="1350" dirty="0"/>
              <a:t> peaks (Binding sites of a TF)</a:t>
            </a:r>
          </a:p>
        </p:txBody>
      </p:sp>
      <p:sp>
        <p:nvSpPr>
          <p:cNvPr id="3" name="Rectangle 2"/>
          <p:cNvSpPr/>
          <p:nvPr/>
        </p:nvSpPr>
        <p:spPr>
          <a:xfrm>
            <a:off x="2504287"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Selected </a:t>
            </a:r>
            <a:r>
              <a:rPr lang="en-US" sz="1350" dirty="0" err="1"/>
              <a:t>ChIP</a:t>
            </a:r>
            <a:r>
              <a:rPr lang="en-US" sz="1350" dirty="0"/>
              <a:t> peaks (100 strong binding sites of the TF)</a:t>
            </a:r>
          </a:p>
        </p:txBody>
      </p:sp>
      <p:sp>
        <p:nvSpPr>
          <p:cNvPr id="4" name="Rectangle 3"/>
          <p:cNvSpPr/>
          <p:nvPr/>
        </p:nvSpPr>
        <p:spPr>
          <a:xfrm>
            <a:off x="4724973"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DNA sequences of selected </a:t>
            </a:r>
            <a:r>
              <a:rPr lang="en-US" sz="1350" dirty="0" err="1"/>
              <a:t>ChIP</a:t>
            </a:r>
            <a:r>
              <a:rPr lang="en-US" sz="1350" dirty="0"/>
              <a:t> peaks</a:t>
            </a:r>
          </a:p>
        </p:txBody>
      </p:sp>
      <p:sp>
        <p:nvSpPr>
          <p:cNvPr id="5" name="Rectangle 4"/>
          <p:cNvSpPr/>
          <p:nvPr/>
        </p:nvSpPr>
        <p:spPr>
          <a:xfrm>
            <a:off x="6945658"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TF Motif inferred from selected </a:t>
            </a:r>
            <a:r>
              <a:rPr lang="en-US" sz="1350" dirty="0" err="1"/>
              <a:t>ChIP</a:t>
            </a:r>
            <a:r>
              <a:rPr lang="en-US" sz="1350" dirty="0"/>
              <a:t> peaks</a:t>
            </a:r>
          </a:p>
        </p:txBody>
      </p:sp>
      <p:cxnSp>
        <p:nvCxnSpPr>
          <p:cNvPr id="7" name="Straight Arrow Connector 6"/>
          <p:cNvCxnSpPr>
            <a:stCxn id="2" idx="3"/>
            <a:endCxn id="3" idx="1"/>
          </p:cNvCxnSpPr>
          <p:nvPr/>
        </p:nvCxnSpPr>
        <p:spPr>
          <a:xfrm>
            <a:off x="1961363"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a:endCxn id="4" idx="1"/>
          </p:cNvCxnSpPr>
          <p:nvPr/>
        </p:nvCxnSpPr>
        <p:spPr>
          <a:xfrm>
            <a:off x="4182049"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5" idx="1"/>
          </p:cNvCxnSpPr>
          <p:nvPr/>
        </p:nvCxnSpPr>
        <p:spPr>
          <a:xfrm>
            <a:off x="6402734"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3602"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a:t>
            </a:r>
          </a:p>
        </p:txBody>
      </p:sp>
      <p:sp>
        <p:nvSpPr>
          <p:cNvPr id="13" name="TextBox 12"/>
          <p:cNvSpPr txBox="1"/>
          <p:nvPr/>
        </p:nvSpPr>
        <p:spPr>
          <a:xfrm>
            <a:off x="6390487" y="2081729"/>
            <a:ext cx="646331" cy="300082"/>
          </a:xfrm>
          <a:prstGeom prst="rect">
            <a:avLst/>
          </a:prstGeom>
          <a:noFill/>
        </p:spPr>
        <p:txBody>
          <a:bodyPr wrap="none" rtlCol="0">
            <a:spAutoFit/>
          </a:bodyPr>
          <a:lstStyle/>
          <a:p>
            <a:r>
              <a:rPr lang="en-US" sz="1350"/>
              <a:t>MEME</a:t>
            </a:r>
          </a:p>
        </p:txBody>
      </p:sp>
      <p:sp>
        <p:nvSpPr>
          <p:cNvPr id="14" name="Rectangle 13"/>
          <p:cNvSpPr/>
          <p:nvPr/>
        </p:nvSpPr>
        <p:spPr>
          <a:xfrm>
            <a:off x="2504287"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 (converted IDs)</a:t>
            </a:r>
          </a:p>
        </p:txBody>
      </p:sp>
      <p:sp>
        <p:nvSpPr>
          <p:cNvPr id="15" name="Rectangle 14"/>
          <p:cNvSpPr/>
          <p:nvPr/>
        </p:nvSpPr>
        <p:spPr>
          <a:xfrm>
            <a:off x="4724973"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 Ontology terms enriched in genes near </a:t>
            </a:r>
            <a:r>
              <a:rPr lang="en-US" sz="1350" dirty="0" err="1"/>
              <a:t>ChIP</a:t>
            </a:r>
            <a:r>
              <a:rPr lang="en-US" sz="1350" dirty="0"/>
              <a:t> peaks</a:t>
            </a:r>
          </a:p>
        </p:txBody>
      </p:sp>
      <p:cxnSp>
        <p:nvCxnSpPr>
          <p:cNvPr id="17" name="Straight Arrow Connector 16"/>
          <p:cNvCxnSpPr>
            <a:stCxn id="2" idx="2"/>
            <a:endCxn id="12" idx="0"/>
          </p:cNvCxnSpPr>
          <p:nvPr/>
        </p:nvCxnSpPr>
        <p:spPr>
          <a:xfrm>
            <a:off x="1122482" y="2940434"/>
            <a:ext cx="0" cy="58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a:endCxn id="14" idx="1"/>
          </p:cNvCxnSpPr>
          <p:nvPr/>
        </p:nvCxnSpPr>
        <p:spPr>
          <a:xfrm>
            <a:off x="1961363"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15" idx="1"/>
          </p:cNvCxnSpPr>
          <p:nvPr/>
        </p:nvCxnSpPr>
        <p:spPr>
          <a:xfrm>
            <a:off x="4182049"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61363" y="3790669"/>
            <a:ext cx="623504" cy="300082"/>
          </a:xfrm>
          <a:prstGeom prst="rect">
            <a:avLst/>
          </a:prstGeom>
          <a:noFill/>
        </p:spPr>
        <p:txBody>
          <a:bodyPr wrap="none" rtlCol="0">
            <a:spAutoFit/>
          </a:bodyPr>
          <a:lstStyle/>
          <a:p>
            <a:r>
              <a:rPr lang="en-US" sz="1350"/>
              <a:t>DAVID</a:t>
            </a:r>
          </a:p>
        </p:txBody>
      </p:sp>
      <p:sp>
        <p:nvSpPr>
          <p:cNvPr id="24" name="Oval 23"/>
          <p:cNvSpPr/>
          <p:nvPr/>
        </p:nvSpPr>
        <p:spPr>
          <a:xfrm>
            <a:off x="2098113" y="1445876"/>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25" name="Oval 24"/>
          <p:cNvSpPr/>
          <p:nvPr/>
        </p:nvSpPr>
        <p:spPr>
          <a:xfrm>
            <a:off x="4318799"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26" name="Oval 25"/>
          <p:cNvSpPr/>
          <p:nvPr/>
        </p:nvSpPr>
        <p:spPr>
          <a:xfrm>
            <a:off x="6539484"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27" name="Oval 26"/>
          <p:cNvSpPr/>
          <p:nvPr/>
        </p:nvSpPr>
        <p:spPr>
          <a:xfrm>
            <a:off x="283602" y="310655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a:t>
            </a:r>
          </a:p>
        </p:txBody>
      </p:sp>
      <p:sp>
        <p:nvSpPr>
          <p:cNvPr id="28" name="Oval 27"/>
          <p:cNvSpPr/>
          <p:nvPr/>
        </p:nvSpPr>
        <p:spPr>
          <a:xfrm>
            <a:off x="2100047" y="4692962"/>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6</a:t>
            </a:r>
          </a:p>
        </p:txBody>
      </p:sp>
      <p:sp>
        <p:nvSpPr>
          <p:cNvPr id="29" name="Oval 28"/>
          <p:cNvSpPr/>
          <p:nvPr/>
        </p:nvSpPr>
        <p:spPr>
          <a:xfrm>
            <a:off x="4318798" y="4671531"/>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a:t>
            </a:r>
          </a:p>
        </p:txBody>
      </p:sp>
      <p:sp>
        <p:nvSpPr>
          <p:cNvPr id="6" name="Down Arrow 5">
            <a:extLst>
              <a:ext uri="{FF2B5EF4-FFF2-40B4-BE49-F238E27FC236}">
                <a16:creationId xmlns:a16="http://schemas.microsoft.com/office/drawing/2014/main" id="{F84ACB36-EC87-F643-AD9E-36EEF3614054}"/>
              </a:ext>
            </a:extLst>
          </p:cNvPr>
          <p:cNvSpPr/>
          <p:nvPr/>
        </p:nvSpPr>
        <p:spPr>
          <a:xfrm rot="5400000">
            <a:off x="919396" y="2897217"/>
            <a:ext cx="406172" cy="69742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217370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5A: Acquire Nearby Genes</a:t>
            </a:r>
          </a:p>
        </p:txBody>
      </p:sp>
      <p:sp>
        <p:nvSpPr>
          <p:cNvPr id="3" name="Content Placeholder 2"/>
          <p:cNvSpPr>
            <a:spLocks noGrp="1"/>
          </p:cNvSpPr>
          <p:nvPr>
            <p:ph idx="1"/>
          </p:nvPr>
        </p:nvSpPr>
        <p:spPr/>
        <p:txBody>
          <a:bodyPr/>
          <a:lstStyle/>
          <a:p>
            <a:pPr marL="0" indent="0">
              <a:buNone/>
            </a:pPr>
            <a:r>
              <a:rPr lang="en-US" dirty="0"/>
              <a:t>In this step, we will acquire all genes in Drosophila Melanogaster using UCSC Main Table Browser. Go to the following address using  your VM internet browser:</a:t>
            </a:r>
          </a:p>
          <a:p>
            <a:pPr marL="0" indent="0">
              <a:buNone/>
            </a:pPr>
            <a:r>
              <a:rPr lang="en-US" dirty="0">
                <a:hlinkClick r:id="rId2"/>
              </a:rPr>
              <a:t>https://genome.ucsc.edu/</a:t>
            </a:r>
            <a:endParaRPr lang="en-US" dirty="0"/>
          </a:p>
          <a:p>
            <a:pPr marL="0" indent="0">
              <a:buNone/>
            </a:pPr>
            <a:endParaRPr lang="en-US" dirty="0"/>
          </a:p>
          <a:p>
            <a:pPr marL="0" indent="0">
              <a:buNone/>
            </a:pPr>
            <a:endParaRPr lang="en-US" b="1" dirty="0"/>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28</a:t>
            </a:fld>
            <a:endParaRPr lang="en-US" dirty="0"/>
          </a:p>
        </p:txBody>
      </p:sp>
      <p:pic>
        <p:nvPicPr>
          <p:cNvPr id="6" name="Picture 5"/>
          <p:cNvPicPr>
            <a:picLocks noChangeAspect="1"/>
          </p:cNvPicPr>
          <p:nvPr/>
        </p:nvPicPr>
        <p:blipFill>
          <a:blip r:embed="rId3"/>
          <a:stretch>
            <a:fillRect/>
          </a:stretch>
        </p:blipFill>
        <p:spPr>
          <a:xfrm>
            <a:off x="3635987" y="2937164"/>
            <a:ext cx="4615259" cy="3167640"/>
          </a:xfrm>
          <a:prstGeom prst="rect">
            <a:avLst/>
          </a:prstGeom>
          <a:ln>
            <a:solidFill>
              <a:schemeClr val="tx1"/>
            </a:solidFill>
          </a:ln>
        </p:spPr>
      </p:pic>
      <p:sp>
        <p:nvSpPr>
          <p:cNvPr id="9" name="Rectangle 8"/>
          <p:cNvSpPr/>
          <p:nvPr/>
        </p:nvSpPr>
        <p:spPr>
          <a:xfrm>
            <a:off x="3872483" y="4520984"/>
            <a:ext cx="3719807" cy="466344"/>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355B1B9-22AE-CF43-8C42-4A9656564EA1}"/>
              </a:ext>
            </a:extLst>
          </p:cNvPr>
          <p:cNvSpPr/>
          <p:nvPr/>
        </p:nvSpPr>
        <p:spPr>
          <a:xfrm>
            <a:off x="6804239" y="136524"/>
            <a:ext cx="2138767" cy="73525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On Desktop</a:t>
            </a:r>
          </a:p>
        </p:txBody>
      </p:sp>
    </p:spTree>
    <p:extLst>
      <p:ext uri="{BB962C8B-B14F-4D97-AF65-F5344CB8AC3E}">
        <p14:creationId xmlns:p14="http://schemas.microsoft.com/office/powerpoint/2010/main" val="335623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0686"/>
            <a:ext cx="7886700" cy="1325563"/>
          </a:xfrm>
        </p:spPr>
        <p:txBody>
          <a:bodyPr/>
          <a:lstStyle/>
          <a:p>
            <a:r>
              <a:rPr lang="en-US" dirty="0"/>
              <a:t>Step 5B: Acquire Nearby Genes</a:t>
            </a:r>
          </a:p>
        </p:txBody>
      </p:sp>
      <p:sp>
        <p:nvSpPr>
          <p:cNvPr id="3" name="Content Placeholder 2"/>
          <p:cNvSpPr>
            <a:spLocks noGrp="1"/>
          </p:cNvSpPr>
          <p:nvPr>
            <p:ph idx="1"/>
          </p:nvPr>
        </p:nvSpPr>
        <p:spPr>
          <a:xfrm>
            <a:off x="628650" y="739446"/>
            <a:ext cx="7886700" cy="945157"/>
          </a:xfrm>
        </p:spPr>
        <p:txBody>
          <a:bodyPr>
            <a:normAutofit fontScale="92500" lnSpcReduction="20000"/>
          </a:bodyPr>
          <a:lstStyle/>
          <a:p>
            <a:pPr marL="0" indent="0">
              <a:buNone/>
            </a:pPr>
            <a:r>
              <a:rPr lang="en-US" dirty="0"/>
              <a:t>Ensure the following settings are configured.</a:t>
            </a:r>
          </a:p>
          <a:p>
            <a:pPr marL="0" indent="0">
              <a:buNone/>
            </a:pPr>
            <a:endParaRPr lang="en-US" dirty="0"/>
          </a:p>
          <a:p>
            <a:pPr marL="0" indent="0">
              <a:buNone/>
            </a:pPr>
            <a:r>
              <a:rPr lang="en-US" dirty="0"/>
              <a:t>Click </a:t>
            </a:r>
            <a:r>
              <a:rPr lang="en-US" b="1" dirty="0"/>
              <a:t>get output </a:t>
            </a:r>
            <a:r>
              <a:rPr lang="en-US" dirty="0"/>
              <a:t>and then </a:t>
            </a:r>
            <a:r>
              <a:rPr lang="en-US" b="1" dirty="0"/>
              <a:t>get BED.</a:t>
            </a:r>
            <a:endParaRPr lang="en-US" dirty="0"/>
          </a:p>
        </p:txBody>
      </p:sp>
      <p:sp>
        <p:nvSpPr>
          <p:cNvPr id="4" name="Footer Placeholder 3"/>
          <p:cNvSpPr>
            <a:spLocks noGrp="1"/>
          </p:cNvSpPr>
          <p:nvPr>
            <p:ph type="ftr" sz="quarter" idx="11"/>
          </p:nvPr>
        </p:nvSpPr>
        <p:spPr>
          <a:xfrm>
            <a:off x="3028950" y="6379967"/>
            <a:ext cx="3086100" cy="365125"/>
          </a:xfrm>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pic>
        <p:nvPicPr>
          <p:cNvPr id="6" name="Picture 5"/>
          <p:cNvPicPr>
            <a:picLocks noChangeAspect="1"/>
          </p:cNvPicPr>
          <p:nvPr/>
        </p:nvPicPr>
        <p:blipFill>
          <a:blip r:embed="rId2"/>
          <a:stretch>
            <a:fillRect/>
          </a:stretch>
        </p:blipFill>
        <p:spPr>
          <a:xfrm>
            <a:off x="825143" y="2051632"/>
            <a:ext cx="5447963" cy="2912240"/>
          </a:xfrm>
          <a:prstGeom prst="rect">
            <a:avLst/>
          </a:prstGeom>
          <a:ln w="9525">
            <a:solidFill>
              <a:schemeClr val="tx1"/>
            </a:solidFill>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2"/>
          </p:nvPr>
        </p:nvSpPr>
        <p:spPr>
          <a:xfrm>
            <a:off x="6457950" y="6379966"/>
            <a:ext cx="2057400" cy="365125"/>
          </a:xfrm>
        </p:spPr>
        <p:txBody>
          <a:bodyPr/>
          <a:lstStyle/>
          <a:p>
            <a:fld id="{C3558104-51C6-C44C-9211-BF7C16F4A77B}" type="slidenum">
              <a:rPr lang="en-US" smtClean="0"/>
              <a:t>29</a:t>
            </a:fld>
            <a:endParaRPr lang="en-US" dirty="0"/>
          </a:p>
        </p:txBody>
      </p:sp>
      <p:sp>
        <p:nvSpPr>
          <p:cNvPr id="10" name="Arc 9"/>
          <p:cNvSpPr/>
          <p:nvPr/>
        </p:nvSpPr>
        <p:spPr>
          <a:xfrm flipV="1">
            <a:off x="124778" y="1460306"/>
            <a:ext cx="3555603" cy="3503567"/>
          </a:xfrm>
          <a:prstGeom prst="arc">
            <a:avLst>
              <a:gd name="adj1" fmla="val 6946222"/>
              <a:gd name="adj2" fmla="val 14776689"/>
            </a:avLst>
          </a:prstGeom>
          <a:ln w="38100">
            <a:solidFill>
              <a:schemeClr val="accent2"/>
            </a:solidFill>
            <a:prstDash val="lg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6834764" y="2051632"/>
            <a:ext cx="1788453" cy="2274091"/>
          </a:xfrm>
          <a:prstGeom prst="rect">
            <a:avLst/>
          </a:prstGeom>
          <a:ln w="9525">
            <a:solidFill>
              <a:schemeClr val="tx1"/>
            </a:solidFill>
          </a:ln>
          <a:effectLst>
            <a:outerShdw blurRad="50800" dist="38100" dir="2700000" algn="tl" rotWithShape="0">
              <a:prstClr val="black">
                <a:alpha val="40000"/>
              </a:prstClr>
            </a:outerShdw>
          </a:effectLst>
        </p:spPr>
      </p:pic>
      <p:sp>
        <p:nvSpPr>
          <p:cNvPr id="11" name="Arc 10"/>
          <p:cNvSpPr/>
          <p:nvPr/>
        </p:nvSpPr>
        <p:spPr>
          <a:xfrm flipH="1" flipV="1">
            <a:off x="3135630" y="1460305"/>
            <a:ext cx="4210050" cy="3503567"/>
          </a:xfrm>
          <a:prstGeom prst="arc">
            <a:avLst>
              <a:gd name="adj1" fmla="val 6147141"/>
              <a:gd name="adj2" fmla="val 12667775"/>
            </a:avLst>
          </a:prstGeom>
          <a:ln w="38100">
            <a:solidFill>
              <a:schemeClr val="accent2"/>
            </a:solidFill>
            <a:prstDash val="lgDash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B6EDAFE-1174-A540-8878-F9868BA8D884}"/>
              </a:ext>
            </a:extLst>
          </p:cNvPr>
          <p:cNvSpPr txBox="1"/>
          <p:nvPr/>
        </p:nvSpPr>
        <p:spPr>
          <a:xfrm>
            <a:off x="1513471" y="4077300"/>
            <a:ext cx="1764030" cy="276999"/>
          </a:xfrm>
          <a:prstGeom prst="rect">
            <a:avLst/>
          </a:prstGeom>
          <a:noFill/>
        </p:spPr>
        <p:txBody>
          <a:bodyPr wrap="square" rtlCol="0">
            <a:spAutoFit/>
          </a:bodyPr>
          <a:lstStyle/>
          <a:p>
            <a:r>
              <a:rPr lang="en-US" sz="1200" dirty="0">
                <a:highlight>
                  <a:srgbClr val="FFFFFF"/>
                </a:highlight>
              </a:rPr>
              <a:t>flygenes_vm.bed</a:t>
            </a:r>
          </a:p>
        </p:txBody>
      </p:sp>
      <p:sp>
        <p:nvSpPr>
          <p:cNvPr id="12" name="Rectangle 11">
            <a:extLst>
              <a:ext uri="{FF2B5EF4-FFF2-40B4-BE49-F238E27FC236}">
                <a16:creationId xmlns:a16="http://schemas.microsoft.com/office/drawing/2014/main" id="{286444F4-C1CD-6546-B367-FFDD13C3F513}"/>
              </a:ext>
            </a:extLst>
          </p:cNvPr>
          <p:cNvSpPr/>
          <p:nvPr/>
        </p:nvSpPr>
        <p:spPr>
          <a:xfrm>
            <a:off x="668655" y="5141652"/>
            <a:ext cx="8475345" cy="1200329"/>
          </a:xfrm>
          <a:prstGeom prst="rect">
            <a:avLst/>
          </a:prstGeom>
        </p:spPr>
        <p:txBody>
          <a:bodyPr wrap="square">
            <a:spAutoFit/>
          </a:bodyPr>
          <a:lstStyle/>
          <a:p>
            <a:pPr marL="285750" indent="-285750">
              <a:buFont typeface="Arial" panose="020B0604020202020204" pitchFamily="34" charset="0"/>
              <a:buChar char="•"/>
            </a:pPr>
            <a:r>
              <a:rPr lang="en-US" dirty="0"/>
              <a:t>Output of this exercise will be stored in VM Downloads directory.</a:t>
            </a:r>
          </a:p>
          <a:p>
            <a:pPr marL="285750" indent="-285750">
              <a:buFont typeface="Arial" panose="020B0604020202020204" pitchFamily="34" charset="0"/>
              <a:buChar char="•"/>
            </a:pPr>
            <a:r>
              <a:rPr lang="en-US" dirty="0"/>
              <a:t>Note that the output of this exercise (flygenes_vm.bed) has already been copied to the following directory on biocluster for convenience:</a:t>
            </a:r>
          </a:p>
          <a:p>
            <a:r>
              <a:rPr lang="en-US" dirty="0">
                <a:latin typeface="Consolas" panose="020B0609020204030204" pitchFamily="49" charset="0"/>
              </a:rPr>
              <a:t>~/06_Regulatory_Genomics/data/flygenes_vm.bed</a:t>
            </a:r>
          </a:p>
        </p:txBody>
      </p:sp>
    </p:spTree>
    <p:extLst>
      <p:ext uri="{BB962C8B-B14F-4D97-AF65-F5344CB8AC3E}">
        <p14:creationId xmlns:p14="http://schemas.microsoft.com/office/powerpoint/2010/main" val="107190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02"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r>
              <a:rPr lang="en-US" sz="1350" dirty="0" err="1"/>
              <a:t>seq</a:t>
            </a:r>
            <a:r>
              <a:rPr lang="en-US" sz="1350" dirty="0"/>
              <a:t> peaks (Binding sites of a TF)</a:t>
            </a:r>
          </a:p>
        </p:txBody>
      </p:sp>
      <p:sp>
        <p:nvSpPr>
          <p:cNvPr id="3" name="Rectangle 2"/>
          <p:cNvSpPr/>
          <p:nvPr/>
        </p:nvSpPr>
        <p:spPr>
          <a:xfrm>
            <a:off x="2504287"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Selected </a:t>
            </a:r>
            <a:r>
              <a:rPr lang="en-US" sz="1350" dirty="0" err="1"/>
              <a:t>ChIP</a:t>
            </a:r>
            <a:r>
              <a:rPr lang="en-US" sz="1350" dirty="0"/>
              <a:t> peaks (100 strong binding sites of the TF)</a:t>
            </a:r>
          </a:p>
        </p:txBody>
      </p:sp>
      <p:sp>
        <p:nvSpPr>
          <p:cNvPr id="4" name="Rectangle 3"/>
          <p:cNvSpPr/>
          <p:nvPr/>
        </p:nvSpPr>
        <p:spPr>
          <a:xfrm>
            <a:off x="4724973"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DNA sequences of selected </a:t>
            </a:r>
            <a:r>
              <a:rPr lang="en-US" sz="1350" dirty="0" err="1"/>
              <a:t>ChIP</a:t>
            </a:r>
            <a:r>
              <a:rPr lang="en-US" sz="1350" dirty="0"/>
              <a:t> peaks</a:t>
            </a:r>
          </a:p>
        </p:txBody>
      </p:sp>
      <p:sp>
        <p:nvSpPr>
          <p:cNvPr id="5" name="Rectangle 4"/>
          <p:cNvSpPr/>
          <p:nvPr/>
        </p:nvSpPr>
        <p:spPr>
          <a:xfrm>
            <a:off x="6945658"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TF Motif inferred from selected </a:t>
            </a:r>
            <a:r>
              <a:rPr lang="en-US" sz="1350" dirty="0" err="1"/>
              <a:t>ChIP</a:t>
            </a:r>
            <a:r>
              <a:rPr lang="en-US" sz="1350" dirty="0"/>
              <a:t> peaks</a:t>
            </a:r>
          </a:p>
        </p:txBody>
      </p:sp>
      <p:cxnSp>
        <p:nvCxnSpPr>
          <p:cNvPr id="7" name="Straight Arrow Connector 6"/>
          <p:cNvCxnSpPr>
            <a:stCxn id="2" idx="3"/>
            <a:endCxn id="3" idx="1"/>
          </p:cNvCxnSpPr>
          <p:nvPr/>
        </p:nvCxnSpPr>
        <p:spPr>
          <a:xfrm>
            <a:off x="1961363"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a:endCxn id="4" idx="1"/>
          </p:cNvCxnSpPr>
          <p:nvPr/>
        </p:nvCxnSpPr>
        <p:spPr>
          <a:xfrm>
            <a:off x="4182049"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5" idx="1"/>
          </p:cNvCxnSpPr>
          <p:nvPr/>
        </p:nvCxnSpPr>
        <p:spPr>
          <a:xfrm>
            <a:off x="6402734"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3602"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a:t>
            </a:r>
          </a:p>
        </p:txBody>
      </p:sp>
      <p:sp>
        <p:nvSpPr>
          <p:cNvPr id="13" name="TextBox 12"/>
          <p:cNvSpPr txBox="1"/>
          <p:nvPr/>
        </p:nvSpPr>
        <p:spPr>
          <a:xfrm>
            <a:off x="6390487" y="2081729"/>
            <a:ext cx="646331" cy="300082"/>
          </a:xfrm>
          <a:prstGeom prst="rect">
            <a:avLst/>
          </a:prstGeom>
          <a:noFill/>
        </p:spPr>
        <p:txBody>
          <a:bodyPr wrap="none" rtlCol="0">
            <a:spAutoFit/>
          </a:bodyPr>
          <a:lstStyle/>
          <a:p>
            <a:r>
              <a:rPr lang="en-US" sz="1350"/>
              <a:t>MEME</a:t>
            </a:r>
          </a:p>
        </p:txBody>
      </p:sp>
      <p:sp>
        <p:nvSpPr>
          <p:cNvPr id="14" name="Rectangle 13"/>
          <p:cNvSpPr/>
          <p:nvPr/>
        </p:nvSpPr>
        <p:spPr>
          <a:xfrm>
            <a:off x="2504287"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 (converted IDs)</a:t>
            </a:r>
          </a:p>
        </p:txBody>
      </p:sp>
      <p:sp>
        <p:nvSpPr>
          <p:cNvPr id="15" name="Rectangle 14"/>
          <p:cNvSpPr/>
          <p:nvPr/>
        </p:nvSpPr>
        <p:spPr>
          <a:xfrm>
            <a:off x="4724973"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 Ontology terms enriched in genes near </a:t>
            </a:r>
            <a:r>
              <a:rPr lang="en-US" sz="1350" dirty="0" err="1"/>
              <a:t>ChIP</a:t>
            </a:r>
            <a:r>
              <a:rPr lang="en-US" sz="1350" dirty="0"/>
              <a:t> peaks</a:t>
            </a:r>
          </a:p>
        </p:txBody>
      </p:sp>
      <p:cxnSp>
        <p:nvCxnSpPr>
          <p:cNvPr id="17" name="Straight Arrow Connector 16"/>
          <p:cNvCxnSpPr>
            <a:stCxn id="2" idx="2"/>
            <a:endCxn id="12" idx="0"/>
          </p:cNvCxnSpPr>
          <p:nvPr/>
        </p:nvCxnSpPr>
        <p:spPr>
          <a:xfrm>
            <a:off x="1122482" y="2940434"/>
            <a:ext cx="0" cy="58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a:endCxn id="14" idx="1"/>
          </p:cNvCxnSpPr>
          <p:nvPr/>
        </p:nvCxnSpPr>
        <p:spPr>
          <a:xfrm>
            <a:off x="1961363"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15" idx="1"/>
          </p:cNvCxnSpPr>
          <p:nvPr/>
        </p:nvCxnSpPr>
        <p:spPr>
          <a:xfrm>
            <a:off x="4182049"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61363" y="3790669"/>
            <a:ext cx="623504" cy="300082"/>
          </a:xfrm>
          <a:prstGeom prst="rect">
            <a:avLst/>
          </a:prstGeom>
          <a:noFill/>
        </p:spPr>
        <p:txBody>
          <a:bodyPr wrap="none" rtlCol="0">
            <a:spAutoFit/>
          </a:bodyPr>
          <a:lstStyle/>
          <a:p>
            <a:r>
              <a:rPr lang="en-US" sz="1350"/>
              <a:t>DAVID</a:t>
            </a:r>
          </a:p>
        </p:txBody>
      </p:sp>
      <p:sp>
        <p:nvSpPr>
          <p:cNvPr id="24" name="Oval 23"/>
          <p:cNvSpPr/>
          <p:nvPr/>
        </p:nvSpPr>
        <p:spPr>
          <a:xfrm>
            <a:off x="2098113" y="1445876"/>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25" name="Oval 24"/>
          <p:cNvSpPr/>
          <p:nvPr/>
        </p:nvSpPr>
        <p:spPr>
          <a:xfrm>
            <a:off x="4318799"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26" name="Oval 25"/>
          <p:cNvSpPr/>
          <p:nvPr/>
        </p:nvSpPr>
        <p:spPr>
          <a:xfrm>
            <a:off x="6539484"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27" name="Oval 26"/>
          <p:cNvSpPr/>
          <p:nvPr/>
        </p:nvSpPr>
        <p:spPr>
          <a:xfrm>
            <a:off x="283602" y="310655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a:t>
            </a:r>
          </a:p>
        </p:txBody>
      </p:sp>
      <p:sp>
        <p:nvSpPr>
          <p:cNvPr id="28" name="Oval 27"/>
          <p:cNvSpPr/>
          <p:nvPr/>
        </p:nvSpPr>
        <p:spPr>
          <a:xfrm>
            <a:off x="2100047" y="4692962"/>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6</a:t>
            </a:r>
          </a:p>
        </p:txBody>
      </p:sp>
      <p:sp>
        <p:nvSpPr>
          <p:cNvPr id="29" name="Oval 28"/>
          <p:cNvSpPr/>
          <p:nvPr/>
        </p:nvSpPr>
        <p:spPr>
          <a:xfrm>
            <a:off x="4318798" y="4671531"/>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a:t>
            </a:r>
          </a:p>
        </p:txBody>
      </p:sp>
    </p:spTree>
    <p:extLst>
      <p:ext uri="{BB962C8B-B14F-4D97-AF65-F5344CB8AC3E}">
        <p14:creationId xmlns:p14="http://schemas.microsoft.com/office/powerpoint/2010/main" val="419061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5C: Acquire Nearby Genes</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30</a:t>
            </a:fld>
            <a:endParaRPr lang="en-US" dirty="0"/>
          </a:p>
        </p:txBody>
      </p:sp>
      <p:sp>
        <p:nvSpPr>
          <p:cNvPr id="8" name="Content Placeholder 7">
            <a:extLst>
              <a:ext uri="{FF2B5EF4-FFF2-40B4-BE49-F238E27FC236}">
                <a16:creationId xmlns:a16="http://schemas.microsoft.com/office/drawing/2014/main" id="{7BD340D7-7F40-CD4B-B693-5CA65BEF85BD}"/>
              </a:ext>
            </a:extLst>
          </p:cNvPr>
          <p:cNvSpPr>
            <a:spLocks noGrp="1"/>
          </p:cNvSpPr>
          <p:nvPr>
            <p:ph idx="1"/>
          </p:nvPr>
        </p:nvSpPr>
        <p:spPr>
          <a:xfrm>
            <a:off x="628650" y="1588767"/>
            <a:ext cx="7886700" cy="1076941"/>
          </a:xfrm>
        </p:spPr>
        <p:txBody>
          <a:bodyPr>
            <a:normAutofit/>
          </a:bodyPr>
          <a:lstStyle/>
          <a:p>
            <a:pPr marL="0" indent="0">
              <a:buNone/>
            </a:pPr>
            <a:r>
              <a:rPr lang="en-US" dirty="0"/>
              <a:t>We will use a “closest” tool from “</a:t>
            </a:r>
            <a:r>
              <a:rPr lang="en-US" dirty="0" err="1"/>
              <a:t>bedtools</a:t>
            </a:r>
            <a:r>
              <a:rPr lang="en-US" dirty="0"/>
              <a:t>” toolkit to get the closest non-overlapping genes to the BIN ChIP peaks.</a:t>
            </a:r>
          </a:p>
          <a:p>
            <a:pPr marL="0" indent="0">
              <a:buNone/>
            </a:pPr>
            <a:r>
              <a:rPr lang="en-US" dirty="0"/>
              <a:t>Usage:</a:t>
            </a:r>
          </a:p>
          <a:p>
            <a:pPr marL="0" indent="0">
              <a:buNone/>
            </a:pPr>
            <a:endParaRPr lang="en-US" dirty="0"/>
          </a:p>
          <a:p>
            <a:endParaRPr lang="en-US" dirty="0"/>
          </a:p>
          <a:p>
            <a:endParaRPr lang="en-US" dirty="0"/>
          </a:p>
        </p:txBody>
      </p:sp>
      <p:sp>
        <p:nvSpPr>
          <p:cNvPr id="18" name="Content Placeholder 3">
            <a:extLst>
              <a:ext uri="{FF2B5EF4-FFF2-40B4-BE49-F238E27FC236}">
                <a16:creationId xmlns:a16="http://schemas.microsoft.com/office/drawing/2014/main" id="{D63303BB-EEA8-B946-BFD2-179B983EABC9}"/>
              </a:ext>
            </a:extLst>
          </p:cNvPr>
          <p:cNvSpPr txBox="1">
            <a:spLocks/>
          </p:cNvSpPr>
          <p:nvPr/>
        </p:nvSpPr>
        <p:spPr>
          <a:xfrm>
            <a:off x="628650" y="3512867"/>
            <a:ext cx="8058150" cy="2069990"/>
          </a:xfrm>
          <a:prstGeom prst="rect">
            <a:avLst/>
          </a:prstGeom>
          <a:solidFill>
            <a:schemeClr val="bg1">
              <a:lumMod val="85000"/>
              <a:alpha val="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600" dirty="0">
                <a:latin typeface="Consolas" panose="020B0609020204030204" pitchFamily="49" charset="0"/>
              </a:rPr>
              <a:t>$ </a:t>
            </a:r>
            <a:r>
              <a:rPr lang="en-US" sz="1600" dirty="0" err="1">
                <a:latin typeface="Consolas" panose="020B0609020204030204" pitchFamily="49" charset="0"/>
              </a:rPr>
              <a:t>bedtools</a:t>
            </a:r>
            <a:r>
              <a:rPr lang="en-US" sz="1600" dirty="0">
                <a:latin typeface="Consolas" panose="020B0609020204030204" pitchFamily="49" charset="0"/>
              </a:rPr>
              <a:t> closest [options]	–a &lt;</a:t>
            </a:r>
            <a:r>
              <a:rPr lang="en-US" sz="1600" dirty="0" err="1">
                <a:latin typeface="Consolas" panose="020B0609020204030204" pitchFamily="49" charset="0"/>
              </a:rPr>
              <a:t>file_name</a:t>
            </a:r>
            <a:r>
              <a:rPr lang="en-US" sz="1600" dirty="0">
                <a:latin typeface="Consolas" panose="020B0609020204030204" pitchFamily="49" charset="0"/>
              </a:rPr>
              <a:t>&gt; &gt; \</a:t>
            </a:r>
          </a:p>
          <a:p>
            <a:pPr marL="0" indent="0">
              <a:lnSpc>
                <a:spcPct val="130000"/>
              </a:lnSpc>
              <a:buNone/>
            </a:pPr>
            <a:r>
              <a:rPr lang="en-US" sz="1600" dirty="0">
                <a:solidFill>
                  <a:schemeClr val="tx2"/>
                </a:solidFill>
                <a:latin typeface="Consolas" panose="020B0609020204030204" pitchFamily="49" charset="0"/>
              </a:rPr>
              <a:t># specifies the path to chip peak file in BED format</a:t>
            </a:r>
          </a:p>
          <a:p>
            <a:pPr marL="0" indent="0">
              <a:lnSpc>
                <a:spcPct val="130000"/>
              </a:lnSpc>
              <a:buNone/>
            </a:pPr>
            <a:r>
              <a:rPr lang="en-US" sz="1600" dirty="0">
                <a:latin typeface="Consolas" panose="020B0609020204030204" pitchFamily="49" charset="0"/>
              </a:rPr>
              <a:t>					-b &lt;</a:t>
            </a:r>
            <a:r>
              <a:rPr lang="en-US" sz="1600" dirty="0" err="1">
                <a:latin typeface="Consolas" panose="020B0609020204030204" pitchFamily="49" charset="0"/>
              </a:rPr>
              <a:t>file_name</a:t>
            </a:r>
            <a:r>
              <a:rPr lang="en-US" sz="1600" dirty="0">
                <a:latin typeface="Consolas" panose="020B0609020204030204" pitchFamily="49" charset="0"/>
              </a:rPr>
              <a:t>&gt;</a:t>
            </a:r>
          </a:p>
          <a:p>
            <a:pPr marL="0" indent="0">
              <a:lnSpc>
                <a:spcPct val="130000"/>
              </a:lnSpc>
              <a:buNone/>
            </a:pPr>
            <a:r>
              <a:rPr lang="en-US" sz="1600" dirty="0">
                <a:solidFill>
                  <a:schemeClr val="tx2"/>
                </a:solidFill>
                <a:latin typeface="Consolas" panose="020B0609020204030204" pitchFamily="49" charset="0"/>
              </a:rPr>
              <a:t># specifies path to the BED file containing the coordinates for the</a:t>
            </a:r>
          </a:p>
          <a:p>
            <a:pPr marL="0" indent="0">
              <a:lnSpc>
                <a:spcPct val="130000"/>
              </a:lnSpc>
              <a:buNone/>
            </a:pPr>
            <a:r>
              <a:rPr lang="en-US" sz="1600" dirty="0">
                <a:solidFill>
                  <a:schemeClr val="tx2"/>
                </a:solidFill>
                <a:latin typeface="Consolas" panose="020B0609020204030204" pitchFamily="49" charset="0"/>
              </a:rPr>
              <a:t># feature of interest (i.e. genes in this case).</a:t>
            </a:r>
          </a:p>
          <a:p>
            <a:pPr marL="0" indent="0">
              <a:lnSpc>
                <a:spcPct val="130000"/>
              </a:lnSpc>
              <a:buNone/>
            </a:pPr>
            <a:endParaRPr lang="en-US" sz="1600" dirty="0">
              <a:latin typeface="Consolas" panose="020B0609020204030204" pitchFamily="49" charset="0"/>
            </a:endParaRPr>
          </a:p>
        </p:txBody>
      </p:sp>
      <p:sp>
        <p:nvSpPr>
          <p:cNvPr id="7" name="Rounded Rectangle 6">
            <a:extLst>
              <a:ext uri="{FF2B5EF4-FFF2-40B4-BE49-F238E27FC236}">
                <a16:creationId xmlns:a16="http://schemas.microsoft.com/office/drawing/2014/main" id="{42C1F688-2CFD-874B-AD5A-ABF38787354D}"/>
              </a:ext>
            </a:extLst>
          </p:cNvPr>
          <p:cNvSpPr/>
          <p:nvPr/>
        </p:nvSpPr>
        <p:spPr>
          <a:xfrm>
            <a:off x="6838384" y="365126"/>
            <a:ext cx="2138767" cy="73525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 PuTTY</a:t>
            </a:r>
          </a:p>
        </p:txBody>
      </p:sp>
      <p:sp>
        <p:nvSpPr>
          <p:cNvPr id="9" name="TextBox 8">
            <a:extLst>
              <a:ext uri="{FF2B5EF4-FFF2-40B4-BE49-F238E27FC236}">
                <a16:creationId xmlns:a16="http://schemas.microsoft.com/office/drawing/2014/main" id="{491980FA-A1DF-4547-B188-CB66D2E99333}"/>
              </a:ext>
            </a:extLst>
          </p:cNvPr>
          <p:cNvSpPr txBox="1"/>
          <p:nvPr/>
        </p:nvSpPr>
        <p:spPr>
          <a:xfrm>
            <a:off x="628650" y="2743868"/>
            <a:ext cx="7886700" cy="646331"/>
          </a:xfrm>
          <a:prstGeom prst="rect">
            <a:avLst/>
          </a:prstGeom>
          <a:noFill/>
        </p:spPr>
        <p:txBody>
          <a:bodyPr wrap="square" rtlCol="0">
            <a:spAutoFit/>
          </a:bodyPr>
          <a:lstStyle/>
          <a:p>
            <a:r>
              <a:rPr lang="en-US" dirty="0">
                <a:solidFill>
                  <a:srgbClr val="FF0000"/>
                </a:solidFill>
              </a:rPr>
              <a:t>Please do not try to Run the commands in the following box. This is just to explain the arguments to </a:t>
            </a:r>
            <a:r>
              <a:rPr lang="en-US" dirty="0" err="1">
                <a:solidFill>
                  <a:srgbClr val="FF0000"/>
                </a:solidFill>
              </a:rPr>
              <a:t>bedtools</a:t>
            </a:r>
            <a:r>
              <a:rPr lang="en-US" dirty="0">
                <a:solidFill>
                  <a:srgbClr val="FF0000"/>
                </a:solidFill>
              </a:rPr>
              <a:t> closest</a:t>
            </a:r>
          </a:p>
        </p:txBody>
      </p:sp>
    </p:spTree>
    <p:extLst>
      <p:ext uri="{BB962C8B-B14F-4D97-AF65-F5344CB8AC3E}">
        <p14:creationId xmlns:p14="http://schemas.microsoft.com/office/powerpoint/2010/main" val="1398943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3BF5-AA67-9649-8923-61386568001B}"/>
              </a:ext>
            </a:extLst>
          </p:cNvPr>
          <p:cNvSpPr>
            <a:spLocks noGrp="1"/>
          </p:cNvSpPr>
          <p:nvPr>
            <p:ph type="title"/>
          </p:nvPr>
        </p:nvSpPr>
        <p:spPr/>
        <p:txBody>
          <a:bodyPr/>
          <a:lstStyle/>
          <a:p>
            <a:r>
              <a:rPr lang="en-US" dirty="0"/>
              <a:t>Step 5C: Acquire Nearby Genes</a:t>
            </a:r>
          </a:p>
        </p:txBody>
      </p:sp>
      <p:sp>
        <p:nvSpPr>
          <p:cNvPr id="4" name="Footer Placeholder 3">
            <a:extLst>
              <a:ext uri="{FF2B5EF4-FFF2-40B4-BE49-F238E27FC236}">
                <a16:creationId xmlns:a16="http://schemas.microsoft.com/office/drawing/2014/main" id="{544C8242-38EB-7D44-8C17-AD4E13D15C03}"/>
              </a:ext>
            </a:extLst>
          </p:cNvPr>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a:extLst>
              <a:ext uri="{FF2B5EF4-FFF2-40B4-BE49-F238E27FC236}">
                <a16:creationId xmlns:a16="http://schemas.microsoft.com/office/drawing/2014/main" id="{1AABA9FD-DFBF-844E-8517-69A99984C047}"/>
              </a:ext>
            </a:extLst>
          </p:cNvPr>
          <p:cNvSpPr>
            <a:spLocks noGrp="1"/>
          </p:cNvSpPr>
          <p:nvPr>
            <p:ph type="sldNum" sz="quarter" idx="12"/>
          </p:nvPr>
        </p:nvSpPr>
        <p:spPr/>
        <p:txBody>
          <a:bodyPr/>
          <a:lstStyle/>
          <a:p>
            <a:fld id="{C3558104-51C6-C44C-9211-BF7C16F4A77B}" type="slidenum">
              <a:rPr lang="en-US" smtClean="0"/>
              <a:t>31</a:t>
            </a:fld>
            <a:endParaRPr lang="en-US" dirty="0"/>
          </a:p>
        </p:txBody>
      </p:sp>
      <p:sp>
        <p:nvSpPr>
          <p:cNvPr id="6" name="TextBox 5">
            <a:extLst>
              <a:ext uri="{FF2B5EF4-FFF2-40B4-BE49-F238E27FC236}">
                <a16:creationId xmlns:a16="http://schemas.microsoft.com/office/drawing/2014/main" id="{A57DF7BF-9D5F-4E41-BB8D-FA7BE8A7963A}"/>
              </a:ext>
            </a:extLst>
          </p:cNvPr>
          <p:cNvSpPr txBox="1"/>
          <p:nvPr/>
        </p:nvSpPr>
        <p:spPr>
          <a:xfrm>
            <a:off x="458169" y="1690689"/>
            <a:ext cx="7969618" cy="2308324"/>
          </a:xfrm>
          <a:prstGeom prst="rect">
            <a:avLst/>
          </a:prstGeom>
          <a:noFill/>
        </p:spPr>
        <p:txBody>
          <a:bodyPr wrap="square" rtlCol="0">
            <a:spAutoFit/>
          </a:bodyPr>
          <a:lstStyle/>
          <a:p>
            <a:r>
              <a:rPr lang="en-US" dirty="0"/>
              <a:t>Script </a:t>
            </a:r>
            <a:r>
              <a:rPr lang="en-US" dirty="0" err="1"/>
              <a:t>get_closest_genes.sh</a:t>
            </a:r>
            <a:r>
              <a:rPr lang="en-US" dirty="0"/>
              <a:t> uses </a:t>
            </a:r>
            <a:r>
              <a:rPr lang="en-US" dirty="0" err="1"/>
              <a:t>Bedtools</a:t>
            </a:r>
            <a:r>
              <a:rPr lang="en-US" dirty="0"/>
              <a:t> closest to get name of the genes closest to ChIP peaks stored in BIN_Fchip_s11_1000.gff </a:t>
            </a:r>
          </a:p>
          <a:p>
            <a:endParaRPr lang="en-US" dirty="0"/>
          </a:p>
          <a:p>
            <a:r>
              <a:rPr lang="en-US" dirty="0"/>
              <a:t>All gene names and their corresponding coordinates are stored in flygenes_vm.bed which has been copied here from the output of exercise 5B.</a:t>
            </a:r>
          </a:p>
          <a:p>
            <a:endParaRPr lang="en-US" dirty="0"/>
          </a:p>
          <a:p>
            <a:r>
              <a:rPr lang="en-US" dirty="0"/>
              <a:t>Run the following command:</a:t>
            </a:r>
          </a:p>
          <a:p>
            <a:endParaRPr lang="en-US" dirty="0"/>
          </a:p>
        </p:txBody>
      </p:sp>
      <p:sp>
        <p:nvSpPr>
          <p:cNvPr id="7" name="Content Placeholder 3">
            <a:extLst>
              <a:ext uri="{FF2B5EF4-FFF2-40B4-BE49-F238E27FC236}">
                <a16:creationId xmlns:a16="http://schemas.microsoft.com/office/drawing/2014/main" id="{5721F076-E6D7-1642-B3F7-767213DE0C30}"/>
              </a:ext>
            </a:extLst>
          </p:cNvPr>
          <p:cNvSpPr txBox="1">
            <a:spLocks/>
          </p:cNvSpPr>
          <p:nvPr/>
        </p:nvSpPr>
        <p:spPr>
          <a:xfrm>
            <a:off x="458169" y="3722014"/>
            <a:ext cx="7969618" cy="1611986"/>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cd ~/06_Regulatory_Genomics/</a:t>
            </a:r>
            <a:r>
              <a:rPr lang="en-US" sz="1400" dirty="0" err="1">
                <a:latin typeface="Consolas" panose="020B0609020204030204" pitchFamily="49" charset="0"/>
              </a:rPr>
              <a:t>src</a:t>
            </a:r>
            <a:r>
              <a:rPr lang="en-US" sz="1400" dirty="0">
                <a:latin typeface="Consolas" panose="020B0609020204030204" pitchFamily="49" charset="0"/>
              </a:rPr>
              <a:t>/</a:t>
            </a: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sbatch</a:t>
            </a:r>
            <a:r>
              <a:rPr lang="en-US" sz="1400" dirty="0">
                <a:latin typeface="Consolas" panose="020B0609020204030204" pitchFamily="49" charset="0"/>
              </a:rPr>
              <a:t> </a:t>
            </a:r>
            <a:r>
              <a:rPr lang="en-US" sz="1400" dirty="0" err="1">
                <a:latin typeface="Consolas" panose="020B0609020204030204" pitchFamily="49" charset="0"/>
              </a:rPr>
              <a:t>get_closest_genes.sh</a:t>
            </a:r>
            <a:r>
              <a:rPr lang="en-US" sz="1400" dirty="0">
                <a:latin typeface="Consolas" panose="020B0609020204030204" pitchFamily="49" charset="0"/>
              </a:rPr>
              <a:t> </a:t>
            </a:r>
          </a:p>
          <a:p>
            <a:pPr marL="0" indent="0">
              <a:lnSpc>
                <a:spcPct val="130000"/>
              </a:lnSpc>
              <a:buNone/>
            </a:pPr>
            <a:r>
              <a:rPr lang="en-US" sz="1400" dirty="0">
                <a:solidFill>
                  <a:schemeClr val="tx2"/>
                </a:solidFill>
                <a:latin typeface="Consolas" panose="020B0609020204030204" pitchFamily="49" charset="0"/>
              </a:rPr>
              <a:t># OUTPUT in ~/06_Regulatory_Genomics/results/</a:t>
            </a:r>
            <a:r>
              <a:rPr lang="en-US" sz="1400" dirty="0" err="1">
                <a:solidFill>
                  <a:schemeClr val="tx2"/>
                </a:solidFill>
                <a:latin typeface="Consolas" panose="020B0609020204030204" pitchFamily="49" charset="0"/>
              </a:rPr>
              <a:t>cg_transcript.txt</a:t>
            </a:r>
            <a:endParaRPr lang="en-US" sz="1400" dirty="0">
              <a:solidFill>
                <a:schemeClr val="tx2"/>
              </a:solidFill>
              <a:latin typeface="Consolas" panose="020B0609020204030204" pitchFamily="49" charset="0"/>
            </a:endParaRP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squeue</a:t>
            </a:r>
            <a:r>
              <a:rPr lang="en-US" sz="1400" dirty="0">
                <a:latin typeface="Consolas" panose="020B0609020204030204" pitchFamily="49" charset="0"/>
              </a:rPr>
              <a:t> –u &lt;</a:t>
            </a:r>
            <a:r>
              <a:rPr lang="en-US" sz="1400" dirty="0" err="1">
                <a:latin typeface="Consolas" panose="020B0609020204030204" pitchFamily="49" charset="0"/>
              </a:rPr>
              <a:t>userID</a:t>
            </a:r>
            <a:r>
              <a:rPr lang="en-US" sz="1400" dirty="0">
                <a:latin typeface="Consolas" panose="020B0609020204030204" pitchFamily="49" charset="0"/>
              </a:rPr>
              <a:t>&gt; </a:t>
            </a:r>
            <a:r>
              <a:rPr lang="en-US" sz="1400" dirty="0">
                <a:solidFill>
                  <a:schemeClr val="tx2"/>
                </a:solidFill>
                <a:latin typeface="Consolas" panose="020B0609020204030204" pitchFamily="49" charset="0"/>
              </a:rPr>
              <a:t># to check the status of the submitted job</a:t>
            </a:r>
          </a:p>
          <a:p>
            <a:pPr marL="0" indent="0">
              <a:lnSpc>
                <a:spcPct val="130000"/>
              </a:lnSpc>
              <a:buNone/>
            </a:pPr>
            <a:endParaRPr lang="en-US" sz="1400" dirty="0">
              <a:latin typeface="Consolas" panose="020B0609020204030204" pitchFamily="49" charset="0"/>
            </a:endParaRPr>
          </a:p>
          <a:p>
            <a:pPr marL="0" indent="0">
              <a:lnSpc>
                <a:spcPct val="130000"/>
              </a:lnSpc>
              <a:buNone/>
            </a:pPr>
            <a:endParaRPr lang="en-US" sz="1400" dirty="0">
              <a:solidFill>
                <a:schemeClr val="tx2"/>
              </a:solidFill>
              <a:latin typeface="Consolas" panose="020B0609020204030204" pitchFamily="49" charset="0"/>
            </a:endParaRPr>
          </a:p>
          <a:p>
            <a:pPr marL="0" indent="0">
              <a:lnSpc>
                <a:spcPct val="130000"/>
              </a:lnSpc>
              <a:buNone/>
            </a:pPr>
            <a:endParaRPr lang="en-US" sz="1400" dirty="0">
              <a:solidFill>
                <a:schemeClr val="tx2"/>
              </a:solidFill>
              <a:latin typeface="Consolas" panose="020B0609020204030204" pitchFamily="49" charset="0"/>
            </a:endParaRPr>
          </a:p>
          <a:p>
            <a:pPr marL="0" indent="0">
              <a:lnSpc>
                <a:spcPct val="130000"/>
              </a:lnSpc>
              <a:buFont typeface="Arial" panose="020B0604020202020204" pitchFamily="34" charset="0"/>
              <a:buNone/>
            </a:pPr>
            <a:endParaRPr lang="en-US" sz="1400" dirty="0">
              <a:solidFill>
                <a:schemeClr val="tx2"/>
              </a:solidFill>
              <a:latin typeface="Consolas" panose="020B0609020204030204" pitchFamily="49" charset="0"/>
            </a:endParaRPr>
          </a:p>
        </p:txBody>
      </p:sp>
      <p:sp>
        <p:nvSpPr>
          <p:cNvPr id="3" name="Rectangle 2">
            <a:extLst>
              <a:ext uri="{FF2B5EF4-FFF2-40B4-BE49-F238E27FC236}">
                <a16:creationId xmlns:a16="http://schemas.microsoft.com/office/drawing/2014/main" id="{DD516E69-743D-7E45-91D1-ACBAAFC2A711}"/>
              </a:ext>
            </a:extLst>
          </p:cNvPr>
          <p:cNvSpPr/>
          <p:nvPr/>
        </p:nvSpPr>
        <p:spPr>
          <a:xfrm>
            <a:off x="400050" y="5383510"/>
            <a:ext cx="8115300" cy="1200329"/>
          </a:xfrm>
          <a:prstGeom prst="rect">
            <a:avLst/>
          </a:prstGeom>
        </p:spPr>
        <p:txBody>
          <a:bodyPr wrap="square">
            <a:spAutoFit/>
          </a:bodyPr>
          <a:lstStyle/>
          <a:p>
            <a:r>
              <a:rPr lang="en-US" dirty="0"/>
              <a:t>Note that output of </a:t>
            </a:r>
            <a:r>
              <a:rPr lang="en-US" dirty="0" err="1"/>
              <a:t>get_closest_genes.sh</a:t>
            </a:r>
            <a:r>
              <a:rPr lang="en-US" dirty="0"/>
              <a:t> (</a:t>
            </a:r>
            <a:r>
              <a:rPr lang="en-US" dirty="0" err="1"/>
              <a:t>cg_transcript.txt</a:t>
            </a:r>
            <a:r>
              <a:rPr lang="en-US" dirty="0"/>
              <a:t>) has already been copied to the following directory on your VM for convenience.</a:t>
            </a:r>
          </a:p>
          <a:p>
            <a:r>
              <a:rPr lang="en-US" dirty="0"/>
              <a:t>[</a:t>
            </a:r>
            <a:r>
              <a:rPr lang="en-US" dirty="0" err="1"/>
              <a:t>course_directory</a:t>
            </a:r>
            <a:r>
              <a:rPr lang="en-US" dirty="0"/>
              <a:t>]\06_Regulatory_Genomics\</a:t>
            </a:r>
            <a:r>
              <a:rPr lang="en-US" dirty="0" err="1"/>
              <a:t>cg_transcript.txt</a:t>
            </a:r>
            <a:endParaRPr lang="en-US" dirty="0"/>
          </a:p>
          <a:p>
            <a:r>
              <a:rPr lang="en-US" dirty="0"/>
              <a:t> </a:t>
            </a:r>
          </a:p>
        </p:txBody>
      </p:sp>
    </p:spTree>
    <p:extLst>
      <p:ext uri="{BB962C8B-B14F-4D97-AF65-F5344CB8AC3E}">
        <p14:creationId xmlns:p14="http://schemas.microsoft.com/office/powerpoint/2010/main" val="3778977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437222"/>
            <a:ext cx="2057400" cy="365125"/>
          </a:xfrm>
        </p:spPr>
        <p:txBody>
          <a:bodyPr/>
          <a:lstStyle/>
          <a:p>
            <a:fld id="{C3558104-51C6-C44C-9211-BF7C16F4A77B}" type="slidenum">
              <a:rPr lang="en-US" smtClean="0"/>
              <a:t>32</a:t>
            </a:fld>
            <a:endParaRPr lang="en-US" dirty="0"/>
          </a:p>
        </p:txBody>
      </p:sp>
      <p:sp>
        <p:nvSpPr>
          <p:cNvPr id="7" name="TextBox 6">
            <a:extLst>
              <a:ext uri="{FF2B5EF4-FFF2-40B4-BE49-F238E27FC236}">
                <a16:creationId xmlns:a16="http://schemas.microsoft.com/office/drawing/2014/main" id="{76EFE936-D940-D741-8D8A-53B4AC7B8655}"/>
              </a:ext>
            </a:extLst>
          </p:cNvPr>
          <p:cNvSpPr txBox="1"/>
          <p:nvPr/>
        </p:nvSpPr>
        <p:spPr>
          <a:xfrm>
            <a:off x="349505" y="671929"/>
            <a:ext cx="7864374" cy="872098"/>
          </a:xfrm>
          <a:prstGeom prst="rect">
            <a:avLst/>
          </a:prstGeom>
          <a:noFill/>
        </p:spPr>
        <p:txBody>
          <a:bodyPr wrap="square" rtlCol="0">
            <a:spAutoFit/>
          </a:bodyPr>
          <a:lstStyle/>
          <a:p>
            <a:pPr>
              <a:lnSpc>
                <a:spcPct val="130000"/>
              </a:lnSpc>
            </a:pPr>
            <a:r>
              <a:rPr lang="en-US" sz="1600" dirty="0"/>
              <a:t>What’s inside the </a:t>
            </a:r>
            <a:r>
              <a:rPr lang="en-US" sz="1600" dirty="0" err="1">
                <a:latin typeface="Consolas" panose="020B0609020204030204" pitchFamily="49" charset="0"/>
              </a:rPr>
              <a:t>get_closest_genes.sh</a:t>
            </a:r>
            <a:r>
              <a:rPr lang="en-US" sz="1600" dirty="0">
                <a:latin typeface="Consolas" panose="020B0609020204030204" pitchFamily="49" charset="0"/>
              </a:rPr>
              <a:t> </a:t>
            </a:r>
            <a:r>
              <a:rPr lang="en-US" sz="1600" dirty="0"/>
              <a:t>script?</a:t>
            </a:r>
          </a:p>
          <a:p>
            <a:pPr>
              <a:lnSpc>
                <a:spcPct val="130000"/>
              </a:lnSpc>
            </a:pPr>
            <a:endParaRPr lang="en-US" sz="1200" dirty="0">
              <a:latin typeface="Consolas" panose="020B0609020204030204" pitchFamily="49" charset="0"/>
            </a:endParaRPr>
          </a:p>
          <a:p>
            <a:pPr>
              <a:lnSpc>
                <a:spcPct val="130000"/>
              </a:lnSpc>
            </a:pPr>
            <a:endParaRPr lang="en-US" sz="1200" dirty="0">
              <a:solidFill>
                <a:srgbClr val="000000"/>
              </a:solidFill>
              <a:latin typeface="Consolas" panose="020B0609020204030204" pitchFamily="49" charset="0"/>
            </a:endParaRPr>
          </a:p>
        </p:txBody>
      </p:sp>
      <p:sp>
        <p:nvSpPr>
          <p:cNvPr id="13" name="Content Placeholder 3">
            <a:extLst>
              <a:ext uri="{FF2B5EF4-FFF2-40B4-BE49-F238E27FC236}">
                <a16:creationId xmlns:a16="http://schemas.microsoft.com/office/drawing/2014/main" id="{173146BB-CBAE-4A48-9282-7C7E59105306}"/>
              </a:ext>
            </a:extLst>
          </p:cNvPr>
          <p:cNvSpPr txBox="1">
            <a:spLocks/>
          </p:cNvSpPr>
          <p:nvPr/>
        </p:nvSpPr>
        <p:spPr>
          <a:xfrm>
            <a:off x="327179" y="1099722"/>
            <a:ext cx="8633941" cy="5411914"/>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900" dirty="0">
                <a:solidFill>
                  <a:srgbClr val="00B050"/>
                </a:solidFill>
                <a:latin typeface="Consolas" panose="020B0609020204030204" pitchFamily="49" charset="0"/>
              </a:rPr>
              <a:t>#!/bin/bash</a:t>
            </a:r>
          </a:p>
          <a:p>
            <a:pPr marL="0" indent="0">
              <a:lnSpc>
                <a:spcPct val="100000"/>
              </a:lnSpc>
              <a:spcBef>
                <a:spcPts val="0"/>
              </a:spcBef>
              <a:buNone/>
            </a:pPr>
            <a:r>
              <a:rPr lang="en-US" sz="900" dirty="0">
                <a:solidFill>
                  <a:srgbClr val="00B050"/>
                </a:solidFill>
                <a:latin typeface="Consolas" panose="020B0609020204030204" pitchFamily="49" charset="0"/>
              </a:rPr>
              <a:t>#SBATCH -c 1</a:t>
            </a:r>
          </a:p>
          <a:p>
            <a:pPr marL="0" indent="0">
              <a:lnSpc>
                <a:spcPct val="100000"/>
              </a:lnSpc>
              <a:spcBef>
                <a:spcPts val="0"/>
              </a:spcBef>
              <a:buNone/>
            </a:pPr>
            <a:r>
              <a:rPr lang="en-US" sz="900" dirty="0">
                <a:solidFill>
                  <a:srgbClr val="00B050"/>
                </a:solidFill>
                <a:latin typeface="Consolas" panose="020B0609020204030204" pitchFamily="49" charset="0"/>
              </a:rPr>
              <a:t>#SBATCH --mem 8000</a:t>
            </a:r>
          </a:p>
          <a:p>
            <a:pPr marL="0" indent="0">
              <a:lnSpc>
                <a:spcPct val="100000"/>
              </a:lnSpc>
              <a:spcBef>
                <a:spcPts val="0"/>
              </a:spcBef>
              <a:buNone/>
            </a:pPr>
            <a:r>
              <a:rPr lang="en-US" sz="900" dirty="0">
                <a:solidFill>
                  <a:srgbClr val="00B050"/>
                </a:solidFill>
                <a:latin typeface="Consolas" panose="020B0609020204030204" pitchFamily="49" charset="0"/>
              </a:rPr>
              <a:t>#SBATCH -A </a:t>
            </a:r>
            <a:r>
              <a:rPr lang="en-US" sz="900" dirty="0" err="1">
                <a:solidFill>
                  <a:srgbClr val="00B050"/>
                </a:solidFill>
                <a:latin typeface="Consolas" panose="020B0609020204030204" pitchFamily="49" charset="0"/>
              </a:rPr>
              <a:t>Mayo_Workshop</a:t>
            </a:r>
            <a:endParaRPr lang="en-US" sz="900" dirty="0">
              <a:solidFill>
                <a:srgbClr val="00B050"/>
              </a:solidFill>
              <a:latin typeface="Consolas" panose="020B0609020204030204" pitchFamily="49" charset="0"/>
            </a:endParaRPr>
          </a:p>
          <a:p>
            <a:pPr marL="0" indent="0">
              <a:lnSpc>
                <a:spcPct val="100000"/>
              </a:lnSpc>
              <a:spcBef>
                <a:spcPts val="0"/>
              </a:spcBef>
              <a:buNone/>
            </a:pPr>
            <a:r>
              <a:rPr lang="en-US" sz="900" dirty="0">
                <a:solidFill>
                  <a:srgbClr val="00B050"/>
                </a:solidFill>
                <a:latin typeface="Consolas" panose="020B0609020204030204" pitchFamily="49" charset="0"/>
              </a:rPr>
              <a:t>#SBATCH -J </a:t>
            </a:r>
            <a:r>
              <a:rPr lang="en-US" sz="900" dirty="0" err="1">
                <a:solidFill>
                  <a:srgbClr val="00B050"/>
                </a:solidFill>
                <a:latin typeface="Consolas" panose="020B0609020204030204" pitchFamily="49" charset="0"/>
              </a:rPr>
              <a:t>get_closest_genes</a:t>
            </a:r>
            <a:endParaRPr lang="en-US" sz="900" dirty="0">
              <a:solidFill>
                <a:srgbClr val="00B050"/>
              </a:solidFill>
              <a:latin typeface="Consolas" panose="020B0609020204030204" pitchFamily="49" charset="0"/>
            </a:endParaRPr>
          </a:p>
          <a:p>
            <a:pPr marL="0" indent="0">
              <a:lnSpc>
                <a:spcPct val="100000"/>
              </a:lnSpc>
              <a:spcBef>
                <a:spcPts val="0"/>
              </a:spcBef>
              <a:buNone/>
            </a:pPr>
            <a:r>
              <a:rPr lang="en-US" sz="900" dirty="0">
                <a:solidFill>
                  <a:srgbClr val="00B050"/>
                </a:solidFill>
                <a:latin typeface="Consolas" panose="020B0609020204030204" pitchFamily="49" charset="0"/>
              </a:rPr>
              <a:t>#SBATCH -o get_closest_genes.%</a:t>
            </a:r>
            <a:r>
              <a:rPr lang="en-US" sz="900" dirty="0" err="1">
                <a:solidFill>
                  <a:srgbClr val="00B050"/>
                </a:solidFill>
                <a:latin typeface="Consolas" panose="020B0609020204030204" pitchFamily="49" charset="0"/>
              </a:rPr>
              <a:t>j.out</a:t>
            </a:r>
            <a:endParaRPr lang="en-US" sz="900" dirty="0">
              <a:solidFill>
                <a:srgbClr val="00B050"/>
              </a:solidFill>
              <a:latin typeface="Consolas" panose="020B0609020204030204" pitchFamily="49" charset="0"/>
            </a:endParaRPr>
          </a:p>
          <a:p>
            <a:pPr marL="0" indent="0">
              <a:lnSpc>
                <a:spcPct val="100000"/>
              </a:lnSpc>
              <a:spcBef>
                <a:spcPts val="0"/>
              </a:spcBef>
              <a:buNone/>
            </a:pPr>
            <a:r>
              <a:rPr lang="en-US" sz="900" dirty="0">
                <a:solidFill>
                  <a:srgbClr val="00B050"/>
                </a:solidFill>
                <a:latin typeface="Consolas" panose="020B0609020204030204" pitchFamily="49" charset="0"/>
              </a:rPr>
              <a:t>#SBATCH -e get_closest_genes.%</a:t>
            </a:r>
            <a:r>
              <a:rPr lang="en-US" sz="900" dirty="0" err="1">
                <a:solidFill>
                  <a:srgbClr val="00B050"/>
                </a:solidFill>
                <a:latin typeface="Consolas" panose="020B0609020204030204" pitchFamily="49" charset="0"/>
              </a:rPr>
              <a:t>j.err</a:t>
            </a:r>
            <a:endParaRPr lang="en-US" sz="900" dirty="0">
              <a:solidFill>
                <a:srgbClr val="00B050"/>
              </a:solidFill>
              <a:latin typeface="Consolas" panose="020B0609020204030204" pitchFamily="49" charset="0"/>
            </a:endParaRPr>
          </a:p>
          <a:p>
            <a:pPr marL="0" indent="0">
              <a:lnSpc>
                <a:spcPct val="100000"/>
              </a:lnSpc>
              <a:spcBef>
                <a:spcPts val="0"/>
              </a:spcBef>
              <a:buNone/>
            </a:pPr>
            <a:r>
              <a:rPr lang="en-US" sz="900" dirty="0">
                <a:solidFill>
                  <a:srgbClr val="00B050"/>
                </a:solidFill>
                <a:latin typeface="Consolas" panose="020B0609020204030204" pitchFamily="49" charset="0"/>
              </a:rPr>
              <a:t>#SBATCH -p classroom</a:t>
            </a:r>
          </a:p>
          <a:p>
            <a:pPr marL="0" indent="0">
              <a:lnSpc>
                <a:spcPct val="100000"/>
              </a:lnSpc>
              <a:spcBef>
                <a:spcPts val="0"/>
              </a:spcBef>
              <a:buNone/>
            </a:pPr>
            <a:endParaRPr lang="en-US" sz="1400" dirty="0">
              <a:solidFill>
                <a:srgbClr val="00B050"/>
              </a:solidFill>
              <a:latin typeface="Consolas" panose="020B0609020204030204" pitchFamily="49" charset="0"/>
            </a:endParaRPr>
          </a:p>
          <a:p>
            <a:pPr marL="0" indent="0">
              <a:lnSpc>
                <a:spcPct val="100000"/>
              </a:lnSpc>
              <a:spcBef>
                <a:spcPts val="0"/>
              </a:spcBef>
              <a:buNone/>
            </a:pPr>
            <a:r>
              <a:rPr lang="en-US" sz="1200" dirty="0">
                <a:solidFill>
                  <a:srgbClr val="00B0F0"/>
                </a:solidFill>
                <a:latin typeface="Consolas" panose="020B0609020204030204" pitchFamily="49" charset="0"/>
              </a:rPr>
              <a:t># load the tool environment</a:t>
            </a:r>
          </a:p>
          <a:p>
            <a:pPr marL="0" indent="0">
              <a:lnSpc>
                <a:spcPct val="100000"/>
              </a:lnSpc>
              <a:spcBef>
                <a:spcPts val="0"/>
              </a:spcBef>
              <a:buNone/>
            </a:pPr>
            <a:r>
              <a:rPr lang="en-US" sz="1200" dirty="0">
                <a:solidFill>
                  <a:srgbClr val="00B0F0"/>
                </a:solidFill>
                <a:latin typeface="Consolas" panose="020B0609020204030204" pitchFamily="49" charset="0"/>
              </a:rPr>
              <a:t>module load </a:t>
            </a:r>
            <a:r>
              <a:rPr lang="en-US" sz="1200" dirty="0" err="1">
                <a:solidFill>
                  <a:srgbClr val="00B0F0"/>
                </a:solidFill>
                <a:latin typeface="Consolas" panose="020B0609020204030204" pitchFamily="49" charset="0"/>
              </a:rPr>
              <a:t>BEDTools</a:t>
            </a:r>
            <a:endParaRPr lang="en-US" sz="1200" dirty="0">
              <a:solidFill>
                <a:srgbClr val="00B0F0"/>
              </a:solidFill>
              <a:latin typeface="Consolas" panose="020B0609020204030204" pitchFamily="49" charset="0"/>
            </a:endParaRPr>
          </a:p>
          <a:p>
            <a:pPr marL="0" indent="0">
              <a:lnSpc>
                <a:spcPct val="100000"/>
              </a:lnSpc>
              <a:spcBef>
                <a:spcPts val="0"/>
              </a:spcBef>
              <a:buNone/>
            </a:pPr>
            <a:r>
              <a:rPr lang="en-US" sz="1200" dirty="0">
                <a:solidFill>
                  <a:srgbClr val="00B0F0"/>
                </a:solidFill>
                <a:latin typeface="Consolas" panose="020B0609020204030204" pitchFamily="49" charset="0"/>
              </a:rPr>
              <a:t>module load </a:t>
            </a:r>
            <a:r>
              <a:rPr lang="en-US" sz="1200" dirty="0" err="1">
                <a:solidFill>
                  <a:srgbClr val="00B0F0"/>
                </a:solidFill>
                <a:latin typeface="Consolas" panose="020B0609020204030204" pitchFamily="49" charset="0"/>
              </a:rPr>
              <a:t>bedops</a:t>
            </a:r>
            <a:endParaRPr lang="en-US" sz="1200" dirty="0">
              <a:solidFill>
                <a:srgbClr val="00B0F0"/>
              </a:solidFill>
              <a:latin typeface="Consolas" panose="020B0609020204030204" pitchFamily="49" charset="0"/>
            </a:endParaRPr>
          </a:p>
          <a:p>
            <a:pPr marL="0" indent="0">
              <a:lnSpc>
                <a:spcPct val="100000"/>
              </a:lnSpc>
              <a:spcBef>
                <a:spcPts val="0"/>
              </a:spcBef>
              <a:buNone/>
            </a:pPr>
            <a:endParaRPr lang="en-US" sz="1200" dirty="0">
              <a:solidFill>
                <a:srgbClr val="00B0F0"/>
              </a:solidFill>
              <a:latin typeface="Consolas" panose="020B0609020204030204" pitchFamily="49" charset="0"/>
            </a:endParaRPr>
          </a:p>
          <a:p>
            <a:pPr marL="0" indent="0">
              <a:lnSpc>
                <a:spcPct val="100000"/>
              </a:lnSpc>
              <a:spcBef>
                <a:spcPts val="0"/>
              </a:spcBef>
              <a:buNone/>
            </a:pPr>
            <a:r>
              <a:rPr lang="en-US" sz="1000" dirty="0">
                <a:latin typeface="Consolas" panose="020B0609020204030204" pitchFamily="49" charset="0"/>
              </a:rPr>
              <a:t># this is our input (dm genome in </a:t>
            </a:r>
            <a:r>
              <a:rPr lang="en-US" sz="1000" dirty="0" err="1">
                <a:latin typeface="Consolas" panose="020B0609020204030204" pitchFamily="49" charset="0"/>
              </a:rPr>
              <a:t>fasta</a:t>
            </a:r>
            <a:r>
              <a:rPr lang="en-US" sz="1000" dirty="0">
                <a:latin typeface="Consolas" panose="020B0609020204030204" pitchFamily="49" charset="0"/>
              </a:rPr>
              <a:t> format)</a:t>
            </a:r>
          </a:p>
          <a:p>
            <a:pPr marL="0" indent="0">
              <a:lnSpc>
                <a:spcPct val="100000"/>
              </a:lnSpc>
              <a:spcBef>
                <a:spcPts val="0"/>
              </a:spcBef>
              <a:buNone/>
            </a:pPr>
            <a:r>
              <a:rPr lang="en-US" sz="1000" dirty="0">
                <a:latin typeface="Consolas" panose="020B0609020204030204" pitchFamily="49" charset="0"/>
              </a:rPr>
              <a:t>export INPUT_CHIP_GFF=../data/BIN_Fchip_s11_1000.gff</a:t>
            </a:r>
          </a:p>
          <a:p>
            <a:pPr marL="0" indent="0">
              <a:lnSpc>
                <a:spcPct val="100000"/>
              </a:lnSpc>
              <a:spcBef>
                <a:spcPts val="0"/>
              </a:spcBef>
              <a:buNone/>
            </a:pPr>
            <a:r>
              <a:rPr lang="en-US" sz="1000" dirty="0">
                <a:latin typeface="Consolas" panose="020B0609020204030204" pitchFamily="49" charset="0"/>
              </a:rPr>
              <a:t>export INPUT_CHIP_BED=../results/BIN_Fchip_s11_1000_sorted.bed</a:t>
            </a:r>
          </a:p>
          <a:p>
            <a:pPr marL="0" indent="0">
              <a:lnSpc>
                <a:spcPct val="100000"/>
              </a:lnSpc>
              <a:spcBef>
                <a:spcPts val="0"/>
              </a:spcBef>
              <a:buNone/>
            </a:pPr>
            <a:r>
              <a:rPr lang="en-US" sz="1000" dirty="0">
                <a:latin typeface="Consolas" panose="020B0609020204030204" pitchFamily="49" charset="0"/>
              </a:rPr>
              <a:t>export FLYGENE_BED=../data/</a:t>
            </a:r>
            <a:r>
              <a:rPr lang="en-US" sz="1000" dirty="0" err="1">
                <a:latin typeface="Consolas" panose="020B0609020204030204" pitchFamily="49" charset="0"/>
              </a:rPr>
              <a:t>flygenes_vm.bed</a:t>
            </a:r>
            <a:endParaRPr lang="en-US" sz="1000" dirty="0">
              <a:latin typeface="Consolas" panose="020B0609020204030204" pitchFamily="49" charset="0"/>
            </a:endParaRPr>
          </a:p>
          <a:p>
            <a:pPr marL="0" indent="0">
              <a:lnSpc>
                <a:spcPct val="100000"/>
              </a:lnSpc>
              <a:spcBef>
                <a:spcPts val="0"/>
              </a:spcBef>
              <a:buNone/>
            </a:pPr>
            <a:r>
              <a:rPr lang="en-US" sz="1000" dirty="0">
                <a:latin typeface="Consolas" panose="020B0609020204030204" pitchFamily="49" charset="0"/>
              </a:rPr>
              <a:t>export FLYGENE_BED_SORTED=../results/</a:t>
            </a:r>
            <a:r>
              <a:rPr lang="en-US" sz="1000" dirty="0" err="1">
                <a:latin typeface="Consolas" panose="020B0609020204030204" pitchFamily="49" charset="0"/>
              </a:rPr>
              <a:t>flygenes_vm_sorted.bed</a:t>
            </a:r>
            <a:endParaRPr lang="en-US" sz="1000" dirty="0">
              <a:latin typeface="Consolas" panose="020B0609020204030204" pitchFamily="49" charset="0"/>
            </a:endParaRPr>
          </a:p>
          <a:p>
            <a:pPr marL="0" indent="0">
              <a:lnSpc>
                <a:spcPct val="100000"/>
              </a:lnSpc>
              <a:spcBef>
                <a:spcPts val="0"/>
              </a:spcBef>
              <a:buNone/>
            </a:pPr>
            <a:r>
              <a:rPr lang="en-US" sz="1000" dirty="0">
                <a:latin typeface="Consolas" panose="020B0609020204030204" pitchFamily="49" charset="0"/>
              </a:rPr>
              <a:t>export OUTPUT_NAME=../results/</a:t>
            </a:r>
            <a:r>
              <a:rPr lang="en-US" sz="1000" dirty="0" err="1">
                <a:latin typeface="Consolas" panose="020B0609020204030204" pitchFamily="49" charset="0"/>
              </a:rPr>
              <a:t>cg_transcript.txt</a:t>
            </a:r>
            <a:endParaRPr lang="en-US" sz="1200" dirty="0">
              <a:solidFill>
                <a:srgbClr val="FF0000"/>
              </a:solidFill>
              <a:latin typeface="Consolas" panose="020B0609020204030204" pitchFamily="49" charset="0"/>
            </a:endParaRPr>
          </a:p>
          <a:p>
            <a:pPr marL="0" indent="0">
              <a:lnSpc>
                <a:spcPct val="100000"/>
              </a:lnSpc>
              <a:spcBef>
                <a:spcPts val="0"/>
              </a:spcBef>
              <a:buNone/>
            </a:pPr>
            <a:endParaRPr lang="en-US" sz="1200" dirty="0">
              <a:solidFill>
                <a:srgbClr val="FF0000"/>
              </a:solidFill>
              <a:latin typeface="Consolas" panose="020B0609020204030204" pitchFamily="49" charset="0"/>
            </a:endParaRPr>
          </a:p>
          <a:p>
            <a:pPr marL="0" indent="0">
              <a:lnSpc>
                <a:spcPct val="100000"/>
              </a:lnSpc>
              <a:spcBef>
                <a:spcPts val="0"/>
              </a:spcBef>
              <a:buNone/>
            </a:pPr>
            <a:endParaRPr lang="en-US" sz="1200" dirty="0">
              <a:solidFill>
                <a:srgbClr val="FF0000"/>
              </a:solidFill>
              <a:latin typeface="Consolas" panose="020B0609020204030204" pitchFamily="49" charset="0"/>
            </a:endParaRPr>
          </a:p>
          <a:p>
            <a:pPr marL="0" indent="0">
              <a:lnSpc>
                <a:spcPct val="100000"/>
              </a:lnSpc>
              <a:spcBef>
                <a:spcPts val="0"/>
              </a:spcBef>
              <a:buNone/>
            </a:pPr>
            <a:r>
              <a:rPr lang="en-US" sz="1200" dirty="0">
                <a:solidFill>
                  <a:srgbClr val="FF0000"/>
                </a:solidFill>
                <a:latin typeface="Consolas" panose="020B0609020204030204" pitchFamily="49" charset="0"/>
              </a:rPr>
              <a:t>gff2bed &lt; $INPUT_CHIP_GFF &gt; $INPUT_CHIP_BED</a:t>
            </a:r>
          </a:p>
          <a:p>
            <a:pPr marL="0" indent="0">
              <a:lnSpc>
                <a:spcPct val="100000"/>
              </a:lnSpc>
              <a:spcBef>
                <a:spcPts val="0"/>
              </a:spcBef>
              <a:buNone/>
            </a:pPr>
            <a:endParaRPr lang="en-US" sz="1200" dirty="0">
              <a:solidFill>
                <a:srgbClr val="FF0000"/>
              </a:solidFill>
              <a:latin typeface="Consolas" panose="020B0609020204030204" pitchFamily="49" charset="0"/>
            </a:endParaRPr>
          </a:p>
          <a:p>
            <a:pPr marL="0" indent="0">
              <a:lnSpc>
                <a:spcPct val="100000"/>
              </a:lnSpc>
              <a:spcBef>
                <a:spcPts val="0"/>
              </a:spcBef>
              <a:buNone/>
            </a:pPr>
            <a:r>
              <a:rPr lang="en-US" sz="1200" dirty="0" err="1">
                <a:solidFill>
                  <a:srgbClr val="FF0000"/>
                </a:solidFill>
                <a:latin typeface="Consolas" panose="020B0609020204030204" pitchFamily="49" charset="0"/>
              </a:rPr>
              <a:t>sortBed</a:t>
            </a:r>
            <a:r>
              <a:rPr lang="en-US" sz="1200" dirty="0">
                <a:solidFill>
                  <a:srgbClr val="FF0000"/>
                </a:solidFill>
                <a:latin typeface="Consolas" panose="020B0609020204030204" pitchFamily="49" charset="0"/>
              </a:rPr>
              <a:t> -</a:t>
            </a:r>
            <a:r>
              <a:rPr lang="en-US" sz="1200" dirty="0" err="1">
                <a:solidFill>
                  <a:srgbClr val="FF0000"/>
                </a:solidFill>
                <a:latin typeface="Consolas" panose="020B0609020204030204" pitchFamily="49" charset="0"/>
              </a:rPr>
              <a:t>i</a:t>
            </a:r>
            <a:r>
              <a:rPr lang="en-US" sz="1200" dirty="0">
                <a:solidFill>
                  <a:srgbClr val="FF0000"/>
                </a:solidFill>
                <a:latin typeface="Consolas" panose="020B0609020204030204" pitchFamily="49" charset="0"/>
              </a:rPr>
              <a:t> $FLYGENE_BED &gt; $FLYGENE_BED_SORTED</a:t>
            </a:r>
          </a:p>
          <a:p>
            <a:pPr marL="0" indent="0">
              <a:lnSpc>
                <a:spcPct val="100000"/>
              </a:lnSpc>
              <a:spcBef>
                <a:spcPts val="0"/>
              </a:spcBef>
              <a:buNone/>
            </a:pPr>
            <a:endParaRPr lang="en-US" sz="1200" dirty="0">
              <a:solidFill>
                <a:srgbClr val="FF0000"/>
              </a:solidFill>
              <a:latin typeface="Consolas" panose="020B0609020204030204" pitchFamily="49" charset="0"/>
            </a:endParaRPr>
          </a:p>
          <a:p>
            <a:pPr marL="0" indent="0">
              <a:lnSpc>
                <a:spcPct val="100000"/>
              </a:lnSpc>
              <a:spcBef>
                <a:spcPts val="0"/>
              </a:spcBef>
              <a:buNone/>
            </a:pPr>
            <a:r>
              <a:rPr lang="en-US" sz="1200" dirty="0" err="1">
                <a:solidFill>
                  <a:srgbClr val="FF0000"/>
                </a:solidFill>
                <a:latin typeface="Consolas" panose="020B0609020204030204" pitchFamily="49" charset="0"/>
              </a:rPr>
              <a:t>bedtools</a:t>
            </a:r>
            <a:r>
              <a:rPr lang="en-US" sz="1200" dirty="0">
                <a:solidFill>
                  <a:srgbClr val="FF0000"/>
                </a:solidFill>
                <a:latin typeface="Consolas" panose="020B0609020204030204" pitchFamily="49" charset="0"/>
              </a:rPr>
              <a:t> closest -</a:t>
            </a:r>
            <a:r>
              <a:rPr lang="en-US" sz="1200" dirty="0" err="1">
                <a:solidFill>
                  <a:srgbClr val="FF0000"/>
                </a:solidFill>
                <a:latin typeface="Consolas" panose="020B0609020204030204" pitchFamily="49" charset="0"/>
              </a:rPr>
              <a:t>io</a:t>
            </a:r>
            <a:r>
              <a:rPr lang="en-US" sz="1200" dirty="0">
                <a:solidFill>
                  <a:srgbClr val="FF0000"/>
                </a:solidFill>
                <a:latin typeface="Consolas" panose="020B0609020204030204" pitchFamily="49" charset="0"/>
              </a:rPr>
              <a:t> -t first -a $INPUT_CHIP_BED -b $FLYGENE_BED_SORTED | cut -f 14 &gt; $OUTPUT_NAME</a:t>
            </a:r>
          </a:p>
          <a:p>
            <a:pPr marL="0" indent="0">
              <a:lnSpc>
                <a:spcPct val="100000"/>
              </a:lnSpc>
              <a:spcBef>
                <a:spcPts val="0"/>
              </a:spcBef>
              <a:buNone/>
            </a:pPr>
            <a:endParaRPr lang="en-US" sz="1400" dirty="0">
              <a:solidFill>
                <a:srgbClr val="FF0000"/>
              </a:solidFill>
              <a:latin typeface="Consolas" panose="020B0609020204030204" pitchFamily="49" charset="0"/>
            </a:endParaRPr>
          </a:p>
        </p:txBody>
      </p:sp>
      <p:sp>
        <p:nvSpPr>
          <p:cNvPr id="15" name="TextBox 14">
            <a:extLst>
              <a:ext uri="{FF2B5EF4-FFF2-40B4-BE49-F238E27FC236}">
                <a16:creationId xmlns:a16="http://schemas.microsoft.com/office/drawing/2014/main" id="{93FE9EFB-EA05-8744-8EFC-4165CFC5D2E7}"/>
              </a:ext>
            </a:extLst>
          </p:cNvPr>
          <p:cNvSpPr txBox="1"/>
          <p:nvPr/>
        </p:nvSpPr>
        <p:spPr>
          <a:xfrm>
            <a:off x="4515396" y="1209820"/>
            <a:ext cx="4072103" cy="738664"/>
          </a:xfrm>
          <a:prstGeom prst="rect">
            <a:avLst/>
          </a:prstGeom>
          <a:noFill/>
          <a:ln>
            <a:solidFill>
              <a:schemeClr val="tx1"/>
            </a:solidFill>
          </a:ln>
        </p:spPr>
        <p:txBody>
          <a:bodyPr wrap="square" rtlCol="0">
            <a:spAutoFit/>
          </a:bodyPr>
          <a:lstStyle/>
          <a:p>
            <a:r>
              <a:rPr lang="en-US" sz="1400" dirty="0">
                <a:solidFill>
                  <a:srgbClr val="00B050"/>
                </a:solidFill>
              </a:rPr>
              <a:t>Tells the cluster ‘job manager’ what resources you want (1 CPU, 8GB memory, run on the ‘classroom’ nodes, and name the job ‘</a:t>
            </a:r>
            <a:r>
              <a:rPr lang="en-US" sz="1400" dirty="0" err="1">
                <a:solidFill>
                  <a:srgbClr val="00B050"/>
                </a:solidFill>
              </a:rPr>
              <a:t>get_closest_genes</a:t>
            </a:r>
            <a:r>
              <a:rPr lang="en-US" sz="1400" dirty="0">
                <a:solidFill>
                  <a:srgbClr val="00B050"/>
                </a:solidFill>
              </a:rPr>
              <a:t>’</a:t>
            </a:r>
          </a:p>
        </p:txBody>
      </p:sp>
      <p:sp>
        <p:nvSpPr>
          <p:cNvPr id="16" name="TextBox 15">
            <a:extLst>
              <a:ext uri="{FF2B5EF4-FFF2-40B4-BE49-F238E27FC236}">
                <a16:creationId xmlns:a16="http://schemas.microsoft.com/office/drawing/2014/main" id="{489FA13A-7615-764B-88F6-9F9D067FAEE8}"/>
              </a:ext>
            </a:extLst>
          </p:cNvPr>
          <p:cNvSpPr txBox="1"/>
          <p:nvPr/>
        </p:nvSpPr>
        <p:spPr>
          <a:xfrm>
            <a:off x="5714733" y="2358422"/>
            <a:ext cx="2903031" cy="307777"/>
          </a:xfrm>
          <a:prstGeom prst="rect">
            <a:avLst/>
          </a:prstGeom>
          <a:noFill/>
          <a:ln>
            <a:solidFill>
              <a:schemeClr val="tx1"/>
            </a:solidFill>
          </a:ln>
        </p:spPr>
        <p:txBody>
          <a:bodyPr wrap="square" rtlCol="0">
            <a:spAutoFit/>
          </a:bodyPr>
          <a:lstStyle/>
          <a:p>
            <a:r>
              <a:rPr lang="en-US" sz="1400" dirty="0">
                <a:solidFill>
                  <a:srgbClr val="00B0F0"/>
                </a:solidFill>
              </a:rPr>
              <a:t>Load toolkits ‘</a:t>
            </a:r>
            <a:r>
              <a:rPr lang="en-US" sz="1400" dirty="0" err="1">
                <a:solidFill>
                  <a:srgbClr val="00B0F0"/>
                </a:solidFill>
              </a:rPr>
              <a:t>BEDTools</a:t>
            </a:r>
            <a:r>
              <a:rPr lang="en-US" sz="1400" dirty="0">
                <a:solidFill>
                  <a:srgbClr val="00B0F0"/>
                </a:solidFill>
              </a:rPr>
              <a:t>’ and ‘</a:t>
            </a:r>
            <a:r>
              <a:rPr lang="en-US" sz="1400" dirty="0" err="1">
                <a:solidFill>
                  <a:srgbClr val="00B0F0"/>
                </a:solidFill>
              </a:rPr>
              <a:t>bedops</a:t>
            </a:r>
            <a:r>
              <a:rPr lang="en-US" sz="1400" dirty="0">
                <a:solidFill>
                  <a:srgbClr val="00B0F0"/>
                </a:solidFill>
              </a:rPr>
              <a:t>’ </a:t>
            </a:r>
          </a:p>
        </p:txBody>
      </p:sp>
      <p:sp>
        <p:nvSpPr>
          <p:cNvPr id="17" name="TextBox 16">
            <a:extLst>
              <a:ext uri="{FF2B5EF4-FFF2-40B4-BE49-F238E27FC236}">
                <a16:creationId xmlns:a16="http://schemas.microsoft.com/office/drawing/2014/main" id="{2427C2C7-775A-D54F-B90A-2E60B96E443A}"/>
              </a:ext>
            </a:extLst>
          </p:cNvPr>
          <p:cNvSpPr txBox="1"/>
          <p:nvPr/>
        </p:nvSpPr>
        <p:spPr>
          <a:xfrm>
            <a:off x="4270529" y="4587572"/>
            <a:ext cx="4611244" cy="523220"/>
          </a:xfrm>
          <a:prstGeom prst="rect">
            <a:avLst/>
          </a:prstGeom>
          <a:noFill/>
          <a:ln>
            <a:solidFill>
              <a:schemeClr val="tx1"/>
            </a:solidFill>
          </a:ln>
        </p:spPr>
        <p:txBody>
          <a:bodyPr wrap="square" rtlCol="0">
            <a:spAutoFit/>
          </a:bodyPr>
          <a:lstStyle/>
          <a:p>
            <a:r>
              <a:rPr lang="en-US" sz="1400" dirty="0">
                <a:solidFill>
                  <a:srgbClr val="FF0000"/>
                </a:solidFill>
                <a:latin typeface="Calibri" panose="020F0502020204030204" pitchFamily="34" charset="0"/>
                <a:cs typeface="Calibri" panose="020F0502020204030204" pitchFamily="34" charset="0"/>
              </a:rPr>
              <a:t>inputs bed files to "</a:t>
            </a:r>
            <a:r>
              <a:rPr lang="en-US" sz="1400" dirty="0" err="1">
                <a:solidFill>
                  <a:srgbClr val="FF0000"/>
                </a:solidFill>
                <a:latin typeface="Calibri" panose="020F0502020204030204" pitchFamily="34" charset="0"/>
                <a:cs typeface="Calibri" panose="020F0502020204030204" pitchFamily="34" charset="0"/>
              </a:rPr>
              <a:t>bedtools</a:t>
            </a:r>
            <a:r>
              <a:rPr lang="en-US" sz="1400" dirty="0">
                <a:solidFill>
                  <a:srgbClr val="FF0000"/>
                </a:solidFill>
                <a:latin typeface="Calibri" panose="020F0502020204030204" pitchFamily="34" charset="0"/>
                <a:cs typeface="Calibri" panose="020F0502020204030204" pitchFamily="34" charset="0"/>
              </a:rPr>
              <a:t> closest" should be sorted based on genomic coordinates. ‘</a:t>
            </a:r>
            <a:r>
              <a:rPr lang="en-US" sz="1400" dirty="0" err="1">
                <a:solidFill>
                  <a:srgbClr val="FF0000"/>
                </a:solidFill>
                <a:latin typeface="Calibri" panose="020F0502020204030204" pitchFamily="34" charset="0"/>
                <a:cs typeface="Calibri" panose="020F0502020204030204" pitchFamily="34" charset="0"/>
              </a:rPr>
              <a:t>sortBed</a:t>
            </a:r>
            <a:r>
              <a:rPr lang="en-US" sz="1400" dirty="0">
                <a:solidFill>
                  <a:srgbClr val="FF0000"/>
                </a:solidFill>
                <a:latin typeface="Calibri" panose="020F0502020204030204" pitchFamily="34" charset="0"/>
                <a:cs typeface="Calibri" panose="020F0502020204030204" pitchFamily="34" charset="0"/>
              </a:rPr>
              <a:t>’ from </a:t>
            </a:r>
            <a:r>
              <a:rPr lang="en-US" sz="1400" dirty="0" err="1">
                <a:solidFill>
                  <a:srgbClr val="FF0000"/>
                </a:solidFill>
                <a:latin typeface="Calibri" panose="020F0502020204030204" pitchFamily="34" charset="0"/>
                <a:cs typeface="Calibri" panose="020F0502020204030204" pitchFamily="34" charset="0"/>
              </a:rPr>
              <a:t>bedtools</a:t>
            </a:r>
            <a:r>
              <a:rPr lang="en-US" sz="1400" dirty="0">
                <a:solidFill>
                  <a:srgbClr val="FF0000"/>
                </a:solidFill>
                <a:latin typeface="Calibri" panose="020F0502020204030204" pitchFamily="34" charset="0"/>
                <a:cs typeface="Calibri" panose="020F0502020204030204" pitchFamily="34" charset="0"/>
              </a:rPr>
              <a:t> does this.</a:t>
            </a:r>
          </a:p>
        </p:txBody>
      </p:sp>
      <p:sp>
        <p:nvSpPr>
          <p:cNvPr id="10" name="TextBox 9">
            <a:extLst>
              <a:ext uri="{FF2B5EF4-FFF2-40B4-BE49-F238E27FC236}">
                <a16:creationId xmlns:a16="http://schemas.microsoft.com/office/drawing/2014/main" id="{4D726B13-869E-E34C-9276-73709575B950}"/>
              </a:ext>
            </a:extLst>
          </p:cNvPr>
          <p:cNvSpPr txBox="1"/>
          <p:nvPr/>
        </p:nvSpPr>
        <p:spPr>
          <a:xfrm>
            <a:off x="5361710" y="3035883"/>
            <a:ext cx="3225790" cy="523220"/>
          </a:xfrm>
          <a:prstGeom prst="rect">
            <a:avLst/>
          </a:prstGeom>
          <a:noFill/>
          <a:ln>
            <a:solidFill>
              <a:schemeClr val="tx1"/>
            </a:solidFill>
          </a:ln>
        </p:spPr>
        <p:txBody>
          <a:bodyPr wrap="square" rtlCol="0">
            <a:spAutoFit/>
          </a:bodyPr>
          <a:lstStyle/>
          <a:p>
            <a:r>
              <a:rPr lang="en-US" sz="1400" dirty="0"/>
              <a:t>Create shortcut names for input ChIP peak files, input gene files, and output file.</a:t>
            </a:r>
          </a:p>
        </p:txBody>
      </p:sp>
      <p:sp>
        <p:nvSpPr>
          <p:cNvPr id="11" name="TextBox 10">
            <a:extLst>
              <a:ext uri="{FF2B5EF4-FFF2-40B4-BE49-F238E27FC236}">
                <a16:creationId xmlns:a16="http://schemas.microsoft.com/office/drawing/2014/main" id="{2F946082-442D-D048-BC27-EFF9C73C89B0}"/>
              </a:ext>
            </a:extLst>
          </p:cNvPr>
          <p:cNvSpPr txBox="1"/>
          <p:nvPr/>
        </p:nvSpPr>
        <p:spPr>
          <a:xfrm>
            <a:off x="5850722" y="3926382"/>
            <a:ext cx="2736777" cy="523220"/>
          </a:xfrm>
          <a:prstGeom prst="rect">
            <a:avLst/>
          </a:prstGeom>
          <a:noFill/>
          <a:ln>
            <a:solidFill>
              <a:schemeClr val="tx1"/>
            </a:solidFill>
          </a:ln>
        </p:spPr>
        <p:txBody>
          <a:bodyPr wrap="square" rtlCol="0">
            <a:spAutoFit/>
          </a:bodyPr>
          <a:lstStyle/>
          <a:p>
            <a:r>
              <a:rPr lang="en-US" sz="1400" dirty="0">
                <a:solidFill>
                  <a:srgbClr val="FF0000"/>
                </a:solidFill>
                <a:latin typeface="Calibri" panose="020F0502020204030204" pitchFamily="34" charset="0"/>
                <a:cs typeface="Calibri" panose="020F0502020204030204" pitchFamily="34" charset="0"/>
              </a:rPr>
              <a:t>convert </a:t>
            </a:r>
            <a:r>
              <a:rPr lang="en-US" sz="1400" dirty="0" err="1">
                <a:solidFill>
                  <a:srgbClr val="FF0000"/>
                </a:solidFill>
                <a:latin typeface="Calibri" panose="020F0502020204030204" pitchFamily="34" charset="0"/>
                <a:cs typeface="Calibri" panose="020F0502020204030204" pitchFamily="34" charset="0"/>
              </a:rPr>
              <a:t>gff</a:t>
            </a:r>
            <a:r>
              <a:rPr lang="en-US" sz="1400" dirty="0">
                <a:solidFill>
                  <a:srgbClr val="FF0000"/>
                </a:solidFill>
                <a:latin typeface="Calibri" panose="020F0502020204030204" pitchFamily="34" charset="0"/>
                <a:cs typeface="Calibri" panose="020F0502020204030204" pitchFamily="34" charset="0"/>
              </a:rPr>
              <a:t> to bed format. Using ‘gff2bed’ tool from BEDOPS toolkit</a:t>
            </a:r>
          </a:p>
        </p:txBody>
      </p:sp>
      <p:sp>
        <p:nvSpPr>
          <p:cNvPr id="12" name="TextBox 11">
            <a:extLst>
              <a:ext uri="{FF2B5EF4-FFF2-40B4-BE49-F238E27FC236}">
                <a16:creationId xmlns:a16="http://schemas.microsoft.com/office/drawing/2014/main" id="{C42848E0-3245-8344-95E9-0FF670661054}"/>
              </a:ext>
            </a:extLst>
          </p:cNvPr>
          <p:cNvSpPr txBox="1"/>
          <p:nvPr/>
        </p:nvSpPr>
        <p:spPr>
          <a:xfrm>
            <a:off x="1017399" y="5478071"/>
            <a:ext cx="7864374" cy="954107"/>
          </a:xfrm>
          <a:prstGeom prst="rect">
            <a:avLst/>
          </a:prstGeom>
          <a:noFill/>
          <a:ln>
            <a:solidFill>
              <a:schemeClr val="tx1"/>
            </a:solidFill>
          </a:ln>
        </p:spPr>
        <p:txBody>
          <a:bodyPr wrap="square" rtlCol="0">
            <a:spAutoFit/>
          </a:bodyPr>
          <a:lstStyle/>
          <a:p>
            <a:r>
              <a:rPr lang="en-US" sz="1400" dirty="0">
                <a:solidFill>
                  <a:srgbClr val="FF0000"/>
                </a:solidFill>
                <a:latin typeface="Calibri" panose="020F0502020204030204" pitchFamily="34" charset="0"/>
                <a:cs typeface="Calibri" panose="020F0502020204030204" pitchFamily="34" charset="0"/>
              </a:rPr>
              <a:t>‘</a:t>
            </a:r>
            <a:r>
              <a:rPr lang="en-US" sz="1400" dirty="0" err="1">
                <a:solidFill>
                  <a:srgbClr val="FF0000"/>
                </a:solidFill>
                <a:latin typeface="Calibri" panose="020F0502020204030204" pitchFamily="34" charset="0"/>
                <a:cs typeface="Calibri" panose="020F0502020204030204" pitchFamily="34" charset="0"/>
              </a:rPr>
              <a:t>bedtools</a:t>
            </a:r>
            <a:r>
              <a:rPr lang="en-US" sz="1400" dirty="0">
                <a:solidFill>
                  <a:srgbClr val="FF0000"/>
                </a:solidFill>
                <a:latin typeface="Calibri" panose="020F0502020204030204" pitchFamily="34" charset="0"/>
                <a:cs typeface="Calibri" panose="020F0502020204030204" pitchFamily="34" charset="0"/>
              </a:rPr>
              <a:t> closest’ finds the closest feature in -b to each line in -a</a:t>
            </a:r>
          </a:p>
          <a:p>
            <a:r>
              <a:rPr lang="en-US" sz="1400" dirty="0">
                <a:solidFill>
                  <a:srgbClr val="FF0000"/>
                </a:solidFill>
                <a:latin typeface="Calibri" panose="020F0502020204030204" pitchFamily="34" charset="0"/>
                <a:cs typeface="Calibri" panose="020F0502020204030204" pitchFamily="34" charset="0"/>
              </a:rPr>
              <a:t>-</a:t>
            </a:r>
            <a:r>
              <a:rPr lang="en-US" sz="1400" dirty="0" err="1">
                <a:solidFill>
                  <a:srgbClr val="FF0000"/>
                </a:solidFill>
                <a:latin typeface="Calibri" panose="020F0502020204030204" pitchFamily="34" charset="0"/>
                <a:cs typeface="Calibri" panose="020F0502020204030204" pitchFamily="34" charset="0"/>
              </a:rPr>
              <a:t>io</a:t>
            </a:r>
            <a:r>
              <a:rPr lang="en-US" sz="1400" dirty="0">
                <a:solidFill>
                  <a:srgbClr val="FF0000"/>
                </a:solidFill>
                <a:latin typeface="Calibri" panose="020F0502020204030204" pitchFamily="34" charset="0"/>
                <a:cs typeface="Calibri" panose="020F0502020204030204" pitchFamily="34" charset="0"/>
              </a:rPr>
              <a:t> flag can be used in order to avoid overlapping features. </a:t>
            </a:r>
          </a:p>
          <a:p>
            <a:r>
              <a:rPr lang="en-US" sz="1400" dirty="0">
                <a:solidFill>
                  <a:srgbClr val="FF0000"/>
                </a:solidFill>
                <a:latin typeface="Calibri" panose="020F0502020204030204" pitchFamily="34" charset="0"/>
                <a:cs typeface="Calibri" panose="020F0502020204030204" pitchFamily="34" charset="0"/>
              </a:rPr>
              <a:t>-t flag can be used to determine the action when there are ties. Can be one of 'first',  'all', or 'last’</a:t>
            </a:r>
          </a:p>
          <a:p>
            <a:r>
              <a:rPr lang="en-US" sz="1400" dirty="0">
                <a:solidFill>
                  <a:srgbClr val="FF0000"/>
                </a:solidFill>
                <a:latin typeface="Calibri" panose="020F0502020204030204" pitchFamily="34" charset="0"/>
                <a:cs typeface="Calibri" panose="020F0502020204030204" pitchFamily="34" charset="0"/>
              </a:rPr>
              <a:t>‘cut’ is a Linux command used to extract the 14</a:t>
            </a:r>
            <a:r>
              <a:rPr lang="en-US" sz="1400" baseline="30000" dirty="0">
                <a:solidFill>
                  <a:srgbClr val="FF0000"/>
                </a:solidFill>
                <a:latin typeface="Calibri" panose="020F0502020204030204" pitchFamily="34" charset="0"/>
                <a:cs typeface="Calibri" panose="020F0502020204030204" pitchFamily="34" charset="0"/>
              </a:rPr>
              <a:t>th</a:t>
            </a:r>
            <a:r>
              <a:rPr lang="en-US" sz="1400" dirty="0">
                <a:solidFill>
                  <a:srgbClr val="FF0000"/>
                </a:solidFill>
                <a:latin typeface="Calibri" panose="020F0502020204030204" pitchFamily="34" charset="0"/>
                <a:cs typeface="Calibri" panose="020F0502020204030204" pitchFamily="34" charset="0"/>
              </a:rPr>
              <a:t> column (-f 14) of the output, which contains gene names.</a:t>
            </a:r>
          </a:p>
        </p:txBody>
      </p:sp>
      <p:sp>
        <p:nvSpPr>
          <p:cNvPr id="14" name="TextBox 13">
            <a:extLst>
              <a:ext uri="{FF2B5EF4-FFF2-40B4-BE49-F238E27FC236}">
                <a16:creationId xmlns:a16="http://schemas.microsoft.com/office/drawing/2014/main" id="{F1CB44A5-7737-1F4C-A054-8E920D5AB7F2}"/>
              </a:ext>
            </a:extLst>
          </p:cNvPr>
          <p:cNvSpPr txBox="1"/>
          <p:nvPr/>
        </p:nvSpPr>
        <p:spPr>
          <a:xfrm>
            <a:off x="349505" y="76553"/>
            <a:ext cx="8166532" cy="646331"/>
          </a:xfrm>
          <a:prstGeom prst="rect">
            <a:avLst/>
          </a:prstGeom>
          <a:noFill/>
        </p:spPr>
        <p:txBody>
          <a:bodyPr wrap="square" rtlCol="0">
            <a:spAutoFit/>
          </a:bodyPr>
          <a:lstStyle/>
          <a:p>
            <a:r>
              <a:rPr lang="en-US" dirty="0">
                <a:solidFill>
                  <a:srgbClr val="FF0000"/>
                </a:solidFill>
              </a:rPr>
              <a:t>Please do not try to Run the commands in this slide. This is just to explain what the script that we just ran (</a:t>
            </a:r>
            <a:r>
              <a:rPr lang="en-US" dirty="0" err="1">
                <a:solidFill>
                  <a:srgbClr val="FF0000"/>
                </a:solidFill>
              </a:rPr>
              <a:t>get_closest_genes.sh</a:t>
            </a:r>
            <a:r>
              <a:rPr lang="en-US" dirty="0">
                <a:solidFill>
                  <a:srgbClr val="FF0000"/>
                </a:solidFill>
              </a:rPr>
              <a:t>) is supposed to do in more detail.</a:t>
            </a:r>
          </a:p>
        </p:txBody>
      </p:sp>
    </p:spTree>
    <p:extLst>
      <p:ext uri="{BB962C8B-B14F-4D97-AF65-F5344CB8AC3E}">
        <p14:creationId xmlns:p14="http://schemas.microsoft.com/office/powerpoint/2010/main" val="2940914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8382B-8751-6643-BB19-103DDE249B05}"/>
              </a:ext>
            </a:extLst>
          </p:cNvPr>
          <p:cNvSpPr>
            <a:spLocks noGrp="1"/>
          </p:cNvSpPr>
          <p:nvPr>
            <p:ph idx="1"/>
          </p:nvPr>
        </p:nvSpPr>
        <p:spPr>
          <a:xfrm>
            <a:off x="628650" y="3331029"/>
            <a:ext cx="7886700" cy="2845934"/>
          </a:xfrm>
        </p:spPr>
        <p:txBody>
          <a:bodyPr/>
          <a:lstStyle/>
          <a:p>
            <a:pPr marL="0" indent="0">
              <a:buNone/>
            </a:pPr>
            <a:r>
              <a:rPr lang="en-US" dirty="0"/>
              <a:t>Exit putty by either closing the window or typing ‘exit’ in the command prompt.</a:t>
            </a:r>
          </a:p>
        </p:txBody>
      </p:sp>
      <p:sp>
        <p:nvSpPr>
          <p:cNvPr id="4" name="Footer Placeholder 3">
            <a:extLst>
              <a:ext uri="{FF2B5EF4-FFF2-40B4-BE49-F238E27FC236}">
                <a16:creationId xmlns:a16="http://schemas.microsoft.com/office/drawing/2014/main" id="{327D799B-A46D-3648-8295-1AC763533CAC}"/>
              </a:ext>
            </a:extLst>
          </p:cNvPr>
          <p:cNvSpPr>
            <a:spLocks noGrp="1"/>
          </p:cNvSpPr>
          <p:nvPr>
            <p:ph type="ftr" sz="quarter" idx="11"/>
          </p:nvPr>
        </p:nvSpPr>
        <p:spPr/>
        <p:txBody>
          <a:bodyPr/>
          <a:lstStyle/>
          <a:p>
            <a:r>
              <a:rPr lang="en-US" dirty="0"/>
              <a:t>Genome Assembly | Saba Ghaffari | 2020</a:t>
            </a:r>
          </a:p>
        </p:txBody>
      </p:sp>
      <p:sp>
        <p:nvSpPr>
          <p:cNvPr id="5" name="Slide Number Placeholder 4">
            <a:extLst>
              <a:ext uri="{FF2B5EF4-FFF2-40B4-BE49-F238E27FC236}">
                <a16:creationId xmlns:a16="http://schemas.microsoft.com/office/drawing/2014/main" id="{117AFB3B-AD1B-3C44-9F41-6983323A4FE0}"/>
              </a:ext>
            </a:extLst>
          </p:cNvPr>
          <p:cNvSpPr>
            <a:spLocks noGrp="1"/>
          </p:cNvSpPr>
          <p:nvPr>
            <p:ph type="sldNum" sz="quarter" idx="12"/>
          </p:nvPr>
        </p:nvSpPr>
        <p:spPr/>
        <p:txBody>
          <a:bodyPr/>
          <a:lstStyle/>
          <a:p>
            <a:fld id="{C3558104-51C6-C44C-9211-BF7C16F4A77B}" type="slidenum">
              <a:rPr lang="en-US" smtClean="0"/>
              <a:t>33</a:t>
            </a:fld>
            <a:endParaRPr lang="en-US" dirty="0"/>
          </a:p>
        </p:txBody>
      </p:sp>
    </p:spTree>
    <p:extLst>
      <p:ext uri="{BB962C8B-B14F-4D97-AF65-F5344CB8AC3E}">
        <p14:creationId xmlns:p14="http://schemas.microsoft.com/office/powerpoint/2010/main" val="3239870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02"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r>
              <a:rPr lang="en-US" sz="1350" dirty="0" err="1"/>
              <a:t>seq</a:t>
            </a:r>
            <a:r>
              <a:rPr lang="en-US" sz="1350" dirty="0"/>
              <a:t> peaks (Binding sites of a TF)</a:t>
            </a:r>
          </a:p>
        </p:txBody>
      </p:sp>
      <p:sp>
        <p:nvSpPr>
          <p:cNvPr id="3" name="Rectangle 2"/>
          <p:cNvSpPr/>
          <p:nvPr/>
        </p:nvSpPr>
        <p:spPr>
          <a:xfrm>
            <a:off x="2504287"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Selected </a:t>
            </a:r>
            <a:r>
              <a:rPr lang="en-US" sz="1350" dirty="0" err="1"/>
              <a:t>ChIP</a:t>
            </a:r>
            <a:r>
              <a:rPr lang="en-US" sz="1350" dirty="0"/>
              <a:t> peaks (100 strong binding sites of the TF)</a:t>
            </a:r>
          </a:p>
        </p:txBody>
      </p:sp>
      <p:sp>
        <p:nvSpPr>
          <p:cNvPr id="4" name="Rectangle 3"/>
          <p:cNvSpPr/>
          <p:nvPr/>
        </p:nvSpPr>
        <p:spPr>
          <a:xfrm>
            <a:off x="4724973"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DNA sequences of selected </a:t>
            </a:r>
            <a:r>
              <a:rPr lang="en-US" sz="1350" dirty="0" err="1"/>
              <a:t>ChIP</a:t>
            </a:r>
            <a:r>
              <a:rPr lang="en-US" sz="1350" dirty="0"/>
              <a:t> peaks</a:t>
            </a:r>
          </a:p>
        </p:txBody>
      </p:sp>
      <p:sp>
        <p:nvSpPr>
          <p:cNvPr id="5" name="Rectangle 4"/>
          <p:cNvSpPr/>
          <p:nvPr/>
        </p:nvSpPr>
        <p:spPr>
          <a:xfrm>
            <a:off x="6945658"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TF Motif inferred from selected </a:t>
            </a:r>
            <a:r>
              <a:rPr lang="en-US" sz="1350" dirty="0" err="1"/>
              <a:t>ChIP</a:t>
            </a:r>
            <a:r>
              <a:rPr lang="en-US" sz="1350" dirty="0"/>
              <a:t> peaks</a:t>
            </a:r>
          </a:p>
        </p:txBody>
      </p:sp>
      <p:cxnSp>
        <p:nvCxnSpPr>
          <p:cNvPr id="7" name="Straight Arrow Connector 6"/>
          <p:cNvCxnSpPr>
            <a:stCxn id="2" idx="3"/>
            <a:endCxn id="3" idx="1"/>
          </p:cNvCxnSpPr>
          <p:nvPr/>
        </p:nvCxnSpPr>
        <p:spPr>
          <a:xfrm>
            <a:off x="1961363"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a:endCxn id="4" idx="1"/>
          </p:cNvCxnSpPr>
          <p:nvPr/>
        </p:nvCxnSpPr>
        <p:spPr>
          <a:xfrm>
            <a:off x="4182049"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5" idx="1"/>
          </p:cNvCxnSpPr>
          <p:nvPr/>
        </p:nvCxnSpPr>
        <p:spPr>
          <a:xfrm>
            <a:off x="6402734"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3602"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a:t>
            </a:r>
          </a:p>
        </p:txBody>
      </p:sp>
      <p:sp>
        <p:nvSpPr>
          <p:cNvPr id="13" name="TextBox 12"/>
          <p:cNvSpPr txBox="1"/>
          <p:nvPr/>
        </p:nvSpPr>
        <p:spPr>
          <a:xfrm>
            <a:off x="6390487" y="2081729"/>
            <a:ext cx="646331" cy="300082"/>
          </a:xfrm>
          <a:prstGeom prst="rect">
            <a:avLst/>
          </a:prstGeom>
          <a:noFill/>
        </p:spPr>
        <p:txBody>
          <a:bodyPr wrap="none" rtlCol="0">
            <a:spAutoFit/>
          </a:bodyPr>
          <a:lstStyle/>
          <a:p>
            <a:r>
              <a:rPr lang="en-US" sz="1350"/>
              <a:t>MEME</a:t>
            </a:r>
          </a:p>
        </p:txBody>
      </p:sp>
      <p:sp>
        <p:nvSpPr>
          <p:cNvPr id="14" name="Rectangle 13"/>
          <p:cNvSpPr/>
          <p:nvPr/>
        </p:nvSpPr>
        <p:spPr>
          <a:xfrm>
            <a:off x="2504287"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 (converted IDs)</a:t>
            </a:r>
          </a:p>
        </p:txBody>
      </p:sp>
      <p:sp>
        <p:nvSpPr>
          <p:cNvPr id="15" name="Rectangle 14"/>
          <p:cNvSpPr/>
          <p:nvPr/>
        </p:nvSpPr>
        <p:spPr>
          <a:xfrm>
            <a:off x="4724973"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 Ontology terms enriched in genes near </a:t>
            </a:r>
            <a:r>
              <a:rPr lang="en-US" sz="1350" dirty="0" err="1"/>
              <a:t>ChIP</a:t>
            </a:r>
            <a:r>
              <a:rPr lang="en-US" sz="1350" dirty="0"/>
              <a:t> peaks</a:t>
            </a:r>
          </a:p>
        </p:txBody>
      </p:sp>
      <p:cxnSp>
        <p:nvCxnSpPr>
          <p:cNvPr id="17" name="Straight Arrow Connector 16"/>
          <p:cNvCxnSpPr>
            <a:stCxn id="2" idx="2"/>
            <a:endCxn id="12" idx="0"/>
          </p:cNvCxnSpPr>
          <p:nvPr/>
        </p:nvCxnSpPr>
        <p:spPr>
          <a:xfrm>
            <a:off x="1122482" y="2940434"/>
            <a:ext cx="0" cy="58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a:endCxn id="14" idx="1"/>
          </p:cNvCxnSpPr>
          <p:nvPr/>
        </p:nvCxnSpPr>
        <p:spPr>
          <a:xfrm>
            <a:off x="1961363"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15" idx="1"/>
          </p:cNvCxnSpPr>
          <p:nvPr/>
        </p:nvCxnSpPr>
        <p:spPr>
          <a:xfrm>
            <a:off x="4182049"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61363" y="3790669"/>
            <a:ext cx="623504" cy="300082"/>
          </a:xfrm>
          <a:prstGeom prst="rect">
            <a:avLst/>
          </a:prstGeom>
          <a:noFill/>
        </p:spPr>
        <p:txBody>
          <a:bodyPr wrap="none" rtlCol="0">
            <a:spAutoFit/>
          </a:bodyPr>
          <a:lstStyle/>
          <a:p>
            <a:r>
              <a:rPr lang="en-US" sz="1350"/>
              <a:t>DAVID</a:t>
            </a:r>
          </a:p>
        </p:txBody>
      </p:sp>
      <p:sp>
        <p:nvSpPr>
          <p:cNvPr id="24" name="Oval 23"/>
          <p:cNvSpPr/>
          <p:nvPr/>
        </p:nvSpPr>
        <p:spPr>
          <a:xfrm>
            <a:off x="2098113" y="1445876"/>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25" name="Oval 24"/>
          <p:cNvSpPr/>
          <p:nvPr/>
        </p:nvSpPr>
        <p:spPr>
          <a:xfrm>
            <a:off x="4318799"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26" name="Oval 25"/>
          <p:cNvSpPr/>
          <p:nvPr/>
        </p:nvSpPr>
        <p:spPr>
          <a:xfrm>
            <a:off x="6539484"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27" name="Oval 26"/>
          <p:cNvSpPr/>
          <p:nvPr/>
        </p:nvSpPr>
        <p:spPr>
          <a:xfrm>
            <a:off x="283602" y="310655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a:t>
            </a:r>
          </a:p>
        </p:txBody>
      </p:sp>
      <p:sp>
        <p:nvSpPr>
          <p:cNvPr id="28" name="Oval 27"/>
          <p:cNvSpPr/>
          <p:nvPr/>
        </p:nvSpPr>
        <p:spPr>
          <a:xfrm>
            <a:off x="2100047" y="4692962"/>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6</a:t>
            </a:r>
          </a:p>
        </p:txBody>
      </p:sp>
      <p:sp>
        <p:nvSpPr>
          <p:cNvPr id="29" name="Oval 28"/>
          <p:cNvSpPr/>
          <p:nvPr/>
        </p:nvSpPr>
        <p:spPr>
          <a:xfrm>
            <a:off x="4318798" y="4671531"/>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a:t>
            </a:r>
          </a:p>
        </p:txBody>
      </p:sp>
      <p:sp>
        <p:nvSpPr>
          <p:cNvPr id="6" name="Down Arrow 5">
            <a:extLst>
              <a:ext uri="{FF2B5EF4-FFF2-40B4-BE49-F238E27FC236}">
                <a16:creationId xmlns:a16="http://schemas.microsoft.com/office/drawing/2014/main" id="{F84ACB36-EC87-F643-AD9E-36EEF3614054}"/>
              </a:ext>
            </a:extLst>
          </p:cNvPr>
          <p:cNvSpPr/>
          <p:nvPr/>
        </p:nvSpPr>
        <p:spPr>
          <a:xfrm rot="10800000">
            <a:off x="2029738" y="5246542"/>
            <a:ext cx="406172" cy="69742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1069200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6A: Convert IDs</a:t>
            </a:r>
          </a:p>
        </p:txBody>
      </p:sp>
      <p:sp>
        <p:nvSpPr>
          <p:cNvPr id="3" name="Content Placeholder 2"/>
          <p:cNvSpPr>
            <a:spLocks noGrp="1"/>
          </p:cNvSpPr>
          <p:nvPr>
            <p:ph idx="1"/>
          </p:nvPr>
        </p:nvSpPr>
        <p:spPr/>
        <p:txBody>
          <a:bodyPr/>
          <a:lstStyle/>
          <a:p>
            <a:pPr marL="0" indent="0">
              <a:buNone/>
            </a:pPr>
            <a:r>
              <a:rPr lang="en-US" dirty="0"/>
              <a:t>The enrichment tool we will use doesn’t accept genes in this format.</a:t>
            </a:r>
          </a:p>
          <a:p>
            <a:pPr marL="0" indent="0">
              <a:buNone/>
            </a:pPr>
            <a:endParaRPr lang="en-US" dirty="0"/>
          </a:p>
          <a:p>
            <a:pPr marL="0" indent="0">
              <a:buNone/>
            </a:pPr>
            <a:r>
              <a:rPr lang="en-US" dirty="0"/>
              <a:t>We will use the </a:t>
            </a:r>
            <a:r>
              <a:rPr lang="en-US" dirty="0" err="1"/>
              <a:t>FlyBase</a:t>
            </a:r>
            <a:r>
              <a:rPr lang="en-US" dirty="0"/>
              <a:t> ID converter to convert these transcript ids into </a:t>
            </a:r>
            <a:r>
              <a:rPr lang="en-US" dirty="0" err="1"/>
              <a:t>FlyBase</a:t>
            </a:r>
            <a:r>
              <a:rPr lang="en-US" dirty="0"/>
              <a:t> transcript ids.</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35</a:t>
            </a:fld>
            <a:endParaRPr lang="en-US" dirty="0"/>
          </a:p>
        </p:txBody>
      </p:sp>
      <p:sp>
        <p:nvSpPr>
          <p:cNvPr id="6" name="Rounded Rectangle 5">
            <a:extLst>
              <a:ext uri="{FF2B5EF4-FFF2-40B4-BE49-F238E27FC236}">
                <a16:creationId xmlns:a16="http://schemas.microsoft.com/office/drawing/2014/main" id="{B25FE871-7153-F441-8033-CF96391A9B89}"/>
              </a:ext>
            </a:extLst>
          </p:cNvPr>
          <p:cNvSpPr/>
          <p:nvPr/>
        </p:nvSpPr>
        <p:spPr>
          <a:xfrm>
            <a:off x="6804239" y="136524"/>
            <a:ext cx="2138767" cy="73525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On Desktop</a:t>
            </a:r>
          </a:p>
        </p:txBody>
      </p:sp>
    </p:spTree>
    <p:extLst>
      <p:ext uri="{BB962C8B-B14F-4D97-AF65-F5344CB8AC3E}">
        <p14:creationId xmlns:p14="http://schemas.microsoft.com/office/powerpoint/2010/main" val="2210413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6A: Convert IDs</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36</a:t>
            </a:fld>
            <a:endParaRPr lang="en-US" dirty="0"/>
          </a:p>
        </p:txBody>
      </p:sp>
      <p:sp>
        <p:nvSpPr>
          <p:cNvPr id="7" name="Rectangle 6"/>
          <p:cNvSpPr/>
          <p:nvPr/>
        </p:nvSpPr>
        <p:spPr>
          <a:xfrm>
            <a:off x="628649" y="1211328"/>
            <a:ext cx="8220883" cy="2308324"/>
          </a:xfrm>
          <a:prstGeom prst="rect">
            <a:avLst/>
          </a:prstGeom>
        </p:spPr>
        <p:txBody>
          <a:bodyPr wrap="square">
            <a:spAutoFit/>
          </a:bodyPr>
          <a:lstStyle/>
          <a:p>
            <a:r>
              <a:rPr lang="en-US" dirty="0"/>
              <a:t>You can find a copy of </a:t>
            </a:r>
            <a:r>
              <a:rPr lang="en-US" dirty="0" err="1"/>
              <a:t>cg_transcript.txt</a:t>
            </a:r>
            <a:r>
              <a:rPr lang="en-US" dirty="0"/>
              <a:t> in the following location on the VM:</a:t>
            </a:r>
          </a:p>
          <a:p>
            <a:r>
              <a:rPr lang="en-US" dirty="0">
                <a:latin typeface="Consolas" panose="020B0609020204030204" pitchFamily="49" charset="0"/>
              </a:rPr>
              <a:t>[</a:t>
            </a:r>
            <a:r>
              <a:rPr lang="en-US" dirty="0" err="1">
                <a:latin typeface="Consolas" panose="020B0609020204030204" pitchFamily="49" charset="0"/>
              </a:rPr>
              <a:t>course_directory</a:t>
            </a:r>
            <a:r>
              <a:rPr lang="en-US" dirty="0">
                <a:latin typeface="Consolas" panose="020B0609020204030204" pitchFamily="49" charset="0"/>
              </a:rPr>
              <a:t>]\06_Regulatory_Genomics\</a:t>
            </a:r>
            <a:r>
              <a:rPr lang="en-US" dirty="0" err="1">
                <a:latin typeface="Consolas" panose="020B0609020204030204" pitchFamily="49" charset="0"/>
              </a:rPr>
              <a:t>cg_transcript.txt</a:t>
            </a:r>
            <a:r>
              <a:rPr lang="en-US" dirty="0">
                <a:latin typeface="Consolas" panose="020B0609020204030204" pitchFamily="49" charset="0"/>
              </a:rPr>
              <a:t> </a:t>
            </a:r>
          </a:p>
          <a:p>
            <a:r>
              <a:rPr lang="en-US" dirty="0"/>
              <a:t>Go to the following link on your VM internet browser:</a:t>
            </a:r>
          </a:p>
          <a:p>
            <a:endParaRPr lang="en-US" b="1" dirty="0"/>
          </a:p>
          <a:p>
            <a:r>
              <a:rPr lang="en-US" dirty="0">
                <a:hlinkClick r:id="rId2"/>
              </a:rPr>
              <a:t>https://flybase.org/convert/id</a:t>
            </a:r>
            <a:endParaRPr lang="en-US" dirty="0"/>
          </a:p>
          <a:p>
            <a:endParaRPr lang="en-US" dirty="0"/>
          </a:p>
          <a:p>
            <a:endParaRPr lang="en-US" b="1" dirty="0"/>
          </a:p>
          <a:p>
            <a:endParaRPr lang="en-US" dirty="0"/>
          </a:p>
        </p:txBody>
      </p:sp>
      <p:sp>
        <p:nvSpPr>
          <p:cNvPr id="9" name="Rounded Rectangle 8">
            <a:extLst>
              <a:ext uri="{FF2B5EF4-FFF2-40B4-BE49-F238E27FC236}">
                <a16:creationId xmlns:a16="http://schemas.microsoft.com/office/drawing/2014/main" id="{BB31CCCF-5D76-FF41-9327-36D664ACFC9F}"/>
              </a:ext>
            </a:extLst>
          </p:cNvPr>
          <p:cNvSpPr/>
          <p:nvPr/>
        </p:nvSpPr>
        <p:spPr>
          <a:xfrm>
            <a:off x="6804239" y="136524"/>
            <a:ext cx="2138767" cy="73525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On Desktop</a:t>
            </a:r>
          </a:p>
        </p:txBody>
      </p:sp>
      <p:sp>
        <p:nvSpPr>
          <p:cNvPr id="3" name="TextBox 2">
            <a:extLst>
              <a:ext uri="{FF2B5EF4-FFF2-40B4-BE49-F238E27FC236}">
                <a16:creationId xmlns:a16="http://schemas.microsoft.com/office/drawing/2014/main" id="{38AD9D91-6159-624B-BEB5-2727914B2A8E}"/>
              </a:ext>
            </a:extLst>
          </p:cNvPr>
          <p:cNvSpPr txBox="1"/>
          <p:nvPr/>
        </p:nvSpPr>
        <p:spPr>
          <a:xfrm>
            <a:off x="294466" y="5803207"/>
            <a:ext cx="8555065" cy="646331"/>
          </a:xfrm>
          <a:prstGeom prst="rect">
            <a:avLst/>
          </a:prstGeom>
          <a:noFill/>
        </p:spPr>
        <p:txBody>
          <a:bodyPr wrap="square" rtlCol="0">
            <a:spAutoFit/>
          </a:bodyPr>
          <a:lstStyle/>
          <a:p>
            <a:r>
              <a:rPr lang="en-US" dirty="0"/>
              <a:t>Note that the downloaded file is named “</a:t>
            </a:r>
            <a:r>
              <a:rPr lang="en-US" dirty="0" err="1"/>
              <a:t>FlyBase_IDs.txt</a:t>
            </a:r>
            <a:r>
              <a:rPr lang="en-US" dirty="0"/>
              <a:t>” and will be in the Downloads folder.</a:t>
            </a:r>
          </a:p>
        </p:txBody>
      </p:sp>
      <p:pic>
        <p:nvPicPr>
          <p:cNvPr id="8" name="Picture 7" descr="A screenshot of a cell phone&#10;&#10;Description automatically generated">
            <a:extLst>
              <a:ext uri="{FF2B5EF4-FFF2-40B4-BE49-F238E27FC236}">
                <a16:creationId xmlns:a16="http://schemas.microsoft.com/office/drawing/2014/main" id="{B2A99F01-F0F0-4247-A2FD-9D5C469EE1E9}"/>
              </a:ext>
            </a:extLst>
          </p:cNvPr>
          <p:cNvPicPr>
            <a:picLocks noChangeAspect="1"/>
          </p:cNvPicPr>
          <p:nvPr/>
        </p:nvPicPr>
        <p:blipFill>
          <a:blip r:embed="rId3"/>
          <a:stretch>
            <a:fillRect/>
          </a:stretch>
        </p:blipFill>
        <p:spPr>
          <a:xfrm>
            <a:off x="4453932" y="2210111"/>
            <a:ext cx="4700614" cy="1793996"/>
          </a:xfrm>
          <a:prstGeom prst="rect">
            <a:avLst/>
          </a:prstGeom>
        </p:spPr>
      </p:pic>
      <p:sp>
        <p:nvSpPr>
          <p:cNvPr id="11" name="TextBox 10">
            <a:extLst>
              <a:ext uri="{FF2B5EF4-FFF2-40B4-BE49-F238E27FC236}">
                <a16:creationId xmlns:a16="http://schemas.microsoft.com/office/drawing/2014/main" id="{7ED3392F-64F6-544D-A4D8-852451B3B908}"/>
              </a:ext>
            </a:extLst>
          </p:cNvPr>
          <p:cNvSpPr txBox="1"/>
          <p:nvPr/>
        </p:nvSpPr>
        <p:spPr>
          <a:xfrm>
            <a:off x="294467" y="4501325"/>
            <a:ext cx="8220883" cy="369332"/>
          </a:xfrm>
          <a:prstGeom prst="rect">
            <a:avLst/>
          </a:prstGeom>
          <a:noFill/>
        </p:spPr>
        <p:txBody>
          <a:bodyPr wrap="square" rtlCol="0">
            <a:spAutoFit/>
          </a:bodyPr>
          <a:lstStyle/>
          <a:p>
            <a:r>
              <a:rPr lang="en-US" dirty="0"/>
              <a:t>On the next page, click </a:t>
            </a:r>
            <a:r>
              <a:rPr lang="en-US" b="1" dirty="0"/>
              <a:t>all unique validated IDs </a:t>
            </a:r>
            <a:r>
              <a:rPr lang="en-US" dirty="0"/>
              <a:t> to download the file of converted IDs.</a:t>
            </a:r>
          </a:p>
        </p:txBody>
      </p:sp>
      <p:pic>
        <p:nvPicPr>
          <p:cNvPr id="16" name="Picture 15">
            <a:extLst>
              <a:ext uri="{FF2B5EF4-FFF2-40B4-BE49-F238E27FC236}">
                <a16:creationId xmlns:a16="http://schemas.microsoft.com/office/drawing/2014/main" id="{4CE16AF2-331D-944B-A66D-56F0BC6E5AFB}"/>
              </a:ext>
            </a:extLst>
          </p:cNvPr>
          <p:cNvPicPr>
            <a:picLocks noChangeAspect="1"/>
          </p:cNvPicPr>
          <p:nvPr/>
        </p:nvPicPr>
        <p:blipFill>
          <a:blip r:embed="rId4"/>
          <a:stretch>
            <a:fillRect/>
          </a:stretch>
        </p:blipFill>
        <p:spPr>
          <a:xfrm>
            <a:off x="177636" y="5083158"/>
            <a:ext cx="8976910" cy="477398"/>
          </a:xfrm>
          <a:prstGeom prst="rect">
            <a:avLst/>
          </a:prstGeom>
        </p:spPr>
      </p:pic>
      <p:cxnSp>
        <p:nvCxnSpPr>
          <p:cNvPr id="18" name="Straight Arrow Connector 17">
            <a:extLst>
              <a:ext uri="{FF2B5EF4-FFF2-40B4-BE49-F238E27FC236}">
                <a16:creationId xmlns:a16="http://schemas.microsoft.com/office/drawing/2014/main" id="{45D49C55-50EB-8F48-B9D4-191DD536B962}"/>
              </a:ext>
            </a:extLst>
          </p:cNvPr>
          <p:cNvCxnSpPr>
            <a:cxnSpLocks/>
          </p:cNvCxnSpPr>
          <p:nvPr/>
        </p:nvCxnSpPr>
        <p:spPr>
          <a:xfrm>
            <a:off x="3911600" y="4835760"/>
            <a:ext cx="1314852" cy="2473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7EEB670-77F0-FB41-A904-3DAAA1F10C85}"/>
              </a:ext>
            </a:extLst>
          </p:cNvPr>
          <p:cNvSpPr txBox="1"/>
          <p:nvPr/>
        </p:nvSpPr>
        <p:spPr>
          <a:xfrm>
            <a:off x="628648" y="2969466"/>
            <a:ext cx="346679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Click Browse</a:t>
            </a:r>
          </a:p>
          <a:p>
            <a:pPr marL="285750" indent="-285750">
              <a:buFont typeface="Arial" panose="020B0604020202020204" pitchFamily="34" charset="0"/>
              <a:buChar char="•"/>
            </a:pPr>
            <a:r>
              <a:rPr lang="en-US" dirty="0"/>
              <a:t>Navigate to the location of  </a:t>
            </a:r>
            <a:r>
              <a:rPr lang="en-US" b="1" dirty="0" err="1"/>
              <a:t>cg_transcript.txt</a:t>
            </a:r>
            <a:r>
              <a:rPr lang="en-US" dirty="0"/>
              <a:t> and click </a:t>
            </a:r>
            <a:r>
              <a:rPr lang="en-US" b="1" dirty="0"/>
              <a:t>Open</a:t>
            </a:r>
          </a:p>
          <a:p>
            <a:pPr marL="285750" indent="-285750">
              <a:buFont typeface="Arial" panose="020B0604020202020204" pitchFamily="34" charset="0"/>
              <a:buChar char="•"/>
            </a:pPr>
            <a:r>
              <a:rPr lang="en-US" dirty="0"/>
              <a:t>Click </a:t>
            </a:r>
            <a:r>
              <a:rPr lang="en-US" b="1" dirty="0"/>
              <a:t>Submit Query</a:t>
            </a:r>
          </a:p>
        </p:txBody>
      </p:sp>
    </p:spTree>
    <p:extLst>
      <p:ext uri="{BB962C8B-B14F-4D97-AF65-F5344CB8AC3E}">
        <p14:creationId xmlns:p14="http://schemas.microsoft.com/office/powerpoint/2010/main" val="2457300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02"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r>
              <a:rPr lang="en-US" sz="1350" dirty="0" err="1"/>
              <a:t>seq</a:t>
            </a:r>
            <a:r>
              <a:rPr lang="en-US" sz="1350" dirty="0"/>
              <a:t> peaks (Binding sites of a TF)</a:t>
            </a:r>
          </a:p>
        </p:txBody>
      </p:sp>
      <p:sp>
        <p:nvSpPr>
          <p:cNvPr id="3" name="Rectangle 2"/>
          <p:cNvSpPr/>
          <p:nvPr/>
        </p:nvSpPr>
        <p:spPr>
          <a:xfrm>
            <a:off x="2504287"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Selected </a:t>
            </a:r>
            <a:r>
              <a:rPr lang="en-US" sz="1350" dirty="0" err="1"/>
              <a:t>ChIP</a:t>
            </a:r>
            <a:r>
              <a:rPr lang="en-US" sz="1350" dirty="0"/>
              <a:t> peaks (100 strong binding sites of the TF)</a:t>
            </a:r>
          </a:p>
        </p:txBody>
      </p:sp>
      <p:sp>
        <p:nvSpPr>
          <p:cNvPr id="4" name="Rectangle 3"/>
          <p:cNvSpPr/>
          <p:nvPr/>
        </p:nvSpPr>
        <p:spPr>
          <a:xfrm>
            <a:off x="4724973"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DNA sequences of selected </a:t>
            </a:r>
            <a:r>
              <a:rPr lang="en-US" sz="1350" dirty="0" err="1"/>
              <a:t>ChIP</a:t>
            </a:r>
            <a:r>
              <a:rPr lang="en-US" sz="1350" dirty="0"/>
              <a:t> peaks</a:t>
            </a:r>
          </a:p>
        </p:txBody>
      </p:sp>
      <p:sp>
        <p:nvSpPr>
          <p:cNvPr id="5" name="Rectangle 4"/>
          <p:cNvSpPr/>
          <p:nvPr/>
        </p:nvSpPr>
        <p:spPr>
          <a:xfrm>
            <a:off x="6945658" y="1777023"/>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TF Motif inferred from selected </a:t>
            </a:r>
            <a:r>
              <a:rPr lang="en-US" sz="1350" dirty="0" err="1"/>
              <a:t>ChIP</a:t>
            </a:r>
            <a:r>
              <a:rPr lang="en-US" sz="1350" dirty="0"/>
              <a:t> peaks</a:t>
            </a:r>
          </a:p>
        </p:txBody>
      </p:sp>
      <p:cxnSp>
        <p:nvCxnSpPr>
          <p:cNvPr id="7" name="Straight Arrow Connector 6"/>
          <p:cNvCxnSpPr>
            <a:stCxn id="2" idx="3"/>
            <a:endCxn id="3" idx="1"/>
          </p:cNvCxnSpPr>
          <p:nvPr/>
        </p:nvCxnSpPr>
        <p:spPr>
          <a:xfrm>
            <a:off x="1961363"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a:endCxn id="4" idx="1"/>
          </p:cNvCxnSpPr>
          <p:nvPr/>
        </p:nvCxnSpPr>
        <p:spPr>
          <a:xfrm>
            <a:off x="4182049"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5" idx="1"/>
          </p:cNvCxnSpPr>
          <p:nvPr/>
        </p:nvCxnSpPr>
        <p:spPr>
          <a:xfrm>
            <a:off x="6402734" y="2358728"/>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3602"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a:t>
            </a:r>
          </a:p>
        </p:txBody>
      </p:sp>
      <p:sp>
        <p:nvSpPr>
          <p:cNvPr id="13" name="TextBox 12"/>
          <p:cNvSpPr txBox="1"/>
          <p:nvPr/>
        </p:nvSpPr>
        <p:spPr>
          <a:xfrm>
            <a:off x="6390487" y="2081729"/>
            <a:ext cx="646331" cy="300082"/>
          </a:xfrm>
          <a:prstGeom prst="rect">
            <a:avLst/>
          </a:prstGeom>
          <a:noFill/>
        </p:spPr>
        <p:txBody>
          <a:bodyPr wrap="none" rtlCol="0">
            <a:spAutoFit/>
          </a:bodyPr>
          <a:lstStyle/>
          <a:p>
            <a:r>
              <a:rPr lang="en-US" sz="1350"/>
              <a:t>MEME</a:t>
            </a:r>
          </a:p>
        </p:txBody>
      </p:sp>
      <p:sp>
        <p:nvSpPr>
          <p:cNvPr id="14" name="Rectangle 13"/>
          <p:cNvSpPr/>
          <p:nvPr/>
        </p:nvSpPr>
        <p:spPr>
          <a:xfrm>
            <a:off x="2504287"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Genes near </a:t>
            </a:r>
            <a:r>
              <a:rPr lang="en-US" sz="1350" dirty="0" err="1"/>
              <a:t>ChIP</a:t>
            </a:r>
            <a:r>
              <a:rPr lang="en-US" sz="1350" dirty="0"/>
              <a:t> peaks (converted IDs)</a:t>
            </a:r>
          </a:p>
        </p:txBody>
      </p:sp>
      <p:sp>
        <p:nvSpPr>
          <p:cNvPr id="15" name="Rectangle 14"/>
          <p:cNvSpPr/>
          <p:nvPr/>
        </p:nvSpPr>
        <p:spPr>
          <a:xfrm>
            <a:off x="4724973" y="3522139"/>
            <a:ext cx="1677761" cy="116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 Ontology terms enriched in genes near </a:t>
            </a:r>
            <a:r>
              <a:rPr lang="en-US" sz="1350" dirty="0" err="1"/>
              <a:t>ChIP</a:t>
            </a:r>
            <a:r>
              <a:rPr lang="en-US" sz="1350" dirty="0"/>
              <a:t> peaks</a:t>
            </a:r>
          </a:p>
        </p:txBody>
      </p:sp>
      <p:cxnSp>
        <p:nvCxnSpPr>
          <p:cNvPr id="17" name="Straight Arrow Connector 16"/>
          <p:cNvCxnSpPr>
            <a:stCxn id="2" idx="2"/>
            <a:endCxn id="12" idx="0"/>
          </p:cNvCxnSpPr>
          <p:nvPr/>
        </p:nvCxnSpPr>
        <p:spPr>
          <a:xfrm>
            <a:off x="1122482" y="2940434"/>
            <a:ext cx="0" cy="58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a:endCxn id="14" idx="1"/>
          </p:cNvCxnSpPr>
          <p:nvPr/>
        </p:nvCxnSpPr>
        <p:spPr>
          <a:xfrm>
            <a:off x="1961363"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15" idx="1"/>
          </p:cNvCxnSpPr>
          <p:nvPr/>
        </p:nvCxnSpPr>
        <p:spPr>
          <a:xfrm>
            <a:off x="4182049" y="4103844"/>
            <a:ext cx="542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61363" y="3790669"/>
            <a:ext cx="623504" cy="300082"/>
          </a:xfrm>
          <a:prstGeom prst="rect">
            <a:avLst/>
          </a:prstGeom>
          <a:noFill/>
        </p:spPr>
        <p:txBody>
          <a:bodyPr wrap="none" rtlCol="0">
            <a:spAutoFit/>
          </a:bodyPr>
          <a:lstStyle/>
          <a:p>
            <a:r>
              <a:rPr lang="en-US" sz="1350"/>
              <a:t>DAVID</a:t>
            </a:r>
          </a:p>
        </p:txBody>
      </p:sp>
      <p:sp>
        <p:nvSpPr>
          <p:cNvPr id="24" name="Oval 23"/>
          <p:cNvSpPr/>
          <p:nvPr/>
        </p:nvSpPr>
        <p:spPr>
          <a:xfrm>
            <a:off x="2098113" y="1445876"/>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25" name="Oval 24"/>
          <p:cNvSpPr/>
          <p:nvPr/>
        </p:nvSpPr>
        <p:spPr>
          <a:xfrm>
            <a:off x="4318799"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26" name="Oval 25"/>
          <p:cNvSpPr/>
          <p:nvPr/>
        </p:nvSpPr>
        <p:spPr>
          <a:xfrm>
            <a:off x="6539484" y="144587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27" name="Oval 26"/>
          <p:cNvSpPr/>
          <p:nvPr/>
        </p:nvSpPr>
        <p:spPr>
          <a:xfrm>
            <a:off x="283602" y="3106555"/>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a:t>
            </a:r>
          </a:p>
        </p:txBody>
      </p:sp>
      <p:sp>
        <p:nvSpPr>
          <p:cNvPr id="28" name="Oval 27"/>
          <p:cNvSpPr/>
          <p:nvPr/>
        </p:nvSpPr>
        <p:spPr>
          <a:xfrm>
            <a:off x="2100047" y="4692962"/>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6</a:t>
            </a:r>
          </a:p>
        </p:txBody>
      </p:sp>
      <p:sp>
        <p:nvSpPr>
          <p:cNvPr id="29" name="Oval 28"/>
          <p:cNvSpPr/>
          <p:nvPr/>
        </p:nvSpPr>
        <p:spPr>
          <a:xfrm>
            <a:off x="4318798" y="4671531"/>
            <a:ext cx="269422" cy="313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a:t>
            </a:r>
          </a:p>
        </p:txBody>
      </p:sp>
      <p:sp>
        <p:nvSpPr>
          <p:cNvPr id="6" name="Down Arrow 5">
            <a:extLst>
              <a:ext uri="{FF2B5EF4-FFF2-40B4-BE49-F238E27FC236}">
                <a16:creationId xmlns:a16="http://schemas.microsoft.com/office/drawing/2014/main" id="{F84ACB36-EC87-F643-AD9E-36EEF3614054}"/>
              </a:ext>
            </a:extLst>
          </p:cNvPr>
          <p:cNvSpPr/>
          <p:nvPr/>
        </p:nvSpPr>
        <p:spPr>
          <a:xfrm rot="10800000">
            <a:off x="4250423" y="5173979"/>
            <a:ext cx="406172" cy="69742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1291898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7A: Gene Set Enrichment - DAVID</a:t>
            </a:r>
          </a:p>
        </p:txBody>
      </p:sp>
      <p:sp>
        <p:nvSpPr>
          <p:cNvPr id="3" name="Content Placeholder 2"/>
          <p:cNvSpPr>
            <a:spLocks noGrp="1"/>
          </p:cNvSpPr>
          <p:nvPr>
            <p:ph idx="1"/>
          </p:nvPr>
        </p:nvSpPr>
        <p:spPr>
          <a:xfrm>
            <a:off x="628650" y="1690689"/>
            <a:ext cx="7886700" cy="4486274"/>
          </a:xfrm>
        </p:spPr>
        <p:txBody>
          <a:bodyPr>
            <a:normAutofit/>
          </a:bodyPr>
          <a:lstStyle/>
          <a:p>
            <a:pPr marL="0" indent="0">
              <a:buNone/>
            </a:pPr>
            <a:r>
              <a:rPr lang="en-US" dirty="0"/>
              <a:t>With our correct ids of transcripts of genes near ChIP peaks, we now wish to perform a gene set enrichment analysis on various gene sets.</a:t>
            </a:r>
          </a:p>
          <a:p>
            <a:pPr marL="0" indent="0">
              <a:buNone/>
            </a:pPr>
            <a:endParaRPr lang="en-US" dirty="0"/>
          </a:p>
          <a:p>
            <a:pPr marL="0" indent="0">
              <a:buNone/>
            </a:pPr>
            <a:r>
              <a:rPr lang="en-US" dirty="0"/>
              <a:t>A tool that allows us to do this from a web interface is </a:t>
            </a:r>
            <a:r>
              <a:rPr lang="en-US" b="1" dirty="0"/>
              <a:t>DAVID</a:t>
            </a:r>
            <a:r>
              <a:rPr lang="en-US" dirty="0"/>
              <a:t> located at the following address (use your VM internet browser to go to this link):</a:t>
            </a:r>
          </a:p>
          <a:p>
            <a:pPr marL="0" indent="0">
              <a:buNone/>
            </a:pPr>
            <a:endParaRPr lang="en-US" dirty="0"/>
          </a:p>
          <a:p>
            <a:pPr marL="0" indent="0">
              <a:buNone/>
            </a:pPr>
            <a:r>
              <a:rPr lang="en-US" dirty="0">
                <a:hlinkClick r:id="rId2"/>
              </a:rPr>
              <a:t>https://david-d.ncifcrf.gov/summary.jsp</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38</a:t>
            </a:fld>
            <a:endParaRPr lang="en-US" dirty="0"/>
          </a:p>
        </p:txBody>
      </p:sp>
    </p:spTree>
    <p:extLst>
      <p:ext uri="{BB962C8B-B14F-4D97-AF65-F5344CB8AC3E}">
        <p14:creationId xmlns:p14="http://schemas.microsoft.com/office/powerpoint/2010/main" val="81381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7B: Gene Set Enrichment - DAVID</a:t>
            </a:r>
          </a:p>
        </p:txBody>
      </p:sp>
      <p:sp>
        <p:nvSpPr>
          <p:cNvPr id="3" name="Content Placeholder 2"/>
          <p:cNvSpPr>
            <a:spLocks noGrp="1"/>
          </p:cNvSpPr>
          <p:nvPr>
            <p:ph idx="1"/>
          </p:nvPr>
        </p:nvSpPr>
        <p:spPr>
          <a:xfrm>
            <a:off x="480646" y="1825625"/>
            <a:ext cx="6470215" cy="4351338"/>
          </a:xfrm>
        </p:spPr>
        <p:txBody>
          <a:bodyPr>
            <a:normAutofit fontScale="77500" lnSpcReduction="20000"/>
          </a:bodyPr>
          <a:lstStyle/>
          <a:p>
            <a:pPr marL="0" indent="0">
              <a:buNone/>
            </a:pPr>
            <a:r>
              <a:rPr lang="en-US" dirty="0"/>
              <a:t>We will perform a Gene Set Enrichment Analysis on our transcript list (gene list) and see what GO categories are enriched in this set.</a:t>
            </a:r>
          </a:p>
          <a:p>
            <a:pPr marL="0" indent="0">
              <a:buNone/>
            </a:pPr>
            <a:endParaRPr lang="en-US" dirty="0"/>
          </a:p>
          <a:p>
            <a:pPr marL="0" indent="0">
              <a:buNone/>
            </a:pPr>
            <a:r>
              <a:rPr lang="en-US" dirty="0"/>
              <a:t>Analyze the gene list with </a:t>
            </a:r>
            <a:r>
              <a:rPr lang="en-US" b="1" dirty="0"/>
              <a:t>Functional Annotation Tool</a:t>
            </a:r>
          </a:p>
          <a:p>
            <a:pPr marL="0" indent="0">
              <a:buNone/>
            </a:pPr>
            <a:endParaRPr lang="en-US" dirty="0"/>
          </a:p>
          <a:p>
            <a:r>
              <a:rPr lang="en-US" dirty="0"/>
              <a:t>Click </a:t>
            </a:r>
            <a:r>
              <a:rPr lang="en-US" b="1" dirty="0"/>
              <a:t>Choose File</a:t>
            </a:r>
            <a:r>
              <a:rPr lang="en-US" dirty="0"/>
              <a:t> and select “</a:t>
            </a:r>
            <a:r>
              <a:rPr lang="en-US" dirty="0" err="1"/>
              <a:t>FlyBase_IDs.txt</a:t>
            </a:r>
            <a:r>
              <a:rPr lang="en-US" dirty="0"/>
              <a:t>” from Downloads folder.</a:t>
            </a:r>
          </a:p>
          <a:p>
            <a:pPr marL="0" indent="0">
              <a:buNone/>
            </a:pPr>
            <a:endParaRPr lang="en-US" dirty="0"/>
          </a:p>
          <a:p>
            <a:r>
              <a:rPr lang="en-US" dirty="0"/>
              <a:t>If you were not able to download </a:t>
            </a:r>
            <a:r>
              <a:rPr lang="en-US" dirty="0" err="1"/>
              <a:t>FlyBase_IDs.txt</a:t>
            </a:r>
            <a:r>
              <a:rPr lang="en-US" dirty="0"/>
              <a:t> in the previous step:</a:t>
            </a:r>
          </a:p>
          <a:p>
            <a:pPr marL="0" indent="0">
              <a:buNone/>
            </a:pPr>
            <a:r>
              <a:rPr lang="en-US" dirty="0"/>
              <a:t>Note that a copy of “</a:t>
            </a:r>
            <a:r>
              <a:rPr lang="en-US" dirty="0" err="1"/>
              <a:t>FlyBase_IDs.txt</a:t>
            </a:r>
            <a:r>
              <a:rPr lang="en-US" dirty="0"/>
              <a:t>” has already been copied to the following directory, you can instead use that file in this step: [</a:t>
            </a:r>
            <a:r>
              <a:rPr lang="en-US" dirty="0" err="1"/>
              <a:t>course_directory</a:t>
            </a:r>
            <a:r>
              <a:rPr lang="en-US" dirty="0"/>
              <a:t>]\06_Regulatory_Genomics\</a:t>
            </a:r>
          </a:p>
          <a:p>
            <a:pPr marL="0" indent="0">
              <a:buNone/>
            </a:pPr>
            <a:endParaRPr lang="en-US" dirty="0"/>
          </a:p>
          <a:p>
            <a:r>
              <a:rPr lang="en-US" dirty="0"/>
              <a:t>Under</a:t>
            </a:r>
            <a:r>
              <a:rPr lang="en-US" b="1" dirty="0"/>
              <a:t> Select Identifier</a:t>
            </a:r>
            <a:r>
              <a:rPr lang="en-US" dirty="0"/>
              <a:t> select </a:t>
            </a:r>
            <a:r>
              <a:rPr lang="en-US" b="1" dirty="0"/>
              <a:t>FLYBASE_TRANSCRIPT_ID.</a:t>
            </a:r>
            <a:endParaRPr lang="en-US" dirty="0"/>
          </a:p>
          <a:p>
            <a:pPr marL="0" indent="0">
              <a:buNone/>
            </a:pPr>
            <a:endParaRPr lang="en-US" b="1" dirty="0"/>
          </a:p>
          <a:p>
            <a:r>
              <a:rPr lang="en-US" dirty="0"/>
              <a:t>Under </a:t>
            </a:r>
            <a:r>
              <a:rPr lang="en-US" b="1" dirty="0"/>
              <a:t>Step 3: List Type </a:t>
            </a:r>
            <a:r>
              <a:rPr lang="en-US" dirty="0"/>
              <a:t>check </a:t>
            </a:r>
            <a:r>
              <a:rPr lang="en-US" b="1" dirty="0"/>
              <a:t>Gene List</a:t>
            </a:r>
            <a:r>
              <a:rPr lang="en-US" dirty="0"/>
              <a:t>.</a:t>
            </a:r>
          </a:p>
          <a:p>
            <a:pPr marL="0" indent="0">
              <a:buNone/>
            </a:pPr>
            <a:endParaRPr lang="en-US" dirty="0"/>
          </a:p>
          <a:p>
            <a:r>
              <a:rPr lang="en-US" dirty="0"/>
              <a:t>Click</a:t>
            </a:r>
            <a:r>
              <a:rPr lang="en-US" b="1" dirty="0"/>
              <a:t> Submit List</a:t>
            </a:r>
            <a:r>
              <a:rPr lang="en-US" dirty="0"/>
              <a:t>.</a:t>
            </a:r>
          </a:p>
          <a:p>
            <a:pPr marL="0" indent="0">
              <a:buNone/>
            </a:pPr>
            <a:endParaRPr lang="en-US" b="1" dirty="0"/>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39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365" y="1608587"/>
            <a:ext cx="1611362" cy="474776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591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0A: Start the VM</a:t>
            </a:r>
          </a:p>
        </p:txBody>
      </p:sp>
      <p:sp>
        <p:nvSpPr>
          <p:cNvPr id="3" name="Content Placeholder 2"/>
          <p:cNvSpPr>
            <a:spLocks noGrp="1"/>
          </p:cNvSpPr>
          <p:nvPr>
            <p:ph idx="1"/>
          </p:nvPr>
        </p:nvSpPr>
        <p:spPr/>
        <p:txBody>
          <a:bodyPr/>
          <a:lstStyle/>
          <a:p>
            <a:r>
              <a:rPr lang="en-US" dirty="0"/>
              <a:t>Follow instructions for starting VM. (This is the Remote Desktop software.)</a:t>
            </a:r>
          </a:p>
          <a:p>
            <a:endParaRPr lang="en-US" dirty="0"/>
          </a:p>
          <a:p>
            <a:r>
              <a:rPr lang="en-US" dirty="0"/>
              <a:t>The instructions are different for UIUC and Mayo participants.</a:t>
            </a:r>
          </a:p>
          <a:p>
            <a:endParaRPr lang="en-US" dirty="0"/>
          </a:p>
          <a:p>
            <a:r>
              <a:rPr lang="en-US" dirty="0"/>
              <a:t>Instructions for UIUC users are here: </a:t>
            </a:r>
            <a:r>
              <a:rPr lang="en-US" dirty="0">
                <a:hlinkClick r:id="rId3"/>
              </a:rPr>
              <a:t>http://publish.illinois.edu/compgenomicscourse/files/2020/06/SetupVM_UIUC.pdf</a:t>
            </a:r>
            <a:endParaRPr lang="en-US" dirty="0"/>
          </a:p>
          <a:p>
            <a:endParaRPr lang="en-US" dirty="0"/>
          </a:p>
          <a:p>
            <a:r>
              <a:rPr lang="en-US" dirty="0"/>
              <a:t>Instructions</a:t>
            </a:r>
            <a:r>
              <a:rPr lang="en-US" dirty="0">
                <a:solidFill>
                  <a:srgbClr val="FF0000"/>
                </a:solidFill>
              </a:rPr>
              <a:t> </a:t>
            </a:r>
            <a:r>
              <a:rPr lang="en-US" dirty="0"/>
              <a:t>for Mayo users are here:</a:t>
            </a:r>
          </a:p>
          <a:p>
            <a:pPr marL="0" indent="0">
              <a:buNone/>
            </a:pPr>
            <a:r>
              <a:rPr lang="en-US" dirty="0">
                <a:hlinkClick r:id="rId4"/>
              </a:rPr>
              <a:t>http://publish.illinois.edu/compgenomicscourse/files/2020/06/VM_Setup_Mayo.pdf</a:t>
            </a:r>
            <a:endParaRPr lang="en-US" dirty="0"/>
          </a:p>
        </p:txBody>
      </p:sp>
      <p:sp>
        <p:nvSpPr>
          <p:cNvPr id="4" name="Footer Placeholder 3"/>
          <p:cNvSpPr>
            <a:spLocks noGrp="1"/>
          </p:cNvSpPr>
          <p:nvPr>
            <p:ph type="ftr" sz="quarter" idx="11"/>
          </p:nvPr>
        </p:nvSpPr>
        <p:spPr/>
        <p:txBody>
          <a:bodyPr/>
          <a:lstStyle/>
          <a:p>
            <a:r>
              <a:rPr lang="en-US"/>
              <a:t>Variant Calling Workshop | Chris Fields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4</a:t>
            </a:fld>
            <a:endParaRPr lang="en-US" dirty="0"/>
          </a:p>
        </p:txBody>
      </p:sp>
    </p:spTree>
    <p:extLst>
      <p:ext uri="{BB962C8B-B14F-4D97-AF65-F5344CB8AC3E}">
        <p14:creationId xmlns:p14="http://schemas.microsoft.com/office/powerpoint/2010/main" val="1907762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a:t>Step 7C: Gene Set Enrichment - DAVID</a:t>
            </a:r>
          </a:p>
        </p:txBody>
      </p:sp>
      <p:sp>
        <p:nvSpPr>
          <p:cNvPr id="3" name="Content Placeholder 2"/>
          <p:cNvSpPr>
            <a:spLocks noGrp="1"/>
          </p:cNvSpPr>
          <p:nvPr>
            <p:ph idx="1"/>
          </p:nvPr>
        </p:nvSpPr>
        <p:spPr>
          <a:xfrm>
            <a:off x="628650" y="1325563"/>
            <a:ext cx="7886700" cy="1931131"/>
          </a:xfrm>
        </p:spPr>
        <p:txBody>
          <a:bodyPr>
            <a:normAutofit fontScale="92500"/>
          </a:bodyPr>
          <a:lstStyle/>
          <a:p>
            <a:pPr marL="0" indent="0">
              <a:buNone/>
            </a:pPr>
            <a:r>
              <a:rPr lang="en-US" dirty="0"/>
              <a:t>On the next page, select </a:t>
            </a:r>
            <a:r>
              <a:rPr lang="en-US" b="1" dirty="0"/>
              <a:t>Functional Annotation Chart</a:t>
            </a:r>
            <a:r>
              <a:rPr lang="en-US" dirty="0"/>
              <a:t>.</a:t>
            </a:r>
          </a:p>
          <a:p>
            <a:pPr marL="0" indent="0">
              <a:buNone/>
            </a:pPr>
            <a:r>
              <a:rPr lang="en-US" dirty="0"/>
              <a:t>Our gene set seems to be enriched in the </a:t>
            </a:r>
            <a:r>
              <a:rPr lang="en-US" b="1" dirty="0"/>
              <a:t>transcription regulator activity </a:t>
            </a:r>
            <a:r>
              <a:rPr lang="en-US" dirty="0"/>
              <a:t>Go term</a:t>
            </a:r>
          </a:p>
          <a:p>
            <a:pPr marL="0" indent="0">
              <a:buNone/>
            </a:pPr>
            <a:r>
              <a:rPr lang="en-US" dirty="0"/>
              <a:t>This is consistent with the activity of </a:t>
            </a:r>
            <a:r>
              <a:rPr lang="en-US" b="1" dirty="0"/>
              <a:t>BIN</a:t>
            </a:r>
            <a:r>
              <a:rPr lang="en-US" dirty="0"/>
              <a:t> transcription factor in the literature:</a:t>
            </a:r>
          </a:p>
          <a:p>
            <a:pPr marL="0" indent="0">
              <a:buNone/>
            </a:pPr>
            <a:r>
              <a:rPr lang="en-US" dirty="0">
                <a:hlinkClick r:id="rId3"/>
              </a:rPr>
              <a:t>https://</a:t>
            </a:r>
            <a:r>
              <a:rPr lang="en-US" dirty="0" err="1">
                <a:hlinkClick r:id="rId3"/>
              </a:rPr>
              <a:t>flybase.org</a:t>
            </a:r>
            <a:r>
              <a:rPr lang="en-US" dirty="0">
                <a:hlinkClick r:id="rId3"/>
              </a:rPr>
              <a:t>/reports/FBgn0045759#gene_ontology_section_sub</a:t>
            </a: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40</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2B25617A-28DE-634C-8570-A57D13843F05}"/>
              </a:ext>
            </a:extLst>
          </p:cNvPr>
          <p:cNvPicPr>
            <a:picLocks noChangeAspect="1"/>
          </p:cNvPicPr>
          <p:nvPr/>
        </p:nvPicPr>
        <p:blipFill>
          <a:blip r:embed="rId4"/>
          <a:stretch>
            <a:fillRect/>
          </a:stretch>
        </p:blipFill>
        <p:spPr>
          <a:xfrm>
            <a:off x="201478" y="3256694"/>
            <a:ext cx="8741044" cy="3099657"/>
          </a:xfrm>
          <a:prstGeom prst="rect">
            <a:avLst/>
          </a:prstGeom>
        </p:spPr>
      </p:pic>
    </p:spTree>
    <p:extLst>
      <p:ext uri="{BB962C8B-B14F-4D97-AF65-F5344CB8AC3E}">
        <p14:creationId xmlns:p14="http://schemas.microsoft.com/office/powerpoint/2010/main" val="234328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0B: Accessing the IGB Biocluster</a:t>
            </a:r>
          </a:p>
        </p:txBody>
      </p:sp>
      <p:sp>
        <p:nvSpPr>
          <p:cNvPr id="7" name="Content Placeholder 6"/>
          <p:cNvSpPr>
            <a:spLocks noGrp="1"/>
          </p:cNvSpPr>
          <p:nvPr>
            <p:ph idx="1"/>
          </p:nvPr>
        </p:nvSpPr>
        <p:spPr>
          <a:xfrm>
            <a:off x="628650" y="1610856"/>
            <a:ext cx="3409196" cy="3782921"/>
          </a:xfrm>
        </p:spPr>
        <p:txBody>
          <a:bodyPr>
            <a:normAutofit fontScale="92500" lnSpcReduction="20000"/>
          </a:bodyPr>
          <a:lstStyle/>
          <a:p>
            <a:pPr marL="0" indent="0">
              <a:buNone/>
            </a:pPr>
            <a:r>
              <a:rPr lang="en-US" dirty="0"/>
              <a:t>Open </a:t>
            </a:r>
            <a:r>
              <a:rPr lang="en-US" b="1" dirty="0"/>
              <a:t>Putty.exe</a:t>
            </a:r>
          </a:p>
          <a:p>
            <a:pPr marL="0" indent="0">
              <a:buNone/>
            </a:pPr>
            <a:endParaRPr lang="en-US" dirty="0"/>
          </a:p>
          <a:p>
            <a:pPr marL="0" indent="0">
              <a:buNone/>
            </a:pPr>
            <a:r>
              <a:rPr lang="en-US" dirty="0"/>
              <a:t>In the </a:t>
            </a:r>
            <a:r>
              <a:rPr lang="en-US" b="1" dirty="0"/>
              <a:t>hostname</a:t>
            </a:r>
            <a:r>
              <a:rPr lang="en-US" dirty="0"/>
              <a:t> textbox type:</a:t>
            </a:r>
          </a:p>
          <a:p>
            <a:pPr marL="0" indent="0">
              <a:buNone/>
            </a:pPr>
            <a:endParaRPr lang="en-US" dirty="0"/>
          </a:p>
          <a:p>
            <a:pPr marL="0" indent="0" algn="ctr">
              <a:buNone/>
            </a:pPr>
            <a:r>
              <a:rPr lang="en-US" sz="1600" dirty="0" err="1">
                <a:solidFill>
                  <a:srgbClr val="FF0000"/>
                </a:solidFill>
                <a:latin typeface="Consolas" panose="020B0609020204030204" pitchFamily="49" charset="0"/>
              </a:rPr>
              <a:t>biologin.igb.illinois.edu</a:t>
            </a:r>
            <a:endParaRPr lang="en-US" sz="1600" dirty="0">
              <a:solidFill>
                <a:srgbClr val="FF0000"/>
              </a:solidFill>
              <a:latin typeface="Consolas" panose="020B0609020204030204" pitchFamily="49" charset="0"/>
            </a:endParaRPr>
          </a:p>
          <a:p>
            <a:pPr marL="0" indent="0">
              <a:buNone/>
            </a:pPr>
            <a:endParaRPr lang="en-US" dirty="0"/>
          </a:p>
          <a:p>
            <a:pPr marL="0" indent="0">
              <a:buNone/>
            </a:pPr>
            <a:r>
              <a:rPr lang="en-US" dirty="0"/>
              <a:t>Click </a:t>
            </a:r>
            <a:r>
              <a:rPr lang="en-US" b="1" dirty="0"/>
              <a:t>Open</a:t>
            </a:r>
          </a:p>
          <a:p>
            <a:pPr marL="0" indent="0">
              <a:buNone/>
            </a:pPr>
            <a:endParaRPr lang="en-US" dirty="0"/>
          </a:p>
          <a:p>
            <a:pPr marL="0" indent="0">
              <a:buNone/>
            </a:pPr>
            <a:r>
              <a:rPr lang="en-US" dirty="0"/>
              <a:t>If popup appears, Click </a:t>
            </a:r>
            <a:r>
              <a:rPr lang="en-US" b="1" dirty="0"/>
              <a:t>Yes</a:t>
            </a:r>
          </a:p>
          <a:p>
            <a:pPr marL="0" indent="0">
              <a:buNone/>
            </a:pPr>
            <a:endParaRPr lang="en-US" b="1" dirty="0"/>
          </a:p>
          <a:p>
            <a:pPr marL="0" indent="0">
              <a:buNone/>
            </a:pPr>
            <a:r>
              <a:rPr lang="en-US" dirty="0"/>
              <a:t>Enter login credentials assigned to you; example, user </a:t>
            </a:r>
            <a:r>
              <a:rPr lang="en-US" b="1" dirty="0"/>
              <a:t>class00</a:t>
            </a:r>
            <a:r>
              <a:rPr lang="en-US" dirty="0"/>
              <a:t>.</a:t>
            </a:r>
          </a:p>
          <a:p>
            <a:pPr marL="0" indent="0">
              <a:buNone/>
            </a:pPr>
            <a:endParaRPr lang="en-US" b="1" dirty="0"/>
          </a:p>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5</a:t>
            </a:fld>
            <a:endParaRPr lang="en-US" dirty="0"/>
          </a:p>
        </p:txBody>
      </p:sp>
      <p:cxnSp>
        <p:nvCxnSpPr>
          <p:cNvPr id="11" name="Straight Arrow Connector 10"/>
          <p:cNvCxnSpPr>
            <a:cxnSpLocks/>
          </p:cNvCxnSpPr>
          <p:nvPr/>
        </p:nvCxnSpPr>
        <p:spPr>
          <a:xfrm>
            <a:off x="3943540" y="4859128"/>
            <a:ext cx="754000" cy="528804"/>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636836" y="5718635"/>
            <a:ext cx="2121408" cy="369332"/>
          </a:xfrm>
          <a:prstGeom prst="rect">
            <a:avLst/>
          </a:prstGeom>
          <a:noFill/>
        </p:spPr>
        <p:txBody>
          <a:bodyPr wrap="square" rtlCol="0">
            <a:spAutoFit/>
          </a:bodyPr>
          <a:lstStyle/>
          <a:p>
            <a:r>
              <a:rPr lang="en-US" b="1" dirty="0">
                <a:solidFill>
                  <a:schemeClr val="accent2"/>
                </a:solidFill>
              </a:rPr>
              <a:t>Now you are all set!</a:t>
            </a:r>
          </a:p>
        </p:txBody>
      </p:sp>
      <p:pic>
        <p:nvPicPr>
          <p:cNvPr id="2" name="Picture 1"/>
          <p:cNvPicPr>
            <a:picLocks noChangeAspect="1"/>
          </p:cNvPicPr>
          <p:nvPr/>
        </p:nvPicPr>
        <p:blipFill rotWithShape="1">
          <a:blip r:embed="rId3"/>
          <a:srcRect t="8632" r="9553"/>
          <a:stretch/>
        </p:blipFill>
        <p:spPr>
          <a:xfrm>
            <a:off x="4789051" y="5387932"/>
            <a:ext cx="3807832" cy="330703"/>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descr="A screenshot of a cell phone&#10;&#10;Description automatically generated">
            <a:extLst>
              <a:ext uri="{FF2B5EF4-FFF2-40B4-BE49-F238E27FC236}">
                <a16:creationId xmlns:a16="http://schemas.microsoft.com/office/drawing/2014/main" id="{35E2F9A5-6902-FC49-BDCB-C798E73E0707}"/>
              </a:ext>
            </a:extLst>
          </p:cNvPr>
          <p:cNvPicPr>
            <a:picLocks noChangeAspect="1"/>
          </p:cNvPicPr>
          <p:nvPr/>
        </p:nvPicPr>
        <p:blipFill>
          <a:blip r:embed="rId4"/>
          <a:stretch>
            <a:fillRect/>
          </a:stretch>
        </p:blipFill>
        <p:spPr>
          <a:xfrm>
            <a:off x="4655720" y="1207783"/>
            <a:ext cx="4074494" cy="3915747"/>
          </a:xfrm>
          <a:prstGeom prst="rect">
            <a:avLst/>
          </a:prstGeom>
        </p:spPr>
      </p:pic>
      <p:cxnSp>
        <p:nvCxnSpPr>
          <p:cNvPr id="13" name="Straight Arrow Connector 12">
            <a:extLst>
              <a:ext uri="{FF2B5EF4-FFF2-40B4-BE49-F238E27FC236}">
                <a16:creationId xmlns:a16="http://schemas.microsoft.com/office/drawing/2014/main" id="{1CD52C9C-1DFA-6D4E-8D5F-4433AEC93C06}"/>
              </a:ext>
            </a:extLst>
          </p:cNvPr>
          <p:cNvCxnSpPr>
            <a:cxnSpLocks/>
          </p:cNvCxnSpPr>
          <p:nvPr/>
        </p:nvCxnSpPr>
        <p:spPr>
          <a:xfrm flipV="1">
            <a:off x="3636836" y="2285794"/>
            <a:ext cx="2465384" cy="679956"/>
          </a:xfrm>
          <a:prstGeom prst="straightConnector1">
            <a:avLst/>
          </a:prstGeom>
          <a:ln w="38100">
            <a:solidFill>
              <a:schemeClr val="accent2"/>
            </a:solidFill>
            <a:prstDash val="dash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586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0C: Lab Setup</a:t>
            </a:r>
          </a:p>
        </p:txBody>
      </p:sp>
      <p:sp>
        <p:nvSpPr>
          <p:cNvPr id="3" name="Content Placeholder 2"/>
          <p:cNvSpPr>
            <a:spLocks noGrp="1"/>
          </p:cNvSpPr>
          <p:nvPr>
            <p:ph idx="1"/>
          </p:nvPr>
        </p:nvSpPr>
        <p:spPr>
          <a:xfrm>
            <a:off x="628650" y="1423344"/>
            <a:ext cx="7886700" cy="4779336"/>
          </a:xfrm>
        </p:spPr>
        <p:txBody>
          <a:bodyPr>
            <a:noAutofit/>
          </a:bodyPr>
          <a:lstStyle/>
          <a:p>
            <a:pPr marL="0" indent="0">
              <a:buNone/>
            </a:pPr>
            <a:r>
              <a:rPr lang="en-US" sz="1800" dirty="0"/>
              <a:t>The lab is located in the following directory:</a:t>
            </a:r>
          </a:p>
          <a:p>
            <a:pPr marL="0" indent="0" algn="ctr">
              <a:buNone/>
            </a:pPr>
            <a:r>
              <a:rPr lang="en-US" sz="1800" dirty="0">
                <a:latin typeface="Consolas" panose="020B0609020204030204" pitchFamily="49" charset="0"/>
              </a:rPr>
              <a:t>/home/classroom/mayo/2020/06_Regulatory_Genomics/</a:t>
            </a:r>
            <a:endParaRPr lang="en-US" sz="1800" dirty="0"/>
          </a:p>
          <a:p>
            <a:pPr marL="0" indent="0">
              <a:buNone/>
            </a:pPr>
            <a:r>
              <a:rPr lang="en-US" sz="1800" dirty="0"/>
              <a:t>Following commands will copy a shell script -designed to prepare the working directory- to your home directory. Follow these steps to copy and then submit the script as a job to biocluster:</a:t>
            </a:r>
          </a:p>
          <a:p>
            <a:pPr marL="0" indent="0">
              <a:buNone/>
            </a:pPr>
            <a:endParaRPr lang="en-US" sz="1800" dirty="0"/>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p>
          <a:p>
            <a:pPr marL="0" indent="0">
              <a:buNone/>
            </a:pPr>
            <a:endParaRPr lang="en-US" sz="1800" dirty="0"/>
          </a:p>
        </p:txBody>
      </p:sp>
      <p:sp>
        <p:nvSpPr>
          <p:cNvPr id="5" name="Slide Number Placeholder 4"/>
          <p:cNvSpPr>
            <a:spLocks noGrp="1"/>
          </p:cNvSpPr>
          <p:nvPr>
            <p:ph type="sldNum" sz="quarter" idx="12"/>
          </p:nvPr>
        </p:nvSpPr>
        <p:spPr/>
        <p:txBody>
          <a:bodyPr/>
          <a:lstStyle/>
          <a:p>
            <a:fld id="{C3558104-51C6-C44C-9211-BF7C16F4A77B}" type="slidenum">
              <a:rPr lang="en-US" smtClean="0"/>
              <a:t>6</a:t>
            </a:fld>
            <a:endParaRPr lang="en-US" dirty="0"/>
          </a:p>
        </p:txBody>
      </p:sp>
      <p:sp>
        <p:nvSpPr>
          <p:cNvPr id="6" name="Content Placeholder 3">
            <a:extLst>
              <a:ext uri="{FF2B5EF4-FFF2-40B4-BE49-F238E27FC236}">
                <a16:creationId xmlns:a16="http://schemas.microsoft.com/office/drawing/2014/main" id="{BCD80FDA-76EE-D742-BC4A-5078DC915C5D}"/>
              </a:ext>
            </a:extLst>
          </p:cNvPr>
          <p:cNvSpPr txBox="1">
            <a:spLocks/>
          </p:cNvSpPr>
          <p:nvPr/>
        </p:nvSpPr>
        <p:spPr>
          <a:xfrm>
            <a:off x="628650" y="2936606"/>
            <a:ext cx="8143875" cy="3062412"/>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cd ~/  </a:t>
            </a:r>
          </a:p>
          <a:p>
            <a:pPr marL="0" indent="0">
              <a:lnSpc>
                <a:spcPct val="130000"/>
              </a:lnSpc>
              <a:buNone/>
            </a:pPr>
            <a:r>
              <a:rPr lang="en-US" sz="1400" dirty="0">
                <a:solidFill>
                  <a:schemeClr val="tx2"/>
                </a:solidFill>
                <a:latin typeface="Consolas" panose="020B0609020204030204" pitchFamily="49" charset="0"/>
              </a:rPr>
              <a:t># </a:t>
            </a:r>
            <a:r>
              <a:rPr lang="en-US" sz="1400" dirty="0">
                <a:solidFill>
                  <a:schemeClr val="tx2"/>
                </a:solidFill>
                <a:latin typeface="Consolas" panose="020B0609020204030204" pitchFamily="49" charset="0"/>
                <a:cs typeface="Consolas" panose="020B0609020204030204" pitchFamily="49" charset="0"/>
              </a:rPr>
              <a:t>Note ~ is a symbol in Unix paths referring to your home directory</a:t>
            </a:r>
            <a:endParaRPr lang="en-US" sz="1400" dirty="0">
              <a:solidFill>
                <a:schemeClr val="tx2"/>
              </a:solidFill>
              <a:latin typeface="Consolas" panose="020B0609020204030204" pitchFamily="49" charset="0"/>
            </a:endParaRPr>
          </a:p>
          <a:p>
            <a:pPr marL="0" indent="0">
              <a:lnSpc>
                <a:spcPct val="130000"/>
              </a:lnSpc>
              <a:buNone/>
            </a:pPr>
            <a:r>
              <a:rPr lang="en-US" sz="1400" dirty="0">
                <a:latin typeface="Consolas" panose="020B0609020204030204" pitchFamily="49" charset="0"/>
              </a:rPr>
              <a:t>$ </a:t>
            </a:r>
            <a:r>
              <a:rPr lang="en-US" sz="1400" dirty="0">
                <a:latin typeface="Consolas" panose="020B0609020204030204" pitchFamily="49" charset="0"/>
                <a:cs typeface="Consolas" panose="020B0609020204030204" pitchFamily="49" charset="0"/>
              </a:rPr>
              <a:t>cp /home/classroom/mayo/2020/06_Regulatory_Genomics/</a:t>
            </a:r>
            <a:r>
              <a:rPr lang="en-US" sz="1400" dirty="0" err="1">
                <a:latin typeface="Consolas" panose="020B0609020204030204" pitchFamily="49" charset="0"/>
                <a:cs typeface="Consolas" panose="020B0609020204030204" pitchFamily="49" charset="0"/>
              </a:rPr>
              <a:t>src</a:t>
            </a:r>
            <a:r>
              <a:rPr lang="en-US" sz="1400" dirty="0">
                <a:latin typeface="Consolas" panose="020B0609020204030204" pitchFamily="49" charset="0"/>
                <a:cs typeface="Consolas" panose="020B0609020204030204" pitchFamily="49" charset="0"/>
              </a:rPr>
              <a:t>/prep-</a:t>
            </a:r>
            <a:r>
              <a:rPr lang="en-US" sz="1400" dirty="0" err="1">
                <a:latin typeface="Consolas" panose="020B0609020204030204" pitchFamily="49" charset="0"/>
                <a:cs typeface="Consolas" panose="020B0609020204030204" pitchFamily="49" charset="0"/>
              </a:rPr>
              <a:t>directory.sh</a:t>
            </a:r>
            <a:r>
              <a:rPr lang="en-US" sz="1400" dirty="0">
                <a:latin typeface="Consolas" panose="020B0609020204030204" pitchFamily="49" charset="0"/>
                <a:cs typeface="Consolas" panose="020B0609020204030204" pitchFamily="49" charset="0"/>
              </a:rPr>
              <a:t> </a:t>
            </a:r>
            <a:r>
              <a:rPr lang="en-US" sz="1400" dirty="0">
                <a:latin typeface="Consolas" panose="020B0609020204030204" pitchFamily="49" charset="0"/>
              </a:rPr>
              <a:t>./</a:t>
            </a:r>
          </a:p>
          <a:p>
            <a:pPr marL="0" indent="0">
              <a:lnSpc>
                <a:spcPct val="130000"/>
              </a:lnSpc>
              <a:buNone/>
            </a:pPr>
            <a:r>
              <a:rPr lang="en-US" sz="1400" dirty="0">
                <a:solidFill>
                  <a:schemeClr val="tx2"/>
                </a:solidFill>
                <a:latin typeface="Consolas" panose="020B0609020204030204" pitchFamily="49" charset="0"/>
              </a:rPr>
              <a:t># Copies prep-</a:t>
            </a:r>
            <a:r>
              <a:rPr lang="en-US" sz="1400" dirty="0" err="1">
                <a:solidFill>
                  <a:schemeClr val="tx2"/>
                </a:solidFill>
                <a:latin typeface="Consolas" panose="020B0609020204030204" pitchFamily="49" charset="0"/>
              </a:rPr>
              <a:t>directory.sh</a:t>
            </a:r>
            <a:r>
              <a:rPr lang="en-US" sz="1400" dirty="0">
                <a:solidFill>
                  <a:schemeClr val="tx2"/>
                </a:solidFill>
                <a:latin typeface="Consolas" panose="020B0609020204030204" pitchFamily="49" charset="0"/>
              </a:rPr>
              <a:t> script to your working directory.</a:t>
            </a: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sbatch</a:t>
            </a:r>
            <a:r>
              <a:rPr lang="en-US" sz="1400" dirty="0">
                <a:latin typeface="Consolas" panose="020B0609020204030204" pitchFamily="49" charset="0"/>
              </a:rPr>
              <a:t> prep-</a:t>
            </a:r>
            <a:r>
              <a:rPr lang="en-US" sz="1400" dirty="0" err="1">
                <a:latin typeface="Consolas" panose="020B0609020204030204" pitchFamily="49" charset="0"/>
              </a:rPr>
              <a:t>directory.sh</a:t>
            </a:r>
            <a:endParaRPr lang="en-US" sz="1400" dirty="0">
              <a:latin typeface="Consolas" panose="020B0609020204030204" pitchFamily="49" charset="0"/>
            </a:endParaRPr>
          </a:p>
          <a:p>
            <a:pPr marL="0" indent="0">
              <a:lnSpc>
                <a:spcPct val="130000"/>
              </a:lnSpc>
              <a:buFont typeface="Arial" panose="020B0604020202020204" pitchFamily="34" charset="0"/>
              <a:buNone/>
            </a:pPr>
            <a:r>
              <a:rPr lang="en-US" sz="1400" dirty="0">
                <a:solidFill>
                  <a:schemeClr val="tx2"/>
                </a:solidFill>
                <a:latin typeface="Consolas" panose="020B0609020204030204" pitchFamily="49" charset="0"/>
              </a:rPr>
              <a:t># submits a job to biocluster to populate your home directory with necessary files</a:t>
            </a:r>
          </a:p>
          <a:p>
            <a:pPr marL="0" indent="0">
              <a:lnSpc>
                <a:spcPct val="130000"/>
              </a:lnSpc>
              <a:buNone/>
            </a:pPr>
            <a:r>
              <a:rPr lang="en-US" sz="1400" dirty="0">
                <a:latin typeface="Consolas" panose="020B0609020204030204" pitchFamily="49" charset="0"/>
              </a:rPr>
              <a:t>$ </a:t>
            </a:r>
            <a:r>
              <a:rPr lang="en-US" sz="1400" dirty="0" err="1">
                <a:latin typeface="Consolas" panose="020B0609020204030204" pitchFamily="49" charset="0"/>
              </a:rPr>
              <a:t>squeue</a:t>
            </a:r>
            <a:r>
              <a:rPr lang="en-US" sz="1400" dirty="0">
                <a:latin typeface="Consolas" panose="020B0609020204030204" pitchFamily="49" charset="0"/>
              </a:rPr>
              <a:t> –u &lt;</a:t>
            </a:r>
            <a:r>
              <a:rPr lang="en-US" sz="1400" dirty="0" err="1">
                <a:latin typeface="Consolas" panose="020B0609020204030204" pitchFamily="49" charset="0"/>
              </a:rPr>
              <a:t>userID</a:t>
            </a:r>
            <a:r>
              <a:rPr lang="en-US" sz="1400" dirty="0">
                <a:latin typeface="Consolas" panose="020B0609020204030204" pitchFamily="49" charset="0"/>
              </a:rPr>
              <a:t>&gt; </a:t>
            </a:r>
            <a:r>
              <a:rPr lang="en-US" sz="1400" dirty="0">
                <a:solidFill>
                  <a:schemeClr val="tx2"/>
                </a:solidFill>
                <a:latin typeface="Consolas" panose="020B0609020204030204" pitchFamily="49" charset="0"/>
              </a:rPr>
              <a:t># to check the status of the submitted job</a:t>
            </a:r>
          </a:p>
          <a:p>
            <a:pPr marL="0" indent="0">
              <a:lnSpc>
                <a:spcPct val="130000"/>
              </a:lnSpc>
              <a:buFont typeface="Arial" panose="020B0604020202020204" pitchFamily="34" charset="0"/>
              <a:buNone/>
            </a:pPr>
            <a:endParaRPr lang="en-US" sz="1400" dirty="0">
              <a:solidFill>
                <a:schemeClr val="tx2"/>
              </a:solidFill>
              <a:latin typeface="Consolas" panose="020B0609020204030204" pitchFamily="49" charset="0"/>
            </a:endParaRPr>
          </a:p>
        </p:txBody>
      </p:sp>
      <p:sp>
        <p:nvSpPr>
          <p:cNvPr id="7" name="Rounded Rectangle 6">
            <a:extLst>
              <a:ext uri="{FF2B5EF4-FFF2-40B4-BE49-F238E27FC236}">
                <a16:creationId xmlns:a16="http://schemas.microsoft.com/office/drawing/2014/main" id="{F4CDB01B-557B-644E-B859-90E8E70F016F}"/>
              </a:ext>
            </a:extLst>
          </p:cNvPr>
          <p:cNvSpPr/>
          <p:nvPr/>
        </p:nvSpPr>
        <p:spPr>
          <a:xfrm>
            <a:off x="6838384" y="136524"/>
            <a:ext cx="2138767" cy="73525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In PuTTY</a:t>
            </a:r>
          </a:p>
        </p:txBody>
      </p:sp>
    </p:spTree>
    <p:extLst>
      <p:ext uri="{BB962C8B-B14F-4D97-AF65-F5344CB8AC3E}">
        <p14:creationId xmlns:p14="http://schemas.microsoft.com/office/powerpoint/2010/main" val="64070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96667"/>
            <a:ext cx="7886700" cy="1325563"/>
          </a:xfrm>
        </p:spPr>
        <p:txBody>
          <a:bodyPr/>
          <a:lstStyle/>
          <a:p>
            <a:r>
              <a:rPr lang="en-US" dirty="0"/>
              <a:t>Step 0D: Working directory: data</a:t>
            </a:r>
          </a:p>
        </p:txBody>
      </p:sp>
      <p:sp>
        <p:nvSpPr>
          <p:cNvPr id="5" name="Slide Number Placeholder 4"/>
          <p:cNvSpPr>
            <a:spLocks noGrp="1"/>
          </p:cNvSpPr>
          <p:nvPr>
            <p:ph type="sldNum" sz="quarter" idx="12"/>
          </p:nvPr>
        </p:nvSpPr>
        <p:spPr/>
        <p:txBody>
          <a:bodyPr/>
          <a:lstStyle/>
          <a:p>
            <a:fld id="{C3558104-51C6-C44C-9211-BF7C16F4A77B}" type="slidenum">
              <a:rPr lang="en-US" smtClean="0"/>
              <a:t>7</a:t>
            </a:fld>
            <a:endParaRPr lang="en-US" dirty="0"/>
          </a:p>
        </p:txBody>
      </p:sp>
      <p:sp>
        <p:nvSpPr>
          <p:cNvPr id="6" name="Content Placeholder 3"/>
          <p:cNvSpPr txBox="1">
            <a:spLocks noGrp="1"/>
          </p:cNvSpPr>
          <p:nvPr>
            <p:ph idx="1"/>
          </p:nvPr>
        </p:nvSpPr>
        <p:spPr>
          <a:xfrm>
            <a:off x="379467" y="1426852"/>
            <a:ext cx="3293631" cy="3153885"/>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cd 06_Regulatory_Genomics</a:t>
            </a:r>
          </a:p>
          <a:p>
            <a:pPr marL="0" indent="0">
              <a:lnSpc>
                <a:spcPct val="130000"/>
              </a:lnSpc>
              <a:buNone/>
            </a:pPr>
            <a:r>
              <a:rPr lang="en-US" sz="1400" dirty="0">
                <a:latin typeface="Consolas" panose="020B0609020204030204" pitchFamily="49" charset="0"/>
              </a:rPr>
              <a:t>$ ls </a:t>
            </a:r>
          </a:p>
          <a:p>
            <a:pPr marL="0" indent="0">
              <a:lnSpc>
                <a:spcPct val="130000"/>
              </a:lnSpc>
              <a:buNone/>
            </a:pPr>
            <a:r>
              <a:rPr lang="en-US" sz="1400" dirty="0">
                <a:solidFill>
                  <a:schemeClr val="tx2"/>
                </a:solidFill>
                <a:latin typeface="Consolas" panose="020B0609020204030204" pitchFamily="49" charset="0"/>
              </a:rPr>
              <a:t># output should be: </a:t>
            </a:r>
          </a:p>
          <a:p>
            <a:pPr marL="0" indent="0">
              <a:lnSpc>
                <a:spcPct val="130000"/>
              </a:lnSpc>
              <a:buNone/>
            </a:pPr>
            <a:r>
              <a:rPr lang="en-US" sz="1400" dirty="0">
                <a:solidFill>
                  <a:schemeClr val="tx2"/>
                </a:solidFill>
                <a:latin typeface="Consolas" panose="020B0609020204030204" pitchFamily="49" charset="0"/>
              </a:rPr>
              <a:t># data results </a:t>
            </a:r>
            <a:r>
              <a:rPr lang="en-US" sz="1400" dirty="0" err="1">
                <a:solidFill>
                  <a:schemeClr val="tx2"/>
                </a:solidFill>
                <a:latin typeface="Consolas" panose="020B0609020204030204" pitchFamily="49" charset="0"/>
              </a:rPr>
              <a:t>src</a:t>
            </a:r>
            <a:r>
              <a:rPr lang="en-US" sz="1400" dirty="0">
                <a:solidFill>
                  <a:schemeClr val="tx2"/>
                </a:solidFill>
                <a:latin typeface="Consolas" panose="020B0609020204030204" pitchFamily="49" charset="0"/>
              </a:rPr>
              <a:t> </a:t>
            </a:r>
          </a:p>
          <a:p>
            <a:pPr marL="0" indent="0">
              <a:lnSpc>
                <a:spcPct val="130000"/>
              </a:lnSpc>
              <a:buNone/>
            </a:pPr>
            <a:r>
              <a:rPr lang="en-US" sz="1400" dirty="0">
                <a:latin typeface="Consolas" panose="020B0609020204030204" pitchFamily="49" charset="0"/>
              </a:rPr>
              <a:t>$ ls data/</a:t>
            </a:r>
          </a:p>
          <a:p>
            <a:pPr marL="0" indent="0">
              <a:lnSpc>
                <a:spcPct val="130000"/>
              </a:lnSpc>
              <a:buNone/>
            </a:pPr>
            <a:r>
              <a:rPr lang="en-US" sz="1400" dirty="0">
                <a:solidFill>
                  <a:schemeClr val="tx2"/>
                </a:solidFill>
                <a:latin typeface="Consolas" panose="020B0609020204030204" pitchFamily="49" charset="0"/>
              </a:rPr>
              <a:t># BIN_Fchip_s11_1000.gff</a:t>
            </a:r>
          </a:p>
          <a:p>
            <a:pPr marL="0" indent="0">
              <a:lnSpc>
                <a:spcPct val="130000"/>
              </a:lnSpc>
              <a:buNone/>
            </a:pPr>
            <a:r>
              <a:rPr lang="en-US" sz="1400" dirty="0">
                <a:solidFill>
                  <a:schemeClr val="tx2"/>
                </a:solidFill>
                <a:latin typeface="Consolas" panose="020B0609020204030204" pitchFamily="49" charset="0"/>
              </a:rPr>
              <a:t># dm3.fasta</a:t>
            </a:r>
          </a:p>
          <a:p>
            <a:pPr marL="0" indent="0">
              <a:lnSpc>
                <a:spcPct val="130000"/>
              </a:lnSpc>
              <a:buNone/>
            </a:pPr>
            <a:r>
              <a:rPr lang="en-US" sz="1400" dirty="0">
                <a:solidFill>
                  <a:schemeClr val="tx2"/>
                </a:solidFill>
                <a:latin typeface="Consolas" panose="020B0609020204030204" pitchFamily="49" charset="0"/>
              </a:rPr>
              <a:t># </a:t>
            </a:r>
            <a:r>
              <a:rPr lang="en-US" sz="1400" dirty="0" err="1">
                <a:solidFill>
                  <a:schemeClr val="tx2"/>
                </a:solidFill>
                <a:latin typeface="Consolas" panose="020B0609020204030204" pitchFamily="49" charset="0"/>
              </a:rPr>
              <a:t>flygenes_vm.bed</a:t>
            </a:r>
            <a:endParaRPr lang="en-US" sz="1400" dirty="0">
              <a:solidFill>
                <a:schemeClr val="tx2"/>
              </a:solidFill>
              <a:latin typeface="Consolas" panose="020B0609020204030204" pitchFamily="49" charset="0"/>
            </a:endParaRPr>
          </a:p>
          <a:p>
            <a:pPr marL="0" indent="0">
              <a:lnSpc>
                <a:spcPct val="130000"/>
              </a:lnSpc>
              <a:buNone/>
            </a:pPr>
            <a:endParaRPr lang="en-US" sz="1400" dirty="0">
              <a:latin typeface="Consolas" panose="020B0609020204030204" pitchFamily="49" charset="0"/>
            </a:endParaRPr>
          </a:p>
        </p:txBody>
      </p:sp>
      <p:sp>
        <p:nvSpPr>
          <p:cNvPr id="7" name="TextBox 6"/>
          <p:cNvSpPr txBox="1"/>
          <p:nvPr/>
        </p:nvSpPr>
        <p:spPr>
          <a:xfrm>
            <a:off x="379467" y="829028"/>
            <a:ext cx="8385066" cy="369332"/>
          </a:xfrm>
          <a:prstGeom prst="rect">
            <a:avLst/>
          </a:prstGeom>
          <a:noFill/>
        </p:spPr>
        <p:txBody>
          <a:bodyPr wrap="square" rtlCol="0">
            <a:spAutoFit/>
          </a:bodyPr>
          <a:lstStyle/>
          <a:p>
            <a:r>
              <a:rPr lang="en-US" dirty="0"/>
              <a:t>Navigate to the created directory for this exercise and look what data folder contains. </a:t>
            </a:r>
          </a:p>
        </p:txBody>
      </p:sp>
      <p:graphicFrame>
        <p:nvGraphicFramePr>
          <p:cNvPr id="10" name="Table 9">
            <a:extLst>
              <a:ext uri="{FF2B5EF4-FFF2-40B4-BE49-F238E27FC236}">
                <a16:creationId xmlns:a16="http://schemas.microsoft.com/office/drawing/2014/main" id="{D5B1F769-53A4-1448-B282-C6E5197EE698}"/>
              </a:ext>
            </a:extLst>
          </p:cNvPr>
          <p:cNvGraphicFramePr>
            <a:graphicFrameLocks noGrp="1"/>
          </p:cNvGraphicFramePr>
          <p:nvPr>
            <p:extLst>
              <p:ext uri="{D42A27DB-BD31-4B8C-83A1-F6EECF244321}">
                <p14:modId xmlns:p14="http://schemas.microsoft.com/office/powerpoint/2010/main" val="3513135162"/>
              </p:ext>
            </p:extLst>
          </p:nvPr>
        </p:nvGraphicFramePr>
        <p:xfrm>
          <a:off x="3808977" y="1426852"/>
          <a:ext cx="5092136" cy="3912761"/>
        </p:xfrm>
        <a:graphic>
          <a:graphicData uri="http://schemas.openxmlformats.org/drawingml/2006/table">
            <a:tbl>
              <a:tblPr firstRow="1" bandRow="1">
                <a:tableStyleId>{7E9639D4-E3E2-4D34-9284-5A2195B3D0D7}</a:tableStyleId>
              </a:tblPr>
              <a:tblGrid>
                <a:gridCol w="2834711">
                  <a:extLst>
                    <a:ext uri="{9D8B030D-6E8A-4147-A177-3AD203B41FA5}">
                      <a16:colId xmlns:a16="http://schemas.microsoft.com/office/drawing/2014/main" val="20000"/>
                    </a:ext>
                  </a:extLst>
                </a:gridCol>
                <a:gridCol w="2257425">
                  <a:extLst>
                    <a:ext uri="{9D8B030D-6E8A-4147-A177-3AD203B41FA5}">
                      <a16:colId xmlns:a16="http://schemas.microsoft.com/office/drawing/2014/main" val="20001"/>
                    </a:ext>
                  </a:extLst>
                </a:gridCol>
              </a:tblGrid>
              <a:tr h="501701">
                <a:tc>
                  <a:txBody>
                    <a:bodyPr/>
                    <a:lstStyle/>
                    <a:p>
                      <a:pPr algn="ctr"/>
                      <a:r>
                        <a:rPr lang="en-US" sz="2000" b="0" dirty="0"/>
                        <a:t>Name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r>
                        <a:rPr lang="en-US" sz="2000" b="0" dirty="0"/>
                        <a:t>Description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624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BIN_Fchip_s11_1000.gff</a:t>
                      </a:r>
                    </a:p>
                  </a:txBody>
                  <a:tcPr anchor="ctr">
                    <a:lnL w="952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tcPr>
                </a:tc>
                <a:tc>
                  <a:txBody>
                    <a:bodyPr/>
                    <a:lstStyle/>
                    <a:p>
                      <a:pPr algn="ctr"/>
                      <a:r>
                        <a:rPr lang="en-US" sz="1800" dirty="0"/>
                        <a:t>ChIP peaks for BIN transcription factor in GFF format</a:t>
                      </a:r>
                    </a:p>
                  </a:txBody>
                  <a:tcPr anchor="ctr">
                    <a:lnL w="31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024328">
                <a:tc>
                  <a:txBody>
                    <a:bodyPr/>
                    <a:lstStyle/>
                    <a:p>
                      <a:pPr algn="ctr"/>
                      <a:r>
                        <a:rPr lang="en-US" sz="2000" dirty="0"/>
                        <a:t>dm3.fasta</a:t>
                      </a:r>
                    </a:p>
                  </a:txBody>
                  <a:tcPr anchor="ctr">
                    <a:lnL w="952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i="1" dirty="0"/>
                        <a:t>Drosophila Melanogaster </a:t>
                      </a:r>
                      <a:r>
                        <a:rPr lang="en-US" sz="1800" dirty="0"/>
                        <a:t>genome</a:t>
                      </a:r>
                    </a:p>
                  </a:txBody>
                  <a:tcPr anchor="ctr">
                    <a:lnL w="31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024328">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dirty="0" err="1"/>
                        <a:t>flygenes_vm.bed</a:t>
                      </a:r>
                      <a:endParaRPr lang="en-US" sz="2000" dirty="0"/>
                    </a:p>
                  </a:txBody>
                  <a:tcPr anchor="ctr">
                    <a:lnL w="952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Coordinates of all </a:t>
                      </a:r>
                      <a:r>
                        <a:rPr lang="en-US" sz="1800" i="1" dirty="0"/>
                        <a:t>Drosophila </a:t>
                      </a:r>
                      <a:r>
                        <a:rPr lang="en-US" sz="1800" i="0" dirty="0"/>
                        <a:t>genes in BED format</a:t>
                      </a:r>
                    </a:p>
                  </a:txBody>
                  <a:tcPr anchor="ctr">
                    <a:lnL w="3175"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682987"/>
                  </a:ext>
                </a:extLst>
              </a:tr>
            </a:tbl>
          </a:graphicData>
        </a:graphic>
      </p:graphicFrame>
    </p:spTree>
    <p:extLst>
      <p:ext uri="{BB962C8B-B14F-4D97-AF65-F5344CB8AC3E}">
        <p14:creationId xmlns:p14="http://schemas.microsoft.com/office/powerpoint/2010/main" val="111235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59" y="129691"/>
            <a:ext cx="7886700" cy="1325563"/>
          </a:xfrm>
        </p:spPr>
        <p:txBody>
          <a:bodyPr/>
          <a:lstStyle/>
          <a:p>
            <a:r>
              <a:rPr lang="en-US" dirty="0"/>
              <a:t>Step 0E: Working directory: scripts</a:t>
            </a:r>
            <a:br>
              <a:rPr lang="en-US" dirty="0"/>
            </a:b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8</a:t>
            </a:fld>
            <a:endParaRPr lang="en-US" dirty="0"/>
          </a:p>
        </p:txBody>
      </p:sp>
      <p:sp>
        <p:nvSpPr>
          <p:cNvPr id="6" name="Content Placeholder 3"/>
          <p:cNvSpPr txBox="1">
            <a:spLocks noGrp="1"/>
          </p:cNvSpPr>
          <p:nvPr>
            <p:ph idx="1"/>
          </p:nvPr>
        </p:nvSpPr>
        <p:spPr>
          <a:xfrm>
            <a:off x="379467" y="2328159"/>
            <a:ext cx="8385066" cy="2057861"/>
          </a:xfrm>
          <a:prstGeom prst="rect">
            <a:avLst/>
          </a:prstGeom>
          <a:solidFill>
            <a:schemeClr val="bg1">
              <a:lumMod val="95000"/>
            </a:schemeClr>
          </a:solidFill>
          <a:ln>
            <a:solidFill>
              <a:schemeClr val="tx1">
                <a:lumMod val="65000"/>
                <a:lumOff val="35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1400" dirty="0">
                <a:latin typeface="Consolas" panose="020B0609020204030204" pitchFamily="49" charset="0"/>
              </a:rPr>
              <a:t>$ cd </a:t>
            </a:r>
            <a:r>
              <a:rPr lang="en-US" sz="1400" dirty="0" err="1">
                <a:latin typeface="Consolas" panose="020B0609020204030204" pitchFamily="49" charset="0"/>
              </a:rPr>
              <a:t>src</a:t>
            </a:r>
            <a:endParaRPr lang="en-US" sz="1400" dirty="0">
              <a:latin typeface="Consolas" panose="020B0609020204030204" pitchFamily="49" charset="0"/>
            </a:endParaRPr>
          </a:p>
          <a:p>
            <a:pPr marL="0" indent="0">
              <a:lnSpc>
                <a:spcPct val="130000"/>
              </a:lnSpc>
              <a:buNone/>
            </a:pPr>
            <a:r>
              <a:rPr lang="en-US" sz="1400" dirty="0">
                <a:latin typeface="Consolas" panose="020B0609020204030204" pitchFamily="49" charset="0"/>
              </a:rPr>
              <a:t>$ ls *.</a:t>
            </a:r>
            <a:r>
              <a:rPr lang="en-US" sz="1400" dirty="0" err="1">
                <a:latin typeface="Consolas" panose="020B0609020204030204" pitchFamily="49" charset="0"/>
              </a:rPr>
              <a:t>sh</a:t>
            </a:r>
            <a:r>
              <a:rPr lang="en-US" sz="1400" dirty="0">
                <a:latin typeface="Consolas" panose="020B0609020204030204" pitchFamily="49" charset="0"/>
              </a:rPr>
              <a:t> </a:t>
            </a:r>
          </a:p>
          <a:p>
            <a:pPr marL="0" indent="0">
              <a:lnSpc>
                <a:spcPct val="130000"/>
              </a:lnSpc>
              <a:buNone/>
            </a:pPr>
            <a:r>
              <a:rPr lang="en-US" sz="1400" dirty="0">
                <a:solidFill>
                  <a:schemeClr val="tx2"/>
                </a:solidFill>
                <a:latin typeface="Consolas" panose="020B0609020204030204" pitchFamily="49" charset="0"/>
              </a:rPr>
              <a:t># lists the scripts to be used in this lab:</a:t>
            </a:r>
          </a:p>
          <a:p>
            <a:pPr marL="0" indent="0">
              <a:lnSpc>
                <a:spcPct val="130000"/>
              </a:lnSpc>
              <a:buNone/>
            </a:pPr>
            <a:r>
              <a:rPr lang="en-US" sz="1400" dirty="0">
                <a:solidFill>
                  <a:schemeClr val="tx2"/>
                </a:solidFill>
                <a:latin typeface="Consolas" panose="020B0609020204030204" pitchFamily="49" charset="0"/>
              </a:rPr>
              <a:t># </a:t>
            </a:r>
            <a:r>
              <a:rPr lang="en-US" sz="1400" dirty="0" err="1">
                <a:solidFill>
                  <a:schemeClr val="tx2"/>
                </a:solidFill>
                <a:latin typeface="Consolas" panose="020B0609020204030204" pitchFamily="49" charset="0"/>
              </a:rPr>
              <a:t>get_closest_genes.sh</a:t>
            </a:r>
            <a:r>
              <a:rPr lang="en-US" sz="1400" dirty="0">
                <a:solidFill>
                  <a:schemeClr val="tx2"/>
                </a:solidFill>
                <a:latin typeface="Consolas" panose="020B0609020204030204" pitchFamily="49" charset="0"/>
              </a:rPr>
              <a:t>  </a:t>
            </a:r>
            <a:r>
              <a:rPr lang="en-US" sz="1400" dirty="0" err="1">
                <a:solidFill>
                  <a:schemeClr val="tx2"/>
                </a:solidFill>
                <a:latin typeface="Consolas" panose="020B0609020204030204" pitchFamily="49" charset="0"/>
              </a:rPr>
              <a:t>get_sequence.sh</a:t>
            </a:r>
            <a:r>
              <a:rPr lang="en-US" sz="1400" dirty="0">
                <a:solidFill>
                  <a:schemeClr val="tx2"/>
                </a:solidFill>
                <a:latin typeface="Consolas" panose="020B0609020204030204" pitchFamily="49" charset="0"/>
              </a:rPr>
              <a:t>  get_top100.sh</a:t>
            </a:r>
          </a:p>
        </p:txBody>
      </p:sp>
      <p:sp>
        <p:nvSpPr>
          <p:cNvPr id="7" name="TextBox 6"/>
          <p:cNvSpPr txBox="1"/>
          <p:nvPr/>
        </p:nvSpPr>
        <p:spPr>
          <a:xfrm>
            <a:off x="379466" y="1370930"/>
            <a:ext cx="8385067" cy="369332"/>
          </a:xfrm>
          <a:prstGeom prst="rect">
            <a:avLst/>
          </a:prstGeom>
          <a:noFill/>
        </p:spPr>
        <p:txBody>
          <a:bodyPr wrap="square" rtlCol="0">
            <a:spAutoFit/>
          </a:bodyPr>
          <a:lstStyle/>
          <a:p>
            <a:r>
              <a:rPr lang="en-US" dirty="0"/>
              <a:t>Navigate to the directory containing the scripts and look what’s inside.</a:t>
            </a:r>
          </a:p>
        </p:txBody>
      </p:sp>
    </p:spTree>
    <p:extLst>
      <p:ext uri="{BB962C8B-B14F-4D97-AF65-F5344CB8AC3E}">
        <p14:creationId xmlns:p14="http://schemas.microsoft.com/office/powerpoint/2010/main" val="244172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888" y="1368363"/>
            <a:ext cx="7886700" cy="2852737"/>
          </a:xfrm>
        </p:spPr>
        <p:txBody>
          <a:bodyPr>
            <a:normAutofit/>
          </a:bodyPr>
          <a:lstStyle/>
          <a:p>
            <a:r>
              <a:rPr lang="en-US" sz="4000" dirty="0">
                <a:solidFill>
                  <a:schemeClr val="accent2"/>
                </a:solidFill>
              </a:rPr>
              <a:t>Computational Prediction of Motifs</a:t>
            </a:r>
          </a:p>
        </p:txBody>
      </p:sp>
      <p:sp>
        <p:nvSpPr>
          <p:cNvPr id="7" name="Text Placeholder 6"/>
          <p:cNvSpPr>
            <a:spLocks noGrp="1"/>
          </p:cNvSpPr>
          <p:nvPr>
            <p:ph type="body" idx="1"/>
          </p:nvPr>
        </p:nvSpPr>
        <p:spPr>
          <a:xfrm>
            <a:off x="623888" y="4221100"/>
            <a:ext cx="7886700" cy="2289428"/>
          </a:xfrm>
        </p:spPr>
        <p:txBody>
          <a:bodyPr>
            <a:normAutofit/>
          </a:bodyPr>
          <a:lstStyle/>
          <a:p>
            <a:r>
              <a:rPr lang="en-US" dirty="0">
                <a:solidFill>
                  <a:schemeClr val="tx1"/>
                </a:solidFill>
              </a:rPr>
              <a:t>In this exercise, after performing various file manipulations, we will use the MEME suite to identify a motif from the top 100 ChIP regions. </a:t>
            </a:r>
          </a:p>
          <a:p>
            <a:endParaRPr lang="en-US" dirty="0">
              <a:solidFill>
                <a:schemeClr val="tx1"/>
              </a:solidFill>
            </a:endParaRPr>
          </a:p>
          <a:p>
            <a:r>
              <a:rPr lang="en-US" dirty="0">
                <a:solidFill>
                  <a:schemeClr val="tx1"/>
                </a:solidFill>
              </a:rPr>
              <a:t>Subsequently, we will compare our predicted motif with the experimentally validated motif for BIN at Fly Factor Survey.</a:t>
            </a:r>
          </a:p>
        </p:txBody>
      </p:sp>
      <p:sp>
        <p:nvSpPr>
          <p:cNvPr id="4" name="Footer Placeholder 3"/>
          <p:cNvSpPr>
            <a:spLocks noGrp="1"/>
          </p:cNvSpPr>
          <p:nvPr>
            <p:ph type="ftr" sz="quarter" idx="11"/>
          </p:nvPr>
        </p:nvSpPr>
        <p:spPr/>
        <p:txBody>
          <a:bodyPr/>
          <a:lstStyle/>
          <a:p>
            <a:r>
              <a:rPr lang="pt-BR" dirty="0" err="1"/>
              <a:t>Regulatory</a:t>
            </a:r>
            <a:r>
              <a:rPr lang="pt-BR" dirty="0"/>
              <a:t> </a:t>
            </a:r>
            <a:r>
              <a:rPr lang="pt-BR" dirty="0" err="1"/>
              <a:t>Genomics</a:t>
            </a:r>
            <a:r>
              <a:rPr lang="pt-BR" dirty="0"/>
              <a:t>  | Saurabh </a:t>
            </a:r>
            <a:r>
              <a:rPr lang="pt-BR" dirty="0" err="1"/>
              <a:t>Sinha</a:t>
            </a:r>
            <a:r>
              <a:rPr lang="pt-BR" dirty="0"/>
              <a:t> | 2020</a:t>
            </a:r>
            <a:endParaRPr lang="en-US" dirty="0"/>
          </a:p>
        </p:txBody>
      </p:sp>
      <p:sp>
        <p:nvSpPr>
          <p:cNvPr id="5" name="Slide Number Placeholder 4"/>
          <p:cNvSpPr>
            <a:spLocks noGrp="1"/>
          </p:cNvSpPr>
          <p:nvPr>
            <p:ph type="sldNum" sz="quarter" idx="12"/>
          </p:nvPr>
        </p:nvSpPr>
        <p:spPr/>
        <p:txBody>
          <a:bodyPr/>
          <a:lstStyle/>
          <a:p>
            <a:fld id="{C3558104-51C6-C44C-9211-BF7C16F4A77B}" type="slidenum">
              <a:rPr lang="en-US" smtClean="0"/>
              <a:t>9</a:t>
            </a:fld>
            <a:endParaRPr lang="en-US" dirty="0"/>
          </a:p>
        </p:txBody>
      </p:sp>
    </p:spTree>
    <p:extLst>
      <p:ext uri="{BB962C8B-B14F-4D97-AF65-F5344CB8AC3E}">
        <p14:creationId xmlns:p14="http://schemas.microsoft.com/office/powerpoint/2010/main" val="1038955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35716</TotalTime>
  <Words>4115</Words>
  <Application>Microsoft Macintosh PowerPoint</Application>
  <PresentationFormat>On-screen Show (4:3)</PresentationFormat>
  <Paragraphs>531</Paragraphs>
  <Slides>40</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Calibri Light</vt:lpstr>
      <vt:lpstr>Consolas</vt:lpstr>
      <vt:lpstr>Office Theme</vt:lpstr>
      <vt:lpstr>1_Office Theme</vt:lpstr>
      <vt:lpstr>Regulatory Genomics Lab</vt:lpstr>
      <vt:lpstr>PowerPoint Presentation</vt:lpstr>
      <vt:lpstr>PowerPoint Presentation</vt:lpstr>
      <vt:lpstr>Step 0A: Start the VM</vt:lpstr>
      <vt:lpstr>Step 0B: Accessing the IGB Biocluster</vt:lpstr>
      <vt:lpstr>Step 0C: Lab Setup</vt:lpstr>
      <vt:lpstr>Step 0D: Working directory: data</vt:lpstr>
      <vt:lpstr>Step 0E: Working directory: scripts </vt:lpstr>
      <vt:lpstr>Computational Prediction of Motifs</vt:lpstr>
      <vt:lpstr>PowerPoint Presentation</vt:lpstr>
      <vt:lpstr>Step 1: Obtain the top 100 strongest ChIP peaks</vt:lpstr>
      <vt:lpstr>PowerPoint Presentation</vt:lpstr>
      <vt:lpstr>PowerPoint Presentation</vt:lpstr>
      <vt:lpstr>Step 2: Extract DNA sequence of Top 100 ChIP Regions</vt:lpstr>
      <vt:lpstr>PowerPoint Presentation</vt:lpstr>
      <vt:lpstr>PowerPoint Presentation</vt:lpstr>
      <vt:lpstr>PowerPoint Presentation</vt:lpstr>
      <vt:lpstr>Local Files (for UIUC users)</vt:lpstr>
      <vt:lpstr>Local Files (for mayo clinic users)</vt:lpstr>
      <vt:lpstr>Step 3: Submit to MEME</vt:lpstr>
      <vt:lpstr>Step 3A: Analyzing MEME Results</vt:lpstr>
      <vt:lpstr>Step 3B: Analyzing MEME Results</vt:lpstr>
      <vt:lpstr>Step 3C: Analyzing MEME Results</vt:lpstr>
      <vt:lpstr>Step 4A: Comparison with Experimentally Validated Motif for BIN</vt:lpstr>
      <vt:lpstr>Step 4B: Comparison with Experimentally Validated Motif for BIN</vt:lpstr>
      <vt:lpstr>Gene Set Enrichment Analysis</vt:lpstr>
      <vt:lpstr>PowerPoint Presentation</vt:lpstr>
      <vt:lpstr>Step 5A: Acquire Nearby Genes</vt:lpstr>
      <vt:lpstr>Step 5B: Acquire Nearby Genes</vt:lpstr>
      <vt:lpstr>Step 5C: Acquire Nearby Genes</vt:lpstr>
      <vt:lpstr>Step 5C: Acquire Nearby Genes</vt:lpstr>
      <vt:lpstr>PowerPoint Presentation</vt:lpstr>
      <vt:lpstr>PowerPoint Presentation</vt:lpstr>
      <vt:lpstr>PowerPoint Presentation</vt:lpstr>
      <vt:lpstr>Step 6A: Convert IDs</vt:lpstr>
      <vt:lpstr>Step 6A: Convert IDs</vt:lpstr>
      <vt:lpstr>PowerPoint Presentation</vt:lpstr>
      <vt:lpstr>Step 7A: Gene Set Enrichment - DAVID</vt:lpstr>
      <vt:lpstr>Step 7B: Gene Set Enrichment - DAVID</vt:lpstr>
      <vt:lpstr>Step 7C: Gene Set Enrichment - DAVID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Yun-Juan Chang</dc:creator>
  <cp:lastModifiedBy>Tabe Bordbar, Shayan</cp:lastModifiedBy>
  <cp:revision>722</cp:revision>
  <cp:lastPrinted>2013-06-10T22:10:34Z</cp:lastPrinted>
  <dcterms:created xsi:type="dcterms:W3CDTF">2013-06-05T18:46:48Z</dcterms:created>
  <dcterms:modified xsi:type="dcterms:W3CDTF">2020-06-10T19:00:00Z</dcterms:modified>
</cp:coreProperties>
</file>