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302" r:id="rId2"/>
    <p:sldId id="331" r:id="rId3"/>
    <p:sldId id="429" r:id="rId4"/>
    <p:sldId id="361" r:id="rId5"/>
    <p:sldId id="330" r:id="rId6"/>
    <p:sldId id="336" r:id="rId7"/>
    <p:sldId id="376" r:id="rId8"/>
    <p:sldId id="375" r:id="rId9"/>
    <p:sldId id="270" r:id="rId10"/>
    <p:sldId id="333" r:id="rId11"/>
    <p:sldId id="335" r:id="rId12"/>
    <p:sldId id="377" r:id="rId13"/>
    <p:sldId id="424" r:id="rId14"/>
    <p:sldId id="378" r:id="rId15"/>
    <p:sldId id="334" r:id="rId16"/>
    <p:sldId id="396" r:id="rId17"/>
    <p:sldId id="337" r:id="rId18"/>
    <p:sldId id="425" r:id="rId19"/>
    <p:sldId id="401" r:id="rId20"/>
    <p:sldId id="398" r:id="rId21"/>
    <p:sldId id="400" r:id="rId22"/>
    <p:sldId id="404" r:id="rId23"/>
    <p:sldId id="426" r:id="rId24"/>
    <p:sldId id="309" r:id="rId25"/>
    <p:sldId id="428" r:id="rId26"/>
    <p:sldId id="407" r:id="rId27"/>
    <p:sldId id="408" r:id="rId28"/>
    <p:sldId id="409" r:id="rId29"/>
    <p:sldId id="410" r:id="rId30"/>
    <p:sldId id="411" r:id="rId31"/>
    <p:sldId id="403" r:id="rId32"/>
    <p:sldId id="402" r:id="rId33"/>
    <p:sldId id="427" r:id="rId34"/>
    <p:sldId id="423" r:id="rId35"/>
    <p:sldId id="405" r:id="rId36"/>
    <p:sldId id="412" r:id="rId37"/>
    <p:sldId id="381" r:id="rId38"/>
    <p:sldId id="382" r:id="rId39"/>
    <p:sldId id="346" r:id="rId40"/>
    <p:sldId id="414" r:id="rId41"/>
    <p:sldId id="415" r:id="rId42"/>
    <p:sldId id="416" r:id="rId43"/>
    <p:sldId id="417" r:id="rId44"/>
    <p:sldId id="41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elds, Christopher J" initials="FC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8" autoAdjust="0"/>
    <p:restoredTop sz="85967" autoAdjust="0"/>
  </p:normalViewPr>
  <p:slideViewPr>
    <p:cSldViewPr snapToGrid="0" snapToObjects="1">
      <p:cViewPr varScale="1">
        <p:scale>
          <a:sx n="69" d="100"/>
          <a:sy n="69" d="100"/>
        </p:scale>
        <p:origin x="48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056"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Bacterial Genome Assembly | Victor </a:t>
            </a:r>
            <a:r>
              <a:rPr lang="en-US" dirty="0" err="1"/>
              <a:t>Jongeneel</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AA67F-C951-40BC-BBA1-6E010623DA80}" type="datetimeFigureOut">
              <a:rPr lang="en-US" smtClean="0"/>
              <a:t>6/9/20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D3CC31-6CFA-4BAB-9F38-36610D5927C0}" type="slidenum">
              <a:rPr lang="en-US" smtClean="0"/>
              <a:t>‹#›</a:t>
            </a:fld>
            <a:endParaRPr lang="en-US"/>
          </a:p>
        </p:txBody>
      </p:sp>
    </p:spTree>
    <p:extLst>
      <p:ext uri="{BB962C8B-B14F-4D97-AF65-F5344CB8AC3E}">
        <p14:creationId xmlns:p14="http://schemas.microsoft.com/office/powerpoint/2010/main" val="28233176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Bacterial Genome Assembly | Victor </a:t>
            </a:r>
            <a:r>
              <a:rPr lang="en-US" dirty="0" err="1"/>
              <a:t>Jongeneel</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3551F-53C9-9640-B128-B307C3F47E48}" type="datetimeFigureOut">
              <a:rPr lang="en-US" smtClean="0"/>
              <a:t>6/9/20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E07A3-1CB8-0D4A-ABE6-A5436B811DBF}" type="slidenum">
              <a:rPr lang="en-US" smtClean="0"/>
              <a:t>‹#›</a:t>
            </a:fld>
            <a:endParaRPr lang="en-US" dirty="0"/>
          </a:p>
        </p:txBody>
      </p:sp>
    </p:spTree>
    <p:extLst>
      <p:ext uri="{BB962C8B-B14F-4D97-AF65-F5344CB8AC3E}">
        <p14:creationId xmlns:p14="http://schemas.microsoft.com/office/powerpoint/2010/main" val="113030560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E07A3-1CB8-0D4A-ABE6-A5436B811DBF}"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a:t>Bacterial Genome Assembly | Victor </a:t>
            </a:r>
            <a:r>
              <a:rPr lang="en-US" dirty="0" err="1"/>
              <a:t>Jongeneel</a:t>
            </a:r>
            <a:endParaRPr lang="en-US" dirty="0"/>
          </a:p>
        </p:txBody>
      </p:sp>
    </p:spTree>
    <p:extLst>
      <p:ext uri="{BB962C8B-B14F-4D97-AF65-F5344CB8AC3E}">
        <p14:creationId xmlns:p14="http://schemas.microsoft.com/office/powerpoint/2010/main" val="143171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Periodically, call </a:t>
            </a:r>
            <a:r>
              <a:rPr lang="en-US" b="1" dirty="0" err="1"/>
              <a:t>squeue</a:t>
            </a:r>
            <a:r>
              <a:rPr lang="en-US" b="1" dirty="0"/>
              <a:t> </a:t>
            </a:r>
            <a:r>
              <a:rPr lang="en-US" dirty="0"/>
              <a:t> to see if your job has finished.</a:t>
            </a:r>
          </a:p>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15</a:t>
            </a:fld>
            <a:endParaRPr lang="en-US" dirty="0"/>
          </a:p>
        </p:txBody>
      </p:sp>
    </p:spTree>
    <p:extLst>
      <p:ext uri="{BB962C8B-B14F-4D97-AF65-F5344CB8AC3E}">
        <p14:creationId xmlns:p14="http://schemas.microsoft.com/office/powerpoint/2010/main" val="213241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17</a:t>
            </a:fld>
            <a:endParaRPr lang="en-US" dirty="0"/>
          </a:p>
        </p:txBody>
      </p:sp>
    </p:spTree>
    <p:extLst>
      <p:ext uri="{BB962C8B-B14F-4D97-AF65-F5344CB8AC3E}">
        <p14:creationId xmlns:p14="http://schemas.microsoft.com/office/powerpoint/2010/main" val="130776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18</a:t>
            </a:fld>
            <a:endParaRPr lang="en-US" dirty="0"/>
          </a:p>
        </p:txBody>
      </p:sp>
    </p:spTree>
    <p:extLst>
      <p:ext uri="{BB962C8B-B14F-4D97-AF65-F5344CB8AC3E}">
        <p14:creationId xmlns:p14="http://schemas.microsoft.com/office/powerpoint/2010/main" val="2686031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t>
            </a:r>
            <a:r>
              <a:rPr lang="en-US" sz="1200" kern="1200" dirty="0" err="1">
                <a:solidFill>
                  <a:schemeClr val="tx1"/>
                </a:solidFill>
                <a:effectLst/>
                <a:latin typeface="+mn-lt"/>
                <a:ea typeface="+mn-ea"/>
                <a:cs typeface="+mn-cs"/>
              </a:rPr>
              <a:t>featureCounts</a:t>
            </a:r>
            <a:r>
              <a:rPr lang="en-US" sz="1200" kern="1200" dirty="0">
                <a:solidFill>
                  <a:schemeClr val="tx1"/>
                </a:solidFill>
                <a:effectLst/>
                <a:latin typeface="+mn-lt"/>
                <a:ea typeface="+mn-ea"/>
                <a:cs typeface="+mn-cs"/>
              </a:rPr>
              <a:t> counts all the reads aligning to exons, it will group those counts by "</a:t>
            </a:r>
            <a:r>
              <a:rPr lang="en-US" sz="1200" kern="1200" dirty="0" err="1">
                <a:solidFill>
                  <a:schemeClr val="tx1"/>
                </a:solidFill>
                <a:effectLst/>
                <a:latin typeface="+mn-lt"/>
                <a:ea typeface="+mn-ea"/>
                <a:cs typeface="+mn-cs"/>
              </a:rPr>
              <a:t>gene_id</a:t>
            </a:r>
            <a:r>
              <a:rPr lang="en-US" sz="1200" kern="1200" dirty="0">
                <a:solidFill>
                  <a:schemeClr val="tx1"/>
                </a:solidFill>
                <a:effectLst/>
                <a:latin typeface="+mn-lt"/>
                <a:ea typeface="+mn-ea"/>
                <a:cs typeface="+mn-cs"/>
              </a:rPr>
              <a:t>" (i.e. by gene). "</a:t>
            </a:r>
            <a:r>
              <a:rPr lang="en-US" sz="1200" kern="1200" dirty="0" err="1">
                <a:solidFill>
                  <a:schemeClr val="tx1"/>
                </a:solidFill>
                <a:effectLst/>
                <a:latin typeface="+mn-lt"/>
                <a:ea typeface="+mn-ea"/>
                <a:cs typeface="+mn-cs"/>
              </a:rPr>
              <a:t>gene_id</a:t>
            </a:r>
            <a:r>
              <a:rPr lang="en-US" sz="1200" kern="1200" dirty="0">
                <a:solidFill>
                  <a:schemeClr val="tx1"/>
                </a:solidFill>
                <a:effectLst/>
                <a:latin typeface="+mn-lt"/>
                <a:ea typeface="+mn-ea"/>
                <a:cs typeface="+mn-cs"/>
              </a:rPr>
              <a:t>" is often chosen as a meta-feature# for the -g option because it usually describes an ID that is unique for every gene in GTF files</a:t>
            </a:r>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19</a:t>
            </a:fld>
            <a:endParaRPr lang="en-US" dirty="0"/>
          </a:p>
        </p:txBody>
      </p:sp>
    </p:spTree>
    <p:extLst>
      <p:ext uri="{BB962C8B-B14F-4D97-AF65-F5344CB8AC3E}">
        <p14:creationId xmlns:p14="http://schemas.microsoft.com/office/powerpoint/2010/main" val="136327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Periodically, call </a:t>
            </a:r>
            <a:r>
              <a:rPr lang="en-US" b="1" dirty="0" err="1"/>
              <a:t>squeue</a:t>
            </a:r>
            <a:r>
              <a:rPr lang="en-US" b="1" dirty="0"/>
              <a:t> </a:t>
            </a:r>
            <a:r>
              <a:rPr lang="en-US" dirty="0"/>
              <a:t> to see if your job has finished.</a:t>
            </a:r>
          </a:p>
          <a:p>
            <a:r>
              <a:rPr lang="en-US" sz="1200" dirty="0">
                <a:latin typeface="Consolas" panose="020B0609020204030204" pitchFamily="49" charset="0"/>
              </a:rPr>
              <a:t>results/</a:t>
            </a:r>
            <a:r>
              <a:rPr lang="en-US" sz="1200" dirty="0" err="1">
                <a:latin typeface="Consolas" panose="020B0609020204030204" pitchFamily="49" charset="0"/>
              </a:rPr>
              <a:t>featureCounts</a:t>
            </a:r>
            <a:r>
              <a:rPr lang="en-US" sz="1200" dirty="0">
                <a:latin typeface="Consolas" panose="020B0609020204030204" pitchFamily="49" charset="0"/>
              </a:rPr>
              <a:t>/${</a:t>
            </a:r>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20</a:t>
            </a:fld>
            <a:endParaRPr lang="en-US" dirty="0"/>
          </a:p>
        </p:txBody>
      </p:sp>
    </p:spTree>
    <p:extLst>
      <p:ext uri="{BB962C8B-B14F-4D97-AF65-F5344CB8AC3E}">
        <p14:creationId xmlns:p14="http://schemas.microsoft.com/office/powerpoint/2010/main" val="422137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22</a:t>
            </a:fld>
            <a:endParaRPr lang="en-US" dirty="0"/>
          </a:p>
        </p:txBody>
      </p:sp>
    </p:spTree>
    <p:extLst>
      <p:ext uri="{BB962C8B-B14F-4D97-AF65-F5344CB8AC3E}">
        <p14:creationId xmlns:p14="http://schemas.microsoft.com/office/powerpoint/2010/main" val="258866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23</a:t>
            </a:fld>
            <a:endParaRPr lang="en-US" dirty="0"/>
          </a:p>
        </p:txBody>
      </p:sp>
    </p:spTree>
    <p:extLst>
      <p:ext uri="{BB962C8B-B14F-4D97-AF65-F5344CB8AC3E}">
        <p14:creationId xmlns:p14="http://schemas.microsoft.com/office/powerpoint/2010/main" val="175594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30</a:t>
            </a:fld>
            <a:endParaRPr lang="en-US" dirty="0"/>
          </a:p>
        </p:txBody>
      </p:sp>
    </p:spTree>
    <p:extLst>
      <p:ext uri="{BB962C8B-B14F-4D97-AF65-F5344CB8AC3E}">
        <p14:creationId xmlns:p14="http://schemas.microsoft.com/office/powerpoint/2010/main" val="73892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32</a:t>
            </a:fld>
            <a:endParaRPr lang="en-US" dirty="0"/>
          </a:p>
        </p:txBody>
      </p:sp>
    </p:spTree>
    <p:extLst>
      <p:ext uri="{BB962C8B-B14F-4D97-AF65-F5344CB8AC3E}">
        <p14:creationId xmlns:p14="http://schemas.microsoft.com/office/powerpoint/2010/main" val="118568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33</a:t>
            </a:fld>
            <a:endParaRPr lang="en-US" dirty="0"/>
          </a:p>
        </p:txBody>
      </p:sp>
    </p:spTree>
    <p:extLst>
      <p:ext uri="{BB962C8B-B14F-4D97-AF65-F5344CB8AC3E}">
        <p14:creationId xmlns:p14="http://schemas.microsoft.com/office/powerpoint/2010/main" val="419865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3</a:t>
            </a:fld>
            <a:endParaRPr lang="en-US" dirty="0"/>
          </a:p>
        </p:txBody>
      </p:sp>
    </p:spTree>
    <p:extLst>
      <p:ext uri="{BB962C8B-B14F-4D97-AF65-F5344CB8AC3E}">
        <p14:creationId xmlns:p14="http://schemas.microsoft.com/office/powerpoint/2010/main" val="1289663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PCA</a:t>
            </a:r>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35</a:t>
            </a:fld>
            <a:endParaRPr lang="en-US" dirty="0"/>
          </a:p>
        </p:txBody>
      </p:sp>
    </p:spTree>
    <p:extLst>
      <p:ext uri="{BB962C8B-B14F-4D97-AF65-F5344CB8AC3E}">
        <p14:creationId xmlns:p14="http://schemas.microsoft.com/office/powerpoint/2010/main" val="2084673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39</a:t>
            </a:fld>
            <a:endParaRPr lang="en-US" dirty="0"/>
          </a:p>
        </p:txBody>
      </p:sp>
    </p:spTree>
    <p:extLst>
      <p:ext uri="{BB962C8B-B14F-4D97-AF65-F5344CB8AC3E}">
        <p14:creationId xmlns:p14="http://schemas.microsoft.com/office/powerpoint/2010/main" val="950901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44</a:t>
            </a:fld>
            <a:endParaRPr lang="en-US" dirty="0"/>
          </a:p>
        </p:txBody>
      </p:sp>
    </p:spTree>
    <p:extLst>
      <p:ext uri="{BB962C8B-B14F-4D97-AF65-F5344CB8AC3E}">
        <p14:creationId xmlns:p14="http://schemas.microsoft.com/office/powerpoint/2010/main" val="283908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4</a:t>
            </a:fld>
            <a:endParaRPr lang="en-US" dirty="0"/>
          </a:p>
        </p:txBody>
      </p:sp>
    </p:spTree>
    <p:extLst>
      <p:ext uri="{BB962C8B-B14F-4D97-AF65-F5344CB8AC3E}">
        <p14:creationId xmlns:p14="http://schemas.microsoft.com/office/powerpoint/2010/main" val="138347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directory contains the data and results from the finished version of the lab (i.e. the version of the lab after the tutorial).  Consult it if you unsure about your runs. You don’t have write permissions to the lab directory. </a:t>
            </a:r>
          </a:p>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5</a:t>
            </a:fld>
            <a:endParaRPr lang="en-US" dirty="0"/>
          </a:p>
        </p:txBody>
      </p:sp>
    </p:spTree>
    <p:extLst>
      <p:ext uri="{BB962C8B-B14F-4D97-AF65-F5344CB8AC3E}">
        <p14:creationId xmlns:p14="http://schemas.microsoft.com/office/powerpoint/2010/main" val="411269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E07A3-1CB8-0D4A-ABE6-A5436B811DBF}" type="slidenum">
              <a:rPr lang="en-US" smtClean="0"/>
              <a:t>8</a:t>
            </a:fld>
            <a:endParaRPr lang="en-US" dirty="0"/>
          </a:p>
        </p:txBody>
      </p:sp>
    </p:spTree>
    <p:extLst>
      <p:ext uri="{BB962C8B-B14F-4D97-AF65-F5344CB8AC3E}">
        <p14:creationId xmlns:p14="http://schemas.microsoft.com/office/powerpoint/2010/main" val="331204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10</a:t>
            </a:fld>
            <a:endParaRPr lang="en-US" dirty="0"/>
          </a:p>
        </p:txBody>
      </p:sp>
    </p:spTree>
    <p:extLst>
      <p:ext uri="{BB962C8B-B14F-4D97-AF65-F5344CB8AC3E}">
        <p14:creationId xmlns:p14="http://schemas.microsoft.com/office/powerpoint/2010/main" val="405637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11</a:t>
            </a:fld>
            <a:endParaRPr lang="en-US" dirty="0"/>
          </a:p>
        </p:txBody>
      </p:sp>
    </p:spTree>
    <p:extLst>
      <p:ext uri="{BB962C8B-B14F-4D97-AF65-F5344CB8AC3E}">
        <p14:creationId xmlns:p14="http://schemas.microsoft.com/office/powerpoint/2010/main" val="112668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12</a:t>
            </a:fld>
            <a:endParaRPr lang="en-US" dirty="0"/>
          </a:p>
        </p:txBody>
      </p:sp>
    </p:spTree>
    <p:extLst>
      <p:ext uri="{BB962C8B-B14F-4D97-AF65-F5344CB8AC3E}">
        <p14:creationId xmlns:p14="http://schemas.microsoft.com/office/powerpoint/2010/main" val="389602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13</a:t>
            </a:fld>
            <a:endParaRPr lang="en-US" dirty="0"/>
          </a:p>
        </p:txBody>
      </p:sp>
    </p:spTree>
    <p:extLst>
      <p:ext uri="{BB962C8B-B14F-4D97-AF65-F5344CB8AC3E}">
        <p14:creationId xmlns:p14="http://schemas.microsoft.com/office/powerpoint/2010/main" val="218094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CAE1C05-5E11-3B4B-B8D6-204E42855A78}" type="datetime1">
              <a:rPr lang="en-US" smtClean="0"/>
              <a:t>6/9/20</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7721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A2DC4-9AEC-9D41-B056-C72B03107B73}" type="datetime1">
              <a:rPr lang="en-US" smtClean="0"/>
              <a:t>6/9/20</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80806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C690B-CE15-7F49-A0AC-93891E637CDC}" type="datetime1">
              <a:rPr lang="en-US" smtClean="0"/>
              <a:t>6/9/20</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413782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BD4A-207F-6E42-83E0-3A823EFB8E90}" type="datetime1">
              <a:rPr lang="en-US" smtClean="0"/>
              <a:t>6/9/20</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6621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C4637-BDF2-A645-8289-F00752944799}" type="datetime1">
              <a:rPr lang="en-US" smtClean="0"/>
              <a:t>6/9/20</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83849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CA041-D5CC-9F46-866D-10C3C7FB83A9}" type="datetime1">
              <a:rPr lang="en-US" smtClean="0"/>
              <a:t>6/9/20</a:t>
            </a:fld>
            <a:endParaRPr lang="en-US" dirty="0"/>
          </a:p>
        </p:txBody>
      </p:sp>
      <p:sp>
        <p:nvSpPr>
          <p:cNvPr id="6" name="Footer Placeholder 5"/>
          <p:cNvSpPr>
            <a:spLocks noGrp="1"/>
          </p:cNvSpPr>
          <p:nvPr>
            <p:ph type="ftr" sz="quarter" idx="11"/>
          </p:nvPr>
        </p:nvSpPr>
        <p:spPr/>
        <p:txBody>
          <a:bodyPr/>
          <a:lstStyle/>
          <a:p>
            <a:r>
              <a:rPr lang="en-US"/>
              <a:t>Variant Calling Workshop | Chris Fields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51053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B8B8-6BF1-F444-91CE-DADB78A1B112}" type="datetime1">
              <a:rPr lang="en-US" smtClean="0"/>
              <a:t>6/9/20</a:t>
            </a:fld>
            <a:endParaRPr lang="en-US" dirty="0"/>
          </a:p>
        </p:txBody>
      </p:sp>
      <p:sp>
        <p:nvSpPr>
          <p:cNvPr id="8" name="Footer Placeholder 7"/>
          <p:cNvSpPr>
            <a:spLocks noGrp="1"/>
          </p:cNvSpPr>
          <p:nvPr>
            <p:ph type="ftr" sz="quarter" idx="11"/>
          </p:nvPr>
        </p:nvSpPr>
        <p:spPr/>
        <p:txBody>
          <a:bodyPr/>
          <a:lstStyle/>
          <a:p>
            <a:r>
              <a:rPr lang="en-US"/>
              <a:t>Variant Calling Workshop | Chris Fields | 2019</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63132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72DC6-EA04-DF4A-9A55-3C89C1568DB5}" type="datetime1">
              <a:rPr lang="en-US" smtClean="0"/>
              <a:t>6/9/20</a:t>
            </a:fld>
            <a:endParaRPr lang="en-US" dirty="0"/>
          </a:p>
        </p:txBody>
      </p:sp>
      <p:sp>
        <p:nvSpPr>
          <p:cNvPr id="4" name="Footer Placeholder 3"/>
          <p:cNvSpPr>
            <a:spLocks noGrp="1"/>
          </p:cNvSpPr>
          <p:nvPr>
            <p:ph type="ftr" sz="quarter" idx="11"/>
          </p:nvPr>
        </p:nvSpPr>
        <p:spPr/>
        <p:txBody>
          <a:bodyPr/>
          <a:lstStyle/>
          <a:p>
            <a:r>
              <a:rPr lang="en-US"/>
              <a:t>Variant Calling Workshop | Chris Fields | 2019</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60285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4EBF1-1D9E-574D-ACF9-6F2DE744A130}" type="datetime1">
              <a:rPr lang="en-US" smtClean="0"/>
              <a:t>6/9/20</a:t>
            </a:fld>
            <a:endParaRPr lang="en-US" dirty="0"/>
          </a:p>
        </p:txBody>
      </p:sp>
      <p:sp>
        <p:nvSpPr>
          <p:cNvPr id="3" name="Footer Placeholder 2"/>
          <p:cNvSpPr>
            <a:spLocks noGrp="1"/>
          </p:cNvSpPr>
          <p:nvPr>
            <p:ph type="ftr" sz="quarter" idx="11"/>
          </p:nvPr>
        </p:nvSpPr>
        <p:spPr/>
        <p:txBody>
          <a:bodyPr/>
          <a:lstStyle/>
          <a:p>
            <a:r>
              <a:rPr lang="en-US"/>
              <a:t>Variant Calling Workshop | Chris Fields | 2019</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00766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5FA6B1-72EF-B045-A990-97D3ACEFFE89}" type="datetime1">
              <a:rPr lang="en-US" smtClean="0"/>
              <a:t>6/9/20</a:t>
            </a:fld>
            <a:endParaRPr lang="en-US" dirty="0"/>
          </a:p>
        </p:txBody>
      </p:sp>
      <p:sp>
        <p:nvSpPr>
          <p:cNvPr id="6" name="Footer Placeholder 5"/>
          <p:cNvSpPr>
            <a:spLocks noGrp="1"/>
          </p:cNvSpPr>
          <p:nvPr>
            <p:ph type="ftr" sz="quarter" idx="11"/>
          </p:nvPr>
        </p:nvSpPr>
        <p:spPr/>
        <p:txBody>
          <a:bodyPr/>
          <a:lstStyle/>
          <a:p>
            <a:r>
              <a:rPr lang="en-US"/>
              <a:t>Variant Calling Workshop | Chris Fields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273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751A23-08BF-6940-A550-D237F60E1B5C}" type="datetime1">
              <a:rPr lang="en-US" smtClean="0"/>
              <a:t>6/9/20</a:t>
            </a:fld>
            <a:endParaRPr lang="en-US" dirty="0"/>
          </a:p>
        </p:txBody>
      </p:sp>
      <p:sp>
        <p:nvSpPr>
          <p:cNvPr id="6" name="Footer Placeholder 5"/>
          <p:cNvSpPr>
            <a:spLocks noGrp="1"/>
          </p:cNvSpPr>
          <p:nvPr>
            <p:ph type="ftr" sz="quarter" idx="11"/>
          </p:nvPr>
        </p:nvSpPr>
        <p:spPr/>
        <p:txBody>
          <a:bodyPr/>
          <a:lstStyle/>
          <a:p>
            <a:r>
              <a:rPr lang="en-US"/>
              <a:t>Variant Calling Workshop | Chris Fields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08896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B8AB62-5E26-FB44-8A38-E8A928850CE6}" type="datetime1">
              <a:rPr lang="en-US" smtClean="0"/>
              <a:t>6/9/20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Variant Calling Workshop | Chris Fields |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ublish.illinois.edu/compgenomicscourse/files/2020/06/SetupVM_UIUC.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ublish.illinois.edu/compgenomicscourse/files/2020/06/VM_Setup_Mayo.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solidFill>
                  <a:schemeClr val="accent2"/>
                </a:solidFill>
              </a:rPr>
              <a:t>Introduction to RNA-Seq &amp; Transcriptome Analysis</a:t>
            </a:r>
            <a:endParaRPr lang="en-US" dirty="0">
              <a:solidFill>
                <a:schemeClr val="accent2"/>
              </a:solidFill>
            </a:endParaRPr>
          </a:p>
        </p:txBody>
      </p:sp>
      <p:sp>
        <p:nvSpPr>
          <p:cNvPr id="5" name="Subtitle 4"/>
          <p:cNvSpPr>
            <a:spLocks noGrp="1"/>
          </p:cNvSpPr>
          <p:nvPr>
            <p:ph type="subTitle" idx="1"/>
          </p:nvPr>
        </p:nvSpPr>
        <p:spPr/>
        <p:txBody>
          <a:bodyPr/>
          <a:lstStyle/>
          <a:p>
            <a:endParaRPr lang="en-US" dirty="0"/>
          </a:p>
          <a:p>
            <a:r>
              <a:rPr lang="en-US" dirty="0"/>
              <a:t>Jessica Holmes</a:t>
            </a:r>
          </a:p>
        </p:txBody>
      </p:sp>
      <p:sp>
        <p:nvSpPr>
          <p:cNvPr id="8" name="Slide Number Placeholder 7"/>
          <p:cNvSpPr>
            <a:spLocks noGrp="1"/>
          </p:cNvSpPr>
          <p:nvPr>
            <p:ph type="sldNum" sz="quarter" idx="12"/>
          </p:nvPr>
        </p:nvSpPr>
        <p:spPr/>
        <p:txBody>
          <a:bodyPr/>
          <a:lstStyle/>
          <a:p>
            <a:fld id="{C3558104-51C6-C44C-9211-BF7C16F4A77B}" type="slidenum">
              <a:rPr lang="en-US" smtClean="0"/>
              <a:t>1</a:t>
            </a:fld>
            <a:endParaRPr lang="en-US" dirty="0"/>
          </a:p>
        </p:txBody>
      </p:sp>
      <p:sp>
        <p:nvSpPr>
          <p:cNvPr id="2" name="TextBox 1"/>
          <p:cNvSpPr txBox="1"/>
          <p:nvPr/>
        </p:nvSpPr>
        <p:spPr>
          <a:xfrm>
            <a:off x="2791928" y="4875214"/>
            <a:ext cx="3577876" cy="369332"/>
          </a:xfrm>
          <a:prstGeom prst="rect">
            <a:avLst/>
          </a:prstGeom>
          <a:noFill/>
        </p:spPr>
        <p:txBody>
          <a:bodyPr wrap="square" rtlCol="0">
            <a:spAutoFit/>
          </a:bodyPr>
          <a:lstStyle/>
          <a:p>
            <a:r>
              <a:rPr lang="en-US" dirty="0"/>
              <a:t>PowerPoint by Shayan Tabe Bordbar</a:t>
            </a:r>
          </a:p>
        </p:txBody>
      </p:sp>
      <p:sp>
        <p:nvSpPr>
          <p:cNvPr id="9" name="Footer Placeholder 6">
            <a:extLst>
              <a:ext uri="{FF2B5EF4-FFF2-40B4-BE49-F238E27FC236}">
                <a16:creationId xmlns:a16="http://schemas.microsoft.com/office/drawing/2014/main" id="{D276EEDB-5040-B94A-9A9D-B2EF3F9B3047}"/>
              </a:ext>
            </a:extLst>
          </p:cNvPr>
          <p:cNvSpPr txBox="1">
            <a:spLocks/>
          </p:cNvSpPr>
          <p:nvPr/>
        </p:nvSpPr>
        <p:spPr>
          <a:xfrm>
            <a:off x="2791928" y="633515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RNA-Seq Lab | 2020</a:t>
            </a:r>
            <a:endParaRPr lang="en-US" dirty="0"/>
          </a:p>
        </p:txBody>
      </p:sp>
    </p:spTree>
    <p:extLst>
      <p:ext uri="{BB962C8B-B14F-4D97-AF65-F5344CB8AC3E}">
        <p14:creationId xmlns:p14="http://schemas.microsoft.com/office/powerpoint/2010/main" val="223993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77" y="358614"/>
            <a:ext cx="7886700" cy="1325563"/>
          </a:xfrm>
        </p:spPr>
        <p:txBody>
          <a:bodyPr>
            <a:normAutofit fontScale="90000"/>
          </a:bodyPr>
          <a:lstStyle/>
          <a:p>
            <a:r>
              <a:rPr lang="en-US" dirty="0"/>
              <a:t>Step 1A: Create a STAR index of the mouse genome (chromosome 12 only)</a:t>
            </a:r>
            <a:br>
              <a:rPr lang="en-US" dirty="0"/>
            </a:br>
            <a:endParaRPr lang="en-US" dirty="0"/>
          </a:p>
        </p:txBody>
      </p:sp>
      <p:sp>
        <p:nvSpPr>
          <p:cNvPr id="3" name="Content Placeholder 2"/>
          <p:cNvSpPr>
            <a:spLocks noGrp="1"/>
          </p:cNvSpPr>
          <p:nvPr>
            <p:ph idx="1"/>
          </p:nvPr>
        </p:nvSpPr>
        <p:spPr>
          <a:xfrm>
            <a:off x="380677" y="1356041"/>
            <a:ext cx="8515351" cy="1112840"/>
          </a:xfrm>
        </p:spPr>
        <p:txBody>
          <a:bodyPr>
            <a:normAutofit fontScale="92500"/>
          </a:bodyPr>
          <a:lstStyle/>
          <a:p>
            <a:pPr marL="0" indent="0">
              <a:buNone/>
            </a:pPr>
            <a:r>
              <a:rPr lang="en-US" dirty="0"/>
              <a:t>In this step, we will start a genome index generation job using the </a:t>
            </a:r>
            <a:r>
              <a:rPr lang="en-US" b="1" dirty="0" err="1"/>
              <a:t>sbatch</a:t>
            </a:r>
            <a:r>
              <a:rPr lang="en-US" dirty="0"/>
              <a:t> command.</a:t>
            </a:r>
          </a:p>
          <a:p>
            <a:pPr marL="0" indent="0">
              <a:buNone/>
            </a:pPr>
            <a:r>
              <a:rPr lang="en-US" dirty="0"/>
              <a:t>Additionally, we will gather statistics about our job using the </a:t>
            </a:r>
            <a:r>
              <a:rPr lang="en-US" b="1" dirty="0" err="1"/>
              <a:t>squeue</a:t>
            </a:r>
            <a:r>
              <a:rPr lang="en-US" dirty="0"/>
              <a:t> command.</a:t>
            </a:r>
          </a:p>
        </p:txBody>
      </p:sp>
      <p:sp>
        <p:nvSpPr>
          <p:cNvPr id="5" name="Slide Number Placeholder 4"/>
          <p:cNvSpPr>
            <a:spLocks noGrp="1"/>
          </p:cNvSpPr>
          <p:nvPr>
            <p:ph type="sldNum" sz="quarter" idx="12"/>
          </p:nvPr>
        </p:nvSpPr>
        <p:spPr/>
        <p:txBody>
          <a:bodyPr/>
          <a:lstStyle/>
          <a:p>
            <a:fld id="{C3558104-51C6-C44C-9211-BF7C16F4A77B}" type="slidenum">
              <a:rPr lang="en-US" smtClean="0"/>
              <a:t>10</a:t>
            </a:fld>
            <a:endParaRPr lang="en-US" dirty="0"/>
          </a:p>
        </p:txBody>
      </p:sp>
      <p:sp>
        <p:nvSpPr>
          <p:cNvPr id="6" name="Content Placeholder 3"/>
          <p:cNvSpPr txBox="1">
            <a:spLocks/>
          </p:cNvSpPr>
          <p:nvPr/>
        </p:nvSpPr>
        <p:spPr>
          <a:xfrm>
            <a:off x="380678" y="2592071"/>
            <a:ext cx="8391364" cy="376428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800" dirty="0">
                <a:latin typeface="Consolas" panose="020B0609020204030204" pitchFamily="49" charset="0"/>
              </a:rPr>
              <a:t>$ </a:t>
            </a:r>
            <a:r>
              <a:rPr lang="en-US" sz="1800" dirty="0" err="1">
                <a:latin typeface="Consolas" panose="020B0609020204030204" pitchFamily="49" charset="0"/>
              </a:rPr>
              <a:t>sbatch</a:t>
            </a:r>
            <a:r>
              <a:rPr lang="en-US" sz="1800" dirty="0">
                <a:latin typeface="Consolas" panose="020B0609020204030204" pitchFamily="49" charset="0"/>
              </a:rPr>
              <a:t> STAR-index-mouse-</a:t>
            </a:r>
            <a:r>
              <a:rPr lang="en-US" sz="1800" dirty="0" err="1">
                <a:latin typeface="Consolas" panose="020B0609020204030204" pitchFamily="49" charset="0"/>
              </a:rPr>
              <a:t>genome.sh</a:t>
            </a:r>
            <a:endParaRPr lang="en-US" sz="1800" dirty="0">
              <a:latin typeface="Consolas" panose="020B0609020204030204" pitchFamily="49" charset="0"/>
            </a:endParaRPr>
          </a:p>
          <a:p>
            <a:pPr marL="0" indent="0">
              <a:lnSpc>
                <a:spcPct val="130000"/>
              </a:lnSpc>
              <a:buNone/>
            </a:pPr>
            <a:r>
              <a:rPr lang="en-US" sz="1800" dirty="0">
                <a:solidFill>
                  <a:schemeClr val="tx2"/>
                </a:solidFill>
                <a:latin typeface="Consolas" panose="020B0609020204030204" pitchFamily="49" charset="0"/>
              </a:rPr>
              <a:t># This will execute STAR-index-mouse-</a:t>
            </a:r>
            <a:r>
              <a:rPr lang="en-US" sz="1800" dirty="0" err="1">
                <a:solidFill>
                  <a:schemeClr val="tx2"/>
                </a:solidFill>
                <a:latin typeface="Consolas" panose="020B0609020204030204" pitchFamily="49" charset="0"/>
              </a:rPr>
              <a:t>genome.sh</a:t>
            </a:r>
            <a:r>
              <a:rPr lang="en-US" sz="1800" dirty="0">
                <a:solidFill>
                  <a:schemeClr val="tx2"/>
                </a:solidFill>
                <a:latin typeface="Consolas" panose="020B0609020204030204" pitchFamily="49" charset="0"/>
              </a:rPr>
              <a:t> on the biocluster. </a:t>
            </a:r>
            <a:endParaRPr lang="en-US" sz="1800" dirty="0">
              <a:latin typeface="Consolas" panose="020B0609020204030204" pitchFamily="49" charset="0"/>
            </a:endParaRPr>
          </a:p>
          <a:p>
            <a:pPr marL="0" indent="0">
              <a:lnSpc>
                <a:spcPct val="130000"/>
              </a:lnSpc>
              <a:buNone/>
            </a:pPr>
            <a:r>
              <a:rPr lang="en-US" sz="1800" dirty="0">
                <a:solidFill>
                  <a:schemeClr val="tx2"/>
                </a:solidFill>
                <a:latin typeface="Consolas" panose="020B0609020204030204" pitchFamily="49" charset="0"/>
              </a:rPr>
              <a:t># OUTPUT in ~/mouse-rnaseq-2020/data/genome/</a:t>
            </a:r>
          </a:p>
          <a:p>
            <a:pPr marL="0" indent="0">
              <a:lnSpc>
                <a:spcPct val="130000"/>
              </a:lnSpc>
              <a:buNone/>
            </a:pPr>
            <a:r>
              <a:rPr lang="en-US" sz="1800" dirty="0">
                <a:solidFill>
                  <a:schemeClr val="tx2"/>
                </a:solidFill>
                <a:latin typeface="Consolas" panose="020B0609020204030204" pitchFamily="49" charset="0"/>
              </a:rPr>
              <a:t># STAR-2.7.3a_mouse-chr12_Index/</a:t>
            </a:r>
          </a:p>
          <a:p>
            <a:pPr marL="0" indent="0">
              <a:lnSpc>
                <a:spcPct val="130000"/>
              </a:lnSpc>
              <a:buNone/>
            </a:pPr>
            <a:r>
              <a:rPr lang="en-US" sz="1800" dirty="0">
                <a:latin typeface="Consolas" panose="020B0609020204030204" pitchFamily="49" charset="0"/>
              </a:rPr>
              <a:t>$ </a:t>
            </a:r>
            <a:r>
              <a:rPr lang="en-US" sz="1800" dirty="0" err="1">
                <a:latin typeface="Consolas" panose="020B0609020204030204" pitchFamily="49" charset="0"/>
              </a:rPr>
              <a:t>squeue</a:t>
            </a:r>
            <a:r>
              <a:rPr lang="en-US" sz="1800" dirty="0">
                <a:latin typeface="Consolas" panose="020B0609020204030204" pitchFamily="49" charset="0"/>
              </a:rPr>
              <a:t> –u &lt;</a:t>
            </a:r>
            <a:r>
              <a:rPr lang="en-US" sz="1800" dirty="0" err="1">
                <a:latin typeface="Consolas" panose="020B0609020204030204" pitchFamily="49" charset="0"/>
              </a:rPr>
              <a:t>userID</a:t>
            </a:r>
            <a:r>
              <a:rPr lang="en-US" sz="1800" dirty="0">
                <a:latin typeface="Consolas" panose="020B0609020204030204" pitchFamily="49" charset="0"/>
              </a:rPr>
              <a:t>&gt;</a:t>
            </a:r>
            <a:endParaRPr lang="en-US" sz="1800" b="1" dirty="0">
              <a:solidFill>
                <a:schemeClr val="accent6"/>
              </a:solidFill>
              <a:latin typeface="Consolas" panose="020B0609020204030204" pitchFamily="49" charset="0"/>
            </a:endParaRPr>
          </a:p>
          <a:p>
            <a:pPr marL="0" indent="0">
              <a:lnSpc>
                <a:spcPct val="130000"/>
              </a:lnSpc>
              <a:buFont typeface="Arial" panose="020B0604020202020204" pitchFamily="34" charset="0"/>
              <a:buNone/>
            </a:pPr>
            <a:r>
              <a:rPr lang="en-US" sz="1800" dirty="0">
                <a:solidFill>
                  <a:schemeClr val="tx2"/>
                </a:solidFill>
                <a:latin typeface="Consolas" panose="020B0609020204030204" pitchFamily="49" charset="0"/>
              </a:rPr>
              <a:t># Get statistics on your submitted job</a:t>
            </a:r>
          </a:p>
          <a:p>
            <a:pPr marL="0" indent="0">
              <a:lnSpc>
                <a:spcPct val="130000"/>
              </a:lnSpc>
              <a:buNone/>
            </a:pPr>
            <a:r>
              <a:rPr lang="en-US" sz="1800" b="1" dirty="0">
                <a:solidFill>
                  <a:schemeClr val="tx2"/>
                </a:solidFill>
                <a:latin typeface="Consolas" panose="020B0609020204030204" pitchFamily="49" charset="0"/>
              </a:rPr>
              <a:t>#</a:t>
            </a:r>
            <a:r>
              <a:rPr lang="en-US" sz="1800" dirty="0">
                <a:solidFill>
                  <a:schemeClr val="tx2"/>
                </a:solidFill>
                <a:latin typeface="Consolas" panose="020B0609020204030204" pitchFamily="49" charset="0"/>
              </a:rPr>
              <a:t> This job takes 3-5 mins to complete.</a:t>
            </a:r>
            <a:endParaRPr lang="en-US" sz="1800" b="1" dirty="0">
              <a:solidFill>
                <a:srgbClr val="FF0000"/>
              </a:solidFill>
              <a:latin typeface="Consolas" panose="020B0609020204030204" pitchFamily="49" charset="0"/>
            </a:endParaRPr>
          </a:p>
          <a:p>
            <a:pPr marL="0" indent="0">
              <a:lnSpc>
                <a:spcPct val="130000"/>
              </a:lnSpc>
              <a:buFont typeface="Arial" panose="020B0604020202020204" pitchFamily="34" charset="0"/>
              <a:buNone/>
            </a:pPr>
            <a:endParaRPr lang="en-US" sz="1800" dirty="0">
              <a:solidFill>
                <a:schemeClr val="tx2"/>
              </a:solidFill>
              <a:latin typeface="Consolas" panose="020B0609020204030204" pitchFamily="49" charset="0"/>
            </a:endParaRPr>
          </a:p>
        </p:txBody>
      </p:sp>
      <p:sp>
        <p:nvSpPr>
          <p:cNvPr id="4" name="TextBox 3">
            <a:extLst>
              <a:ext uri="{FF2B5EF4-FFF2-40B4-BE49-F238E27FC236}">
                <a16:creationId xmlns:a16="http://schemas.microsoft.com/office/drawing/2014/main" id="{741BEA12-40AC-694F-9DD4-8E8917166ED4}"/>
              </a:ext>
            </a:extLst>
          </p:cNvPr>
          <p:cNvSpPr txBox="1"/>
          <p:nvPr/>
        </p:nvSpPr>
        <p:spPr>
          <a:xfrm>
            <a:off x="380677" y="2097446"/>
            <a:ext cx="6046237" cy="369332"/>
          </a:xfrm>
          <a:prstGeom prst="rect">
            <a:avLst/>
          </a:prstGeom>
          <a:noFill/>
        </p:spPr>
        <p:txBody>
          <a:bodyPr wrap="square" rtlCol="0">
            <a:spAutoFit/>
          </a:bodyPr>
          <a:lstStyle/>
          <a:p>
            <a:r>
              <a:rPr lang="en-US" dirty="0"/>
              <a:t>Run the following command (colored black):</a:t>
            </a:r>
          </a:p>
        </p:txBody>
      </p:sp>
    </p:spTree>
    <p:extLst>
      <p:ext uri="{BB962C8B-B14F-4D97-AF65-F5344CB8AC3E}">
        <p14:creationId xmlns:p14="http://schemas.microsoft.com/office/powerpoint/2010/main" val="349979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11</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a:latin typeface="Consolas" panose="020B0609020204030204" pitchFamily="49" charset="0"/>
              </a:rPr>
              <a:t>STAR-index-mouse-</a:t>
            </a:r>
            <a:r>
              <a:rPr lang="en-US" sz="1600" dirty="0" err="1">
                <a:latin typeface="Consolas" panose="020B0609020204030204" pitchFamily="49" charset="0"/>
              </a:rPr>
              <a:t>genome.sh</a:t>
            </a:r>
            <a:r>
              <a:rPr lang="en-US" sz="1600" b="1" dirty="0"/>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488734" y="1594842"/>
            <a:ext cx="8100823" cy="4832302"/>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rgbClr val="00B050"/>
                </a:solidFill>
                <a:latin typeface="Consolas" panose="020B0609020204030204" pitchFamily="49" charset="0"/>
              </a:rPr>
              <a:t>#!/bin/bash</a:t>
            </a:r>
          </a:p>
          <a:p>
            <a:pPr marL="0" indent="0">
              <a:lnSpc>
                <a:spcPct val="100000"/>
              </a:lnSpc>
              <a:spcBef>
                <a:spcPts val="0"/>
              </a:spcBef>
              <a:buNone/>
            </a:pPr>
            <a:r>
              <a:rPr lang="en-US" sz="1400" dirty="0">
                <a:solidFill>
                  <a:srgbClr val="00B050"/>
                </a:solidFill>
                <a:latin typeface="Consolas" panose="020B0609020204030204" pitchFamily="49" charset="0"/>
              </a:rPr>
              <a:t>#SBATCH -N 1 </a:t>
            </a:r>
          </a:p>
          <a:p>
            <a:pPr marL="0" indent="0">
              <a:lnSpc>
                <a:spcPct val="100000"/>
              </a:lnSpc>
              <a:spcBef>
                <a:spcPts val="0"/>
              </a:spcBef>
              <a:buNone/>
            </a:pPr>
            <a:r>
              <a:rPr lang="en-US" sz="1400" dirty="0">
                <a:solidFill>
                  <a:srgbClr val="00B050"/>
                </a:solidFill>
                <a:latin typeface="Consolas" panose="020B0609020204030204" pitchFamily="49" charset="0"/>
              </a:rPr>
              <a:t>#SBATCH -n 2</a:t>
            </a:r>
          </a:p>
          <a:p>
            <a:pPr marL="0" indent="0">
              <a:lnSpc>
                <a:spcPct val="100000"/>
              </a:lnSpc>
              <a:spcBef>
                <a:spcPts val="0"/>
              </a:spcBef>
              <a:buNone/>
            </a:pPr>
            <a:r>
              <a:rPr lang="en-US" sz="1400" dirty="0">
                <a:solidFill>
                  <a:srgbClr val="00B050"/>
                </a:solidFill>
                <a:latin typeface="Consolas" panose="020B0609020204030204" pitchFamily="49" charset="0"/>
              </a:rPr>
              <a:t>#SBATCH --mem 32G</a:t>
            </a:r>
          </a:p>
          <a:p>
            <a:pPr marL="0" indent="0">
              <a:lnSpc>
                <a:spcPct val="100000"/>
              </a:lnSpc>
              <a:spcBef>
                <a:spcPts val="0"/>
              </a:spcBef>
              <a:buNone/>
            </a:pPr>
            <a:r>
              <a:rPr lang="en-US" sz="1400" dirty="0">
                <a:solidFill>
                  <a:srgbClr val="00B050"/>
                </a:solidFill>
                <a:latin typeface="Consolas" panose="020B0609020204030204" pitchFamily="49" charset="0"/>
              </a:rPr>
              <a:t>#SBATCH -J </a:t>
            </a:r>
            <a:r>
              <a:rPr lang="en-US" sz="1400" dirty="0" err="1">
                <a:solidFill>
                  <a:srgbClr val="00B050"/>
                </a:solidFill>
                <a:latin typeface="Consolas" panose="020B0609020204030204" pitchFamily="49" charset="0"/>
              </a:rPr>
              <a:t>make.index</a:t>
            </a:r>
            <a:endParaRPr lang="en-US" sz="1400" dirty="0">
              <a:solidFill>
                <a:srgbClr val="00B050"/>
              </a:solidFill>
              <a:latin typeface="Consolas" panose="020B0609020204030204" pitchFamily="49" charset="0"/>
            </a:endParaRPr>
          </a:p>
          <a:p>
            <a:pPr marL="0" indent="0">
              <a:lnSpc>
                <a:spcPct val="100000"/>
              </a:lnSpc>
              <a:spcBef>
                <a:spcPts val="0"/>
              </a:spcBef>
              <a:buNone/>
            </a:pPr>
            <a:r>
              <a:rPr lang="en-US" sz="14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4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400" dirty="0">
                <a:solidFill>
                  <a:srgbClr val="00B0F0"/>
                </a:solidFill>
                <a:latin typeface="Consolas" panose="020B0609020204030204" pitchFamily="49" charset="0"/>
              </a:rPr>
              <a:t>module load STAR/2.7.3a-IGB-gcc-8.2.0</a:t>
            </a: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a:latin typeface="Consolas" panose="020B0609020204030204" pitchFamily="49" charset="0"/>
              </a:rPr>
              <a:t>cd ~/mouse-rnaseq-2020/</a:t>
            </a:r>
          </a:p>
          <a:p>
            <a:pPr marL="0" indent="0">
              <a:lnSpc>
                <a:spcPct val="100000"/>
              </a:lnSpc>
              <a:spcBef>
                <a:spcPts val="0"/>
              </a:spcBef>
              <a:buNone/>
            </a:pPr>
            <a:r>
              <a:rPr lang="en-US" sz="1400" dirty="0" err="1">
                <a:latin typeface="Consolas" panose="020B0609020204030204" pitchFamily="49" charset="0"/>
              </a:rPr>
              <a:t>mkdir</a:t>
            </a:r>
            <a:r>
              <a:rPr lang="en-US" sz="1400" dirty="0">
                <a:latin typeface="Consolas" panose="020B0609020204030204" pitchFamily="49" charset="0"/>
              </a:rPr>
              <a:t> -p data/genome/STAR-2.7.3a_mouse-chr12_Index/</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endParaRPr lang="en-US" sz="1400" dirty="0">
              <a:solidFill>
                <a:srgbClr val="FF0000"/>
              </a:solidFill>
              <a:latin typeface="Consolas" panose="020B0609020204030204" pitchFamily="49" charset="0"/>
            </a:endParaRPr>
          </a:p>
          <a:p>
            <a:pPr marL="0" indent="0">
              <a:lnSpc>
                <a:spcPct val="100000"/>
              </a:lnSpc>
              <a:spcBef>
                <a:spcPts val="0"/>
              </a:spcBef>
              <a:buNone/>
            </a:pPr>
            <a:r>
              <a:rPr lang="en-US" sz="1400" dirty="0">
                <a:solidFill>
                  <a:srgbClr val="FF0000"/>
                </a:solidFill>
                <a:latin typeface="Consolas" panose="020B0609020204030204" pitchFamily="49" charset="0"/>
              </a:rPr>
              <a:t>STAR --</a:t>
            </a:r>
            <a:r>
              <a:rPr lang="en-US" sz="1400" dirty="0" err="1">
                <a:solidFill>
                  <a:srgbClr val="FF0000"/>
                </a:solidFill>
                <a:latin typeface="Consolas" panose="020B0609020204030204" pitchFamily="49" charset="0"/>
              </a:rPr>
              <a:t>runThreadN</a:t>
            </a:r>
            <a:r>
              <a:rPr lang="en-US" sz="1400" dirty="0">
                <a:solidFill>
                  <a:srgbClr val="FF0000"/>
                </a:solidFill>
                <a:latin typeface="Consolas" panose="020B0609020204030204" pitchFamily="49" charset="0"/>
              </a:rPr>
              <a:t> $SLURM_NTASKS \</a:t>
            </a:r>
          </a:p>
          <a:p>
            <a:pPr marL="0" indent="0">
              <a:lnSpc>
                <a:spcPct val="100000"/>
              </a:lnSpc>
              <a:spcBef>
                <a:spcPts val="0"/>
              </a:spcBef>
              <a:buNone/>
            </a:pP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runMode</a:t>
            </a: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genomeGenerate</a:t>
            </a:r>
            <a:r>
              <a:rPr lang="en-US" sz="1400" dirty="0">
                <a:solidFill>
                  <a:srgbClr val="FF0000"/>
                </a:solidFill>
                <a:latin typeface="Consolas" panose="020B0609020204030204" pitchFamily="49" charset="0"/>
              </a:rPr>
              <a:t> \</a:t>
            </a:r>
          </a:p>
          <a:p>
            <a:pPr marL="0" indent="0">
              <a:lnSpc>
                <a:spcPct val="100000"/>
              </a:lnSpc>
              <a:spcBef>
                <a:spcPts val="0"/>
              </a:spcBef>
              <a:buNone/>
            </a:pP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genomeDir</a:t>
            </a:r>
            <a:r>
              <a:rPr lang="en-US" sz="1400" dirty="0">
                <a:solidFill>
                  <a:srgbClr val="FF0000"/>
                </a:solidFill>
                <a:latin typeface="Consolas" panose="020B0609020204030204" pitchFamily="49" charset="0"/>
              </a:rPr>
              <a:t> data/genome/STAR-2.7.3a_mouse-chr12_Index \</a:t>
            </a:r>
          </a:p>
          <a:p>
            <a:pPr marL="0" indent="0">
              <a:lnSpc>
                <a:spcPct val="100000"/>
              </a:lnSpc>
              <a:spcBef>
                <a:spcPts val="0"/>
              </a:spcBef>
              <a:buNone/>
            </a:pP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genomeFastaFiles</a:t>
            </a:r>
            <a:r>
              <a:rPr lang="en-US" sz="1400" dirty="0">
                <a:solidFill>
                  <a:srgbClr val="FF0000"/>
                </a:solidFill>
                <a:latin typeface="Consolas" panose="020B0609020204030204" pitchFamily="49" charset="0"/>
              </a:rPr>
              <a:t> data/genome/mouse_chr12.fna \</a:t>
            </a:r>
          </a:p>
          <a:p>
            <a:pPr marL="0" indent="0">
              <a:lnSpc>
                <a:spcPct val="100000"/>
              </a:lnSpc>
              <a:spcBef>
                <a:spcPts val="0"/>
              </a:spcBef>
              <a:buNone/>
            </a:pP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limitGenomeGenerateRAM</a:t>
            </a:r>
            <a:r>
              <a:rPr lang="en-US" sz="1400" dirty="0">
                <a:solidFill>
                  <a:srgbClr val="FF0000"/>
                </a:solidFill>
                <a:latin typeface="Consolas" panose="020B0609020204030204" pitchFamily="49" charset="0"/>
              </a:rPr>
              <a:t> 32000000000 \</a:t>
            </a:r>
          </a:p>
          <a:p>
            <a:pPr marL="0" indent="0">
              <a:lnSpc>
                <a:spcPct val="100000"/>
              </a:lnSpc>
              <a:spcBef>
                <a:spcPts val="0"/>
              </a:spcBef>
              <a:buNone/>
            </a:pP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genomeSAindexNbases</a:t>
            </a:r>
            <a:r>
              <a:rPr lang="en-US" sz="1400" dirty="0">
                <a:solidFill>
                  <a:srgbClr val="FF0000"/>
                </a:solidFill>
                <a:latin typeface="Consolas" panose="020B0609020204030204" pitchFamily="49" charset="0"/>
              </a:rPr>
              <a:t> 12 \</a:t>
            </a:r>
          </a:p>
          <a:p>
            <a:pPr marL="0" indent="0">
              <a:lnSpc>
                <a:spcPct val="100000"/>
              </a:lnSpc>
              <a:spcBef>
                <a:spcPts val="0"/>
              </a:spcBef>
              <a:buNone/>
            </a:pP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outTmpDir</a:t>
            </a:r>
            <a:r>
              <a:rPr lang="en-US" sz="1400" dirty="0">
                <a:solidFill>
                  <a:srgbClr val="FF0000"/>
                </a:solidFill>
                <a:latin typeface="Consolas" panose="020B0609020204030204" pitchFamily="49" charset="0"/>
              </a:rPr>
              <a:t> /scratch/$SLURM_JOB_ID</a:t>
            </a:r>
          </a:p>
          <a:p>
            <a:pPr marL="0" indent="0">
              <a:lnSpc>
                <a:spcPct val="100000"/>
              </a:lnSpc>
              <a:spcBef>
                <a:spcPts val="0"/>
              </a:spcBef>
              <a:buNone/>
            </a:pP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3881921" y="1832086"/>
            <a:ext cx="4072103"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Core, 32GB memory, run on the ‘classroom’ nodes, and name the job ‘</a:t>
            </a:r>
            <a:r>
              <a:rPr lang="en-US" sz="1400" dirty="0" err="1">
                <a:solidFill>
                  <a:srgbClr val="00B050"/>
                </a:solidFill>
              </a:rPr>
              <a:t>make.index</a:t>
            </a:r>
            <a:r>
              <a:rPr lang="en-US" sz="1400" dirty="0">
                <a:solidFill>
                  <a:srgbClr val="00B050"/>
                </a:solidFill>
              </a:rPr>
              <a:t>’</a:t>
            </a:r>
          </a:p>
        </p:txBody>
      </p:sp>
      <p:sp>
        <p:nvSpPr>
          <p:cNvPr id="16" name="TextBox 15">
            <a:extLst>
              <a:ext uri="{FF2B5EF4-FFF2-40B4-BE49-F238E27FC236}">
                <a16:creationId xmlns:a16="http://schemas.microsoft.com/office/drawing/2014/main" id="{489FA13A-7615-764B-88F6-9F9D067FAEE8}"/>
              </a:ext>
            </a:extLst>
          </p:cNvPr>
          <p:cNvSpPr txBox="1"/>
          <p:nvPr/>
        </p:nvSpPr>
        <p:spPr>
          <a:xfrm>
            <a:off x="5039502" y="2797956"/>
            <a:ext cx="2914522" cy="738664"/>
          </a:xfrm>
          <a:prstGeom prst="rect">
            <a:avLst/>
          </a:prstGeom>
          <a:noFill/>
          <a:ln>
            <a:solidFill>
              <a:schemeClr val="tx1"/>
            </a:solidFill>
          </a:ln>
        </p:spPr>
        <p:txBody>
          <a:bodyPr wrap="square" rtlCol="0">
            <a:spAutoFit/>
          </a:bodyPr>
          <a:lstStyle/>
          <a:p>
            <a:r>
              <a:rPr lang="en-US" sz="1400" dirty="0">
                <a:solidFill>
                  <a:srgbClr val="00B0F0"/>
                </a:solidFill>
              </a:rPr>
              <a:t>Load the software.  We are using a tool called ‘STAR’ to create an index for chr12 of mm9 mouse genome.</a:t>
            </a:r>
          </a:p>
        </p:txBody>
      </p:sp>
      <p:sp>
        <p:nvSpPr>
          <p:cNvPr id="17" name="TextBox 16">
            <a:extLst>
              <a:ext uri="{FF2B5EF4-FFF2-40B4-BE49-F238E27FC236}">
                <a16:creationId xmlns:a16="http://schemas.microsoft.com/office/drawing/2014/main" id="{2427C2C7-775A-D54F-B90A-2E60B96E443A}"/>
              </a:ext>
            </a:extLst>
          </p:cNvPr>
          <p:cNvSpPr txBox="1"/>
          <p:nvPr/>
        </p:nvSpPr>
        <p:spPr>
          <a:xfrm>
            <a:off x="5050644" y="4637737"/>
            <a:ext cx="2914522" cy="523220"/>
          </a:xfrm>
          <a:prstGeom prst="rect">
            <a:avLst/>
          </a:prstGeom>
          <a:noFill/>
          <a:ln>
            <a:solidFill>
              <a:schemeClr val="tx1"/>
            </a:solidFill>
          </a:ln>
        </p:spPr>
        <p:txBody>
          <a:bodyPr wrap="square" rtlCol="0">
            <a:spAutoFit/>
          </a:bodyPr>
          <a:lstStyle/>
          <a:p>
            <a:r>
              <a:rPr lang="en-US" sz="1400" dirty="0">
                <a:solidFill>
                  <a:srgbClr val="FF0000"/>
                </a:solidFill>
              </a:rPr>
              <a:t>Run STAR tool in ‘</a:t>
            </a:r>
            <a:r>
              <a:rPr lang="en-US" sz="1400" dirty="0" err="1">
                <a:solidFill>
                  <a:srgbClr val="FF0000"/>
                </a:solidFill>
              </a:rPr>
              <a:t>genomeGenerate</a:t>
            </a:r>
            <a:r>
              <a:rPr lang="en-US" sz="1400" dirty="0">
                <a:solidFill>
                  <a:srgbClr val="FF0000"/>
                </a:solidFill>
              </a:rPr>
              <a:t>’ mode. </a:t>
            </a:r>
          </a:p>
        </p:txBody>
      </p:sp>
      <p:sp>
        <p:nvSpPr>
          <p:cNvPr id="10" name="TextBox 9">
            <a:extLst>
              <a:ext uri="{FF2B5EF4-FFF2-40B4-BE49-F238E27FC236}">
                <a16:creationId xmlns:a16="http://schemas.microsoft.com/office/drawing/2014/main" id="{4D726B13-869E-E34C-9276-73709575B950}"/>
              </a:ext>
            </a:extLst>
          </p:cNvPr>
          <p:cNvSpPr txBox="1"/>
          <p:nvPr/>
        </p:nvSpPr>
        <p:spPr>
          <a:xfrm>
            <a:off x="5826528" y="3683226"/>
            <a:ext cx="2138638" cy="523220"/>
          </a:xfrm>
          <a:prstGeom prst="rect">
            <a:avLst/>
          </a:prstGeom>
          <a:noFill/>
          <a:ln>
            <a:solidFill>
              <a:schemeClr val="tx1"/>
            </a:solidFill>
          </a:ln>
        </p:spPr>
        <p:txBody>
          <a:bodyPr wrap="square" rtlCol="0">
            <a:spAutoFit/>
          </a:bodyPr>
          <a:lstStyle/>
          <a:p>
            <a:r>
              <a:rPr lang="en-US" sz="1400" dirty="0"/>
              <a:t>Change and make directory to store the index.</a:t>
            </a:r>
          </a:p>
        </p:txBody>
      </p:sp>
      <p:sp>
        <p:nvSpPr>
          <p:cNvPr id="3" name="TextBox 2">
            <a:extLst>
              <a:ext uri="{FF2B5EF4-FFF2-40B4-BE49-F238E27FC236}">
                <a16:creationId xmlns:a16="http://schemas.microsoft.com/office/drawing/2014/main" id="{0C9C107E-5BC7-3847-8BDD-109147150091}"/>
              </a:ext>
            </a:extLst>
          </p:cNvPr>
          <p:cNvSpPr txBox="1"/>
          <p:nvPr/>
        </p:nvSpPr>
        <p:spPr>
          <a:xfrm>
            <a:off x="488734" y="358198"/>
            <a:ext cx="8166532" cy="923330"/>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(STAR-index-mouse-</a:t>
            </a:r>
            <a:r>
              <a:rPr lang="en-US" dirty="0" err="1">
                <a:solidFill>
                  <a:srgbClr val="FF0000"/>
                </a:solidFill>
              </a:rPr>
              <a:t>genome.sh</a:t>
            </a:r>
            <a:r>
              <a:rPr lang="en-US" b="1" dirty="0">
                <a:solidFill>
                  <a:srgbClr val="FF0000"/>
                </a:solidFill>
              </a:rPr>
              <a:t> </a:t>
            </a:r>
            <a:r>
              <a:rPr lang="en-US" dirty="0">
                <a:solidFill>
                  <a:srgbClr val="FF0000"/>
                </a:solidFill>
              </a:rPr>
              <a:t>) is supposed to do in more detail.</a:t>
            </a:r>
          </a:p>
        </p:txBody>
      </p:sp>
    </p:spTree>
    <p:extLst>
      <p:ext uri="{BB962C8B-B14F-4D97-AF65-F5344CB8AC3E}">
        <p14:creationId xmlns:p14="http://schemas.microsoft.com/office/powerpoint/2010/main" val="193922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77" y="358614"/>
            <a:ext cx="7886700" cy="1325563"/>
          </a:xfrm>
        </p:spPr>
        <p:txBody>
          <a:bodyPr>
            <a:normAutofit/>
          </a:bodyPr>
          <a:lstStyle/>
          <a:p>
            <a:r>
              <a:rPr lang="en-US" dirty="0"/>
              <a:t>Step 1B: Align sequences using the created index</a:t>
            </a:r>
          </a:p>
        </p:txBody>
      </p:sp>
      <p:sp>
        <p:nvSpPr>
          <p:cNvPr id="3" name="Content Placeholder 2"/>
          <p:cNvSpPr>
            <a:spLocks noGrp="1"/>
          </p:cNvSpPr>
          <p:nvPr>
            <p:ph idx="1"/>
          </p:nvPr>
        </p:nvSpPr>
        <p:spPr>
          <a:xfrm>
            <a:off x="380676" y="1479231"/>
            <a:ext cx="8515351" cy="1112840"/>
          </a:xfrm>
        </p:spPr>
        <p:txBody>
          <a:bodyPr>
            <a:normAutofit/>
          </a:bodyPr>
          <a:lstStyle/>
          <a:p>
            <a:pPr marL="0" indent="0">
              <a:buNone/>
            </a:pPr>
            <a:r>
              <a:rPr lang="en-US" dirty="0"/>
              <a:t>In this step, we will align sequences from </a:t>
            </a:r>
            <a:r>
              <a:rPr lang="en-US" dirty="0" err="1"/>
              <a:t>fastq</a:t>
            </a:r>
            <a:r>
              <a:rPr lang="en-US" dirty="0"/>
              <a:t> files to the mouse genome using STAR.</a:t>
            </a:r>
          </a:p>
        </p:txBody>
      </p:sp>
      <p:sp>
        <p:nvSpPr>
          <p:cNvPr id="5" name="Slide Number Placeholder 4"/>
          <p:cNvSpPr>
            <a:spLocks noGrp="1"/>
          </p:cNvSpPr>
          <p:nvPr>
            <p:ph type="sldNum" sz="quarter" idx="12"/>
          </p:nvPr>
        </p:nvSpPr>
        <p:spPr/>
        <p:txBody>
          <a:bodyPr/>
          <a:lstStyle/>
          <a:p>
            <a:fld id="{C3558104-51C6-C44C-9211-BF7C16F4A77B}" type="slidenum">
              <a:rPr lang="en-US" smtClean="0"/>
              <a:t>12</a:t>
            </a:fld>
            <a:endParaRPr lang="en-US" dirty="0"/>
          </a:p>
        </p:txBody>
      </p:sp>
      <p:sp>
        <p:nvSpPr>
          <p:cNvPr id="6" name="Content Placeholder 3"/>
          <p:cNvSpPr txBox="1">
            <a:spLocks/>
          </p:cNvSpPr>
          <p:nvPr/>
        </p:nvSpPr>
        <p:spPr>
          <a:xfrm>
            <a:off x="380677" y="2592071"/>
            <a:ext cx="8515351" cy="379476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800" dirty="0">
                <a:latin typeface="Consolas" panose="020B0609020204030204" pitchFamily="49" charset="0"/>
              </a:rPr>
              <a:t>$ </a:t>
            </a:r>
            <a:r>
              <a:rPr lang="en-US" sz="1800" dirty="0" err="1">
                <a:latin typeface="Consolas" panose="020B0609020204030204" pitchFamily="49" charset="0"/>
              </a:rPr>
              <a:t>sbatch</a:t>
            </a:r>
            <a:r>
              <a:rPr lang="en-US" sz="1800" dirty="0">
                <a:latin typeface="Consolas" panose="020B0609020204030204" pitchFamily="49" charset="0"/>
              </a:rPr>
              <a:t> STAR-</a:t>
            </a:r>
            <a:r>
              <a:rPr lang="en-US" sz="1800" dirty="0" err="1">
                <a:latin typeface="Consolas" panose="020B0609020204030204" pitchFamily="49" charset="0"/>
              </a:rPr>
              <a:t>alignment.sh</a:t>
            </a:r>
            <a:endParaRPr lang="en-US" sz="1800" dirty="0">
              <a:latin typeface="Consolas" panose="020B0609020204030204" pitchFamily="49" charset="0"/>
            </a:endParaRPr>
          </a:p>
          <a:p>
            <a:pPr marL="0" indent="0">
              <a:lnSpc>
                <a:spcPct val="130000"/>
              </a:lnSpc>
              <a:buNone/>
            </a:pPr>
            <a:r>
              <a:rPr lang="en-US" sz="1800" dirty="0">
                <a:solidFill>
                  <a:schemeClr val="tx2"/>
                </a:solidFill>
                <a:latin typeface="Consolas" panose="020B0609020204030204" pitchFamily="49" charset="0"/>
              </a:rPr>
              <a:t># This will execute STAR-</a:t>
            </a:r>
            <a:r>
              <a:rPr lang="en-US" sz="1800" dirty="0" err="1">
                <a:solidFill>
                  <a:schemeClr val="tx2"/>
                </a:solidFill>
                <a:latin typeface="Consolas" panose="020B0609020204030204" pitchFamily="49" charset="0"/>
              </a:rPr>
              <a:t>alignment.sh</a:t>
            </a:r>
            <a:r>
              <a:rPr lang="en-US" sz="1800" dirty="0">
                <a:solidFill>
                  <a:schemeClr val="tx2"/>
                </a:solidFill>
                <a:latin typeface="Consolas" panose="020B0609020204030204" pitchFamily="49" charset="0"/>
              </a:rPr>
              <a:t> on the biocluster. </a:t>
            </a:r>
            <a:endParaRPr lang="en-US" sz="1800" dirty="0">
              <a:latin typeface="Consolas" panose="020B0609020204030204" pitchFamily="49" charset="0"/>
            </a:endParaRPr>
          </a:p>
          <a:p>
            <a:pPr marL="0" indent="0">
              <a:lnSpc>
                <a:spcPct val="130000"/>
              </a:lnSpc>
              <a:buNone/>
            </a:pPr>
            <a:r>
              <a:rPr lang="en-US" sz="1800" dirty="0">
                <a:solidFill>
                  <a:schemeClr val="tx2"/>
                </a:solidFill>
                <a:latin typeface="Consolas" panose="020B0609020204030204" pitchFamily="49" charset="0"/>
              </a:rPr>
              <a:t># OUTPUT in ~/mouse-rnaseq-2020/results/star/</a:t>
            </a:r>
          </a:p>
          <a:p>
            <a:pPr marL="0" indent="0">
              <a:lnSpc>
                <a:spcPct val="130000"/>
              </a:lnSpc>
              <a:buNone/>
            </a:pPr>
            <a:r>
              <a:rPr lang="en-US" sz="1800" dirty="0">
                <a:latin typeface="Consolas" panose="020B0609020204030204" pitchFamily="49" charset="0"/>
              </a:rPr>
              <a:t>$ </a:t>
            </a:r>
            <a:r>
              <a:rPr lang="en-US" sz="1800" dirty="0" err="1">
                <a:latin typeface="Consolas" panose="020B0609020204030204" pitchFamily="49" charset="0"/>
              </a:rPr>
              <a:t>squeue</a:t>
            </a:r>
            <a:r>
              <a:rPr lang="en-US" sz="1800" dirty="0">
                <a:latin typeface="Consolas" panose="020B0609020204030204" pitchFamily="49" charset="0"/>
              </a:rPr>
              <a:t> –u &lt;</a:t>
            </a:r>
            <a:r>
              <a:rPr lang="en-US" sz="1800" dirty="0" err="1">
                <a:latin typeface="Consolas" panose="020B0609020204030204" pitchFamily="49" charset="0"/>
              </a:rPr>
              <a:t>userID</a:t>
            </a:r>
            <a:r>
              <a:rPr lang="en-US" sz="1800" dirty="0">
                <a:latin typeface="Consolas" panose="020B0609020204030204" pitchFamily="49" charset="0"/>
              </a:rPr>
              <a:t>&gt; </a:t>
            </a:r>
            <a:r>
              <a:rPr lang="en-US" sz="1800" dirty="0">
                <a:solidFill>
                  <a:schemeClr val="tx2"/>
                </a:solidFill>
                <a:latin typeface="Consolas" panose="020B0609020204030204" pitchFamily="49" charset="0"/>
              </a:rPr>
              <a:t># to check the status of the submitted job</a:t>
            </a:r>
            <a:endParaRPr lang="en-US" sz="1800" b="1" dirty="0">
              <a:solidFill>
                <a:schemeClr val="accent6"/>
              </a:solidFill>
              <a:latin typeface="Consolas" panose="020B0609020204030204" pitchFamily="49" charset="0"/>
            </a:endParaRPr>
          </a:p>
          <a:p>
            <a:pPr marL="0" indent="0">
              <a:lnSpc>
                <a:spcPct val="130000"/>
              </a:lnSpc>
              <a:buFont typeface="Arial" panose="020B0604020202020204" pitchFamily="34" charset="0"/>
              <a:buNone/>
            </a:pPr>
            <a:r>
              <a:rPr lang="en-US" sz="1800" dirty="0">
                <a:solidFill>
                  <a:schemeClr val="tx2"/>
                </a:solidFill>
                <a:latin typeface="Consolas" panose="020B0609020204030204" pitchFamily="49" charset="0"/>
              </a:rPr>
              <a:t># This job takes 2-4 mins.</a:t>
            </a:r>
          </a:p>
          <a:p>
            <a:pPr marL="0" indent="0">
              <a:lnSpc>
                <a:spcPct val="130000"/>
              </a:lnSpc>
              <a:buNone/>
            </a:pPr>
            <a:r>
              <a:rPr lang="en-US" sz="1800" dirty="0">
                <a:latin typeface="Consolas" panose="020B0609020204030204" pitchFamily="49" charset="0"/>
              </a:rPr>
              <a:t>$ more STAR-</a:t>
            </a:r>
            <a:r>
              <a:rPr lang="en-US" sz="1800" dirty="0" err="1">
                <a:latin typeface="Consolas" panose="020B0609020204030204" pitchFamily="49" charset="0"/>
              </a:rPr>
              <a:t>alignment.sh</a:t>
            </a:r>
            <a:endParaRPr lang="en-US" sz="1800" dirty="0">
              <a:latin typeface="Consolas" panose="020B0609020204030204" pitchFamily="49" charset="0"/>
            </a:endParaRPr>
          </a:p>
          <a:p>
            <a:pPr marL="0" indent="0">
              <a:lnSpc>
                <a:spcPct val="130000"/>
              </a:lnSpc>
              <a:buNone/>
            </a:pPr>
            <a:r>
              <a:rPr lang="en-US" sz="1800" dirty="0">
                <a:solidFill>
                  <a:schemeClr val="tx2"/>
                </a:solidFill>
                <a:latin typeface="Consolas" panose="020B0609020204030204" pitchFamily="49" charset="0"/>
              </a:rPr>
              <a:t># Take a look at the script</a:t>
            </a:r>
          </a:p>
          <a:p>
            <a:pPr marL="0" indent="0">
              <a:lnSpc>
                <a:spcPct val="130000"/>
              </a:lnSpc>
              <a:buNone/>
            </a:pPr>
            <a:r>
              <a:rPr lang="en-US" sz="1800" dirty="0">
                <a:solidFill>
                  <a:schemeClr val="tx2"/>
                </a:solidFill>
                <a:latin typeface="Consolas" panose="020B0609020204030204" pitchFamily="49" charset="0"/>
              </a:rPr>
              <a:t># press “space” to go to the next page when using more</a:t>
            </a:r>
          </a:p>
          <a:p>
            <a:pPr marL="0" indent="0">
              <a:lnSpc>
                <a:spcPct val="130000"/>
              </a:lnSpc>
              <a:buNone/>
            </a:pPr>
            <a:endParaRPr lang="en-US" sz="1800" b="1" dirty="0">
              <a:solidFill>
                <a:schemeClr val="accent6"/>
              </a:solidFill>
              <a:latin typeface="Consolas" panose="020B0609020204030204" pitchFamily="49" charset="0"/>
            </a:endParaRPr>
          </a:p>
          <a:p>
            <a:pPr marL="0" indent="0">
              <a:lnSpc>
                <a:spcPct val="130000"/>
              </a:lnSpc>
              <a:buFont typeface="Arial" panose="020B0604020202020204" pitchFamily="34" charset="0"/>
              <a:buNone/>
            </a:pPr>
            <a:endParaRPr lang="en-US" sz="1800" dirty="0">
              <a:solidFill>
                <a:schemeClr val="tx2"/>
              </a:solidFill>
              <a:latin typeface="Consolas" panose="020B0609020204030204" pitchFamily="49" charset="0"/>
            </a:endParaRPr>
          </a:p>
        </p:txBody>
      </p:sp>
      <p:sp>
        <p:nvSpPr>
          <p:cNvPr id="7" name="TextBox 6">
            <a:extLst>
              <a:ext uri="{FF2B5EF4-FFF2-40B4-BE49-F238E27FC236}">
                <a16:creationId xmlns:a16="http://schemas.microsoft.com/office/drawing/2014/main" id="{225258E4-BC1E-D947-AF84-4CB285943520}"/>
              </a:ext>
            </a:extLst>
          </p:cNvPr>
          <p:cNvSpPr txBox="1"/>
          <p:nvPr/>
        </p:nvSpPr>
        <p:spPr>
          <a:xfrm>
            <a:off x="380677" y="2097446"/>
            <a:ext cx="6046237" cy="369332"/>
          </a:xfrm>
          <a:prstGeom prst="rect">
            <a:avLst/>
          </a:prstGeom>
          <a:noFill/>
        </p:spPr>
        <p:txBody>
          <a:bodyPr wrap="square" rtlCol="0">
            <a:spAutoFit/>
          </a:bodyPr>
          <a:lstStyle/>
          <a:p>
            <a:r>
              <a:rPr lang="en-US" dirty="0"/>
              <a:t>Run the following command (colored black):</a:t>
            </a:r>
          </a:p>
        </p:txBody>
      </p:sp>
    </p:spTree>
    <p:extLst>
      <p:ext uri="{BB962C8B-B14F-4D97-AF65-F5344CB8AC3E}">
        <p14:creationId xmlns:p14="http://schemas.microsoft.com/office/powerpoint/2010/main" val="289216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13</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a:latin typeface="Consolas" panose="020B0609020204030204" pitchFamily="49" charset="0"/>
              </a:rPr>
              <a:t>STAR-</a:t>
            </a:r>
            <a:r>
              <a:rPr lang="en-US" sz="1600" dirty="0" err="1">
                <a:latin typeface="Consolas" panose="020B0609020204030204" pitchFamily="49" charset="0"/>
              </a:rPr>
              <a:t>alignment.sh</a:t>
            </a:r>
            <a:r>
              <a:rPr lang="en-US" sz="1600" dirty="0">
                <a:latin typeface="Consolas" panose="020B0609020204030204" pitchFamily="49" charset="0"/>
              </a:rPr>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54443" y="1578238"/>
            <a:ext cx="8100823" cy="4832302"/>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900" dirty="0">
                <a:solidFill>
                  <a:srgbClr val="00B050"/>
                </a:solidFill>
                <a:latin typeface="Consolas" panose="020B0609020204030204" pitchFamily="49" charset="0"/>
              </a:rPr>
              <a:t>#!/bin/bash</a:t>
            </a:r>
          </a:p>
          <a:p>
            <a:pPr marL="0" indent="0">
              <a:lnSpc>
                <a:spcPct val="100000"/>
              </a:lnSpc>
              <a:spcBef>
                <a:spcPts val="0"/>
              </a:spcBef>
              <a:buNone/>
            </a:pPr>
            <a:r>
              <a:rPr lang="en-US" sz="900" dirty="0">
                <a:solidFill>
                  <a:srgbClr val="00B050"/>
                </a:solidFill>
                <a:latin typeface="Consolas" panose="020B0609020204030204" pitchFamily="49" charset="0"/>
              </a:rPr>
              <a:t>#SBATCH -N 1</a:t>
            </a:r>
          </a:p>
          <a:p>
            <a:pPr marL="0" indent="0">
              <a:lnSpc>
                <a:spcPct val="100000"/>
              </a:lnSpc>
              <a:spcBef>
                <a:spcPts val="0"/>
              </a:spcBef>
              <a:buNone/>
            </a:pPr>
            <a:r>
              <a:rPr lang="en-US" sz="900" dirty="0">
                <a:solidFill>
                  <a:srgbClr val="00B050"/>
                </a:solidFill>
                <a:latin typeface="Consolas" panose="020B0609020204030204" pitchFamily="49" charset="0"/>
              </a:rPr>
              <a:t>#SBATCH -n 2</a:t>
            </a:r>
          </a:p>
          <a:p>
            <a:pPr marL="0" indent="0">
              <a:lnSpc>
                <a:spcPct val="100000"/>
              </a:lnSpc>
              <a:spcBef>
                <a:spcPts val="0"/>
              </a:spcBef>
              <a:buNone/>
            </a:pPr>
            <a:r>
              <a:rPr lang="en-US" sz="900" dirty="0">
                <a:solidFill>
                  <a:srgbClr val="00B050"/>
                </a:solidFill>
                <a:latin typeface="Consolas" panose="020B0609020204030204" pitchFamily="49" charset="0"/>
              </a:rPr>
              <a:t>#SBATCH --mem 16G</a:t>
            </a:r>
          </a:p>
          <a:p>
            <a:pPr marL="0" indent="0">
              <a:lnSpc>
                <a:spcPct val="100000"/>
              </a:lnSpc>
              <a:spcBef>
                <a:spcPts val="0"/>
              </a:spcBef>
              <a:buNone/>
            </a:pPr>
            <a:r>
              <a:rPr lang="en-US" sz="900" dirty="0">
                <a:solidFill>
                  <a:srgbClr val="00B050"/>
                </a:solidFill>
                <a:latin typeface="Consolas" panose="020B0609020204030204" pitchFamily="49" charset="0"/>
              </a:rPr>
              <a:t>#SBATCH --job-name=</a:t>
            </a:r>
            <a:r>
              <a:rPr lang="en-US" sz="900" dirty="0" err="1">
                <a:solidFill>
                  <a:srgbClr val="00B050"/>
                </a:solidFill>
                <a:latin typeface="Consolas" panose="020B0609020204030204" pitchFamily="49" charset="0"/>
              </a:rPr>
              <a:t>align_star</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-p classroom</a:t>
            </a:r>
          </a:p>
          <a:p>
            <a:pPr marL="0" indent="0">
              <a:lnSpc>
                <a:spcPct val="100000"/>
              </a:lnSpc>
              <a:spcBef>
                <a:spcPts val="0"/>
              </a:spcBef>
              <a:buNone/>
            </a:pPr>
            <a:r>
              <a:rPr lang="en-US" sz="900" dirty="0">
                <a:solidFill>
                  <a:srgbClr val="00B050"/>
                </a:solidFill>
                <a:latin typeface="Consolas" panose="020B0609020204030204" pitchFamily="49" charset="0"/>
              </a:rPr>
              <a:t>#SBATCH --array=1-4%2</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2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200" dirty="0">
                <a:solidFill>
                  <a:srgbClr val="00B0F0"/>
                </a:solidFill>
                <a:latin typeface="Consolas" panose="020B0609020204030204" pitchFamily="49" charset="0"/>
              </a:rPr>
              <a:t>module load STAR/2.7.3a-IGB-gcc-8.2.0</a:t>
            </a:r>
          </a:p>
          <a:p>
            <a:pPr marL="0" indent="0">
              <a:lnSpc>
                <a:spcPct val="100000"/>
              </a:lnSpc>
              <a:spcBef>
                <a:spcPts val="0"/>
              </a:spcBef>
              <a:buNone/>
            </a:pPr>
            <a:endParaRPr lang="en-US" sz="1200" dirty="0">
              <a:solidFill>
                <a:srgbClr val="00B0F0"/>
              </a:solidFill>
              <a:latin typeface="Consolas" panose="020B0609020204030204" pitchFamily="49" charset="0"/>
            </a:endParaRPr>
          </a:p>
          <a:p>
            <a:pPr marL="0" indent="0">
              <a:lnSpc>
                <a:spcPct val="100000"/>
              </a:lnSpc>
              <a:spcBef>
                <a:spcPts val="0"/>
              </a:spcBef>
              <a:buNone/>
            </a:pPr>
            <a:r>
              <a:rPr lang="en-US" sz="1200" dirty="0">
                <a:latin typeface="Consolas" panose="020B0609020204030204" pitchFamily="49" charset="0"/>
              </a:rPr>
              <a:t>cd ~/mouse-rnaseq-2020/ </a:t>
            </a:r>
          </a:p>
          <a:p>
            <a:pPr marL="0" indent="0">
              <a:lnSpc>
                <a:spcPct val="100000"/>
              </a:lnSpc>
              <a:spcBef>
                <a:spcPts val="0"/>
              </a:spcBef>
              <a:buNone/>
            </a:pPr>
            <a:r>
              <a:rPr lang="en-US" sz="1200" dirty="0" err="1">
                <a:latin typeface="Consolas" panose="020B0609020204030204" pitchFamily="49" charset="0"/>
              </a:rPr>
              <a:t>mkdir</a:t>
            </a:r>
            <a:r>
              <a:rPr lang="en-US" sz="1200" dirty="0">
                <a:latin typeface="Consolas" panose="020B0609020204030204" pitchFamily="49" charset="0"/>
              </a:rPr>
              <a:t> -p results/star</a:t>
            </a:r>
            <a:endParaRPr lang="en-US" sz="1200" dirty="0">
              <a:solidFill>
                <a:srgbClr val="00B0F0"/>
              </a:solidFill>
              <a:latin typeface="Consolas" panose="020B0609020204030204" pitchFamily="49" charset="0"/>
            </a:endParaRPr>
          </a:p>
          <a:p>
            <a:pPr marL="0" indent="0">
              <a:lnSpc>
                <a:spcPct val="100000"/>
              </a:lnSpc>
              <a:spcBef>
                <a:spcPts val="0"/>
              </a:spcBef>
              <a:buNone/>
            </a:pPr>
            <a:endParaRPr lang="en-US" sz="1200" dirty="0">
              <a:solidFill>
                <a:srgbClr val="FF0000"/>
              </a:solidFill>
              <a:latin typeface="Consolas" panose="020B0609020204030204" pitchFamily="49" charset="0"/>
            </a:endParaRPr>
          </a:p>
          <a:p>
            <a:pPr marL="0" indent="0">
              <a:lnSpc>
                <a:spcPct val="100000"/>
              </a:lnSpc>
              <a:spcBef>
                <a:spcPts val="0"/>
              </a:spcBef>
              <a:buNone/>
            </a:pPr>
            <a:r>
              <a:rPr lang="en-US" sz="1200" dirty="0">
                <a:solidFill>
                  <a:srgbClr val="FF0000"/>
                </a:solidFill>
                <a:latin typeface="Consolas" panose="020B0609020204030204" pitchFamily="49" charset="0"/>
              </a:rPr>
              <a:t>STAR --</a:t>
            </a:r>
            <a:r>
              <a:rPr lang="en-US" sz="1200" dirty="0" err="1">
                <a:solidFill>
                  <a:srgbClr val="FF0000"/>
                </a:solidFill>
                <a:latin typeface="Consolas" panose="020B0609020204030204" pitchFamily="49" charset="0"/>
              </a:rPr>
              <a:t>runThreadN</a:t>
            </a:r>
            <a:r>
              <a:rPr lang="en-US" sz="1200" dirty="0">
                <a:solidFill>
                  <a:srgbClr val="FF0000"/>
                </a:solidFill>
                <a:latin typeface="Consolas" panose="020B0609020204030204" pitchFamily="49" charset="0"/>
              </a:rPr>
              <a:t> $SLURM_NTASKS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genomeDir</a:t>
            </a:r>
            <a:r>
              <a:rPr lang="en-US" sz="1200" dirty="0">
                <a:solidFill>
                  <a:srgbClr val="FF0000"/>
                </a:solidFill>
                <a:latin typeface="Consolas" panose="020B0609020204030204" pitchFamily="49" charset="0"/>
              </a:rPr>
              <a:t> data/genome/STAR-2.7.3a_mouse-chr12_Index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readFilesIn</a:t>
            </a:r>
            <a:r>
              <a:rPr lang="en-US" sz="1200" dirty="0">
                <a:solidFill>
                  <a:srgbClr val="FF0000"/>
                </a:solidFill>
                <a:latin typeface="Consolas" panose="020B0609020204030204" pitchFamily="49" charset="0"/>
              </a:rPr>
              <a:t> data/</a:t>
            </a:r>
            <a:r>
              <a:rPr lang="en-US" sz="1200" dirty="0" err="1">
                <a:solidFill>
                  <a:srgbClr val="FF0000"/>
                </a:solidFill>
                <a:latin typeface="Consolas" panose="020B0609020204030204" pitchFamily="49" charset="0"/>
              </a:rPr>
              <a:t>rawseq</a:t>
            </a:r>
            <a:r>
              <a:rPr lang="en-US" sz="1200" dirty="0">
                <a:solidFill>
                  <a:srgbClr val="FF0000"/>
                </a:solidFill>
                <a:latin typeface="Consolas" panose="020B0609020204030204" pitchFamily="49" charset="0"/>
              </a:rPr>
              <a:t>/${line}.</a:t>
            </a:r>
            <a:r>
              <a:rPr lang="en-US" sz="1200" dirty="0" err="1">
                <a:solidFill>
                  <a:srgbClr val="FF0000"/>
                </a:solidFill>
                <a:latin typeface="Consolas" panose="020B0609020204030204" pitchFamily="49" charset="0"/>
              </a:rPr>
              <a:t>fastq</a:t>
            </a:r>
            <a:r>
              <a:rPr lang="en-US" sz="1200" dirty="0">
                <a:solidFill>
                  <a:srgbClr val="FF0000"/>
                </a:solidFill>
                <a:latin typeface="Consolas" panose="020B0609020204030204" pitchFamily="49" charset="0"/>
              </a:rPr>
              <a:t>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sjdbGTFfile</a:t>
            </a:r>
            <a:r>
              <a:rPr lang="en-US" sz="1200" dirty="0">
                <a:solidFill>
                  <a:srgbClr val="FF0000"/>
                </a:solidFill>
                <a:latin typeface="Consolas" panose="020B0609020204030204" pitchFamily="49" charset="0"/>
              </a:rPr>
              <a:t> data/genome/mouse_chr12.gtf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outFileNamePrefix</a:t>
            </a:r>
            <a:r>
              <a:rPr lang="en-US" sz="1200" dirty="0">
                <a:solidFill>
                  <a:srgbClr val="FF0000"/>
                </a:solidFill>
                <a:latin typeface="Consolas" panose="020B0609020204030204" pitchFamily="49" charset="0"/>
              </a:rPr>
              <a:t> results/star/${line}_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limitGenomeGenerateRAM</a:t>
            </a:r>
            <a:r>
              <a:rPr lang="en-US" sz="1200" dirty="0">
                <a:solidFill>
                  <a:srgbClr val="FF0000"/>
                </a:solidFill>
                <a:latin typeface="Consolas" panose="020B0609020204030204" pitchFamily="49" charset="0"/>
              </a:rPr>
              <a:t> 32000000000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outSAMtype</a:t>
            </a:r>
            <a:r>
              <a:rPr lang="en-US" sz="1200" dirty="0">
                <a:solidFill>
                  <a:srgbClr val="FF0000"/>
                </a:solidFill>
                <a:latin typeface="Consolas" panose="020B0609020204030204" pitchFamily="49" charset="0"/>
              </a:rPr>
              <a:t> BAM </a:t>
            </a:r>
            <a:r>
              <a:rPr lang="en-US" sz="1200" dirty="0" err="1">
                <a:solidFill>
                  <a:srgbClr val="FF0000"/>
                </a:solidFill>
                <a:latin typeface="Consolas" panose="020B0609020204030204" pitchFamily="49" charset="0"/>
              </a:rPr>
              <a:t>SortedByCoordinate</a:t>
            </a:r>
            <a:r>
              <a:rPr lang="en-US" sz="1200" dirty="0">
                <a:solidFill>
                  <a:srgbClr val="FF0000"/>
                </a:solidFill>
                <a:latin typeface="Consolas" panose="020B0609020204030204" pitchFamily="49" charset="0"/>
              </a:rPr>
              <a:t> \</a:t>
            </a:r>
          </a:p>
          <a:p>
            <a:pPr marL="0" indent="0">
              <a:lnSpc>
                <a:spcPct val="100000"/>
              </a:lnSpc>
              <a:spcBef>
                <a:spcPts val="0"/>
              </a:spcBef>
              <a:buNone/>
            </a:pP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outTmpDir</a:t>
            </a:r>
            <a:r>
              <a:rPr lang="en-US" sz="1200" dirty="0">
                <a:solidFill>
                  <a:srgbClr val="FF0000"/>
                </a:solidFill>
                <a:latin typeface="Consolas" panose="020B0609020204030204" pitchFamily="49" charset="0"/>
              </a:rPr>
              <a:t> /scratch/${SLURM_JOB_ID}_${SLURM_ARRAY_TASK_ID}</a:t>
            </a:r>
          </a:p>
          <a:p>
            <a:pPr marL="0" indent="0">
              <a:lnSpc>
                <a:spcPct val="100000"/>
              </a:lnSpc>
              <a:spcBef>
                <a:spcPts val="0"/>
              </a:spcBef>
              <a:buNone/>
            </a:pPr>
            <a:endParaRPr lang="en-US" sz="1200" dirty="0">
              <a:solidFill>
                <a:srgbClr val="FF0000"/>
              </a:solidFill>
              <a:latin typeface="Consolas" panose="020B0609020204030204" pitchFamily="49" charset="0"/>
            </a:endParaRPr>
          </a:p>
          <a:p>
            <a:pPr marL="0" indent="0">
              <a:lnSpc>
                <a:spcPct val="100000"/>
              </a:lnSpc>
              <a:spcBef>
                <a:spcPts val="0"/>
              </a:spcBef>
              <a:buNone/>
            </a:pPr>
            <a:r>
              <a:rPr lang="en-US" sz="1200" dirty="0">
                <a:solidFill>
                  <a:srgbClr val="00B0F0"/>
                </a:solidFill>
                <a:latin typeface="Consolas" panose="020B0609020204030204" pitchFamily="49" charset="0"/>
              </a:rPr>
              <a:t>module load </a:t>
            </a:r>
            <a:r>
              <a:rPr lang="en-US" sz="1200" dirty="0" err="1">
                <a:solidFill>
                  <a:srgbClr val="00B0F0"/>
                </a:solidFill>
                <a:latin typeface="Consolas" panose="020B0609020204030204" pitchFamily="49" charset="0"/>
              </a:rPr>
              <a:t>SAMtools</a:t>
            </a:r>
            <a:r>
              <a:rPr lang="en-US" sz="1200" dirty="0">
                <a:solidFill>
                  <a:srgbClr val="00B0F0"/>
                </a:solidFill>
                <a:latin typeface="Consolas" panose="020B0609020204030204" pitchFamily="49" charset="0"/>
              </a:rPr>
              <a:t>/1.10-IGB-gcc-8.2.0</a:t>
            </a:r>
          </a:p>
          <a:p>
            <a:pPr marL="0" indent="0">
              <a:lnSpc>
                <a:spcPct val="100000"/>
              </a:lnSpc>
              <a:spcBef>
                <a:spcPts val="0"/>
              </a:spcBef>
              <a:buNone/>
            </a:pPr>
            <a:endParaRPr lang="en-US" sz="1200" dirty="0">
              <a:solidFill>
                <a:srgbClr val="00B0F0"/>
              </a:solidFill>
              <a:latin typeface="Consolas" panose="020B0609020204030204" pitchFamily="49" charset="0"/>
            </a:endParaRPr>
          </a:p>
          <a:p>
            <a:pPr marL="0" indent="0">
              <a:lnSpc>
                <a:spcPct val="100000"/>
              </a:lnSpc>
              <a:spcBef>
                <a:spcPts val="0"/>
              </a:spcBef>
              <a:buNone/>
            </a:pPr>
            <a:r>
              <a:rPr lang="en-US" sz="1200" dirty="0" err="1">
                <a:solidFill>
                  <a:srgbClr val="FF0000"/>
                </a:solidFill>
                <a:latin typeface="Consolas" panose="020B0609020204030204" pitchFamily="49" charset="0"/>
              </a:rPr>
              <a:t>samtools</a:t>
            </a:r>
            <a:r>
              <a:rPr lang="en-US" sz="1200" dirty="0">
                <a:solidFill>
                  <a:srgbClr val="FF0000"/>
                </a:solidFill>
                <a:latin typeface="Consolas" panose="020B0609020204030204" pitchFamily="49" charset="0"/>
              </a:rPr>
              <a:t> index results/star/${line}_</a:t>
            </a:r>
            <a:r>
              <a:rPr lang="en-US" sz="1200" dirty="0" err="1">
                <a:solidFill>
                  <a:srgbClr val="FF0000"/>
                </a:solidFill>
                <a:latin typeface="Consolas" panose="020B0609020204030204" pitchFamily="49" charset="0"/>
              </a:rPr>
              <a:t>Aligned.sortedByCoord.out.bam</a:t>
            </a:r>
            <a:endParaRPr lang="en-US" sz="1200" dirty="0">
              <a:solidFill>
                <a:srgbClr val="FF0000"/>
              </a:solidFill>
              <a:latin typeface="Consolas" panose="020B0609020204030204" pitchFamily="49" charset="0"/>
            </a:endParaRPr>
          </a:p>
          <a:p>
            <a:pPr marL="0" indent="0">
              <a:lnSpc>
                <a:spcPct val="100000"/>
              </a:lnSpc>
              <a:spcBef>
                <a:spcPts val="0"/>
              </a:spcBef>
              <a:buNone/>
            </a:pP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3225800" y="1636253"/>
            <a:ext cx="4636779"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Core, 16GB memory, run on the ‘classroom’ nodes, and name the job ‘</a:t>
            </a:r>
            <a:r>
              <a:rPr lang="en-US" sz="1400" dirty="0" err="1">
                <a:solidFill>
                  <a:srgbClr val="00B050"/>
                </a:solidFill>
              </a:rPr>
              <a:t>align_star</a:t>
            </a:r>
            <a:r>
              <a:rPr lang="en-US" sz="1400" dirty="0">
                <a:solidFill>
                  <a:srgbClr val="00B050"/>
                </a:solidFill>
              </a:rPr>
              <a:t>’. Runs two samples at a time.</a:t>
            </a:r>
          </a:p>
        </p:txBody>
      </p:sp>
      <p:sp>
        <p:nvSpPr>
          <p:cNvPr id="16" name="TextBox 15">
            <a:extLst>
              <a:ext uri="{FF2B5EF4-FFF2-40B4-BE49-F238E27FC236}">
                <a16:creationId xmlns:a16="http://schemas.microsoft.com/office/drawing/2014/main" id="{489FA13A-7615-764B-88F6-9F9D067FAEE8}"/>
              </a:ext>
            </a:extLst>
          </p:cNvPr>
          <p:cNvSpPr txBox="1"/>
          <p:nvPr/>
        </p:nvSpPr>
        <p:spPr>
          <a:xfrm>
            <a:off x="3937000" y="2662806"/>
            <a:ext cx="3925579" cy="523220"/>
          </a:xfrm>
          <a:prstGeom prst="rect">
            <a:avLst/>
          </a:prstGeom>
          <a:noFill/>
          <a:ln>
            <a:solidFill>
              <a:schemeClr val="tx1"/>
            </a:solidFill>
          </a:ln>
        </p:spPr>
        <p:txBody>
          <a:bodyPr wrap="square" rtlCol="0">
            <a:spAutoFit/>
          </a:bodyPr>
          <a:lstStyle/>
          <a:p>
            <a:r>
              <a:rPr lang="en-US" sz="1400" dirty="0">
                <a:solidFill>
                  <a:srgbClr val="00B0F0"/>
                </a:solidFill>
              </a:rPr>
              <a:t>Load the software.  We are using a tool called ‘STAR’ to align </a:t>
            </a:r>
            <a:r>
              <a:rPr lang="en-US" sz="1400" dirty="0" err="1">
                <a:solidFill>
                  <a:srgbClr val="00B0F0"/>
                </a:solidFill>
              </a:rPr>
              <a:t>fastq</a:t>
            </a:r>
            <a:r>
              <a:rPr lang="en-US" sz="1400" dirty="0">
                <a:solidFill>
                  <a:srgbClr val="00B0F0"/>
                </a:solidFill>
              </a:rPr>
              <a:t> reads to mouse chr12 genome.</a:t>
            </a:r>
          </a:p>
        </p:txBody>
      </p:sp>
      <p:sp>
        <p:nvSpPr>
          <p:cNvPr id="17" name="TextBox 16">
            <a:extLst>
              <a:ext uri="{FF2B5EF4-FFF2-40B4-BE49-F238E27FC236}">
                <a16:creationId xmlns:a16="http://schemas.microsoft.com/office/drawing/2014/main" id="{2427C2C7-775A-D54F-B90A-2E60B96E443A}"/>
              </a:ext>
            </a:extLst>
          </p:cNvPr>
          <p:cNvSpPr txBox="1"/>
          <p:nvPr/>
        </p:nvSpPr>
        <p:spPr>
          <a:xfrm>
            <a:off x="5789933" y="4024588"/>
            <a:ext cx="2461575" cy="738664"/>
          </a:xfrm>
          <a:prstGeom prst="rect">
            <a:avLst/>
          </a:prstGeom>
          <a:noFill/>
          <a:ln>
            <a:solidFill>
              <a:schemeClr val="tx1"/>
            </a:solidFill>
          </a:ln>
        </p:spPr>
        <p:txBody>
          <a:bodyPr wrap="square" rtlCol="0">
            <a:spAutoFit/>
          </a:bodyPr>
          <a:lstStyle/>
          <a:p>
            <a:r>
              <a:rPr lang="en-US" sz="1400" dirty="0">
                <a:solidFill>
                  <a:srgbClr val="FF0000"/>
                </a:solidFill>
              </a:rPr>
              <a:t>Run STAR tool in ‘</a:t>
            </a:r>
            <a:r>
              <a:rPr lang="en-US" sz="1400" dirty="0" err="1">
                <a:solidFill>
                  <a:srgbClr val="FF0000"/>
                </a:solidFill>
              </a:rPr>
              <a:t>alignReads</a:t>
            </a:r>
            <a:r>
              <a:rPr lang="en-US" sz="1400" dirty="0">
                <a:solidFill>
                  <a:srgbClr val="FF0000"/>
                </a:solidFill>
              </a:rPr>
              <a:t>’ (default) mode.  Options are described in the next slide.</a:t>
            </a:r>
          </a:p>
        </p:txBody>
      </p:sp>
      <p:sp>
        <p:nvSpPr>
          <p:cNvPr id="10" name="TextBox 9">
            <a:extLst>
              <a:ext uri="{FF2B5EF4-FFF2-40B4-BE49-F238E27FC236}">
                <a16:creationId xmlns:a16="http://schemas.microsoft.com/office/drawing/2014/main" id="{4D726B13-869E-E34C-9276-73709575B950}"/>
              </a:ext>
            </a:extLst>
          </p:cNvPr>
          <p:cNvSpPr txBox="1"/>
          <p:nvPr/>
        </p:nvSpPr>
        <p:spPr>
          <a:xfrm>
            <a:off x="5222929" y="3267228"/>
            <a:ext cx="2639650" cy="523220"/>
          </a:xfrm>
          <a:prstGeom prst="rect">
            <a:avLst/>
          </a:prstGeom>
          <a:noFill/>
          <a:ln>
            <a:solidFill>
              <a:schemeClr val="tx1"/>
            </a:solidFill>
          </a:ln>
        </p:spPr>
        <p:txBody>
          <a:bodyPr wrap="square" rtlCol="0">
            <a:spAutoFit/>
          </a:bodyPr>
          <a:lstStyle/>
          <a:p>
            <a:r>
              <a:rPr lang="en-US" sz="1400" dirty="0"/>
              <a:t>Change and make directory to store the alignment results.</a:t>
            </a:r>
          </a:p>
        </p:txBody>
      </p:sp>
      <p:sp>
        <p:nvSpPr>
          <p:cNvPr id="11" name="TextBox 10">
            <a:extLst>
              <a:ext uri="{FF2B5EF4-FFF2-40B4-BE49-F238E27FC236}">
                <a16:creationId xmlns:a16="http://schemas.microsoft.com/office/drawing/2014/main" id="{4283F02D-3382-6145-AD46-95B921F5EB57}"/>
              </a:ext>
            </a:extLst>
          </p:cNvPr>
          <p:cNvSpPr txBox="1"/>
          <p:nvPr/>
        </p:nvSpPr>
        <p:spPr>
          <a:xfrm>
            <a:off x="6194108" y="4917713"/>
            <a:ext cx="2158999" cy="738664"/>
          </a:xfrm>
          <a:prstGeom prst="rect">
            <a:avLst/>
          </a:prstGeom>
          <a:noFill/>
          <a:ln>
            <a:solidFill>
              <a:schemeClr val="tx1"/>
            </a:solidFill>
          </a:ln>
        </p:spPr>
        <p:txBody>
          <a:bodyPr wrap="square" rtlCol="0">
            <a:spAutoFit/>
          </a:bodyPr>
          <a:lstStyle/>
          <a:p>
            <a:r>
              <a:rPr lang="en-US" sz="1400" dirty="0">
                <a:solidFill>
                  <a:srgbClr val="00B0F0"/>
                </a:solidFill>
              </a:rPr>
              <a:t>Load </a:t>
            </a:r>
            <a:r>
              <a:rPr lang="en-US" sz="1400" dirty="0" err="1">
                <a:solidFill>
                  <a:srgbClr val="00B0F0"/>
                </a:solidFill>
              </a:rPr>
              <a:t>SAMtools</a:t>
            </a:r>
            <a:r>
              <a:rPr lang="en-US" sz="1400" dirty="0">
                <a:solidFill>
                  <a:srgbClr val="00B0F0"/>
                </a:solidFill>
              </a:rPr>
              <a:t> software to generate index bam files for visualization with IGV</a:t>
            </a:r>
          </a:p>
        </p:txBody>
      </p:sp>
      <p:sp>
        <p:nvSpPr>
          <p:cNvPr id="12" name="TextBox 11">
            <a:extLst>
              <a:ext uri="{FF2B5EF4-FFF2-40B4-BE49-F238E27FC236}">
                <a16:creationId xmlns:a16="http://schemas.microsoft.com/office/drawing/2014/main" id="{74733E61-8DA8-E24A-86EC-3D08D906FAB2}"/>
              </a:ext>
            </a:extLst>
          </p:cNvPr>
          <p:cNvSpPr txBox="1"/>
          <p:nvPr/>
        </p:nvSpPr>
        <p:spPr>
          <a:xfrm>
            <a:off x="6445251" y="5727626"/>
            <a:ext cx="2131606" cy="523220"/>
          </a:xfrm>
          <a:prstGeom prst="rect">
            <a:avLst/>
          </a:prstGeom>
          <a:noFill/>
          <a:ln>
            <a:solidFill>
              <a:schemeClr val="tx1"/>
            </a:solidFill>
          </a:ln>
        </p:spPr>
        <p:txBody>
          <a:bodyPr wrap="square" rtlCol="0">
            <a:spAutoFit/>
          </a:bodyPr>
          <a:lstStyle/>
          <a:p>
            <a:r>
              <a:rPr lang="en-US" sz="1400" dirty="0">
                <a:solidFill>
                  <a:srgbClr val="FF0000"/>
                </a:solidFill>
              </a:rPr>
              <a:t>Run ‘</a:t>
            </a:r>
            <a:r>
              <a:rPr lang="en-US" sz="1400" dirty="0" err="1">
                <a:solidFill>
                  <a:srgbClr val="FF0000"/>
                </a:solidFill>
              </a:rPr>
              <a:t>samtools</a:t>
            </a:r>
            <a:r>
              <a:rPr lang="en-US" sz="1400" dirty="0">
                <a:solidFill>
                  <a:srgbClr val="FF0000"/>
                </a:solidFill>
              </a:rPr>
              <a:t> index’ for all created alignment files.</a:t>
            </a:r>
          </a:p>
        </p:txBody>
      </p:sp>
      <p:sp>
        <p:nvSpPr>
          <p:cNvPr id="14" name="TextBox 13">
            <a:extLst>
              <a:ext uri="{FF2B5EF4-FFF2-40B4-BE49-F238E27FC236}">
                <a16:creationId xmlns:a16="http://schemas.microsoft.com/office/drawing/2014/main" id="{F2623282-CF57-B74C-AFED-3485AC6DD118}"/>
              </a:ext>
            </a:extLst>
          </p:cNvPr>
          <p:cNvSpPr txBox="1"/>
          <p:nvPr/>
        </p:nvSpPr>
        <p:spPr>
          <a:xfrm>
            <a:off x="488734" y="358198"/>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(STAR-</a:t>
            </a:r>
            <a:r>
              <a:rPr lang="en-US" dirty="0" err="1">
                <a:solidFill>
                  <a:srgbClr val="FF0000"/>
                </a:solidFill>
              </a:rPr>
              <a:t>alignment.sh</a:t>
            </a:r>
            <a:r>
              <a:rPr lang="en-US" dirty="0">
                <a:solidFill>
                  <a:srgbClr val="FF0000"/>
                </a:solidFill>
              </a:rPr>
              <a:t> ) is supposed to do in more detail.</a:t>
            </a:r>
          </a:p>
        </p:txBody>
      </p:sp>
    </p:spTree>
    <p:extLst>
      <p:ext uri="{BB962C8B-B14F-4D97-AF65-F5344CB8AC3E}">
        <p14:creationId xmlns:p14="http://schemas.microsoft.com/office/powerpoint/2010/main" val="268619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0325-15E9-6C4D-A008-2254E7212EF9}"/>
              </a:ext>
            </a:extLst>
          </p:cNvPr>
          <p:cNvSpPr>
            <a:spLocks noGrp="1"/>
          </p:cNvSpPr>
          <p:nvPr>
            <p:ph type="title"/>
          </p:nvPr>
        </p:nvSpPr>
        <p:spPr>
          <a:xfrm>
            <a:off x="469307" y="-127746"/>
            <a:ext cx="7886700" cy="1325563"/>
          </a:xfrm>
        </p:spPr>
        <p:txBody>
          <a:bodyPr/>
          <a:lstStyle/>
          <a:p>
            <a:r>
              <a:rPr lang="en-US" dirty="0"/>
              <a:t>Step 1B: Align sequences using the created index</a:t>
            </a:r>
          </a:p>
        </p:txBody>
      </p:sp>
      <p:sp>
        <p:nvSpPr>
          <p:cNvPr id="5" name="Slide Number Placeholder 4">
            <a:extLst>
              <a:ext uri="{FF2B5EF4-FFF2-40B4-BE49-F238E27FC236}">
                <a16:creationId xmlns:a16="http://schemas.microsoft.com/office/drawing/2014/main" id="{D7AC81D0-A0C7-9544-BEBF-D8A581CEC960}"/>
              </a:ext>
            </a:extLst>
          </p:cNvPr>
          <p:cNvSpPr>
            <a:spLocks noGrp="1"/>
          </p:cNvSpPr>
          <p:nvPr>
            <p:ph type="sldNum" sz="quarter" idx="12"/>
          </p:nvPr>
        </p:nvSpPr>
        <p:spPr/>
        <p:txBody>
          <a:bodyPr/>
          <a:lstStyle/>
          <a:p>
            <a:fld id="{C3558104-51C6-C44C-9211-BF7C16F4A77B}" type="slidenum">
              <a:rPr lang="en-US" smtClean="0"/>
              <a:t>14</a:t>
            </a:fld>
            <a:endParaRPr lang="en-US" dirty="0"/>
          </a:p>
        </p:txBody>
      </p:sp>
      <p:sp>
        <p:nvSpPr>
          <p:cNvPr id="6" name="Content Placeholder 3">
            <a:extLst>
              <a:ext uri="{FF2B5EF4-FFF2-40B4-BE49-F238E27FC236}">
                <a16:creationId xmlns:a16="http://schemas.microsoft.com/office/drawing/2014/main" id="{17B504DA-BCE0-9B4D-8AD6-DC75CB05BB83}"/>
              </a:ext>
            </a:extLst>
          </p:cNvPr>
          <p:cNvSpPr txBox="1">
            <a:spLocks/>
          </p:cNvSpPr>
          <p:nvPr/>
        </p:nvSpPr>
        <p:spPr>
          <a:xfrm>
            <a:off x="469307" y="2143137"/>
            <a:ext cx="8515351" cy="4213214"/>
          </a:xfrm>
          <a:prstGeom prst="rect">
            <a:avLst/>
          </a:prstGeom>
          <a:solidFill>
            <a:schemeClr val="bg1">
              <a:lumMod val="85000"/>
              <a:alpha val="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STAR	--</a:t>
            </a:r>
            <a:r>
              <a:rPr lang="en-US" sz="1600" dirty="0" err="1">
                <a:latin typeface="Consolas" panose="020B0609020204030204" pitchFamily="49" charset="0"/>
              </a:rPr>
              <a:t>runThreadN</a:t>
            </a:r>
            <a:r>
              <a:rPr lang="en-US" sz="1600" dirty="0">
                <a:latin typeface="Consolas" panose="020B0609020204030204" pitchFamily="49" charset="0"/>
              </a:rPr>
              <a:t> $SLURM_NTASKS \</a:t>
            </a:r>
            <a:r>
              <a:rPr lang="en-US" sz="1600" dirty="0">
                <a:solidFill>
                  <a:schemeClr val="tx2"/>
                </a:solidFill>
                <a:latin typeface="Consolas" panose="020B0609020204030204" pitchFamily="49" charset="0"/>
              </a:rPr>
              <a:t># number of threads</a:t>
            </a:r>
          </a:p>
          <a:p>
            <a:pPr marL="0" indent="0">
              <a:lnSpc>
                <a:spcPct val="130000"/>
              </a:lnSpc>
              <a:buNone/>
            </a:pPr>
            <a:r>
              <a:rPr lang="en-US" sz="1600" dirty="0">
                <a:solidFill>
                  <a:schemeClr val="tx2"/>
                </a:solidFill>
                <a:latin typeface="Consolas" panose="020B0609020204030204" pitchFamily="49" charset="0"/>
              </a:rPr>
              <a:t>	</a:t>
            </a:r>
            <a:r>
              <a:rPr lang="en-US" sz="1600" dirty="0">
                <a:latin typeface="Consolas" panose="020B0609020204030204" pitchFamily="49" charset="0"/>
              </a:rPr>
              <a:t>--</a:t>
            </a:r>
            <a:r>
              <a:rPr lang="en-US" sz="1600" dirty="0" err="1">
                <a:latin typeface="Consolas" panose="020B0609020204030204" pitchFamily="49" charset="0"/>
              </a:rPr>
              <a:t>genomeDir</a:t>
            </a:r>
            <a:r>
              <a:rPr lang="en-US" sz="1600" dirty="0">
                <a:latin typeface="Consolas" panose="020B0609020204030204" pitchFamily="49" charset="0"/>
              </a:rPr>
              <a:t> data/genome/STAR-2.7.3a_mouse-chr12_Index \</a:t>
            </a:r>
          </a:p>
          <a:p>
            <a:pPr marL="0" indent="0">
              <a:lnSpc>
                <a:spcPct val="130000"/>
              </a:lnSpc>
              <a:buNone/>
            </a:pPr>
            <a:r>
              <a:rPr lang="en-US" sz="1600" dirty="0">
                <a:latin typeface="Consolas" panose="020B0609020204030204" pitchFamily="49" charset="0"/>
              </a:rPr>
              <a:t>	 </a:t>
            </a:r>
            <a:r>
              <a:rPr lang="en-US" sz="1600" dirty="0">
                <a:solidFill>
                  <a:schemeClr val="tx2"/>
                </a:solidFill>
                <a:latin typeface="Consolas" panose="020B0609020204030204" pitchFamily="49" charset="0"/>
              </a:rPr>
              <a:t># path to the indexed genome folder</a:t>
            </a:r>
            <a:endParaRPr lang="en-US" sz="1600" dirty="0">
              <a:latin typeface="Consolas" panose="020B0609020204030204" pitchFamily="49" charset="0"/>
            </a:endParaRP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readFilesIn</a:t>
            </a:r>
            <a:r>
              <a:rPr lang="en-US" sz="1600" dirty="0">
                <a:latin typeface="Consolas" panose="020B0609020204030204" pitchFamily="49" charset="0"/>
              </a:rPr>
              <a:t> data/</a:t>
            </a:r>
            <a:r>
              <a:rPr lang="en-US" sz="1600" dirty="0" err="1">
                <a:latin typeface="Consolas" panose="020B0609020204030204" pitchFamily="49" charset="0"/>
              </a:rPr>
              <a:t>rawseq</a:t>
            </a:r>
            <a:r>
              <a:rPr lang="en-US" sz="1600" dirty="0">
                <a:latin typeface="Consolas" panose="020B0609020204030204" pitchFamily="49" charset="0"/>
              </a:rPr>
              <a:t>/${line}.</a:t>
            </a:r>
            <a:r>
              <a:rPr lang="en-US" sz="1600" dirty="0" err="1">
                <a:latin typeface="Consolas" panose="020B0609020204030204" pitchFamily="49" charset="0"/>
              </a:rPr>
              <a:t>fastq</a:t>
            </a:r>
            <a:r>
              <a:rPr lang="en-US" sz="1600" dirty="0">
                <a:latin typeface="Consolas" panose="020B0609020204030204" pitchFamily="49" charset="0"/>
              </a:rPr>
              <a:t> \</a:t>
            </a:r>
          </a:p>
          <a:p>
            <a:pPr marL="0" indent="0">
              <a:lnSpc>
                <a:spcPct val="130000"/>
              </a:lnSpc>
              <a:buNone/>
            </a:pPr>
            <a:r>
              <a:rPr lang="en-US" sz="1600" dirty="0">
                <a:latin typeface="Consolas" panose="020B0609020204030204" pitchFamily="49" charset="0"/>
              </a:rPr>
              <a:t>	</a:t>
            </a:r>
            <a:r>
              <a:rPr lang="en-US" sz="1600" dirty="0">
                <a:solidFill>
                  <a:schemeClr val="tx2"/>
                </a:solidFill>
                <a:latin typeface="Consolas" panose="020B0609020204030204" pitchFamily="49" charset="0"/>
              </a:rPr>
              <a:t> # path to the input </a:t>
            </a:r>
            <a:r>
              <a:rPr lang="en-US" sz="1600" dirty="0" err="1">
                <a:solidFill>
                  <a:schemeClr val="tx2"/>
                </a:solidFill>
                <a:latin typeface="Consolas" panose="020B0609020204030204" pitchFamily="49" charset="0"/>
              </a:rPr>
              <a:t>fastq</a:t>
            </a:r>
            <a:r>
              <a:rPr lang="en-US" sz="1600" dirty="0">
                <a:solidFill>
                  <a:schemeClr val="tx2"/>
                </a:solidFill>
                <a:latin typeface="Consolas" panose="020B0609020204030204" pitchFamily="49" charset="0"/>
              </a:rPr>
              <a:t> file</a:t>
            </a:r>
            <a:endParaRPr lang="en-US" sz="1600" dirty="0">
              <a:latin typeface="Consolas" panose="020B0609020204030204" pitchFamily="49" charset="0"/>
            </a:endParaRP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sjdbGTFfile</a:t>
            </a:r>
            <a:r>
              <a:rPr lang="en-US" sz="1600" dirty="0">
                <a:latin typeface="Consolas" panose="020B0609020204030204" pitchFamily="49" charset="0"/>
              </a:rPr>
              <a:t> data/genome/mouse_chr12.gtf \ </a:t>
            </a:r>
            <a:r>
              <a:rPr lang="en-US" sz="1600" dirty="0">
                <a:solidFill>
                  <a:schemeClr val="tx2"/>
                </a:solidFill>
                <a:latin typeface="Consolas" panose="020B0609020204030204" pitchFamily="49" charset="0"/>
              </a:rPr>
              <a:t># path to the </a:t>
            </a:r>
            <a:r>
              <a:rPr lang="en-US" sz="1600" dirty="0" err="1">
                <a:solidFill>
                  <a:schemeClr val="tx2"/>
                </a:solidFill>
                <a:latin typeface="Consolas" panose="020B0609020204030204" pitchFamily="49" charset="0"/>
              </a:rPr>
              <a:t>gtf</a:t>
            </a:r>
            <a:r>
              <a:rPr lang="en-US" sz="1600" dirty="0">
                <a:solidFill>
                  <a:schemeClr val="tx2"/>
                </a:solidFill>
                <a:latin typeface="Consolas" panose="020B0609020204030204" pitchFamily="49" charset="0"/>
              </a:rPr>
              <a:t> file</a:t>
            </a: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outFileNamePrefix</a:t>
            </a:r>
            <a:r>
              <a:rPr lang="en-US" sz="1600" dirty="0">
                <a:latin typeface="Consolas" panose="020B0609020204030204" pitchFamily="49" charset="0"/>
              </a:rPr>
              <a:t> results/star/${line}_ \</a:t>
            </a:r>
          </a:p>
          <a:p>
            <a:pPr marL="0" indent="0">
              <a:lnSpc>
                <a:spcPct val="130000"/>
              </a:lnSpc>
              <a:buNone/>
            </a:pPr>
            <a:r>
              <a:rPr lang="en-US" sz="1600" dirty="0">
                <a:latin typeface="Consolas" panose="020B0609020204030204" pitchFamily="49" charset="0"/>
              </a:rPr>
              <a:t>	 </a:t>
            </a:r>
            <a:r>
              <a:rPr lang="en-US" sz="1600" dirty="0">
                <a:solidFill>
                  <a:schemeClr val="tx2"/>
                </a:solidFill>
                <a:latin typeface="Consolas" panose="020B0609020204030204" pitchFamily="49" charset="0"/>
              </a:rPr>
              <a:t># prefix to be used in the names of outputs</a:t>
            </a: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outSAMtype</a:t>
            </a:r>
            <a:r>
              <a:rPr lang="en-US" sz="1600" dirty="0">
                <a:latin typeface="Consolas" panose="020B0609020204030204" pitchFamily="49" charset="0"/>
              </a:rPr>
              <a:t> BAM </a:t>
            </a:r>
            <a:r>
              <a:rPr lang="en-US" sz="1600" dirty="0" err="1">
                <a:latin typeface="Consolas" panose="020B0609020204030204" pitchFamily="49" charset="0"/>
              </a:rPr>
              <a:t>SortedByCoordinate</a:t>
            </a:r>
            <a:r>
              <a:rPr lang="en-US" sz="1600" dirty="0">
                <a:latin typeface="Consolas" panose="020B0609020204030204" pitchFamily="49" charset="0"/>
              </a:rPr>
              <a:t> </a:t>
            </a:r>
            <a:r>
              <a:rPr lang="en-US" sz="1600" dirty="0">
                <a:solidFill>
                  <a:schemeClr val="tx2"/>
                </a:solidFill>
                <a:latin typeface="Consolas" panose="020B0609020204030204" pitchFamily="49" charset="0"/>
              </a:rPr>
              <a:t># TYPE OF OUTPUT</a:t>
            </a:r>
            <a:endParaRPr lang="en-US" sz="1600" b="1" dirty="0">
              <a:solidFill>
                <a:schemeClr val="tx2"/>
              </a:solidFill>
              <a:latin typeface="Consolas" panose="020B0609020204030204" pitchFamily="49" charset="0"/>
            </a:endParaRP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
        <p:nvSpPr>
          <p:cNvPr id="12" name="Content Placeholder 2">
            <a:extLst>
              <a:ext uri="{FF2B5EF4-FFF2-40B4-BE49-F238E27FC236}">
                <a16:creationId xmlns:a16="http://schemas.microsoft.com/office/drawing/2014/main" id="{F7597971-B8A3-5C41-9573-4F1E4D60FAB8}"/>
              </a:ext>
            </a:extLst>
          </p:cNvPr>
          <p:cNvSpPr>
            <a:spLocks noGrp="1"/>
          </p:cNvSpPr>
          <p:nvPr>
            <p:ph idx="1"/>
          </p:nvPr>
        </p:nvSpPr>
        <p:spPr>
          <a:xfrm>
            <a:off x="469307" y="1448751"/>
            <a:ext cx="8515351" cy="1112840"/>
          </a:xfrm>
        </p:spPr>
        <p:txBody>
          <a:bodyPr>
            <a:normAutofit/>
          </a:bodyPr>
          <a:lstStyle/>
          <a:p>
            <a:pPr marL="0" indent="0">
              <a:buNone/>
            </a:pPr>
            <a:r>
              <a:rPr lang="en-US" dirty="0"/>
              <a:t>Here we go over the essential arguments to use with STAR for aligning sequences in </a:t>
            </a:r>
            <a:r>
              <a:rPr lang="en-US" dirty="0" err="1"/>
              <a:t>fastq</a:t>
            </a:r>
            <a:r>
              <a:rPr lang="en-US" dirty="0"/>
              <a:t> files.</a:t>
            </a:r>
          </a:p>
        </p:txBody>
      </p:sp>
      <p:sp>
        <p:nvSpPr>
          <p:cNvPr id="7" name="TextBox 6">
            <a:extLst>
              <a:ext uri="{FF2B5EF4-FFF2-40B4-BE49-F238E27FC236}">
                <a16:creationId xmlns:a16="http://schemas.microsoft.com/office/drawing/2014/main" id="{A55E1517-FAA9-1047-BC1B-C2C4A25A0605}"/>
              </a:ext>
            </a:extLst>
          </p:cNvPr>
          <p:cNvSpPr txBox="1"/>
          <p:nvPr/>
        </p:nvSpPr>
        <p:spPr>
          <a:xfrm>
            <a:off x="488734" y="857444"/>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are the arguments for running STAR.</a:t>
            </a:r>
          </a:p>
        </p:txBody>
      </p:sp>
    </p:spTree>
    <p:extLst>
      <p:ext uri="{BB962C8B-B14F-4D97-AF65-F5344CB8AC3E}">
        <p14:creationId xmlns:p14="http://schemas.microsoft.com/office/powerpoint/2010/main" val="37320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1C: Output of STAR alignment Job</a:t>
            </a:r>
          </a:p>
        </p:txBody>
      </p:sp>
      <p:sp>
        <p:nvSpPr>
          <p:cNvPr id="3" name="Content Placeholder 2"/>
          <p:cNvSpPr>
            <a:spLocks noGrp="1"/>
          </p:cNvSpPr>
          <p:nvPr>
            <p:ph idx="1"/>
          </p:nvPr>
        </p:nvSpPr>
        <p:spPr>
          <a:xfrm>
            <a:off x="628650" y="1524001"/>
            <a:ext cx="5829300" cy="4724399"/>
          </a:xfrm>
        </p:spPr>
        <p:txBody>
          <a:bodyPr>
            <a:normAutofit/>
          </a:bodyPr>
          <a:lstStyle/>
          <a:p>
            <a:pPr marL="0" indent="0">
              <a:buNone/>
            </a:pPr>
            <a:endParaRPr lang="en-US" dirty="0"/>
          </a:p>
          <a:p>
            <a:pPr marL="0" indent="0">
              <a:buNone/>
            </a:pPr>
            <a:r>
              <a:rPr lang="en-US" dirty="0"/>
              <a:t>You should have </a:t>
            </a:r>
            <a:r>
              <a:rPr lang="en-US" b="1" dirty="0"/>
              <a:t>6 </a:t>
            </a:r>
            <a:r>
              <a:rPr lang="en-US" dirty="0"/>
              <a:t> outputs per input </a:t>
            </a:r>
            <a:r>
              <a:rPr lang="en-US" dirty="0" err="1"/>
              <a:t>fastq</a:t>
            </a:r>
            <a:r>
              <a:rPr lang="en-US" dirty="0"/>
              <a:t> file when the job is completed. </a:t>
            </a:r>
          </a:p>
          <a:p>
            <a:pPr marL="0" indent="0">
              <a:buNone/>
            </a:pPr>
            <a:endParaRPr lang="en-US" dirty="0"/>
          </a:p>
          <a:p>
            <a:pPr marL="0" indent="0" algn="ctr">
              <a:buNone/>
            </a:pPr>
            <a:r>
              <a:rPr lang="en-US" b="1" dirty="0"/>
              <a:t>Discussion</a:t>
            </a:r>
          </a:p>
          <a:p>
            <a:pPr marL="0" indent="0">
              <a:buNone/>
            </a:pPr>
            <a:endParaRPr lang="en-US" b="1" dirty="0"/>
          </a:p>
          <a:p>
            <a:pPr marL="0" indent="0">
              <a:buNone/>
            </a:pPr>
            <a:r>
              <a:rPr lang="en-US" dirty="0"/>
              <a:t>What did we just do?</a:t>
            </a:r>
          </a:p>
          <a:p>
            <a:pPr marL="0" indent="0">
              <a:buNone/>
            </a:pPr>
            <a:endParaRPr lang="en-US" dirty="0"/>
          </a:p>
          <a:p>
            <a:pPr marL="0" indent="0">
              <a:buNone/>
            </a:pPr>
            <a:r>
              <a:rPr lang="en-US" dirty="0"/>
              <a:t>Using STAR, we created an index for chr12 of mouse genome and aligned input </a:t>
            </a:r>
            <a:r>
              <a:rPr lang="en-US" dirty="0" err="1"/>
              <a:t>fastq</a:t>
            </a:r>
            <a:r>
              <a:rPr lang="en-US" dirty="0"/>
              <a:t> files.</a:t>
            </a:r>
          </a:p>
        </p:txBody>
      </p:sp>
      <p:sp>
        <p:nvSpPr>
          <p:cNvPr id="5" name="Slide Number Placeholder 4"/>
          <p:cNvSpPr>
            <a:spLocks noGrp="1"/>
          </p:cNvSpPr>
          <p:nvPr>
            <p:ph type="sldNum" sz="quarter" idx="12"/>
          </p:nvPr>
        </p:nvSpPr>
        <p:spPr/>
        <p:txBody>
          <a:bodyPr/>
          <a:lstStyle/>
          <a:p>
            <a:fld id="{C3558104-51C6-C44C-9211-BF7C16F4A77B}" type="slidenum">
              <a:rPr lang="en-US" smtClean="0"/>
              <a:t>15</a:t>
            </a:fld>
            <a:endParaRPr lang="en-US" dirty="0"/>
          </a:p>
        </p:txBody>
      </p:sp>
      <p:sp>
        <p:nvSpPr>
          <p:cNvPr id="7" name="TextBox 6"/>
          <p:cNvSpPr txBox="1"/>
          <p:nvPr/>
        </p:nvSpPr>
        <p:spPr>
          <a:xfrm>
            <a:off x="6457950" y="1462840"/>
            <a:ext cx="2571750" cy="2585323"/>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ctr"/>
            <a:r>
              <a:rPr lang="en-US" b="1" dirty="0"/>
              <a:t>Files</a:t>
            </a:r>
          </a:p>
          <a:p>
            <a:pPr algn="ctr"/>
            <a:endParaRPr lang="en-US" b="1" dirty="0"/>
          </a:p>
          <a:p>
            <a:r>
              <a:rPr lang="en-US" dirty="0"/>
              <a:t>*.</a:t>
            </a:r>
            <a:r>
              <a:rPr lang="en-US" dirty="0" err="1"/>
              <a:t>Aligned.sortedByCoord.out.bam</a:t>
            </a:r>
            <a:endParaRPr lang="en-US" dirty="0"/>
          </a:p>
          <a:p>
            <a:r>
              <a:rPr lang="en-US" dirty="0"/>
              <a:t>*_</a:t>
            </a:r>
            <a:r>
              <a:rPr lang="en-US" dirty="0" err="1"/>
              <a:t>Log.final.out</a:t>
            </a:r>
            <a:endParaRPr lang="en-US" dirty="0"/>
          </a:p>
          <a:p>
            <a:r>
              <a:rPr lang="en-US" dirty="0"/>
              <a:t>*_</a:t>
            </a:r>
            <a:r>
              <a:rPr lang="en-US" dirty="0" err="1"/>
              <a:t>Log.out</a:t>
            </a:r>
            <a:endParaRPr lang="en-US" dirty="0"/>
          </a:p>
          <a:p>
            <a:r>
              <a:rPr lang="en-US" dirty="0"/>
              <a:t>*_</a:t>
            </a:r>
            <a:r>
              <a:rPr lang="en-US" dirty="0" err="1"/>
              <a:t>Log.progress.out</a:t>
            </a:r>
            <a:endParaRPr lang="en-US" dirty="0"/>
          </a:p>
          <a:p>
            <a:r>
              <a:rPr lang="en-US" dirty="0"/>
              <a:t>*_</a:t>
            </a:r>
            <a:r>
              <a:rPr lang="en-US" dirty="0" err="1"/>
              <a:t>SJ.out.tab</a:t>
            </a:r>
            <a:endParaRPr lang="en-US" dirty="0"/>
          </a:p>
          <a:p>
            <a:r>
              <a:rPr lang="en-US" dirty="0"/>
              <a:t>*_</a:t>
            </a:r>
            <a:r>
              <a:rPr lang="en-US" dirty="0" err="1"/>
              <a:t>STARgenome</a:t>
            </a:r>
            <a:r>
              <a:rPr lang="en-US" dirty="0"/>
              <a:t>/</a:t>
            </a:r>
          </a:p>
        </p:txBody>
      </p:sp>
      <p:cxnSp>
        <p:nvCxnSpPr>
          <p:cNvPr id="9" name="Straight Arrow Connector 8"/>
          <p:cNvCxnSpPr/>
          <p:nvPr/>
        </p:nvCxnSpPr>
        <p:spPr>
          <a:xfrm>
            <a:off x="5857875" y="2755502"/>
            <a:ext cx="514350" cy="0"/>
          </a:xfrm>
          <a:prstGeom prst="straightConnector1">
            <a:avLst/>
          </a:prstGeom>
          <a:ln w="38100">
            <a:prstDash val="dashDot"/>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1D93570-DD28-FC43-A0FA-F272076EDCCF}"/>
              </a:ext>
            </a:extLst>
          </p:cNvPr>
          <p:cNvSpPr txBox="1"/>
          <p:nvPr/>
        </p:nvSpPr>
        <p:spPr>
          <a:xfrm>
            <a:off x="2015265" y="5710020"/>
            <a:ext cx="7155857" cy="646331"/>
          </a:xfrm>
          <a:prstGeom prst="rect">
            <a:avLst/>
          </a:prstGeom>
          <a:noFill/>
        </p:spPr>
        <p:txBody>
          <a:bodyPr wrap="square" rtlCol="0">
            <a:spAutoFit/>
          </a:bodyPr>
          <a:lstStyle/>
          <a:p>
            <a:r>
              <a:rPr lang="en-US" dirty="0"/>
              <a:t>Where are these files located? type the following command to see them:</a:t>
            </a:r>
          </a:p>
          <a:p>
            <a:r>
              <a:rPr lang="en-US" dirty="0"/>
              <a:t>ls ~/mouse-rnaseq-2020/results/star</a:t>
            </a:r>
          </a:p>
        </p:txBody>
      </p:sp>
      <p:cxnSp>
        <p:nvCxnSpPr>
          <p:cNvPr id="8" name="Straight Arrow Connector 7">
            <a:extLst>
              <a:ext uri="{FF2B5EF4-FFF2-40B4-BE49-F238E27FC236}">
                <a16:creationId xmlns:a16="http://schemas.microsoft.com/office/drawing/2014/main" id="{9C01A099-8E75-1B4E-857C-E53594234F90}"/>
              </a:ext>
            </a:extLst>
          </p:cNvPr>
          <p:cNvCxnSpPr>
            <a:cxnSpLocks/>
          </p:cNvCxnSpPr>
          <p:nvPr/>
        </p:nvCxnSpPr>
        <p:spPr>
          <a:xfrm flipH="1">
            <a:off x="6648288" y="4108127"/>
            <a:ext cx="791382" cy="16618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901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CE77-CEB2-A341-90EB-05A993D2D928}"/>
              </a:ext>
            </a:extLst>
          </p:cNvPr>
          <p:cNvSpPr>
            <a:spLocks noGrp="1"/>
          </p:cNvSpPr>
          <p:nvPr>
            <p:ph type="title"/>
          </p:nvPr>
        </p:nvSpPr>
        <p:spPr/>
        <p:txBody>
          <a:bodyPr/>
          <a:lstStyle/>
          <a:p>
            <a:r>
              <a:rPr lang="en-US" dirty="0">
                <a:solidFill>
                  <a:schemeClr val="accent2"/>
                </a:solidFill>
              </a:rPr>
              <a:t>Step 2: Read aligned counts</a:t>
            </a:r>
          </a:p>
        </p:txBody>
      </p:sp>
      <p:sp>
        <p:nvSpPr>
          <p:cNvPr id="3" name="Text Placeholder 2">
            <a:extLst>
              <a:ext uri="{FF2B5EF4-FFF2-40B4-BE49-F238E27FC236}">
                <a16:creationId xmlns:a16="http://schemas.microsoft.com/office/drawing/2014/main" id="{11C0A863-1C7D-E543-8A84-B153097C28D1}"/>
              </a:ext>
            </a:extLst>
          </p:cNvPr>
          <p:cNvSpPr>
            <a:spLocks noGrp="1"/>
          </p:cNvSpPr>
          <p:nvPr>
            <p:ph type="body" idx="1"/>
          </p:nvPr>
        </p:nvSpPr>
        <p:spPr/>
        <p:txBody>
          <a:bodyPr/>
          <a:lstStyle/>
          <a:p>
            <a:r>
              <a:rPr lang="en-US" dirty="0"/>
              <a:t>Use </a:t>
            </a:r>
            <a:r>
              <a:rPr lang="en-US" b="1" dirty="0" err="1"/>
              <a:t>featureCounts</a:t>
            </a:r>
            <a:r>
              <a:rPr lang="en-US" dirty="0"/>
              <a:t> to generate the aligned counts for each of the bam files generated in step 1.</a:t>
            </a:r>
          </a:p>
        </p:txBody>
      </p:sp>
      <p:sp>
        <p:nvSpPr>
          <p:cNvPr id="5" name="Slide Number Placeholder 4">
            <a:extLst>
              <a:ext uri="{FF2B5EF4-FFF2-40B4-BE49-F238E27FC236}">
                <a16:creationId xmlns:a16="http://schemas.microsoft.com/office/drawing/2014/main" id="{93ECD269-D599-BB4B-B240-D89B73EB6668}"/>
              </a:ext>
            </a:extLst>
          </p:cNvPr>
          <p:cNvSpPr>
            <a:spLocks noGrp="1"/>
          </p:cNvSpPr>
          <p:nvPr>
            <p:ph type="sldNum" sz="quarter" idx="12"/>
          </p:nvPr>
        </p:nvSpPr>
        <p:spPr/>
        <p:txBody>
          <a:bodyPr/>
          <a:lstStyle/>
          <a:p>
            <a:fld id="{C3558104-51C6-C44C-9211-BF7C16F4A77B}" type="slidenum">
              <a:rPr lang="en-US" smtClean="0"/>
              <a:t>16</a:t>
            </a:fld>
            <a:endParaRPr lang="en-US" dirty="0"/>
          </a:p>
        </p:txBody>
      </p:sp>
    </p:spTree>
    <p:extLst>
      <p:ext uri="{BB962C8B-B14F-4D97-AF65-F5344CB8AC3E}">
        <p14:creationId xmlns:p14="http://schemas.microsoft.com/office/powerpoint/2010/main" val="283023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163115"/>
            <a:ext cx="7886700" cy="1325563"/>
          </a:xfrm>
        </p:spPr>
        <p:txBody>
          <a:bodyPr/>
          <a:lstStyle/>
          <a:p>
            <a:r>
              <a:rPr lang="en-US" dirty="0"/>
              <a:t>Step 2A: Counting reads</a:t>
            </a:r>
          </a:p>
        </p:txBody>
      </p:sp>
      <p:sp>
        <p:nvSpPr>
          <p:cNvPr id="3" name="Content Placeholder 2"/>
          <p:cNvSpPr>
            <a:spLocks noGrp="1"/>
          </p:cNvSpPr>
          <p:nvPr>
            <p:ph idx="1"/>
          </p:nvPr>
        </p:nvSpPr>
        <p:spPr>
          <a:xfrm>
            <a:off x="314324" y="1264444"/>
            <a:ext cx="8134350" cy="4557711"/>
          </a:xfrm>
        </p:spPr>
        <p:txBody>
          <a:bodyPr>
            <a:normAutofit/>
          </a:bodyPr>
          <a:lstStyle/>
          <a:p>
            <a:pPr marL="0" indent="0">
              <a:buNone/>
            </a:pPr>
            <a:r>
              <a:rPr lang="en-US" sz="2000" b="1" dirty="0" err="1"/>
              <a:t>featureCounts</a:t>
            </a:r>
            <a:r>
              <a:rPr lang="en-US" sz="2000" dirty="0"/>
              <a:t>  is a part of </a:t>
            </a:r>
            <a:r>
              <a:rPr lang="en-US" sz="2000" b="1" dirty="0"/>
              <a:t>Subread</a:t>
            </a:r>
            <a:r>
              <a:rPr lang="en-US" sz="2000" dirty="0"/>
              <a:t> module.</a:t>
            </a:r>
          </a:p>
          <a:p>
            <a:pPr marL="0" indent="0">
              <a:buNone/>
            </a:pPr>
            <a:r>
              <a:rPr lang="en-US" sz="2000" dirty="0"/>
              <a:t>It takes alignment files (BAM, SAM), along with an annotation file (GTF file here) and counts the number of reads in the alignment that are associated to specified features in the annotation file.</a:t>
            </a:r>
          </a:p>
        </p:txBody>
      </p:sp>
      <p:sp>
        <p:nvSpPr>
          <p:cNvPr id="5" name="Slide Number Placeholder 4"/>
          <p:cNvSpPr>
            <a:spLocks noGrp="1"/>
          </p:cNvSpPr>
          <p:nvPr>
            <p:ph type="sldNum" sz="quarter" idx="12"/>
          </p:nvPr>
        </p:nvSpPr>
        <p:spPr/>
        <p:txBody>
          <a:bodyPr/>
          <a:lstStyle/>
          <a:p>
            <a:fld id="{C3558104-51C6-C44C-9211-BF7C16F4A77B}" type="slidenum">
              <a:rPr lang="en-US" smtClean="0"/>
              <a:t>17</a:t>
            </a:fld>
            <a:endParaRPr lang="en-US" dirty="0"/>
          </a:p>
        </p:txBody>
      </p:sp>
      <p:sp>
        <p:nvSpPr>
          <p:cNvPr id="7" name="Content Placeholder 3">
            <a:extLst>
              <a:ext uri="{FF2B5EF4-FFF2-40B4-BE49-F238E27FC236}">
                <a16:creationId xmlns:a16="http://schemas.microsoft.com/office/drawing/2014/main" id="{147981F2-9939-AB43-B811-0668A3DF2922}"/>
              </a:ext>
            </a:extLst>
          </p:cNvPr>
          <p:cNvSpPr txBox="1">
            <a:spLocks/>
          </p:cNvSpPr>
          <p:nvPr/>
        </p:nvSpPr>
        <p:spPr>
          <a:xfrm>
            <a:off x="314324" y="2890123"/>
            <a:ext cx="8721188" cy="2703433"/>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sbatch</a:t>
            </a:r>
            <a:r>
              <a:rPr lang="en-US" sz="1600" dirty="0">
                <a:latin typeface="Consolas" panose="020B0609020204030204" pitchFamily="49" charset="0"/>
              </a:rPr>
              <a:t> </a:t>
            </a:r>
            <a:r>
              <a:rPr lang="en-US" sz="1600" dirty="0" err="1">
                <a:latin typeface="Consolas" panose="020B0609020204030204" pitchFamily="49" charset="0"/>
              </a:rPr>
              <a:t>featureCounts.sh</a:t>
            </a:r>
            <a:endParaRPr lang="en-US" sz="1600" dirty="0">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OUTPUT in ~/mouse-rnaseq-2020/results/</a:t>
            </a:r>
            <a:r>
              <a:rPr lang="en-US" sz="1600" dirty="0" err="1">
                <a:solidFill>
                  <a:schemeClr val="tx2"/>
                </a:solidFill>
                <a:latin typeface="Consolas" panose="020B0609020204030204" pitchFamily="49" charset="0"/>
              </a:rPr>
              <a:t>featureCounts</a:t>
            </a:r>
            <a:r>
              <a:rPr lang="en-US" sz="1600" dirty="0">
                <a:solidFill>
                  <a:schemeClr val="tx2"/>
                </a:solidFill>
                <a:latin typeface="Consolas" panose="020B0609020204030204" pitchFamily="49" charset="0"/>
              </a:rPr>
              <a:t>/ </a:t>
            </a: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squeue</a:t>
            </a:r>
            <a:r>
              <a:rPr lang="en-US" sz="1600" dirty="0">
                <a:latin typeface="Consolas" panose="020B0609020204030204" pitchFamily="49" charset="0"/>
              </a:rPr>
              <a:t> –u &lt;</a:t>
            </a:r>
            <a:r>
              <a:rPr lang="en-US" sz="1600" dirty="0" err="1">
                <a:latin typeface="Consolas" panose="020B0609020204030204" pitchFamily="49" charset="0"/>
              </a:rPr>
              <a:t>userID</a:t>
            </a:r>
            <a:r>
              <a:rPr lang="en-US" sz="1600" dirty="0">
                <a:latin typeface="Consolas" panose="020B0609020204030204" pitchFamily="49" charset="0"/>
              </a:rPr>
              <a:t>&gt; </a:t>
            </a:r>
            <a:r>
              <a:rPr lang="en-US" sz="1600" dirty="0">
                <a:solidFill>
                  <a:schemeClr val="tx2"/>
                </a:solidFill>
                <a:latin typeface="Consolas" panose="020B0609020204030204" pitchFamily="49" charset="0"/>
              </a:rPr>
              <a:t># to check the status of the submitted job</a:t>
            </a:r>
            <a:endParaRPr lang="en-US" sz="1600" b="1" dirty="0">
              <a:solidFill>
                <a:schemeClr val="accent6"/>
              </a:solidFill>
              <a:latin typeface="Consolas" panose="020B0609020204030204" pitchFamily="49" charset="0"/>
            </a:endParaRP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This job takes 1-4 mins.</a:t>
            </a:r>
          </a:p>
          <a:p>
            <a:pPr marL="0" indent="0">
              <a:lnSpc>
                <a:spcPct val="130000"/>
              </a:lnSpc>
              <a:buNone/>
            </a:pPr>
            <a:r>
              <a:rPr lang="en-US" sz="1600" dirty="0">
                <a:latin typeface="Consolas" panose="020B0609020204030204" pitchFamily="49" charset="0"/>
              </a:rPr>
              <a:t>$ more </a:t>
            </a:r>
            <a:r>
              <a:rPr lang="en-US" sz="1600" dirty="0" err="1">
                <a:latin typeface="Consolas" panose="020B0609020204030204" pitchFamily="49" charset="0"/>
              </a:rPr>
              <a:t>featureCounts.sh</a:t>
            </a:r>
            <a:endParaRPr lang="en-US" sz="1600" dirty="0">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Take a look at the script</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Tree>
    <p:extLst>
      <p:ext uri="{BB962C8B-B14F-4D97-AF65-F5344CB8AC3E}">
        <p14:creationId xmlns:p14="http://schemas.microsoft.com/office/powerpoint/2010/main" val="353560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18</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err="1">
                <a:latin typeface="Consolas" panose="020B0609020204030204" pitchFamily="49" charset="0"/>
              </a:rPr>
              <a:t>featureCounts.sh</a:t>
            </a:r>
            <a:r>
              <a:rPr lang="en-US" sz="1600" dirty="0">
                <a:latin typeface="Consolas" panose="020B0609020204030204" pitchFamily="49" charset="0"/>
              </a:rPr>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54443" y="1578238"/>
            <a:ext cx="8100823" cy="4077868"/>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rgbClr val="00B050"/>
                </a:solidFill>
                <a:latin typeface="Consolas" panose="020B0609020204030204" pitchFamily="49" charset="0"/>
              </a:rPr>
              <a:t>#!/bin/bash</a:t>
            </a:r>
          </a:p>
          <a:p>
            <a:pPr marL="0" indent="0">
              <a:lnSpc>
                <a:spcPct val="100000"/>
              </a:lnSpc>
              <a:spcBef>
                <a:spcPts val="0"/>
              </a:spcBef>
              <a:buNone/>
            </a:pPr>
            <a:r>
              <a:rPr lang="en-US" sz="1400" dirty="0">
                <a:solidFill>
                  <a:srgbClr val="00B050"/>
                </a:solidFill>
                <a:latin typeface="Consolas" panose="020B0609020204030204" pitchFamily="49" charset="0"/>
              </a:rPr>
              <a:t>#SBATCH -N 1</a:t>
            </a:r>
          </a:p>
          <a:p>
            <a:pPr marL="0" indent="0">
              <a:lnSpc>
                <a:spcPct val="100000"/>
              </a:lnSpc>
              <a:spcBef>
                <a:spcPts val="0"/>
              </a:spcBef>
              <a:buNone/>
            </a:pPr>
            <a:r>
              <a:rPr lang="en-US" sz="1400" dirty="0">
                <a:solidFill>
                  <a:srgbClr val="00B050"/>
                </a:solidFill>
                <a:latin typeface="Consolas" panose="020B0609020204030204" pitchFamily="49" charset="0"/>
              </a:rPr>
              <a:t>#SBATCH -n 1</a:t>
            </a:r>
          </a:p>
          <a:p>
            <a:pPr marL="0" indent="0">
              <a:lnSpc>
                <a:spcPct val="100000"/>
              </a:lnSpc>
              <a:spcBef>
                <a:spcPts val="0"/>
              </a:spcBef>
              <a:buNone/>
            </a:pPr>
            <a:r>
              <a:rPr lang="en-US" sz="1400" dirty="0">
                <a:solidFill>
                  <a:srgbClr val="00B050"/>
                </a:solidFill>
                <a:latin typeface="Consolas" panose="020B0609020204030204" pitchFamily="49" charset="0"/>
              </a:rPr>
              <a:t>#SBATCH --mem 8G</a:t>
            </a:r>
          </a:p>
          <a:p>
            <a:pPr marL="0" indent="0">
              <a:lnSpc>
                <a:spcPct val="100000"/>
              </a:lnSpc>
              <a:spcBef>
                <a:spcPts val="0"/>
              </a:spcBef>
              <a:buNone/>
            </a:pPr>
            <a:r>
              <a:rPr lang="en-US" sz="1400" dirty="0">
                <a:solidFill>
                  <a:srgbClr val="00B050"/>
                </a:solidFill>
                <a:latin typeface="Consolas" panose="020B0609020204030204" pitchFamily="49" charset="0"/>
              </a:rPr>
              <a:t>#SBATCH --job-name=counts</a:t>
            </a:r>
          </a:p>
          <a:p>
            <a:pPr marL="0" indent="0">
              <a:lnSpc>
                <a:spcPct val="100000"/>
              </a:lnSpc>
              <a:spcBef>
                <a:spcPts val="0"/>
              </a:spcBef>
              <a:buNone/>
            </a:pPr>
            <a:r>
              <a:rPr lang="en-US" sz="1400" dirty="0">
                <a:solidFill>
                  <a:srgbClr val="00B050"/>
                </a:solidFill>
                <a:latin typeface="Consolas" panose="020B0609020204030204" pitchFamily="49" charset="0"/>
              </a:rPr>
              <a:t>#SBATCH --array=1-4</a:t>
            </a:r>
          </a:p>
          <a:p>
            <a:pPr marL="0" indent="0">
              <a:lnSpc>
                <a:spcPct val="100000"/>
              </a:lnSpc>
              <a:spcBef>
                <a:spcPts val="0"/>
              </a:spcBef>
              <a:buNone/>
            </a:pPr>
            <a:r>
              <a:rPr lang="en-US" sz="14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4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400" dirty="0">
                <a:solidFill>
                  <a:srgbClr val="00B0F0"/>
                </a:solidFill>
                <a:latin typeface="Consolas" panose="020B0609020204030204" pitchFamily="49" charset="0"/>
              </a:rPr>
              <a:t>module load Subread/2.0.0-IGB-gcc-8.2.0</a:t>
            </a: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a:latin typeface="Consolas" panose="020B0609020204030204" pitchFamily="49" charset="0"/>
              </a:rPr>
              <a:t>cd ~/mouse-rnaseq-2020/ </a:t>
            </a:r>
          </a:p>
          <a:p>
            <a:pPr marL="0" indent="0">
              <a:lnSpc>
                <a:spcPct val="100000"/>
              </a:lnSpc>
              <a:spcBef>
                <a:spcPts val="0"/>
              </a:spcBef>
              <a:buNone/>
            </a:pPr>
            <a:r>
              <a:rPr lang="en-US" sz="1400" dirty="0" err="1">
                <a:latin typeface="Consolas" panose="020B0609020204030204" pitchFamily="49" charset="0"/>
              </a:rPr>
              <a:t>mkdir</a:t>
            </a:r>
            <a:r>
              <a:rPr lang="en-US" sz="1400" dirty="0">
                <a:latin typeface="Consolas" panose="020B0609020204030204" pitchFamily="49" charset="0"/>
              </a:rPr>
              <a:t> -p results/</a:t>
            </a:r>
            <a:r>
              <a:rPr lang="en-US" sz="1400" dirty="0" err="1">
                <a:latin typeface="Consolas" panose="020B0609020204030204" pitchFamily="49" charset="0"/>
              </a:rPr>
              <a:t>featureCounts</a:t>
            </a:r>
            <a:endParaRPr lang="en-US" sz="1400" dirty="0">
              <a:solidFill>
                <a:srgbClr val="FF0000"/>
              </a:solidFill>
              <a:latin typeface="Consolas" panose="020B0609020204030204" pitchFamily="49" charset="0"/>
            </a:endParaRPr>
          </a:p>
          <a:p>
            <a:pPr marL="0" indent="0">
              <a:lnSpc>
                <a:spcPct val="100000"/>
              </a:lnSpc>
              <a:spcBef>
                <a:spcPts val="0"/>
              </a:spcBef>
              <a:buNone/>
            </a:pPr>
            <a:endParaRPr lang="en-US" sz="1400" dirty="0">
              <a:solidFill>
                <a:srgbClr val="FF0000"/>
              </a:solidFill>
              <a:latin typeface="Consolas" panose="020B0609020204030204" pitchFamily="49" charset="0"/>
            </a:endParaRPr>
          </a:p>
          <a:p>
            <a:pPr marL="0" indent="0">
              <a:lnSpc>
                <a:spcPct val="100000"/>
              </a:lnSpc>
              <a:spcBef>
                <a:spcPts val="0"/>
              </a:spcBef>
              <a:buNone/>
            </a:pPr>
            <a:r>
              <a:rPr lang="en-US" sz="1400" dirty="0" err="1">
                <a:solidFill>
                  <a:srgbClr val="FF0000"/>
                </a:solidFill>
                <a:latin typeface="Consolas" panose="020B0609020204030204" pitchFamily="49" charset="0"/>
              </a:rPr>
              <a:t>featureCounts</a:t>
            </a:r>
            <a:r>
              <a:rPr lang="en-US" sz="1400" dirty="0">
                <a:solidFill>
                  <a:srgbClr val="FF0000"/>
                </a:solidFill>
                <a:latin typeface="Consolas" panose="020B0609020204030204" pitchFamily="49" charset="0"/>
              </a:rPr>
              <a:t> -T 1 -s 2 -g </a:t>
            </a:r>
            <a:r>
              <a:rPr lang="en-US" sz="1400" dirty="0" err="1">
                <a:solidFill>
                  <a:srgbClr val="FF0000"/>
                </a:solidFill>
                <a:latin typeface="Consolas" panose="020B0609020204030204" pitchFamily="49" charset="0"/>
              </a:rPr>
              <a:t>gene_id</a:t>
            </a:r>
            <a:r>
              <a:rPr lang="en-US" sz="1400" dirty="0">
                <a:solidFill>
                  <a:srgbClr val="FF0000"/>
                </a:solidFill>
                <a:latin typeface="Consolas" panose="020B0609020204030204" pitchFamily="49" charset="0"/>
              </a:rPr>
              <a:t> -t exon \</a:t>
            </a:r>
          </a:p>
          <a:p>
            <a:pPr marL="0" indent="0">
              <a:lnSpc>
                <a:spcPct val="100000"/>
              </a:lnSpc>
              <a:spcBef>
                <a:spcPts val="0"/>
              </a:spcBef>
              <a:buNone/>
            </a:pPr>
            <a:r>
              <a:rPr lang="en-US" sz="1400" dirty="0">
                <a:solidFill>
                  <a:srgbClr val="FF0000"/>
                </a:solidFill>
                <a:latin typeface="Consolas" panose="020B0609020204030204" pitchFamily="49" charset="0"/>
              </a:rPr>
              <a:t>-o results/</a:t>
            </a:r>
            <a:r>
              <a:rPr lang="en-US" sz="1400" dirty="0" err="1">
                <a:solidFill>
                  <a:srgbClr val="FF0000"/>
                </a:solidFill>
                <a:latin typeface="Consolas" panose="020B0609020204030204" pitchFamily="49" charset="0"/>
              </a:rPr>
              <a:t>featureCounts</a:t>
            </a:r>
            <a:r>
              <a:rPr lang="en-US" sz="1400" dirty="0">
                <a:solidFill>
                  <a:srgbClr val="FF0000"/>
                </a:solidFill>
                <a:latin typeface="Consolas" panose="020B0609020204030204" pitchFamily="49" charset="0"/>
              </a:rPr>
              <a:t>/${line}_</a:t>
            </a:r>
            <a:r>
              <a:rPr lang="en-US" sz="1400" dirty="0" err="1">
                <a:solidFill>
                  <a:srgbClr val="FF0000"/>
                </a:solidFill>
                <a:latin typeface="Consolas" panose="020B0609020204030204" pitchFamily="49" charset="0"/>
              </a:rPr>
              <a:t>featCounts.txt</a:t>
            </a:r>
            <a:r>
              <a:rPr lang="en-US" sz="1400" dirty="0">
                <a:solidFill>
                  <a:srgbClr val="FF0000"/>
                </a:solidFill>
                <a:latin typeface="Consolas" panose="020B0609020204030204" pitchFamily="49" charset="0"/>
              </a:rPr>
              <a:t> \</a:t>
            </a:r>
          </a:p>
          <a:p>
            <a:pPr marL="0" indent="0">
              <a:lnSpc>
                <a:spcPct val="100000"/>
              </a:lnSpc>
              <a:spcBef>
                <a:spcPts val="0"/>
              </a:spcBef>
              <a:buNone/>
            </a:pPr>
            <a:r>
              <a:rPr lang="en-US" sz="1400" dirty="0">
                <a:solidFill>
                  <a:srgbClr val="FF0000"/>
                </a:solidFill>
                <a:latin typeface="Consolas" panose="020B0609020204030204" pitchFamily="49" charset="0"/>
              </a:rPr>
              <a:t>-a data/genome/mouse_chr12.gtf \</a:t>
            </a:r>
          </a:p>
          <a:p>
            <a:pPr marL="0" indent="0">
              <a:lnSpc>
                <a:spcPct val="100000"/>
              </a:lnSpc>
              <a:spcBef>
                <a:spcPts val="0"/>
              </a:spcBef>
              <a:buNone/>
            </a:pPr>
            <a:r>
              <a:rPr lang="en-US" sz="1400" dirty="0">
                <a:solidFill>
                  <a:srgbClr val="FF0000"/>
                </a:solidFill>
                <a:latin typeface="Consolas" panose="020B0609020204030204" pitchFamily="49" charset="0"/>
              </a:rPr>
              <a:t>results/star/${line}_</a:t>
            </a:r>
            <a:r>
              <a:rPr lang="en-US" sz="1400" dirty="0" err="1">
                <a:solidFill>
                  <a:srgbClr val="FF0000"/>
                </a:solidFill>
                <a:latin typeface="Consolas" panose="020B0609020204030204" pitchFamily="49" charset="0"/>
              </a:rPr>
              <a:t>Aligned.sortedByCoord.out.bam</a:t>
            </a: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3225800" y="1636253"/>
            <a:ext cx="4636779"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Core, 8GB memory, run on the ‘classroom’ nodes, and name the job ‘counts’. Runs 4 samples at a time.</a:t>
            </a:r>
          </a:p>
        </p:txBody>
      </p:sp>
      <p:sp>
        <p:nvSpPr>
          <p:cNvPr id="16" name="TextBox 15">
            <a:extLst>
              <a:ext uri="{FF2B5EF4-FFF2-40B4-BE49-F238E27FC236}">
                <a16:creationId xmlns:a16="http://schemas.microsoft.com/office/drawing/2014/main" id="{489FA13A-7615-764B-88F6-9F9D067FAEE8}"/>
              </a:ext>
            </a:extLst>
          </p:cNvPr>
          <p:cNvSpPr txBox="1"/>
          <p:nvPr/>
        </p:nvSpPr>
        <p:spPr>
          <a:xfrm>
            <a:off x="4663978" y="3062519"/>
            <a:ext cx="3925579" cy="738664"/>
          </a:xfrm>
          <a:prstGeom prst="rect">
            <a:avLst/>
          </a:prstGeom>
          <a:noFill/>
          <a:ln>
            <a:solidFill>
              <a:schemeClr val="tx1"/>
            </a:solidFill>
          </a:ln>
        </p:spPr>
        <p:txBody>
          <a:bodyPr wrap="square" rtlCol="0">
            <a:spAutoFit/>
          </a:bodyPr>
          <a:lstStyle/>
          <a:p>
            <a:r>
              <a:rPr lang="en-US" sz="1400" dirty="0">
                <a:solidFill>
                  <a:srgbClr val="00B0F0"/>
                </a:solidFill>
              </a:rPr>
              <a:t>Load the software.  We are using ‘</a:t>
            </a:r>
            <a:r>
              <a:rPr lang="en-US" sz="1400" dirty="0" err="1">
                <a:solidFill>
                  <a:srgbClr val="00B0F0"/>
                </a:solidFill>
              </a:rPr>
              <a:t>featureCounts</a:t>
            </a:r>
            <a:r>
              <a:rPr lang="en-US" sz="1400" dirty="0">
                <a:solidFill>
                  <a:srgbClr val="00B0F0"/>
                </a:solidFill>
              </a:rPr>
              <a:t>’ tool from ‘Subread’ toolkit to count the reads assigned to genomic regions.</a:t>
            </a:r>
          </a:p>
        </p:txBody>
      </p:sp>
      <p:sp>
        <p:nvSpPr>
          <p:cNvPr id="17" name="TextBox 16">
            <a:extLst>
              <a:ext uri="{FF2B5EF4-FFF2-40B4-BE49-F238E27FC236}">
                <a16:creationId xmlns:a16="http://schemas.microsoft.com/office/drawing/2014/main" id="{2427C2C7-775A-D54F-B90A-2E60B96E443A}"/>
              </a:ext>
            </a:extLst>
          </p:cNvPr>
          <p:cNvSpPr txBox="1"/>
          <p:nvPr/>
        </p:nvSpPr>
        <p:spPr>
          <a:xfrm>
            <a:off x="5858043" y="4692549"/>
            <a:ext cx="2461575" cy="738664"/>
          </a:xfrm>
          <a:prstGeom prst="rect">
            <a:avLst/>
          </a:prstGeom>
          <a:noFill/>
          <a:ln>
            <a:solidFill>
              <a:schemeClr val="tx1"/>
            </a:solidFill>
          </a:ln>
        </p:spPr>
        <p:txBody>
          <a:bodyPr wrap="square" rtlCol="0">
            <a:spAutoFit/>
          </a:bodyPr>
          <a:lstStyle/>
          <a:p>
            <a:r>
              <a:rPr lang="en-US" sz="1400" dirty="0">
                <a:solidFill>
                  <a:srgbClr val="FF0000"/>
                </a:solidFill>
              </a:rPr>
              <a:t>Run </a:t>
            </a:r>
            <a:r>
              <a:rPr lang="en-US" sz="1400" dirty="0" err="1">
                <a:solidFill>
                  <a:srgbClr val="FF0000"/>
                </a:solidFill>
              </a:rPr>
              <a:t>featureCounts</a:t>
            </a:r>
            <a:r>
              <a:rPr lang="en-US" sz="1400" dirty="0">
                <a:solidFill>
                  <a:srgbClr val="FF0000"/>
                </a:solidFill>
              </a:rPr>
              <a:t> tool.  Options are described in the next slide.</a:t>
            </a:r>
          </a:p>
        </p:txBody>
      </p:sp>
      <p:sp>
        <p:nvSpPr>
          <p:cNvPr id="10" name="TextBox 9">
            <a:extLst>
              <a:ext uri="{FF2B5EF4-FFF2-40B4-BE49-F238E27FC236}">
                <a16:creationId xmlns:a16="http://schemas.microsoft.com/office/drawing/2014/main" id="{4D726B13-869E-E34C-9276-73709575B950}"/>
              </a:ext>
            </a:extLst>
          </p:cNvPr>
          <p:cNvSpPr txBox="1"/>
          <p:nvPr/>
        </p:nvSpPr>
        <p:spPr>
          <a:xfrm>
            <a:off x="5679968" y="3894420"/>
            <a:ext cx="2639650" cy="523220"/>
          </a:xfrm>
          <a:prstGeom prst="rect">
            <a:avLst/>
          </a:prstGeom>
          <a:noFill/>
          <a:ln>
            <a:solidFill>
              <a:schemeClr val="tx1"/>
            </a:solidFill>
          </a:ln>
        </p:spPr>
        <p:txBody>
          <a:bodyPr wrap="square" rtlCol="0">
            <a:spAutoFit/>
          </a:bodyPr>
          <a:lstStyle/>
          <a:p>
            <a:r>
              <a:rPr lang="en-US" sz="1400" dirty="0"/>
              <a:t>Change and make directory to store the count results.</a:t>
            </a:r>
          </a:p>
        </p:txBody>
      </p:sp>
      <p:sp>
        <p:nvSpPr>
          <p:cNvPr id="11" name="TextBox 10">
            <a:extLst>
              <a:ext uri="{FF2B5EF4-FFF2-40B4-BE49-F238E27FC236}">
                <a16:creationId xmlns:a16="http://schemas.microsoft.com/office/drawing/2014/main" id="{1A0F14D4-26D1-D94B-BA6F-02BE3F84A6E0}"/>
              </a:ext>
            </a:extLst>
          </p:cNvPr>
          <p:cNvSpPr txBox="1"/>
          <p:nvPr/>
        </p:nvSpPr>
        <p:spPr>
          <a:xfrm>
            <a:off x="554443" y="426277"/>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a:t>
            </a:r>
            <a:r>
              <a:rPr lang="en-US" dirty="0" err="1">
                <a:solidFill>
                  <a:srgbClr val="FF0000"/>
                </a:solidFill>
              </a:rPr>
              <a:t>featureCounts.sh</a:t>
            </a:r>
            <a:r>
              <a:rPr lang="en-US" dirty="0">
                <a:solidFill>
                  <a:srgbClr val="FF0000"/>
                </a:solidFill>
              </a:rPr>
              <a:t>) is supposed to do in more detail.</a:t>
            </a:r>
          </a:p>
        </p:txBody>
      </p:sp>
    </p:spTree>
    <p:extLst>
      <p:ext uri="{BB962C8B-B14F-4D97-AF65-F5344CB8AC3E}">
        <p14:creationId xmlns:p14="http://schemas.microsoft.com/office/powerpoint/2010/main" val="405987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0325-15E9-6C4D-A008-2254E7212EF9}"/>
              </a:ext>
            </a:extLst>
          </p:cNvPr>
          <p:cNvSpPr>
            <a:spLocks noGrp="1"/>
          </p:cNvSpPr>
          <p:nvPr>
            <p:ph type="title"/>
          </p:nvPr>
        </p:nvSpPr>
        <p:spPr>
          <a:xfrm>
            <a:off x="325465" y="-244268"/>
            <a:ext cx="7886700" cy="1325563"/>
          </a:xfrm>
        </p:spPr>
        <p:txBody>
          <a:bodyPr/>
          <a:lstStyle/>
          <a:p>
            <a:r>
              <a:rPr lang="en-US" dirty="0"/>
              <a:t>Step 2A: Counting reads</a:t>
            </a:r>
          </a:p>
        </p:txBody>
      </p:sp>
      <p:sp>
        <p:nvSpPr>
          <p:cNvPr id="5" name="Slide Number Placeholder 4">
            <a:extLst>
              <a:ext uri="{FF2B5EF4-FFF2-40B4-BE49-F238E27FC236}">
                <a16:creationId xmlns:a16="http://schemas.microsoft.com/office/drawing/2014/main" id="{D7AC81D0-A0C7-9544-BEBF-D8A581CEC960}"/>
              </a:ext>
            </a:extLst>
          </p:cNvPr>
          <p:cNvSpPr>
            <a:spLocks noGrp="1"/>
          </p:cNvSpPr>
          <p:nvPr>
            <p:ph type="sldNum" sz="quarter" idx="12"/>
          </p:nvPr>
        </p:nvSpPr>
        <p:spPr/>
        <p:txBody>
          <a:bodyPr/>
          <a:lstStyle/>
          <a:p>
            <a:fld id="{C3558104-51C6-C44C-9211-BF7C16F4A77B}" type="slidenum">
              <a:rPr lang="en-US" smtClean="0"/>
              <a:t>19</a:t>
            </a:fld>
            <a:endParaRPr lang="en-US" dirty="0"/>
          </a:p>
        </p:txBody>
      </p:sp>
      <p:sp>
        <p:nvSpPr>
          <p:cNvPr id="6" name="Content Placeholder 3">
            <a:extLst>
              <a:ext uri="{FF2B5EF4-FFF2-40B4-BE49-F238E27FC236}">
                <a16:creationId xmlns:a16="http://schemas.microsoft.com/office/drawing/2014/main" id="{17B504DA-BCE0-9B4D-8AD6-DC75CB05BB83}"/>
              </a:ext>
            </a:extLst>
          </p:cNvPr>
          <p:cNvSpPr txBox="1">
            <a:spLocks/>
          </p:cNvSpPr>
          <p:nvPr/>
        </p:nvSpPr>
        <p:spPr>
          <a:xfrm>
            <a:off x="325465" y="2143137"/>
            <a:ext cx="8659194" cy="4213214"/>
          </a:xfrm>
          <a:prstGeom prst="rect">
            <a:avLst/>
          </a:prstGeom>
          <a:solidFill>
            <a:schemeClr val="bg1">
              <a:lumMod val="85000"/>
              <a:alpha val="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err="1">
                <a:latin typeface="Consolas" panose="020B0609020204030204" pitchFamily="49" charset="0"/>
              </a:rPr>
              <a:t>featureCounts</a:t>
            </a:r>
            <a:r>
              <a:rPr lang="en-US" sz="1600" dirty="0">
                <a:latin typeface="Consolas" panose="020B0609020204030204" pitchFamily="49" charset="0"/>
              </a:rPr>
              <a:t>	-T 1 \ </a:t>
            </a:r>
            <a:r>
              <a:rPr lang="en-US" sz="1600" dirty="0">
                <a:solidFill>
                  <a:schemeClr val="tx2"/>
                </a:solidFill>
                <a:latin typeface="Consolas" panose="020B0609020204030204" pitchFamily="49" charset="0"/>
              </a:rPr>
              <a:t># number of threads</a:t>
            </a:r>
            <a:endParaRPr lang="en-US" sz="1600" dirty="0">
              <a:latin typeface="Consolas" panose="020B0609020204030204" pitchFamily="49" charset="0"/>
            </a:endParaRPr>
          </a:p>
          <a:p>
            <a:pPr marL="0" indent="0">
              <a:lnSpc>
                <a:spcPct val="130000"/>
              </a:lnSpc>
              <a:buNone/>
            </a:pPr>
            <a:r>
              <a:rPr lang="en-US" sz="1600" dirty="0">
                <a:latin typeface="Consolas" panose="020B0609020204030204" pitchFamily="49" charset="0"/>
              </a:rPr>
              <a:t>			-s 2 \ </a:t>
            </a:r>
            <a:r>
              <a:rPr lang="en-US" sz="1600" dirty="0">
                <a:solidFill>
                  <a:schemeClr val="tx2"/>
                </a:solidFill>
                <a:latin typeface="Consolas" panose="020B0609020204030204" pitchFamily="49" charset="0"/>
              </a:rPr>
              <a:t># use reverse strand (use -s 1 for forward strand)</a:t>
            </a:r>
          </a:p>
          <a:p>
            <a:pPr marL="0" indent="0">
              <a:lnSpc>
                <a:spcPct val="130000"/>
              </a:lnSpc>
              <a:buNone/>
            </a:pPr>
            <a:r>
              <a:rPr lang="en-US" sz="1600" dirty="0">
                <a:solidFill>
                  <a:schemeClr val="tx2"/>
                </a:solidFill>
                <a:latin typeface="Consolas" panose="020B0609020204030204" pitchFamily="49" charset="0"/>
              </a:rPr>
              <a:t>			</a:t>
            </a:r>
            <a:r>
              <a:rPr lang="en-US" sz="1600" dirty="0">
                <a:latin typeface="Consolas" panose="020B0609020204030204" pitchFamily="49" charset="0"/>
              </a:rPr>
              <a:t>-t exon \ </a:t>
            </a:r>
            <a:r>
              <a:rPr lang="en-US" sz="1600" dirty="0">
                <a:solidFill>
                  <a:schemeClr val="tx2"/>
                </a:solidFill>
                <a:latin typeface="Consolas" panose="020B0609020204030204" pitchFamily="49" charset="0"/>
              </a:rPr>
              <a:t># -t option describes the "feature" that this #software will look for in our GTF file</a:t>
            </a:r>
            <a:endParaRPr lang="en-US" sz="1600" dirty="0">
              <a:latin typeface="Consolas" panose="020B0609020204030204" pitchFamily="49" charset="0"/>
            </a:endParaRPr>
          </a:p>
          <a:p>
            <a:pPr marL="0" indent="0">
              <a:lnSpc>
                <a:spcPct val="130000"/>
              </a:lnSpc>
              <a:buNone/>
            </a:pPr>
            <a:r>
              <a:rPr lang="en-US" sz="1600" dirty="0">
                <a:latin typeface="Consolas" panose="020B0609020204030204" pitchFamily="49" charset="0"/>
              </a:rPr>
              <a:t>			-g </a:t>
            </a:r>
            <a:r>
              <a:rPr lang="en-US" sz="1600" dirty="0" err="1">
                <a:latin typeface="Consolas" panose="020B0609020204030204" pitchFamily="49" charset="0"/>
              </a:rPr>
              <a:t>gene_id</a:t>
            </a:r>
            <a:r>
              <a:rPr lang="en-US" sz="1600" dirty="0">
                <a:latin typeface="Consolas" panose="020B0609020204030204" pitchFamily="49" charset="0"/>
              </a:rPr>
              <a:t> \ </a:t>
            </a:r>
            <a:r>
              <a:rPr lang="en-US" sz="1600" dirty="0">
                <a:solidFill>
                  <a:schemeClr val="tx2"/>
                </a:solidFill>
                <a:latin typeface="Consolas" panose="020B0609020204030204" pitchFamily="49" charset="0"/>
              </a:rPr>
              <a:t># The -g option describes the "meta-feature" #that should also be present in our GTF.</a:t>
            </a:r>
          </a:p>
          <a:p>
            <a:pPr marL="0" indent="0">
              <a:lnSpc>
                <a:spcPct val="130000"/>
              </a:lnSpc>
              <a:buNone/>
            </a:pPr>
            <a:r>
              <a:rPr lang="en-US" sz="1600" dirty="0">
                <a:latin typeface="Consolas" panose="020B0609020204030204" pitchFamily="49" charset="0"/>
              </a:rPr>
              <a:t>			-o results/</a:t>
            </a:r>
            <a:r>
              <a:rPr lang="en-US" sz="1600" dirty="0" err="1">
                <a:latin typeface="Consolas" panose="020B0609020204030204" pitchFamily="49" charset="0"/>
              </a:rPr>
              <a:t>featureCounts</a:t>
            </a:r>
            <a:r>
              <a:rPr lang="en-US" sz="1600" dirty="0">
                <a:latin typeface="Consolas" panose="020B0609020204030204" pitchFamily="49" charset="0"/>
              </a:rPr>
              <a:t>/${line}_</a:t>
            </a:r>
            <a:r>
              <a:rPr lang="en-US" sz="1600" dirty="0" err="1">
                <a:latin typeface="Consolas" panose="020B0609020204030204" pitchFamily="49" charset="0"/>
              </a:rPr>
              <a:t>featCounts.txt</a:t>
            </a:r>
            <a:r>
              <a:rPr lang="en-US" sz="1600" dirty="0">
                <a:latin typeface="Consolas" panose="020B0609020204030204" pitchFamily="49" charset="0"/>
              </a:rPr>
              <a:t> \</a:t>
            </a:r>
          </a:p>
          <a:p>
            <a:pPr marL="0" indent="0">
              <a:lnSpc>
                <a:spcPct val="130000"/>
              </a:lnSpc>
              <a:buNone/>
            </a:pPr>
            <a:r>
              <a:rPr lang="en-US" sz="1600" dirty="0">
                <a:latin typeface="Consolas" panose="020B0609020204030204" pitchFamily="49" charset="0"/>
              </a:rPr>
              <a:t>			-a data/genome/mouse_chr12.gtf \</a:t>
            </a:r>
            <a:r>
              <a:rPr lang="en-US" sz="1600" dirty="0">
                <a:solidFill>
                  <a:schemeClr val="tx2"/>
                </a:solidFill>
                <a:latin typeface="Consolas" panose="020B0609020204030204" pitchFamily="49" charset="0"/>
              </a:rPr>
              <a:t># path to the </a:t>
            </a:r>
            <a:r>
              <a:rPr lang="en-US" sz="1600" dirty="0" err="1">
                <a:solidFill>
                  <a:schemeClr val="tx2"/>
                </a:solidFill>
                <a:latin typeface="Consolas" panose="020B0609020204030204" pitchFamily="49" charset="0"/>
              </a:rPr>
              <a:t>gtf</a:t>
            </a:r>
            <a:r>
              <a:rPr lang="en-US" sz="1600" dirty="0">
                <a:solidFill>
                  <a:schemeClr val="tx2"/>
                </a:solidFill>
                <a:latin typeface="Consolas" panose="020B0609020204030204" pitchFamily="49" charset="0"/>
              </a:rPr>
              <a:t> file</a:t>
            </a:r>
            <a:endParaRPr lang="en-US" sz="1600" dirty="0">
              <a:latin typeface="Consolas" panose="020B0609020204030204" pitchFamily="49" charset="0"/>
            </a:endParaRPr>
          </a:p>
          <a:p>
            <a:pPr marL="0" indent="0">
              <a:lnSpc>
                <a:spcPct val="130000"/>
              </a:lnSpc>
              <a:buNone/>
            </a:pPr>
            <a:r>
              <a:rPr lang="en-US" sz="1600" dirty="0">
                <a:latin typeface="Consolas" panose="020B0609020204030204" pitchFamily="49" charset="0"/>
              </a:rPr>
              <a:t>	results/star/${line}_</a:t>
            </a:r>
            <a:r>
              <a:rPr lang="en-US" sz="1600" dirty="0" err="1">
                <a:latin typeface="Consolas" panose="020B0609020204030204" pitchFamily="49" charset="0"/>
              </a:rPr>
              <a:t>Aligned.sortedByCoord.out.bam</a:t>
            </a:r>
            <a:r>
              <a:rPr lang="en-US" sz="1600" dirty="0">
                <a:latin typeface="Consolas" panose="020B0609020204030204" pitchFamily="49" charset="0"/>
              </a:rPr>
              <a:t> </a:t>
            </a:r>
            <a:r>
              <a:rPr lang="en-US" sz="1600" dirty="0">
                <a:solidFill>
                  <a:schemeClr val="tx2"/>
                </a:solidFill>
                <a:latin typeface="Consolas" panose="020B0609020204030204" pitchFamily="49" charset="0"/>
              </a:rPr>
              <a:t># path to the #alignment file</a:t>
            </a:r>
          </a:p>
        </p:txBody>
      </p:sp>
      <p:sp>
        <p:nvSpPr>
          <p:cNvPr id="12" name="Content Placeholder 2">
            <a:extLst>
              <a:ext uri="{FF2B5EF4-FFF2-40B4-BE49-F238E27FC236}">
                <a16:creationId xmlns:a16="http://schemas.microsoft.com/office/drawing/2014/main" id="{F7597971-B8A3-5C41-9573-4F1E4D60FAB8}"/>
              </a:ext>
            </a:extLst>
          </p:cNvPr>
          <p:cNvSpPr>
            <a:spLocks noGrp="1"/>
          </p:cNvSpPr>
          <p:nvPr>
            <p:ph idx="1"/>
          </p:nvPr>
        </p:nvSpPr>
        <p:spPr>
          <a:xfrm>
            <a:off x="314324" y="1446420"/>
            <a:ext cx="8515351" cy="488537"/>
          </a:xfrm>
        </p:spPr>
        <p:txBody>
          <a:bodyPr>
            <a:normAutofit/>
          </a:bodyPr>
          <a:lstStyle/>
          <a:p>
            <a:pPr marL="0" indent="0">
              <a:buNone/>
            </a:pPr>
            <a:r>
              <a:rPr lang="en-US" dirty="0"/>
              <a:t>Here we go over the essential arguments to </a:t>
            </a:r>
            <a:r>
              <a:rPr lang="en-US" dirty="0" err="1"/>
              <a:t>featureCounts</a:t>
            </a:r>
            <a:r>
              <a:rPr lang="en-US" dirty="0"/>
              <a:t>.</a:t>
            </a:r>
          </a:p>
        </p:txBody>
      </p:sp>
      <p:sp>
        <p:nvSpPr>
          <p:cNvPr id="7" name="TextBox 6">
            <a:extLst>
              <a:ext uri="{FF2B5EF4-FFF2-40B4-BE49-F238E27FC236}">
                <a16:creationId xmlns:a16="http://schemas.microsoft.com/office/drawing/2014/main" id="{33FB14AA-55A5-8441-8E80-5EC7AF4EC99D}"/>
              </a:ext>
            </a:extLst>
          </p:cNvPr>
          <p:cNvSpPr txBox="1"/>
          <p:nvPr/>
        </p:nvSpPr>
        <p:spPr>
          <a:xfrm>
            <a:off x="488734" y="857444"/>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are the arguments for running </a:t>
            </a:r>
            <a:r>
              <a:rPr lang="en-US" dirty="0" err="1">
                <a:solidFill>
                  <a:srgbClr val="FF0000"/>
                </a:solidFill>
              </a:rPr>
              <a:t>featureCounts</a:t>
            </a:r>
            <a:r>
              <a:rPr lang="en-US" dirty="0">
                <a:solidFill>
                  <a:srgbClr val="FF0000"/>
                </a:solidFill>
              </a:rPr>
              <a:t>.</a:t>
            </a:r>
          </a:p>
        </p:txBody>
      </p:sp>
    </p:spTree>
    <p:extLst>
      <p:ext uri="{BB962C8B-B14F-4D97-AF65-F5344CB8AC3E}">
        <p14:creationId xmlns:p14="http://schemas.microsoft.com/office/powerpoint/2010/main" val="308828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In this lab, we will do the following:</a:t>
            </a:r>
          </a:p>
          <a:p>
            <a:endParaRPr lang="en-US" dirty="0"/>
          </a:p>
          <a:p>
            <a:pPr marL="457200" indent="-457200">
              <a:buFont typeface="+mj-lt"/>
              <a:buAutoNum type="arabicPeriod"/>
            </a:pPr>
            <a:r>
              <a:rPr lang="en-US" dirty="0"/>
              <a:t>On the IGB Biocluster:</a:t>
            </a:r>
          </a:p>
          <a:p>
            <a:pPr marL="800100" lvl="1" indent="-457200">
              <a:lnSpc>
                <a:spcPct val="150000"/>
              </a:lnSpc>
              <a:buFont typeface="+mj-lt"/>
              <a:buAutoNum type="alphaLcParenR"/>
            </a:pPr>
            <a:r>
              <a:rPr lang="en-US" sz="2100" dirty="0">
                <a:solidFill>
                  <a:srgbClr val="000000"/>
                </a:solidFill>
              </a:rPr>
              <a:t>Use </a:t>
            </a:r>
            <a:r>
              <a:rPr lang="en-US" sz="2100" b="1" dirty="0">
                <a:solidFill>
                  <a:srgbClr val="000000"/>
                </a:solidFill>
              </a:rPr>
              <a:t>STAR </a:t>
            </a:r>
            <a:r>
              <a:rPr lang="en-US" sz="2100" dirty="0">
                <a:solidFill>
                  <a:srgbClr val="000000"/>
                </a:solidFill>
              </a:rPr>
              <a:t>to align RNA-Seq reads to mouse genome</a:t>
            </a:r>
            <a:r>
              <a:rPr lang="en-US" sz="2100" dirty="0"/>
              <a:t>.</a:t>
            </a:r>
            <a:endParaRPr lang="en-US" sz="2100" dirty="0">
              <a:solidFill>
                <a:srgbClr val="000000"/>
              </a:solidFill>
            </a:endParaRPr>
          </a:p>
          <a:p>
            <a:pPr marL="800100" lvl="1" indent="-457200">
              <a:lnSpc>
                <a:spcPct val="150000"/>
              </a:lnSpc>
              <a:buFont typeface="Arial" panose="020B0604020202020204" pitchFamily="34" charset="0"/>
              <a:buAutoNum type="alphaLcParenR"/>
            </a:pPr>
            <a:r>
              <a:rPr lang="en-US" sz="2100" dirty="0">
                <a:solidFill>
                  <a:srgbClr val="000000"/>
                </a:solidFill>
              </a:rPr>
              <a:t>Use </a:t>
            </a:r>
            <a:r>
              <a:rPr lang="en-US" sz="2100" b="1" dirty="0" err="1"/>
              <a:t>featureCounts</a:t>
            </a:r>
            <a:r>
              <a:rPr lang="en-US" sz="2100" dirty="0">
                <a:solidFill>
                  <a:srgbClr val="000000"/>
                </a:solidFill>
              </a:rPr>
              <a:t> to count the reads.</a:t>
            </a:r>
          </a:p>
          <a:p>
            <a:pPr marL="800100" lvl="1" indent="-457200">
              <a:lnSpc>
                <a:spcPct val="150000"/>
              </a:lnSpc>
              <a:buFont typeface="Arial" panose="020B0604020202020204" pitchFamily="34" charset="0"/>
              <a:buAutoNum type="alphaLcParenR"/>
            </a:pPr>
            <a:r>
              <a:rPr lang="en-US" sz="2100" dirty="0">
                <a:solidFill>
                  <a:srgbClr val="000000"/>
                </a:solidFill>
              </a:rPr>
              <a:t>Use </a:t>
            </a:r>
            <a:r>
              <a:rPr lang="en-US" sz="2100" b="1" dirty="0" err="1">
                <a:solidFill>
                  <a:srgbClr val="000000"/>
                </a:solidFill>
              </a:rPr>
              <a:t>multiqc</a:t>
            </a:r>
            <a:r>
              <a:rPr lang="en-US" sz="2100" dirty="0">
                <a:solidFill>
                  <a:srgbClr val="000000"/>
                </a:solidFill>
              </a:rPr>
              <a:t> to assess the quality of alignment.</a:t>
            </a:r>
          </a:p>
          <a:p>
            <a:pPr marL="800100" lvl="1" indent="-457200">
              <a:lnSpc>
                <a:spcPct val="150000"/>
              </a:lnSpc>
              <a:buAutoNum type="alphaLcParenR"/>
            </a:pPr>
            <a:r>
              <a:rPr lang="en-US" sz="2100" dirty="0">
                <a:solidFill>
                  <a:srgbClr val="000000"/>
                </a:solidFill>
              </a:rPr>
              <a:t>Use </a:t>
            </a:r>
            <a:r>
              <a:rPr lang="en-US" sz="2100" b="1" dirty="0" err="1">
                <a:solidFill>
                  <a:srgbClr val="000000"/>
                </a:solidFill>
              </a:rPr>
              <a:t>edgeR</a:t>
            </a:r>
            <a:r>
              <a:rPr lang="en-US" sz="2100" dirty="0">
                <a:solidFill>
                  <a:srgbClr val="000000"/>
                </a:solidFill>
              </a:rPr>
              <a:t> to find differentially expressed genes. </a:t>
            </a:r>
            <a:endParaRPr lang="en-US" sz="2400" dirty="0">
              <a:solidFill>
                <a:srgbClr val="000000"/>
              </a:solidFill>
            </a:endParaRPr>
          </a:p>
          <a:p>
            <a:pPr marL="457200" indent="-457200">
              <a:lnSpc>
                <a:spcPct val="150000"/>
              </a:lnSpc>
              <a:buAutoNum type="arabicPeriod"/>
            </a:pPr>
            <a:r>
              <a:rPr lang="en-US" sz="2400" dirty="0">
                <a:solidFill>
                  <a:srgbClr val="000000"/>
                </a:solidFill>
              </a:rPr>
              <a:t>On the Virtual Machine:</a:t>
            </a:r>
          </a:p>
          <a:p>
            <a:pPr marL="800100" lvl="1" indent="-457200">
              <a:lnSpc>
                <a:spcPct val="150000"/>
              </a:lnSpc>
              <a:buFont typeface="+mj-lt"/>
              <a:buAutoNum type="alphaLcParenR"/>
            </a:pPr>
            <a:r>
              <a:rPr lang="en-US" sz="2100" dirty="0">
                <a:solidFill>
                  <a:srgbClr val="000000"/>
                </a:solidFill>
              </a:rPr>
              <a:t>View and inspect the results of differential expression analysis.</a:t>
            </a:r>
          </a:p>
          <a:p>
            <a:pPr marL="800100" lvl="1" indent="-457200">
              <a:lnSpc>
                <a:spcPct val="150000"/>
              </a:lnSpc>
              <a:buAutoNum type="alphaLcParenR"/>
            </a:pPr>
            <a:r>
              <a:rPr lang="en-US" sz="2400" dirty="0"/>
              <a:t>Visualize our results on the desktop using the Integrative Genomics Viewer (</a:t>
            </a:r>
            <a:r>
              <a:rPr lang="en-US" sz="2400" b="1" dirty="0"/>
              <a:t>IGV</a:t>
            </a:r>
            <a:r>
              <a:rPr lang="en-US" sz="2400" dirty="0"/>
              <a:t>) tool.</a:t>
            </a:r>
            <a:endParaRPr lang="en-US" sz="2100" dirty="0">
              <a:solidFill>
                <a:srgbClr val="000000"/>
              </a:solidFill>
            </a:endParaRPr>
          </a:p>
        </p:txBody>
      </p:sp>
      <p:sp>
        <p:nvSpPr>
          <p:cNvPr id="5" name="Slide Number Placeholder 4"/>
          <p:cNvSpPr>
            <a:spLocks noGrp="1"/>
          </p:cNvSpPr>
          <p:nvPr>
            <p:ph type="sldNum" sz="quarter" idx="12"/>
          </p:nvPr>
        </p:nvSpPr>
        <p:spPr/>
        <p:txBody>
          <a:bodyPr/>
          <a:lstStyle/>
          <a:p>
            <a:fld id="{C3558104-51C6-C44C-9211-BF7C16F4A77B}" type="slidenum">
              <a:rPr lang="en-US" smtClean="0"/>
              <a:pPr/>
              <a:t>2</a:t>
            </a:fld>
            <a:endParaRPr lang="en-US" dirty="0"/>
          </a:p>
        </p:txBody>
      </p:sp>
    </p:spTree>
    <p:extLst>
      <p:ext uri="{BB962C8B-B14F-4D97-AF65-F5344CB8AC3E}">
        <p14:creationId xmlns:p14="http://schemas.microsoft.com/office/powerpoint/2010/main" val="85825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2B: Output of </a:t>
            </a:r>
            <a:r>
              <a:rPr lang="en-US" dirty="0" err="1"/>
              <a:t>featureCounts</a:t>
            </a:r>
            <a:endParaRPr lang="en-US" dirty="0"/>
          </a:p>
        </p:txBody>
      </p:sp>
      <p:sp>
        <p:nvSpPr>
          <p:cNvPr id="3" name="Content Placeholder 2"/>
          <p:cNvSpPr>
            <a:spLocks noGrp="1"/>
          </p:cNvSpPr>
          <p:nvPr>
            <p:ph idx="1"/>
          </p:nvPr>
        </p:nvSpPr>
        <p:spPr>
          <a:xfrm>
            <a:off x="628650" y="1524002"/>
            <a:ext cx="5829300" cy="1048718"/>
          </a:xfrm>
        </p:spPr>
        <p:txBody>
          <a:bodyPr>
            <a:normAutofit lnSpcReduction="10000"/>
          </a:bodyPr>
          <a:lstStyle/>
          <a:p>
            <a:pPr marL="0" indent="0">
              <a:buNone/>
            </a:pPr>
            <a:endParaRPr lang="en-US" dirty="0"/>
          </a:p>
          <a:p>
            <a:pPr marL="0" indent="0">
              <a:buNone/>
            </a:pPr>
            <a:r>
              <a:rPr lang="en-US" dirty="0"/>
              <a:t>You should have </a:t>
            </a:r>
            <a:r>
              <a:rPr lang="en-US" b="1" dirty="0"/>
              <a:t>2 </a:t>
            </a:r>
            <a:r>
              <a:rPr lang="en-US" dirty="0"/>
              <a:t> outputs per input </a:t>
            </a:r>
            <a:r>
              <a:rPr lang="en-US" dirty="0" err="1"/>
              <a:t>fastq</a:t>
            </a:r>
            <a:r>
              <a:rPr lang="en-US" dirty="0"/>
              <a:t> file when the job is completed. </a:t>
            </a:r>
          </a:p>
          <a:p>
            <a:pPr marL="0" indent="0">
              <a:buNone/>
            </a:pPr>
            <a:endParaRPr lang="en-US" dirty="0"/>
          </a:p>
          <a:p>
            <a:pPr marL="0" indent="0">
              <a:buNone/>
            </a:pPr>
            <a:endParaRPr lang="en-US" b="1" dirty="0"/>
          </a:p>
          <a:p>
            <a:pPr marL="0" indent="0">
              <a:buNone/>
            </a:pPr>
            <a:endParaRPr lang="en-US" b="1" dirty="0"/>
          </a:p>
        </p:txBody>
      </p:sp>
      <p:sp>
        <p:nvSpPr>
          <p:cNvPr id="5" name="Slide Number Placeholder 4"/>
          <p:cNvSpPr>
            <a:spLocks noGrp="1"/>
          </p:cNvSpPr>
          <p:nvPr>
            <p:ph type="sldNum" sz="quarter" idx="12"/>
          </p:nvPr>
        </p:nvSpPr>
        <p:spPr/>
        <p:txBody>
          <a:bodyPr/>
          <a:lstStyle/>
          <a:p>
            <a:fld id="{C3558104-51C6-C44C-9211-BF7C16F4A77B}" type="slidenum">
              <a:rPr lang="en-US" smtClean="0"/>
              <a:t>20</a:t>
            </a:fld>
            <a:endParaRPr lang="en-US" dirty="0"/>
          </a:p>
        </p:txBody>
      </p:sp>
      <p:sp>
        <p:nvSpPr>
          <p:cNvPr id="7" name="TextBox 6"/>
          <p:cNvSpPr txBox="1"/>
          <p:nvPr/>
        </p:nvSpPr>
        <p:spPr>
          <a:xfrm>
            <a:off x="6457950" y="1484432"/>
            <a:ext cx="2571750" cy="1477328"/>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ctr"/>
            <a:r>
              <a:rPr lang="en-US" b="1" dirty="0"/>
              <a:t>Files</a:t>
            </a:r>
          </a:p>
          <a:p>
            <a:pPr algn="ctr"/>
            <a:endParaRPr lang="en-US" b="1" dirty="0"/>
          </a:p>
          <a:p>
            <a:r>
              <a:rPr lang="en-US" dirty="0"/>
              <a:t>1. *.txt</a:t>
            </a:r>
          </a:p>
          <a:p>
            <a:r>
              <a:rPr lang="en-US" dirty="0"/>
              <a:t>2. *.</a:t>
            </a:r>
            <a:r>
              <a:rPr lang="en-US" dirty="0" err="1"/>
              <a:t>txt.summary</a:t>
            </a:r>
            <a:endParaRPr lang="en-US" dirty="0"/>
          </a:p>
          <a:p>
            <a:endParaRPr lang="en-US" dirty="0"/>
          </a:p>
        </p:txBody>
      </p:sp>
      <p:cxnSp>
        <p:nvCxnSpPr>
          <p:cNvPr id="9" name="Straight Arrow Connector 8"/>
          <p:cNvCxnSpPr>
            <a:cxnSpLocks/>
          </p:cNvCxnSpPr>
          <p:nvPr/>
        </p:nvCxnSpPr>
        <p:spPr>
          <a:xfrm flipH="1">
            <a:off x="5160937" y="2572719"/>
            <a:ext cx="1297013" cy="389041"/>
          </a:xfrm>
          <a:prstGeom prst="straightConnector1">
            <a:avLst/>
          </a:prstGeom>
          <a:ln w="38100">
            <a:prstDash val="dashDot"/>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084AA82-8BB3-CC44-A8FC-C6E86B90D566}"/>
              </a:ext>
            </a:extLst>
          </p:cNvPr>
          <p:cNvSpPr txBox="1"/>
          <p:nvPr/>
        </p:nvSpPr>
        <p:spPr>
          <a:xfrm>
            <a:off x="3500438" y="2991048"/>
            <a:ext cx="5743574" cy="923330"/>
          </a:xfrm>
          <a:prstGeom prst="rect">
            <a:avLst/>
          </a:prstGeom>
          <a:noFill/>
        </p:spPr>
        <p:txBody>
          <a:bodyPr wrap="square" rtlCol="0">
            <a:spAutoFit/>
          </a:bodyPr>
          <a:lstStyle/>
          <a:p>
            <a:r>
              <a:rPr lang="en-US" dirty="0"/>
              <a:t>Where are these files located? type the following command to see them:</a:t>
            </a:r>
          </a:p>
          <a:p>
            <a:r>
              <a:rPr lang="en-US" dirty="0"/>
              <a:t>ls ~/mouse-rnaseq-2020/results/</a:t>
            </a:r>
            <a:r>
              <a:rPr lang="en-US" dirty="0" err="1"/>
              <a:t>featureCounts</a:t>
            </a:r>
            <a:endParaRPr lang="en-US" dirty="0"/>
          </a:p>
        </p:txBody>
      </p:sp>
      <p:sp>
        <p:nvSpPr>
          <p:cNvPr id="10" name="Content Placeholder 3">
            <a:extLst>
              <a:ext uri="{FF2B5EF4-FFF2-40B4-BE49-F238E27FC236}">
                <a16:creationId xmlns:a16="http://schemas.microsoft.com/office/drawing/2014/main" id="{9EEC5D41-A3E6-D24D-9A98-180058AD90B1}"/>
              </a:ext>
            </a:extLst>
          </p:cNvPr>
          <p:cNvSpPr txBox="1">
            <a:spLocks/>
          </p:cNvSpPr>
          <p:nvPr/>
        </p:nvSpPr>
        <p:spPr>
          <a:xfrm>
            <a:off x="422812" y="4861440"/>
            <a:ext cx="8721188" cy="1024255"/>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 more ~/mouse-rnaseq-2020/results/</a:t>
            </a:r>
            <a:r>
              <a:rPr lang="en-US" sz="1600" dirty="0" err="1">
                <a:latin typeface="Consolas" panose="020B0609020204030204" pitchFamily="49" charset="0"/>
              </a:rPr>
              <a:t>featureCounts</a:t>
            </a:r>
            <a:r>
              <a:rPr lang="en-US" sz="1600" dirty="0">
                <a:latin typeface="Consolas" panose="020B0609020204030204" pitchFamily="49" charset="0"/>
              </a:rPr>
              <a:t>/a_0_featCounts.txt.summary </a:t>
            </a:r>
            <a:endParaRPr lang="en-US" sz="1600" dirty="0">
              <a:solidFill>
                <a:srgbClr val="FF0000"/>
              </a:solidFill>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take a look at one of the summary output files</a:t>
            </a:r>
            <a:endParaRPr lang="en-US" sz="1600" b="1" dirty="0">
              <a:solidFill>
                <a:schemeClr val="tx2"/>
              </a:solidFill>
              <a:latin typeface="Consolas" panose="020B0609020204030204" pitchFamily="49" charset="0"/>
            </a:endParaRP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
        <p:nvSpPr>
          <p:cNvPr id="11" name="TextBox 10">
            <a:extLst>
              <a:ext uri="{FF2B5EF4-FFF2-40B4-BE49-F238E27FC236}">
                <a16:creationId xmlns:a16="http://schemas.microsoft.com/office/drawing/2014/main" id="{D3733D12-7956-4747-98D0-1532CCA4703A}"/>
              </a:ext>
            </a:extLst>
          </p:cNvPr>
          <p:cNvSpPr txBox="1"/>
          <p:nvPr/>
        </p:nvSpPr>
        <p:spPr>
          <a:xfrm>
            <a:off x="422812" y="4120636"/>
            <a:ext cx="6929709" cy="369332"/>
          </a:xfrm>
          <a:prstGeom prst="rect">
            <a:avLst/>
          </a:prstGeom>
          <a:noFill/>
        </p:spPr>
        <p:txBody>
          <a:bodyPr wrap="square" rtlCol="0">
            <a:spAutoFit/>
          </a:bodyPr>
          <a:lstStyle/>
          <a:p>
            <a:r>
              <a:rPr lang="en-US" dirty="0"/>
              <a:t>Run the following command to take a look at one of the output files:</a:t>
            </a:r>
          </a:p>
        </p:txBody>
      </p:sp>
    </p:spTree>
    <p:extLst>
      <p:ext uri="{BB962C8B-B14F-4D97-AF65-F5344CB8AC3E}">
        <p14:creationId xmlns:p14="http://schemas.microsoft.com/office/powerpoint/2010/main" val="150038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1ED9-5E0A-3E4A-BF35-0C87CCB3CEE1}"/>
              </a:ext>
            </a:extLst>
          </p:cNvPr>
          <p:cNvSpPr>
            <a:spLocks noGrp="1"/>
          </p:cNvSpPr>
          <p:nvPr>
            <p:ph type="title"/>
          </p:nvPr>
        </p:nvSpPr>
        <p:spPr/>
        <p:txBody>
          <a:bodyPr/>
          <a:lstStyle/>
          <a:p>
            <a:r>
              <a:rPr lang="en-US" dirty="0">
                <a:solidFill>
                  <a:schemeClr val="accent2"/>
                </a:solidFill>
              </a:rPr>
              <a:t>Step 3: Using </a:t>
            </a:r>
            <a:r>
              <a:rPr lang="en-US" dirty="0" err="1">
                <a:solidFill>
                  <a:schemeClr val="accent2"/>
                </a:solidFill>
              </a:rPr>
              <a:t>MultiQC</a:t>
            </a:r>
            <a:r>
              <a:rPr lang="en-US" dirty="0">
                <a:solidFill>
                  <a:schemeClr val="accent2"/>
                </a:solidFill>
              </a:rPr>
              <a:t> to generate quality report</a:t>
            </a:r>
          </a:p>
        </p:txBody>
      </p:sp>
      <p:sp>
        <p:nvSpPr>
          <p:cNvPr id="3" name="Text Placeholder 2">
            <a:extLst>
              <a:ext uri="{FF2B5EF4-FFF2-40B4-BE49-F238E27FC236}">
                <a16:creationId xmlns:a16="http://schemas.microsoft.com/office/drawing/2014/main" id="{C74A4986-2544-B74D-A1D6-AC34C9CAD9C6}"/>
              </a:ext>
            </a:extLst>
          </p:cNvPr>
          <p:cNvSpPr>
            <a:spLocks noGrp="1"/>
          </p:cNvSpPr>
          <p:nvPr>
            <p:ph type="body" idx="1"/>
          </p:nvPr>
        </p:nvSpPr>
        <p:spPr/>
        <p:txBody>
          <a:bodyPr/>
          <a:lstStyle/>
          <a:p>
            <a:r>
              <a:rPr lang="en-US" dirty="0"/>
              <a:t>Now we will use </a:t>
            </a:r>
            <a:r>
              <a:rPr lang="en-US" dirty="0" err="1"/>
              <a:t>MultiQC</a:t>
            </a:r>
            <a:r>
              <a:rPr lang="en-US" dirty="0"/>
              <a:t> to assess the quality of alignments and to collate STAR and </a:t>
            </a:r>
            <a:r>
              <a:rPr lang="en-US" dirty="0" err="1"/>
              <a:t>featureCounts</a:t>
            </a:r>
            <a:r>
              <a:rPr lang="en-US" dirty="0"/>
              <a:t> numbers.</a:t>
            </a:r>
          </a:p>
          <a:p>
            <a:r>
              <a:rPr lang="en-US" dirty="0"/>
              <a:t>We will also use a R script to generate plots on read mappings.</a:t>
            </a:r>
          </a:p>
        </p:txBody>
      </p:sp>
      <p:sp>
        <p:nvSpPr>
          <p:cNvPr id="5" name="Slide Number Placeholder 4">
            <a:extLst>
              <a:ext uri="{FF2B5EF4-FFF2-40B4-BE49-F238E27FC236}">
                <a16:creationId xmlns:a16="http://schemas.microsoft.com/office/drawing/2014/main" id="{6264756C-1B51-CF45-981B-4A71EE9ACA68}"/>
              </a:ext>
            </a:extLst>
          </p:cNvPr>
          <p:cNvSpPr>
            <a:spLocks noGrp="1"/>
          </p:cNvSpPr>
          <p:nvPr>
            <p:ph type="sldNum" sz="quarter" idx="12"/>
          </p:nvPr>
        </p:nvSpPr>
        <p:spPr/>
        <p:txBody>
          <a:bodyPr/>
          <a:lstStyle/>
          <a:p>
            <a:fld id="{C3558104-51C6-C44C-9211-BF7C16F4A77B}" type="slidenum">
              <a:rPr lang="en-US" smtClean="0"/>
              <a:t>21</a:t>
            </a:fld>
            <a:endParaRPr lang="en-US" dirty="0"/>
          </a:p>
        </p:txBody>
      </p:sp>
    </p:spTree>
    <p:extLst>
      <p:ext uri="{BB962C8B-B14F-4D97-AF65-F5344CB8AC3E}">
        <p14:creationId xmlns:p14="http://schemas.microsoft.com/office/powerpoint/2010/main" val="323922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23872"/>
            <a:ext cx="7886700" cy="1325563"/>
          </a:xfrm>
        </p:spPr>
        <p:txBody>
          <a:bodyPr/>
          <a:lstStyle/>
          <a:p>
            <a:r>
              <a:rPr lang="en-US" dirty="0"/>
              <a:t>Step 3A: </a:t>
            </a:r>
            <a:r>
              <a:rPr lang="en-US" dirty="0" err="1"/>
              <a:t>MultiQC</a:t>
            </a:r>
            <a:endParaRPr lang="en-US" dirty="0"/>
          </a:p>
        </p:txBody>
      </p:sp>
      <p:sp>
        <p:nvSpPr>
          <p:cNvPr id="3" name="Content Placeholder 2"/>
          <p:cNvSpPr>
            <a:spLocks noGrp="1"/>
          </p:cNvSpPr>
          <p:nvPr>
            <p:ph idx="1"/>
          </p:nvPr>
        </p:nvSpPr>
        <p:spPr>
          <a:xfrm>
            <a:off x="314324" y="1590484"/>
            <a:ext cx="8515350" cy="855637"/>
          </a:xfrm>
        </p:spPr>
        <p:txBody>
          <a:bodyPr>
            <a:normAutofit/>
          </a:bodyPr>
          <a:lstStyle/>
          <a:p>
            <a:pPr marL="0" indent="0">
              <a:buNone/>
            </a:pPr>
            <a:r>
              <a:rPr lang="en-US" sz="2000" dirty="0"/>
              <a:t>We will use </a:t>
            </a:r>
            <a:r>
              <a:rPr lang="en-US" sz="2000" dirty="0" err="1"/>
              <a:t>multiqc</a:t>
            </a:r>
            <a:r>
              <a:rPr lang="en-US" sz="2000" dirty="0"/>
              <a:t> tool to summarize the results from STAR and </a:t>
            </a:r>
            <a:r>
              <a:rPr lang="en-US" sz="2000" dirty="0" err="1"/>
              <a:t>featureCounts</a:t>
            </a:r>
            <a:r>
              <a:rPr lang="en-US" sz="2000" dirty="0"/>
              <a:t>.</a:t>
            </a:r>
          </a:p>
        </p:txBody>
      </p:sp>
      <p:sp>
        <p:nvSpPr>
          <p:cNvPr id="5" name="Slide Number Placeholder 4"/>
          <p:cNvSpPr>
            <a:spLocks noGrp="1"/>
          </p:cNvSpPr>
          <p:nvPr>
            <p:ph type="sldNum" sz="quarter" idx="12"/>
          </p:nvPr>
        </p:nvSpPr>
        <p:spPr/>
        <p:txBody>
          <a:bodyPr/>
          <a:lstStyle/>
          <a:p>
            <a:fld id="{C3558104-51C6-C44C-9211-BF7C16F4A77B}" type="slidenum">
              <a:rPr lang="en-US" smtClean="0"/>
              <a:t>22</a:t>
            </a:fld>
            <a:endParaRPr lang="en-US" dirty="0"/>
          </a:p>
        </p:txBody>
      </p:sp>
      <p:sp>
        <p:nvSpPr>
          <p:cNvPr id="7" name="Content Placeholder 3">
            <a:extLst>
              <a:ext uri="{FF2B5EF4-FFF2-40B4-BE49-F238E27FC236}">
                <a16:creationId xmlns:a16="http://schemas.microsoft.com/office/drawing/2014/main" id="{147981F2-9939-AB43-B811-0668A3DF2922}"/>
              </a:ext>
            </a:extLst>
          </p:cNvPr>
          <p:cNvSpPr txBox="1">
            <a:spLocks/>
          </p:cNvSpPr>
          <p:nvPr/>
        </p:nvSpPr>
        <p:spPr>
          <a:xfrm>
            <a:off x="314323" y="2215795"/>
            <a:ext cx="8515351" cy="242641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500" dirty="0">
                <a:latin typeface="Consolas" panose="020B0609020204030204" pitchFamily="49" charset="0"/>
              </a:rPr>
              <a:t>$ </a:t>
            </a:r>
            <a:r>
              <a:rPr lang="en-US" sz="1500" dirty="0" err="1">
                <a:latin typeface="Consolas" panose="020B0609020204030204" pitchFamily="49" charset="0"/>
              </a:rPr>
              <a:t>sbatch</a:t>
            </a:r>
            <a:r>
              <a:rPr lang="en-US" sz="1500" dirty="0">
                <a:latin typeface="Consolas" panose="020B0609020204030204" pitchFamily="49" charset="0"/>
              </a:rPr>
              <a:t> </a:t>
            </a:r>
            <a:r>
              <a:rPr lang="en-US" sz="1500" dirty="0" err="1">
                <a:latin typeface="Consolas" panose="020B0609020204030204" pitchFamily="49" charset="0"/>
              </a:rPr>
              <a:t>multiqc_summary.sh</a:t>
            </a:r>
            <a:endParaRPr lang="en-US" sz="1500" dirty="0">
              <a:latin typeface="Consolas" panose="020B0609020204030204" pitchFamily="49" charset="0"/>
            </a:endParaRP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squeue</a:t>
            </a:r>
            <a:r>
              <a:rPr lang="en-US" sz="1400" dirty="0">
                <a:latin typeface="Consolas" panose="020B0609020204030204" pitchFamily="49" charset="0"/>
              </a:rPr>
              <a:t> –u &lt;</a:t>
            </a:r>
            <a:r>
              <a:rPr lang="en-US" sz="1400" dirty="0" err="1">
                <a:latin typeface="Consolas" panose="020B0609020204030204" pitchFamily="49" charset="0"/>
              </a:rPr>
              <a:t>userID</a:t>
            </a:r>
            <a:r>
              <a:rPr lang="en-US" sz="1400" dirty="0">
                <a:latin typeface="Consolas" panose="020B0609020204030204" pitchFamily="49" charset="0"/>
              </a:rPr>
              <a:t>&gt; </a:t>
            </a:r>
            <a:r>
              <a:rPr lang="en-US" sz="1400" dirty="0">
                <a:solidFill>
                  <a:schemeClr val="tx2"/>
                </a:solidFill>
                <a:latin typeface="Consolas" panose="020B0609020204030204" pitchFamily="49" charset="0"/>
              </a:rPr>
              <a:t># to check the status of the submitted job</a:t>
            </a:r>
            <a:endParaRPr lang="en-US" sz="1400" b="1" dirty="0">
              <a:solidFill>
                <a:schemeClr val="accent6"/>
              </a:solidFill>
              <a:latin typeface="Consolas" panose="020B0609020204030204" pitchFamily="49" charset="0"/>
            </a:endParaRPr>
          </a:p>
          <a:p>
            <a:pPr marL="0" indent="0">
              <a:lnSpc>
                <a:spcPct val="130000"/>
              </a:lnSpc>
              <a:buNone/>
            </a:pPr>
            <a:r>
              <a:rPr lang="en-US" sz="1400" dirty="0">
                <a:solidFill>
                  <a:schemeClr val="tx2"/>
                </a:solidFill>
                <a:latin typeface="Consolas" panose="020B0609020204030204" pitchFamily="49" charset="0"/>
              </a:rPr>
              <a:t># This job takes ~ 1 minute.</a:t>
            </a:r>
            <a:endParaRPr lang="en-US" sz="1500" dirty="0">
              <a:latin typeface="Consolas" panose="020B0609020204030204" pitchFamily="49" charset="0"/>
            </a:endParaRPr>
          </a:p>
          <a:p>
            <a:pPr marL="0" indent="0">
              <a:lnSpc>
                <a:spcPct val="130000"/>
              </a:lnSpc>
              <a:buNone/>
            </a:pPr>
            <a:r>
              <a:rPr lang="en-US" sz="1500" dirty="0">
                <a:solidFill>
                  <a:schemeClr val="tx2"/>
                </a:solidFill>
                <a:latin typeface="Consolas" panose="020B0609020204030204" pitchFamily="49" charset="0"/>
              </a:rPr>
              <a:t># OUTPUT in ~/mouse-rnaseq-2020/results/</a:t>
            </a:r>
          </a:p>
          <a:p>
            <a:pPr marL="0" indent="0">
              <a:lnSpc>
                <a:spcPct val="130000"/>
              </a:lnSpc>
              <a:buNone/>
            </a:pPr>
            <a:r>
              <a:rPr lang="en-US" sz="1500" dirty="0">
                <a:latin typeface="Consolas" panose="020B0609020204030204" pitchFamily="49" charset="0"/>
              </a:rPr>
              <a:t># </a:t>
            </a:r>
            <a:r>
              <a:rPr lang="en-US" sz="1500" dirty="0" err="1">
                <a:solidFill>
                  <a:schemeClr val="tx2"/>
                </a:solidFill>
                <a:latin typeface="Consolas" panose="020B0609020204030204" pitchFamily="49" charset="0"/>
              </a:rPr>
              <a:t>multiqc_report.html</a:t>
            </a:r>
            <a:r>
              <a:rPr lang="en-US" sz="1500" dirty="0">
                <a:solidFill>
                  <a:schemeClr val="tx2"/>
                </a:solidFill>
                <a:latin typeface="Consolas" panose="020B0609020204030204" pitchFamily="49" charset="0"/>
              </a:rPr>
              <a:t>	 </a:t>
            </a:r>
            <a:r>
              <a:rPr lang="en-US" sz="1500" dirty="0" err="1">
                <a:solidFill>
                  <a:schemeClr val="tx2"/>
                </a:solidFill>
                <a:latin typeface="Consolas" panose="020B0609020204030204" pitchFamily="49" charset="0"/>
              </a:rPr>
              <a:t>ReadFatePlot.jpeg</a:t>
            </a:r>
            <a:r>
              <a:rPr lang="en-US" sz="1500" dirty="0">
                <a:solidFill>
                  <a:schemeClr val="tx2"/>
                </a:solidFill>
                <a:latin typeface="Consolas" panose="020B0609020204030204" pitchFamily="49" charset="0"/>
              </a:rPr>
              <a:t>	 </a:t>
            </a:r>
            <a:r>
              <a:rPr lang="en-US" sz="1500" dirty="0" err="1">
                <a:solidFill>
                  <a:schemeClr val="tx2"/>
                </a:solidFill>
                <a:latin typeface="Consolas" panose="020B0609020204030204" pitchFamily="49" charset="0"/>
              </a:rPr>
              <a:t>Targets_Final.txt</a:t>
            </a:r>
            <a:endParaRPr lang="en-US" sz="1500" dirty="0">
              <a:solidFill>
                <a:schemeClr val="tx2"/>
              </a:solidFill>
              <a:latin typeface="Consolas" panose="020B0609020204030204" pitchFamily="49" charset="0"/>
            </a:endParaRPr>
          </a:p>
          <a:p>
            <a:pPr marL="0" indent="0">
              <a:lnSpc>
                <a:spcPct val="130000"/>
              </a:lnSpc>
              <a:buNone/>
            </a:pPr>
            <a:r>
              <a:rPr lang="en-US" sz="1500" dirty="0">
                <a:solidFill>
                  <a:schemeClr val="tx2"/>
                </a:solidFill>
                <a:latin typeface="Consolas" panose="020B0609020204030204" pitchFamily="49" charset="0"/>
              </a:rPr>
              <a:t># we will analyze the results on VM</a:t>
            </a:r>
          </a:p>
          <a:p>
            <a:pPr marL="0" indent="0">
              <a:lnSpc>
                <a:spcPct val="130000"/>
              </a:lnSpc>
              <a:buNone/>
            </a:pPr>
            <a:endParaRPr lang="en-US" sz="1500" dirty="0">
              <a:solidFill>
                <a:schemeClr val="tx2"/>
              </a:solidFill>
              <a:latin typeface="Consolas" panose="020B0609020204030204" pitchFamily="49" charset="0"/>
            </a:endParaRPr>
          </a:p>
        </p:txBody>
      </p:sp>
      <p:sp>
        <p:nvSpPr>
          <p:cNvPr id="4" name="TextBox 3">
            <a:extLst>
              <a:ext uri="{FF2B5EF4-FFF2-40B4-BE49-F238E27FC236}">
                <a16:creationId xmlns:a16="http://schemas.microsoft.com/office/drawing/2014/main" id="{7229075E-06C1-CA41-B5C8-F0E5FE8826FA}"/>
              </a:ext>
            </a:extLst>
          </p:cNvPr>
          <p:cNvSpPr txBox="1"/>
          <p:nvPr/>
        </p:nvSpPr>
        <p:spPr>
          <a:xfrm>
            <a:off x="314322" y="5037613"/>
            <a:ext cx="8515349" cy="1200329"/>
          </a:xfrm>
          <a:prstGeom prst="rect">
            <a:avLst/>
          </a:prstGeom>
          <a:noFill/>
        </p:spPr>
        <p:txBody>
          <a:bodyPr wrap="square" rtlCol="0">
            <a:spAutoFit/>
          </a:bodyPr>
          <a:lstStyle/>
          <a:p>
            <a:r>
              <a:rPr lang="en-US" dirty="0"/>
              <a:t>Note that the files generated by </a:t>
            </a:r>
            <a:r>
              <a:rPr lang="en-US" dirty="0" err="1"/>
              <a:t>multiqc_summary.sh</a:t>
            </a:r>
            <a:r>
              <a:rPr lang="en-US" dirty="0"/>
              <a:t> script have already been copied to [</a:t>
            </a:r>
            <a:r>
              <a:rPr lang="en-US" dirty="0" err="1"/>
              <a:t>course_directory</a:t>
            </a:r>
            <a:r>
              <a:rPr lang="en-US" dirty="0"/>
              <a:t>]\04_Transcriptomics\</a:t>
            </a:r>
          </a:p>
          <a:p>
            <a:r>
              <a:rPr lang="en-US" dirty="0"/>
              <a:t>on the VM  for visualization.</a:t>
            </a:r>
          </a:p>
          <a:p>
            <a:endParaRPr lang="en-US" dirty="0"/>
          </a:p>
        </p:txBody>
      </p:sp>
    </p:spTree>
    <p:extLst>
      <p:ext uri="{BB962C8B-B14F-4D97-AF65-F5344CB8AC3E}">
        <p14:creationId xmlns:p14="http://schemas.microsoft.com/office/powerpoint/2010/main" val="186613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23</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err="1">
                <a:latin typeface="Consolas" panose="020B0609020204030204" pitchFamily="49" charset="0"/>
              </a:rPr>
              <a:t>multiqc_summary.sh</a:t>
            </a:r>
            <a:r>
              <a:rPr lang="en-US" sz="1600" dirty="0">
                <a:latin typeface="Consolas" panose="020B0609020204030204" pitchFamily="49" charset="0"/>
              </a:rPr>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54443" y="1578237"/>
            <a:ext cx="8100823" cy="4778113"/>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rgbClr val="00B050"/>
                </a:solidFill>
                <a:latin typeface="Consolas" panose="020B0609020204030204" pitchFamily="49" charset="0"/>
              </a:rPr>
              <a:t>#!/bin/bash</a:t>
            </a:r>
          </a:p>
          <a:p>
            <a:pPr marL="0" indent="0">
              <a:lnSpc>
                <a:spcPct val="100000"/>
              </a:lnSpc>
              <a:spcBef>
                <a:spcPts val="0"/>
              </a:spcBef>
              <a:buNone/>
            </a:pPr>
            <a:r>
              <a:rPr lang="en-US" sz="1400" dirty="0">
                <a:solidFill>
                  <a:srgbClr val="00B050"/>
                </a:solidFill>
                <a:latin typeface="Consolas" panose="020B0609020204030204" pitchFamily="49" charset="0"/>
              </a:rPr>
              <a:t>#SBATCH -N 1</a:t>
            </a:r>
          </a:p>
          <a:p>
            <a:pPr marL="0" indent="0">
              <a:lnSpc>
                <a:spcPct val="100000"/>
              </a:lnSpc>
              <a:spcBef>
                <a:spcPts val="0"/>
              </a:spcBef>
              <a:buNone/>
            </a:pPr>
            <a:r>
              <a:rPr lang="en-US" sz="1400" dirty="0">
                <a:solidFill>
                  <a:srgbClr val="00B050"/>
                </a:solidFill>
                <a:latin typeface="Consolas" panose="020B0609020204030204" pitchFamily="49" charset="0"/>
              </a:rPr>
              <a:t>#SBATCH -n 1</a:t>
            </a:r>
          </a:p>
          <a:p>
            <a:pPr marL="0" indent="0">
              <a:lnSpc>
                <a:spcPct val="100000"/>
              </a:lnSpc>
              <a:spcBef>
                <a:spcPts val="0"/>
              </a:spcBef>
              <a:buNone/>
            </a:pPr>
            <a:r>
              <a:rPr lang="en-US" sz="1400" dirty="0">
                <a:solidFill>
                  <a:srgbClr val="00B050"/>
                </a:solidFill>
                <a:latin typeface="Consolas" panose="020B0609020204030204" pitchFamily="49" charset="0"/>
              </a:rPr>
              <a:t>#SBATCH --mem 8G</a:t>
            </a:r>
          </a:p>
          <a:p>
            <a:pPr marL="0" indent="0">
              <a:lnSpc>
                <a:spcPct val="100000"/>
              </a:lnSpc>
              <a:spcBef>
                <a:spcPts val="0"/>
              </a:spcBef>
              <a:buNone/>
            </a:pPr>
            <a:r>
              <a:rPr lang="en-US" sz="1400" dirty="0">
                <a:solidFill>
                  <a:srgbClr val="00B050"/>
                </a:solidFill>
                <a:latin typeface="Consolas" panose="020B0609020204030204" pitchFamily="49" charset="0"/>
              </a:rPr>
              <a:t>#SBATCH --job-name=</a:t>
            </a:r>
            <a:r>
              <a:rPr lang="en-US" sz="1400" dirty="0" err="1">
                <a:solidFill>
                  <a:srgbClr val="00B050"/>
                </a:solidFill>
                <a:latin typeface="Consolas" panose="020B0609020204030204" pitchFamily="49" charset="0"/>
              </a:rPr>
              <a:t>multiqc</a:t>
            </a:r>
            <a:endParaRPr lang="en-US" sz="1400" dirty="0">
              <a:solidFill>
                <a:srgbClr val="00B050"/>
              </a:solidFill>
              <a:latin typeface="Consolas" panose="020B0609020204030204" pitchFamily="49" charset="0"/>
            </a:endParaRPr>
          </a:p>
          <a:p>
            <a:pPr marL="0" indent="0">
              <a:lnSpc>
                <a:spcPct val="100000"/>
              </a:lnSpc>
              <a:spcBef>
                <a:spcPts val="0"/>
              </a:spcBef>
              <a:buNone/>
            </a:pPr>
            <a:r>
              <a:rPr lang="en-US" sz="14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4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400" dirty="0">
                <a:solidFill>
                  <a:srgbClr val="00B0F0"/>
                </a:solidFill>
                <a:latin typeface="Consolas" panose="020B0609020204030204" pitchFamily="49" charset="0"/>
              </a:rPr>
              <a:t>module load </a:t>
            </a:r>
            <a:r>
              <a:rPr lang="en-US" sz="1400" dirty="0" err="1">
                <a:solidFill>
                  <a:srgbClr val="00B0F0"/>
                </a:solidFill>
                <a:latin typeface="Consolas" panose="020B0609020204030204" pitchFamily="49" charset="0"/>
              </a:rPr>
              <a:t>MultiQC</a:t>
            </a:r>
            <a:r>
              <a:rPr lang="en-US" sz="1400" dirty="0">
                <a:solidFill>
                  <a:srgbClr val="00B0F0"/>
                </a:solidFill>
                <a:latin typeface="Consolas" panose="020B0609020204030204" pitchFamily="49" charset="0"/>
              </a:rPr>
              <a:t>/1.7-IGB-gcc-8.2.0-Python-3.7.2</a:t>
            </a: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a:latin typeface="Consolas" panose="020B0609020204030204" pitchFamily="49" charset="0"/>
              </a:rPr>
              <a:t>cd ~/mouse-rnaseq-2020/results</a:t>
            </a:r>
          </a:p>
          <a:p>
            <a:pPr marL="0" indent="0">
              <a:lnSpc>
                <a:spcPct val="100000"/>
              </a:lnSpc>
              <a:spcBef>
                <a:spcPts val="0"/>
              </a:spcBef>
              <a:buNone/>
            </a:pPr>
            <a:endParaRPr lang="en-US" sz="1400" dirty="0">
              <a:solidFill>
                <a:srgbClr val="FF0000"/>
              </a:solidFill>
              <a:latin typeface="Consolas" panose="020B0609020204030204" pitchFamily="49" charset="0"/>
            </a:endParaRPr>
          </a:p>
          <a:p>
            <a:pPr marL="0" indent="0">
              <a:lnSpc>
                <a:spcPct val="100000"/>
              </a:lnSpc>
              <a:spcBef>
                <a:spcPts val="0"/>
              </a:spcBef>
              <a:buNone/>
            </a:pPr>
            <a:r>
              <a:rPr lang="en-US" sz="1400" dirty="0" err="1">
                <a:solidFill>
                  <a:srgbClr val="FF0000"/>
                </a:solidFill>
                <a:latin typeface="Consolas" panose="020B0609020204030204" pitchFamily="49" charset="0"/>
              </a:rPr>
              <a:t>multiqc</a:t>
            </a:r>
            <a:r>
              <a:rPr lang="en-US" sz="1400" dirty="0">
                <a:solidFill>
                  <a:srgbClr val="FF0000"/>
                </a:solidFill>
                <a:latin typeface="Consolas" panose="020B0609020204030204" pitchFamily="49" charset="0"/>
              </a:rPr>
              <a:t> ./</a:t>
            </a:r>
          </a:p>
          <a:p>
            <a:pPr marL="0" indent="0">
              <a:lnSpc>
                <a:spcPct val="100000"/>
              </a:lnSpc>
              <a:spcBef>
                <a:spcPts val="0"/>
              </a:spcBef>
              <a:buNone/>
            </a:pPr>
            <a:endParaRPr lang="en-US" sz="1400" dirty="0">
              <a:solidFill>
                <a:srgbClr val="FF0000"/>
              </a:solidFill>
              <a:latin typeface="Consolas" panose="020B0609020204030204" pitchFamily="49" charset="0"/>
            </a:endParaRPr>
          </a:p>
          <a:p>
            <a:pPr marL="0" indent="0">
              <a:lnSpc>
                <a:spcPct val="100000"/>
              </a:lnSpc>
              <a:spcBef>
                <a:spcPts val="0"/>
              </a:spcBef>
              <a:buNone/>
            </a:pPr>
            <a:r>
              <a:rPr lang="en-US" sz="14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400" dirty="0">
                <a:solidFill>
                  <a:srgbClr val="00B0F0"/>
                </a:solidFill>
                <a:latin typeface="Consolas" panose="020B0609020204030204" pitchFamily="49" charset="0"/>
              </a:rPr>
              <a:t>module purge</a:t>
            </a:r>
          </a:p>
          <a:p>
            <a:pPr marL="0" indent="0">
              <a:lnSpc>
                <a:spcPct val="100000"/>
              </a:lnSpc>
              <a:spcBef>
                <a:spcPts val="0"/>
              </a:spcBef>
              <a:buNone/>
            </a:pPr>
            <a:r>
              <a:rPr lang="en-US" sz="1400" dirty="0">
                <a:solidFill>
                  <a:srgbClr val="00B0F0"/>
                </a:solidFill>
                <a:latin typeface="Consolas" panose="020B0609020204030204" pitchFamily="49" charset="0"/>
              </a:rPr>
              <a:t>module load R/3.6.0-IGB-gcc-8.2.0</a:t>
            </a: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err="1">
                <a:solidFill>
                  <a:srgbClr val="FF0000"/>
                </a:solidFill>
                <a:latin typeface="Consolas" panose="020B0609020204030204" pitchFamily="49" charset="0"/>
              </a:rPr>
              <a:t>Rscript</a:t>
            </a: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src</a:t>
            </a:r>
            <a:r>
              <a:rPr lang="en-US" sz="1400" dirty="0">
                <a:solidFill>
                  <a:srgbClr val="FF0000"/>
                </a:solidFill>
                <a:latin typeface="Consolas" panose="020B0609020204030204" pitchFamily="49" charset="0"/>
              </a:rPr>
              <a:t>/</a:t>
            </a:r>
            <a:r>
              <a:rPr lang="en-US" sz="1400" dirty="0" err="1">
                <a:solidFill>
                  <a:srgbClr val="FF0000"/>
                </a:solidFill>
                <a:latin typeface="Consolas" panose="020B0609020204030204" pitchFamily="49" charset="0"/>
              </a:rPr>
              <a:t>makeTargetsFinal.R</a:t>
            </a: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3987800" y="1711671"/>
            <a:ext cx="4185846"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Core, 8GB memory), run on the ‘classroom’ nodes, and name the job ‘</a:t>
            </a:r>
            <a:r>
              <a:rPr lang="en-US" sz="1400" dirty="0" err="1">
                <a:solidFill>
                  <a:srgbClr val="00B050"/>
                </a:solidFill>
              </a:rPr>
              <a:t>multiqc</a:t>
            </a:r>
            <a:r>
              <a:rPr lang="en-US" sz="1400" dirty="0">
                <a:solidFill>
                  <a:srgbClr val="00B050"/>
                </a:solidFill>
              </a:rPr>
              <a:t>’. </a:t>
            </a:r>
          </a:p>
        </p:txBody>
      </p:sp>
      <p:sp>
        <p:nvSpPr>
          <p:cNvPr id="16" name="TextBox 15">
            <a:extLst>
              <a:ext uri="{FF2B5EF4-FFF2-40B4-BE49-F238E27FC236}">
                <a16:creationId xmlns:a16="http://schemas.microsoft.com/office/drawing/2014/main" id="{489FA13A-7615-764B-88F6-9F9D067FAEE8}"/>
              </a:ext>
            </a:extLst>
          </p:cNvPr>
          <p:cNvSpPr txBox="1"/>
          <p:nvPr/>
        </p:nvSpPr>
        <p:spPr>
          <a:xfrm>
            <a:off x="6087562" y="3114813"/>
            <a:ext cx="2086084" cy="307777"/>
          </a:xfrm>
          <a:prstGeom prst="rect">
            <a:avLst/>
          </a:prstGeom>
          <a:noFill/>
          <a:ln>
            <a:solidFill>
              <a:schemeClr val="tx1"/>
            </a:solidFill>
          </a:ln>
        </p:spPr>
        <p:txBody>
          <a:bodyPr wrap="square" rtlCol="0">
            <a:spAutoFit/>
          </a:bodyPr>
          <a:lstStyle/>
          <a:p>
            <a:r>
              <a:rPr lang="en-US" sz="1400" dirty="0">
                <a:solidFill>
                  <a:srgbClr val="00B0F0"/>
                </a:solidFill>
              </a:rPr>
              <a:t>Load the </a:t>
            </a:r>
            <a:r>
              <a:rPr lang="en-US" sz="1400" dirty="0" err="1">
                <a:solidFill>
                  <a:srgbClr val="00B0F0"/>
                </a:solidFill>
              </a:rPr>
              <a:t>MultiQC</a:t>
            </a:r>
            <a:r>
              <a:rPr lang="en-US" sz="1400" dirty="0">
                <a:solidFill>
                  <a:srgbClr val="00B0F0"/>
                </a:solidFill>
              </a:rPr>
              <a:t> module.</a:t>
            </a:r>
          </a:p>
        </p:txBody>
      </p:sp>
      <p:sp>
        <p:nvSpPr>
          <p:cNvPr id="17" name="TextBox 16">
            <a:extLst>
              <a:ext uri="{FF2B5EF4-FFF2-40B4-BE49-F238E27FC236}">
                <a16:creationId xmlns:a16="http://schemas.microsoft.com/office/drawing/2014/main" id="{2427C2C7-775A-D54F-B90A-2E60B96E443A}"/>
              </a:ext>
            </a:extLst>
          </p:cNvPr>
          <p:cNvSpPr txBox="1"/>
          <p:nvPr/>
        </p:nvSpPr>
        <p:spPr>
          <a:xfrm>
            <a:off x="5568054" y="5115421"/>
            <a:ext cx="2605591" cy="1169551"/>
          </a:xfrm>
          <a:prstGeom prst="rect">
            <a:avLst/>
          </a:prstGeom>
          <a:noFill/>
          <a:ln>
            <a:solidFill>
              <a:schemeClr val="tx1"/>
            </a:solidFill>
          </a:ln>
        </p:spPr>
        <p:txBody>
          <a:bodyPr wrap="square" rtlCol="0">
            <a:spAutoFit/>
          </a:bodyPr>
          <a:lstStyle/>
          <a:p>
            <a:r>
              <a:rPr lang="en-US" sz="1400" dirty="0">
                <a:solidFill>
                  <a:srgbClr val="FF0000"/>
                </a:solidFill>
              </a:rPr>
              <a:t>Run </a:t>
            </a:r>
            <a:r>
              <a:rPr lang="en-US" sz="1400" dirty="0" err="1">
                <a:solidFill>
                  <a:srgbClr val="FF0000"/>
                </a:solidFill>
              </a:rPr>
              <a:t>makeTargetsFinal.R</a:t>
            </a:r>
            <a:r>
              <a:rPr lang="en-US" sz="1400" dirty="0">
                <a:solidFill>
                  <a:srgbClr val="FF0000"/>
                </a:solidFill>
              </a:rPr>
              <a:t> script. This R script creates visualizations on the fate of sequencing reads. can use Linux ‘more’ command to view the script.</a:t>
            </a:r>
          </a:p>
        </p:txBody>
      </p:sp>
      <p:sp>
        <p:nvSpPr>
          <p:cNvPr id="10" name="TextBox 9">
            <a:extLst>
              <a:ext uri="{FF2B5EF4-FFF2-40B4-BE49-F238E27FC236}">
                <a16:creationId xmlns:a16="http://schemas.microsoft.com/office/drawing/2014/main" id="{4D726B13-869E-E34C-9276-73709575B950}"/>
              </a:ext>
            </a:extLst>
          </p:cNvPr>
          <p:cNvSpPr txBox="1"/>
          <p:nvPr/>
        </p:nvSpPr>
        <p:spPr>
          <a:xfrm>
            <a:off x="5956752" y="3705683"/>
            <a:ext cx="2216894" cy="307777"/>
          </a:xfrm>
          <a:prstGeom prst="rect">
            <a:avLst/>
          </a:prstGeom>
          <a:noFill/>
          <a:ln>
            <a:solidFill>
              <a:schemeClr val="tx1"/>
            </a:solidFill>
          </a:ln>
        </p:spPr>
        <p:txBody>
          <a:bodyPr wrap="square" rtlCol="0">
            <a:spAutoFit/>
          </a:bodyPr>
          <a:lstStyle/>
          <a:p>
            <a:r>
              <a:rPr lang="en-US" sz="1400" dirty="0"/>
              <a:t>Change directory to results.</a:t>
            </a:r>
          </a:p>
        </p:txBody>
      </p:sp>
      <p:sp>
        <p:nvSpPr>
          <p:cNvPr id="11" name="TextBox 10">
            <a:extLst>
              <a:ext uri="{FF2B5EF4-FFF2-40B4-BE49-F238E27FC236}">
                <a16:creationId xmlns:a16="http://schemas.microsoft.com/office/drawing/2014/main" id="{E796E633-4351-A041-AC0C-C43FD50B66DC}"/>
              </a:ext>
            </a:extLst>
          </p:cNvPr>
          <p:cNvSpPr txBox="1"/>
          <p:nvPr/>
        </p:nvSpPr>
        <p:spPr>
          <a:xfrm>
            <a:off x="5568054" y="4565603"/>
            <a:ext cx="2605591" cy="523220"/>
          </a:xfrm>
          <a:prstGeom prst="rect">
            <a:avLst/>
          </a:prstGeom>
          <a:noFill/>
          <a:ln>
            <a:solidFill>
              <a:schemeClr val="tx1"/>
            </a:solidFill>
          </a:ln>
        </p:spPr>
        <p:txBody>
          <a:bodyPr wrap="square" rtlCol="0">
            <a:spAutoFit/>
          </a:bodyPr>
          <a:lstStyle/>
          <a:p>
            <a:r>
              <a:rPr lang="en-US" sz="1400" dirty="0">
                <a:solidFill>
                  <a:srgbClr val="00B0F0"/>
                </a:solidFill>
              </a:rPr>
              <a:t>Unload all modules. Then load R module.</a:t>
            </a:r>
          </a:p>
        </p:txBody>
      </p:sp>
      <p:sp>
        <p:nvSpPr>
          <p:cNvPr id="12" name="TextBox 11">
            <a:extLst>
              <a:ext uri="{FF2B5EF4-FFF2-40B4-BE49-F238E27FC236}">
                <a16:creationId xmlns:a16="http://schemas.microsoft.com/office/drawing/2014/main" id="{F9811931-EE1F-D545-AE23-293CBB5AD910}"/>
              </a:ext>
            </a:extLst>
          </p:cNvPr>
          <p:cNvSpPr txBox="1"/>
          <p:nvPr/>
        </p:nvSpPr>
        <p:spPr>
          <a:xfrm>
            <a:off x="5341546" y="4120775"/>
            <a:ext cx="2832100" cy="307777"/>
          </a:xfrm>
          <a:prstGeom prst="rect">
            <a:avLst/>
          </a:prstGeom>
          <a:noFill/>
          <a:ln>
            <a:solidFill>
              <a:schemeClr val="tx1"/>
            </a:solidFill>
          </a:ln>
        </p:spPr>
        <p:txBody>
          <a:bodyPr wrap="square" rtlCol="0">
            <a:spAutoFit/>
          </a:bodyPr>
          <a:lstStyle/>
          <a:p>
            <a:r>
              <a:rPr lang="en-US" sz="1400" dirty="0">
                <a:solidFill>
                  <a:srgbClr val="FF0000"/>
                </a:solidFill>
              </a:rPr>
              <a:t>Run </a:t>
            </a:r>
            <a:r>
              <a:rPr lang="en-US" sz="1400" dirty="0" err="1">
                <a:solidFill>
                  <a:srgbClr val="FF0000"/>
                </a:solidFill>
              </a:rPr>
              <a:t>multiqc</a:t>
            </a:r>
            <a:r>
              <a:rPr lang="en-US" sz="1400" dirty="0">
                <a:solidFill>
                  <a:srgbClr val="FF0000"/>
                </a:solidFill>
              </a:rPr>
              <a:t> on the results directory.</a:t>
            </a:r>
          </a:p>
        </p:txBody>
      </p:sp>
      <p:sp>
        <p:nvSpPr>
          <p:cNvPr id="14" name="TextBox 13">
            <a:extLst>
              <a:ext uri="{FF2B5EF4-FFF2-40B4-BE49-F238E27FC236}">
                <a16:creationId xmlns:a16="http://schemas.microsoft.com/office/drawing/2014/main" id="{93155E13-4680-D840-B4E9-8272EC32DC2D}"/>
              </a:ext>
            </a:extLst>
          </p:cNvPr>
          <p:cNvSpPr txBox="1"/>
          <p:nvPr/>
        </p:nvSpPr>
        <p:spPr>
          <a:xfrm>
            <a:off x="488734" y="409936"/>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(the </a:t>
            </a:r>
            <a:r>
              <a:rPr lang="en-US" dirty="0" err="1">
                <a:solidFill>
                  <a:srgbClr val="FF0000"/>
                </a:solidFill>
              </a:rPr>
              <a:t>multiqc_summary.sh</a:t>
            </a:r>
            <a:r>
              <a:rPr lang="en-US" dirty="0">
                <a:solidFill>
                  <a:srgbClr val="FF0000"/>
                </a:solidFill>
              </a:rPr>
              <a:t>) is supposed to do in more detail.</a:t>
            </a:r>
          </a:p>
        </p:txBody>
      </p:sp>
    </p:spTree>
    <p:extLst>
      <p:ext uri="{BB962C8B-B14F-4D97-AF65-F5344CB8AC3E}">
        <p14:creationId xmlns:p14="http://schemas.microsoft.com/office/powerpoint/2010/main" val="155677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Files (for UIUC users)</a:t>
            </a:r>
          </a:p>
        </p:txBody>
      </p:sp>
      <p:sp>
        <p:nvSpPr>
          <p:cNvPr id="3" name="Content Placeholder 2"/>
          <p:cNvSpPr>
            <a:spLocks noGrp="1"/>
          </p:cNvSpPr>
          <p:nvPr>
            <p:ph idx="1"/>
          </p:nvPr>
        </p:nvSpPr>
        <p:spPr/>
        <p:txBody>
          <a:bodyPr/>
          <a:lstStyle/>
          <a:p>
            <a:pPr marL="0" indent="0" algn="just">
              <a:buNone/>
            </a:pPr>
            <a:r>
              <a:rPr lang="en-US" dirty="0"/>
              <a:t>For viewing and manipulating the files needed for this laboratory exercise, denote the path </a:t>
            </a:r>
            <a:r>
              <a:rPr lang="en-US" b="1" dirty="0"/>
              <a:t>C:\Users\IGB\Desktop\VM </a:t>
            </a:r>
            <a:r>
              <a:rPr lang="en-US" dirty="0"/>
              <a:t>on the VM as the  following:</a:t>
            </a: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a:t>
            </a:r>
            <a:endParaRPr lang="en-US" b="1" dirty="0"/>
          </a:p>
          <a:p>
            <a:pPr marL="0" indent="0" algn="just">
              <a:buNone/>
            </a:pPr>
            <a:endParaRPr lang="en-US" sz="1800" dirty="0"/>
          </a:p>
          <a:p>
            <a:pPr marL="0" indent="0" algn="just">
              <a:buNone/>
            </a:pPr>
            <a:r>
              <a:rPr lang="en-US" dirty="0">
                <a:latin typeface="+mj-lt"/>
              </a:rPr>
              <a:t>We will use the files found in:</a:t>
            </a:r>
          </a:p>
          <a:p>
            <a:pPr marL="0" indent="0" algn="just">
              <a:buNone/>
            </a:pPr>
            <a:endParaRPr lang="en-US" dirty="0">
              <a:latin typeface="+mj-lt"/>
            </a:endParaRP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]\04_Transcriptomics\</a:t>
            </a:r>
          </a:p>
          <a:p>
            <a:pPr marL="0" indent="0" algn="ctr">
              <a:buNone/>
            </a:pPr>
            <a:endParaRPr lang="en-US" b="1"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Variant Calling Workshop | Chris Fields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24</a:t>
            </a:fld>
            <a:endParaRPr lang="en-US" dirty="0"/>
          </a:p>
        </p:txBody>
      </p:sp>
    </p:spTree>
    <p:extLst>
      <p:ext uri="{BB962C8B-B14F-4D97-AF65-F5344CB8AC3E}">
        <p14:creationId xmlns:p14="http://schemas.microsoft.com/office/powerpoint/2010/main" val="423816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Files (for mayo clinic users)</a:t>
            </a:r>
          </a:p>
        </p:txBody>
      </p:sp>
      <p:sp>
        <p:nvSpPr>
          <p:cNvPr id="3" name="Content Placeholder 2"/>
          <p:cNvSpPr>
            <a:spLocks noGrp="1"/>
          </p:cNvSpPr>
          <p:nvPr>
            <p:ph idx="1"/>
          </p:nvPr>
        </p:nvSpPr>
        <p:spPr/>
        <p:txBody>
          <a:bodyPr/>
          <a:lstStyle/>
          <a:p>
            <a:pPr marL="0" indent="0" algn="just">
              <a:buNone/>
            </a:pPr>
            <a:r>
              <a:rPr lang="en-US" dirty="0"/>
              <a:t>For viewing and manipulating the files needed for this laboratory exercise, denote the path </a:t>
            </a:r>
            <a:r>
              <a:rPr lang="en-US" b="1" dirty="0"/>
              <a:t>C:\Users\Public\Desktop\datafiles </a:t>
            </a:r>
            <a:r>
              <a:rPr lang="en-US" dirty="0"/>
              <a:t>on the VM as the  following:</a:t>
            </a:r>
          </a:p>
          <a:p>
            <a:pPr marL="0" indent="0" algn="just">
              <a:buNone/>
            </a:pPr>
            <a:endParaRPr lang="en-US" dirty="0"/>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a:t>
            </a:r>
            <a:endParaRPr lang="en-US" b="1" dirty="0"/>
          </a:p>
          <a:p>
            <a:pPr marL="0" indent="0" algn="just">
              <a:buNone/>
            </a:pPr>
            <a:endParaRPr lang="en-US" sz="1800" dirty="0"/>
          </a:p>
          <a:p>
            <a:pPr marL="0" indent="0" algn="just">
              <a:buNone/>
            </a:pPr>
            <a:r>
              <a:rPr lang="en-US" dirty="0">
                <a:latin typeface="+mj-lt"/>
              </a:rPr>
              <a:t>We will use the files found in:</a:t>
            </a:r>
          </a:p>
          <a:p>
            <a:pPr marL="0" indent="0" algn="just">
              <a:buNone/>
            </a:pPr>
            <a:endParaRPr lang="en-US" dirty="0">
              <a:latin typeface="+mj-lt"/>
            </a:endParaRP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]\04_Transcriptomics\</a:t>
            </a:r>
          </a:p>
        </p:txBody>
      </p:sp>
      <p:sp>
        <p:nvSpPr>
          <p:cNvPr id="4" name="Footer Placeholder 3"/>
          <p:cNvSpPr>
            <a:spLocks noGrp="1"/>
          </p:cNvSpPr>
          <p:nvPr>
            <p:ph type="ftr" sz="quarter" idx="11"/>
          </p:nvPr>
        </p:nvSpPr>
        <p:spPr/>
        <p:txBody>
          <a:bodyPr/>
          <a:lstStyle/>
          <a:p>
            <a:r>
              <a:rPr lang="en-US"/>
              <a:t>Variant Calling Workshop | Chris Fields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25</a:t>
            </a:fld>
            <a:endParaRPr lang="en-US" dirty="0"/>
          </a:p>
        </p:txBody>
      </p:sp>
    </p:spTree>
    <p:extLst>
      <p:ext uri="{BB962C8B-B14F-4D97-AF65-F5344CB8AC3E}">
        <p14:creationId xmlns:p14="http://schemas.microsoft.com/office/powerpoint/2010/main" val="319028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6C83-9783-CF43-A5FC-1A2116163BCD}"/>
              </a:ext>
            </a:extLst>
          </p:cNvPr>
          <p:cNvSpPr>
            <a:spLocks noGrp="1"/>
          </p:cNvSpPr>
          <p:nvPr>
            <p:ph type="title"/>
          </p:nvPr>
        </p:nvSpPr>
        <p:spPr/>
        <p:txBody>
          <a:bodyPr/>
          <a:lstStyle/>
          <a:p>
            <a:r>
              <a:rPr lang="en-US" dirty="0"/>
              <a:t>Step 3A: </a:t>
            </a:r>
            <a:r>
              <a:rPr lang="en-US" dirty="0" err="1"/>
              <a:t>MultiQC</a:t>
            </a:r>
            <a:endParaRPr lang="en-US" dirty="0"/>
          </a:p>
        </p:txBody>
      </p:sp>
      <p:sp>
        <p:nvSpPr>
          <p:cNvPr id="3" name="Content Placeholder 2">
            <a:extLst>
              <a:ext uri="{FF2B5EF4-FFF2-40B4-BE49-F238E27FC236}">
                <a16:creationId xmlns:a16="http://schemas.microsoft.com/office/drawing/2014/main" id="{C995196F-DE5F-1648-AD67-E07268861076}"/>
              </a:ext>
            </a:extLst>
          </p:cNvPr>
          <p:cNvSpPr>
            <a:spLocks noGrp="1"/>
          </p:cNvSpPr>
          <p:nvPr>
            <p:ph idx="1"/>
          </p:nvPr>
        </p:nvSpPr>
        <p:spPr/>
        <p:txBody>
          <a:bodyPr/>
          <a:lstStyle/>
          <a:p>
            <a:r>
              <a:rPr lang="en-US" dirty="0"/>
              <a:t>Navigate to the following directory on your VM:</a:t>
            </a: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]\04_Transcriptomics\</a:t>
            </a:r>
          </a:p>
          <a:p>
            <a:pPr marL="0" indent="0">
              <a:buNone/>
            </a:pPr>
            <a:endParaRPr lang="en-US" dirty="0"/>
          </a:p>
          <a:p>
            <a:r>
              <a:rPr lang="en-US" dirty="0"/>
              <a:t>Note that the files generated by </a:t>
            </a:r>
            <a:r>
              <a:rPr lang="en-US" dirty="0" err="1"/>
              <a:t>multiqc_summary.sh</a:t>
            </a:r>
            <a:r>
              <a:rPr lang="en-US" dirty="0"/>
              <a:t> script have already been copied to this directory for convenience.</a:t>
            </a:r>
          </a:p>
          <a:p>
            <a:endParaRPr lang="en-US" dirty="0"/>
          </a:p>
          <a:p>
            <a:r>
              <a:rPr lang="en-US" dirty="0"/>
              <a:t>Open </a:t>
            </a:r>
            <a:r>
              <a:rPr lang="en-US" b="1" dirty="0" err="1"/>
              <a:t>multiqc_report.html</a:t>
            </a:r>
            <a:endParaRPr lang="en-US" b="1" dirty="0"/>
          </a:p>
          <a:p>
            <a:pPr marL="0" indent="0">
              <a:buNone/>
            </a:pPr>
            <a:endParaRPr lang="en-US" b="1" dirty="0">
              <a:solidFill>
                <a:srgbClr val="FF0000"/>
              </a:solidFill>
            </a:endParaRPr>
          </a:p>
        </p:txBody>
      </p:sp>
      <p:sp>
        <p:nvSpPr>
          <p:cNvPr id="5" name="Slide Number Placeholder 4">
            <a:extLst>
              <a:ext uri="{FF2B5EF4-FFF2-40B4-BE49-F238E27FC236}">
                <a16:creationId xmlns:a16="http://schemas.microsoft.com/office/drawing/2014/main" id="{E308B399-90E9-6144-8B38-827410A3227D}"/>
              </a:ext>
            </a:extLst>
          </p:cNvPr>
          <p:cNvSpPr>
            <a:spLocks noGrp="1"/>
          </p:cNvSpPr>
          <p:nvPr>
            <p:ph type="sldNum" sz="quarter" idx="12"/>
          </p:nvPr>
        </p:nvSpPr>
        <p:spPr/>
        <p:txBody>
          <a:bodyPr/>
          <a:lstStyle/>
          <a:p>
            <a:fld id="{C3558104-51C6-C44C-9211-BF7C16F4A77B}" type="slidenum">
              <a:rPr lang="en-US" smtClean="0"/>
              <a:t>26</a:t>
            </a:fld>
            <a:endParaRPr lang="en-US" dirty="0"/>
          </a:p>
        </p:txBody>
      </p:sp>
      <p:sp>
        <p:nvSpPr>
          <p:cNvPr id="6" name="Rounded Rectangle 5">
            <a:extLst>
              <a:ext uri="{FF2B5EF4-FFF2-40B4-BE49-F238E27FC236}">
                <a16:creationId xmlns:a16="http://schemas.microsoft.com/office/drawing/2014/main" id="{11877B62-71DC-5E4E-AC78-5932CC0BDA1F}"/>
              </a:ext>
            </a:extLst>
          </p:cNvPr>
          <p:cNvSpPr/>
          <p:nvPr/>
        </p:nvSpPr>
        <p:spPr>
          <a:xfrm>
            <a:off x="6804239" y="1492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Tree>
    <p:extLst>
      <p:ext uri="{BB962C8B-B14F-4D97-AF65-F5344CB8AC3E}">
        <p14:creationId xmlns:p14="http://schemas.microsoft.com/office/powerpoint/2010/main" val="370352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7615-51D2-AE4D-BFE0-A84B248B5CFD}"/>
              </a:ext>
            </a:extLst>
          </p:cNvPr>
          <p:cNvSpPr>
            <a:spLocks noGrp="1"/>
          </p:cNvSpPr>
          <p:nvPr>
            <p:ph type="title"/>
          </p:nvPr>
        </p:nvSpPr>
        <p:spPr/>
        <p:txBody>
          <a:bodyPr/>
          <a:lstStyle/>
          <a:p>
            <a:r>
              <a:rPr lang="en-US" dirty="0"/>
              <a:t>Step 3A: </a:t>
            </a:r>
            <a:r>
              <a:rPr lang="en-US" dirty="0" err="1"/>
              <a:t>MultiQC</a:t>
            </a:r>
            <a:endParaRPr lang="en-US" dirty="0"/>
          </a:p>
        </p:txBody>
      </p:sp>
      <p:pic>
        <p:nvPicPr>
          <p:cNvPr id="7" name="Content Placeholder 6" descr="A screenshot of a cell phone&#10;&#10;Description automatically generated">
            <a:extLst>
              <a:ext uri="{FF2B5EF4-FFF2-40B4-BE49-F238E27FC236}">
                <a16:creationId xmlns:a16="http://schemas.microsoft.com/office/drawing/2014/main" id="{5BCD138F-BE5D-F249-A701-60B2B64E1E18}"/>
              </a:ext>
            </a:extLst>
          </p:cNvPr>
          <p:cNvPicPr>
            <a:picLocks noGrp="1" noChangeAspect="1"/>
          </p:cNvPicPr>
          <p:nvPr>
            <p:ph idx="1"/>
          </p:nvPr>
        </p:nvPicPr>
        <p:blipFill>
          <a:blip r:embed="rId2"/>
          <a:stretch>
            <a:fillRect/>
          </a:stretch>
        </p:blipFill>
        <p:spPr>
          <a:xfrm>
            <a:off x="628650" y="1866890"/>
            <a:ext cx="7886700" cy="3737865"/>
          </a:xfrm>
        </p:spPr>
      </p:pic>
      <p:sp>
        <p:nvSpPr>
          <p:cNvPr id="5" name="Slide Number Placeholder 4">
            <a:extLst>
              <a:ext uri="{FF2B5EF4-FFF2-40B4-BE49-F238E27FC236}">
                <a16:creationId xmlns:a16="http://schemas.microsoft.com/office/drawing/2014/main" id="{9D526966-9F96-5A43-8258-06EAEF3E78A5}"/>
              </a:ext>
            </a:extLst>
          </p:cNvPr>
          <p:cNvSpPr>
            <a:spLocks noGrp="1"/>
          </p:cNvSpPr>
          <p:nvPr>
            <p:ph type="sldNum" sz="quarter" idx="12"/>
          </p:nvPr>
        </p:nvSpPr>
        <p:spPr/>
        <p:txBody>
          <a:bodyPr/>
          <a:lstStyle/>
          <a:p>
            <a:fld id="{C3558104-51C6-C44C-9211-BF7C16F4A77B}" type="slidenum">
              <a:rPr lang="en-US" smtClean="0"/>
              <a:t>27</a:t>
            </a:fld>
            <a:endParaRPr lang="en-US" dirty="0"/>
          </a:p>
        </p:txBody>
      </p:sp>
    </p:spTree>
    <p:extLst>
      <p:ext uri="{BB962C8B-B14F-4D97-AF65-F5344CB8AC3E}">
        <p14:creationId xmlns:p14="http://schemas.microsoft.com/office/powerpoint/2010/main" val="196443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F349-8E4F-B248-AA0B-5D5A945B69D3}"/>
              </a:ext>
            </a:extLst>
          </p:cNvPr>
          <p:cNvSpPr>
            <a:spLocks noGrp="1"/>
          </p:cNvSpPr>
          <p:nvPr>
            <p:ph type="title"/>
          </p:nvPr>
        </p:nvSpPr>
        <p:spPr/>
        <p:txBody>
          <a:bodyPr/>
          <a:lstStyle/>
          <a:p>
            <a:r>
              <a:rPr lang="en-US" dirty="0"/>
              <a:t>Step 3A: </a:t>
            </a:r>
            <a:r>
              <a:rPr lang="en-US" dirty="0" err="1"/>
              <a:t>MultiQC</a:t>
            </a:r>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7BE30D03-486D-BA42-BE5B-120781386938}"/>
              </a:ext>
            </a:extLst>
          </p:cNvPr>
          <p:cNvPicPr>
            <a:picLocks noGrp="1" noChangeAspect="1"/>
          </p:cNvPicPr>
          <p:nvPr>
            <p:ph idx="1"/>
          </p:nvPr>
        </p:nvPicPr>
        <p:blipFill>
          <a:blip r:embed="rId2"/>
          <a:stretch>
            <a:fillRect/>
          </a:stretch>
        </p:blipFill>
        <p:spPr>
          <a:xfrm>
            <a:off x="628650" y="1927046"/>
            <a:ext cx="7886700" cy="4148495"/>
          </a:xfrm>
        </p:spPr>
      </p:pic>
      <p:sp>
        <p:nvSpPr>
          <p:cNvPr id="5" name="Slide Number Placeholder 4">
            <a:extLst>
              <a:ext uri="{FF2B5EF4-FFF2-40B4-BE49-F238E27FC236}">
                <a16:creationId xmlns:a16="http://schemas.microsoft.com/office/drawing/2014/main" id="{7E0D92B8-E374-2A4D-8D02-0F9B26F722C0}"/>
              </a:ext>
            </a:extLst>
          </p:cNvPr>
          <p:cNvSpPr>
            <a:spLocks noGrp="1"/>
          </p:cNvSpPr>
          <p:nvPr>
            <p:ph type="sldNum" sz="quarter" idx="12"/>
          </p:nvPr>
        </p:nvSpPr>
        <p:spPr/>
        <p:txBody>
          <a:bodyPr/>
          <a:lstStyle/>
          <a:p>
            <a:fld id="{C3558104-51C6-C44C-9211-BF7C16F4A77B}" type="slidenum">
              <a:rPr lang="en-US" smtClean="0"/>
              <a:t>28</a:t>
            </a:fld>
            <a:endParaRPr lang="en-US" dirty="0"/>
          </a:p>
        </p:txBody>
      </p:sp>
    </p:spTree>
    <p:extLst>
      <p:ext uri="{BB962C8B-B14F-4D97-AF65-F5344CB8AC3E}">
        <p14:creationId xmlns:p14="http://schemas.microsoft.com/office/powerpoint/2010/main" val="37885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71F-FC00-354E-A97B-B9EB1E0A2FA6}"/>
              </a:ext>
            </a:extLst>
          </p:cNvPr>
          <p:cNvSpPr>
            <a:spLocks noGrp="1"/>
          </p:cNvSpPr>
          <p:nvPr>
            <p:ph type="title"/>
          </p:nvPr>
        </p:nvSpPr>
        <p:spPr/>
        <p:txBody>
          <a:bodyPr/>
          <a:lstStyle/>
          <a:p>
            <a:r>
              <a:rPr lang="en-US" dirty="0"/>
              <a:t>Step 3A: </a:t>
            </a:r>
            <a:r>
              <a:rPr lang="en-US" dirty="0" err="1"/>
              <a:t>MultiQC</a:t>
            </a:r>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C8027923-5E80-874C-B085-5A1D6C6FC25A}"/>
              </a:ext>
            </a:extLst>
          </p:cNvPr>
          <p:cNvPicPr>
            <a:picLocks noGrp="1" noChangeAspect="1"/>
          </p:cNvPicPr>
          <p:nvPr>
            <p:ph idx="1"/>
          </p:nvPr>
        </p:nvPicPr>
        <p:blipFill>
          <a:blip r:embed="rId2"/>
          <a:stretch>
            <a:fillRect/>
          </a:stretch>
        </p:blipFill>
        <p:spPr>
          <a:xfrm>
            <a:off x="628650" y="1877700"/>
            <a:ext cx="7886700" cy="4247187"/>
          </a:xfrm>
        </p:spPr>
      </p:pic>
      <p:sp>
        <p:nvSpPr>
          <p:cNvPr id="5" name="Slide Number Placeholder 4">
            <a:extLst>
              <a:ext uri="{FF2B5EF4-FFF2-40B4-BE49-F238E27FC236}">
                <a16:creationId xmlns:a16="http://schemas.microsoft.com/office/drawing/2014/main" id="{A7885F59-2930-EE48-A3EE-7B2238D94056}"/>
              </a:ext>
            </a:extLst>
          </p:cNvPr>
          <p:cNvSpPr>
            <a:spLocks noGrp="1"/>
          </p:cNvSpPr>
          <p:nvPr>
            <p:ph type="sldNum" sz="quarter" idx="12"/>
          </p:nvPr>
        </p:nvSpPr>
        <p:spPr/>
        <p:txBody>
          <a:bodyPr/>
          <a:lstStyle/>
          <a:p>
            <a:fld id="{C3558104-51C6-C44C-9211-BF7C16F4A77B}" type="slidenum">
              <a:rPr lang="en-US" smtClean="0"/>
              <a:t>29</a:t>
            </a:fld>
            <a:endParaRPr lang="en-US" dirty="0"/>
          </a:p>
        </p:txBody>
      </p:sp>
    </p:spTree>
    <p:extLst>
      <p:ext uri="{BB962C8B-B14F-4D97-AF65-F5344CB8AC3E}">
        <p14:creationId xmlns:p14="http://schemas.microsoft.com/office/powerpoint/2010/main" val="173139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0A: Start the VM</a:t>
            </a:r>
          </a:p>
        </p:txBody>
      </p:sp>
      <p:sp>
        <p:nvSpPr>
          <p:cNvPr id="3" name="Content Placeholder 2"/>
          <p:cNvSpPr>
            <a:spLocks noGrp="1"/>
          </p:cNvSpPr>
          <p:nvPr>
            <p:ph idx="1"/>
          </p:nvPr>
        </p:nvSpPr>
        <p:spPr/>
        <p:txBody>
          <a:bodyPr/>
          <a:lstStyle/>
          <a:p>
            <a:r>
              <a:rPr lang="en-US" dirty="0"/>
              <a:t>Follow instructions for starting VM. (This is the Remote Desktop software.)</a:t>
            </a:r>
          </a:p>
          <a:p>
            <a:endParaRPr lang="en-US" dirty="0"/>
          </a:p>
          <a:p>
            <a:r>
              <a:rPr lang="en-US" dirty="0"/>
              <a:t>The instructions are different for UIUC and Mayo participants.</a:t>
            </a:r>
          </a:p>
          <a:p>
            <a:endParaRPr lang="en-US" dirty="0"/>
          </a:p>
          <a:p>
            <a:r>
              <a:rPr lang="en-US" dirty="0"/>
              <a:t>Instructions for UIUC users are here: </a:t>
            </a:r>
            <a:r>
              <a:rPr lang="en-US" dirty="0">
                <a:hlinkClick r:id="rId3"/>
              </a:rPr>
              <a:t>http://publish.illinois.edu/compgenomicscourse/files/2020/06/SetupVM_UIUC.pdf</a:t>
            </a:r>
            <a:endParaRPr lang="en-US" dirty="0"/>
          </a:p>
          <a:p>
            <a:endParaRPr lang="en-US" dirty="0"/>
          </a:p>
          <a:p>
            <a:r>
              <a:rPr lang="en-US" dirty="0"/>
              <a:t>Instructions</a:t>
            </a:r>
            <a:r>
              <a:rPr lang="en-US" dirty="0">
                <a:solidFill>
                  <a:srgbClr val="FF0000"/>
                </a:solidFill>
              </a:rPr>
              <a:t> </a:t>
            </a:r>
            <a:r>
              <a:rPr lang="en-US" dirty="0"/>
              <a:t>for Mayo users are here:</a:t>
            </a:r>
          </a:p>
          <a:p>
            <a:pPr marL="0" indent="0">
              <a:buNone/>
            </a:pPr>
            <a:r>
              <a:rPr lang="en-US" dirty="0">
                <a:hlinkClick r:id="rId4"/>
              </a:rPr>
              <a:t>http://publish.illinois.edu/compgenomicscourse/files/2020/06/VM_Setup_Mayo.pdf</a:t>
            </a:r>
            <a:endParaRPr lang="en-US" dirty="0"/>
          </a:p>
        </p:txBody>
      </p:sp>
      <p:sp>
        <p:nvSpPr>
          <p:cNvPr id="4" name="Footer Placeholder 3"/>
          <p:cNvSpPr>
            <a:spLocks noGrp="1"/>
          </p:cNvSpPr>
          <p:nvPr>
            <p:ph type="ftr" sz="quarter" idx="11"/>
          </p:nvPr>
        </p:nvSpPr>
        <p:spPr/>
        <p:txBody>
          <a:bodyPr/>
          <a:lstStyle/>
          <a:p>
            <a:r>
              <a:rPr lang="en-US"/>
              <a:t>Variant Calling Workshop | Chris Fields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a:t>
            </a:fld>
            <a:endParaRPr lang="en-US" dirty="0"/>
          </a:p>
        </p:txBody>
      </p:sp>
    </p:spTree>
    <p:extLst>
      <p:ext uri="{BB962C8B-B14F-4D97-AF65-F5344CB8AC3E}">
        <p14:creationId xmlns:p14="http://schemas.microsoft.com/office/powerpoint/2010/main" val="370811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8DEBE-B602-814E-854A-9E94A3D6913D}"/>
              </a:ext>
            </a:extLst>
          </p:cNvPr>
          <p:cNvSpPr>
            <a:spLocks noGrp="1"/>
          </p:cNvSpPr>
          <p:nvPr>
            <p:ph idx="1"/>
          </p:nvPr>
        </p:nvSpPr>
        <p:spPr>
          <a:xfrm>
            <a:off x="504195" y="414363"/>
            <a:ext cx="7886700" cy="886827"/>
          </a:xfrm>
        </p:spPr>
        <p:txBody>
          <a:bodyPr/>
          <a:lstStyle/>
          <a:p>
            <a:r>
              <a:rPr lang="en-US" dirty="0"/>
              <a:t>Open </a:t>
            </a:r>
            <a:r>
              <a:rPr lang="en-US" dirty="0" err="1"/>
              <a:t>ReadFatePlot.jpeg</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17DA589-7630-4F4E-A531-9DE700347F92}"/>
              </a:ext>
            </a:extLst>
          </p:cNvPr>
          <p:cNvSpPr>
            <a:spLocks noGrp="1"/>
          </p:cNvSpPr>
          <p:nvPr>
            <p:ph type="sldNum" sz="quarter" idx="12"/>
          </p:nvPr>
        </p:nvSpPr>
        <p:spPr/>
        <p:txBody>
          <a:bodyPr/>
          <a:lstStyle/>
          <a:p>
            <a:fld id="{C3558104-51C6-C44C-9211-BF7C16F4A77B}" type="slidenum">
              <a:rPr lang="en-US" smtClean="0"/>
              <a:t>30</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7CA2C303-1D26-624B-882A-8AC05C39DB18}"/>
              </a:ext>
            </a:extLst>
          </p:cNvPr>
          <p:cNvPicPr>
            <a:picLocks noChangeAspect="1"/>
          </p:cNvPicPr>
          <p:nvPr/>
        </p:nvPicPr>
        <p:blipFill>
          <a:blip r:embed="rId3"/>
          <a:stretch>
            <a:fillRect/>
          </a:stretch>
        </p:blipFill>
        <p:spPr>
          <a:xfrm>
            <a:off x="22279" y="993937"/>
            <a:ext cx="9144000" cy="5486400"/>
          </a:xfrm>
          <a:prstGeom prst="rect">
            <a:avLst/>
          </a:prstGeom>
        </p:spPr>
      </p:pic>
      <p:sp>
        <p:nvSpPr>
          <p:cNvPr id="2" name="TextBox 1">
            <a:extLst>
              <a:ext uri="{FF2B5EF4-FFF2-40B4-BE49-F238E27FC236}">
                <a16:creationId xmlns:a16="http://schemas.microsoft.com/office/drawing/2014/main" id="{DF0C165E-713C-2244-9D0D-67D8766193F5}"/>
              </a:ext>
            </a:extLst>
          </p:cNvPr>
          <p:cNvSpPr txBox="1"/>
          <p:nvPr/>
        </p:nvSpPr>
        <p:spPr>
          <a:xfrm>
            <a:off x="654886" y="804799"/>
            <a:ext cx="8123701" cy="923330"/>
          </a:xfrm>
          <a:prstGeom prst="rect">
            <a:avLst/>
          </a:prstGeom>
          <a:noFill/>
        </p:spPr>
        <p:txBody>
          <a:bodyPr wrap="square" rtlCol="0">
            <a:spAutoFit/>
          </a:bodyPr>
          <a:lstStyle/>
          <a:p>
            <a:r>
              <a:rPr lang="en-US" b="1" dirty="0">
                <a:latin typeface="Consolas" panose="020B0609020204030204" pitchFamily="49" charset="0"/>
              </a:rPr>
              <a:t>This file is in the same directory as the previous one:</a:t>
            </a:r>
          </a:p>
          <a:p>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]\04_Transcriptomics\</a:t>
            </a:r>
          </a:p>
          <a:p>
            <a:endParaRPr lang="en-US" dirty="0"/>
          </a:p>
        </p:txBody>
      </p:sp>
    </p:spTree>
    <p:extLst>
      <p:ext uri="{BB962C8B-B14F-4D97-AF65-F5344CB8AC3E}">
        <p14:creationId xmlns:p14="http://schemas.microsoft.com/office/powerpoint/2010/main" val="374240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1ED9-5E0A-3E4A-BF35-0C87CCB3CEE1}"/>
              </a:ext>
            </a:extLst>
          </p:cNvPr>
          <p:cNvSpPr>
            <a:spLocks noGrp="1"/>
          </p:cNvSpPr>
          <p:nvPr>
            <p:ph type="title"/>
          </p:nvPr>
        </p:nvSpPr>
        <p:spPr/>
        <p:txBody>
          <a:bodyPr/>
          <a:lstStyle/>
          <a:p>
            <a:r>
              <a:rPr lang="en-US" dirty="0">
                <a:solidFill>
                  <a:schemeClr val="accent2"/>
                </a:solidFill>
              </a:rPr>
              <a:t>Step 4: Finding differentially expressed genes</a:t>
            </a:r>
          </a:p>
        </p:txBody>
      </p:sp>
      <p:sp>
        <p:nvSpPr>
          <p:cNvPr id="3" name="Text Placeholder 2">
            <a:extLst>
              <a:ext uri="{FF2B5EF4-FFF2-40B4-BE49-F238E27FC236}">
                <a16:creationId xmlns:a16="http://schemas.microsoft.com/office/drawing/2014/main" id="{C74A4986-2544-B74D-A1D6-AC34C9CAD9C6}"/>
              </a:ext>
            </a:extLst>
          </p:cNvPr>
          <p:cNvSpPr>
            <a:spLocks noGrp="1"/>
          </p:cNvSpPr>
          <p:nvPr>
            <p:ph type="body" idx="1"/>
          </p:nvPr>
        </p:nvSpPr>
        <p:spPr/>
        <p:txBody>
          <a:bodyPr/>
          <a:lstStyle/>
          <a:p>
            <a:r>
              <a:rPr lang="en-US" dirty="0"/>
              <a:t>Now we will use </a:t>
            </a:r>
            <a:r>
              <a:rPr lang="en-US" dirty="0" err="1"/>
              <a:t>edgeR</a:t>
            </a:r>
            <a:r>
              <a:rPr lang="en-US" dirty="0"/>
              <a:t> to analyze the count files generated in step 2 to find differentially expressed genes between two time points. </a:t>
            </a:r>
          </a:p>
        </p:txBody>
      </p:sp>
      <p:sp>
        <p:nvSpPr>
          <p:cNvPr id="5" name="Slide Number Placeholder 4">
            <a:extLst>
              <a:ext uri="{FF2B5EF4-FFF2-40B4-BE49-F238E27FC236}">
                <a16:creationId xmlns:a16="http://schemas.microsoft.com/office/drawing/2014/main" id="{6264756C-1B51-CF45-981B-4A71EE9ACA68}"/>
              </a:ext>
            </a:extLst>
          </p:cNvPr>
          <p:cNvSpPr>
            <a:spLocks noGrp="1"/>
          </p:cNvSpPr>
          <p:nvPr>
            <p:ph type="sldNum" sz="quarter" idx="12"/>
          </p:nvPr>
        </p:nvSpPr>
        <p:spPr/>
        <p:txBody>
          <a:bodyPr/>
          <a:lstStyle/>
          <a:p>
            <a:fld id="{C3558104-51C6-C44C-9211-BF7C16F4A77B}" type="slidenum">
              <a:rPr lang="en-US" smtClean="0"/>
              <a:t>31</a:t>
            </a:fld>
            <a:endParaRPr lang="en-US" dirty="0"/>
          </a:p>
        </p:txBody>
      </p:sp>
    </p:spTree>
    <p:extLst>
      <p:ext uri="{BB962C8B-B14F-4D97-AF65-F5344CB8AC3E}">
        <p14:creationId xmlns:p14="http://schemas.microsoft.com/office/powerpoint/2010/main" val="3782212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Statistical analysis with </a:t>
            </a:r>
            <a:r>
              <a:rPr lang="en-US" dirty="0" err="1"/>
              <a:t>edgeR</a:t>
            </a:r>
            <a:endParaRPr lang="en-US" dirty="0"/>
          </a:p>
        </p:txBody>
      </p:sp>
      <p:sp>
        <p:nvSpPr>
          <p:cNvPr id="3" name="Content Placeholder 2"/>
          <p:cNvSpPr>
            <a:spLocks noGrp="1"/>
          </p:cNvSpPr>
          <p:nvPr>
            <p:ph idx="1"/>
          </p:nvPr>
        </p:nvSpPr>
        <p:spPr>
          <a:xfrm>
            <a:off x="314323" y="1420417"/>
            <a:ext cx="8515351" cy="4017166"/>
          </a:xfrm>
        </p:spPr>
        <p:txBody>
          <a:bodyPr>
            <a:normAutofit/>
          </a:bodyPr>
          <a:lstStyle/>
          <a:p>
            <a:pPr marL="0" indent="0">
              <a:buNone/>
            </a:pPr>
            <a:r>
              <a:rPr lang="en-US" dirty="0"/>
              <a:t>We run </a:t>
            </a:r>
            <a:r>
              <a:rPr lang="en-US" dirty="0" err="1"/>
              <a:t>edgeR.sh</a:t>
            </a:r>
            <a:r>
              <a:rPr lang="en-US" dirty="0"/>
              <a:t>, that uses an R script “</a:t>
            </a:r>
            <a:r>
              <a:rPr lang="en-US" dirty="0" err="1"/>
              <a:t>stats_edgeR.R</a:t>
            </a:r>
            <a:r>
              <a:rPr lang="en-US" dirty="0"/>
              <a:t>” to perform the statistical analysis and find differentially expressed genes.</a:t>
            </a:r>
          </a:p>
          <a:p>
            <a:pPr marL="0" indent="0">
              <a:buNone/>
            </a:pPr>
            <a:r>
              <a:rPr lang="en-US" dirty="0"/>
              <a:t>We use FDR 0.05 to call differential expression.</a:t>
            </a:r>
          </a:p>
        </p:txBody>
      </p:sp>
      <p:sp>
        <p:nvSpPr>
          <p:cNvPr id="5" name="Slide Number Placeholder 4"/>
          <p:cNvSpPr>
            <a:spLocks noGrp="1"/>
          </p:cNvSpPr>
          <p:nvPr>
            <p:ph type="sldNum" sz="quarter" idx="12"/>
          </p:nvPr>
        </p:nvSpPr>
        <p:spPr/>
        <p:txBody>
          <a:bodyPr/>
          <a:lstStyle/>
          <a:p>
            <a:fld id="{C3558104-51C6-C44C-9211-BF7C16F4A77B}" type="slidenum">
              <a:rPr lang="en-US" smtClean="0"/>
              <a:t>32</a:t>
            </a:fld>
            <a:endParaRPr lang="en-US" dirty="0"/>
          </a:p>
        </p:txBody>
      </p:sp>
      <p:sp>
        <p:nvSpPr>
          <p:cNvPr id="7" name="Content Placeholder 3">
            <a:extLst>
              <a:ext uri="{FF2B5EF4-FFF2-40B4-BE49-F238E27FC236}">
                <a16:creationId xmlns:a16="http://schemas.microsoft.com/office/drawing/2014/main" id="{147981F2-9939-AB43-B811-0668A3DF2922}"/>
              </a:ext>
            </a:extLst>
          </p:cNvPr>
          <p:cNvSpPr txBox="1">
            <a:spLocks/>
          </p:cNvSpPr>
          <p:nvPr/>
        </p:nvSpPr>
        <p:spPr>
          <a:xfrm>
            <a:off x="314324" y="2890124"/>
            <a:ext cx="8515351" cy="2595947"/>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sbatch</a:t>
            </a:r>
            <a:r>
              <a:rPr lang="en-US" sz="1600" dirty="0">
                <a:latin typeface="Consolas" panose="020B0609020204030204" pitchFamily="49" charset="0"/>
              </a:rPr>
              <a:t> </a:t>
            </a:r>
            <a:r>
              <a:rPr lang="en-US" sz="1600" dirty="0" err="1">
                <a:latin typeface="Consolas" panose="020B0609020204030204" pitchFamily="49" charset="0"/>
              </a:rPr>
              <a:t>edgeR.sh</a:t>
            </a:r>
            <a:r>
              <a:rPr lang="en-US" sz="1600" dirty="0">
                <a:latin typeface="Consolas" panose="020B0609020204030204" pitchFamily="49" charset="0"/>
              </a:rPr>
              <a:t> </a:t>
            </a: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squeue</a:t>
            </a:r>
            <a:r>
              <a:rPr lang="en-US" sz="1600" dirty="0">
                <a:latin typeface="Consolas" panose="020B0609020204030204" pitchFamily="49" charset="0"/>
              </a:rPr>
              <a:t> –u &lt;</a:t>
            </a:r>
            <a:r>
              <a:rPr lang="en-US" sz="1600" dirty="0" err="1">
                <a:latin typeface="Consolas" panose="020B0609020204030204" pitchFamily="49" charset="0"/>
              </a:rPr>
              <a:t>userID</a:t>
            </a:r>
            <a:r>
              <a:rPr lang="en-US" sz="1600" dirty="0">
                <a:latin typeface="Consolas" panose="020B0609020204030204" pitchFamily="49" charset="0"/>
              </a:rPr>
              <a:t>&gt; </a:t>
            </a:r>
            <a:r>
              <a:rPr lang="en-US" sz="1600" dirty="0">
                <a:solidFill>
                  <a:schemeClr val="tx2"/>
                </a:solidFill>
                <a:latin typeface="Consolas" panose="020B0609020204030204" pitchFamily="49" charset="0"/>
              </a:rPr>
              <a:t># to check the status of the submitted job</a:t>
            </a:r>
            <a:endParaRPr lang="en-US" sz="1600" b="1" dirty="0">
              <a:solidFill>
                <a:schemeClr val="accent6"/>
              </a:solidFill>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This job takes ~ 30 seconds.</a:t>
            </a:r>
            <a:endParaRPr lang="en-US" sz="1600" dirty="0">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OUTPUT in ~/mouse-rnaseq2020/results/</a:t>
            </a:r>
            <a:r>
              <a:rPr lang="en-US" sz="1600" dirty="0" err="1">
                <a:solidFill>
                  <a:schemeClr val="tx2"/>
                </a:solidFill>
                <a:latin typeface="Consolas" panose="020B0609020204030204" pitchFamily="49" charset="0"/>
              </a:rPr>
              <a:t>edgeR</a:t>
            </a:r>
            <a:r>
              <a:rPr lang="en-US" sz="1600" dirty="0">
                <a:solidFill>
                  <a:schemeClr val="tx2"/>
                </a:solidFill>
                <a:latin typeface="Consolas" panose="020B0609020204030204" pitchFamily="49" charset="0"/>
              </a:rPr>
              <a:t>/ </a:t>
            </a:r>
          </a:p>
          <a:p>
            <a:pPr marL="0" indent="0">
              <a:lnSpc>
                <a:spcPct val="130000"/>
              </a:lnSpc>
              <a:buNone/>
            </a:pPr>
            <a:r>
              <a:rPr lang="en-US" sz="1600" dirty="0">
                <a:solidFill>
                  <a:schemeClr val="tx2"/>
                </a:solidFill>
                <a:latin typeface="Consolas" panose="020B0609020204030204" pitchFamily="49" charset="0"/>
              </a:rPr>
              <a:t># </a:t>
            </a:r>
            <a:r>
              <a:rPr lang="en-US" sz="1600" dirty="0" err="1">
                <a:solidFill>
                  <a:schemeClr val="tx2"/>
                </a:solidFill>
                <a:latin typeface="Consolas" panose="020B0609020204030204" pitchFamily="49" charset="0"/>
              </a:rPr>
              <a:t>MDSclustering.jpeg</a:t>
            </a:r>
            <a:r>
              <a:rPr lang="en-US" sz="1600" dirty="0">
                <a:solidFill>
                  <a:schemeClr val="tx2"/>
                </a:solidFill>
                <a:latin typeface="Consolas" panose="020B0609020204030204" pitchFamily="49" charset="0"/>
              </a:rPr>
              <a:t>	NumSigGenes_FDR0.05.csv	</a:t>
            </a:r>
            <a:r>
              <a:rPr lang="en-US" sz="1600" dirty="0" err="1">
                <a:solidFill>
                  <a:schemeClr val="tx2"/>
                </a:solidFill>
                <a:latin typeface="Consolas" panose="020B0609020204030204" pitchFamily="49" charset="0"/>
              </a:rPr>
              <a:t>RawCounts.txt</a:t>
            </a:r>
            <a:endParaRPr lang="en-US" sz="1600" dirty="0">
              <a:solidFill>
                <a:schemeClr val="tx2"/>
              </a:solidFill>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t8_vs_t0_AllResults.txt	t8_vs_t0_MeanDifferencePlot.jpeg</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
        <p:nvSpPr>
          <p:cNvPr id="9" name="Rounded Rectangle 8">
            <a:extLst>
              <a:ext uri="{FF2B5EF4-FFF2-40B4-BE49-F238E27FC236}">
                <a16:creationId xmlns:a16="http://schemas.microsoft.com/office/drawing/2014/main" id="{86C28904-D4BC-B049-B847-8A386E584331}"/>
              </a:ext>
            </a:extLst>
          </p:cNvPr>
          <p:cNvSpPr/>
          <p:nvPr/>
        </p:nvSpPr>
        <p:spPr>
          <a:xfrm>
            <a:off x="6838384" y="136524"/>
            <a:ext cx="2138767" cy="73525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 PuTTY</a:t>
            </a:r>
          </a:p>
        </p:txBody>
      </p:sp>
      <p:sp>
        <p:nvSpPr>
          <p:cNvPr id="6" name="Rectangle 5">
            <a:extLst>
              <a:ext uri="{FF2B5EF4-FFF2-40B4-BE49-F238E27FC236}">
                <a16:creationId xmlns:a16="http://schemas.microsoft.com/office/drawing/2014/main" id="{400D19F9-1C04-1A45-B839-12042E843439}"/>
              </a:ext>
            </a:extLst>
          </p:cNvPr>
          <p:cNvSpPr/>
          <p:nvPr/>
        </p:nvSpPr>
        <p:spPr>
          <a:xfrm>
            <a:off x="314324" y="5780608"/>
            <a:ext cx="8515350" cy="923330"/>
          </a:xfrm>
          <a:prstGeom prst="rect">
            <a:avLst/>
          </a:prstGeom>
        </p:spPr>
        <p:txBody>
          <a:bodyPr wrap="square">
            <a:spAutoFit/>
          </a:bodyPr>
          <a:lstStyle/>
          <a:p>
            <a:r>
              <a:rPr lang="en-US" dirty="0"/>
              <a:t>Note that the files generated by </a:t>
            </a:r>
            <a:r>
              <a:rPr lang="en-US" b="1" dirty="0" err="1"/>
              <a:t>edgeR.sh</a:t>
            </a:r>
            <a:r>
              <a:rPr lang="en-US" b="1" dirty="0"/>
              <a:t> </a:t>
            </a:r>
            <a:r>
              <a:rPr lang="en-US" dirty="0"/>
              <a:t>script have already been copied to [</a:t>
            </a:r>
            <a:r>
              <a:rPr lang="en-US" dirty="0" err="1"/>
              <a:t>course_directory</a:t>
            </a:r>
            <a:r>
              <a:rPr lang="en-US" dirty="0"/>
              <a:t>]\04_Transcriptomics\</a:t>
            </a:r>
          </a:p>
          <a:p>
            <a:r>
              <a:rPr lang="en-US" dirty="0"/>
              <a:t>on the VM for convenience.</a:t>
            </a:r>
          </a:p>
        </p:txBody>
      </p:sp>
    </p:spTree>
    <p:extLst>
      <p:ext uri="{BB962C8B-B14F-4D97-AF65-F5344CB8AC3E}">
        <p14:creationId xmlns:p14="http://schemas.microsoft.com/office/powerpoint/2010/main" val="100085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33</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err="1">
                <a:latin typeface="Consolas" panose="020B0609020204030204" pitchFamily="49" charset="0"/>
              </a:rPr>
              <a:t>edgeR.sh</a:t>
            </a:r>
            <a:r>
              <a:rPr lang="en-US" sz="1600" dirty="0">
                <a:latin typeface="Consolas" panose="020B0609020204030204" pitchFamily="49" charset="0"/>
              </a:rPr>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54443" y="1578237"/>
            <a:ext cx="8100823" cy="3743063"/>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rgbClr val="00B050"/>
                </a:solidFill>
                <a:latin typeface="Consolas" panose="020B0609020204030204" pitchFamily="49" charset="0"/>
              </a:rPr>
              <a:t>#!/bin/bash</a:t>
            </a:r>
          </a:p>
          <a:p>
            <a:pPr marL="0" indent="0">
              <a:lnSpc>
                <a:spcPct val="100000"/>
              </a:lnSpc>
              <a:spcBef>
                <a:spcPts val="0"/>
              </a:spcBef>
              <a:buNone/>
            </a:pPr>
            <a:r>
              <a:rPr lang="en-US" sz="1400" dirty="0">
                <a:solidFill>
                  <a:srgbClr val="00B050"/>
                </a:solidFill>
                <a:latin typeface="Consolas" panose="020B0609020204030204" pitchFamily="49" charset="0"/>
              </a:rPr>
              <a:t>#SBATCH -N 1</a:t>
            </a:r>
          </a:p>
          <a:p>
            <a:pPr marL="0" indent="0">
              <a:lnSpc>
                <a:spcPct val="100000"/>
              </a:lnSpc>
              <a:spcBef>
                <a:spcPts val="0"/>
              </a:spcBef>
              <a:buNone/>
            </a:pPr>
            <a:r>
              <a:rPr lang="en-US" sz="1400" dirty="0">
                <a:solidFill>
                  <a:srgbClr val="00B050"/>
                </a:solidFill>
                <a:latin typeface="Consolas" panose="020B0609020204030204" pitchFamily="49" charset="0"/>
              </a:rPr>
              <a:t>#SBATCH -n 1</a:t>
            </a:r>
          </a:p>
          <a:p>
            <a:pPr marL="0" indent="0">
              <a:lnSpc>
                <a:spcPct val="100000"/>
              </a:lnSpc>
              <a:spcBef>
                <a:spcPts val="0"/>
              </a:spcBef>
              <a:buNone/>
            </a:pPr>
            <a:r>
              <a:rPr lang="en-US" sz="1400" dirty="0">
                <a:solidFill>
                  <a:srgbClr val="00B050"/>
                </a:solidFill>
                <a:latin typeface="Consolas" panose="020B0609020204030204" pitchFamily="49" charset="0"/>
              </a:rPr>
              <a:t>#SBATCH --mem 8G</a:t>
            </a:r>
          </a:p>
          <a:p>
            <a:pPr marL="0" indent="0">
              <a:lnSpc>
                <a:spcPct val="100000"/>
              </a:lnSpc>
              <a:spcBef>
                <a:spcPts val="0"/>
              </a:spcBef>
              <a:buNone/>
            </a:pPr>
            <a:r>
              <a:rPr lang="en-US" sz="1400" dirty="0">
                <a:solidFill>
                  <a:srgbClr val="00B050"/>
                </a:solidFill>
                <a:latin typeface="Consolas" panose="020B0609020204030204" pitchFamily="49" charset="0"/>
              </a:rPr>
              <a:t>#SBATCH --job-name=</a:t>
            </a:r>
            <a:r>
              <a:rPr lang="en-US" sz="1400" dirty="0" err="1">
                <a:solidFill>
                  <a:srgbClr val="00B050"/>
                </a:solidFill>
                <a:latin typeface="Consolas" panose="020B0609020204030204" pitchFamily="49" charset="0"/>
              </a:rPr>
              <a:t>edgeR</a:t>
            </a:r>
            <a:endParaRPr lang="en-US" sz="1400" dirty="0">
              <a:solidFill>
                <a:srgbClr val="00B050"/>
              </a:solidFill>
              <a:latin typeface="Consolas" panose="020B0609020204030204" pitchFamily="49" charset="0"/>
            </a:endParaRPr>
          </a:p>
          <a:p>
            <a:pPr marL="0" indent="0">
              <a:lnSpc>
                <a:spcPct val="100000"/>
              </a:lnSpc>
              <a:spcBef>
                <a:spcPts val="0"/>
              </a:spcBef>
              <a:buNone/>
            </a:pPr>
            <a:r>
              <a:rPr lang="en-US" sz="14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4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400" dirty="0">
                <a:solidFill>
                  <a:srgbClr val="00B0F0"/>
                </a:solidFill>
                <a:latin typeface="Consolas" panose="020B0609020204030204" pitchFamily="49" charset="0"/>
              </a:rPr>
              <a:t>module load R/3.6.0-IGB-gcc-8.2.0</a:t>
            </a: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a:latin typeface="Consolas" panose="020B0609020204030204" pitchFamily="49" charset="0"/>
              </a:rPr>
              <a:t>cd ~/mouse-rnaseq-2020/</a:t>
            </a:r>
          </a:p>
          <a:p>
            <a:pPr marL="0" indent="0">
              <a:lnSpc>
                <a:spcPct val="100000"/>
              </a:lnSpc>
              <a:spcBef>
                <a:spcPts val="0"/>
              </a:spcBef>
              <a:buNone/>
            </a:pPr>
            <a:r>
              <a:rPr lang="en-US" sz="1400" dirty="0" err="1">
                <a:latin typeface="Consolas" panose="020B0609020204030204" pitchFamily="49" charset="0"/>
              </a:rPr>
              <a:t>mkdir</a:t>
            </a:r>
            <a:r>
              <a:rPr lang="en-US" sz="1400" dirty="0">
                <a:latin typeface="Consolas" panose="020B0609020204030204" pitchFamily="49" charset="0"/>
              </a:rPr>
              <a:t> -p results/</a:t>
            </a:r>
            <a:r>
              <a:rPr lang="en-US" sz="1400" dirty="0" err="1">
                <a:latin typeface="Consolas" panose="020B0609020204030204" pitchFamily="49" charset="0"/>
              </a:rPr>
              <a:t>edgeR</a:t>
            </a:r>
            <a:endParaRPr lang="en-US" sz="1400" dirty="0">
              <a:latin typeface="Consolas" panose="020B0609020204030204" pitchFamily="49" charset="0"/>
            </a:endParaRPr>
          </a:p>
          <a:p>
            <a:pPr marL="0" indent="0">
              <a:lnSpc>
                <a:spcPct val="100000"/>
              </a:lnSpc>
              <a:spcBef>
                <a:spcPts val="0"/>
              </a:spcBef>
              <a:buNone/>
            </a:pPr>
            <a:endParaRPr lang="en-US" sz="1400" dirty="0">
              <a:solidFill>
                <a:srgbClr val="FF0000"/>
              </a:solidFill>
              <a:latin typeface="Consolas" panose="020B0609020204030204" pitchFamily="49" charset="0"/>
            </a:endParaRPr>
          </a:p>
          <a:p>
            <a:pPr marL="0" indent="0">
              <a:lnSpc>
                <a:spcPct val="100000"/>
              </a:lnSpc>
              <a:spcBef>
                <a:spcPts val="0"/>
              </a:spcBef>
              <a:buNone/>
            </a:pPr>
            <a:r>
              <a:rPr lang="en-US" sz="1400" dirty="0" err="1">
                <a:solidFill>
                  <a:srgbClr val="FF0000"/>
                </a:solidFill>
                <a:latin typeface="Consolas" panose="020B0609020204030204" pitchFamily="49" charset="0"/>
              </a:rPr>
              <a:t>Rscript</a:t>
            </a: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src</a:t>
            </a:r>
            <a:r>
              <a:rPr lang="en-US" sz="1400" dirty="0">
                <a:solidFill>
                  <a:srgbClr val="FF0000"/>
                </a:solidFill>
                <a:latin typeface="Consolas" panose="020B0609020204030204" pitchFamily="49" charset="0"/>
              </a:rPr>
              <a:t>/</a:t>
            </a:r>
            <a:r>
              <a:rPr lang="en-US" sz="1400" dirty="0" err="1">
                <a:solidFill>
                  <a:srgbClr val="FF0000"/>
                </a:solidFill>
                <a:latin typeface="Consolas" panose="020B0609020204030204" pitchFamily="49" charset="0"/>
              </a:rPr>
              <a:t>stats_edgeR.R</a:t>
            </a:r>
            <a:endParaRPr lang="en-US" sz="1400" dirty="0">
              <a:solidFill>
                <a:srgbClr val="FF0000"/>
              </a:solidFill>
              <a:latin typeface="Consolas" panose="020B0609020204030204" pitchFamily="49" charset="0"/>
            </a:endParaRPr>
          </a:p>
          <a:p>
            <a:pPr marL="0" indent="0">
              <a:lnSpc>
                <a:spcPct val="100000"/>
              </a:lnSpc>
              <a:spcBef>
                <a:spcPts val="0"/>
              </a:spcBef>
              <a:buNone/>
            </a:pP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3987800" y="1711671"/>
            <a:ext cx="4185846"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Core, 8GB memory), run on the ‘classroom’ nodes, and name the job ‘</a:t>
            </a:r>
            <a:r>
              <a:rPr lang="en-US" sz="1400" dirty="0" err="1">
                <a:solidFill>
                  <a:srgbClr val="00B050"/>
                </a:solidFill>
              </a:rPr>
              <a:t>edgeR</a:t>
            </a:r>
            <a:r>
              <a:rPr lang="en-US" sz="1400" dirty="0">
                <a:solidFill>
                  <a:srgbClr val="00B050"/>
                </a:solidFill>
              </a:rPr>
              <a:t>’.</a:t>
            </a:r>
          </a:p>
        </p:txBody>
      </p:sp>
      <p:sp>
        <p:nvSpPr>
          <p:cNvPr id="16" name="TextBox 15">
            <a:extLst>
              <a:ext uri="{FF2B5EF4-FFF2-40B4-BE49-F238E27FC236}">
                <a16:creationId xmlns:a16="http://schemas.microsoft.com/office/drawing/2014/main" id="{489FA13A-7615-764B-88F6-9F9D067FAEE8}"/>
              </a:ext>
            </a:extLst>
          </p:cNvPr>
          <p:cNvSpPr txBox="1"/>
          <p:nvPr/>
        </p:nvSpPr>
        <p:spPr>
          <a:xfrm>
            <a:off x="6457949" y="3152317"/>
            <a:ext cx="1708857" cy="307777"/>
          </a:xfrm>
          <a:prstGeom prst="rect">
            <a:avLst/>
          </a:prstGeom>
          <a:noFill/>
          <a:ln>
            <a:solidFill>
              <a:schemeClr val="tx1"/>
            </a:solidFill>
          </a:ln>
        </p:spPr>
        <p:txBody>
          <a:bodyPr wrap="square" rtlCol="0">
            <a:spAutoFit/>
          </a:bodyPr>
          <a:lstStyle/>
          <a:p>
            <a:r>
              <a:rPr lang="en-US" sz="1400" dirty="0">
                <a:solidFill>
                  <a:srgbClr val="00B0F0"/>
                </a:solidFill>
              </a:rPr>
              <a:t>Load the R module.</a:t>
            </a:r>
          </a:p>
        </p:txBody>
      </p:sp>
      <p:sp>
        <p:nvSpPr>
          <p:cNvPr id="17" name="TextBox 16">
            <a:extLst>
              <a:ext uri="{FF2B5EF4-FFF2-40B4-BE49-F238E27FC236}">
                <a16:creationId xmlns:a16="http://schemas.microsoft.com/office/drawing/2014/main" id="{2427C2C7-775A-D54F-B90A-2E60B96E443A}"/>
              </a:ext>
            </a:extLst>
          </p:cNvPr>
          <p:cNvSpPr txBox="1"/>
          <p:nvPr/>
        </p:nvSpPr>
        <p:spPr>
          <a:xfrm>
            <a:off x="5771960" y="4382495"/>
            <a:ext cx="2394846" cy="738664"/>
          </a:xfrm>
          <a:prstGeom prst="rect">
            <a:avLst/>
          </a:prstGeom>
          <a:noFill/>
          <a:ln>
            <a:solidFill>
              <a:schemeClr val="tx1"/>
            </a:solidFill>
          </a:ln>
        </p:spPr>
        <p:txBody>
          <a:bodyPr wrap="square" rtlCol="0">
            <a:spAutoFit/>
          </a:bodyPr>
          <a:lstStyle/>
          <a:p>
            <a:r>
              <a:rPr lang="en-US" sz="1400" dirty="0">
                <a:solidFill>
                  <a:srgbClr val="FF0000"/>
                </a:solidFill>
              </a:rPr>
              <a:t>Run </a:t>
            </a:r>
            <a:r>
              <a:rPr lang="en-US" sz="1400" dirty="0" err="1">
                <a:solidFill>
                  <a:srgbClr val="FF0000"/>
                </a:solidFill>
              </a:rPr>
              <a:t>stats_edgeR.R</a:t>
            </a:r>
            <a:r>
              <a:rPr lang="en-US" sz="1400" dirty="0">
                <a:solidFill>
                  <a:srgbClr val="FF0000"/>
                </a:solidFill>
              </a:rPr>
              <a:t> script. This script performs the differential expression analysis. </a:t>
            </a:r>
          </a:p>
        </p:txBody>
      </p:sp>
      <p:sp>
        <p:nvSpPr>
          <p:cNvPr id="10" name="TextBox 9">
            <a:extLst>
              <a:ext uri="{FF2B5EF4-FFF2-40B4-BE49-F238E27FC236}">
                <a16:creationId xmlns:a16="http://schemas.microsoft.com/office/drawing/2014/main" id="{4D726B13-869E-E34C-9276-73709575B950}"/>
              </a:ext>
            </a:extLst>
          </p:cNvPr>
          <p:cNvSpPr txBox="1"/>
          <p:nvPr/>
        </p:nvSpPr>
        <p:spPr>
          <a:xfrm>
            <a:off x="5956751" y="3659516"/>
            <a:ext cx="2216894" cy="523220"/>
          </a:xfrm>
          <a:prstGeom prst="rect">
            <a:avLst/>
          </a:prstGeom>
          <a:noFill/>
          <a:ln>
            <a:solidFill>
              <a:schemeClr val="tx1"/>
            </a:solidFill>
          </a:ln>
        </p:spPr>
        <p:txBody>
          <a:bodyPr wrap="square" rtlCol="0">
            <a:spAutoFit/>
          </a:bodyPr>
          <a:lstStyle/>
          <a:p>
            <a:r>
              <a:rPr lang="en-US" sz="1400" dirty="0"/>
              <a:t>Change and create directory to store results.</a:t>
            </a:r>
          </a:p>
        </p:txBody>
      </p:sp>
      <p:sp>
        <p:nvSpPr>
          <p:cNvPr id="11" name="Content Placeholder 3">
            <a:extLst>
              <a:ext uri="{FF2B5EF4-FFF2-40B4-BE49-F238E27FC236}">
                <a16:creationId xmlns:a16="http://schemas.microsoft.com/office/drawing/2014/main" id="{5399B82B-8C9D-0840-88B7-6CFE83A5590F}"/>
              </a:ext>
            </a:extLst>
          </p:cNvPr>
          <p:cNvSpPr txBox="1">
            <a:spLocks/>
          </p:cNvSpPr>
          <p:nvPr/>
        </p:nvSpPr>
        <p:spPr>
          <a:xfrm>
            <a:off x="543680" y="5440428"/>
            <a:ext cx="8100823" cy="796795"/>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 more </a:t>
            </a:r>
            <a:r>
              <a:rPr lang="en-US" sz="1600" dirty="0" err="1">
                <a:latin typeface="Consolas" panose="020B0609020204030204" pitchFamily="49" charset="0"/>
              </a:rPr>
              <a:t>stats_edgeR.R</a:t>
            </a:r>
            <a:endParaRPr lang="en-US" sz="1600" dirty="0">
              <a:latin typeface="Consolas" panose="020B0609020204030204" pitchFamily="49" charset="0"/>
            </a:endParaRPr>
          </a:p>
          <a:p>
            <a:pPr marL="0" indent="0">
              <a:lnSpc>
                <a:spcPct val="130000"/>
              </a:lnSpc>
              <a:buNone/>
            </a:pPr>
            <a:r>
              <a:rPr lang="en-US" sz="1600" dirty="0">
                <a:solidFill>
                  <a:schemeClr val="tx2"/>
                </a:solidFill>
                <a:latin typeface="Consolas" panose="020B0609020204030204" pitchFamily="49" charset="0"/>
              </a:rPr>
              <a:t># to view </a:t>
            </a:r>
            <a:r>
              <a:rPr lang="en-US" sz="1600" dirty="0" err="1">
                <a:solidFill>
                  <a:schemeClr val="tx2"/>
                </a:solidFill>
                <a:latin typeface="Consolas" panose="020B0609020204030204" pitchFamily="49" charset="0"/>
              </a:rPr>
              <a:t>stats_edgeR.R</a:t>
            </a:r>
            <a:endParaRPr lang="en-US" sz="1600" dirty="0">
              <a:solidFill>
                <a:schemeClr val="tx2"/>
              </a:solidFill>
              <a:latin typeface="Consolas" panose="020B0609020204030204" pitchFamily="49" charset="0"/>
            </a:endParaRPr>
          </a:p>
          <a:p>
            <a:pPr marL="0" indent="0">
              <a:lnSpc>
                <a:spcPct val="130000"/>
              </a:lnSpc>
              <a:buNone/>
            </a:pPr>
            <a:endParaRPr lang="en-US" sz="1600" dirty="0">
              <a:solidFill>
                <a:schemeClr val="tx2"/>
              </a:solidFill>
              <a:latin typeface="Consolas" panose="020B0609020204030204" pitchFamily="49" charset="0"/>
            </a:endParaRPr>
          </a:p>
        </p:txBody>
      </p:sp>
      <p:sp>
        <p:nvSpPr>
          <p:cNvPr id="14" name="TextBox 13">
            <a:extLst>
              <a:ext uri="{FF2B5EF4-FFF2-40B4-BE49-F238E27FC236}">
                <a16:creationId xmlns:a16="http://schemas.microsoft.com/office/drawing/2014/main" id="{6C2FE4B1-EA5F-B449-924D-6C14000C730C}"/>
              </a:ext>
            </a:extLst>
          </p:cNvPr>
          <p:cNvSpPr txBox="1"/>
          <p:nvPr/>
        </p:nvSpPr>
        <p:spPr>
          <a:xfrm>
            <a:off x="488734" y="409936"/>
            <a:ext cx="8166532" cy="646331"/>
          </a:xfrm>
          <a:prstGeom prst="rect">
            <a:avLst/>
          </a:prstGeom>
          <a:noFill/>
        </p:spPr>
        <p:txBody>
          <a:bodyPr wrap="square" rtlCol="0">
            <a:spAutoFit/>
          </a:bodyPr>
          <a:lstStyle/>
          <a:p>
            <a:r>
              <a:rPr lang="en-US" dirty="0">
                <a:solidFill>
                  <a:srgbClr val="FF0000"/>
                </a:solidFill>
              </a:rPr>
              <a:t>Please do not try to Run the commands form the first grey box. This is just to explain what the script that we just ran (the </a:t>
            </a:r>
            <a:r>
              <a:rPr lang="en-US" dirty="0" err="1">
                <a:solidFill>
                  <a:srgbClr val="FF0000"/>
                </a:solidFill>
              </a:rPr>
              <a:t>edgeR.sh</a:t>
            </a:r>
            <a:r>
              <a:rPr lang="en-US" dirty="0">
                <a:solidFill>
                  <a:srgbClr val="FF0000"/>
                </a:solidFill>
              </a:rPr>
              <a:t>) is supposed to do in more detail.</a:t>
            </a:r>
          </a:p>
        </p:txBody>
      </p:sp>
    </p:spTree>
    <p:extLst>
      <p:ext uri="{BB962C8B-B14F-4D97-AF65-F5344CB8AC3E}">
        <p14:creationId xmlns:p14="http://schemas.microsoft.com/office/powerpoint/2010/main" val="590539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8382B-8751-6643-BB19-103DDE249B05}"/>
              </a:ext>
            </a:extLst>
          </p:cNvPr>
          <p:cNvSpPr>
            <a:spLocks noGrp="1"/>
          </p:cNvSpPr>
          <p:nvPr>
            <p:ph idx="1"/>
          </p:nvPr>
        </p:nvSpPr>
        <p:spPr>
          <a:xfrm>
            <a:off x="628650" y="3331029"/>
            <a:ext cx="7886700" cy="2845934"/>
          </a:xfrm>
        </p:spPr>
        <p:txBody>
          <a:bodyPr/>
          <a:lstStyle/>
          <a:p>
            <a:pPr marL="0" indent="0">
              <a:buNone/>
            </a:pPr>
            <a:r>
              <a:rPr lang="en-US" dirty="0"/>
              <a:t>Exit putty by either closing the window or typing ‘exit’ in the command prompt.</a:t>
            </a:r>
          </a:p>
        </p:txBody>
      </p:sp>
      <p:sp>
        <p:nvSpPr>
          <p:cNvPr id="4" name="Footer Placeholder 3">
            <a:extLst>
              <a:ext uri="{FF2B5EF4-FFF2-40B4-BE49-F238E27FC236}">
                <a16:creationId xmlns:a16="http://schemas.microsoft.com/office/drawing/2014/main" id="{327D799B-A46D-3648-8295-1AC763533CAC}"/>
              </a:ext>
            </a:extLst>
          </p:cNvPr>
          <p:cNvSpPr>
            <a:spLocks noGrp="1"/>
          </p:cNvSpPr>
          <p:nvPr>
            <p:ph type="ftr" sz="quarter" idx="11"/>
          </p:nvPr>
        </p:nvSpPr>
        <p:spPr/>
        <p:txBody>
          <a:bodyPr/>
          <a:lstStyle/>
          <a:p>
            <a:r>
              <a:rPr lang="en-US" dirty="0"/>
              <a:t>Genome Assembly | Saba Ghaffari | 2020</a:t>
            </a:r>
          </a:p>
        </p:txBody>
      </p:sp>
      <p:sp>
        <p:nvSpPr>
          <p:cNvPr id="5" name="Slide Number Placeholder 4">
            <a:extLst>
              <a:ext uri="{FF2B5EF4-FFF2-40B4-BE49-F238E27FC236}">
                <a16:creationId xmlns:a16="http://schemas.microsoft.com/office/drawing/2014/main" id="{117AFB3B-AD1B-3C44-9F41-6983323A4FE0}"/>
              </a:ext>
            </a:extLst>
          </p:cNvPr>
          <p:cNvSpPr>
            <a:spLocks noGrp="1"/>
          </p:cNvSpPr>
          <p:nvPr>
            <p:ph type="sldNum" sz="quarter" idx="12"/>
          </p:nvPr>
        </p:nvSpPr>
        <p:spPr/>
        <p:txBody>
          <a:bodyPr/>
          <a:lstStyle/>
          <a:p>
            <a:fld id="{C3558104-51C6-C44C-9211-BF7C16F4A77B}" type="slidenum">
              <a:rPr lang="en-US" smtClean="0"/>
              <a:t>34</a:t>
            </a:fld>
            <a:endParaRPr lang="en-US" dirty="0"/>
          </a:p>
        </p:txBody>
      </p:sp>
    </p:spTree>
    <p:extLst>
      <p:ext uri="{BB962C8B-B14F-4D97-AF65-F5344CB8AC3E}">
        <p14:creationId xmlns:p14="http://schemas.microsoft.com/office/powerpoint/2010/main" val="297499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6C83-9783-CF43-A5FC-1A2116163BCD}"/>
              </a:ext>
            </a:extLst>
          </p:cNvPr>
          <p:cNvSpPr>
            <a:spLocks noGrp="1"/>
          </p:cNvSpPr>
          <p:nvPr>
            <p:ph type="title"/>
          </p:nvPr>
        </p:nvSpPr>
        <p:spPr>
          <a:xfrm>
            <a:off x="628650" y="9121"/>
            <a:ext cx="7886700" cy="1325563"/>
          </a:xfrm>
        </p:spPr>
        <p:txBody>
          <a:bodyPr/>
          <a:lstStyle/>
          <a:p>
            <a:r>
              <a:rPr lang="en-US" dirty="0"/>
              <a:t>Examining the results</a:t>
            </a:r>
          </a:p>
        </p:txBody>
      </p:sp>
      <p:sp>
        <p:nvSpPr>
          <p:cNvPr id="3" name="Content Placeholder 2">
            <a:extLst>
              <a:ext uri="{FF2B5EF4-FFF2-40B4-BE49-F238E27FC236}">
                <a16:creationId xmlns:a16="http://schemas.microsoft.com/office/drawing/2014/main" id="{C995196F-DE5F-1648-AD67-E07268861076}"/>
              </a:ext>
            </a:extLst>
          </p:cNvPr>
          <p:cNvSpPr>
            <a:spLocks noGrp="1"/>
          </p:cNvSpPr>
          <p:nvPr>
            <p:ph idx="1"/>
          </p:nvPr>
        </p:nvSpPr>
        <p:spPr>
          <a:xfrm>
            <a:off x="446369" y="1022444"/>
            <a:ext cx="8068981" cy="4813112"/>
          </a:xfrm>
        </p:spPr>
        <p:txBody>
          <a:bodyPr/>
          <a:lstStyle/>
          <a:p>
            <a:r>
              <a:rPr lang="en-US" dirty="0"/>
              <a:t>Navigate to the following directory on your VM:</a:t>
            </a:r>
          </a:p>
          <a:p>
            <a:pPr marL="0" indent="0">
              <a:buNone/>
            </a:pPr>
            <a:r>
              <a:rPr lang="en-US" dirty="0">
                <a:latin typeface="Consolas" panose="020B0609020204030204" pitchFamily="49" charset="0"/>
              </a:rPr>
              <a:t>[</a:t>
            </a:r>
            <a:r>
              <a:rPr lang="en-US" dirty="0" err="1">
                <a:latin typeface="Consolas" panose="020B0609020204030204" pitchFamily="49" charset="0"/>
              </a:rPr>
              <a:t>course_directory</a:t>
            </a:r>
            <a:r>
              <a:rPr lang="en-US" dirty="0">
                <a:latin typeface="Consolas" panose="020B0609020204030204" pitchFamily="49" charset="0"/>
              </a:rPr>
              <a:t>]\04_Transcriptomics\</a:t>
            </a:r>
          </a:p>
          <a:p>
            <a:endParaRPr lang="en-US" dirty="0"/>
          </a:p>
          <a:p>
            <a:r>
              <a:rPr lang="en-US" dirty="0"/>
              <a:t>Open </a:t>
            </a:r>
            <a:r>
              <a:rPr lang="en-US" dirty="0" err="1"/>
              <a:t>MDSclustering.jpeg</a:t>
            </a:r>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E308B399-90E9-6144-8B38-827410A3227D}"/>
              </a:ext>
            </a:extLst>
          </p:cNvPr>
          <p:cNvSpPr>
            <a:spLocks noGrp="1"/>
          </p:cNvSpPr>
          <p:nvPr>
            <p:ph type="sldNum" sz="quarter" idx="12"/>
          </p:nvPr>
        </p:nvSpPr>
        <p:spPr/>
        <p:txBody>
          <a:bodyPr/>
          <a:lstStyle/>
          <a:p>
            <a:fld id="{C3558104-51C6-C44C-9211-BF7C16F4A77B}" type="slidenum">
              <a:rPr lang="en-US" smtClean="0"/>
              <a:t>35</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BCA0900A-C779-5E48-928C-5C0B5D47B606}"/>
              </a:ext>
            </a:extLst>
          </p:cNvPr>
          <p:cNvPicPr>
            <a:picLocks noChangeAspect="1"/>
          </p:cNvPicPr>
          <p:nvPr/>
        </p:nvPicPr>
        <p:blipFill>
          <a:blip r:embed="rId3"/>
          <a:stretch>
            <a:fillRect/>
          </a:stretch>
        </p:blipFill>
        <p:spPr>
          <a:xfrm>
            <a:off x="4448014" y="1855479"/>
            <a:ext cx="4572000" cy="4572000"/>
          </a:xfrm>
          <a:prstGeom prst="rect">
            <a:avLst/>
          </a:prstGeom>
        </p:spPr>
      </p:pic>
      <p:sp>
        <p:nvSpPr>
          <p:cNvPr id="8" name="TextBox 7">
            <a:extLst>
              <a:ext uri="{FF2B5EF4-FFF2-40B4-BE49-F238E27FC236}">
                <a16:creationId xmlns:a16="http://schemas.microsoft.com/office/drawing/2014/main" id="{F88D3FB0-30FF-2144-B997-72410DF64FDD}"/>
              </a:ext>
            </a:extLst>
          </p:cNvPr>
          <p:cNvSpPr txBox="1"/>
          <p:nvPr/>
        </p:nvSpPr>
        <p:spPr>
          <a:xfrm>
            <a:off x="446369" y="3238898"/>
            <a:ext cx="3682961" cy="2031325"/>
          </a:xfrm>
          <a:prstGeom prst="rect">
            <a:avLst/>
          </a:prstGeom>
          <a:noFill/>
        </p:spPr>
        <p:txBody>
          <a:bodyPr wrap="square" rtlCol="0">
            <a:spAutoFit/>
          </a:bodyPr>
          <a:lstStyle/>
          <a:p>
            <a:r>
              <a:rPr lang="en-US" dirty="0"/>
              <a:t>Multi Dimensional Scaling is used to identify outliers and batch effects on large number of samples.</a:t>
            </a:r>
          </a:p>
          <a:p>
            <a:endParaRPr lang="en-US" dirty="0"/>
          </a:p>
          <a:p>
            <a:r>
              <a:rPr lang="en-US" dirty="0"/>
              <a:t>We used the top 500 most highly variable genes to construct this plot</a:t>
            </a:r>
          </a:p>
          <a:p>
            <a:endParaRPr lang="en-US" dirty="0"/>
          </a:p>
        </p:txBody>
      </p:sp>
      <p:sp>
        <p:nvSpPr>
          <p:cNvPr id="9" name="Rounded Rectangle 8">
            <a:extLst>
              <a:ext uri="{FF2B5EF4-FFF2-40B4-BE49-F238E27FC236}">
                <a16:creationId xmlns:a16="http://schemas.microsoft.com/office/drawing/2014/main" id="{F982BAA1-2E82-1F49-A4A3-E9F3173BFD74}"/>
              </a:ext>
            </a:extLst>
          </p:cNvPr>
          <p:cNvSpPr/>
          <p:nvPr/>
        </p:nvSpPr>
        <p:spPr>
          <a:xfrm>
            <a:off x="6804239" y="1365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Tree>
    <p:extLst>
      <p:ext uri="{BB962C8B-B14F-4D97-AF65-F5344CB8AC3E}">
        <p14:creationId xmlns:p14="http://schemas.microsoft.com/office/powerpoint/2010/main" val="1039671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EACC8-5803-9347-BE38-A01D0710167C}"/>
              </a:ext>
            </a:extLst>
          </p:cNvPr>
          <p:cNvSpPr>
            <a:spLocks noGrp="1"/>
          </p:cNvSpPr>
          <p:nvPr>
            <p:ph idx="1"/>
          </p:nvPr>
        </p:nvSpPr>
        <p:spPr>
          <a:xfrm>
            <a:off x="604434" y="1253331"/>
            <a:ext cx="7886700" cy="4351338"/>
          </a:xfrm>
        </p:spPr>
        <p:txBody>
          <a:bodyPr/>
          <a:lstStyle/>
          <a:p>
            <a:r>
              <a:rPr lang="en-US" dirty="0"/>
              <a:t>open t8_vs_t0_MeanDifferencePlot.jpeg</a:t>
            </a:r>
          </a:p>
        </p:txBody>
      </p:sp>
      <p:sp>
        <p:nvSpPr>
          <p:cNvPr id="5" name="Slide Number Placeholder 4">
            <a:extLst>
              <a:ext uri="{FF2B5EF4-FFF2-40B4-BE49-F238E27FC236}">
                <a16:creationId xmlns:a16="http://schemas.microsoft.com/office/drawing/2014/main" id="{2D2195FF-C850-0F4B-A311-5F198C37E876}"/>
              </a:ext>
            </a:extLst>
          </p:cNvPr>
          <p:cNvSpPr>
            <a:spLocks noGrp="1"/>
          </p:cNvSpPr>
          <p:nvPr>
            <p:ph type="sldNum" sz="quarter" idx="12"/>
          </p:nvPr>
        </p:nvSpPr>
        <p:spPr/>
        <p:txBody>
          <a:bodyPr/>
          <a:lstStyle/>
          <a:p>
            <a:fld id="{C3558104-51C6-C44C-9211-BF7C16F4A77B}" type="slidenum">
              <a:rPr lang="en-US" smtClean="0"/>
              <a:t>36</a:t>
            </a:fld>
            <a:endParaRPr lang="en-US" dirty="0"/>
          </a:p>
        </p:txBody>
      </p:sp>
      <p:sp>
        <p:nvSpPr>
          <p:cNvPr id="6" name="Title 1">
            <a:extLst>
              <a:ext uri="{FF2B5EF4-FFF2-40B4-BE49-F238E27FC236}">
                <a16:creationId xmlns:a16="http://schemas.microsoft.com/office/drawing/2014/main" id="{29A57282-145C-9D40-A60F-AA925636D591}"/>
              </a:ext>
            </a:extLst>
          </p:cNvPr>
          <p:cNvSpPr txBox="1">
            <a:spLocks/>
          </p:cNvSpPr>
          <p:nvPr/>
        </p:nvSpPr>
        <p:spPr>
          <a:xfrm>
            <a:off x="628650" y="9121"/>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Examining the results</a:t>
            </a:r>
            <a:endParaRPr lang="en-US" dirty="0"/>
          </a:p>
        </p:txBody>
      </p:sp>
      <p:pic>
        <p:nvPicPr>
          <p:cNvPr id="8" name="Picture 7" descr="A screenshot of a social media post&#10;&#10;Description automatically generated">
            <a:extLst>
              <a:ext uri="{FF2B5EF4-FFF2-40B4-BE49-F238E27FC236}">
                <a16:creationId xmlns:a16="http://schemas.microsoft.com/office/drawing/2014/main" id="{2E79C90A-4F9B-4B47-BC6C-D51A0252A514}"/>
              </a:ext>
            </a:extLst>
          </p:cNvPr>
          <p:cNvPicPr>
            <a:picLocks noChangeAspect="1"/>
          </p:cNvPicPr>
          <p:nvPr/>
        </p:nvPicPr>
        <p:blipFill>
          <a:blip r:embed="rId2"/>
          <a:stretch>
            <a:fillRect/>
          </a:stretch>
        </p:blipFill>
        <p:spPr>
          <a:xfrm>
            <a:off x="3905734" y="1657672"/>
            <a:ext cx="4738499" cy="4698679"/>
          </a:xfrm>
          <a:prstGeom prst="rect">
            <a:avLst/>
          </a:prstGeom>
        </p:spPr>
      </p:pic>
      <p:sp>
        <p:nvSpPr>
          <p:cNvPr id="9" name="TextBox 8">
            <a:extLst>
              <a:ext uri="{FF2B5EF4-FFF2-40B4-BE49-F238E27FC236}">
                <a16:creationId xmlns:a16="http://schemas.microsoft.com/office/drawing/2014/main" id="{53F251F4-5CF0-434D-ABB7-9D5981AE7A44}"/>
              </a:ext>
            </a:extLst>
          </p:cNvPr>
          <p:cNvSpPr txBox="1"/>
          <p:nvPr/>
        </p:nvSpPr>
        <p:spPr>
          <a:xfrm>
            <a:off x="604434" y="2578893"/>
            <a:ext cx="2842002" cy="2031325"/>
          </a:xfrm>
          <a:prstGeom prst="rect">
            <a:avLst/>
          </a:prstGeom>
          <a:noFill/>
        </p:spPr>
        <p:txBody>
          <a:bodyPr wrap="square" rtlCol="0">
            <a:spAutoFit/>
          </a:bodyPr>
          <a:lstStyle/>
          <a:p>
            <a:r>
              <a:rPr lang="en-US" dirty="0"/>
              <a:t>Each point in the plot represents a gene.</a:t>
            </a:r>
          </a:p>
          <a:p>
            <a:endParaRPr lang="en-US" dirty="0"/>
          </a:p>
          <a:p>
            <a:r>
              <a:rPr lang="en-US" dirty="0"/>
              <a:t>Upregulated genes are marked with red and down-regulated genes are marked with blue.</a:t>
            </a:r>
          </a:p>
        </p:txBody>
      </p:sp>
    </p:spTree>
    <p:extLst>
      <p:ext uri="{BB962C8B-B14F-4D97-AF65-F5344CB8AC3E}">
        <p14:creationId xmlns:p14="http://schemas.microsoft.com/office/powerpoint/2010/main" val="227625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689416"/>
          </a:xfrm>
        </p:spPr>
        <p:txBody>
          <a:bodyPr>
            <a:normAutofit/>
          </a:bodyPr>
          <a:lstStyle/>
          <a:p>
            <a:pPr>
              <a:lnSpc>
                <a:spcPct val="130000"/>
              </a:lnSpc>
            </a:pPr>
            <a:r>
              <a:rPr lang="en-US" dirty="0">
                <a:solidFill>
                  <a:schemeClr val="tx1"/>
                </a:solidFill>
              </a:rPr>
              <a:t>The </a:t>
            </a:r>
            <a:r>
              <a:rPr lang="en-US" b="1" dirty="0">
                <a:solidFill>
                  <a:schemeClr val="tx1"/>
                </a:solidFill>
              </a:rPr>
              <a:t>Integrative Genomics Viewer (IGV)</a:t>
            </a:r>
            <a:r>
              <a:rPr lang="en-US" dirty="0">
                <a:solidFill>
                  <a:schemeClr val="tx1"/>
                </a:solidFill>
              </a:rPr>
              <a:t> is a tool that supports the visualization of mapped reads to a reference genome, among other functionalities. We will use it to observe where hits were called for the</a:t>
            </a:r>
            <a:r>
              <a:rPr lang="en-US" i="1" dirty="0">
                <a:solidFill>
                  <a:schemeClr val="tx1"/>
                </a:solidFill>
              </a:rPr>
              <a:t> alignment</a:t>
            </a:r>
            <a:r>
              <a:rPr lang="en-US" dirty="0">
                <a:solidFill>
                  <a:schemeClr val="tx1"/>
                </a:solidFill>
              </a:rPr>
              <a:t> for the two samples (TP0 and TP8), and the differentially expressed genes.</a:t>
            </a:r>
          </a:p>
        </p:txBody>
      </p:sp>
      <p:sp>
        <p:nvSpPr>
          <p:cNvPr id="6" name="TextBox 5"/>
          <p:cNvSpPr txBox="1"/>
          <p:nvPr/>
        </p:nvSpPr>
        <p:spPr>
          <a:xfrm>
            <a:off x="1156027" y="2800000"/>
            <a:ext cx="6831946" cy="450508"/>
          </a:xfrm>
          <a:prstGeom prst="rect">
            <a:avLst/>
          </a:prstGeom>
          <a:noFill/>
        </p:spPr>
        <p:txBody>
          <a:bodyPr wrap="square" rtlCol="0">
            <a:spAutoFit/>
          </a:bodyPr>
          <a:lstStyle/>
          <a:p>
            <a:pPr algn="ctr">
              <a:lnSpc>
                <a:spcPct val="130000"/>
              </a:lnSpc>
            </a:pPr>
            <a:r>
              <a:rPr lang="en-US" sz="2000" b="1" dirty="0"/>
              <a:t>.</a:t>
            </a:r>
          </a:p>
        </p:txBody>
      </p:sp>
      <p:sp>
        <p:nvSpPr>
          <p:cNvPr id="4" name="Title 3"/>
          <p:cNvSpPr>
            <a:spLocks noGrp="1"/>
          </p:cNvSpPr>
          <p:nvPr>
            <p:ph type="title"/>
          </p:nvPr>
        </p:nvSpPr>
        <p:spPr/>
        <p:txBody>
          <a:bodyPr/>
          <a:lstStyle/>
          <a:p>
            <a:r>
              <a:rPr lang="en-US" dirty="0">
                <a:solidFill>
                  <a:schemeClr val="accent2"/>
                </a:solidFill>
              </a:rPr>
              <a:t>Visualization Using IGV</a:t>
            </a:r>
          </a:p>
        </p:txBody>
      </p:sp>
      <p:sp>
        <p:nvSpPr>
          <p:cNvPr id="7" name="Slide Number Placeholder 6"/>
          <p:cNvSpPr>
            <a:spLocks noGrp="1"/>
          </p:cNvSpPr>
          <p:nvPr>
            <p:ph type="sldNum" sz="quarter" idx="12"/>
          </p:nvPr>
        </p:nvSpPr>
        <p:spPr/>
        <p:txBody>
          <a:bodyPr/>
          <a:lstStyle/>
          <a:p>
            <a:fld id="{C3558104-51C6-C44C-9211-BF7C16F4A77B}" type="slidenum">
              <a:rPr lang="en-US" smtClean="0"/>
              <a:t>37</a:t>
            </a:fld>
            <a:endParaRPr lang="en-US" dirty="0"/>
          </a:p>
        </p:txBody>
      </p:sp>
    </p:spTree>
    <p:extLst>
      <p:ext uri="{BB962C8B-B14F-4D97-AF65-F5344CB8AC3E}">
        <p14:creationId xmlns:p14="http://schemas.microsoft.com/office/powerpoint/2010/main" val="1937219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366" y="1566095"/>
            <a:ext cx="8396640" cy="423001"/>
          </a:xfrm>
          <a:prstGeom prst="rect">
            <a:avLst/>
          </a:prstGeom>
          <a:noFill/>
        </p:spPr>
        <p:txBody>
          <a:bodyPr wrap="square" rtlCol="0">
            <a:spAutoFit/>
          </a:bodyPr>
          <a:lstStyle/>
          <a:p>
            <a:pPr>
              <a:lnSpc>
                <a:spcPct val="130000"/>
              </a:lnSpc>
            </a:pPr>
            <a:r>
              <a:rPr lang="en-US" dirty="0"/>
              <a:t>In this step, we will start </a:t>
            </a:r>
            <a:r>
              <a:rPr lang="en-US" b="1" dirty="0"/>
              <a:t>IGV</a:t>
            </a:r>
            <a:r>
              <a:rPr lang="en-US" dirty="0"/>
              <a:t> to visualize the differential expression for a selected gene.</a:t>
            </a:r>
            <a:endParaRPr lang="en-US"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a:t>Start IGV on Desktop</a:t>
            </a:r>
          </a:p>
        </p:txBody>
      </p:sp>
      <p:sp>
        <p:nvSpPr>
          <p:cNvPr id="6" name="Slide Number Placeholder 5"/>
          <p:cNvSpPr>
            <a:spLocks noGrp="1"/>
          </p:cNvSpPr>
          <p:nvPr>
            <p:ph type="sldNum" sz="quarter" idx="12"/>
          </p:nvPr>
        </p:nvSpPr>
        <p:spPr/>
        <p:txBody>
          <a:bodyPr/>
          <a:lstStyle/>
          <a:p>
            <a:fld id="{C3558104-51C6-C44C-9211-BF7C16F4A77B}" type="slidenum">
              <a:rPr lang="en-US" smtClean="0"/>
              <a:t>38</a:t>
            </a:fld>
            <a:endParaRPr lang="en-US" dirty="0"/>
          </a:p>
        </p:txBody>
      </p:sp>
      <p:sp>
        <p:nvSpPr>
          <p:cNvPr id="8" name="TextBox 7"/>
          <p:cNvSpPr txBox="1"/>
          <p:nvPr/>
        </p:nvSpPr>
        <p:spPr>
          <a:xfrm>
            <a:off x="612420" y="2778910"/>
            <a:ext cx="7864374" cy="1987019"/>
          </a:xfrm>
          <a:prstGeom prst="rect">
            <a:avLst/>
          </a:prstGeom>
          <a:noFill/>
        </p:spPr>
        <p:txBody>
          <a:bodyPr wrap="square" rtlCol="0">
            <a:spAutoFit/>
          </a:bodyPr>
          <a:lstStyle/>
          <a:p>
            <a:pPr>
              <a:lnSpc>
                <a:spcPct val="130000"/>
              </a:lnSpc>
            </a:pPr>
            <a:r>
              <a:rPr lang="en-US" sz="1600" b="1" dirty="0"/>
              <a:t>Graphical Instruction: Load Genome</a:t>
            </a:r>
          </a:p>
          <a:p>
            <a:pPr>
              <a:lnSpc>
                <a:spcPct val="130000"/>
              </a:lnSpc>
            </a:pPr>
            <a:r>
              <a:rPr lang="en-US" sz="1600" dirty="0"/>
              <a:t>	1.    Within IGV, click the ‘</a:t>
            </a:r>
            <a:r>
              <a:rPr lang="en-US" sz="1600" b="1" dirty="0"/>
              <a:t>Genomes</a:t>
            </a:r>
            <a:r>
              <a:rPr lang="en-US" sz="1600" dirty="0"/>
              <a:t>’ tab on the menu bar.  </a:t>
            </a:r>
          </a:p>
          <a:p>
            <a:pPr>
              <a:lnSpc>
                <a:spcPct val="130000"/>
              </a:lnSpc>
            </a:pPr>
            <a:r>
              <a:rPr lang="en-US" sz="1600" dirty="0"/>
              <a:t>	2.    Click the the ‘</a:t>
            </a:r>
            <a:r>
              <a:rPr lang="en-US" sz="1600" b="1" dirty="0"/>
              <a:t>Load Genome from File</a:t>
            </a:r>
            <a:r>
              <a:rPr lang="en-US" sz="1600" dirty="0"/>
              <a:t>’ option.</a:t>
            </a:r>
          </a:p>
          <a:p>
            <a:pPr>
              <a:lnSpc>
                <a:spcPct val="130000"/>
              </a:lnSpc>
            </a:pPr>
            <a:r>
              <a:rPr lang="en-US" sz="1600" dirty="0"/>
              <a:t>	3.    In the browser window, Navigate to: 	</a:t>
            </a:r>
            <a:r>
              <a:rPr lang="en-US" sz="1600" dirty="0">
                <a:latin typeface="Consolas" panose="020B0609020204030204" pitchFamily="49" charset="0"/>
              </a:rPr>
              <a:t>[</a:t>
            </a:r>
            <a:r>
              <a:rPr lang="en-US" sz="1600" dirty="0" err="1">
                <a:latin typeface="Consolas" panose="020B0609020204030204" pitchFamily="49" charset="0"/>
              </a:rPr>
              <a:t>course_directory</a:t>
            </a:r>
            <a:r>
              <a:rPr lang="en-US" sz="1600" dirty="0">
                <a:latin typeface="Consolas" panose="020B0609020204030204" pitchFamily="49" charset="0"/>
              </a:rPr>
              <a:t>]\04_Transcriptomics\</a:t>
            </a:r>
          </a:p>
          <a:p>
            <a:pPr>
              <a:lnSpc>
                <a:spcPct val="130000"/>
              </a:lnSpc>
            </a:pPr>
            <a:r>
              <a:rPr lang="en-US" sz="1600" dirty="0"/>
              <a:t>	4.    Select </a:t>
            </a:r>
            <a:r>
              <a:rPr lang="en-US" sz="1600" b="1" dirty="0"/>
              <a:t>mouse_chr12.fna</a:t>
            </a:r>
          </a:p>
        </p:txBody>
      </p:sp>
      <p:sp>
        <p:nvSpPr>
          <p:cNvPr id="7" name="Rounded Rectangle 6">
            <a:extLst>
              <a:ext uri="{FF2B5EF4-FFF2-40B4-BE49-F238E27FC236}">
                <a16:creationId xmlns:a16="http://schemas.microsoft.com/office/drawing/2014/main" id="{034C602E-828A-224F-BB9C-9EA3ADB46429}"/>
              </a:ext>
            </a:extLst>
          </p:cNvPr>
          <p:cNvSpPr/>
          <p:nvPr/>
        </p:nvSpPr>
        <p:spPr>
          <a:xfrm>
            <a:off x="6804239" y="1365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
        <p:nvSpPr>
          <p:cNvPr id="3" name="TextBox 2">
            <a:extLst>
              <a:ext uri="{FF2B5EF4-FFF2-40B4-BE49-F238E27FC236}">
                <a16:creationId xmlns:a16="http://schemas.microsoft.com/office/drawing/2014/main" id="{4E0CD45C-5C0A-264B-8061-E5C501440CC0}"/>
              </a:ext>
            </a:extLst>
          </p:cNvPr>
          <p:cNvSpPr txBox="1"/>
          <p:nvPr/>
        </p:nvSpPr>
        <p:spPr>
          <a:xfrm>
            <a:off x="696823" y="2142286"/>
            <a:ext cx="7140891" cy="646331"/>
          </a:xfrm>
          <a:prstGeom prst="rect">
            <a:avLst/>
          </a:prstGeom>
          <a:noFill/>
        </p:spPr>
        <p:txBody>
          <a:bodyPr wrap="square" rtlCol="0">
            <a:spAutoFit/>
          </a:bodyPr>
          <a:lstStyle/>
          <a:p>
            <a:r>
              <a:rPr lang="en-US" b="1" dirty="0"/>
              <a:t>If IGV is already open from a previous session, just close it and open again by double clicking on the IGV icon on your Desktop.</a:t>
            </a:r>
          </a:p>
        </p:txBody>
      </p:sp>
    </p:spTree>
    <p:extLst>
      <p:ext uri="{BB962C8B-B14F-4D97-AF65-F5344CB8AC3E}">
        <p14:creationId xmlns:p14="http://schemas.microsoft.com/office/powerpoint/2010/main" val="308447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bam and GTF Files</a:t>
            </a:r>
          </a:p>
        </p:txBody>
      </p:sp>
      <p:sp>
        <p:nvSpPr>
          <p:cNvPr id="3" name="Content Placeholder 2"/>
          <p:cNvSpPr>
            <a:spLocks noGrp="1"/>
          </p:cNvSpPr>
          <p:nvPr>
            <p:ph idx="1"/>
          </p:nvPr>
        </p:nvSpPr>
        <p:spPr>
          <a:xfrm>
            <a:off x="691288" y="1730375"/>
            <a:ext cx="8205227" cy="4625976"/>
          </a:xfrm>
        </p:spPr>
        <p:txBody>
          <a:bodyPr/>
          <a:lstStyle/>
          <a:p>
            <a:pPr marL="0" indent="0">
              <a:buNone/>
            </a:pPr>
            <a:r>
              <a:rPr lang="en-US" dirty="0"/>
              <a:t>On the menu bar, click </a:t>
            </a:r>
            <a:r>
              <a:rPr lang="en-US" b="1" dirty="0"/>
              <a:t>File</a:t>
            </a:r>
          </a:p>
          <a:p>
            <a:pPr marL="0" indent="0">
              <a:buNone/>
            </a:pPr>
            <a:endParaRPr lang="en-US" b="1" dirty="0"/>
          </a:p>
          <a:p>
            <a:pPr marL="0" indent="0">
              <a:buNone/>
            </a:pPr>
            <a:r>
              <a:rPr lang="en-US" dirty="0"/>
              <a:t>Click </a:t>
            </a:r>
            <a:r>
              <a:rPr lang="en-US" b="1" dirty="0"/>
              <a:t>Load from File…</a:t>
            </a:r>
          </a:p>
          <a:p>
            <a:pPr marL="0" indent="0">
              <a:buNone/>
            </a:pPr>
            <a:endParaRPr lang="en-US" dirty="0"/>
          </a:p>
          <a:p>
            <a:pPr marL="0" indent="0">
              <a:buNone/>
            </a:pPr>
            <a:r>
              <a:rPr lang="en-US" dirty="0"/>
              <a:t>Navigate to: </a:t>
            </a:r>
            <a:r>
              <a:rPr lang="en-US" sz="1800" dirty="0"/>
              <a:t>[</a:t>
            </a:r>
            <a:r>
              <a:rPr lang="en-US" sz="1800" dirty="0" err="1"/>
              <a:t>course_directory</a:t>
            </a:r>
            <a:r>
              <a:rPr lang="en-US" sz="1800" dirty="0"/>
              <a:t>]\04_Transcriptomics\</a:t>
            </a:r>
          </a:p>
          <a:p>
            <a:pPr marL="0" indent="0">
              <a:buNone/>
            </a:pPr>
            <a:endParaRPr lang="en-US" sz="1800" dirty="0">
              <a:latin typeface="Consolas" panose="020B0609020204030204" pitchFamily="49" charset="0"/>
            </a:endParaRPr>
          </a:p>
          <a:p>
            <a:pPr marL="0" indent="0">
              <a:buNone/>
            </a:pPr>
            <a:endParaRPr lang="en-US" sz="1800" dirty="0">
              <a:latin typeface="Consolas" panose="020B0609020204030204" pitchFamily="49" charset="0"/>
            </a:endParaRPr>
          </a:p>
          <a:p>
            <a:pPr marL="0" indent="0">
              <a:buNone/>
            </a:pPr>
            <a:r>
              <a:rPr lang="en-US" dirty="0">
                <a:latin typeface="+mj-lt"/>
              </a:rPr>
              <a:t>Hold the </a:t>
            </a:r>
            <a:r>
              <a:rPr lang="en-US" b="1" dirty="0">
                <a:latin typeface="+mj-lt"/>
              </a:rPr>
              <a:t>Ctrl</a:t>
            </a:r>
            <a:r>
              <a:rPr lang="en-US" dirty="0">
                <a:latin typeface="+mj-lt"/>
              </a:rPr>
              <a:t> key down.</a:t>
            </a:r>
          </a:p>
          <a:p>
            <a:pPr marL="0" indent="0">
              <a:buNone/>
            </a:pPr>
            <a:endParaRPr lang="en-US" dirty="0">
              <a:latin typeface="+mj-lt"/>
            </a:endParaRPr>
          </a:p>
          <a:p>
            <a:pPr marL="0" indent="0">
              <a:buNone/>
            </a:pPr>
            <a:r>
              <a:rPr lang="en-US" dirty="0">
                <a:latin typeface="+mj-lt"/>
              </a:rPr>
              <a:t>Click on these files</a:t>
            </a:r>
          </a:p>
          <a:p>
            <a:pPr marL="0" indent="0">
              <a:buNone/>
            </a:pPr>
            <a:endParaRPr lang="en-US" dirty="0">
              <a:latin typeface="+mj-lt"/>
            </a:endParaRPr>
          </a:p>
          <a:p>
            <a:pPr marL="0" indent="0">
              <a:buNone/>
            </a:pPr>
            <a:r>
              <a:rPr lang="en-US" dirty="0">
                <a:latin typeface="+mj-lt"/>
              </a:rPr>
              <a:t>Click </a:t>
            </a:r>
            <a:r>
              <a:rPr lang="en-US" b="1" dirty="0">
                <a:latin typeface="+mj-lt"/>
              </a:rPr>
              <a:t>Open.</a:t>
            </a:r>
            <a:endParaRPr lang="en-US" dirty="0">
              <a:latin typeface="+mj-lt"/>
            </a:endParaRPr>
          </a:p>
        </p:txBody>
      </p:sp>
      <p:sp>
        <p:nvSpPr>
          <p:cNvPr id="10" name="Slide Number Placeholder 9"/>
          <p:cNvSpPr>
            <a:spLocks noGrp="1"/>
          </p:cNvSpPr>
          <p:nvPr>
            <p:ph type="sldNum" sz="quarter" idx="12"/>
          </p:nvPr>
        </p:nvSpPr>
        <p:spPr/>
        <p:txBody>
          <a:bodyPr/>
          <a:lstStyle/>
          <a:p>
            <a:fld id="{C3558104-51C6-C44C-9211-BF7C16F4A77B}" type="slidenum">
              <a:rPr lang="en-US" smtClean="0"/>
              <a:t>39</a:t>
            </a:fld>
            <a:endParaRPr lang="en-US" dirty="0"/>
          </a:p>
        </p:txBody>
      </p:sp>
      <p:cxnSp>
        <p:nvCxnSpPr>
          <p:cNvPr id="17" name="Straight Arrow Connector 16"/>
          <p:cNvCxnSpPr/>
          <p:nvPr/>
        </p:nvCxnSpPr>
        <p:spPr>
          <a:xfrm>
            <a:off x="3766930" y="1997282"/>
            <a:ext cx="3383280" cy="0"/>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3"/>
          <a:srcRect l="2378"/>
          <a:stretch/>
        </p:blipFill>
        <p:spPr>
          <a:xfrm>
            <a:off x="7181850" y="1870077"/>
            <a:ext cx="1683026" cy="1276350"/>
          </a:xfrm>
          <a:prstGeom prst="rect">
            <a:avLst/>
          </a:prstGeom>
          <a:ln>
            <a:solidFill>
              <a:schemeClr val="tx1"/>
            </a:solidFill>
          </a:ln>
          <a:effectLst>
            <a:outerShdw blurRad="50800" dist="38100" dir="2700000" algn="tl" rotWithShape="0">
              <a:prstClr val="black">
                <a:alpha val="40000"/>
              </a:prstClr>
            </a:outerShdw>
          </a:effectLst>
        </p:spPr>
      </p:pic>
      <p:cxnSp>
        <p:nvCxnSpPr>
          <p:cNvPr id="16" name="Straight Arrow Connector 15"/>
          <p:cNvCxnSpPr/>
          <p:nvPr/>
        </p:nvCxnSpPr>
        <p:spPr>
          <a:xfrm flipV="1">
            <a:off x="3162300" y="2176671"/>
            <a:ext cx="4114800" cy="581714"/>
          </a:xfrm>
          <a:prstGeom prst="straightConnector1">
            <a:avLst/>
          </a:prstGeom>
          <a:ln w="38100">
            <a:prstDash val="dashDot"/>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B309514-7E1B-CD41-AFAC-210B92A0D63B}"/>
              </a:ext>
            </a:extLst>
          </p:cNvPr>
          <p:cNvSpPr txBox="1"/>
          <p:nvPr/>
        </p:nvSpPr>
        <p:spPr>
          <a:xfrm>
            <a:off x="5907752" y="4286169"/>
            <a:ext cx="2988763" cy="2030171"/>
          </a:xfrm>
          <a:prstGeom prst="rect">
            <a:avLst/>
          </a:prstGeom>
          <a:noFill/>
          <a:ln>
            <a:solidFill>
              <a:schemeClr val="tx1">
                <a:lumMod val="75000"/>
                <a:lumOff val="25000"/>
              </a:schemeClr>
            </a:solidFill>
          </a:ln>
        </p:spPr>
        <p:txBody>
          <a:bodyPr wrap="square" rtlCol="0">
            <a:spAutoFit/>
          </a:bodyPr>
          <a:lstStyle/>
          <a:p>
            <a:pPr algn="ctr">
              <a:lnSpc>
                <a:spcPct val="130000"/>
              </a:lnSpc>
            </a:pPr>
            <a:r>
              <a:rPr lang="en-US" sz="1400" b="1" dirty="0"/>
              <a:t>Files to Load</a:t>
            </a:r>
          </a:p>
          <a:p>
            <a:pPr>
              <a:lnSpc>
                <a:spcPct val="130000"/>
              </a:lnSpc>
            </a:pPr>
            <a:r>
              <a:rPr lang="en-US" sz="1400" dirty="0"/>
              <a:t>mouse_chr12.gtf a_0_Aligned.sortedByCoord.out.bam</a:t>
            </a:r>
          </a:p>
          <a:p>
            <a:pPr>
              <a:lnSpc>
                <a:spcPct val="130000"/>
              </a:lnSpc>
            </a:pPr>
            <a:r>
              <a:rPr lang="en-US" sz="1400" dirty="0"/>
              <a:t>b_0_Aligned.sortedByCoord.out.bam</a:t>
            </a:r>
          </a:p>
          <a:p>
            <a:pPr>
              <a:lnSpc>
                <a:spcPct val="130000"/>
              </a:lnSpc>
            </a:pPr>
            <a:r>
              <a:rPr lang="en-US" sz="1400" dirty="0"/>
              <a:t>a_8_Aligned.sortedByCoord.out.bam</a:t>
            </a:r>
          </a:p>
          <a:p>
            <a:pPr>
              <a:lnSpc>
                <a:spcPct val="130000"/>
              </a:lnSpc>
            </a:pPr>
            <a:r>
              <a:rPr lang="en-US" sz="1400" dirty="0"/>
              <a:t>b_8_Aligned.sortedByCoord.out.bam</a:t>
            </a:r>
          </a:p>
          <a:p>
            <a:pPr>
              <a:lnSpc>
                <a:spcPct val="130000"/>
              </a:lnSpc>
            </a:pPr>
            <a:endParaRPr lang="en-US" sz="1400" dirty="0"/>
          </a:p>
        </p:txBody>
      </p:sp>
      <p:cxnSp>
        <p:nvCxnSpPr>
          <p:cNvPr id="12" name="Straight Arrow Connector 11">
            <a:extLst>
              <a:ext uri="{FF2B5EF4-FFF2-40B4-BE49-F238E27FC236}">
                <a16:creationId xmlns:a16="http://schemas.microsoft.com/office/drawing/2014/main" id="{AD58418F-5822-8D4D-A41B-D658403167D4}"/>
              </a:ext>
            </a:extLst>
          </p:cNvPr>
          <p:cNvCxnSpPr>
            <a:cxnSpLocks/>
            <a:endCxn id="11" idx="1"/>
          </p:cNvCxnSpPr>
          <p:nvPr/>
        </p:nvCxnSpPr>
        <p:spPr>
          <a:xfrm flipV="1">
            <a:off x="2882685" y="5301255"/>
            <a:ext cx="3025067" cy="20006"/>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83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0B: Accessing the IGB Biocluster</a:t>
            </a:r>
          </a:p>
        </p:txBody>
      </p:sp>
      <p:sp>
        <p:nvSpPr>
          <p:cNvPr id="7" name="Content Placeholder 6"/>
          <p:cNvSpPr>
            <a:spLocks noGrp="1"/>
          </p:cNvSpPr>
          <p:nvPr>
            <p:ph idx="1"/>
          </p:nvPr>
        </p:nvSpPr>
        <p:spPr>
          <a:xfrm>
            <a:off x="628650" y="1610856"/>
            <a:ext cx="3409196" cy="3782921"/>
          </a:xfrm>
        </p:spPr>
        <p:txBody>
          <a:bodyPr>
            <a:normAutofit fontScale="92500" lnSpcReduction="20000"/>
          </a:bodyPr>
          <a:lstStyle/>
          <a:p>
            <a:pPr marL="0" indent="0">
              <a:buNone/>
            </a:pPr>
            <a:r>
              <a:rPr lang="en-US" dirty="0"/>
              <a:t>Open </a:t>
            </a:r>
            <a:r>
              <a:rPr lang="en-US" b="1" dirty="0"/>
              <a:t>Putty.exe</a:t>
            </a:r>
          </a:p>
          <a:p>
            <a:pPr marL="0" indent="0">
              <a:buNone/>
            </a:pPr>
            <a:endParaRPr lang="en-US" dirty="0"/>
          </a:p>
          <a:p>
            <a:pPr marL="0" indent="0">
              <a:buNone/>
            </a:pPr>
            <a:r>
              <a:rPr lang="en-US" dirty="0"/>
              <a:t>In the </a:t>
            </a:r>
            <a:r>
              <a:rPr lang="en-US" b="1" dirty="0"/>
              <a:t>hostname</a:t>
            </a:r>
            <a:r>
              <a:rPr lang="en-US" dirty="0"/>
              <a:t> textbox type:</a:t>
            </a:r>
          </a:p>
          <a:p>
            <a:pPr marL="0" indent="0">
              <a:buNone/>
            </a:pPr>
            <a:endParaRPr lang="en-US" dirty="0"/>
          </a:p>
          <a:p>
            <a:pPr marL="0" indent="0" algn="ctr">
              <a:buNone/>
            </a:pPr>
            <a:r>
              <a:rPr lang="en-US" sz="1600" dirty="0" err="1">
                <a:solidFill>
                  <a:srgbClr val="FF0000"/>
                </a:solidFill>
                <a:latin typeface="Consolas" panose="020B0609020204030204" pitchFamily="49" charset="0"/>
              </a:rPr>
              <a:t>biologin.igb.illinois.edu</a:t>
            </a:r>
            <a:endParaRPr lang="en-US" sz="1600" dirty="0">
              <a:solidFill>
                <a:srgbClr val="FF0000"/>
              </a:solidFill>
              <a:latin typeface="Consolas" panose="020B0609020204030204" pitchFamily="49" charset="0"/>
            </a:endParaRPr>
          </a:p>
          <a:p>
            <a:pPr marL="0" indent="0">
              <a:buNone/>
            </a:pPr>
            <a:endParaRPr lang="en-US" dirty="0"/>
          </a:p>
          <a:p>
            <a:pPr marL="0" indent="0">
              <a:buNone/>
            </a:pPr>
            <a:r>
              <a:rPr lang="en-US" dirty="0"/>
              <a:t>Click </a:t>
            </a:r>
            <a:r>
              <a:rPr lang="en-US" b="1" dirty="0"/>
              <a:t>Open</a:t>
            </a:r>
          </a:p>
          <a:p>
            <a:pPr marL="0" indent="0">
              <a:buNone/>
            </a:pPr>
            <a:endParaRPr lang="en-US" dirty="0"/>
          </a:p>
          <a:p>
            <a:pPr marL="0" indent="0">
              <a:buNone/>
            </a:pPr>
            <a:r>
              <a:rPr lang="en-US" dirty="0"/>
              <a:t>If popup appears, Click </a:t>
            </a:r>
            <a:r>
              <a:rPr lang="en-US" b="1" dirty="0"/>
              <a:t>Yes</a:t>
            </a:r>
          </a:p>
          <a:p>
            <a:pPr marL="0" indent="0">
              <a:buNone/>
            </a:pPr>
            <a:endParaRPr lang="en-US" b="1" dirty="0"/>
          </a:p>
          <a:p>
            <a:pPr marL="0" indent="0">
              <a:buNone/>
            </a:pPr>
            <a:r>
              <a:rPr lang="en-US" dirty="0"/>
              <a:t>Enter login credentials assigned to you; example, user </a:t>
            </a:r>
            <a:r>
              <a:rPr lang="en-US" b="1" dirty="0"/>
              <a:t>class00</a:t>
            </a:r>
            <a:r>
              <a:rPr lang="en-US" dirty="0"/>
              <a:t>.</a:t>
            </a:r>
          </a:p>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4</a:t>
            </a:fld>
            <a:endParaRPr lang="en-US" dirty="0"/>
          </a:p>
        </p:txBody>
      </p:sp>
      <p:cxnSp>
        <p:nvCxnSpPr>
          <p:cNvPr id="11" name="Straight Arrow Connector 10"/>
          <p:cNvCxnSpPr>
            <a:cxnSpLocks/>
          </p:cNvCxnSpPr>
          <p:nvPr/>
        </p:nvCxnSpPr>
        <p:spPr>
          <a:xfrm>
            <a:off x="3943540" y="4859128"/>
            <a:ext cx="754000" cy="528804"/>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636836" y="5718635"/>
            <a:ext cx="2121408" cy="369332"/>
          </a:xfrm>
          <a:prstGeom prst="rect">
            <a:avLst/>
          </a:prstGeom>
          <a:noFill/>
        </p:spPr>
        <p:txBody>
          <a:bodyPr wrap="square" rtlCol="0">
            <a:spAutoFit/>
          </a:bodyPr>
          <a:lstStyle/>
          <a:p>
            <a:r>
              <a:rPr lang="en-US" b="1" dirty="0">
                <a:solidFill>
                  <a:schemeClr val="accent2"/>
                </a:solidFill>
              </a:rPr>
              <a:t>Now you are all set!</a:t>
            </a:r>
          </a:p>
        </p:txBody>
      </p:sp>
      <p:pic>
        <p:nvPicPr>
          <p:cNvPr id="2" name="Picture 1"/>
          <p:cNvPicPr>
            <a:picLocks noChangeAspect="1"/>
          </p:cNvPicPr>
          <p:nvPr/>
        </p:nvPicPr>
        <p:blipFill rotWithShape="1">
          <a:blip r:embed="rId3"/>
          <a:srcRect t="8632" r="9553"/>
          <a:stretch/>
        </p:blipFill>
        <p:spPr>
          <a:xfrm>
            <a:off x="4789051" y="5387932"/>
            <a:ext cx="3807832" cy="33070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A screenshot of a cell phone&#10;&#10;Description automatically generated">
            <a:extLst>
              <a:ext uri="{FF2B5EF4-FFF2-40B4-BE49-F238E27FC236}">
                <a16:creationId xmlns:a16="http://schemas.microsoft.com/office/drawing/2014/main" id="{35E2F9A5-6902-FC49-BDCB-C798E73E0707}"/>
              </a:ext>
            </a:extLst>
          </p:cNvPr>
          <p:cNvPicPr>
            <a:picLocks noChangeAspect="1"/>
          </p:cNvPicPr>
          <p:nvPr/>
        </p:nvPicPr>
        <p:blipFill>
          <a:blip r:embed="rId4"/>
          <a:stretch>
            <a:fillRect/>
          </a:stretch>
        </p:blipFill>
        <p:spPr>
          <a:xfrm>
            <a:off x="4655720" y="1207783"/>
            <a:ext cx="4074494" cy="3915747"/>
          </a:xfrm>
          <a:prstGeom prst="rect">
            <a:avLst/>
          </a:prstGeom>
        </p:spPr>
      </p:pic>
      <p:cxnSp>
        <p:nvCxnSpPr>
          <p:cNvPr id="13" name="Straight Arrow Connector 12">
            <a:extLst>
              <a:ext uri="{FF2B5EF4-FFF2-40B4-BE49-F238E27FC236}">
                <a16:creationId xmlns:a16="http://schemas.microsoft.com/office/drawing/2014/main" id="{1CD52C9C-1DFA-6D4E-8D5F-4433AEC93C06}"/>
              </a:ext>
            </a:extLst>
          </p:cNvPr>
          <p:cNvCxnSpPr>
            <a:cxnSpLocks/>
          </p:cNvCxnSpPr>
          <p:nvPr/>
        </p:nvCxnSpPr>
        <p:spPr>
          <a:xfrm flipV="1">
            <a:off x="3636836" y="2285794"/>
            <a:ext cx="2465384" cy="679956"/>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2191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DB534EA4-4C9E-864E-828E-E3A1D732C17D}"/>
              </a:ext>
            </a:extLst>
          </p:cNvPr>
          <p:cNvPicPr>
            <a:picLocks noGrp="1" noChangeAspect="1"/>
          </p:cNvPicPr>
          <p:nvPr>
            <p:ph idx="1"/>
          </p:nvPr>
        </p:nvPicPr>
        <p:blipFill>
          <a:blip r:embed="rId2"/>
          <a:stretch>
            <a:fillRect/>
          </a:stretch>
        </p:blipFill>
        <p:spPr>
          <a:xfrm>
            <a:off x="1195456" y="2005013"/>
            <a:ext cx="6753088" cy="4351338"/>
          </a:xfrm>
        </p:spPr>
      </p:pic>
      <p:sp>
        <p:nvSpPr>
          <p:cNvPr id="5" name="Slide Number Placeholder 4">
            <a:extLst>
              <a:ext uri="{FF2B5EF4-FFF2-40B4-BE49-F238E27FC236}">
                <a16:creationId xmlns:a16="http://schemas.microsoft.com/office/drawing/2014/main" id="{B65FB7E0-2B53-7A4F-92F2-9DE18C71FD68}"/>
              </a:ext>
            </a:extLst>
          </p:cNvPr>
          <p:cNvSpPr>
            <a:spLocks noGrp="1"/>
          </p:cNvSpPr>
          <p:nvPr>
            <p:ph type="sldNum" sz="quarter" idx="12"/>
          </p:nvPr>
        </p:nvSpPr>
        <p:spPr/>
        <p:txBody>
          <a:bodyPr/>
          <a:lstStyle/>
          <a:p>
            <a:fld id="{C3558104-51C6-C44C-9211-BF7C16F4A77B}" type="slidenum">
              <a:rPr lang="en-US" smtClean="0"/>
              <a:t>40</a:t>
            </a:fld>
            <a:endParaRPr lang="en-US" dirty="0"/>
          </a:p>
        </p:txBody>
      </p:sp>
      <p:sp>
        <p:nvSpPr>
          <p:cNvPr id="8" name="TextBox 7">
            <a:extLst>
              <a:ext uri="{FF2B5EF4-FFF2-40B4-BE49-F238E27FC236}">
                <a16:creationId xmlns:a16="http://schemas.microsoft.com/office/drawing/2014/main" id="{FAB1247C-0DA2-4145-95AC-714B9DB61D56}"/>
              </a:ext>
            </a:extLst>
          </p:cNvPr>
          <p:cNvSpPr txBox="1"/>
          <p:nvPr/>
        </p:nvSpPr>
        <p:spPr>
          <a:xfrm>
            <a:off x="1195456" y="644164"/>
            <a:ext cx="7864374" cy="460126"/>
          </a:xfrm>
          <a:prstGeom prst="rect">
            <a:avLst/>
          </a:prstGeom>
          <a:noFill/>
        </p:spPr>
        <p:txBody>
          <a:bodyPr wrap="square" rtlCol="0">
            <a:spAutoFit/>
          </a:bodyPr>
          <a:lstStyle/>
          <a:p>
            <a:pPr>
              <a:lnSpc>
                <a:spcPct val="130000"/>
              </a:lnSpc>
            </a:pPr>
            <a:r>
              <a:rPr lang="en-US" sz="2000" dirty="0"/>
              <a:t>Resulting window should look like this</a:t>
            </a:r>
          </a:p>
        </p:txBody>
      </p:sp>
    </p:spTree>
    <p:extLst>
      <p:ext uri="{BB962C8B-B14F-4D97-AF65-F5344CB8AC3E}">
        <p14:creationId xmlns:p14="http://schemas.microsoft.com/office/powerpoint/2010/main" val="476075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8423-9836-1D45-BEA5-BE4ED7A3C6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6BEC18-712A-174D-8ADE-0F9B92D2A23F}"/>
              </a:ext>
            </a:extLst>
          </p:cNvPr>
          <p:cNvSpPr>
            <a:spLocks noGrp="1"/>
          </p:cNvSpPr>
          <p:nvPr>
            <p:ph idx="1"/>
          </p:nvPr>
        </p:nvSpPr>
        <p:spPr/>
        <p:txBody>
          <a:bodyPr>
            <a:normAutofit/>
          </a:bodyPr>
          <a:lstStyle/>
          <a:p>
            <a:r>
              <a:rPr lang="en-US" b="1" dirty="0"/>
              <a:t>Fbln5</a:t>
            </a:r>
            <a:r>
              <a:rPr lang="en-US" dirty="0"/>
              <a:t> is the most significant differentially expressed gene.</a:t>
            </a:r>
          </a:p>
          <a:p>
            <a:r>
              <a:rPr lang="en-US" dirty="0"/>
              <a:t>You can check this later in:</a:t>
            </a:r>
          </a:p>
          <a:p>
            <a:pPr marL="0" indent="0">
              <a:buNone/>
            </a:pPr>
            <a:r>
              <a:rPr lang="en-US" dirty="0"/>
              <a:t> </a:t>
            </a:r>
            <a:r>
              <a:rPr lang="en-US" sz="2400" dirty="0"/>
              <a:t>[</a:t>
            </a:r>
            <a:r>
              <a:rPr lang="en-US" sz="2400" dirty="0" err="1"/>
              <a:t>course_directory</a:t>
            </a:r>
            <a:r>
              <a:rPr lang="en-US" sz="2400" dirty="0"/>
              <a:t>]\04_Transcriptomics\</a:t>
            </a:r>
            <a:r>
              <a:rPr lang="en-US" dirty="0"/>
              <a:t>t8_vs_t0_AllResults.txt</a:t>
            </a:r>
          </a:p>
          <a:p>
            <a:r>
              <a:rPr lang="en-US" dirty="0"/>
              <a:t>Paste </a:t>
            </a:r>
            <a:r>
              <a:rPr lang="en-US" b="1" dirty="0"/>
              <a:t>Fbln5</a:t>
            </a:r>
            <a:r>
              <a:rPr lang="en-US" dirty="0"/>
              <a:t> here in the IGV window</a:t>
            </a:r>
          </a:p>
          <a:p>
            <a:endParaRPr lang="en-US" dirty="0"/>
          </a:p>
          <a:p>
            <a:endParaRPr lang="en-US" dirty="0"/>
          </a:p>
          <a:p>
            <a:endParaRPr lang="en-US" dirty="0"/>
          </a:p>
          <a:p>
            <a:endParaRPr lang="en-US" dirty="0"/>
          </a:p>
          <a:p>
            <a:r>
              <a:rPr lang="en-US" dirty="0"/>
              <a:t>Press Enter or click Go.</a:t>
            </a:r>
          </a:p>
        </p:txBody>
      </p:sp>
      <p:sp>
        <p:nvSpPr>
          <p:cNvPr id="5" name="Slide Number Placeholder 4">
            <a:extLst>
              <a:ext uri="{FF2B5EF4-FFF2-40B4-BE49-F238E27FC236}">
                <a16:creationId xmlns:a16="http://schemas.microsoft.com/office/drawing/2014/main" id="{BFD2A2E1-BF4E-8042-BF9A-24D0B32B8215}"/>
              </a:ext>
            </a:extLst>
          </p:cNvPr>
          <p:cNvSpPr>
            <a:spLocks noGrp="1"/>
          </p:cNvSpPr>
          <p:nvPr>
            <p:ph type="sldNum" sz="quarter" idx="12"/>
          </p:nvPr>
        </p:nvSpPr>
        <p:spPr/>
        <p:txBody>
          <a:bodyPr/>
          <a:lstStyle/>
          <a:p>
            <a:fld id="{C3558104-51C6-C44C-9211-BF7C16F4A77B}" type="slidenum">
              <a:rPr lang="en-US" smtClean="0"/>
              <a:t>41</a:t>
            </a:fld>
            <a:endParaRPr lang="en-US" dirty="0"/>
          </a:p>
        </p:txBody>
      </p:sp>
      <p:pic>
        <p:nvPicPr>
          <p:cNvPr id="7" name="Picture 6">
            <a:extLst>
              <a:ext uri="{FF2B5EF4-FFF2-40B4-BE49-F238E27FC236}">
                <a16:creationId xmlns:a16="http://schemas.microsoft.com/office/drawing/2014/main" id="{F65220C3-AC50-B54A-9668-612FD21BE059}"/>
              </a:ext>
            </a:extLst>
          </p:cNvPr>
          <p:cNvPicPr>
            <a:picLocks noChangeAspect="1"/>
          </p:cNvPicPr>
          <p:nvPr/>
        </p:nvPicPr>
        <p:blipFill>
          <a:blip r:embed="rId2"/>
          <a:stretch>
            <a:fillRect/>
          </a:stretch>
        </p:blipFill>
        <p:spPr>
          <a:xfrm>
            <a:off x="0" y="4021017"/>
            <a:ext cx="9144000" cy="682625"/>
          </a:xfrm>
          <a:prstGeom prst="rect">
            <a:avLst/>
          </a:prstGeom>
        </p:spPr>
      </p:pic>
      <p:cxnSp>
        <p:nvCxnSpPr>
          <p:cNvPr id="8" name="Straight Arrow Connector 7">
            <a:extLst>
              <a:ext uri="{FF2B5EF4-FFF2-40B4-BE49-F238E27FC236}">
                <a16:creationId xmlns:a16="http://schemas.microsoft.com/office/drawing/2014/main" id="{1F96CF9C-D177-B641-8871-DD9FE26EB148}"/>
              </a:ext>
            </a:extLst>
          </p:cNvPr>
          <p:cNvCxnSpPr>
            <a:cxnSpLocks/>
          </p:cNvCxnSpPr>
          <p:nvPr/>
        </p:nvCxnSpPr>
        <p:spPr>
          <a:xfrm>
            <a:off x="1735811" y="3449006"/>
            <a:ext cx="1177870" cy="735536"/>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3794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DF6D-7C5B-114F-AE60-103F0E0764B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FA85435-0073-DC4A-9245-8631FF719148}"/>
              </a:ext>
            </a:extLst>
          </p:cNvPr>
          <p:cNvSpPr>
            <a:spLocks noGrp="1"/>
          </p:cNvSpPr>
          <p:nvPr>
            <p:ph idx="1"/>
          </p:nvPr>
        </p:nvSpPr>
        <p:spPr/>
        <p:txBody>
          <a:bodyPr/>
          <a:lstStyle/>
          <a:p>
            <a:r>
              <a:rPr lang="en-US" dirty="0"/>
              <a:t>Click on the + sign to zoom in.</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D51F9BD-6399-184C-97B1-5E14895C2FFA}"/>
              </a:ext>
            </a:extLst>
          </p:cNvPr>
          <p:cNvSpPr>
            <a:spLocks noGrp="1"/>
          </p:cNvSpPr>
          <p:nvPr>
            <p:ph type="sldNum" sz="quarter" idx="12"/>
          </p:nvPr>
        </p:nvSpPr>
        <p:spPr/>
        <p:txBody>
          <a:bodyPr/>
          <a:lstStyle/>
          <a:p>
            <a:fld id="{C3558104-51C6-C44C-9211-BF7C16F4A77B}" type="slidenum">
              <a:rPr lang="en-US" smtClean="0"/>
              <a:t>42</a:t>
            </a:fld>
            <a:endParaRPr lang="en-US" dirty="0"/>
          </a:p>
        </p:txBody>
      </p:sp>
      <p:pic>
        <p:nvPicPr>
          <p:cNvPr id="6" name="Picture 5">
            <a:extLst>
              <a:ext uri="{FF2B5EF4-FFF2-40B4-BE49-F238E27FC236}">
                <a16:creationId xmlns:a16="http://schemas.microsoft.com/office/drawing/2014/main" id="{7CEE1074-FBBA-1D49-ABC8-33057C41159E}"/>
              </a:ext>
            </a:extLst>
          </p:cNvPr>
          <p:cNvPicPr>
            <a:picLocks noChangeAspect="1"/>
          </p:cNvPicPr>
          <p:nvPr/>
        </p:nvPicPr>
        <p:blipFill>
          <a:blip r:embed="rId2"/>
          <a:stretch>
            <a:fillRect/>
          </a:stretch>
        </p:blipFill>
        <p:spPr>
          <a:xfrm>
            <a:off x="628650" y="2330533"/>
            <a:ext cx="8468855" cy="682625"/>
          </a:xfrm>
          <a:prstGeom prst="rect">
            <a:avLst/>
          </a:prstGeom>
        </p:spPr>
      </p:pic>
      <p:cxnSp>
        <p:nvCxnSpPr>
          <p:cNvPr id="7" name="Straight Arrow Connector 6">
            <a:extLst>
              <a:ext uri="{FF2B5EF4-FFF2-40B4-BE49-F238E27FC236}">
                <a16:creationId xmlns:a16="http://schemas.microsoft.com/office/drawing/2014/main" id="{E2124943-B076-2B49-8985-2FEB8E8944D7}"/>
              </a:ext>
            </a:extLst>
          </p:cNvPr>
          <p:cNvCxnSpPr>
            <a:cxnSpLocks/>
          </p:cNvCxnSpPr>
          <p:nvPr/>
        </p:nvCxnSpPr>
        <p:spPr>
          <a:xfrm>
            <a:off x="4049658" y="2000905"/>
            <a:ext cx="4816583" cy="495661"/>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3312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64CC-6FEE-644E-9A78-B7C1143F2B80}"/>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E5F779FE-477E-5649-9CBE-89B0166288E7}"/>
              </a:ext>
            </a:extLst>
          </p:cNvPr>
          <p:cNvSpPr>
            <a:spLocks noGrp="1"/>
          </p:cNvSpPr>
          <p:nvPr>
            <p:ph type="sldNum" sz="quarter" idx="12"/>
          </p:nvPr>
        </p:nvSpPr>
        <p:spPr/>
        <p:txBody>
          <a:bodyPr/>
          <a:lstStyle/>
          <a:p>
            <a:fld id="{C3558104-51C6-C44C-9211-BF7C16F4A77B}" type="slidenum">
              <a:rPr lang="en-US" smtClean="0"/>
              <a:t>43</a:t>
            </a:fld>
            <a:endParaRPr lang="en-US" dirty="0"/>
          </a:p>
        </p:txBody>
      </p:sp>
      <p:pic>
        <p:nvPicPr>
          <p:cNvPr id="6" name="Picture 5" descr="A screenshot of a computer&#10;&#10;Description automatically generated">
            <a:extLst>
              <a:ext uri="{FF2B5EF4-FFF2-40B4-BE49-F238E27FC236}">
                <a16:creationId xmlns:a16="http://schemas.microsoft.com/office/drawing/2014/main" id="{773A7249-4836-1144-9851-7C0579FF0F08}"/>
              </a:ext>
            </a:extLst>
          </p:cNvPr>
          <p:cNvPicPr>
            <a:picLocks noChangeAspect="1"/>
          </p:cNvPicPr>
          <p:nvPr/>
        </p:nvPicPr>
        <p:blipFill>
          <a:blip r:embed="rId2"/>
          <a:stretch>
            <a:fillRect/>
          </a:stretch>
        </p:blipFill>
        <p:spPr>
          <a:xfrm>
            <a:off x="2686051" y="252991"/>
            <a:ext cx="6457949" cy="4153942"/>
          </a:xfrm>
          <a:prstGeom prst="rect">
            <a:avLst/>
          </a:prstGeom>
        </p:spPr>
      </p:pic>
      <p:pic>
        <p:nvPicPr>
          <p:cNvPr id="8" name="Content Placeholder 7" descr="A screenshot of a cell phone&#10;&#10;Description automatically generated">
            <a:extLst>
              <a:ext uri="{FF2B5EF4-FFF2-40B4-BE49-F238E27FC236}">
                <a16:creationId xmlns:a16="http://schemas.microsoft.com/office/drawing/2014/main" id="{A5D85195-99DC-A844-9199-E89E21399CE4}"/>
              </a:ext>
            </a:extLst>
          </p:cNvPr>
          <p:cNvPicPr>
            <a:picLocks noGrp="1" noChangeAspect="1"/>
          </p:cNvPicPr>
          <p:nvPr>
            <p:ph idx="1"/>
          </p:nvPr>
        </p:nvPicPr>
        <p:blipFill>
          <a:blip r:embed="rId3"/>
          <a:stretch>
            <a:fillRect/>
          </a:stretch>
        </p:blipFill>
        <p:spPr>
          <a:xfrm>
            <a:off x="5832690" y="3403312"/>
            <a:ext cx="2829300" cy="3089562"/>
          </a:xfrm>
        </p:spPr>
      </p:pic>
      <p:sp>
        <p:nvSpPr>
          <p:cNvPr id="9" name="TextBox 8">
            <a:extLst>
              <a:ext uri="{FF2B5EF4-FFF2-40B4-BE49-F238E27FC236}">
                <a16:creationId xmlns:a16="http://schemas.microsoft.com/office/drawing/2014/main" id="{8F870A7A-1FDB-4A42-BFEE-E84A53E2381A}"/>
              </a:ext>
            </a:extLst>
          </p:cNvPr>
          <p:cNvSpPr txBox="1"/>
          <p:nvPr/>
        </p:nvSpPr>
        <p:spPr>
          <a:xfrm>
            <a:off x="263473" y="4948093"/>
            <a:ext cx="410705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Right click on each coverage panel and click on set Data Range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Set the Max to 100</a:t>
            </a:r>
          </a:p>
        </p:txBody>
      </p:sp>
      <p:cxnSp>
        <p:nvCxnSpPr>
          <p:cNvPr id="10" name="Straight Arrow Connector 9">
            <a:extLst>
              <a:ext uri="{FF2B5EF4-FFF2-40B4-BE49-F238E27FC236}">
                <a16:creationId xmlns:a16="http://schemas.microsoft.com/office/drawing/2014/main" id="{DD0BB02E-1B6B-AD48-B808-AB1FF7DA5E70}"/>
              </a:ext>
            </a:extLst>
          </p:cNvPr>
          <p:cNvCxnSpPr>
            <a:cxnSpLocks/>
          </p:cNvCxnSpPr>
          <p:nvPr/>
        </p:nvCxnSpPr>
        <p:spPr>
          <a:xfrm flipV="1">
            <a:off x="1098442" y="2231849"/>
            <a:ext cx="2212869" cy="2772529"/>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2B9B172-014B-AB46-AF98-33E1F5081890}"/>
              </a:ext>
            </a:extLst>
          </p:cNvPr>
          <p:cNvCxnSpPr>
            <a:cxnSpLocks/>
          </p:cNvCxnSpPr>
          <p:nvPr/>
        </p:nvCxnSpPr>
        <p:spPr>
          <a:xfrm flipV="1">
            <a:off x="2359131" y="4866122"/>
            <a:ext cx="5281533" cy="1039211"/>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58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3701-4FD9-A648-99D9-B80E802B7D29}"/>
              </a:ext>
            </a:extLst>
          </p:cNvPr>
          <p:cNvSpPr>
            <a:spLocks noGrp="1"/>
          </p:cNvSpPr>
          <p:nvPr>
            <p:ph type="title"/>
          </p:nvPr>
        </p:nvSpPr>
        <p:spPr/>
        <p:txBody>
          <a:bodyPr/>
          <a:lstStyle/>
          <a:p>
            <a:r>
              <a:rPr lang="en-US" dirty="0"/>
              <a:t>Look at a differentially expressed gene</a:t>
            </a:r>
          </a:p>
        </p:txBody>
      </p:sp>
      <p:pic>
        <p:nvPicPr>
          <p:cNvPr id="7" name="Content Placeholder 6" descr="A screenshot of a social media post&#10;&#10;Description automatically generated">
            <a:extLst>
              <a:ext uri="{FF2B5EF4-FFF2-40B4-BE49-F238E27FC236}">
                <a16:creationId xmlns:a16="http://schemas.microsoft.com/office/drawing/2014/main" id="{8621C0B5-4218-D34A-853A-A5054DA1D163}"/>
              </a:ext>
            </a:extLst>
          </p:cNvPr>
          <p:cNvPicPr>
            <a:picLocks noGrp="1" noChangeAspect="1"/>
          </p:cNvPicPr>
          <p:nvPr>
            <p:ph idx="1"/>
          </p:nvPr>
        </p:nvPicPr>
        <p:blipFill>
          <a:blip r:embed="rId3"/>
          <a:stretch>
            <a:fillRect/>
          </a:stretch>
        </p:blipFill>
        <p:spPr>
          <a:xfrm>
            <a:off x="1808521" y="1546405"/>
            <a:ext cx="7200900" cy="4305300"/>
          </a:xfrm>
        </p:spPr>
      </p:pic>
      <p:sp>
        <p:nvSpPr>
          <p:cNvPr id="5" name="Slide Number Placeholder 4">
            <a:extLst>
              <a:ext uri="{FF2B5EF4-FFF2-40B4-BE49-F238E27FC236}">
                <a16:creationId xmlns:a16="http://schemas.microsoft.com/office/drawing/2014/main" id="{B7F2C835-02BA-4B4F-97BD-D955F3AD79CD}"/>
              </a:ext>
            </a:extLst>
          </p:cNvPr>
          <p:cNvSpPr>
            <a:spLocks noGrp="1"/>
          </p:cNvSpPr>
          <p:nvPr>
            <p:ph type="sldNum" sz="quarter" idx="12"/>
          </p:nvPr>
        </p:nvSpPr>
        <p:spPr/>
        <p:txBody>
          <a:bodyPr/>
          <a:lstStyle/>
          <a:p>
            <a:fld id="{C3558104-51C6-C44C-9211-BF7C16F4A77B}" type="slidenum">
              <a:rPr lang="en-US" smtClean="0"/>
              <a:t>44</a:t>
            </a:fld>
            <a:endParaRPr lang="en-US" dirty="0"/>
          </a:p>
        </p:txBody>
      </p:sp>
      <p:sp>
        <p:nvSpPr>
          <p:cNvPr id="8" name="TextBox 7">
            <a:extLst>
              <a:ext uri="{FF2B5EF4-FFF2-40B4-BE49-F238E27FC236}">
                <a16:creationId xmlns:a16="http://schemas.microsoft.com/office/drawing/2014/main" id="{F7876633-1A05-B742-913F-36D6F26F394E}"/>
              </a:ext>
            </a:extLst>
          </p:cNvPr>
          <p:cNvSpPr txBox="1"/>
          <p:nvPr/>
        </p:nvSpPr>
        <p:spPr>
          <a:xfrm>
            <a:off x="-1" y="1690689"/>
            <a:ext cx="180852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gene appears to be more highly expressed in the TP8 time point in both replicates</a:t>
            </a:r>
          </a:p>
        </p:txBody>
      </p:sp>
    </p:spTree>
    <p:extLst>
      <p:ext uri="{BB962C8B-B14F-4D97-AF65-F5344CB8AC3E}">
        <p14:creationId xmlns:p14="http://schemas.microsoft.com/office/powerpoint/2010/main" val="167886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0C: Lab Setup</a:t>
            </a:r>
          </a:p>
        </p:txBody>
      </p:sp>
      <p:sp>
        <p:nvSpPr>
          <p:cNvPr id="3" name="Content Placeholder 2"/>
          <p:cNvSpPr>
            <a:spLocks noGrp="1"/>
          </p:cNvSpPr>
          <p:nvPr>
            <p:ph idx="1"/>
          </p:nvPr>
        </p:nvSpPr>
        <p:spPr>
          <a:xfrm>
            <a:off x="628650" y="1423344"/>
            <a:ext cx="7886700" cy="4779336"/>
          </a:xfrm>
        </p:spPr>
        <p:txBody>
          <a:bodyPr>
            <a:noAutofit/>
          </a:bodyPr>
          <a:lstStyle/>
          <a:p>
            <a:pPr marL="0" indent="0">
              <a:buNone/>
            </a:pPr>
            <a:r>
              <a:rPr lang="en-US" sz="1800" dirty="0"/>
              <a:t>The lab is located in the following directory:</a:t>
            </a:r>
          </a:p>
          <a:p>
            <a:pPr marL="0" indent="0" algn="ctr">
              <a:buNone/>
            </a:pPr>
            <a:r>
              <a:rPr lang="en-US" sz="1800" dirty="0">
                <a:latin typeface="Consolas" panose="020B0609020204030204" pitchFamily="49" charset="0"/>
              </a:rPr>
              <a:t>/home/classroom/mayo/2020/mouse-rnaseq-2020/</a:t>
            </a:r>
            <a:endParaRPr lang="en-US" sz="1800" dirty="0"/>
          </a:p>
          <a:p>
            <a:pPr marL="0" indent="0">
              <a:buNone/>
            </a:pPr>
            <a:r>
              <a:rPr lang="en-US" sz="1800" dirty="0"/>
              <a:t>Following commands will copy a shell script -designed to prepare the working directory- to your home directory. Follow these steps to copy and then submit the script as a job to biocluster:</a:t>
            </a:r>
          </a:p>
          <a:p>
            <a:pPr marL="0" indent="0">
              <a:buNone/>
            </a:pPr>
            <a:endParaRPr lang="en-US" sz="1800" dirty="0"/>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p>
          <a:p>
            <a:pPr marL="0" indent="0">
              <a:buNone/>
            </a:pPr>
            <a:endParaRPr lang="en-US" sz="1800" dirty="0"/>
          </a:p>
        </p:txBody>
      </p:sp>
      <p:sp>
        <p:nvSpPr>
          <p:cNvPr id="5" name="Slide Number Placeholder 4"/>
          <p:cNvSpPr>
            <a:spLocks noGrp="1"/>
          </p:cNvSpPr>
          <p:nvPr>
            <p:ph type="sldNum" sz="quarter" idx="12"/>
          </p:nvPr>
        </p:nvSpPr>
        <p:spPr/>
        <p:txBody>
          <a:bodyPr/>
          <a:lstStyle/>
          <a:p>
            <a:fld id="{C3558104-51C6-C44C-9211-BF7C16F4A77B}" type="slidenum">
              <a:rPr lang="en-US" smtClean="0"/>
              <a:t>5</a:t>
            </a:fld>
            <a:endParaRPr lang="en-US" dirty="0"/>
          </a:p>
        </p:txBody>
      </p:sp>
      <p:sp>
        <p:nvSpPr>
          <p:cNvPr id="6" name="Content Placeholder 3">
            <a:extLst>
              <a:ext uri="{FF2B5EF4-FFF2-40B4-BE49-F238E27FC236}">
                <a16:creationId xmlns:a16="http://schemas.microsoft.com/office/drawing/2014/main" id="{BCD80FDA-76EE-D742-BC4A-5078DC915C5D}"/>
              </a:ext>
            </a:extLst>
          </p:cNvPr>
          <p:cNvSpPr txBox="1">
            <a:spLocks/>
          </p:cNvSpPr>
          <p:nvPr/>
        </p:nvSpPr>
        <p:spPr>
          <a:xfrm>
            <a:off x="0" y="2952105"/>
            <a:ext cx="9144000" cy="3404246"/>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  </a:t>
            </a:r>
          </a:p>
          <a:p>
            <a:pPr marL="0" indent="0">
              <a:lnSpc>
                <a:spcPct val="130000"/>
              </a:lnSpc>
              <a:buNone/>
            </a:pPr>
            <a:r>
              <a:rPr lang="en-US" sz="1400" dirty="0">
                <a:solidFill>
                  <a:schemeClr val="tx2"/>
                </a:solidFill>
                <a:latin typeface="Consolas" panose="020B0609020204030204" pitchFamily="49" charset="0"/>
              </a:rPr>
              <a:t># </a:t>
            </a:r>
            <a:r>
              <a:rPr lang="en-US" sz="1400" dirty="0">
                <a:solidFill>
                  <a:schemeClr val="tx2"/>
                </a:solidFill>
                <a:latin typeface="Consolas" panose="020B0609020204030204" pitchFamily="49" charset="0"/>
                <a:cs typeface="Consolas" panose="020B0609020204030204" pitchFamily="49" charset="0"/>
              </a:rPr>
              <a:t>Note ~ is a symbol in Unix paths referring to your home directory</a:t>
            </a:r>
            <a:endParaRPr lang="en-US" sz="1400" dirty="0">
              <a:solidFill>
                <a:schemeClr val="tx2"/>
              </a:solidFill>
              <a:latin typeface="Consolas" panose="020B0609020204030204" pitchFamily="49" charset="0"/>
            </a:endParaRPr>
          </a:p>
          <a:p>
            <a:pPr marL="0" indent="0">
              <a:lnSpc>
                <a:spcPct val="130000"/>
              </a:lnSpc>
              <a:buNone/>
            </a:pPr>
            <a:r>
              <a:rPr lang="en-US" sz="1300" dirty="0">
                <a:latin typeface="Consolas" panose="020B0609020204030204" pitchFamily="49" charset="0"/>
              </a:rPr>
              <a:t>$ cp /home/classroom/</a:t>
            </a:r>
            <a:r>
              <a:rPr lang="en-US" sz="1300" dirty="0" err="1">
                <a:latin typeface="Consolas" panose="020B0609020204030204" pitchFamily="49" charset="0"/>
              </a:rPr>
              <a:t>hpcbio</a:t>
            </a:r>
            <a:r>
              <a:rPr lang="en-US" sz="1300" dirty="0">
                <a:latin typeface="Consolas" panose="020B0609020204030204" pitchFamily="49" charset="0"/>
              </a:rPr>
              <a:t>/mayo-</a:t>
            </a:r>
            <a:r>
              <a:rPr lang="en-US" sz="1300" dirty="0" err="1">
                <a:latin typeface="Consolas" panose="020B0609020204030204" pitchFamily="49" charset="0"/>
              </a:rPr>
              <a:t>rnaseq</a:t>
            </a:r>
            <a:r>
              <a:rPr lang="en-US" sz="1300" dirty="0">
                <a:latin typeface="Consolas" panose="020B0609020204030204" pitchFamily="49" charset="0"/>
              </a:rPr>
              <a:t>/mouse-rnaseq-2020/</a:t>
            </a:r>
            <a:r>
              <a:rPr lang="en-US" sz="1300" dirty="0" err="1">
                <a:latin typeface="Consolas" panose="020B0609020204030204" pitchFamily="49" charset="0"/>
              </a:rPr>
              <a:t>src</a:t>
            </a:r>
            <a:r>
              <a:rPr lang="en-US" sz="1300" dirty="0">
                <a:latin typeface="Consolas" panose="020B0609020204030204" pitchFamily="49" charset="0"/>
              </a:rPr>
              <a:t>/Mayo-</a:t>
            </a:r>
            <a:r>
              <a:rPr lang="en-US" sz="1300" dirty="0" err="1">
                <a:latin typeface="Consolas" panose="020B0609020204030204" pitchFamily="49" charset="0"/>
              </a:rPr>
              <a:t>RNASeq</a:t>
            </a:r>
            <a:r>
              <a:rPr lang="en-US" sz="1300" dirty="0">
                <a:latin typeface="Consolas" panose="020B0609020204030204" pitchFamily="49" charset="0"/>
              </a:rPr>
              <a:t>/prep-</a:t>
            </a:r>
            <a:r>
              <a:rPr lang="en-US" sz="1300" dirty="0" err="1">
                <a:latin typeface="Consolas" panose="020B0609020204030204" pitchFamily="49" charset="0"/>
              </a:rPr>
              <a:t>directory.sh</a:t>
            </a:r>
            <a:r>
              <a:rPr lang="en-US" sz="1300" dirty="0">
                <a:latin typeface="Consolas" panose="020B0609020204030204" pitchFamily="49" charset="0"/>
              </a:rPr>
              <a:t> ./</a:t>
            </a:r>
          </a:p>
          <a:p>
            <a:pPr marL="0" indent="0">
              <a:lnSpc>
                <a:spcPct val="130000"/>
              </a:lnSpc>
              <a:buNone/>
            </a:pPr>
            <a:r>
              <a:rPr lang="en-US" sz="1400" dirty="0">
                <a:solidFill>
                  <a:schemeClr val="tx2"/>
                </a:solidFill>
                <a:latin typeface="Consolas" panose="020B0609020204030204" pitchFamily="49" charset="0"/>
              </a:rPr>
              <a:t># Copies prep-</a:t>
            </a:r>
            <a:r>
              <a:rPr lang="en-US" sz="1400" dirty="0" err="1">
                <a:solidFill>
                  <a:schemeClr val="tx2"/>
                </a:solidFill>
                <a:latin typeface="Consolas" panose="020B0609020204030204" pitchFamily="49" charset="0"/>
              </a:rPr>
              <a:t>directory.sh</a:t>
            </a:r>
            <a:r>
              <a:rPr lang="en-US" sz="1400" dirty="0">
                <a:solidFill>
                  <a:schemeClr val="tx2"/>
                </a:solidFill>
                <a:latin typeface="Consolas" panose="020B0609020204030204" pitchFamily="49" charset="0"/>
              </a:rPr>
              <a:t> script to your working directory.</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sbatch</a:t>
            </a:r>
            <a:r>
              <a:rPr lang="en-US" sz="1400" dirty="0">
                <a:latin typeface="Consolas" panose="020B0609020204030204" pitchFamily="49" charset="0"/>
              </a:rPr>
              <a:t> prep-</a:t>
            </a:r>
            <a:r>
              <a:rPr lang="en-US" sz="1400" dirty="0" err="1">
                <a:latin typeface="Consolas" panose="020B0609020204030204" pitchFamily="49" charset="0"/>
              </a:rPr>
              <a:t>directory.sh</a:t>
            </a:r>
            <a:endParaRPr lang="en-US" sz="1400" dirty="0">
              <a:latin typeface="Consolas" panose="020B0609020204030204" pitchFamily="49" charset="0"/>
            </a:endParaRPr>
          </a:p>
          <a:p>
            <a:pPr marL="0" indent="0">
              <a:lnSpc>
                <a:spcPct val="130000"/>
              </a:lnSpc>
              <a:buFont typeface="Arial" panose="020B0604020202020204" pitchFamily="34" charset="0"/>
              <a:buNone/>
            </a:pPr>
            <a:r>
              <a:rPr lang="en-US" sz="1400" dirty="0">
                <a:solidFill>
                  <a:schemeClr val="tx2"/>
                </a:solidFill>
                <a:latin typeface="Consolas" panose="020B0609020204030204" pitchFamily="49" charset="0"/>
              </a:rPr>
              <a:t># submits a job to biocluster to populate your home directory with necessary files</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squeue</a:t>
            </a:r>
            <a:r>
              <a:rPr lang="en-US" sz="1400" dirty="0">
                <a:latin typeface="Consolas" panose="020B0609020204030204" pitchFamily="49" charset="0"/>
              </a:rPr>
              <a:t> -u &lt;</a:t>
            </a:r>
            <a:r>
              <a:rPr lang="en-US" sz="1400" dirty="0" err="1">
                <a:latin typeface="Consolas" panose="020B0609020204030204" pitchFamily="49" charset="0"/>
              </a:rPr>
              <a:t>userID</a:t>
            </a:r>
            <a:r>
              <a:rPr lang="en-US" sz="1400" dirty="0">
                <a:latin typeface="Consolas" panose="020B0609020204030204" pitchFamily="49" charset="0"/>
              </a:rPr>
              <a:t>&gt; </a:t>
            </a:r>
            <a:r>
              <a:rPr lang="en-US" sz="1400" dirty="0">
                <a:solidFill>
                  <a:schemeClr val="tx2"/>
                </a:solidFill>
                <a:latin typeface="Consolas" panose="020B0609020204030204" pitchFamily="49" charset="0"/>
              </a:rPr>
              <a:t># to check the status of the submitted job</a:t>
            </a: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p:txBody>
      </p:sp>
      <p:sp>
        <p:nvSpPr>
          <p:cNvPr id="7" name="Rounded Rectangle 6">
            <a:extLst>
              <a:ext uri="{FF2B5EF4-FFF2-40B4-BE49-F238E27FC236}">
                <a16:creationId xmlns:a16="http://schemas.microsoft.com/office/drawing/2014/main" id="{ED884AC8-4D56-5243-92FF-8981B14A7467}"/>
              </a:ext>
            </a:extLst>
          </p:cNvPr>
          <p:cNvSpPr/>
          <p:nvPr/>
        </p:nvSpPr>
        <p:spPr>
          <a:xfrm>
            <a:off x="6633758" y="161928"/>
            <a:ext cx="2138767" cy="73525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 PuTTY</a:t>
            </a:r>
          </a:p>
        </p:txBody>
      </p:sp>
    </p:spTree>
    <p:extLst>
      <p:ext uri="{BB962C8B-B14F-4D97-AF65-F5344CB8AC3E}">
        <p14:creationId xmlns:p14="http://schemas.microsoft.com/office/powerpoint/2010/main" val="21131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96667"/>
            <a:ext cx="7886700" cy="1325563"/>
          </a:xfrm>
        </p:spPr>
        <p:txBody>
          <a:bodyPr/>
          <a:lstStyle/>
          <a:p>
            <a:r>
              <a:rPr lang="en-US" dirty="0"/>
              <a:t>Step 0D: Working directory: data</a:t>
            </a:r>
          </a:p>
        </p:txBody>
      </p:sp>
      <p:sp>
        <p:nvSpPr>
          <p:cNvPr id="5" name="Slide Number Placeholder 4"/>
          <p:cNvSpPr>
            <a:spLocks noGrp="1"/>
          </p:cNvSpPr>
          <p:nvPr>
            <p:ph type="sldNum" sz="quarter" idx="12"/>
          </p:nvPr>
        </p:nvSpPr>
        <p:spPr/>
        <p:txBody>
          <a:bodyPr/>
          <a:lstStyle/>
          <a:p>
            <a:fld id="{C3558104-51C6-C44C-9211-BF7C16F4A77B}" type="slidenum">
              <a:rPr lang="en-US" smtClean="0"/>
              <a:t>6</a:t>
            </a:fld>
            <a:endParaRPr lang="en-US" dirty="0"/>
          </a:p>
        </p:txBody>
      </p:sp>
      <p:sp>
        <p:nvSpPr>
          <p:cNvPr id="6" name="Content Placeholder 3"/>
          <p:cNvSpPr txBox="1">
            <a:spLocks noGrp="1"/>
          </p:cNvSpPr>
          <p:nvPr>
            <p:ph idx="1"/>
          </p:nvPr>
        </p:nvSpPr>
        <p:spPr>
          <a:xfrm>
            <a:off x="379467" y="1426852"/>
            <a:ext cx="3293631" cy="3153885"/>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mouse-rnaseq-2020</a:t>
            </a:r>
          </a:p>
          <a:p>
            <a:pPr marL="0" indent="0">
              <a:lnSpc>
                <a:spcPct val="130000"/>
              </a:lnSpc>
              <a:buNone/>
            </a:pPr>
            <a:r>
              <a:rPr lang="en-US" sz="1400" dirty="0">
                <a:latin typeface="Consolas" panose="020B0609020204030204" pitchFamily="49" charset="0"/>
              </a:rPr>
              <a:t>$ ls </a:t>
            </a:r>
          </a:p>
          <a:p>
            <a:pPr marL="0" indent="0">
              <a:lnSpc>
                <a:spcPct val="130000"/>
              </a:lnSpc>
              <a:buNone/>
            </a:pPr>
            <a:r>
              <a:rPr lang="en-US" sz="1400" dirty="0">
                <a:solidFill>
                  <a:schemeClr val="tx2"/>
                </a:solidFill>
                <a:latin typeface="Consolas" panose="020B0609020204030204" pitchFamily="49" charset="0"/>
              </a:rPr>
              <a:t># output should be: </a:t>
            </a:r>
          </a:p>
          <a:p>
            <a:pPr marL="0" indent="0">
              <a:lnSpc>
                <a:spcPct val="130000"/>
              </a:lnSpc>
              <a:buNone/>
            </a:pPr>
            <a:r>
              <a:rPr lang="en-US" sz="1400" dirty="0">
                <a:solidFill>
                  <a:schemeClr val="tx2"/>
                </a:solidFill>
                <a:latin typeface="Consolas" panose="020B0609020204030204" pitchFamily="49" charset="0"/>
              </a:rPr>
              <a:t># data results </a:t>
            </a:r>
            <a:r>
              <a:rPr lang="en-US" sz="1400" dirty="0" err="1">
                <a:solidFill>
                  <a:schemeClr val="tx2"/>
                </a:solidFill>
                <a:latin typeface="Consolas" panose="020B0609020204030204" pitchFamily="49" charset="0"/>
              </a:rPr>
              <a:t>src</a:t>
            </a:r>
            <a:r>
              <a:rPr lang="en-US" sz="1400" dirty="0">
                <a:solidFill>
                  <a:schemeClr val="tx2"/>
                </a:solidFill>
                <a:latin typeface="Consolas" panose="020B0609020204030204" pitchFamily="49" charset="0"/>
              </a:rPr>
              <a:t> </a:t>
            </a:r>
          </a:p>
          <a:p>
            <a:pPr marL="0" indent="0">
              <a:lnSpc>
                <a:spcPct val="130000"/>
              </a:lnSpc>
              <a:buNone/>
            </a:pPr>
            <a:r>
              <a:rPr lang="en-US" sz="1400" dirty="0">
                <a:latin typeface="Consolas" panose="020B0609020204030204" pitchFamily="49" charset="0"/>
              </a:rPr>
              <a:t>$ ls data/</a:t>
            </a:r>
          </a:p>
          <a:p>
            <a:pPr marL="0" indent="0">
              <a:lnSpc>
                <a:spcPct val="130000"/>
              </a:lnSpc>
              <a:buNone/>
            </a:pPr>
            <a:r>
              <a:rPr lang="en-US" sz="1400" dirty="0">
                <a:solidFill>
                  <a:schemeClr val="tx2"/>
                </a:solidFill>
                <a:latin typeface="Consolas" panose="020B0609020204030204" pitchFamily="49" charset="0"/>
              </a:rPr>
              <a:t># genome  </a:t>
            </a:r>
            <a:r>
              <a:rPr lang="en-US" sz="1400" dirty="0" err="1">
                <a:solidFill>
                  <a:schemeClr val="tx2"/>
                </a:solidFill>
                <a:latin typeface="Consolas" panose="020B0609020204030204" pitchFamily="49" charset="0"/>
              </a:rPr>
              <a:t>rawseq</a:t>
            </a:r>
            <a:endParaRPr lang="en-US" sz="1400" dirty="0">
              <a:solidFill>
                <a:schemeClr val="tx2"/>
              </a:solidFill>
              <a:latin typeface="Consolas" panose="020B0609020204030204" pitchFamily="49" charset="0"/>
            </a:endParaRPr>
          </a:p>
          <a:p>
            <a:pPr marL="0" indent="0">
              <a:lnSpc>
                <a:spcPct val="130000"/>
              </a:lnSpc>
              <a:buNone/>
            </a:pPr>
            <a:r>
              <a:rPr lang="en-US" sz="1400" dirty="0">
                <a:latin typeface="Consolas" panose="020B0609020204030204" pitchFamily="49" charset="0"/>
              </a:rPr>
              <a:t>$ ls data/</a:t>
            </a:r>
            <a:r>
              <a:rPr lang="en-US" sz="1400" dirty="0" err="1">
                <a:latin typeface="Consolas" panose="020B0609020204030204" pitchFamily="49" charset="0"/>
              </a:rPr>
              <a:t>rawseq</a:t>
            </a:r>
            <a:endParaRPr lang="en-US" sz="1400" dirty="0">
              <a:latin typeface="Consolas" panose="020B0609020204030204" pitchFamily="49" charset="0"/>
            </a:endParaRPr>
          </a:p>
          <a:p>
            <a:pPr marL="0" indent="0">
              <a:lnSpc>
                <a:spcPct val="130000"/>
              </a:lnSpc>
              <a:buNone/>
            </a:pPr>
            <a:r>
              <a:rPr lang="en-US" sz="1400" dirty="0">
                <a:latin typeface="Consolas" panose="020B0609020204030204" pitchFamily="49" charset="0"/>
              </a:rPr>
              <a:t>$ ls data/genome</a:t>
            </a:r>
          </a:p>
        </p:txBody>
      </p:sp>
      <p:sp>
        <p:nvSpPr>
          <p:cNvPr id="7" name="TextBox 6"/>
          <p:cNvSpPr txBox="1"/>
          <p:nvPr/>
        </p:nvSpPr>
        <p:spPr>
          <a:xfrm>
            <a:off x="379467" y="829028"/>
            <a:ext cx="8385066" cy="369332"/>
          </a:xfrm>
          <a:prstGeom prst="rect">
            <a:avLst/>
          </a:prstGeom>
          <a:noFill/>
        </p:spPr>
        <p:txBody>
          <a:bodyPr wrap="square" rtlCol="0">
            <a:spAutoFit/>
          </a:bodyPr>
          <a:lstStyle/>
          <a:p>
            <a:r>
              <a:rPr lang="en-US" dirty="0"/>
              <a:t>Navigate to the created directory for this exercise and look what data folder contains. </a:t>
            </a:r>
          </a:p>
        </p:txBody>
      </p:sp>
      <p:graphicFrame>
        <p:nvGraphicFramePr>
          <p:cNvPr id="9" name="Table 8">
            <a:extLst>
              <a:ext uri="{FF2B5EF4-FFF2-40B4-BE49-F238E27FC236}">
                <a16:creationId xmlns:a16="http://schemas.microsoft.com/office/drawing/2014/main" id="{4B6F040F-D637-694B-9D89-6C0E3214BFE4}"/>
              </a:ext>
            </a:extLst>
          </p:cNvPr>
          <p:cNvGraphicFramePr>
            <a:graphicFrameLocks noGrp="1"/>
          </p:cNvGraphicFramePr>
          <p:nvPr>
            <p:extLst>
              <p:ext uri="{D42A27DB-BD31-4B8C-83A1-F6EECF244321}">
                <p14:modId xmlns:p14="http://schemas.microsoft.com/office/powerpoint/2010/main" val="3727358225"/>
              </p:ext>
            </p:extLst>
          </p:nvPr>
        </p:nvGraphicFramePr>
        <p:xfrm>
          <a:off x="3803865" y="1426852"/>
          <a:ext cx="4905455" cy="3153886"/>
        </p:xfrm>
        <a:graphic>
          <a:graphicData uri="http://schemas.openxmlformats.org/drawingml/2006/table">
            <a:tbl>
              <a:tblPr firstRow="1" bandRow="1">
                <a:tableStyleId>{7E9639D4-E3E2-4D34-9284-5A2195B3D0D7}</a:tableStyleId>
              </a:tblPr>
              <a:tblGrid>
                <a:gridCol w="1147122">
                  <a:extLst>
                    <a:ext uri="{9D8B030D-6E8A-4147-A177-3AD203B41FA5}">
                      <a16:colId xmlns:a16="http://schemas.microsoft.com/office/drawing/2014/main" val="1736681706"/>
                    </a:ext>
                  </a:extLst>
                </a:gridCol>
                <a:gridCol w="965998">
                  <a:extLst>
                    <a:ext uri="{9D8B030D-6E8A-4147-A177-3AD203B41FA5}">
                      <a16:colId xmlns:a16="http://schemas.microsoft.com/office/drawing/2014/main" val="20000"/>
                    </a:ext>
                  </a:extLst>
                </a:gridCol>
                <a:gridCol w="1182458">
                  <a:extLst>
                    <a:ext uri="{9D8B030D-6E8A-4147-A177-3AD203B41FA5}">
                      <a16:colId xmlns:a16="http://schemas.microsoft.com/office/drawing/2014/main" val="20001"/>
                    </a:ext>
                  </a:extLst>
                </a:gridCol>
                <a:gridCol w="1609877">
                  <a:extLst>
                    <a:ext uri="{9D8B030D-6E8A-4147-A177-3AD203B41FA5}">
                      <a16:colId xmlns:a16="http://schemas.microsoft.com/office/drawing/2014/main" val="20003"/>
                    </a:ext>
                  </a:extLst>
                </a:gridCol>
              </a:tblGrid>
              <a:tr h="786312">
                <a:tc>
                  <a:txBody>
                    <a:bodyPr/>
                    <a:lstStyle/>
                    <a:p>
                      <a:pPr algn="ctr"/>
                      <a:r>
                        <a:rPr lang="en-US" sz="2000" b="0" dirty="0"/>
                        <a:t>File name</a:t>
                      </a:r>
                    </a:p>
                  </a:txBody>
                  <a:tcPr anchor="ctr">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0" dirty="0"/>
                        <a:t>Time points</a:t>
                      </a:r>
                      <a:r>
                        <a:rPr lang="en-US" sz="2000" b="0" baseline="0" dirty="0"/>
                        <a:t> </a:t>
                      </a:r>
                      <a:endParaRPr lang="en-US" sz="2000" b="0" dirty="0"/>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0" dirty="0"/>
                        <a:t>Replicate #</a:t>
                      </a:r>
                    </a:p>
                  </a:txBody>
                  <a:tcPr anchor="ctr">
                    <a:lnL w="317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0" dirty="0"/>
                        <a:t># Reads</a:t>
                      </a:r>
                    </a:p>
                  </a:txBody>
                  <a:tcPr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123938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a_0.fastq</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b_0.fastq</a:t>
                      </a:r>
                    </a:p>
                  </a:txBody>
                  <a:tcPr anchor="ctr">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tcPr>
                </a:tc>
                <a:tc>
                  <a:txBody>
                    <a:bodyPr/>
                    <a:lstStyle/>
                    <a:p>
                      <a:pPr algn="ctr"/>
                      <a:r>
                        <a:rPr lang="en-US" sz="2000" dirty="0"/>
                        <a:t>TP0</a:t>
                      </a: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tcPr>
                </a:tc>
                <a:tc>
                  <a:txBody>
                    <a:bodyPr/>
                    <a:lstStyle/>
                    <a:p>
                      <a:pPr algn="ctr"/>
                      <a:r>
                        <a:rPr lang="en-US" sz="2000" dirty="0"/>
                        <a:t>1</a:t>
                      </a:r>
                    </a:p>
                    <a:p>
                      <a:pPr algn="ctr"/>
                      <a:r>
                        <a:rPr lang="en-US" sz="2000" dirty="0"/>
                        <a:t>2</a:t>
                      </a: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tcPr>
                </a:tc>
                <a:tc>
                  <a:txBody>
                    <a:bodyPr/>
                    <a:lstStyle/>
                    <a:p>
                      <a:pPr algn="ctr"/>
                      <a:r>
                        <a:rPr lang="en-US" sz="2000" dirty="0"/>
                        <a:t>~ 1 million</a:t>
                      </a:r>
                    </a:p>
                  </a:txBody>
                  <a:tcPr anchor="ctr">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12818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a_8.fastq</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 b_8.fastq</a:t>
                      </a:r>
                    </a:p>
                  </a:txBody>
                  <a:tcPr anchor="ctr">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a:t>TP8</a:t>
                      </a: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a:t>1</a:t>
                      </a:r>
                    </a:p>
                    <a:p>
                      <a:pPr algn="ctr"/>
                      <a:r>
                        <a:rPr lang="en-US" sz="2000" dirty="0"/>
                        <a:t>2</a:t>
                      </a: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a:t>~ 1.1 million</a:t>
                      </a:r>
                    </a:p>
                  </a:txBody>
                  <a:tcPr anchor="ctr">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D5B1F769-53A4-1448-B282-C6E5197EE698}"/>
              </a:ext>
            </a:extLst>
          </p:cNvPr>
          <p:cNvGraphicFramePr>
            <a:graphicFrameLocks noGrp="1"/>
          </p:cNvGraphicFramePr>
          <p:nvPr>
            <p:extLst>
              <p:ext uri="{D42A27DB-BD31-4B8C-83A1-F6EECF244321}">
                <p14:modId xmlns:p14="http://schemas.microsoft.com/office/powerpoint/2010/main" val="2303999146"/>
              </p:ext>
            </p:extLst>
          </p:nvPr>
        </p:nvGraphicFramePr>
        <p:xfrm>
          <a:off x="379466" y="4701317"/>
          <a:ext cx="8329853" cy="1602572"/>
        </p:xfrm>
        <a:graphic>
          <a:graphicData uri="http://schemas.openxmlformats.org/drawingml/2006/table">
            <a:tbl>
              <a:tblPr firstRow="1" bandRow="1">
                <a:tableStyleId>{7E9639D4-E3E2-4D34-9284-5A2195B3D0D7}</a:tableStyleId>
              </a:tblPr>
              <a:tblGrid>
                <a:gridCol w="2323137">
                  <a:extLst>
                    <a:ext uri="{9D8B030D-6E8A-4147-A177-3AD203B41FA5}">
                      <a16:colId xmlns:a16="http://schemas.microsoft.com/office/drawing/2014/main" val="20000"/>
                    </a:ext>
                  </a:extLst>
                </a:gridCol>
                <a:gridCol w="6006716">
                  <a:extLst>
                    <a:ext uri="{9D8B030D-6E8A-4147-A177-3AD203B41FA5}">
                      <a16:colId xmlns:a16="http://schemas.microsoft.com/office/drawing/2014/main" val="20001"/>
                    </a:ext>
                  </a:extLst>
                </a:gridCol>
              </a:tblGrid>
              <a:tr h="481246">
                <a:tc>
                  <a:txBody>
                    <a:bodyPr/>
                    <a:lstStyle/>
                    <a:p>
                      <a:pPr algn="ctr"/>
                      <a:r>
                        <a:rPr lang="en-US" sz="2000" b="0" dirty="0"/>
                        <a:t>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r>
                        <a:rPr lang="en-US" sz="2000" b="0" dirty="0"/>
                        <a:t>Description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12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mouse_chr12.fna</a:t>
                      </a:r>
                    </a:p>
                  </a:txBody>
                  <a:tcPr anchor="ctr">
                    <a:lnL w="952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tcPr>
                </a:tc>
                <a:tc>
                  <a:txBody>
                    <a:bodyPr/>
                    <a:lstStyle/>
                    <a:p>
                      <a:pPr algn="ctr"/>
                      <a:r>
                        <a:rPr lang="en-US" sz="1800" dirty="0"/>
                        <a:t>Fasta file with the</a:t>
                      </a:r>
                      <a:r>
                        <a:rPr lang="en-US" sz="1800" baseline="0" dirty="0"/>
                        <a:t> sequence of chromosome 12 from the mouse genome</a:t>
                      </a:r>
                      <a:endParaRPr lang="en-US" sz="1800" dirty="0"/>
                    </a:p>
                  </a:txBody>
                  <a:tcPr anchor="ctr">
                    <a:lnL w="31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81246">
                <a:tc>
                  <a:txBody>
                    <a:bodyPr/>
                    <a:lstStyle/>
                    <a:p>
                      <a:pPr algn="ctr"/>
                      <a:r>
                        <a:rPr lang="en-US" sz="2000" dirty="0"/>
                        <a:t>mouse_chr12.gtf</a:t>
                      </a:r>
                    </a:p>
                  </a:txBody>
                  <a:tcPr anchor="ctr">
                    <a:lnL w="952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GTF file with gene</a:t>
                      </a:r>
                      <a:r>
                        <a:rPr lang="en-US" sz="1800" baseline="0" dirty="0"/>
                        <a:t> annotation, known genes</a:t>
                      </a:r>
                      <a:endParaRPr lang="en-US" sz="1800" dirty="0"/>
                    </a:p>
                  </a:txBody>
                  <a:tcPr anchor="ctr">
                    <a:lnL w="31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7408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59" y="129691"/>
            <a:ext cx="7886700" cy="1325563"/>
          </a:xfrm>
        </p:spPr>
        <p:txBody>
          <a:bodyPr/>
          <a:lstStyle/>
          <a:p>
            <a:r>
              <a:rPr lang="en-US" dirty="0"/>
              <a:t>Step 0E: Working directory: scripts</a:t>
            </a:r>
            <a:br>
              <a:rPr lang="en-US" dirty="0"/>
            </a:b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7</a:t>
            </a:fld>
            <a:endParaRPr lang="en-US" dirty="0"/>
          </a:p>
        </p:txBody>
      </p:sp>
      <p:sp>
        <p:nvSpPr>
          <p:cNvPr id="6" name="Content Placeholder 3"/>
          <p:cNvSpPr txBox="1">
            <a:spLocks noGrp="1"/>
          </p:cNvSpPr>
          <p:nvPr>
            <p:ph idx="1"/>
          </p:nvPr>
        </p:nvSpPr>
        <p:spPr>
          <a:xfrm>
            <a:off x="379467" y="2328159"/>
            <a:ext cx="8385066" cy="2057861"/>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~/mouse-rnaseq-2020/</a:t>
            </a:r>
            <a:r>
              <a:rPr lang="en-US" sz="1400" dirty="0" err="1">
                <a:latin typeface="Consolas" panose="020B0609020204030204" pitchFamily="49" charset="0"/>
              </a:rPr>
              <a:t>src</a:t>
            </a:r>
            <a:endParaRPr lang="en-US" sz="1400" dirty="0">
              <a:latin typeface="Consolas" panose="020B0609020204030204" pitchFamily="49" charset="0"/>
            </a:endParaRPr>
          </a:p>
          <a:p>
            <a:pPr marL="0" indent="0">
              <a:lnSpc>
                <a:spcPct val="130000"/>
              </a:lnSpc>
              <a:buNone/>
            </a:pPr>
            <a:r>
              <a:rPr lang="en-US" sz="1400" dirty="0">
                <a:latin typeface="Consolas" panose="020B0609020204030204" pitchFamily="49" charset="0"/>
              </a:rPr>
              <a:t>$ ls *.</a:t>
            </a:r>
            <a:r>
              <a:rPr lang="en-US" sz="1400" dirty="0" err="1">
                <a:latin typeface="Consolas" panose="020B0609020204030204" pitchFamily="49" charset="0"/>
              </a:rPr>
              <a:t>sh</a:t>
            </a:r>
            <a:r>
              <a:rPr lang="en-US" sz="1400" dirty="0">
                <a:latin typeface="Consolas" panose="020B0609020204030204" pitchFamily="49" charset="0"/>
              </a:rPr>
              <a:t> *.R</a:t>
            </a:r>
            <a:endParaRPr lang="en-US" sz="1400" dirty="0">
              <a:solidFill>
                <a:schemeClr val="tx2"/>
              </a:solidFill>
              <a:latin typeface="Consolas" panose="020B0609020204030204" pitchFamily="49" charset="0"/>
            </a:endParaRPr>
          </a:p>
          <a:p>
            <a:pPr marL="0" indent="0">
              <a:lnSpc>
                <a:spcPct val="130000"/>
              </a:lnSpc>
              <a:buNone/>
            </a:pPr>
            <a:r>
              <a:rPr lang="en-US" sz="1400" dirty="0">
                <a:solidFill>
                  <a:schemeClr val="tx2"/>
                </a:solidFill>
                <a:latin typeface="Consolas" panose="020B0609020204030204" pitchFamily="49" charset="0"/>
              </a:rPr>
              <a:t># lists the scripts to be used in this lab:</a:t>
            </a:r>
          </a:p>
          <a:p>
            <a:pPr marL="0" indent="0">
              <a:lnSpc>
                <a:spcPct val="130000"/>
              </a:lnSpc>
              <a:buNone/>
            </a:pP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edgeR.sh</a:t>
            </a:r>
            <a:r>
              <a:rPr lang="en-US" sz="1400" dirty="0">
                <a:solidFill>
                  <a:schemeClr val="tx2"/>
                </a:solidFill>
                <a:latin typeface="Consolas" panose="020B0609020204030204" pitchFamily="49" charset="0"/>
              </a:rPr>
              <a:t>	multiqc_summary.sh	STAR-index-mouse-</a:t>
            </a:r>
            <a:r>
              <a:rPr lang="en-US" sz="1400" dirty="0" err="1">
                <a:solidFill>
                  <a:schemeClr val="tx2"/>
                </a:solidFill>
                <a:latin typeface="Consolas" panose="020B0609020204030204" pitchFamily="49" charset="0"/>
              </a:rPr>
              <a:t>genome.sh</a:t>
            </a: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featureCounts.sh</a:t>
            </a:r>
            <a:r>
              <a:rPr lang="en-US" sz="1400" dirty="0">
                <a:solidFill>
                  <a:schemeClr val="tx2"/>
                </a:solidFill>
                <a:latin typeface="Consolas" panose="020B0609020204030204" pitchFamily="49" charset="0"/>
              </a:rPr>
              <a:t>  </a:t>
            </a:r>
          </a:p>
          <a:p>
            <a:pPr marL="0" indent="0">
              <a:lnSpc>
                <a:spcPct val="130000"/>
              </a:lnSpc>
              <a:buNone/>
            </a:pPr>
            <a:r>
              <a:rPr lang="en-US" sz="1400" dirty="0">
                <a:solidFill>
                  <a:schemeClr val="tx2"/>
                </a:solidFill>
                <a:latin typeface="Consolas" panose="020B0609020204030204" pitchFamily="49" charset="0"/>
              </a:rPr>
              <a:t># prep-</a:t>
            </a:r>
            <a:r>
              <a:rPr lang="en-US" sz="1400" dirty="0" err="1">
                <a:solidFill>
                  <a:schemeClr val="tx2"/>
                </a:solidFill>
                <a:latin typeface="Consolas" panose="020B0609020204030204" pitchFamily="49" charset="0"/>
              </a:rPr>
              <a:t>directory.sh</a:t>
            </a: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stats_edgeR.R</a:t>
            </a: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makeTargetsFinal.R</a:t>
            </a:r>
            <a:r>
              <a:rPr lang="en-US" sz="1400" dirty="0">
                <a:solidFill>
                  <a:schemeClr val="tx2"/>
                </a:solidFill>
                <a:latin typeface="Consolas" panose="020B0609020204030204" pitchFamily="49" charset="0"/>
              </a:rPr>
              <a:t>	STAR-</a:t>
            </a:r>
            <a:r>
              <a:rPr lang="en-US" sz="1400" dirty="0" err="1">
                <a:solidFill>
                  <a:schemeClr val="tx2"/>
                </a:solidFill>
                <a:latin typeface="Consolas" panose="020B0609020204030204" pitchFamily="49" charset="0"/>
              </a:rPr>
              <a:t>alignment.sh</a:t>
            </a:r>
            <a:endParaRPr lang="en-US" sz="1400" dirty="0">
              <a:solidFill>
                <a:schemeClr val="tx2"/>
              </a:solidFill>
              <a:latin typeface="Consolas" panose="020B0609020204030204" pitchFamily="49" charset="0"/>
            </a:endParaRPr>
          </a:p>
          <a:p>
            <a:pPr marL="0" indent="0">
              <a:lnSpc>
                <a:spcPct val="130000"/>
              </a:lnSpc>
              <a:buNone/>
            </a:pPr>
            <a:endParaRPr lang="en-US" sz="1400" dirty="0">
              <a:solidFill>
                <a:srgbClr val="FF0000"/>
              </a:solidFill>
              <a:latin typeface="Consolas" panose="020B0609020204030204" pitchFamily="49" charset="0"/>
            </a:endParaRPr>
          </a:p>
        </p:txBody>
      </p:sp>
      <p:sp>
        <p:nvSpPr>
          <p:cNvPr id="7" name="TextBox 6"/>
          <p:cNvSpPr txBox="1"/>
          <p:nvPr/>
        </p:nvSpPr>
        <p:spPr>
          <a:xfrm>
            <a:off x="379466" y="1370930"/>
            <a:ext cx="8385067" cy="369332"/>
          </a:xfrm>
          <a:prstGeom prst="rect">
            <a:avLst/>
          </a:prstGeom>
          <a:noFill/>
        </p:spPr>
        <p:txBody>
          <a:bodyPr wrap="square" rtlCol="0">
            <a:spAutoFit/>
          </a:bodyPr>
          <a:lstStyle/>
          <a:p>
            <a:r>
              <a:rPr lang="en-US" dirty="0"/>
              <a:t>Navigate to the directory containing the scripts and look what’s inside.</a:t>
            </a:r>
          </a:p>
        </p:txBody>
      </p:sp>
    </p:spTree>
    <p:extLst>
      <p:ext uri="{BB962C8B-B14F-4D97-AF65-F5344CB8AC3E}">
        <p14:creationId xmlns:p14="http://schemas.microsoft.com/office/powerpoint/2010/main" val="260781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descr="Screen Shot 2013-06-23 at 5.54.10 PM.png"/>
          <p:cNvPicPr>
            <a:picLocks noChangeAspect="1"/>
          </p:cNvPicPr>
          <p:nvPr/>
        </p:nvPicPr>
        <p:blipFill rotWithShape="1">
          <a:blip r:embed="rId3">
            <a:extLst>
              <a:ext uri="{28A0092B-C50C-407E-A947-70E740481C1C}">
                <a14:useLocalDpi xmlns:a14="http://schemas.microsoft.com/office/drawing/2010/main" val="0"/>
              </a:ext>
            </a:extLst>
          </a:blip>
          <a:srcRect l="34056" t="271" r="32547" b="-271"/>
          <a:stretch/>
        </p:blipFill>
        <p:spPr bwMode="auto">
          <a:xfrm>
            <a:off x="1351084" y="629569"/>
            <a:ext cx="2394246" cy="450215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6" name="Title 1"/>
          <p:cNvSpPr>
            <a:spLocks noGrp="1"/>
          </p:cNvSpPr>
          <p:nvPr>
            <p:ph type="title"/>
          </p:nvPr>
        </p:nvSpPr>
        <p:spPr>
          <a:xfrm>
            <a:off x="623888" y="3136107"/>
            <a:ext cx="7886700" cy="2852737"/>
          </a:xfrm>
        </p:spPr>
        <p:txBody>
          <a:bodyPr>
            <a:normAutofit/>
          </a:bodyPr>
          <a:lstStyle/>
          <a:p>
            <a:r>
              <a:rPr lang="en-US" sz="3200" dirty="0"/>
              <a:t>Pipeline Overview</a:t>
            </a:r>
          </a:p>
        </p:txBody>
      </p:sp>
      <p:pic>
        <p:nvPicPr>
          <p:cNvPr id="7" name="Picture 4" descr="Screen Shot 2013-06-23 at 5.54.10 PM.png"/>
          <p:cNvPicPr>
            <a:picLocks noChangeAspect="1"/>
          </p:cNvPicPr>
          <p:nvPr/>
        </p:nvPicPr>
        <p:blipFill rotWithShape="1">
          <a:blip r:embed="rId3">
            <a:extLst>
              <a:ext uri="{28A0092B-C50C-407E-A947-70E740481C1C}">
                <a14:useLocalDpi xmlns:a14="http://schemas.microsoft.com/office/drawing/2010/main" val="0"/>
              </a:ext>
            </a:extLst>
          </a:blip>
          <a:srcRect t="271" r="67210" b="-271"/>
          <a:stretch/>
        </p:blipFill>
        <p:spPr bwMode="auto">
          <a:xfrm>
            <a:off x="5177449" y="629569"/>
            <a:ext cx="2350844" cy="450215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316958" y="2766775"/>
            <a:ext cx="288862" cy="369332"/>
          </a:xfrm>
          <a:prstGeom prst="rect">
            <a:avLst/>
          </a:prstGeom>
          <a:noFill/>
        </p:spPr>
        <p:txBody>
          <a:bodyPr wrap="none" rtlCol="0">
            <a:spAutoFit/>
          </a:bodyPr>
          <a:lstStyle/>
          <a:p>
            <a:pPr algn="ctr"/>
            <a:r>
              <a:rPr lang="en-US" b="1" i="1" dirty="0">
                <a:latin typeface="+mj-lt"/>
                <a:cs typeface="Arial"/>
              </a:rPr>
              <a:t>v</a:t>
            </a:r>
          </a:p>
        </p:txBody>
      </p:sp>
      <p:sp>
        <p:nvSpPr>
          <p:cNvPr id="4" name="Slide Number Placeholder 3"/>
          <p:cNvSpPr>
            <a:spLocks noGrp="1"/>
          </p:cNvSpPr>
          <p:nvPr>
            <p:ph type="sldNum" sz="quarter" idx="12"/>
          </p:nvPr>
        </p:nvSpPr>
        <p:spPr/>
        <p:txBody>
          <a:bodyPr/>
          <a:lstStyle/>
          <a:p>
            <a:fld id="{C3558104-51C6-C44C-9211-BF7C16F4A77B}" type="slidenum">
              <a:rPr lang="en-US" smtClean="0"/>
              <a:t>8</a:t>
            </a:fld>
            <a:endParaRPr lang="en-US" dirty="0"/>
          </a:p>
        </p:txBody>
      </p:sp>
    </p:spTree>
    <p:extLst>
      <p:ext uri="{BB962C8B-B14F-4D97-AF65-F5344CB8AC3E}">
        <p14:creationId xmlns:p14="http://schemas.microsoft.com/office/powerpoint/2010/main" val="222444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nSpc>
                <a:spcPct val="130000"/>
              </a:lnSpc>
            </a:pPr>
            <a:r>
              <a:rPr lang="en-US" dirty="0">
                <a:solidFill>
                  <a:schemeClr val="tx1"/>
                </a:solidFill>
              </a:rPr>
              <a:t>In this exercise, we will be aligning RNA-Seq reads to a reference genome.</a:t>
            </a:r>
          </a:p>
        </p:txBody>
      </p:sp>
      <p:sp>
        <p:nvSpPr>
          <p:cNvPr id="6" name="TextBox 5"/>
          <p:cNvSpPr txBox="1"/>
          <p:nvPr/>
        </p:nvSpPr>
        <p:spPr>
          <a:xfrm>
            <a:off x="1156027" y="2800000"/>
            <a:ext cx="6831946" cy="450508"/>
          </a:xfrm>
          <a:prstGeom prst="rect">
            <a:avLst/>
          </a:prstGeom>
          <a:noFill/>
        </p:spPr>
        <p:txBody>
          <a:bodyPr wrap="square" rtlCol="0">
            <a:spAutoFit/>
          </a:bodyPr>
          <a:lstStyle/>
          <a:p>
            <a:pPr algn="ctr">
              <a:lnSpc>
                <a:spcPct val="130000"/>
              </a:lnSpc>
            </a:pPr>
            <a:r>
              <a:rPr lang="en-US" sz="2000" b="1" dirty="0"/>
              <a:t>.</a:t>
            </a:r>
          </a:p>
        </p:txBody>
      </p:sp>
      <p:sp>
        <p:nvSpPr>
          <p:cNvPr id="4" name="Title 3"/>
          <p:cNvSpPr>
            <a:spLocks noGrp="1"/>
          </p:cNvSpPr>
          <p:nvPr>
            <p:ph type="title"/>
          </p:nvPr>
        </p:nvSpPr>
        <p:spPr/>
        <p:txBody>
          <a:bodyPr/>
          <a:lstStyle/>
          <a:p>
            <a:r>
              <a:rPr lang="en-US" dirty="0">
                <a:solidFill>
                  <a:schemeClr val="accent2"/>
                </a:solidFill>
              </a:rPr>
              <a:t>Step 1:</a:t>
            </a:r>
            <a:r>
              <a:rPr lang="en-US" i="1" dirty="0">
                <a:solidFill>
                  <a:schemeClr val="accent2"/>
                </a:solidFill>
              </a:rPr>
              <a:t> </a:t>
            </a:r>
            <a:r>
              <a:rPr lang="en-US" dirty="0">
                <a:solidFill>
                  <a:schemeClr val="accent2"/>
                </a:solidFill>
              </a:rPr>
              <a:t>Alignment using STAR</a:t>
            </a:r>
          </a:p>
        </p:txBody>
      </p:sp>
      <p:sp>
        <p:nvSpPr>
          <p:cNvPr id="7" name="Slide Number Placeholder 6"/>
          <p:cNvSpPr>
            <a:spLocks noGrp="1"/>
          </p:cNvSpPr>
          <p:nvPr>
            <p:ph type="sldNum" sz="quarter" idx="12"/>
          </p:nvPr>
        </p:nvSpPr>
        <p:spPr/>
        <p:txBody>
          <a:bodyPr/>
          <a:lstStyle/>
          <a:p>
            <a:fld id="{C3558104-51C6-C44C-9211-BF7C16F4A77B}" type="slidenum">
              <a:rPr lang="en-US" smtClean="0"/>
              <a:t>9</a:t>
            </a:fld>
            <a:endParaRPr lang="en-US" dirty="0"/>
          </a:p>
        </p:txBody>
      </p:sp>
    </p:spTree>
    <p:extLst>
      <p:ext uri="{BB962C8B-B14F-4D97-AF65-F5344CB8AC3E}">
        <p14:creationId xmlns:p14="http://schemas.microsoft.com/office/powerpoint/2010/main" val="167836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17891</TotalTime>
  <Words>4081</Words>
  <Application>Microsoft Macintosh PowerPoint</Application>
  <PresentationFormat>On-screen Show (4:3)</PresentationFormat>
  <Paragraphs>543</Paragraphs>
  <Slides>44</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Consolas</vt:lpstr>
      <vt:lpstr>Office Theme</vt:lpstr>
      <vt:lpstr>Introduction to RNA-Seq &amp; Transcriptome Analysis</vt:lpstr>
      <vt:lpstr>Introduction</vt:lpstr>
      <vt:lpstr>Step 0A: Start the VM</vt:lpstr>
      <vt:lpstr>Step 0B: Accessing the IGB Biocluster</vt:lpstr>
      <vt:lpstr>Step 0C: Lab Setup</vt:lpstr>
      <vt:lpstr>Step 0D: Working directory: data</vt:lpstr>
      <vt:lpstr>Step 0E: Working directory: scripts </vt:lpstr>
      <vt:lpstr>Pipeline Overview</vt:lpstr>
      <vt:lpstr>Step 1: Alignment using STAR</vt:lpstr>
      <vt:lpstr>Step 1A: Create a STAR index of the mouse genome (chromosome 12 only) </vt:lpstr>
      <vt:lpstr>PowerPoint Presentation</vt:lpstr>
      <vt:lpstr>Step 1B: Align sequences using the created index</vt:lpstr>
      <vt:lpstr>PowerPoint Presentation</vt:lpstr>
      <vt:lpstr>Step 1B: Align sequences using the created index</vt:lpstr>
      <vt:lpstr>Step 1C: Output of STAR alignment Job</vt:lpstr>
      <vt:lpstr>Step 2: Read aligned counts</vt:lpstr>
      <vt:lpstr>Step 2A: Counting reads</vt:lpstr>
      <vt:lpstr>PowerPoint Presentation</vt:lpstr>
      <vt:lpstr>Step 2A: Counting reads</vt:lpstr>
      <vt:lpstr>Step 2B: Output of featureCounts</vt:lpstr>
      <vt:lpstr>Step 3: Using MultiQC to generate quality report</vt:lpstr>
      <vt:lpstr>Step 3A: MultiQC</vt:lpstr>
      <vt:lpstr>PowerPoint Presentation</vt:lpstr>
      <vt:lpstr>Local Files (for UIUC users)</vt:lpstr>
      <vt:lpstr>Local Files (for mayo clinic users)</vt:lpstr>
      <vt:lpstr>Step 3A: MultiQC</vt:lpstr>
      <vt:lpstr>Step 3A: MultiQC</vt:lpstr>
      <vt:lpstr>Step 3A: MultiQC</vt:lpstr>
      <vt:lpstr>Step 3A: MultiQC</vt:lpstr>
      <vt:lpstr>PowerPoint Presentation</vt:lpstr>
      <vt:lpstr>Step 4: Finding differentially expressed genes</vt:lpstr>
      <vt:lpstr>Step 4: Statistical analysis with edgeR</vt:lpstr>
      <vt:lpstr>PowerPoint Presentation</vt:lpstr>
      <vt:lpstr>PowerPoint Presentation</vt:lpstr>
      <vt:lpstr>Examining the results</vt:lpstr>
      <vt:lpstr>PowerPoint Presentation</vt:lpstr>
      <vt:lpstr>Visualization Using IGV</vt:lpstr>
      <vt:lpstr>Start IGV on Desktop</vt:lpstr>
      <vt:lpstr>Loading bam and GTF Files</vt:lpstr>
      <vt:lpstr>PowerPoint Presentation</vt:lpstr>
      <vt:lpstr>PowerPoint Presentation</vt:lpstr>
      <vt:lpstr>PowerPoint Presentation</vt:lpstr>
      <vt:lpstr>PowerPoint Presentation</vt:lpstr>
      <vt:lpstr>Look at a differentially expressed gene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Yun-Juan Chang</dc:creator>
  <cp:lastModifiedBy>Tabe Bordbar, Shayan</cp:lastModifiedBy>
  <cp:revision>792</cp:revision>
  <cp:lastPrinted>2018-06-19T14:11:09Z</cp:lastPrinted>
  <dcterms:created xsi:type="dcterms:W3CDTF">2013-06-05T18:46:48Z</dcterms:created>
  <dcterms:modified xsi:type="dcterms:W3CDTF">2020-06-09T18:49:26Z</dcterms:modified>
</cp:coreProperties>
</file>