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e Leahy" initials="CL" lastIdx="1" clrIdx="0">
    <p:extLst>
      <p:ext uri="{19B8F6BF-5375-455C-9EA6-DF929625EA0E}">
        <p15:presenceInfo xmlns:p15="http://schemas.microsoft.com/office/powerpoint/2012/main" userId="045b11d399a4ef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0AED-C734-4A4C-A43E-A6CFA8040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6906A-24DA-4CAB-A65A-09CC2600E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0398A-1DA6-4CF2-AE7D-136C05BF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AC644-E97A-422B-BFD9-1804AB34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37CAE-03FD-4255-8E3D-A8ACCA49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7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23D5-B204-4B8F-9696-52B8D29D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46FC3-2D06-4256-A892-CC48EFBA1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A45CF-4EF1-477C-B50B-423798C2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EE2A8-3BE2-445B-9E15-99E749EE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D49DA-CAC4-4C94-A72C-FD6B4143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D275F-0E59-4219-9870-AE4F6D615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A44C3-147D-4863-8743-B42F1EFD5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7D050-6FCD-40E0-8052-2251CB465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8F61-B31C-4295-AFCE-3BB1303A7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02A2B-84E7-4CE9-AEEC-23BD5708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0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9770-0A7C-48A3-9524-92346C4D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B9AF-FD21-463D-9F6B-8C3F3DBFC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22918-689D-4A7C-B7E6-D6D1832E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2C4F8-E467-4981-AEEE-BBCF8FEB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D204-1635-4E6D-B4E7-88C4F4BF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2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5B64-7CF2-4643-B192-0F8E759F1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06382-C412-417E-90FB-EE111A85E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8993F-6F9B-4B90-A922-E4C5DEF0D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35303-2235-417D-8572-CA6E5A50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ED465-A716-4374-9508-CAC2C7A3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9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1151C-5737-4743-A307-AFD9643F4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D8D43-F72B-4280-99DA-CC06DCFA4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8D2D8-F8EC-410F-81EE-23E1B70B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74FCE-65EF-4068-9FBA-19B2AA4E3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27F37-C576-4CA4-89CB-3F624281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FFFBA-EE1D-4748-9499-4DFE4640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9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D7627-3D5D-4D83-80A1-8CC585B2B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1B25D-CE34-48E3-844A-871795081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C5F08-E372-42E9-A118-3F16C00E5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F4D6E-D51B-4E6D-8189-CDDA14B59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C5AFE-334F-43C1-AD42-DDB294D3E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22A65F-9D9E-4044-B735-694B6ACD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3BBF7-4383-4BA9-AA8B-9659246E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93D1B-0A24-42AB-AA42-E22F6F1A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7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C6485-23C6-476A-AE85-A635672B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EE9BF-9CDA-45DD-AE17-A8517747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1A665-A438-4C1D-968A-359A9261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F977D-AB93-4D7C-9D8D-BB710F35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8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3F027-540C-4615-9594-3679A9A3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23603-8AB8-4D73-A73F-2FE368F7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1ACC6-1398-4103-971F-00788632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2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9B3E2-1D87-461F-96EE-F43CA8A5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61EA7-70C2-4B30-9EA2-4D99B3F4E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F37EB-76FE-42CE-9C4C-DB50631A5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0A297-62A6-4645-AA84-E433FFD5A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80F57-2851-47A8-87A3-0F7A3D8E4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2E76F-96EE-4D34-AE1C-7918BACE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0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1DA45-79BE-45B6-808D-4F51365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E958A2-6C02-492E-A7E5-4D48B1853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5EC8F-C6F8-4C5D-A0BB-4FC206E24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538B7-0BC1-40D9-8C9A-30E6F98B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A50B0-EE22-47C4-901B-1577022C9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1750D-4D97-4DBF-BE75-731324091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1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7E05C-DB72-41F2-A318-CECF4A5A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02DC8-F74B-48DC-AF2C-8C376677D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81EFE-DA77-4EEE-84E5-C0CFD17E1F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C286-1B51-4E99-B413-80EB1416F95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526DC-5DEA-4A1A-A0A0-B4092FAE0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8EBDD-CDD7-4A56-854B-F502C11BC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4B76-E4FD-468D-A12D-66CEA778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8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CF2466-9ED1-4959-B34C-5A5DD7331C3F}"/>
              </a:ext>
            </a:extLst>
          </p:cNvPr>
          <p:cNvSpPr/>
          <p:nvPr/>
        </p:nvSpPr>
        <p:spPr>
          <a:xfrm>
            <a:off x="186432" y="452761"/>
            <a:ext cx="11745157" cy="16601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19F0DC-9B78-4F9E-BFC0-BD74916A9476}"/>
              </a:ext>
            </a:extLst>
          </p:cNvPr>
          <p:cNvSpPr/>
          <p:nvPr/>
        </p:nvSpPr>
        <p:spPr>
          <a:xfrm>
            <a:off x="186430" y="2190215"/>
            <a:ext cx="5835588" cy="401714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5F1904-354C-479F-8B00-8D363D367FDD}"/>
              </a:ext>
            </a:extLst>
          </p:cNvPr>
          <p:cNvSpPr/>
          <p:nvPr/>
        </p:nvSpPr>
        <p:spPr>
          <a:xfrm>
            <a:off x="6096001" y="2201662"/>
            <a:ext cx="5835588" cy="40145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BBB745-FB9A-4AAB-A99C-D596DDD9F54D}"/>
              </a:ext>
            </a:extLst>
          </p:cNvPr>
          <p:cNvSpPr txBox="1"/>
          <p:nvPr/>
        </p:nvSpPr>
        <p:spPr>
          <a:xfrm>
            <a:off x="267808" y="2590087"/>
            <a:ext cx="56728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Primary User:____________________________________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Email: 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Phone:__________________________________________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Secondary Contact/LSO (Name, #):___________________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D215ED-8009-48D1-9681-683F44E9B23B}"/>
              </a:ext>
            </a:extLst>
          </p:cNvPr>
          <p:cNvSpPr txBox="1"/>
          <p:nvPr/>
        </p:nvSpPr>
        <p:spPr>
          <a:xfrm>
            <a:off x="186430" y="468674"/>
            <a:ext cx="228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85E8E7-821C-487B-8F7D-51859F25AC4B}"/>
              </a:ext>
            </a:extLst>
          </p:cNvPr>
          <p:cNvCxnSpPr>
            <a:cxnSpLocks/>
          </p:cNvCxnSpPr>
          <p:nvPr/>
        </p:nvCxnSpPr>
        <p:spPr>
          <a:xfrm>
            <a:off x="8629095" y="468674"/>
            <a:ext cx="0" cy="16442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9A86EA5-D9BD-4EBE-BB8E-8DFF7F56DA00}"/>
              </a:ext>
            </a:extLst>
          </p:cNvPr>
          <p:cNvSpPr txBox="1"/>
          <p:nvPr/>
        </p:nvSpPr>
        <p:spPr>
          <a:xfrm>
            <a:off x="8629094" y="452761"/>
            <a:ext cx="1687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Start Date/Time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179236-E331-49F3-B1FD-A63F0FCDED21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8629095" y="1282823"/>
            <a:ext cx="33024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FB3B4A6-0EF4-4EE6-820D-3D113F0A5270}"/>
              </a:ext>
            </a:extLst>
          </p:cNvPr>
          <p:cNvSpPr txBox="1"/>
          <p:nvPr/>
        </p:nvSpPr>
        <p:spPr>
          <a:xfrm>
            <a:off x="8629093" y="1275401"/>
            <a:ext cx="1609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End Date/Time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5677B1-0684-43FB-80D9-6B2B12E58FF2}"/>
              </a:ext>
            </a:extLst>
          </p:cNvPr>
          <p:cNvCxnSpPr>
            <a:cxnSpLocks/>
          </p:cNvCxnSpPr>
          <p:nvPr/>
        </p:nvCxnSpPr>
        <p:spPr>
          <a:xfrm>
            <a:off x="176073" y="3879192"/>
            <a:ext cx="58355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030E092-C775-4C1A-8226-C77F432D317F}"/>
              </a:ext>
            </a:extLst>
          </p:cNvPr>
          <p:cNvSpPr txBox="1"/>
          <p:nvPr/>
        </p:nvSpPr>
        <p:spPr>
          <a:xfrm>
            <a:off x="267808" y="2236746"/>
            <a:ext cx="5672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92F26B-7F5F-44C9-9907-1E32184FA9E0}"/>
              </a:ext>
            </a:extLst>
          </p:cNvPr>
          <p:cNvSpPr txBox="1"/>
          <p:nvPr/>
        </p:nvSpPr>
        <p:spPr>
          <a:xfrm>
            <a:off x="7934079" y="4526147"/>
            <a:ext cx="2167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Intended Conditions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FEAB9A-0BB7-41E9-A315-1EA21F69A93E}"/>
              </a:ext>
            </a:extLst>
          </p:cNvPr>
          <p:cNvSpPr txBox="1"/>
          <p:nvPr/>
        </p:nvSpPr>
        <p:spPr>
          <a:xfrm>
            <a:off x="6156714" y="4837700"/>
            <a:ext cx="5712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T:_____  P:_____  Atm: Air/N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/Vac  Stirring: Y/N Dark: Y/N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Additional Info: 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BDBEF28-EEF5-4FF3-B095-44F6607563F1}"/>
              </a:ext>
            </a:extLst>
          </p:cNvPr>
          <p:cNvSpPr txBox="1"/>
          <p:nvPr/>
        </p:nvSpPr>
        <p:spPr>
          <a:xfrm>
            <a:off x="6169984" y="2219289"/>
            <a:ext cx="5690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Hazards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026643-1CC2-4598-A9D1-AF29397624DC}"/>
              </a:ext>
            </a:extLst>
          </p:cNvPr>
          <p:cNvSpPr txBox="1"/>
          <p:nvPr/>
        </p:nvSpPr>
        <p:spPr>
          <a:xfrm>
            <a:off x="6168503" y="2238055"/>
            <a:ext cx="18924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Oxidizer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Flammable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Temp       Hi/Lo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Pressure  Hi/Lo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Toxic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Inhalant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045A00-83CE-4EC0-811F-C7A5CE00BB29}"/>
              </a:ext>
            </a:extLst>
          </p:cNvPr>
          <p:cNvSpPr txBox="1"/>
          <p:nvPr/>
        </p:nvSpPr>
        <p:spPr>
          <a:xfrm>
            <a:off x="8029678" y="2484862"/>
            <a:ext cx="18924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Air-sensitive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Moisture-sensitive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Light-sensitive: UV   Vis    IR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Heat-sensitive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Radioactive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AA7C43-5AE3-45E1-BD7E-8A22DAA9FC0D}"/>
              </a:ext>
            </a:extLst>
          </p:cNvPr>
          <p:cNvSpPr txBox="1"/>
          <p:nvPr/>
        </p:nvSpPr>
        <p:spPr>
          <a:xfrm>
            <a:off x="9976333" y="2236746"/>
            <a:ext cx="18924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Heavy Metal: 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D4CD736-A6CB-4ABD-B340-AA1928689B7C}"/>
              </a:ext>
            </a:extLst>
          </p:cNvPr>
          <p:cNvCxnSpPr>
            <a:cxnSpLocks/>
          </p:cNvCxnSpPr>
          <p:nvPr/>
        </p:nvCxnSpPr>
        <p:spPr>
          <a:xfrm flipH="1">
            <a:off x="6096000" y="4530728"/>
            <a:ext cx="58355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65CC5A9-3491-49F8-89D1-989135F4E156}"/>
              </a:ext>
            </a:extLst>
          </p:cNvPr>
          <p:cNvSpPr txBox="1"/>
          <p:nvPr/>
        </p:nvSpPr>
        <p:spPr>
          <a:xfrm>
            <a:off x="176073" y="3879816"/>
            <a:ext cx="57615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Emergency Shut-Down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B02AC6-5A4B-40A2-ADC1-CCB19694FA3B}"/>
              </a:ext>
            </a:extLst>
          </p:cNvPr>
          <p:cNvSpPr txBox="1"/>
          <p:nvPr/>
        </p:nvSpPr>
        <p:spPr>
          <a:xfrm>
            <a:off x="112447" y="6207361"/>
            <a:ext cx="5669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Operating Card (SOC) adapted from DOW Chemical (http://storage.dow.com.edgesuite.net/safety-dow-com/External-SOC-Form_v060612.pdf)</a:t>
            </a:r>
          </a:p>
        </p:txBody>
      </p:sp>
      <p:pic>
        <p:nvPicPr>
          <p:cNvPr id="1026" name="Picture 2" descr="https://dl.boxcloud.com/api/2.0/internal_files/263575544470/versions/277626255190/representations/png_paged_2048x2048/content/1.png?access_token=1!GyGYJrQwWCHRUOJCCBIYsxAh2ZEewt99ZTIQyVXrt5im53l4brzk98sczhPMKm02brCL4B4czKYGyvT8tbJsq2d1NFj9KM4MuDu-LDIqnur2B0V0b1Gnok8HpNojf1f_U3cYUutzOKtcEXMv7SjrjNyFcm5cFX5_cugX_4SiaD2ZBQ8hAffrVmNt85ijV649Y6y_NndA5tylKDsI2OlBiqMHH1wcwd6gHsq_rDs9YD3sbIisU7p5ZnnPvXn5KpzHmgBePqSsEFevB5-tdOvWFXek08rRdhWPPI_-kEN5tHrcuL_hsLoAuKEfgy_s1PSt1f0-bxXxlomq2q9o3zOizIKIcBdTK9G7cBSbhwQH3FoKvDdQMk9hsZIogqC6XiFZCx0T_TaXQh2s0DQtj14OZUlSp3VP4pJ77R6VIinO8G9J-ESJe-S3MXi2HGcZkU7nCddVIvgwhX8h1ZXStXYsk4NFtgCmMi28-xul6EPNkQR_1KRXuE9W6bsf1ZeeOYiTyOt9f6ruma3LA47LgJLXbL3F62kakX8BdDB5YmSHaMTiS1VJ2Gp9OGYwGyTWCTNAAg..&amp;box_client_name=box-content-preview&amp;box_client_version=2.3.0">
            <a:extLst>
              <a:ext uri="{FF2B5EF4-FFF2-40B4-BE49-F238E27FC236}">
                <a16:creationId xmlns:a16="http://schemas.microsoft.com/office/drawing/2014/main" id="{144ADCEB-6A14-4705-81E3-8A0819823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990" y="6255564"/>
            <a:ext cx="863431" cy="53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83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CF2466-9ED1-4959-B34C-5A5DD7331C3F}"/>
              </a:ext>
            </a:extLst>
          </p:cNvPr>
          <p:cNvSpPr/>
          <p:nvPr/>
        </p:nvSpPr>
        <p:spPr>
          <a:xfrm>
            <a:off x="186432" y="452761"/>
            <a:ext cx="11745157" cy="16601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19F0DC-9B78-4F9E-BFC0-BD74916A9476}"/>
              </a:ext>
            </a:extLst>
          </p:cNvPr>
          <p:cNvSpPr/>
          <p:nvPr/>
        </p:nvSpPr>
        <p:spPr>
          <a:xfrm>
            <a:off x="186430" y="2190215"/>
            <a:ext cx="5835588" cy="401714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5F1904-354C-479F-8B00-8D363D367FDD}"/>
              </a:ext>
            </a:extLst>
          </p:cNvPr>
          <p:cNvSpPr/>
          <p:nvPr/>
        </p:nvSpPr>
        <p:spPr>
          <a:xfrm>
            <a:off x="6096001" y="2201662"/>
            <a:ext cx="5835588" cy="40145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BBB745-FB9A-4AAB-A99C-D596DDD9F54D}"/>
              </a:ext>
            </a:extLst>
          </p:cNvPr>
          <p:cNvSpPr txBox="1"/>
          <p:nvPr/>
        </p:nvSpPr>
        <p:spPr>
          <a:xfrm>
            <a:off x="267808" y="2590087"/>
            <a:ext cx="56728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Current User:_____________________________________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Email: 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Phone:__________________________________________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Secondary Contact/LSO (Name, #):___________________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D215ED-8009-48D1-9681-683F44E9B23B}"/>
              </a:ext>
            </a:extLst>
          </p:cNvPr>
          <p:cNvSpPr txBox="1"/>
          <p:nvPr/>
        </p:nvSpPr>
        <p:spPr>
          <a:xfrm>
            <a:off x="186430" y="468674"/>
            <a:ext cx="228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85E8E7-821C-487B-8F7D-51859F25AC4B}"/>
              </a:ext>
            </a:extLst>
          </p:cNvPr>
          <p:cNvCxnSpPr>
            <a:cxnSpLocks/>
          </p:cNvCxnSpPr>
          <p:nvPr/>
        </p:nvCxnSpPr>
        <p:spPr>
          <a:xfrm>
            <a:off x="8629095" y="468674"/>
            <a:ext cx="0" cy="16442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9A86EA5-D9BD-4EBE-BB8E-8DFF7F56DA00}"/>
              </a:ext>
            </a:extLst>
          </p:cNvPr>
          <p:cNvSpPr txBox="1"/>
          <p:nvPr/>
        </p:nvSpPr>
        <p:spPr>
          <a:xfrm>
            <a:off x="8629094" y="452761"/>
            <a:ext cx="1687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Start Date/Time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179236-E331-49F3-B1FD-A63F0FCDED21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8629095" y="1282823"/>
            <a:ext cx="33024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FB3B4A6-0EF4-4EE6-820D-3D113F0A5270}"/>
              </a:ext>
            </a:extLst>
          </p:cNvPr>
          <p:cNvSpPr txBox="1"/>
          <p:nvPr/>
        </p:nvSpPr>
        <p:spPr>
          <a:xfrm>
            <a:off x="8629093" y="1275401"/>
            <a:ext cx="1609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End Date/Time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5677B1-0684-43FB-80D9-6B2B12E58FF2}"/>
              </a:ext>
            </a:extLst>
          </p:cNvPr>
          <p:cNvCxnSpPr>
            <a:cxnSpLocks/>
          </p:cNvCxnSpPr>
          <p:nvPr/>
        </p:nvCxnSpPr>
        <p:spPr>
          <a:xfrm>
            <a:off x="176073" y="3879192"/>
            <a:ext cx="58355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030E092-C775-4C1A-8226-C77F432D317F}"/>
              </a:ext>
            </a:extLst>
          </p:cNvPr>
          <p:cNvSpPr txBox="1"/>
          <p:nvPr/>
        </p:nvSpPr>
        <p:spPr>
          <a:xfrm>
            <a:off x="267808" y="2236746"/>
            <a:ext cx="5672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92F26B-7F5F-44C9-9907-1E32184FA9E0}"/>
              </a:ext>
            </a:extLst>
          </p:cNvPr>
          <p:cNvSpPr txBox="1"/>
          <p:nvPr/>
        </p:nvSpPr>
        <p:spPr>
          <a:xfrm>
            <a:off x="7795894" y="4555071"/>
            <a:ext cx="2433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FEAB9A-0BB7-41E9-A315-1EA21F69A93E}"/>
              </a:ext>
            </a:extLst>
          </p:cNvPr>
          <p:cNvSpPr txBox="1"/>
          <p:nvPr/>
        </p:nvSpPr>
        <p:spPr>
          <a:xfrm>
            <a:off x="6156714" y="4763783"/>
            <a:ext cx="5712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BDBEF28-EEF5-4FF3-B095-44F6607563F1}"/>
              </a:ext>
            </a:extLst>
          </p:cNvPr>
          <p:cNvSpPr txBox="1"/>
          <p:nvPr/>
        </p:nvSpPr>
        <p:spPr>
          <a:xfrm>
            <a:off x="6169984" y="2219289"/>
            <a:ext cx="5690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Hazards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D4CD736-A6CB-4ABD-B340-AA1928689B7C}"/>
              </a:ext>
            </a:extLst>
          </p:cNvPr>
          <p:cNvCxnSpPr>
            <a:cxnSpLocks/>
          </p:cNvCxnSpPr>
          <p:nvPr/>
        </p:nvCxnSpPr>
        <p:spPr>
          <a:xfrm flipH="1">
            <a:off x="6096000" y="4530728"/>
            <a:ext cx="58355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65CC5A9-3491-49F8-89D1-989135F4E156}"/>
              </a:ext>
            </a:extLst>
          </p:cNvPr>
          <p:cNvSpPr txBox="1"/>
          <p:nvPr/>
        </p:nvSpPr>
        <p:spPr>
          <a:xfrm>
            <a:off x="176073" y="3879816"/>
            <a:ext cx="57615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Emergency Shut-Down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B02AC6-5A4B-40A2-ADC1-CCB19694FA3B}"/>
              </a:ext>
            </a:extLst>
          </p:cNvPr>
          <p:cNvSpPr txBox="1"/>
          <p:nvPr/>
        </p:nvSpPr>
        <p:spPr>
          <a:xfrm>
            <a:off x="112447" y="6207361"/>
            <a:ext cx="5669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Operating Card (SOC) adapted from DOW Chemical (http://storage.dow.com.edgesuite.net/safety-dow-com/External-SOC-Form_v060612.pdf)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E267B0-B7BC-478C-A572-829C7C49DB09}"/>
              </a:ext>
            </a:extLst>
          </p:cNvPr>
          <p:cNvSpPr txBox="1"/>
          <p:nvPr/>
        </p:nvSpPr>
        <p:spPr>
          <a:xfrm>
            <a:off x="6287276" y="2447817"/>
            <a:ext cx="54509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Wavelength In-Use: 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Power: 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Goggles In-Use: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41EF7-478F-427B-9A57-5904DD8D86CE}"/>
              </a:ext>
            </a:extLst>
          </p:cNvPr>
          <p:cNvSpPr txBox="1"/>
          <p:nvPr/>
        </p:nvSpPr>
        <p:spPr>
          <a:xfrm>
            <a:off x="6156714" y="3329441"/>
            <a:ext cx="2182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Pink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Brown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C3CF07-0180-4531-91B4-F5C8652144F7}"/>
              </a:ext>
            </a:extLst>
          </p:cNvPr>
          <p:cNvSpPr txBox="1"/>
          <p:nvPr/>
        </p:nvSpPr>
        <p:spPr>
          <a:xfrm>
            <a:off x="8216270" y="3314160"/>
            <a:ext cx="1919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Green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4B31AF-35C8-49A1-9A20-21175C70AEFD}"/>
              </a:ext>
            </a:extLst>
          </p:cNvPr>
          <p:cNvSpPr txBox="1"/>
          <p:nvPr/>
        </p:nvSpPr>
        <p:spPr>
          <a:xfrm>
            <a:off x="10012473" y="3296817"/>
            <a:ext cx="1919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Blue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____________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3FCBFE-7576-4BBD-A2F0-84051DCDEEDF}"/>
              </a:ext>
            </a:extLst>
          </p:cNvPr>
          <p:cNvCxnSpPr>
            <a:stCxn id="4" idx="0"/>
            <a:endCxn id="4" idx="2"/>
          </p:cNvCxnSpPr>
          <p:nvPr/>
        </p:nvCxnSpPr>
        <p:spPr>
          <a:xfrm>
            <a:off x="6059011" y="452761"/>
            <a:ext cx="0" cy="1660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84A859-0717-49BA-A6BB-24112ABCE93E}"/>
              </a:ext>
            </a:extLst>
          </p:cNvPr>
          <p:cNvSpPr txBox="1"/>
          <p:nvPr/>
        </p:nvSpPr>
        <p:spPr>
          <a:xfrm>
            <a:off x="6057936" y="698191"/>
            <a:ext cx="257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ENTER WHEN LASER IS IN USE!</a:t>
            </a:r>
          </a:p>
        </p:txBody>
      </p:sp>
      <p:pic>
        <p:nvPicPr>
          <p:cNvPr id="27" name="Picture 2" descr="https://dl.boxcloud.com/api/2.0/internal_files/263575544470/versions/277626255190/representations/png_paged_2048x2048/content/1.png?access_token=1!GyGYJrQwWCHRUOJCCBIYsxAh2ZEewt99ZTIQyVXrt5im53l4brzk98sczhPMKm02brCL4B4czKYGyvT8tbJsq2d1NFj9KM4MuDu-LDIqnur2B0V0b1Gnok8HpNojf1f_U3cYUutzOKtcEXMv7SjrjNyFcm5cFX5_cugX_4SiaD2ZBQ8hAffrVmNt85ijV649Y6y_NndA5tylKDsI2OlBiqMHH1wcwd6gHsq_rDs9YD3sbIisU7p5ZnnPvXn5KpzHmgBePqSsEFevB5-tdOvWFXek08rRdhWPPI_-kEN5tHrcuL_hsLoAuKEfgy_s1PSt1f0-bxXxlomq2q9o3zOizIKIcBdTK9G7cBSbhwQH3FoKvDdQMk9hsZIogqC6XiFZCx0T_TaXQh2s0DQtj14OZUlSp3VP4pJ77R6VIinO8G9J-ESJe-S3MXi2HGcZkU7nCddVIvgwhX8h1ZXStXYsk4NFtgCmMi28-xul6EPNkQR_1KRXuE9W6bsf1ZeeOYiTyOt9f6ruma3LA47LgJLXbL3F62kakX8BdDB5YmSHaMTiS1VJ2Gp9OGYwGyTWCTNAAg..&amp;box_client_name=box-content-preview&amp;box_client_version=2.3.0">
            <a:extLst>
              <a:ext uri="{FF2B5EF4-FFF2-40B4-BE49-F238E27FC236}">
                <a16:creationId xmlns:a16="http://schemas.microsoft.com/office/drawing/2014/main" id="{8AF3E100-CBBE-4DCE-AAFF-EE6AAB4E3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990" y="6255564"/>
            <a:ext cx="863431" cy="53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23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CF2466-9ED1-4959-B34C-5A5DD7331C3F}"/>
              </a:ext>
            </a:extLst>
          </p:cNvPr>
          <p:cNvSpPr/>
          <p:nvPr/>
        </p:nvSpPr>
        <p:spPr>
          <a:xfrm>
            <a:off x="186432" y="452761"/>
            <a:ext cx="11745157" cy="16601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19F0DC-9B78-4F9E-BFC0-BD74916A9476}"/>
              </a:ext>
            </a:extLst>
          </p:cNvPr>
          <p:cNvSpPr/>
          <p:nvPr/>
        </p:nvSpPr>
        <p:spPr>
          <a:xfrm>
            <a:off x="186430" y="2190215"/>
            <a:ext cx="5835588" cy="401714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5F1904-354C-479F-8B00-8D363D367FDD}"/>
              </a:ext>
            </a:extLst>
          </p:cNvPr>
          <p:cNvSpPr/>
          <p:nvPr/>
        </p:nvSpPr>
        <p:spPr>
          <a:xfrm>
            <a:off x="6096001" y="2201662"/>
            <a:ext cx="5835588" cy="40145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BBB745-FB9A-4AAB-A99C-D596DDD9F54D}"/>
              </a:ext>
            </a:extLst>
          </p:cNvPr>
          <p:cNvSpPr txBox="1"/>
          <p:nvPr/>
        </p:nvSpPr>
        <p:spPr>
          <a:xfrm>
            <a:off x="267808" y="2590087"/>
            <a:ext cx="56728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Waste Manager:___________________________________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Email: 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Phone:__________________________________________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Secondary Contact/LSO (Name, #):___________________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D215ED-8009-48D1-9681-683F44E9B23B}"/>
              </a:ext>
            </a:extLst>
          </p:cNvPr>
          <p:cNvSpPr txBox="1"/>
          <p:nvPr/>
        </p:nvSpPr>
        <p:spPr>
          <a:xfrm>
            <a:off x="186429" y="468674"/>
            <a:ext cx="291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WASTE HOOD CONTENTS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5677B1-0684-43FB-80D9-6B2B12E58FF2}"/>
              </a:ext>
            </a:extLst>
          </p:cNvPr>
          <p:cNvCxnSpPr>
            <a:cxnSpLocks/>
          </p:cNvCxnSpPr>
          <p:nvPr/>
        </p:nvCxnSpPr>
        <p:spPr>
          <a:xfrm>
            <a:off x="176073" y="3879192"/>
            <a:ext cx="58355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030E092-C775-4C1A-8226-C77F432D317F}"/>
              </a:ext>
            </a:extLst>
          </p:cNvPr>
          <p:cNvSpPr txBox="1"/>
          <p:nvPr/>
        </p:nvSpPr>
        <p:spPr>
          <a:xfrm>
            <a:off x="267808" y="2236746"/>
            <a:ext cx="5672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92F26B-7F5F-44C9-9907-1E32184FA9E0}"/>
              </a:ext>
            </a:extLst>
          </p:cNvPr>
          <p:cNvSpPr txBox="1"/>
          <p:nvPr/>
        </p:nvSpPr>
        <p:spPr>
          <a:xfrm>
            <a:off x="8181850" y="4600696"/>
            <a:ext cx="162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Additional Info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FEAB9A-0BB7-41E9-A315-1EA21F69A93E}"/>
              </a:ext>
            </a:extLst>
          </p:cNvPr>
          <p:cNvSpPr txBox="1"/>
          <p:nvPr/>
        </p:nvSpPr>
        <p:spPr>
          <a:xfrm>
            <a:off x="6156714" y="4837700"/>
            <a:ext cx="5712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BDBEF28-EEF5-4FF3-B095-44F6607563F1}"/>
              </a:ext>
            </a:extLst>
          </p:cNvPr>
          <p:cNvSpPr txBox="1"/>
          <p:nvPr/>
        </p:nvSpPr>
        <p:spPr>
          <a:xfrm>
            <a:off x="6169984" y="2219289"/>
            <a:ext cx="5690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Hazards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026643-1CC2-4598-A9D1-AF29397624DC}"/>
              </a:ext>
            </a:extLst>
          </p:cNvPr>
          <p:cNvSpPr txBox="1"/>
          <p:nvPr/>
        </p:nvSpPr>
        <p:spPr>
          <a:xfrm>
            <a:off x="6168503" y="2238055"/>
            <a:ext cx="18924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Oxidizer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Flammable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Temp      Hi/Lo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Pressure Hi/Lo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Toxic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Inhalant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045A00-83CE-4EC0-811F-C7A5CE00BB29}"/>
              </a:ext>
            </a:extLst>
          </p:cNvPr>
          <p:cNvSpPr txBox="1"/>
          <p:nvPr/>
        </p:nvSpPr>
        <p:spPr>
          <a:xfrm>
            <a:off x="8046919" y="2494204"/>
            <a:ext cx="18924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Air-sensitive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Moisture-sensitive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Light-sensitive: UV   Vis    IR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Heat-sensitive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Radioactive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AA7C43-5AE3-45E1-BD7E-8A22DAA9FC0D}"/>
              </a:ext>
            </a:extLst>
          </p:cNvPr>
          <p:cNvSpPr txBox="1"/>
          <p:nvPr/>
        </p:nvSpPr>
        <p:spPr>
          <a:xfrm>
            <a:off x="9976333" y="2198731"/>
            <a:ext cx="18924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Biohazard – L_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Heavy Metal: 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D4CD736-A6CB-4ABD-B340-AA1928689B7C}"/>
              </a:ext>
            </a:extLst>
          </p:cNvPr>
          <p:cNvCxnSpPr>
            <a:cxnSpLocks/>
          </p:cNvCxnSpPr>
          <p:nvPr/>
        </p:nvCxnSpPr>
        <p:spPr>
          <a:xfrm flipH="1">
            <a:off x="6096000" y="4530728"/>
            <a:ext cx="58355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65CC5A9-3491-49F8-89D1-989135F4E156}"/>
              </a:ext>
            </a:extLst>
          </p:cNvPr>
          <p:cNvSpPr txBox="1"/>
          <p:nvPr/>
        </p:nvSpPr>
        <p:spPr>
          <a:xfrm>
            <a:off x="176073" y="3879816"/>
            <a:ext cx="57615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Emergency Shut-Down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B02AC6-5A4B-40A2-ADC1-CCB19694FA3B}"/>
              </a:ext>
            </a:extLst>
          </p:cNvPr>
          <p:cNvSpPr txBox="1"/>
          <p:nvPr/>
        </p:nvSpPr>
        <p:spPr>
          <a:xfrm>
            <a:off x="112447" y="6207361"/>
            <a:ext cx="5669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Operating Card (SOC) adapted from DOW Chemical (http://storage.dow.com.edgesuite.net/safety-dow-com/External-SOC-Form_v060612.pdf)</a:t>
            </a:r>
          </a:p>
        </p:txBody>
      </p:sp>
      <p:pic>
        <p:nvPicPr>
          <p:cNvPr id="19" name="Picture 2" descr="https://dl.boxcloud.com/api/2.0/internal_files/263575544470/versions/277626255190/representations/png_paged_2048x2048/content/1.png?access_token=1!GyGYJrQwWCHRUOJCCBIYsxAh2ZEewt99ZTIQyVXrt5im53l4brzk98sczhPMKm02brCL4B4czKYGyvT8tbJsq2d1NFj9KM4MuDu-LDIqnur2B0V0b1Gnok8HpNojf1f_U3cYUutzOKtcEXMv7SjrjNyFcm5cFX5_cugX_4SiaD2ZBQ8hAffrVmNt85ijV649Y6y_NndA5tylKDsI2OlBiqMHH1wcwd6gHsq_rDs9YD3sbIisU7p5ZnnPvXn5KpzHmgBePqSsEFevB5-tdOvWFXek08rRdhWPPI_-kEN5tHrcuL_hsLoAuKEfgy_s1PSt1f0-bxXxlomq2q9o3zOizIKIcBdTK9G7cBSbhwQH3FoKvDdQMk9hsZIogqC6XiFZCx0T_TaXQh2s0DQtj14OZUlSp3VP4pJ77R6VIinO8G9J-ESJe-S3MXi2HGcZkU7nCddVIvgwhX8h1ZXStXYsk4NFtgCmMi28-xul6EPNkQR_1KRXuE9W6bsf1ZeeOYiTyOt9f6ruma3LA47LgJLXbL3F62kakX8BdDB5YmSHaMTiS1VJ2Gp9OGYwGyTWCTNAAg..&amp;box_client_name=box-content-preview&amp;box_client_version=2.3.0">
            <a:extLst>
              <a:ext uri="{FF2B5EF4-FFF2-40B4-BE49-F238E27FC236}">
                <a16:creationId xmlns:a16="http://schemas.microsoft.com/office/drawing/2014/main" id="{0FF7CC79-8766-4769-B477-08F2E4FFC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990" y="6255564"/>
            <a:ext cx="863431" cy="53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45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CF2466-9ED1-4959-B34C-5A5DD7331C3F}"/>
              </a:ext>
            </a:extLst>
          </p:cNvPr>
          <p:cNvSpPr/>
          <p:nvPr/>
        </p:nvSpPr>
        <p:spPr>
          <a:xfrm>
            <a:off x="186432" y="452761"/>
            <a:ext cx="11745157" cy="16601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19F0DC-9B78-4F9E-BFC0-BD74916A9476}"/>
              </a:ext>
            </a:extLst>
          </p:cNvPr>
          <p:cNvSpPr/>
          <p:nvPr/>
        </p:nvSpPr>
        <p:spPr>
          <a:xfrm>
            <a:off x="186430" y="2190215"/>
            <a:ext cx="5835588" cy="401714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5F1904-354C-479F-8B00-8D363D367FDD}"/>
              </a:ext>
            </a:extLst>
          </p:cNvPr>
          <p:cNvSpPr/>
          <p:nvPr/>
        </p:nvSpPr>
        <p:spPr>
          <a:xfrm>
            <a:off x="6096001" y="2201662"/>
            <a:ext cx="5835588" cy="40145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BBB745-FB9A-4AAB-A99C-D596DDD9F54D}"/>
              </a:ext>
            </a:extLst>
          </p:cNvPr>
          <p:cNvSpPr txBox="1"/>
          <p:nvPr/>
        </p:nvSpPr>
        <p:spPr>
          <a:xfrm>
            <a:off x="267808" y="2590087"/>
            <a:ext cx="56728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Primary User:____________________________________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Email: 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Phone:__________________________________________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Secondary Contact/LSO (Name, #):___________________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D215ED-8009-48D1-9681-683F44E9B23B}"/>
              </a:ext>
            </a:extLst>
          </p:cNvPr>
          <p:cNvSpPr txBox="1"/>
          <p:nvPr/>
        </p:nvSpPr>
        <p:spPr>
          <a:xfrm>
            <a:off x="186429" y="468674"/>
            <a:ext cx="8442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Biological Materials –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Biosafety Level    1    2    3    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85E8E7-821C-487B-8F7D-51859F25AC4B}"/>
              </a:ext>
            </a:extLst>
          </p:cNvPr>
          <p:cNvCxnSpPr>
            <a:cxnSpLocks/>
          </p:cNvCxnSpPr>
          <p:nvPr/>
        </p:nvCxnSpPr>
        <p:spPr>
          <a:xfrm>
            <a:off x="8629095" y="468674"/>
            <a:ext cx="0" cy="16442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9A86EA5-D9BD-4EBE-BB8E-8DFF7F56DA00}"/>
              </a:ext>
            </a:extLst>
          </p:cNvPr>
          <p:cNvSpPr txBox="1"/>
          <p:nvPr/>
        </p:nvSpPr>
        <p:spPr>
          <a:xfrm>
            <a:off x="8629094" y="452761"/>
            <a:ext cx="1687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Start Date/Time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B3B4A6-0EF4-4EE6-820D-3D113F0A5270}"/>
              </a:ext>
            </a:extLst>
          </p:cNvPr>
          <p:cNvSpPr txBox="1"/>
          <p:nvPr/>
        </p:nvSpPr>
        <p:spPr>
          <a:xfrm>
            <a:off x="8629093" y="1275401"/>
            <a:ext cx="1609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End Date/Time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5677B1-0684-43FB-80D9-6B2B12E58FF2}"/>
              </a:ext>
            </a:extLst>
          </p:cNvPr>
          <p:cNvCxnSpPr>
            <a:cxnSpLocks/>
          </p:cNvCxnSpPr>
          <p:nvPr/>
        </p:nvCxnSpPr>
        <p:spPr>
          <a:xfrm>
            <a:off x="176073" y="3879192"/>
            <a:ext cx="58355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030E092-C775-4C1A-8226-C77F432D317F}"/>
              </a:ext>
            </a:extLst>
          </p:cNvPr>
          <p:cNvSpPr txBox="1"/>
          <p:nvPr/>
        </p:nvSpPr>
        <p:spPr>
          <a:xfrm>
            <a:off x="267808" y="2236746"/>
            <a:ext cx="5672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92F26B-7F5F-44C9-9907-1E32184FA9E0}"/>
              </a:ext>
            </a:extLst>
          </p:cNvPr>
          <p:cNvSpPr txBox="1"/>
          <p:nvPr/>
        </p:nvSpPr>
        <p:spPr>
          <a:xfrm>
            <a:off x="2005964" y="3885508"/>
            <a:ext cx="2167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Intended Conditions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FEAB9A-0BB7-41E9-A315-1EA21F69A93E}"/>
              </a:ext>
            </a:extLst>
          </p:cNvPr>
          <p:cNvSpPr txBox="1"/>
          <p:nvPr/>
        </p:nvSpPr>
        <p:spPr>
          <a:xfrm>
            <a:off x="228599" y="4197061"/>
            <a:ext cx="571204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T:________      Atm: Air  Inert    Stirring: Y/N       Dark: Y/N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Additional Info: 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BDBEF28-EEF5-4FF3-B095-44F6607563F1}"/>
              </a:ext>
            </a:extLst>
          </p:cNvPr>
          <p:cNvSpPr txBox="1"/>
          <p:nvPr/>
        </p:nvSpPr>
        <p:spPr>
          <a:xfrm>
            <a:off x="6169984" y="2219289"/>
            <a:ext cx="5690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Hazards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026643-1CC2-4598-A9D1-AF29397624DC}"/>
              </a:ext>
            </a:extLst>
          </p:cNvPr>
          <p:cNvSpPr txBox="1"/>
          <p:nvPr/>
        </p:nvSpPr>
        <p:spPr>
          <a:xfrm>
            <a:off x="6156714" y="2484276"/>
            <a:ext cx="18924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Oxidizer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Flammable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Temp      Hi/Lo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Pressure Hi/Lo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Toxic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045A00-83CE-4EC0-811F-C7A5CE00BB29}"/>
              </a:ext>
            </a:extLst>
          </p:cNvPr>
          <p:cNvSpPr txBox="1"/>
          <p:nvPr/>
        </p:nvSpPr>
        <p:spPr>
          <a:xfrm>
            <a:off x="8046920" y="2568700"/>
            <a:ext cx="18924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Air-sensitive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Moisture-sensitive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Light-sensitive: UV     Vis     IR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Heat-sensitive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AA7C43-5AE3-45E1-BD7E-8A22DAA9FC0D}"/>
              </a:ext>
            </a:extLst>
          </p:cNvPr>
          <p:cNvSpPr txBox="1"/>
          <p:nvPr/>
        </p:nvSpPr>
        <p:spPr>
          <a:xfrm>
            <a:off x="9976333" y="2483849"/>
            <a:ext cx="18924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D4CD736-A6CB-4ABD-B340-AA1928689B7C}"/>
              </a:ext>
            </a:extLst>
          </p:cNvPr>
          <p:cNvCxnSpPr>
            <a:cxnSpLocks/>
          </p:cNvCxnSpPr>
          <p:nvPr/>
        </p:nvCxnSpPr>
        <p:spPr>
          <a:xfrm flipH="1">
            <a:off x="6096000" y="4530728"/>
            <a:ext cx="58355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65CC5A9-3491-49F8-89D1-989135F4E156}"/>
              </a:ext>
            </a:extLst>
          </p:cNvPr>
          <p:cNvSpPr txBox="1"/>
          <p:nvPr/>
        </p:nvSpPr>
        <p:spPr>
          <a:xfrm>
            <a:off x="6112373" y="4551547"/>
            <a:ext cx="57615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Emergency Shut-Down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B02AC6-5A4B-40A2-ADC1-CCB19694FA3B}"/>
              </a:ext>
            </a:extLst>
          </p:cNvPr>
          <p:cNvSpPr txBox="1"/>
          <p:nvPr/>
        </p:nvSpPr>
        <p:spPr>
          <a:xfrm>
            <a:off x="112447" y="6207361"/>
            <a:ext cx="5669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Operating Card (SOC) adapted from DOW Chemical (http://storage.dow.com.edgesuite.net/safety-dow-com/External-SOC-Form_v060612.pdf)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B06AF76-8E9E-456E-868F-1D41E12063C9}"/>
              </a:ext>
            </a:extLst>
          </p:cNvPr>
          <p:cNvCxnSpPr>
            <a:cxnSpLocks/>
          </p:cNvCxnSpPr>
          <p:nvPr/>
        </p:nvCxnSpPr>
        <p:spPr>
          <a:xfrm flipH="1">
            <a:off x="176073" y="807228"/>
            <a:ext cx="84530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8B8962B-1A91-45EE-8D53-DCA6BF1C503F}"/>
              </a:ext>
            </a:extLst>
          </p:cNvPr>
          <p:cNvSpPr txBox="1"/>
          <p:nvPr/>
        </p:nvSpPr>
        <p:spPr>
          <a:xfrm>
            <a:off x="186427" y="790675"/>
            <a:ext cx="1609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 descr="https://dl.boxcloud.com/api/2.0/internal_files/263575544470/versions/277626255190/representations/png_paged_2048x2048/content/1.png?access_token=1!GyGYJrQwWCHRUOJCCBIYsxAh2ZEewt99ZTIQyVXrt5im53l4brzk98sczhPMKm02brCL4B4czKYGyvT8tbJsq2d1NFj9KM4MuDu-LDIqnur2B0V0b1Gnok8HpNojf1f_U3cYUutzOKtcEXMv7SjrjNyFcm5cFX5_cugX_4SiaD2ZBQ8hAffrVmNt85ijV649Y6y_NndA5tylKDsI2OlBiqMHH1wcwd6gHsq_rDs9YD3sbIisU7p5ZnnPvXn5KpzHmgBePqSsEFevB5-tdOvWFXek08rRdhWPPI_-kEN5tHrcuL_hsLoAuKEfgy_s1PSt1f0-bxXxlomq2q9o3zOizIKIcBdTK9G7cBSbhwQH3FoKvDdQMk9hsZIogqC6XiFZCx0T_TaXQh2s0DQtj14OZUlSp3VP4pJ77R6VIinO8G9J-ESJe-S3MXi2HGcZkU7nCddVIvgwhX8h1ZXStXYsk4NFtgCmMi28-xul6EPNkQR_1KRXuE9W6bsf1ZeeOYiTyOt9f6ruma3LA47LgJLXbL3F62kakX8BdDB5YmSHaMTiS1VJ2Gp9OGYwGyTWCTNAAg..&amp;box_client_name=box-content-preview&amp;box_client_version=2.3.0">
            <a:extLst>
              <a:ext uri="{FF2B5EF4-FFF2-40B4-BE49-F238E27FC236}">
                <a16:creationId xmlns:a16="http://schemas.microsoft.com/office/drawing/2014/main" id="{97F6D096-A4EE-4E40-9AC3-46EDD762E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990" y="6255564"/>
            <a:ext cx="863431" cy="53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09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CF2466-9ED1-4959-B34C-5A5DD7331C3F}"/>
              </a:ext>
            </a:extLst>
          </p:cNvPr>
          <p:cNvSpPr/>
          <p:nvPr/>
        </p:nvSpPr>
        <p:spPr>
          <a:xfrm>
            <a:off x="186432" y="452761"/>
            <a:ext cx="11745157" cy="16601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19F0DC-9B78-4F9E-BFC0-BD74916A9476}"/>
              </a:ext>
            </a:extLst>
          </p:cNvPr>
          <p:cNvSpPr/>
          <p:nvPr/>
        </p:nvSpPr>
        <p:spPr>
          <a:xfrm>
            <a:off x="186430" y="2190215"/>
            <a:ext cx="5835588" cy="401714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5F1904-354C-479F-8B00-8D363D367FDD}"/>
              </a:ext>
            </a:extLst>
          </p:cNvPr>
          <p:cNvSpPr/>
          <p:nvPr/>
        </p:nvSpPr>
        <p:spPr>
          <a:xfrm>
            <a:off x="6096001" y="2201662"/>
            <a:ext cx="5835588" cy="40145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BBB745-FB9A-4AAB-A99C-D596DDD9F54D}"/>
              </a:ext>
            </a:extLst>
          </p:cNvPr>
          <p:cNvSpPr txBox="1"/>
          <p:nvPr/>
        </p:nvSpPr>
        <p:spPr>
          <a:xfrm>
            <a:off x="267808" y="2590087"/>
            <a:ext cx="56728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Current User:_____________________________________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Email: 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Phone:__________________________________________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Secondary Contact/LSO (Name, #):___________________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D215ED-8009-48D1-9681-683F44E9B23B}"/>
              </a:ext>
            </a:extLst>
          </p:cNvPr>
          <p:cNvSpPr txBox="1"/>
          <p:nvPr/>
        </p:nvSpPr>
        <p:spPr>
          <a:xfrm>
            <a:off x="186430" y="468674"/>
            <a:ext cx="228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85E8E7-821C-487B-8F7D-51859F25AC4B}"/>
              </a:ext>
            </a:extLst>
          </p:cNvPr>
          <p:cNvCxnSpPr>
            <a:cxnSpLocks/>
          </p:cNvCxnSpPr>
          <p:nvPr/>
        </p:nvCxnSpPr>
        <p:spPr>
          <a:xfrm>
            <a:off x="8629095" y="468674"/>
            <a:ext cx="0" cy="16442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9A86EA5-D9BD-4EBE-BB8E-8DFF7F56DA00}"/>
              </a:ext>
            </a:extLst>
          </p:cNvPr>
          <p:cNvSpPr txBox="1"/>
          <p:nvPr/>
        </p:nvSpPr>
        <p:spPr>
          <a:xfrm>
            <a:off x="8629094" y="452761"/>
            <a:ext cx="1687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Start Date/Time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179236-E331-49F3-B1FD-A63F0FCDED21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8629095" y="1282823"/>
            <a:ext cx="33024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FB3B4A6-0EF4-4EE6-820D-3D113F0A5270}"/>
              </a:ext>
            </a:extLst>
          </p:cNvPr>
          <p:cNvSpPr txBox="1"/>
          <p:nvPr/>
        </p:nvSpPr>
        <p:spPr>
          <a:xfrm>
            <a:off x="8629093" y="1275401"/>
            <a:ext cx="1609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End Date/Time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5677B1-0684-43FB-80D9-6B2B12E58FF2}"/>
              </a:ext>
            </a:extLst>
          </p:cNvPr>
          <p:cNvCxnSpPr>
            <a:cxnSpLocks/>
          </p:cNvCxnSpPr>
          <p:nvPr/>
        </p:nvCxnSpPr>
        <p:spPr>
          <a:xfrm>
            <a:off x="176073" y="3879192"/>
            <a:ext cx="58355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030E092-C775-4C1A-8226-C77F432D317F}"/>
              </a:ext>
            </a:extLst>
          </p:cNvPr>
          <p:cNvSpPr txBox="1"/>
          <p:nvPr/>
        </p:nvSpPr>
        <p:spPr>
          <a:xfrm>
            <a:off x="267808" y="2236746"/>
            <a:ext cx="5672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92F26B-7F5F-44C9-9907-1E32184FA9E0}"/>
              </a:ext>
            </a:extLst>
          </p:cNvPr>
          <p:cNvSpPr txBox="1"/>
          <p:nvPr/>
        </p:nvSpPr>
        <p:spPr>
          <a:xfrm>
            <a:off x="7795894" y="4555071"/>
            <a:ext cx="2433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FEAB9A-0BB7-41E9-A315-1EA21F69A93E}"/>
              </a:ext>
            </a:extLst>
          </p:cNvPr>
          <p:cNvSpPr txBox="1"/>
          <p:nvPr/>
        </p:nvSpPr>
        <p:spPr>
          <a:xfrm>
            <a:off x="6156714" y="4763783"/>
            <a:ext cx="5712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BDBEF28-EEF5-4FF3-B095-44F6607563F1}"/>
              </a:ext>
            </a:extLst>
          </p:cNvPr>
          <p:cNvSpPr txBox="1"/>
          <p:nvPr/>
        </p:nvSpPr>
        <p:spPr>
          <a:xfrm>
            <a:off x="6169984" y="2219289"/>
            <a:ext cx="5690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Hazards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D4CD736-A6CB-4ABD-B340-AA1928689B7C}"/>
              </a:ext>
            </a:extLst>
          </p:cNvPr>
          <p:cNvCxnSpPr>
            <a:cxnSpLocks/>
          </p:cNvCxnSpPr>
          <p:nvPr/>
        </p:nvCxnSpPr>
        <p:spPr>
          <a:xfrm flipH="1">
            <a:off x="6096000" y="4530728"/>
            <a:ext cx="58355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65CC5A9-3491-49F8-89D1-989135F4E156}"/>
              </a:ext>
            </a:extLst>
          </p:cNvPr>
          <p:cNvSpPr txBox="1"/>
          <p:nvPr/>
        </p:nvSpPr>
        <p:spPr>
          <a:xfrm>
            <a:off x="176073" y="3879816"/>
            <a:ext cx="57615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Emergency Shut-Down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B02AC6-5A4B-40A2-ADC1-CCB19694FA3B}"/>
              </a:ext>
            </a:extLst>
          </p:cNvPr>
          <p:cNvSpPr txBox="1"/>
          <p:nvPr/>
        </p:nvSpPr>
        <p:spPr>
          <a:xfrm>
            <a:off x="112447" y="6207361"/>
            <a:ext cx="5669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Operating Card (SOC) adapted from DOW Chemical (http://storage.dow.com.edgesuite.net/safety-dow-com/External-SOC-Form_v060612.pdf)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A41EF7-478F-427B-9A57-5904DD8D86CE}"/>
              </a:ext>
            </a:extLst>
          </p:cNvPr>
          <p:cNvSpPr txBox="1"/>
          <p:nvPr/>
        </p:nvSpPr>
        <p:spPr>
          <a:xfrm>
            <a:off x="6252279" y="2835152"/>
            <a:ext cx="2182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[Insert Hazard]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[Insert Hazard]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C3CF07-0180-4531-91B4-F5C8652144F7}"/>
              </a:ext>
            </a:extLst>
          </p:cNvPr>
          <p:cNvSpPr txBox="1"/>
          <p:nvPr/>
        </p:nvSpPr>
        <p:spPr>
          <a:xfrm>
            <a:off x="8143846" y="2847323"/>
            <a:ext cx="1919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[Insert Hazard]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[Insert Hazard]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4B31AF-35C8-49A1-9A20-21175C70AEFD}"/>
              </a:ext>
            </a:extLst>
          </p:cNvPr>
          <p:cNvSpPr txBox="1"/>
          <p:nvPr/>
        </p:nvSpPr>
        <p:spPr>
          <a:xfrm>
            <a:off x="10004307" y="2838263"/>
            <a:ext cx="1919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[Insert Hazard]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____________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3FCBFE-7576-4BBD-A2F0-84051DCDEEDF}"/>
              </a:ext>
            </a:extLst>
          </p:cNvPr>
          <p:cNvCxnSpPr>
            <a:stCxn id="4" idx="0"/>
            <a:endCxn id="4" idx="2"/>
          </p:cNvCxnSpPr>
          <p:nvPr/>
        </p:nvCxnSpPr>
        <p:spPr>
          <a:xfrm>
            <a:off x="6059011" y="452761"/>
            <a:ext cx="0" cy="1660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https://dl.boxcloud.com/api/2.0/internal_files/263575544470/versions/277626255190/representations/png_paged_2048x2048/content/1.png?access_token=1!GyGYJrQwWCHRUOJCCBIYsxAh2ZEewt99ZTIQyVXrt5im53l4brzk98sczhPMKm02brCL4B4czKYGyvT8tbJsq2d1NFj9KM4MuDu-LDIqnur2B0V0b1Gnok8HpNojf1f_U3cYUutzOKtcEXMv7SjrjNyFcm5cFX5_cugX_4SiaD2ZBQ8hAffrVmNt85ijV649Y6y_NndA5tylKDsI2OlBiqMHH1wcwd6gHsq_rDs9YD3sbIisU7p5ZnnPvXn5KpzHmgBePqSsEFevB5-tdOvWFXek08rRdhWPPI_-kEN5tHrcuL_hsLoAuKEfgy_s1PSt1f0-bxXxlomq2q9o3zOizIKIcBdTK9G7cBSbhwQH3FoKvDdQMk9hsZIogqC6XiFZCx0T_TaXQh2s0DQtj14OZUlSp3VP4pJ77R6VIinO8G9J-ESJe-S3MXi2HGcZkU7nCddVIvgwhX8h1ZXStXYsk4NFtgCmMi28-xul6EPNkQR_1KRXuE9W6bsf1ZeeOYiTyOt9f6ruma3LA47LgJLXbL3F62kakX8BdDB5YmSHaMTiS1VJ2Gp9OGYwGyTWCTNAAg..&amp;box_client_name=box-content-preview&amp;box_client_version=2.3.0">
            <a:extLst>
              <a:ext uri="{FF2B5EF4-FFF2-40B4-BE49-F238E27FC236}">
                <a16:creationId xmlns:a16="http://schemas.microsoft.com/office/drawing/2014/main" id="{8AF3E100-CBBE-4DCE-AAFF-EE6AAB4E3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990" y="6255564"/>
            <a:ext cx="863431" cy="53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E602C33-9E50-4E27-B087-27A2AFB76251}"/>
              </a:ext>
            </a:extLst>
          </p:cNvPr>
          <p:cNvSpPr txBox="1"/>
          <p:nvPr/>
        </p:nvSpPr>
        <p:spPr>
          <a:xfrm>
            <a:off x="6202732" y="620561"/>
            <a:ext cx="22815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IMPORTANT WARNING]!</a:t>
            </a:r>
          </a:p>
        </p:txBody>
      </p:sp>
    </p:spTree>
    <p:extLst>
      <p:ext uri="{BB962C8B-B14F-4D97-AF65-F5344CB8AC3E}">
        <p14:creationId xmlns:p14="http://schemas.microsoft.com/office/powerpoint/2010/main" val="67162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553</Words>
  <Application>Microsoft Office PowerPoint</Application>
  <PresentationFormat>Widescreen</PresentationFormat>
  <Paragraphs>184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Leahy</dc:creator>
  <cp:lastModifiedBy>Clare Leahy</cp:lastModifiedBy>
  <cp:revision>14</cp:revision>
  <dcterms:created xsi:type="dcterms:W3CDTF">2019-03-29T13:30:52Z</dcterms:created>
  <dcterms:modified xsi:type="dcterms:W3CDTF">2019-04-26T00:45:29Z</dcterms:modified>
</cp:coreProperties>
</file>