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4" r:id="rId6"/>
    <p:sldId id="267" r:id="rId7"/>
    <p:sldId id="266" r:id="rId8"/>
    <p:sldId id="268" r:id="rId9"/>
    <p:sldId id="269" r:id="rId10"/>
    <p:sldId id="257" r:id="rId11"/>
    <p:sldId id="258" r:id="rId12"/>
    <p:sldId id="265" r:id="rId13"/>
    <p:sldId id="261" r:id="rId14"/>
    <p:sldId id="263"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9933FF"/>
    <a:srgbClr val="FF66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86" d="100"/>
          <a:sy n="86" d="100"/>
        </p:scale>
        <p:origin x="221"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2569029" y="2495641"/>
            <a:ext cx="9144000" cy="1106397"/>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2569029" y="3758792"/>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1742678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22479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2190387" y="2858997"/>
            <a:ext cx="9452973" cy="1140006"/>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2190387" y="4293371"/>
            <a:ext cx="9452973" cy="73147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797485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31010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880063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597879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261858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161763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680706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04975F-3B2C-4BE6-B752-096CAB60763D}" type="datetimeFigureOut">
              <a:rPr lang="en-US" smtClean="0"/>
              <a:t>4/19/2021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00899D-4326-4523-A648-E1C16E034C89}" type="slidenum">
              <a:rPr lang="en-US" smtClean="0"/>
              <a:t>‹#›</a:t>
            </a:fld>
            <a:endParaRPr lang="en-US"/>
          </a:p>
        </p:txBody>
      </p:sp>
    </p:spTree>
    <p:extLst>
      <p:ext uri="{BB962C8B-B14F-4D97-AF65-F5344CB8AC3E}">
        <p14:creationId xmlns:p14="http://schemas.microsoft.com/office/powerpoint/2010/main" val="9255877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8" Type="http://schemas.openxmlformats.org/officeDocument/2006/relationships/hyperlink" Target="http://counselingcenter.illinois.edu/node/190" TargetMode="External"/><Relationship Id="rId3" Type="http://schemas.openxmlformats.org/officeDocument/2006/relationships/hyperlink" Target="https://counselingcenter.illinois.edu/InFocus" TargetMode="External"/><Relationship Id="rId7" Type="http://schemas.openxmlformats.org/officeDocument/2006/relationships/hyperlink" Target="https://counselingcenter.illinois.edu/TimeManagement" TargetMode="External"/><Relationship Id="rId2" Type="http://schemas.openxmlformats.org/officeDocument/2006/relationships/hyperlink" Target="http://www.counselingcenter.illinois.edu/outreach-and-prevention/outreach-series/daily-mindfulness-drop-ins" TargetMode="External"/><Relationship Id="rId1" Type="http://schemas.openxmlformats.org/officeDocument/2006/relationships/slideLayout" Target="../slideLayouts/slideLayout2.xml"/><Relationship Id="rId6" Type="http://schemas.openxmlformats.org/officeDocument/2006/relationships/hyperlink" Target="https://counselingcenter.illinois.edu/TestAnxiety" TargetMode="External"/><Relationship Id="rId5" Type="http://schemas.openxmlformats.org/officeDocument/2006/relationships/hyperlink" Target="https://counselingcenter.illinois.edu/RIO" TargetMode="External"/><Relationship Id="rId4" Type="http://schemas.openxmlformats.org/officeDocument/2006/relationships/hyperlink" Target="https://counselingcenter.illinois.edu/outreach-and-prevention/outreach-series/perfectionism-series"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8" Type="http://schemas.openxmlformats.org/officeDocument/2006/relationships/hyperlink" Target="http://www.counselingcenter.illinois.edu/node/190" TargetMode="External"/><Relationship Id="rId3" Type="http://schemas.openxmlformats.org/officeDocument/2006/relationships/hyperlink" Target="http://www.counselingcenter.illinois.edu/InFocus" TargetMode="External"/><Relationship Id="rId7" Type="http://schemas.openxmlformats.org/officeDocument/2006/relationships/hyperlink" Target="http://www.counselingcenter.illinois.edu/TimeManagement" TargetMode="External"/><Relationship Id="rId2" Type="http://schemas.openxmlformats.org/officeDocument/2006/relationships/hyperlink" Target="http://www.counselingcenter.illinois.edu/outreach-and-prevention/outreach-series/daily-mindfulness-drop-ins" TargetMode="External"/><Relationship Id="rId1" Type="http://schemas.openxmlformats.org/officeDocument/2006/relationships/slideLayout" Target="../slideLayouts/slideLayout7.xml"/><Relationship Id="rId6" Type="http://schemas.openxmlformats.org/officeDocument/2006/relationships/hyperlink" Target="http://www.counselingcenter.illinois.edu/TestAnxiety" TargetMode="External"/><Relationship Id="rId5" Type="http://schemas.openxmlformats.org/officeDocument/2006/relationships/hyperlink" Target="http://www.counselingcenter.illinois.edu/RIO" TargetMode="External"/><Relationship Id="rId4" Type="http://schemas.openxmlformats.org/officeDocument/2006/relationships/hyperlink" Target="http://www.counselingcenter.illinois.edu/outreach-and-prevention/outreach-series/perfectionism-series" TargetMode="External"/><Relationship Id="rId9" Type="http://schemas.openxmlformats.org/officeDocument/2006/relationships/hyperlink" Target="https://surveys.illinois.edu/sec/1052643612"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5" Type="http://schemas.openxmlformats.org/officeDocument/2006/relationships/image" Target="../media/image7.jpeg"/><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7685" y="2564629"/>
            <a:ext cx="10114811" cy="1140006"/>
          </a:xfrm>
        </p:spPr>
        <p:txBody>
          <a:bodyPr anchor="b">
            <a:normAutofit/>
          </a:bodyPr>
          <a:lstStyle/>
          <a:p>
            <a:r>
              <a:rPr lang="en-US" sz="4400" b="1" u="sng" dirty="0"/>
              <a:t>Time &amp; Stress Management</a:t>
            </a:r>
          </a:p>
        </p:txBody>
      </p:sp>
      <p:sp>
        <p:nvSpPr>
          <p:cNvPr id="3" name="Subtitle 2"/>
          <p:cNvSpPr>
            <a:spLocks noGrp="1"/>
          </p:cNvSpPr>
          <p:nvPr>
            <p:ph type="body" idx="1"/>
          </p:nvPr>
        </p:nvSpPr>
        <p:spPr>
          <a:xfrm>
            <a:off x="2190387" y="4293371"/>
            <a:ext cx="9452973" cy="731475"/>
          </a:xfrm>
        </p:spPr>
        <p:txBody>
          <a:bodyPr>
            <a:normAutofit/>
          </a:bodyPr>
          <a:lstStyle/>
          <a:p>
            <a:r>
              <a:rPr lang="en-US" sz="1800" dirty="0">
                <a:solidFill>
                  <a:srgbClr val="555555"/>
                </a:solidFill>
                <a:effectLst/>
                <a:latin typeface="Arial" panose="020B0604020202020204" pitchFamily="34" charset="0"/>
                <a:ea typeface="Calibri" panose="020F0502020204030204" pitchFamily="34" charset="0"/>
              </a:rPr>
              <a:t>Animal Sciences Graduate Student Association</a:t>
            </a:r>
            <a:br>
              <a:rPr lang="en-US" sz="1800" dirty="0">
                <a:solidFill>
                  <a:srgbClr val="555555"/>
                </a:solidFill>
                <a:effectLst/>
                <a:latin typeface="Arial" panose="020B0604020202020204" pitchFamily="34" charset="0"/>
                <a:ea typeface="Calibri" panose="020F0502020204030204" pitchFamily="34" charset="0"/>
              </a:rPr>
            </a:br>
            <a:endParaRPr lang="en-US" dirty="0"/>
          </a:p>
        </p:txBody>
      </p:sp>
      <p:sp>
        <p:nvSpPr>
          <p:cNvPr id="4" name="TextBox 3">
            <a:extLst>
              <a:ext uri="{FF2B5EF4-FFF2-40B4-BE49-F238E27FC236}">
                <a16:creationId xmlns:a16="http://schemas.microsoft.com/office/drawing/2014/main" id="{8FBF441F-1B6E-4D8F-A31D-71E370D1779D}"/>
              </a:ext>
            </a:extLst>
          </p:cNvPr>
          <p:cNvSpPr txBox="1"/>
          <p:nvPr/>
        </p:nvSpPr>
        <p:spPr>
          <a:xfrm>
            <a:off x="7135091" y="5319214"/>
            <a:ext cx="4059381" cy="1200329"/>
          </a:xfrm>
          <a:prstGeom prst="rect">
            <a:avLst/>
          </a:prstGeom>
          <a:noFill/>
        </p:spPr>
        <p:txBody>
          <a:bodyPr wrap="square" rtlCol="0">
            <a:spAutoFit/>
          </a:bodyPr>
          <a:lstStyle/>
          <a:p>
            <a:r>
              <a:rPr lang="en-US" dirty="0"/>
              <a:t>Mark Layng,    LCPC</a:t>
            </a:r>
          </a:p>
          <a:p>
            <a:r>
              <a:rPr lang="en-US" dirty="0">
                <a:solidFill>
                  <a:srgbClr val="FF3300"/>
                </a:solidFill>
              </a:rPr>
              <a:t>Embedded Clinical Counselor for the College of ACES</a:t>
            </a:r>
          </a:p>
          <a:p>
            <a:r>
              <a:rPr lang="en-US" dirty="0">
                <a:solidFill>
                  <a:srgbClr val="FF3300"/>
                </a:solidFill>
              </a:rPr>
              <a:t>mlayng@illinois.edu</a:t>
            </a:r>
          </a:p>
        </p:txBody>
      </p:sp>
    </p:spTree>
    <p:extLst>
      <p:ext uri="{BB962C8B-B14F-4D97-AF65-F5344CB8AC3E}">
        <p14:creationId xmlns:p14="http://schemas.microsoft.com/office/powerpoint/2010/main" val="14070692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1F6BF07E-772F-4A4E-9257-304BAEE0B58B}"/>
              </a:ext>
            </a:extLst>
          </p:cNvPr>
          <p:cNvSpPr>
            <a:spLocks noGrp="1"/>
          </p:cNvSpPr>
          <p:nvPr>
            <p:ph type="title"/>
          </p:nvPr>
        </p:nvSpPr>
        <p:spPr>
          <a:xfrm>
            <a:off x="838200" y="283238"/>
            <a:ext cx="10515600" cy="535627"/>
          </a:xfrm>
        </p:spPr>
        <p:txBody>
          <a:bodyPr>
            <a:normAutofit/>
          </a:bodyPr>
          <a:lstStyle/>
          <a:p>
            <a:r>
              <a:rPr lang="en-US" sz="3200" dirty="0"/>
              <a:t>Skill Development Resources</a:t>
            </a:r>
          </a:p>
        </p:txBody>
      </p:sp>
      <p:sp>
        <p:nvSpPr>
          <p:cNvPr id="8" name="Content Placeholder 2">
            <a:extLst>
              <a:ext uri="{FF2B5EF4-FFF2-40B4-BE49-F238E27FC236}">
                <a16:creationId xmlns:a16="http://schemas.microsoft.com/office/drawing/2014/main" id="{E7D07A6C-D491-4C4E-BC07-07B71B6BB96E}"/>
              </a:ext>
            </a:extLst>
          </p:cNvPr>
          <p:cNvSpPr>
            <a:spLocks noGrp="1"/>
          </p:cNvSpPr>
          <p:nvPr>
            <p:ph idx="1"/>
          </p:nvPr>
        </p:nvSpPr>
        <p:spPr>
          <a:xfrm>
            <a:off x="602673" y="859809"/>
            <a:ext cx="10515600" cy="4778352"/>
          </a:xfrm>
        </p:spPr>
        <p:txBody>
          <a:bodyPr>
            <a:noAutofit/>
          </a:bodyPr>
          <a:lstStyle/>
          <a:p>
            <a:pPr algn="l"/>
            <a:r>
              <a:rPr lang="en-US" sz="2000" b="0" i="0" dirty="0">
                <a:solidFill>
                  <a:srgbClr val="ED5338"/>
                </a:solidFill>
                <a:effectLst/>
                <a:latin typeface="effra"/>
                <a:hlinkClick r:id="rId2"/>
              </a:rPr>
              <a:t>Daily Mindfulness: </a:t>
            </a:r>
            <a:r>
              <a:rPr lang="en-US" sz="2000" b="0" i="0" dirty="0">
                <a:solidFill>
                  <a:srgbClr val="333333"/>
                </a:solidFill>
                <a:effectLst/>
                <a:latin typeface="effra"/>
              </a:rPr>
              <a:t>COVID-19 and the need to isolate has added another layer of stress to our lives. Every weekday, we offer a brief, guided mindfulness exercise online to help you learn strategies to focus and calm anxiety.</a:t>
            </a:r>
          </a:p>
          <a:p>
            <a:pPr algn="l"/>
            <a:r>
              <a:rPr lang="en-US" sz="2000" b="0" i="0" dirty="0">
                <a:solidFill>
                  <a:srgbClr val="ED5338"/>
                </a:solidFill>
                <a:effectLst/>
                <a:latin typeface="effra"/>
                <a:hlinkClick r:id="rId3"/>
              </a:rPr>
              <a:t>In Focus:</a:t>
            </a:r>
            <a:r>
              <a:rPr lang="en-US" sz="2000" b="0" i="0" dirty="0">
                <a:solidFill>
                  <a:srgbClr val="333333"/>
                </a:solidFill>
                <a:effectLst/>
                <a:latin typeface="effra"/>
              </a:rPr>
              <a:t> Assists students who have ADHD or ADHD-like symptoms.</a:t>
            </a:r>
          </a:p>
          <a:p>
            <a:pPr algn="l"/>
            <a:r>
              <a:rPr lang="en-US" sz="2000" b="0" i="0" dirty="0">
                <a:solidFill>
                  <a:srgbClr val="ED5338"/>
                </a:solidFill>
                <a:effectLst/>
                <a:latin typeface="effra"/>
                <a:hlinkClick r:id="rId4"/>
              </a:rPr>
              <a:t>Perfectionism</a:t>
            </a:r>
            <a:r>
              <a:rPr lang="en-US" sz="2000" b="0" i="0" dirty="0">
                <a:solidFill>
                  <a:srgbClr val="333333"/>
                </a:solidFill>
                <a:effectLst/>
                <a:latin typeface="effra"/>
              </a:rPr>
              <a:t>: Focuses on recognizing when perfectionistic tendencies can be harmful and how to implement coping strategies to better manage.</a:t>
            </a:r>
          </a:p>
          <a:p>
            <a:pPr algn="l"/>
            <a:r>
              <a:rPr lang="en-US" sz="2000" b="0" i="0" dirty="0">
                <a:solidFill>
                  <a:srgbClr val="ED5338"/>
                </a:solidFill>
                <a:effectLst/>
                <a:latin typeface="effra"/>
                <a:hlinkClick r:id="rId5"/>
              </a:rPr>
              <a:t>RIO:</a:t>
            </a:r>
            <a:r>
              <a:rPr lang="en-US" sz="2000" b="0" i="0" dirty="0">
                <a:solidFill>
                  <a:srgbClr val="333333"/>
                </a:solidFill>
                <a:effectLst/>
                <a:latin typeface="effra"/>
              </a:rPr>
              <a:t> Offers students a chance to develop skills to recognize and understand their emotions and use mindfulness principles to regulate emotions and determine what changes they'd like to make in their lives. RIO stands for recognition, insight, and openness.</a:t>
            </a:r>
          </a:p>
          <a:p>
            <a:pPr algn="l"/>
            <a:r>
              <a:rPr lang="en-US" sz="2000" b="0" i="0" dirty="0">
                <a:solidFill>
                  <a:srgbClr val="ED5338"/>
                </a:solidFill>
                <a:effectLst/>
                <a:latin typeface="effra"/>
                <a:hlinkClick r:id="rId6"/>
              </a:rPr>
              <a:t>Test Anxiety</a:t>
            </a:r>
            <a:r>
              <a:rPr lang="en-US" sz="2000" b="0" i="0" dirty="0">
                <a:solidFill>
                  <a:srgbClr val="333333"/>
                </a:solidFill>
                <a:effectLst/>
                <a:latin typeface="effra"/>
              </a:rPr>
              <a:t>: This workshop discusses effective ways to manage test anxiety and perform better on exams.</a:t>
            </a:r>
          </a:p>
          <a:p>
            <a:pPr algn="l"/>
            <a:r>
              <a:rPr lang="en-US" sz="2000" b="0" i="0" dirty="0">
                <a:solidFill>
                  <a:srgbClr val="ED5338"/>
                </a:solidFill>
                <a:effectLst/>
                <a:latin typeface="effra"/>
                <a:hlinkClick r:id="rId7"/>
              </a:rPr>
              <a:t>Time Management</a:t>
            </a:r>
            <a:r>
              <a:rPr lang="en-US" sz="2000" b="0" i="0" dirty="0">
                <a:solidFill>
                  <a:srgbClr val="333333"/>
                </a:solidFill>
                <a:effectLst/>
                <a:latin typeface="effra"/>
              </a:rPr>
              <a:t>: This workshop will help you reflect on how you prioritize, learn task-management and motivation strategies, and understand the importance of self-care and allowing yourself breaks.</a:t>
            </a:r>
          </a:p>
          <a:p>
            <a:pPr algn="l"/>
            <a:r>
              <a:rPr lang="en-US" sz="2000" b="0" i="0" dirty="0">
                <a:solidFill>
                  <a:srgbClr val="ED5338"/>
                </a:solidFill>
                <a:effectLst/>
                <a:latin typeface="effra"/>
                <a:hlinkClick r:id="rId8"/>
              </a:rPr>
              <a:t>Tuesday@7</a:t>
            </a:r>
            <a:r>
              <a:rPr lang="en-US" sz="2000" b="0" i="0" dirty="0">
                <a:solidFill>
                  <a:srgbClr val="333333"/>
                </a:solidFill>
                <a:effectLst/>
                <a:latin typeface="effra"/>
                <a:hlinkClick r:id="rId8"/>
              </a:rPr>
              <a:t>: </a:t>
            </a:r>
            <a:r>
              <a:rPr lang="en-US" sz="2000" b="0" i="0" dirty="0">
                <a:solidFill>
                  <a:srgbClr val="333333"/>
                </a:solidFill>
                <a:effectLst/>
                <a:latin typeface="effra"/>
              </a:rPr>
              <a:t>Presented by Counseling Center Paraprofessionals. These peer-facilitated workshops focus on "Students Helping Students" by enhancing mental health, well-being, and success. </a:t>
            </a:r>
          </a:p>
        </p:txBody>
      </p:sp>
    </p:spTree>
    <p:extLst>
      <p:ext uri="{BB962C8B-B14F-4D97-AF65-F5344CB8AC3E}">
        <p14:creationId xmlns:p14="http://schemas.microsoft.com/office/powerpoint/2010/main" val="37547931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623BF-788A-42A6-BC9C-2C0869C71C5D}"/>
              </a:ext>
            </a:extLst>
          </p:cNvPr>
          <p:cNvSpPr>
            <a:spLocks noGrp="1"/>
          </p:cNvSpPr>
          <p:nvPr>
            <p:ph type="title"/>
          </p:nvPr>
        </p:nvSpPr>
        <p:spPr>
          <a:xfrm>
            <a:off x="1352405" y="1620982"/>
            <a:ext cx="3932237" cy="1600200"/>
          </a:xfrm>
        </p:spPr>
        <p:txBody>
          <a:bodyPr anchor="b">
            <a:normAutofit/>
          </a:bodyPr>
          <a:lstStyle/>
          <a:p>
            <a:r>
              <a:rPr lang="en-US" dirty="0"/>
              <a:t>Questions?.....and feedback. </a:t>
            </a:r>
          </a:p>
        </p:txBody>
      </p:sp>
      <p:pic>
        <p:nvPicPr>
          <p:cNvPr id="6146" name="Picture 2" descr="Image result for question icon">
            <a:extLst>
              <a:ext uri="{FF2B5EF4-FFF2-40B4-BE49-F238E27FC236}">
                <a16:creationId xmlns:a16="http://schemas.microsoft.com/office/drawing/2014/main" id="{4ED3B97F-019B-4DB7-8022-392714F83FE2}"/>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832475" y="987425"/>
            <a:ext cx="4873625" cy="4873625"/>
          </a:xfrm>
          <a:prstGeom prst="rect">
            <a:avLst/>
          </a:prstGeom>
          <a:solidFill>
            <a:srgbClr val="FFFFFF"/>
          </a:solidFill>
        </p:spPr>
      </p:pic>
      <p:sp>
        <p:nvSpPr>
          <p:cNvPr id="4" name="TextBox 3">
            <a:extLst>
              <a:ext uri="{FF2B5EF4-FFF2-40B4-BE49-F238E27FC236}">
                <a16:creationId xmlns:a16="http://schemas.microsoft.com/office/drawing/2014/main" id="{57AEBACF-F486-4ACB-8183-3574EB4F4AB6}"/>
              </a:ext>
            </a:extLst>
          </p:cNvPr>
          <p:cNvSpPr txBox="1"/>
          <p:nvPr/>
        </p:nvSpPr>
        <p:spPr>
          <a:xfrm>
            <a:off x="1352405" y="5052351"/>
            <a:ext cx="2909669" cy="461665"/>
          </a:xfrm>
          <a:prstGeom prst="rect">
            <a:avLst/>
          </a:prstGeom>
          <a:noFill/>
        </p:spPr>
        <p:txBody>
          <a:bodyPr wrap="square" rtlCol="0">
            <a:spAutoFit/>
          </a:bodyPr>
          <a:lstStyle/>
          <a:p>
            <a:r>
              <a:rPr lang="en-US" sz="2400" dirty="0"/>
              <a:t>mlayng@illinois.edu</a:t>
            </a:r>
          </a:p>
        </p:txBody>
      </p:sp>
    </p:spTree>
    <p:extLst>
      <p:ext uri="{BB962C8B-B14F-4D97-AF65-F5344CB8AC3E}">
        <p14:creationId xmlns:p14="http://schemas.microsoft.com/office/powerpoint/2010/main" val="678283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31BEDA7-19C1-43E0-8356-D68982D3BC1B}"/>
              </a:ext>
            </a:extLst>
          </p:cNvPr>
          <p:cNvSpPr txBox="1"/>
          <p:nvPr/>
        </p:nvSpPr>
        <p:spPr>
          <a:xfrm>
            <a:off x="1072714" y="1120676"/>
            <a:ext cx="10046572" cy="5078313"/>
          </a:xfrm>
          <a:prstGeom prst="rect">
            <a:avLst/>
          </a:prstGeom>
          <a:noFill/>
        </p:spPr>
        <p:txBody>
          <a:bodyPr wrap="square" rtlCol="0">
            <a:spAutoFit/>
          </a:bodyPr>
          <a:lstStyle/>
          <a:p>
            <a:pPr marR="0" algn="l" rtl="0"/>
            <a:r>
              <a:rPr lang="en-US" sz="1800" b="0" i="0" u="sng" strike="noStrike" baseline="0" dirty="0">
                <a:solidFill>
                  <a:srgbClr val="0000FF"/>
                </a:solidFill>
                <a:latin typeface="Times New Roman" panose="02020603050405020304" pitchFamily="18" charset="0"/>
                <a:hlinkClick r:id="rId2"/>
              </a:rPr>
              <a:t>www.counselingcenter.illinois.edu/outreach-and-prevention/outreach-series/daily-mindfulness-drop-ins</a:t>
            </a:r>
          </a:p>
          <a:p>
            <a:pPr marR="0" algn="l" rtl="0"/>
            <a:endParaRPr lang="en-US" sz="1800" b="0" i="0" u="none" strike="noStrike" baseline="0" dirty="0">
              <a:solidFill>
                <a:srgbClr val="0000FF"/>
              </a:solidFill>
              <a:latin typeface="Times New Roman" panose="02020603050405020304" pitchFamily="18" charset="0"/>
              <a:hlinkClick r:id="rId2"/>
            </a:endParaRPr>
          </a:p>
          <a:p>
            <a:pPr marR="0" algn="l" rtl="0"/>
            <a:r>
              <a:rPr lang="en-US" sz="1800" b="0" i="0" u="sng" strike="noStrike" baseline="0" dirty="0">
                <a:solidFill>
                  <a:srgbClr val="0000FF"/>
                </a:solidFill>
                <a:latin typeface="Times New Roman" panose="02020603050405020304" pitchFamily="18" charset="0"/>
                <a:hlinkClick r:id="rId3"/>
              </a:rPr>
              <a:t>www.counselingcenter.illinois.edu/InFocus</a:t>
            </a:r>
          </a:p>
          <a:p>
            <a:pPr marR="0" algn="l" rtl="0"/>
            <a:endParaRPr lang="en-US" sz="1800" b="0" i="0" u="none" strike="noStrike" baseline="0" dirty="0">
              <a:solidFill>
                <a:srgbClr val="0000FF"/>
              </a:solidFill>
              <a:latin typeface="Times New Roman" panose="02020603050405020304" pitchFamily="18" charset="0"/>
              <a:hlinkClick r:id="rId3"/>
            </a:endParaRPr>
          </a:p>
          <a:p>
            <a:pPr marR="0" algn="l" rtl="0"/>
            <a:r>
              <a:rPr lang="en-US" sz="1800" b="0" i="0" u="sng" strike="noStrike" baseline="0" dirty="0">
                <a:solidFill>
                  <a:srgbClr val="0000FF"/>
                </a:solidFill>
                <a:latin typeface="Times New Roman" panose="02020603050405020304" pitchFamily="18" charset="0"/>
                <a:hlinkClick r:id="rId4"/>
              </a:rPr>
              <a:t>www.counselingcenter.illinois.edu/outreach-and-prevention/outreach-series/perfectionism-series</a:t>
            </a:r>
          </a:p>
          <a:p>
            <a:pPr marR="0" algn="l" rtl="0"/>
            <a:endParaRPr lang="en-US" sz="1800" b="0" i="0" u="none" strike="noStrike" baseline="0" dirty="0">
              <a:solidFill>
                <a:srgbClr val="0000FF"/>
              </a:solidFill>
              <a:latin typeface="Times New Roman" panose="02020603050405020304" pitchFamily="18" charset="0"/>
              <a:hlinkClick r:id="rId4"/>
            </a:endParaRPr>
          </a:p>
          <a:p>
            <a:pPr marR="0" algn="l" rtl="0"/>
            <a:r>
              <a:rPr lang="en-US" sz="1800" b="0" i="0" u="sng" strike="noStrike" baseline="0" dirty="0">
                <a:solidFill>
                  <a:srgbClr val="0000FF"/>
                </a:solidFill>
                <a:latin typeface="Times New Roman" panose="02020603050405020304" pitchFamily="18" charset="0"/>
                <a:hlinkClick r:id="rId5"/>
              </a:rPr>
              <a:t>www.counselingcenter.illinois.edu/RIO</a:t>
            </a:r>
          </a:p>
          <a:p>
            <a:pPr marR="0" algn="l" rtl="0"/>
            <a:endParaRPr lang="en-US" sz="1800" b="0" i="0" u="none" strike="noStrike" baseline="0" dirty="0">
              <a:solidFill>
                <a:srgbClr val="0000FF"/>
              </a:solidFill>
              <a:latin typeface="Times New Roman" panose="02020603050405020304" pitchFamily="18" charset="0"/>
              <a:hlinkClick r:id="rId5"/>
            </a:endParaRPr>
          </a:p>
          <a:p>
            <a:pPr marR="0" algn="l" rtl="0"/>
            <a:r>
              <a:rPr lang="en-US" sz="1800" b="0" i="0" u="sng" strike="noStrike" baseline="0" dirty="0">
                <a:solidFill>
                  <a:srgbClr val="0000FF"/>
                </a:solidFill>
                <a:latin typeface="Times New Roman" panose="02020603050405020304" pitchFamily="18" charset="0"/>
                <a:hlinkClick r:id="rId6"/>
              </a:rPr>
              <a:t>www.counselingcenter.illinois.edu/TestAnxiety</a:t>
            </a:r>
          </a:p>
          <a:p>
            <a:pPr marR="0" algn="l" rtl="0"/>
            <a:endParaRPr lang="en-US" sz="1800" b="0" i="0" u="none" strike="noStrike" baseline="0" dirty="0">
              <a:solidFill>
                <a:srgbClr val="0000FF"/>
              </a:solidFill>
              <a:latin typeface="Times New Roman" panose="02020603050405020304" pitchFamily="18" charset="0"/>
              <a:hlinkClick r:id="rId6"/>
            </a:endParaRPr>
          </a:p>
          <a:p>
            <a:pPr marR="0" algn="l" rtl="0"/>
            <a:r>
              <a:rPr lang="en-US" sz="1800" b="0" i="0" u="sng" strike="noStrike" baseline="0" dirty="0">
                <a:solidFill>
                  <a:srgbClr val="0000FF"/>
                </a:solidFill>
                <a:latin typeface="Times New Roman" panose="02020603050405020304" pitchFamily="18" charset="0"/>
                <a:hlinkClick r:id="rId7"/>
              </a:rPr>
              <a:t>www.counselingcenter.illinois.edu/TimeManagement</a:t>
            </a:r>
          </a:p>
          <a:p>
            <a:pPr marR="0" algn="l" rtl="0"/>
            <a:endParaRPr lang="en-US" sz="1800" b="0" i="0" u="none" strike="noStrike" baseline="0" dirty="0">
              <a:solidFill>
                <a:srgbClr val="0000FF"/>
              </a:solidFill>
              <a:latin typeface="Times New Roman" panose="02020603050405020304" pitchFamily="18" charset="0"/>
              <a:hlinkClick r:id="rId7"/>
            </a:endParaRPr>
          </a:p>
          <a:p>
            <a:pPr marR="0" algn="l" rtl="0"/>
            <a:r>
              <a:rPr lang="en-US" sz="1800" b="0" i="0" u="sng" strike="noStrike" baseline="0" dirty="0">
                <a:solidFill>
                  <a:srgbClr val="0000FF"/>
                </a:solidFill>
                <a:latin typeface="Times New Roman" panose="02020603050405020304" pitchFamily="18" charset="0"/>
                <a:hlinkClick r:id="rId8"/>
              </a:rPr>
              <a:t>www.counselingcenter.illinois.edu/node/190</a:t>
            </a:r>
          </a:p>
          <a:p>
            <a:pPr marR="0" algn="l" rtl="0"/>
            <a:endParaRPr lang="en-US" u="sng" dirty="0">
              <a:solidFill>
                <a:srgbClr val="0000FF"/>
              </a:solidFill>
              <a:latin typeface="Times New Roman" panose="02020603050405020304" pitchFamily="18" charset="0"/>
              <a:hlinkClick r:id="rId8"/>
            </a:endParaRPr>
          </a:p>
          <a:p>
            <a:pPr marR="0" algn="l" rtl="0"/>
            <a:endParaRPr lang="en-US" sz="1800" b="0" i="0" u="sng" strike="noStrike" baseline="0" dirty="0">
              <a:solidFill>
                <a:srgbClr val="0000FF"/>
              </a:solidFill>
              <a:latin typeface="Times New Roman" panose="02020603050405020304" pitchFamily="18" charset="0"/>
              <a:hlinkClick r:id="rId8"/>
            </a:endParaRPr>
          </a:p>
          <a:p>
            <a:r>
              <a:rPr lang="en-US" sz="1800" b="1" u="sng" dirty="0">
                <a:solidFill>
                  <a:srgbClr val="0563C1"/>
                </a:solidFill>
                <a:effectLst/>
                <a:latin typeface="Calibri" panose="020F0502020204030204" pitchFamily="34" charset="0"/>
                <a:ea typeface="Calibri" panose="020F0502020204030204" pitchFamily="34" charset="0"/>
                <a:hlinkClick r:id="rId9"/>
              </a:rPr>
              <a:t>https://surveys.illinois.edu/sec/1052643612</a:t>
            </a:r>
            <a:endParaRPr lang="en-US" sz="1800" dirty="0">
              <a:effectLst/>
              <a:latin typeface="Calibri" panose="020F0502020204030204" pitchFamily="34" charset="0"/>
              <a:ea typeface="Calibri" panose="020F0502020204030204" pitchFamily="34" charset="0"/>
            </a:endParaRPr>
          </a:p>
          <a:p>
            <a:pPr marR="0" algn="l" rtl="0"/>
            <a:endParaRPr lang="en-US" sz="1800" b="0" i="0" u="none" strike="noStrike" baseline="0" dirty="0">
              <a:solidFill>
                <a:srgbClr val="0000FF"/>
              </a:solidFill>
              <a:latin typeface="Times New Roman" panose="02020603050405020304" pitchFamily="18" charset="0"/>
              <a:hlinkClick r:id="rId8"/>
            </a:endParaRPr>
          </a:p>
          <a:p>
            <a:endParaRPr lang="en-US" dirty="0"/>
          </a:p>
        </p:txBody>
      </p:sp>
    </p:spTree>
    <p:extLst>
      <p:ext uri="{BB962C8B-B14F-4D97-AF65-F5344CB8AC3E}">
        <p14:creationId xmlns:p14="http://schemas.microsoft.com/office/powerpoint/2010/main" val="14459660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B960EFB-834E-407C-9409-02CF8A054E71}"/>
              </a:ext>
            </a:extLst>
          </p:cNvPr>
          <p:cNvSpPr txBox="1"/>
          <p:nvPr/>
        </p:nvSpPr>
        <p:spPr>
          <a:xfrm>
            <a:off x="1697181" y="2302317"/>
            <a:ext cx="8797637"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rPr>
              <a:t>If you had to pick 1 area of your life…..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rPr>
              <a:t>where is your stress most invasive?</a:t>
            </a:r>
          </a:p>
        </p:txBody>
      </p:sp>
      <p:sp>
        <p:nvSpPr>
          <p:cNvPr id="4" name="TextBox 3">
            <a:extLst>
              <a:ext uri="{FF2B5EF4-FFF2-40B4-BE49-F238E27FC236}">
                <a16:creationId xmlns:a16="http://schemas.microsoft.com/office/drawing/2014/main" id="{B5A41167-1433-42E7-916D-4FC7A92D09D6}"/>
              </a:ext>
            </a:extLst>
          </p:cNvPr>
          <p:cNvSpPr txBox="1"/>
          <p:nvPr/>
        </p:nvSpPr>
        <p:spPr>
          <a:xfrm>
            <a:off x="872838" y="963488"/>
            <a:ext cx="3352800"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00FF00"/>
                </a:solidFill>
                <a:effectLst/>
                <a:uLnTx/>
                <a:uFillTx/>
                <a:latin typeface="Calibri" panose="020F0502020204030204"/>
                <a:ea typeface="+mn-ea"/>
                <a:cs typeface="+mn-cs"/>
              </a:rPr>
              <a:t>Personal Relationships</a:t>
            </a:r>
          </a:p>
        </p:txBody>
      </p:sp>
      <p:sp>
        <p:nvSpPr>
          <p:cNvPr id="5" name="TextBox 4">
            <a:extLst>
              <a:ext uri="{FF2B5EF4-FFF2-40B4-BE49-F238E27FC236}">
                <a16:creationId xmlns:a16="http://schemas.microsoft.com/office/drawing/2014/main" id="{ABF74CCF-E8E8-4602-99AE-167F3579E582}"/>
              </a:ext>
            </a:extLst>
          </p:cNvPr>
          <p:cNvSpPr txBox="1"/>
          <p:nvPr/>
        </p:nvSpPr>
        <p:spPr>
          <a:xfrm>
            <a:off x="4613564" y="963487"/>
            <a:ext cx="3352800"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00B0F0"/>
                </a:solidFill>
                <a:effectLst/>
                <a:uLnTx/>
                <a:uFillTx/>
                <a:latin typeface="Calibri" panose="020F0502020204030204"/>
                <a:ea typeface="+mn-ea"/>
                <a:cs typeface="+mn-cs"/>
              </a:rPr>
              <a:t>Tests, Research, Homework </a:t>
            </a:r>
          </a:p>
        </p:txBody>
      </p:sp>
      <p:sp>
        <p:nvSpPr>
          <p:cNvPr id="6" name="TextBox 5">
            <a:extLst>
              <a:ext uri="{FF2B5EF4-FFF2-40B4-BE49-F238E27FC236}">
                <a16:creationId xmlns:a16="http://schemas.microsoft.com/office/drawing/2014/main" id="{7E718AC0-74B2-4961-A82D-80840080F57D}"/>
              </a:ext>
            </a:extLst>
          </p:cNvPr>
          <p:cNvSpPr txBox="1"/>
          <p:nvPr/>
        </p:nvSpPr>
        <p:spPr>
          <a:xfrm>
            <a:off x="8825346" y="963488"/>
            <a:ext cx="2826327"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FF6600"/>
                </a:solidFill>
                <a:effectLst/>
                <a:uLnTx/>
                <a:uFillTx/>
                <a:latin typeface="Calibri" panose="020F0502020204030204"/>
                <a:ea typeface="+mn-ea"/>
                <a:cs typeface="+mn-cs"/>
              </a:rPr>
              <a:t>Authority figures</a:t>
            </a:r>
          </a:p>
        </p:txBody>
      </p:sp>
      <p:sp>
        <p:nvSpPr>
          <p:cNvPr id="7" name="TextBox 6">
            <a:extLst>
              <a:ext uri="{FF2B5EF4-FFF2-40B4-BE49-F238E27FC236}">
                <a16:creationId xmlns:a16="http://schemas.microsoft.com/office/drawing/2014/main" id="{95DA917A-EE61-41E5-9D4D-A456486B0EE2}"/>
              </a:ext>
            </a:extLst>
          </p:cNvPr>
          <p:cNvSpPr txBox="1"/>
          <p:nvPr/>
        </p:nvSpPr>
        <p:spPr>
          <a:xfrm>
            <a:off x="7864539" y="3641146"/>
            <a:ext cx="2757054"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9933FF"/>
                </a:solidFill>
                <a:effectLst/>
                <a:uLnTx/>
                <a:uFillTx/>
                <a:latin typeface="Calibri" panose="020F0502020204030204"/>
                <a:ea typeface="+mn-ea"/>
                <a:cs typeface="+mn-cs"/>
              </a:rPr>
              <a:t>Future Success</a:t>
            </a:r>
          </a:p>
        </p:txBody>
      </p:sp>
      <p:sp>
        <p:nvSpPr>
          <p:cNvPr id="8" name="TextBox 7">
            <a:extLst>
              <a:ext uri="{FF2B5EF4-FFF2-40B4-BE49-F238E27FC236}">
                <a16:creationId xmlns:a16="http://schemas.microsoft.com/office/drawing/2014/main" id="{4AB97567-ECA3-498E-BC7F-661B715DC8D5}"/>
              </a:ext>
            </a:extLst>
          </p:cNvPr>
          <p:cNvSpPr txBox="1"/>
          <p:nvPr/>
        </p:nvSpPr>
        <p:spPr>
          <a:xfrm>
            <a:off x="1817099" y="3641145"/>
            <a:ext cx="4655127"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FF0000"/>
                </a:solidFill>
                <a:effectLst/>
                <a:uLnTx/>
                <a:uFillTx/>
                <a:latin typeface="Calibri" panose="020F0502020204030204"/>
                <a:ea typeface="+mn-ea"/>
                <a:cs typeface="+mn-cs"/>
              </a:rPr>
              <a:t>Pubic speaking/presentations</a:t>
            </a:r>
          </a:p>
        </p:txBody>
      </p:sp>
    </p:spTree>
    <p:extLst>
      <p:ext uri="{BB962C8B-B14F-4D97-AF65-F5344CB8AC3E}">
        <p14:creationId xmlns:p14="http://schemas.microsoft.com/office/powerpoint/2010/main" val="3616658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2000"/>
                                        <p:tgtEl>
                                          <p:spTgt spid="6"/>
                                        </p:tgtEl>
                                      </p:cBhvr>
                                    </p:animEffect>
                                    <p:anim calcmode="lin" valueType="num">
                                      <p:cBhvr>
                                        <p:cTn id="26" dur="2000" fill="hold"/>
                                        <p:tgtEl>
                                          <p:spTgt spid="6"/>
                                        </p:tgtEl>
                                        <p:attrNameLst>
                                          <p:attrName>ppt_w</p:attrName>
                                        </p:attrNameLst>
                                      </p:cBhvr>
                                      <p:tavLst>
                                        <p:tav tm="0" fmla="#ppt_w*sin(2.5*pi*$)">
                                          <p:val>
                                            <p:fltVal val="0"/>
                                          </p:val>
                                        </p:tav>
                                        <p:tav tm="100000">
                                          <p:val>
                                            <p:fltVal val="1"/>
                                          </p:val>
                                        </p:tav>
                                      </p:tavLst>
                                    </p:anim>
                                    <p:anim calcmode="lin" valueType="num">
                                      <p:cBhvr>
                                        <p:cTn id="27" dur="20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 calcmode="lin" valueType="num">
                                      <p:cBhvr>
                                        <p:cTn id="32" dur="500" fill="hold"/>
                                        <p:tgtEl>
                                          <p:spTgt spid="5"/>
                                        </p:tgtEl>
                                        <p:attrNameLst>
                                          <p:attrName>ppt_w</p:attrName>
                                        </p:attrNameLst>
                                      </p:cBhvr>
                                      <p:tavLst>
                                        <p:tav tm="0">
                                          <p:val>
                                            <p:fltVal val="0"/>
                                          </p:val>
                                        </p:tav>
                                        <p:tav tm="100000">
                                          <p:val>
                                            <p:strVal val="#ppt_w"/>
                                          </p:val>
                                        </p:tav>
                                      </p:tavLst>
                                    </p:anim>
                                    <p:anim calcmode="lin" valueType="num">
                                      <p:cBhvr>
                                        <p:cTn id="33" dur="500" fill="hold"/>
                                        <p:tgtEl>
                                          <p:spTgt spid="5"/>
                                        </p:tgtEl>
                                        <p:attrNameLst>
                                          <p:attrName>ppt_h</p:attrName>
                                        </p:attrNameLst>
                                      </p:cBhvr>
                                      <p:tavLst>
                                        <p:tav tm="0">
                                          <p:val>
                                            <p:fltVal val="0"/>
                                          </p:val>
                                        </p:tav>
                                        <p:tav tm="100000">
                                          <p:val>
                                            <p:strVal val="#ppt_h"/>
                                          </p:val>
                                        </p:tav>
                                      </p:tavLst>
                                    </p:anim>
                                    <p:animEffect transition="in" filter="fade">
                                      <p:cBhvr>
                                        <p:cTn id="34" dur="500"/>
                                        <p:tgtEl>
                                          <p:spTgt spid="5"/>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9"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anim calcmode="lin" valueType="num">
                                      <p:cBhvr additive="base">
                                        <p:cTn id="39" dur="500" fill="hold"/>
                                        <p:tgtEl>
                                          <p:spTgt spid="8"/>
                                        </p:tgtEl>
                                        <p:attrNameLst>
                                          <p:attrName>ppt_x</p:attrName>
                                        </p:attrNameLst>
                                      </p:cBhvr>
                                      <p:tavLst>
                                        <p:tav tm="0">
                                          <p:val>
                                            <p:strVal val="0-#ppt_w/2"/>
                                          </p:val>
                                        </p:tav>
                                        <p:tav tm="100000">
                                          <p:val>
                                            <p:strVal val="#ppt_x"/>
                                          </p:val>
                                        </p:tav>
                                      </p:tavLst>
                                    </p:anim>
                                    <p:anim calcmode="lin" valueType="num">
                                      <p:cBhvr additive="base">
                                        <p:cTn id="40" dur="5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6" presetClass="entr" presetSubtype="0" fill="hold" grpId="0" nodeType="clickEffect">
                                  <p:stCondLst>
                                    <p:cond delay="0"/>
                                  </p:stCondLst>
                                  <p:childTnLst>
                                    <p:set>
                                      <p:cBhvr>
                                        <p:cTn id="44" dur="1" fill="hold">
                                          <p:stCondLst>
                                            <p:cond delay="0"/>
                                          </p:stCondLst>
                                        </p:cTn>
                                        <p:tgtEl>
                                          <p:spTgt spid="7"/>
                                        </p:tgtEl>
                                        <p:attrNameLst>
                                          <p:attrName>style.visibility</p:attrName>
                                        </p:attrNameLst>
                                      </p:cBhvr>
                                      <p:to>
                                        <p:strVal val="visible"/>
                                      </p:to>
                                    </p:set>
                                    <p:animEffect transition="in" filter="wipe(down)">
                                      <p:cBhvr>
                                        <p:cTn id="45" dur="580">
                                          <p:stCondLst>
                                            <p:cond delay="0"/>
                                          </p:stCondLst>
                                        </p:cTn>
                                        <p:tgtEl>
                                          <p:spTgt spid="7"/>
                                        </p:tgtEl>
                                      </p:cBhvr>
                                    </p:animEffect>
                                    <p:anim calcmode="lin" valueType="num">
                                      <p:cBhvr>
                                        <p:cTn id="46"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47"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48"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49"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50"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51" dur="26">
                                          <p:stCondLst>
                                            <p:cond delay="650"/>
                                          </p:stCondLst>
                                        </p:cTn>
                                        <p:tgtEl>
                                          <p:spTgt spid="7"/>
                                        </p:tgtEl>
                                      </p:cBhvr>
                                      <p:to x="100000" y="60000"/>
                                    </p:animScale>
                                    <p:animScale>
                                      <p:cBhvr>
                                        <p:cTn id="52" dur="166" decel="50000">
                                          <p:stCondLst>
                                            <p:cond delay="676"/>
                                          </p:stCondLst>
                                        </p:cTn>
                                        <p:tgtEl>
                                          <p:spTgt spid="7"/>
                                        </p:tgtEl>
                                      </p:cBhvr>
                                      <p:to x="100000" y="100000"/>
                                    </p:animScale>
                                    <p:animScale>
                                      <p:cBhvr>
                                        <p:cTn id="53" dur="26">
                                          <p:stCondLst>
                                            <p:cond delay="1312"/>
                                          </p:stCondLst>
                                        </p:cTn>
                                        <p:tgtEl>
                                          <p:spTgt spid="7"/>
                                        </p:tgtEl>
                                      </p:cBhvr>
                                      <p:to x="100000" y="80000"/>
                                    </p:animScale>
                                    <p:animScale>
                                      <p:cBhvr>
                                        <p:cTn id="54" dur="166" decel="50000">
                                          <p:stCondLst>
                                            <p:cond delay="1338"/>
                                          </p:stCondLst>
                                        </p:cTn>
                                        <p:tgtEl>
                                          <p:spTgt spid="7"/>
                                        </p:tgtEl>
                                      </p:cBhvr>
                                      <p:to x="100000" y="100000"/>
                                    </p:animScale>
                                    <p:animScale>
                                      <p:cBhvr>
                                        <p:cTn id="55" dur="26">
                                          <p:stCondLst>
                                            <p:cond delay="1642"/>
                                          </p:stCondLst>
                                        </p:cTn>
                                        <p:tgtEl>
                                          <p:spTgt spid="7"/>
                                        </p:tgtEl>
                                      </p:cBhvr>
                                      <p:to x="100000" y="90000"/>
                                    </p:animScale>
                                    <p:animScale>
                                      <p:cBhvr>
                                        <p:cTn id="56" dur="166" decel="50000">
                                          <p:stCondLst>
                                            <p:cond delay="1668"/>
                                          </p:stCondLst>
                                        </p:cTn>
                                        <p:tgtEl>
                                          <p:spTgt spid="7"/>
                                        </p:tgtEl>
                                      </p:cBhvr>
                                      <p:to x="100000" y="100000"/>
                                    </p:animScale>
                                    <p:animScale>
                                      <p:cBhvr>
                                        <p:cTn id="57" dur="26">
                                          <p:stCondLst>
                                            <p:cond delay="1808"/>
                                          </p:stCondLst>
                                        </p:cTn>
                                        <p:tgtEl>
                                          <p:spTgt spid="7"/>
                                        </p:tgtEl>
                                      </p:cBhvr>
                                      <p:to x="100000" y="95000"/>
                                    </p:animScale>
                                    <p:animScale>
                                      <p:cBhvr>
                                        <p:cTn id="58" dur="166" decel="50000">
                                          <p:stCondLst>
                                            <p:cond delay="1834"/>
                                          </p:stCondLst>
                                        </p:cTn>
                                        <p:tgtEl>
                                          <p:spTgt spid="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91FE8-8CB7-4408-8AA8-D789DD2F3121}"/>
              </a:ext>
            </a:extLst>
          </p:cNvPr>
          <p:cNvSpPr>
            <a:spLocks noGrp="1"/>
          </p:cNvSpPr>
          <p:nvPr>
            <p:ph type="title"/>
          </p:nvPr>
        </p:nvSpPr>
        <p:spPr>
          <a:xfrm>
            <a:off x="838200" y="365125"/>
            <a:ext cx="10515600" cy="1325563"/>
          </a:xfrm>
        </p:spPr>
        <p:txBody>
          <a:bodyPr anchor="ctr">
            <a:normAutofit/>
          </a:bodyPr>
          <a:lstStyle/>
          <a:p>
            <a:r>
              <a:rPr lang="en-US" dirty="0"/>
              <a:t>Pressure to Stress…</a:t>
            </a:r>
            <a:br>
              <a:rPr lang="en-US" dirty="0"/>
            </a:br>
            <a:r>
              <a:rPr lang="en-US" dirty="0"/>
              <a:t>and back again</a:t>
            </a:r>
            <a:endParaRPr lang="en-US"/>
          </a:p>
        </p:txBody>
      </p:sp>
      <p:pic>
        <p:nvPicPr>
          <p:cNvPr id="1026" name="Picture 2" descr="Image result for Weight Lift Icon">
            <a:extLst>
              <a:ext uri="{FF2B5EF4-FFF2-40B4-BE49-F238E27FC236}">
                <a16:creationId xmlns:a16="http://schemas.microsoft.com/office/drawing/2014/main" id="{52FE75F0-91CC-4FE0-965B-B52A62B00604}"/>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38200" y="2339803"/>
            <a:ext cx="5181600" cy="3322982"/>
          </a:xfrm>
          <a:prstGeom prst="rect">
            <a:avLst/>
          </a:prstGeom>
          <a:solidFill>
            <a:srgbClr val="FFFFFF"/>
          </a:solidFill>
        </p:spPr>
      </p:pic>
      <p:sp>
        <p:nvSpPr>
          <p:cNvPr id="3" name="Content Placeholder 2">
            <a:extLst>
              <a:ext uri="{FF2B5EF4-FFF2-40B4-BE49-F238E27FC236}">
                <a16:creationId xmlns:a16="http://schemas.microsoft.com/office/drawing/2014/main" id="{66687CEF-1E14-4ADF-A14C-143B918BCB1A}"/>
              </a:ext>
            </a:extLst>
          </p:cNvPr>
          <p:cNvSpPr>
            <a:spLocks noGrp="1"/>
          </p:cNvSpPr>
          <p:nvPr>
            <p:ph sz="half" idx="2"/>
          </p:nvPr>
        </p:nvSpPr>
        <p:spPr>
          <a:xfrm>
            <a:off x="7304314" y="2542129"/>
            <a:ext cx="3015343" cy="2918330"/>
          </a:xfrm>
        </p:spPr>
        <p:txBody>
          <a:bodyPr>
            <a:normAutofit/>
          </a:bodyPr>
          <a:lstStyle/>
          <a:p>
            <a:r>
              <a:rPr lang="en-US" dirty="0"/>
              <a:t>Too much weight</a:t>
            </a:r>
          </a:p>
          <a:p>
            <a:pPr marL="0" indent="0">
              <a:buNone/>
            </a:pPr>
            <a:r>
              <a:rPr lang="en-US" sz="2000" dirty="0"/>
              <a:t>(classes, homework, social events)</a:t>
            </a:r>
          </a:p>
          <a:p>
            <a:endParaRPr lang="en-US" dirty="0"/>
          </a:p>
          <a:p>
            <a:r>
              <a:rPr lang="en-US" dirty="0"/>
              <a:t>Poor form</a:t>
            </a:r>
          </a:p>
          <a:p>
            <a:pPr marL="0" indent="0">
              <a:buNone/>
            </a:pPr>
            <a:r>
              <a:rPr lang="en-US" sz="2000" dirty="0"/>
              <a:t>(Study/social skills, motivation)</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971836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8593A54-37C1-4E52-990F-4A704BA7D420}"/>
              </a:ext>
            </a:extLst>
          </p:cNvPr>
          <p:cNvSpPr txBox="1"/>
          <p:nvPr/>
        </p:nvSpPr>
        <p:spPr>
          <a:xfrm>
            <a:off x="2697079" y="2136338"/>
            <a:ext cx="6797841" cy="2585323"/>
          </a:xfrm>
          <a:prstGeom prst="rect">
            <a:avLst/>
          </a:prstGeom>
          <a:noFill/>
        </p:spPr>
        <p:txBody>
          <a:bodyPr wrap="square" rtlCol="0">
            <a:spAutoFit/>
          </a:bodyPr>
          <a:lstStyle/>
          <a:p>
            <a:pPr algn="ctr"/>
            <a:r>
              <a:rPr lang="en-US" sz="4800" dirty="0">
                <a:solidFill>
                  <a:srgbClr val="FF6600"/>
                </a:solidFill>
              </a:rPr>
              <a:t>Managing your Emotions</a:t>
            </a:r>
          </a:p>
          <a:p>
            <a:pPr algn="ctr"/>
            <a:r>
              <a:rPr lang="en-US" sz="4800" dirty="0">
                <a:solidFill>
                  <a:srgbClr val="0033CC"/>
                </a:solidFill>
              </a:rPr>
              <a:t>Utilizing your Mind</a:t>
            </a:r>
          </a:p>
          <a:p>
            <a:pPr algn="ctr"/>
            <a:r>
              <a:rPr lang="en-US" sz="4800" dirty="0">
                <a:solidFill>
                  <a:srgbClr val="009900"/>
                </a:solidFill>
              </a:rPr>
              <a:t>Developing your Behaviors</a:t>
            </a:r>
          </a:p>
          <a:p>
            <a:pPr algn="ctr"/>
            <a:endParaRPr lang="en-US" dirty="0"/>
          </a:p>
        </p:txBody>
      </p:sp>
    </p:spTree>
    <p:extLst>
      <p:ext uri="{BB962C8B-B14F-4D97-AF65-F5344CB8AC3E}">
        <p14:creationId xmlns:p14="http://schemas.microsoft.com/office/powerpoint/2010/main" val="12833375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9B5684F-F6FF-4F58-99E5-95FE7620F1EA}"/>
              </a:ext>
            </a:extLst>
          </p:cNvPr>
          <p:cNvSpPr/>
          <p:nvPr/>
        </p:nvSpPr>
        <p:spPr>
          <a:xfrm>
            <a:off x="1018673" y="356498"/>
            <a:ext cx="10154653" cy="537811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4" name="Oval 13">
            <a:extLst>
              <a:ext uri="{FF2B5EF4-FFF2-40B4-BE49-F238E27FC236}">
                <a16:creationId xmlns:a16="http://schemas.microsoft.com/office/drawing/2014/main" id="{3C2C6592-6E37-40DF-95D4-14DAF0554663}"/>
              </a:ext>
            </a:extLst>
          </p:cNvPr>
          <p:cNvSpPr/>
          <p:nvPr/>
        </p:nvSpPr>
        <p:spPr>
          <a:xfrm>
            <a:off x="4947316" y="1615271"/>
            <a:ext cx="1643063" cy="3882561"/>
          </a:xfrm>
          <a:prstGeom prst="ellipse">
            <a:avLst/>
          </a:prstGeom>
          <a:pattFill prst="pct5">
            <a:fgClr>
              <a:schemeClr val="accent2"/>
            </a:fgClr>
            <a:bgClr>
              <a:schemeClr val="bg1"/>
            </a:bgClr>
          </a:patt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8" descr="See related image detail">
            <a:extLst>
              <a:ext uri="{FF2B5EF4-FFF2-40B4-BE49-F238E27FC236}">
                <a16:creationId xmlns:a16="http://schemas.microsoft.com/office/drawing/2014/main" id="{0339822A-CBC8-4554-900D-F56B4C112A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9582" y="806116"/>
            <a:ext cx="1852150" cy="1861552"/>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6" descr="Image result for Scared Smiley-Face">
            <a:extLst>
              <a:ext uri="{FF2B5EF4-FFF2-40B4-BE49-F238E27FC236}">
                <a16:creationId xmlns:a16="http://schemas.microsoft.com/office/drawing/2014/main" id="{A5A628A7-75A6-4489-B081-A330CF9659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00378" y="806116"/>
            <a:ext cx="3082040" cy="186155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Image result for Scared Smiley-Face">
            <a:extLst>
              <a:ext uri="{FF2B5EF4-FFF2-40B4-BE49-F238E27FC236}">
                <a16:creationId xmlns:a16="http://schemas.microsoft.com/office/drawing/2014/main" id="{529AAAC8-BE41-4636-AFCC-74BAA3EAABFD}"/>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66182" y="4783444"/>
            <a:ext cx="738949" cy="791731"/>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4" descr="See related image detail">
            <a:extLst>
              <a:ext uri="{FF2B5EF4-FFF2-40B4-BE49-F238E27FC236}">
                <a16:creationId xmlns:a16="http://schemas.microsoft.com/office/drawing/2014/main" id="{33C312BC-A13E-47D2-87BA-38859B31113B}"/>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922875" y="4860786"/>
            <a:ext cx="637046" cy="637046"/>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Straight Arrow Connector 11">
            <a:extLst>
              <a:ext uri="{FF2B5EF4-FFF2-40B4-BE49-F238E27FC236}">
                <a16:creationId xmlns:a16="http://schemas.microsoft.com/office/drawing/2014/main" id="{AC61CDE7-4318-4D1F-929D-240F110503C2}"/>
              </a:ext>
            </a:extLst>
          </p:cNvPr>
          <p:cNvCxnSpPr>
            <a:cxnSpLocks/>
          </p:cNvCxnSpPr>
          <p:nvPr/>
        </p:nvCxnSpPr>
        <p:spPr>
          <a:xfrm flipV="1">
            <a:off x="4082923" y="2580917"/>
            <a:ext cx="3390133" cy="2202527"/>
          </a:xfrm>
          <a:prstGeom prst="straightConnector1">
            <a:avLst/>
          </a:prstGeom>
          <a:ln w="66675">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62A8F639-BC23-4A55-A326-ECB1F4E4EC9E}"/>
              </a:ext>
            </a:extLst>
          </p:cNvPr>
          <p:cNvCxnSpPr>
            <a:cxnSpLocks/>
          </p:cNvCxnSpPr>
          <p:nvPr/>
        </p:nvCxnSpPr>
        <p:spPr>
          <a:xfrm>
            <a:off x="4082923" y="2580917"/>
            <a:ext cx="3371850" cy="2183479"/>
          </a:xfrm>
          <a:prstGeom prst="straightConnector1">
            <a:avLst/>
          </a:prstGeom>
          <a:ln w="66675">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76F468EB-31AB-45AF-99C9-5F4F63E6E042}"/>
              </a:ext>
            </a:extLst>
          </p:cNvPr>
          <p:cNvSpPr txBox="1"/>
          <p:nvPr/>
        </p:nvSpPr>
        <p:spPr>
          <a:xfrm>
            <a:off x="3276969" y="806116"/>
            <a:ext cx="5002039" cy="1323439"/>
          </a:xfrm>
          <a:prstGeom prst="rect">
            <a:avLst/>
          </a:prstGeom>
          <a:noFill/>
        </p:spPr>
        <p:txBody>
          <a:bodyPr wrap="square" rtlCol="0">
            <a:spAutoFit/>
          </a:bodyPr>
          <a:lstStyle/>
          <a:p>
            <a:pPr algn="ctr"/>
            <a:r>
              <a:rPr lang="en-US" sz="4000" dirty="0"/>
              <a:t>The Duality of Thinking and Feeling</a:t>
            </a:r>
          </a:p>
        </p:txBody>
      </p:sp>
    </p:spTree>
    <p:extLst>
      <p:ext uri="{BB962C8B-B14F-4D97-AF65-F5344CB8AC3E}">
        <p14:creationId xmlns:p14="http://schemas.microsoft.com/office/powerpoint/2010/main" val="3411202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down)">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wipe(up)">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heel(1)">
                                      <p:cBhvr>
                                        <p:cTn id="27"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816DBB9-8AED-47FB-AD32-E407CD1E9479}"/>
              </a:ext>
            </a:extLst>
          </p:cNvPr>
          <p:cNvSpPr txBox="1"/>
          <p:nvPr/>
        </p:nvSpPr>
        <p:spPr>
          <a:xfrm>
            <a:off x="2103120" y="562094"/>
            <a:ext cx="7985760" cy="923330"/>
          </a:xfrm>
          <a:prstGeom prst="rect">
            <a:avLst/>
          </a:prstGeom>
          <a:noFill/>
        </p:spPr>
        <p:txBody>
          <a:bodyPr wrap="square" rtlCol="0">
            <a:spAutoFit/>
          </a:bodyPr>
          <a:lstStyle/>
          <a:p>
            <a:pPr algn="ctr"/>
            <a:r>
              <a:rPr lang="en-US" sz="5400" dirty="0">
                <a:solidFill>
                  <a:srgbClr val="009900"/>
                </a:solidFill>
              </a:rPr>
              <a:t>Developing your Behaviors</a:t>
            </a:r>
          </a:p>
        </p:txBody>
      </p:sp>
      <p:sp>
        <p:nvSpPr>
          <p:cNvPr id="3" name="TextBox 2">
            <a:extLst>
              <a:ext uri="{FF2B5EF4-FFF2-40B4-BE49-F238E27FC236}">
                <a16:creationId xmlns:a16="http://schemas.microsoft.com/office/drawing/2014/main" id="{43C81623-0E0E-4DED-84BF-C0B28290DCD3}"/>
              </a:ext>
            </a:extLst>
          </p:cNvPr>
          <p:cNvSpPr txBox="1"/>
          <p:nvPr/>
        </p:nvSpPr>
        <p:spPr>
          <a:xfrm>
            <a:off x="1188027" y="4055396"/>
            <a:ext cx="2331720" cy="523220"/>
          </a:xfrm>
          <a:prstGeom prst="rect">
            <a:avLst/>
          </a:prstGeom>
          <a:noFill/>
        </p:spPr>
        <p:txBody>
          <a:bodyPr wrap="square" rtlCol="0">
            <a:spAutoFit/>
          </a:bodyPr>
          <a:lstStyle/>
          <a:p>
            <a:r>
              <a:rPr lang="en-US" sz="2800" dirty="0"/>
              <a:t>Determination</a:t>
            </a:r>
          </a:p>
        </p:txBody>
      </p:sp>
      <p:sp>
        <p:nvSpPr>
          <p:cNvPr id="4" name="TextBox 3">
            <a:extLst>
              <a:ext uri="{FF2B5EF4-FFF2-40B4-BE49-F238E27FC236}">
                <a16:creationId xmlns:a16="http://schemas.microsoft.com/office/drawing/2014/main" id="{EA54E19C-27A4-4D0B-B8C7-5A25521A26E8}"/>
              </a:ext>
            </a:extLst>
          </p:cNvPr>
          <p:cNvSpPr txBox="1"/>
          <p:nvPr/>
        </p:nvSpPr>
        <p:spPr>
          <a:xfrm>
            <a:off x="4552949" y="3429000"/>
            <a:ext cx="2254134" cy="523220"/>
          </a:xfrm>
          <a:prstGeom prst="rect">
            <a:avLst/>
          </a:prstGeom>
          <a:noFill/>
        </p:spPr>
        <p:txBody>
          <a:bodyPr wrap="square" rtlCol="0">
            <a:spAutoFit/>
          </a:bodyPr>
          <a:lstStyle/>
          <a:p>
            <a:r>
              <a:rPr lang="en-US" sz="2800" dirty="0"/>
              <a:t>Clear pattern</a:t>
            </a:r>
          </a:p>
        </p:txBody>
      </p:sp>
      <p:sp>
        <p:nvSpPr>
          <p:cNvPr id="5" name="TextBox 4">
            <a:extLst>
              <a:ext uri="{FF2B5EF4-FFF2-40B4-BE49-F238E27FC236}">
                <a16:creationId xmlns:a16="http://schemas.microsoft.com/office/drawing/2014/main" id="{669C7F46-BC6C-4E8E-9DEE-E9762EBF3193}"/>
              </a:ext>
            </a:extLst>
          </p:cNvPr>
          <p:cNvSpPr txBox="1"/>
          <p:nvPr/>
        </p:nvSpPr>
        <p:spPr>
          <a:xfrm>
            <a:off x="7086599" y="1803966"/>
            <a:ext cx="4391891" cy="523220"/>
          </a:xfrm>
          <a:prstGeom prst="rect">
            <a:avLst/>
          </a:prstGeom>
          <a:noFill/>
        </p:spPr>
        <p:txBody>
          <a:bodyPr wrap="square" rtlCol="0">
            <a:spAutoFit/>
          </a:bodyPr>
          <a:lstStyle/>
          <a:p>
            <a:r>
              <a:rPr lang="en-US" sz="2800" dirty="0"/>
              <a:t>Repetition – Muscle memory</a:t>
            </a:r>
          </a:p>
        </p:txBody>
      </p:sp>
      <p:sp>
        <p:nvSpPr>
          <p:cNvPr id="6" name="Rectangle 5">
            <a:extLst>
              <a:ext uri="{FF2B5EF4-FFF2-40B4-BE49-F238E27FC236}">
                <a16:creationId xmlns:a16="http://schemas.microsoft.com/office/drawing/2014/main" id="{AD91E410-63F1-4D2D-948B-0461E4026817}"/>
              </a:ext>
            </a:extLst>
          </p:cNvPr>
          <p:cNvSpPr/>
          <p:nvPr/>
        </p:nvSpPr>
        <p:spPr>
          <a:xfrm>
            <a:off x="1704109" y="4772660"/>
            <a:ext cx="1299556" cy="509263"/>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63F21836-D131-4D5A-A066-D3EE2A5828A5}"/>
              </a:ext>
            </a:extLst>
          </p:cNvPr>
          <p:cNvSpPr/>
          <p:nvPr/>
        </p:nvSpPr>
        <p:spPr>
          <a:xfrm>
            <a:off x="4926331" y="4055396"/>
            <a:ext cx="1299556" cy="1226527"/>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81D2FF68-417C-4B0A-890A-F9F63F62A284}"/>
              </a:ext>
            </a:extLst>
          </p:cNvPr>
          <p:cNvSpPr/>
          <p:nvPr/>
        </p:nvSpPr>
        <p:spPr>
          <a:xfrm>
            <a:off x="8077200" y="2645728"/>
            <a:ext cx="2410691" cy="2636195"/>
          </a:xfrm>
          <a:prstGeom prst="rect">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35115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down)">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down)">
                                      <p:cBhvr>
                                        <p:cTn id="15" dur="500"/>
                                        <p:tgtEl>
                                          <p:spTgt spid="4"/>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down)">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wipe(down)">
                                      <p:cBhvr>
                                        <p:cTn id="23" dur="500"/>
                                        <p:tgtEl>
                                          <p:spTgt spid="5"/>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wipe(down)">
                                      <p:cBhvr>
                                        <p:cTn id="2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animBg="1"/>
      <p:bldP spid="7"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621F3145-6014-425A-BDEA-79D7DB2B8D90}"/>
              </a:ext>
            </a:extLst>
          </p:cNvPr>
          <p:cNvSpPr txBox="1"/>
          <p:nvPr/>
        </p:nvSpPr>
        <p:spPr>
          <a:xfrm>
            <a:off x="839788" y="457200"/>
            <a:ext cx="3932237" cy="1600200"/>
          </a:xfrm>
          <a:prstGeom prst="rect">
            <a:avLst/>
          </a:prstGeom>
        </p:spPr>
        <p:txBody>
          <a:bodyPr vert="horz" lIns="91440" tIns="45720" rIns="91440" bIns="45720" rtlCol="0" anchor="b">
            <a:normAutofit/>
          </a:bodyPr>
          <a:lstStyle/>
          <a:p>
            <a:pPr>
              <a:lnSpc>
                <a:spcPct val="90000"/>
              </a:lnSpc>
              <a:spcBef>
                <a:spcPct val="0"/>
              </a:spcBef>
              <a:spcAft>
                <a:spcPts val="600"/>
              </a:spcAft>
            </a:pPr>
            <a:r>
              <a:rPr lang="en-US" sz="4400" kern="1200" dirty="0">
                <a:latin typeface="+mj-lt"/>
                <a:ea typeface="+mj-ea"/>
                <a:cs typeface="+mj-cs"/>
              </a:rPr>
              <a:t>The Reluctant Relationship</a:t>
            </a:r>
          </a:p>
        </p:txBody>
      </p:sp>
      <p:pic>
        <p:nvPicPr>
          <p:cNvPr id="1026" name="Picture 2" descr="See the source image">
            <a:extLst>
              <a:ext uri="{FF2B5EF4-FFF2-40B4-BE49-F238E27FC236}">
                <a16:creationId xmlns:a16="http://schemas.microsoft.com/office/drawing/2014/main" id="{6EC76ECB-B88D-4B87-9538-D49B9D02259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5014" b="-3"/>
          <a:stretch/>
        </p:blipFill>
        <p:spPr bwMode="auto">
          <a:xfrm>
            <a:off x="5183188" y="987425"/>
            <a:ext cx="6172200" cy="4873625"/>
          </a:xfrm>
          <a:prstGeom prst="rect">
            <a:avLst/>
          </a:prstGeom>
          <a:solidFill>
            <a:srgbClr val="FFFFFF"/>
          </a:solidFill>
        </p:spPr>
      </p:pic>
      <p:sp>
        <p:nvSpPr>
          <p:cNvPr id="71" name="Text Placeholder 3">
            <a:extLst>
              <a:ext uri="{FF2B5EF4-FFF2-40B4-BE49-F238E27FC236}">
                <a16:creationId xmlns:a16="http://schemas.microsoft.com/office/drawing/2014/main" id="{6C7329B7-918F-4F2A-B4EF-8A72FA246B75}"/>
              </a:ext>
            </a:extLst>
          </p:cNvPr>
          <p:cNvSpPr>
            <a:spLocks noGrp="1"/>
          </p:cNvSpPr>
          <p:nvPr>
            <p:ph type="body" sz="half" idx="2"/>
          </p:nvPr>
        </p:nvSpPr>
        <p:spPr>
          <a:xfrm>
            <a:off x="839788" y="2057400"/>
            <a:ext cx="3932237" cy="3811588"/>
          </a:xfrm>
        </p:spPr>
        <p:txBody>
          <a:bodyPr/>
          <a:lstStyle/>
          <a:p>
            <a:endParaRPr lang="en-US" sz="2400" dirty="0"/>
          </a:p>
          <a:p>
            <a:r>
              <a:rPr lang="en-US" sz="2400" dirty="0"/>
              <a:t>Limited involvement</a:t>
            </a:r>
          </a:p>
          <a:p>
            <a:r>
              <a:rPr lang="en-US" sz="2400" dirty="0"/>
              <a:t>    Only when it is in our best interest</a:t>
            </a:r>
          </a:p>
          <a:p>
            <a:endParaRPr lang="en-US" sz="2400" dirty="0"/>
          </a:p>
          <a:p>
            <a:r>
              <a:rPr lang="en-US" sz="2400" dirty="0"/>
              <a:t>Limited Power</a:t>
            </a:r>
          </a:p>
          <a:p>
            <a:r>
              <a:rPr lang="en-US" sz="2400" dirty="0"/>
              <a:t>   Just enough to motivate our behavior toward the goal.</a:t>
            </a:r>
            <a:endParaRPr lang="en-US" dirty="0"/>
          </a:p>
        </p:txBody>
      </p:sp>
    </p:spTree>
    <p:extLst>
      <p:ext uri="{BB962C8B-B14F-4D97-AF65-F5344CB8AC3E}">
        <p14:creationId xmlns:p14="http://schemas.microsoft.com/office/powerpoint/2010/main" val="968157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Title 1">
            <a:extLst>
              <a:ext uri="{FF2B5EF4-FFF2-40B4-BE49-F238E27FC236}">
                <a16:creationId xmlns:a16="http://schemas.microsoft.com/office/drawing/2014/main" id="{82F9704A-1141-4BF1-9840-CD1C4DDC2EA1}"/>
              </a:ext>
            </a:extLst>
          </p:cNvPr>
          <p:cNvSpPr>
            <a:spLocks noGrp="1"/>
          </p:cNvSpPr>
          <p:nvPr>
            <p:ph type="title"/>
          </p:nvPr>
        </p:nvSpPr>
        <p:spPr>
          <a:xfrm>
            <a:off x="839788" y="457200"/>
            <a:ext cx="3932237" cy="1600200"/>
          </a:xfrm>
        </p:spPr>
        <p:txBody>
          <a:bodyPr>
            <a:normAutofit/>
          </a:bodyPr>
          <a:lstStyle/>
          <a:p>
            <a:r>
              <a:rPr lang="en-US" sz="4800" dirty="0"/>
              <a:t>The Regretful Relationship</a:t>
            </a:r>
          </a:p>
        </p:txBody>
      </p:sp>
      <p:pic>
        <p:nvPicPr>
          <p:cNvPr id="5" name="Picture 10" descr="See the source image">
            <a:extLst>
              <a:ext uri="{FF2B5EF4-FFF2-40B4-BE49-F238E27FC236}">
                <a16:creationId xmlns:a16="http://schemas.microsoft.com/office/drawing/2014/main" id="{B3A456F9-1753-442A-AABB-0BCDC4076B66}"/>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928749" y="185261"/>
            <a:ext cx="4044051" cy="5656017"/>
          </a:xfrm>
          <a:prstGeom prst="rect">
            <a:avLst/>
          </a:prstGeom>
          <a:solidFill>
            <a:srgbClr val="FFFFFF"/>
          </a:solidFill>
        </p:spPr>
      </p:pic>
      <p:sp>
        <p:nvSpPr>
          <p:cNvPr id="82" name="Text Placeholder 3">
            <a:extLst>
              <a:ext uri="{FF2B5EF4-FFF2-40B4-BE49-F238E27FC236}">
                <a16:creationId xmlns:a16="http://schemas.microsoft.com/office/drawing/2014/main" id="{817F6A4D-E831-4065-A338-A1B4967ABE70}"/>
              </a:ext>
            </a:extLst>
          </p:cNvPr>
          <p:cNvSpPr>
            <a:spLocks noGrp="1"/>
          </p:cNvSpPr>
          <p:nvPr>
            <p:ph type="body" sz="half" idx="2"/>
          </p:nvPr>
        </p:nvSpPr>
        <p:spPr>
          <a:xfrm>
            <a:off x="839788" y="2057400"/>
            <a:ext cx="3932237" cy="3811588"/>
          </a:xfrm>
        </p:spPr>
        <p:txBody>
          <a:bodyPr>
            <a:normAutofit/>
          </a:bodyPr>
          <a:lstStyle/>
          <a:p>
            <a:endParaRPr lang="en-US" sz="2400" dirty="0"/>
          </a:p>
          <a:p>
            <a:r>
              <a:rPr lang="en-US" sz="2400" dirty="0"/>
              <a:t>Invasive</a:t>
            </a:r>
          </a:p>
          <a:p>
            <a:endParaRPr lang="en-US" sz="2400" dirty="0"/>
          </a:p>
          <a:p>
            <a:r>
              <a:rPr lang="en-US" sz="2400" dirty="0"/>
              <a:t>Overpowering</a:t>
            </a:r>
          </a:p>
          <a:p>
            <a:endParaRPr lang="en-US" sz="2400" dirty="0"/>
          </a:p>
          <a:p>
            <a:r>
              <a:rPr lang="en-US" sz="2400" dirty="0"/>
              <a:t>Resulting in feelings of helplessness and being out of control.</a:t>
            </a:r>
          </a:p>
        </p:txBody>
      </p:sp>
      <p:sp>
        <p:nvSpPr>
          <p:cNvPr id="6" name="TextBox 5">
            <a:extLst>
              <a:ext uri="{FF2B5EF4-FFF2-40B4-BE49-F238E27FC236}">
                <a16:creationId xmlns:a16="http://schemas.microsoft.com/office/drawing/2014/main" id="{7A56BDFE-CC8D-4CFB-8BBF-97F2C3D26913}"/>
              </a:ext>
            </a:extLst>
          </p:cNvPr>
          <p:cNvSpPr txBox="1"/>
          <p:nvPr/>
        </p:nvSpPr>
        <p:spPr>
          <a:xfrm>
            <a:off x="9060873" y="2057400"/>
            <a:ext cx="720436" cy="369332"/>
          </a:xfrm>
          <a:prstGeom prst="rect">
            <a:avLst/>
          </a:prstGeom>
          <a:noFill/>
        </p:spPr>
        <p:txBody>
          <a:bodyPr wrap="square" rtlCol="0">
            <a:spAutoFit/>
          </a:bodyPr>
          <a:lstStyle/>
          <a:p>
            <a:r>
              <a:rPr lang="en-US" dirty="0"/>
              <a:t>FEAR</a:t>
            </a:r>
          </a:p>
        </p:txBody>
      </p:sp>
      <p:sp>
        <p:nvSpPr>
          <p:cNvPr id="8" name="TextBox 7">
            <a:extLst>
              <a:ext uri="{FF2B5EF4-FFF2-40B4-BE49-F238E27FC236}">
                <a16:creationId xmlns:a16="http://schemas.microsoft.com/office/drawing/2014/main" id="{06CA46F6-62C6-48FE-997B-5921B7D825B1}"/>
              </a:ext>
            </a:extLst>
          </p:cNvPr>
          <p:cNvSpPr txBox="1"/>
          <p:nvPr/>
        </p:nvSpPr>
        <p:spPr>
          <a:xfrm>
            <a:off x="7813963" y="3793917"/>
            <a:ext cx="595745" cy="338554"/>
          </a:xfrm>
          <a:prstGeom prst="rect">
            <a:avLst/>
          </a:prstGeom>
          <a:noFill/>
        </p:spPr>
        <p:txBody>
          <a:bodyPr wrap="square" rtlCol="0">
            <a:spAutoFit/>
          </a:bodyPr>
          <a:lstStyle/>
          <a:p>
            <a:r>
              <a:rPr lang="en-US" sz="1600" dirty="0"/>
              <a:t>me</a:t>
            </a:r>
          </a:p>
        </p:txBody>
      </p:sp>
    </p:spTree>
    <p:extLst>
      <p:ext uri="{BB962C8B-B14F-4D97-AF65-F5344CB8AC3E}">
        <p14:creationId xmlns:p14="http://schemas.microsoft.com/office/powerpoint/2010/main" val="3722967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BF6BA-BE5E-4F02-B7A9-69CB56F74AB5}"/>
              </a:ext>
            </a:extLst>
          </p:cNvPr>
          <p:cNvSpPr>
            <a:spLocks noGrp="1"/>
          </p:cNvSpPr>
          <p:nvPr>
            <p:ph type="title"/>
          </p:nvPr>
        </p:nvSpPr>
        <p:spPr>
          <a:xfrm>
            <a:off x="242455" y="336910"/>
            <a:ext cx="10515600" cy="1325563"/>
          </a:xfrm>
        </p:spPr>
        <p:txBody>
          <a:bodyPr anchor="ctr">
            <a:normAutofit/>
          </a:bodyPr>
          <a:lstStyle/>
          <a:p>
            <a:r>
              <a:rPr lang="en-US" dirty="0"/>
              <a:t>Changing my internal state</a:t>
            </a:r>
          </a:p>
        </p:txBody>
      </p:sp>
      <p:pic>
        <p:nvPicPr>
          <p:cNvPr id="7172" name="Picture 4" descr="See the source image">
            <a:extLst>
              <a:ext uri="{FF2B5EF4-FFF2-40B4-BE49-F238E27FC236}">
                <a16:creationId xmlns:a16="http://schemas.microsoft.com/office/drawing/2014/main" id="{469522A2-96B9-4B57-9EC8-5A364B9C9C7D}"/>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65976" y="2027581"/>
            <a:ext cx="6000189" cy="3360106"/>
          </a:xfrm>
          <a:prstGeom prst="rect">
            <a:avLst/>
          </a:prstGeom>
          <a:solidFill>
            <a:srgbClr val="FFFFFF"/>
          </a:solidFill>
        </p:spPr>
      </p:pic>
      <p:sp>
        <p:nvSpPr>
          <p:cNvPr id="4" name="Text Placeholder 3">
            <a:extLst>
              <a:ext uri="{FF2B5EF4-FFF2-40B4-BE49-F238E27FC236}">
                <a16:creationId xmlns:a16="http://schemas.microsoft.com/office/drawing/2014/main" id="{BE0B1A6A-981B-40B0-9419-6D972D2817B9}"/>
              </a:ext>
            </a:extLst>
          </p:cNvPr>
          <p:cNvSpPr>
            <a:spLocks noGrp="1"/>
          </p:cNvSpPr>
          <p:nvPr>
            <p:ph sz="half" idx="2"/>
          </p:nvPr>
        </p:nvSpPr>
        <p:spPr>
          <a:xfrm>
            <a:off x="6767945" y="588312"/>
            <a:ext cx="5181600" cy="5563106"/>
          </a:xfrm>
        </p:spPr>
        <p:txBody>
          <a:bodyPr>
            <a:normAutofit lnSpcReduction="10000"/>
          </a:bodyPr>
          <a:lstStyle/>
          <a:p>
            <a:r>
              <a:rPr lang="en-US" sz="2600" dirty="0"/>
              <a:t>Share it OUT LOUD </a:t>
            </a:r>
            <a:r>
              <a:rPr lang="en-US" sz="1900" dirty="0"/>
              <a:t> (breathing: exhale to inhale)</a:t>
            </a:r>
          </a:p>
          <a:p>
            <a:r>
              <a:rPr lang="en-US" sz="2600" dirty="0"/>
              <a:t>Run/Walk/Dance/Aerobic workout</a:t>
            </a:r>
          </a:p>
          <a:p>
            <a:pPr marL="0" indent="0">
              <a:buNone/>
            </a:pPr>
            <a:r>
              <a:rPr lang="en-US" sz="1900" dirty="0"/>
              <a:t>    (Burn off anxious energy)</a:t>
            </a:r>
          </a:p>
          <a:p>
            <a:r>
              <a:rPr lang="en-US" sz="2600" dirty="0"/>
              <a:t>5 – 4 – 3  Things you see, hear and feel</a:t>
            </a:r>
          </a:p>
          <a:p>
            <a:pPr marL="0" indent="0">
              <a:buNone/>
            </a:pPr>
            <a:r>
              <a:rPr lang="en-US" sz="1900" dirty="0"/>
              <a:t>(mindfulness)</a:t>
            </a:r>
          </a:p>
          <a:p>
            <a:r>
              <a:rPr lang="en-US" sz="2600" dirty="0"/>
              <a:t>Music    Soothing, Motivating</a:t>
            </a:r>
          </a:p>
          <a:p>
            <a:pPr marL="0" indent="0">
              <a:buNone/>
            </a:pPr>
            <a:r>
              <a:rPr lang="en-US" sz="1900" dirty="0"/>
              <a:t>(elevating other emotions)</a:t>
            </a:r>
          </a:p>
          <a:p>
            <a:r>
              <a:rPr lang="en-US" sz="2600" dirty="0"/>
              <a:t>Meditation  </a:t>
            </a:r>
            <a:r>
              <a:rPr lang="en-US" sz="2100" dirty="0"/>
              <a:t>(Calming body, heart and mind</a:t>
            </a:r>
          </a:p>
          <a:p>
            <a:r>
              <a:rPr lang="en-US" sz="2600" dirty="0"/>
              <a:t>Hugs  </a:t>
            </a:r>
            <a:r>
              <a:rPr lang="en-US" sz="1900" dirty="0"/>
              <a:t>(Physical connection)</a:t>
            </a:r>
          </a:p>
          <a:p>
            <a:r>
              <a:rPr lang="en-US" sz="2600" dirty="0"/>
              <a:t>Journaling Joy  </a:t>
            </a:r>
            <a:r>
              <a:rPr lang="en-US" sz="1900" dirty="0"/>
              <a:t>(Countering fear)</a:t>
            </a:r>
          </a:p>
          <a:p>
            <a:r>
              <a:rPr lang="en-US" sz="2600" dirty="0"/>
              <a:t>Assess To Do Lists  </a:t>
            </a:r>
            <a:r>
              <a:rPr lang="en-US" sz="1900" dirty="0"/>
              <a:t>(Limits/boundaries)</a:t>
            </a:r>
          </a:p>
        </p:txBody>
      </p:sp>
    </p:spTree>
    <p:extLst>
      <p:ext uri="{BB962C8B-B14F-4D97-AF65-F5344CB8AC3E}">
        <p14:creationId xmlns:p14="http://schemas.microsoft.com/office/powerpoint/2010/main" val="24912577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05502FA7-8CFD-4D3C-B157-B0E8264C9F04}" vid="{CE17236D-3D06-4455-B625-CB8785BDC738}"/>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ED10AB484FE264085D57C5068763DB7" ma:contentTypeVersion="2" ma:contentTypeDescription="Create a new document." ma:contentTypeScope="" ma:versionID="c1ab0318b94d0db0cf7f9312f943c234">
  <xsd:schema xmlns:xsd="http://www.w3.org/2001/XMLSchema" xmlns:xs="http://www.w3.org/2001/XMLSchema" xmlns:p="http://schemas.microsoft.com/office/2006/metadata/properties" xmlns:ns3="03887319-f597-42d3-8912-c67e93f1c133" targetNamespace="http://schemas.microsoft.com/office/2006/metadata/properties" ma:root="true" ma:fieldsID="4904a27c7d144fb55b8276ab56b5f869" ns3:_="">
    <xsd:import namespace="03887319-f597-42d3-8912-c67e93f1c133"/>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3887319-f597-42d3-8912-c67e93f1c13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2843C38-AE2A-4E6C-9741-B00C683BC93D}">
  <ds:schemaRefs>
    <ds:schemaRef ds:uri="03887319-f597-42d3-8912-c67e93f1c133"/>
    <ds:schemaRef ds:uri="http://www.w3.org/XML/1998/namespace"/>
    <ds:schemaRef ds:uri="http://purl.org/dc/terms/"/>
    <ds:schemaRef ds:uri="http://schemas.microsoft.com/office/2006/documentManagement/types"/>
    <ds:schemaRef ds:uri="http://schemas.microsoft.com/office/2006/metadata/properties"/>
    <ds:schemaRef ds:uri="http://schemas.openxmlformats.org/package/2006/metadata/core-properties"/>
    <ds:schemaRef ds:uri="http://purl.org/dc/dcmitype/"/>
    <ds:schemaRef ds:uri="http://purl.org/dc/elements/1.1/"/>
    <ds:schemaRef ds:uri="http://schemas.microsoft.com/office/infopath/2007/PartnerControls"/>
  </ds:schemaRefs>
</ds:datastoreItem>
</file>

<file path=customXml/itemProps2.xml><?xml version="1.0" encoding="utf-8"?>
<ds:datastoreItem xmlns:ds="http://schemas.openxmlformats.org/officeDocument/2006/customXml" ds:itemID="{A24059FE-A545-4CA3-9876-E881C5B0C8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3887319-f597-42d3-8912-c67e93f1c13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489C9BA-B6A6-4010-AD03-CB2234EE3C8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15039</TotalTime>
  <Words>536</Words>
  <Application>Microsoft Office PowerPoint</Application>
  <PresentationFormat>Widescreen</PresentationFormat>
  <Paragraphs>82</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effra</vt:lpstr>
      <vt:lpstr>Times New Roman</vt:lpstr>
      <vt:lpstr>Office Theme</vt:lpstr>
      <vt:lpstr>Time &amp; Stress Management</vt:lpstr>
      <vt:lpstr>PowerPoint Presentation</vt:lpstr>
      <vt:lpstr>Pressure to Stress… and back again</vt:lpstr>
      <vt:lpstr>PowerPoint Presentation</vt:lpstr>
      <vt:lpstr>PowerPoint Presentation</vt:lpstr>
      <vt:lpstr>PowerPoint Presentation</vt:lpstr>
      <vt:lpstr>PowerPoint Presentation</vt:lpstr>
      <vt:lpstr>The Regretful Relationship</vt:lpstr>
      <vt:lpstr>Changing my internal state</vt:lpstr>
      <vt:lpstr>Skill Development Resources</vt:lpstr>
      <vt:lpstr>Questions?.....and feedback.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Grads UNWIND</dc:title>
  <dc:creator>Layng, Mark</dc:creator>
  <cp:lastModifiedBy>Layng, Mark</cp:lastModifiedBy>
  <cp:revision>11</cp:revision>
  <dcterms:created xsi:type="dcterms:W3CDTF">2021-02-24T19:26:29Z</dcterms:created>
  <dcterms:modified xsi:type="dcterms:W3CDTF">2021-04-29T21:11:59Z</dcterms:modified>
</cp:coreProperties>
</file>